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2" autoAdjust="0"/>
    <p:restoredTop sz="94660"/>
  </p:normalViewPr>
  <p:slideViewPr>
    <p:cSldViewPr snapToGrid="0">
      <p:cViewPr varScale="1">
        <p:scale>
          <a:sx n="92" d="100"/>
          <a:sy n="92" d="100"/>
        </p:scale>
        <p:origin x="3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199653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213471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2049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1032014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610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868221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4199675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8899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168228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17384D-A4D0-4B75-A7FE-4898C45E2ADC}" type="datetimeFigureOut">
              <a:rPr lang="en-US" smtClean="0"/>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249843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7384D-A4D0-4B75-A7FE-4898C45E2ADC}" type="datetimeFigureOut">
              <a:rPr lang="en-US" smtClean="0"/>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20735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7384D-A4D0-4B75-A7FE-4898C45E2ADC}" type="datetimeFigureOut">
              <a:rPr lang="en-US" smtClean="0"/>
              <a:t>29-Jul-21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0751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17384D-A4D0-4B75-A7FE-4898C45E2ADC}" type="datetimeFigureOut">
              <a:rPr lang="en-US" smtClean="0"/>
              <a:t>29-Jul-21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5808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7384D-A4D0-4B75-A7FE-4898C45E2ADC}" type="datetimeFigureOut">
              <a:rPr lang="en-US" smtClean="0"/>
              <a:t>29-Jul-21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86081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7384D-A4D0-4B75-A7FE-4898C45E2ADC}" type="datetimeFigureOut">
              <a:rPr lang="en-US" smtClean="0"/>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411948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7384D-A4D0-4B75-A7FE-4898C45E2ADC}" type="datetimeFigureOut">
              <a:rPr lang="en-US" smtClean="0"/>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C1A8B-7F29-4CB4-A407-D07182FB14B6}" type="slidenum">
              <a:rPr lang="en-US" smtClean="0"/>
              <a:t>‹#›</a:t>
            </a:fld>
            <a:endParaRPr lang="en-US"/>
          </a:p>
        </p:txBody>
      </p:sp>
    </p:spTree>
    <p:extLst>
      <p:ext uri="{BB962C8B-B14F-4D97-AF65-F5344CB8AC3E}">
        <p14:creationId xmlns:p14="http://schemas.microsoft.com/office/powerpoint/2010/main" val="37608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17384D-A4D0-4B75-A7FE-4898C45E2ADC}" type="datetimeFigureOut">
              <a:rPr lang="en-US" smtClean="0"/>
              <a:t>29-Jul-21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AC1A8B-7F29-4CB4-A407-D07182FB14B6}" type="slidenum">
              <a:rPr lang="en-US" smtClean="0"/>
              <a:t>‹#›</a:t>
            </a:fld>
            <a:endParaRPr lang="en-US"/>
          </a:p>
        </p:txBody>
      </p:sp>
    </p:spTree>
    <p:extLst>
      <p:ext uri="{BB962C8B-B14F-4D97-AF65-F5344CB8AC3E}">
        <p14:creationId xmlns:p14="http://schemas.microsoft.com/office/powerpoint/2010/main" val="480412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smtClean="0"/>
              <a:t>Chapter 2: Strategy </a:t>
            </a:r>
            <a:r>
              <a:rPr lang="en-US" b="1" dirty="0"/>
              <a:t>and Tactics of</a:t>
            </a:r>
            <a:br>
              <a:rPr lang="en-US" b="1" dirty="0"/>
            </a:br>
            <a:r>
              <a:rPr lang="en-US" b="1" dirty="0"/>
              <a:t>Distributive Bargaining</a:t>
            </a:r>
          </a:p>
        </p:txBody>
      </p:sp>
      <p:sp>
        <p:nvSpPr>
          <p:cNvPr id="3" name="Subtitle 2"/>
          <p:cNvSpPr>
            <a:spLocks noGrp="1"/>
          </p:cNvSpPr>
          <p:nvPr>
            <p:ph type="subTitle" idx="1"/>
          </p:nvPr>
        </p:nvSpPr>
        <p:spPr/>
        <p:txBody>
          <a:bodyPr>
            <a:normAutofit fontScale="92500" lnSpcReduction="20000"/>
          </a:bodyPr>
          <a:lstStyle/>
          <a:p>
            <a:r>
              <a:rPr lang="en-US" sz="3600" b="1" dirty="0" smtClean="0"/>
              <a:t>Rev Can Patrick Acema</a:t>
            </a:r>
          </a:p>
          <a:p>
            <a:r>
              <a:rPr lang="en-US" sz="3600" b="1" dirty="0" smtClean="0"/>
              <a:t>M.Div. (UCU), BSc. Sur (MUK)</a:t>
            </a:r>
            <a:endParaRPr lang="en-US" sz="3600" b="1" dirty="0"/>
          </a:p>
        </p:txBody>
      </p:sp>
    </p:spTree>
    <p:extLst>
      <p:ext uri="{BB962C8B-B14F-4D97-AF65-F5344CB8AC3E}">
        <p14:creationId xmlns:p14="http://schemas.microsoft.com/office/powerpoint/2010/main" val="3709444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Both parties should establish their starting, target and resistance points before beginning negotiation.</a:t>
            </a:r>
          </a:p>
          <a:p>
            <a:pPr lvl="1"/>
            <a:r>
              <a:rPr lang="en-US" dirty="0" smtClean="0"/>
              <a:t>Starting points are often in the opening statements of each party</a:t>
            </a:r>
          </a:p>
          <a:p>
            <a:pPr lvl="1"/>
            <a:r>
              <a:rPr lang="en-US" dirty="0" smtClean="0"/>
              <a:t>The target point is usually learned or inferred as negotiations get underway,</a:t>
            </a:r>
          </a:p>
          <a:p>
            <a:pPr lvl="1"/>
            <a:r>
              <a:rPr lang="en-US" dirty="0" smtClean="0"/>
              <a:t>People give up the margins between the starting point and target points as they make concessions.</a:t>
            </a:r>
          </a:p>
          <a:p>
            <a:pPr lvl="1"/>
            <a:r>
              <a:rPr lang="en-US" dirty="0" smtClean="0"/>
              <a:t>The resistance point – point beyond which negotiation breaks, is not known to the other party and should be kept secret.</a:t>
            </a:r>
          </a:p>
          <a:p>
            <a:r>
              <a:rPr lang="en-US" dirty="0" smtClean="0"/>
              <a:t>One party never knows the other’s resistance point even after a successful negotiation. It may only be inferred to be near the last offer before the negotiation broke.</a:t>
            </a:r>
            <a:endParaRPr lang="en-US" dirty="0"/>
          </a:p>
        </p:txBody>
      </p:sp>
    </p:spTree>
    <p:extLst>
      <p:ext uri="{BB962C8B-B14F-4D97-AF65-F5344CB8AC3E}">
        <p14:creationId xmlns:p14="http://schemas.microsoft.com/office/powerpoint/2010/main" val="3778784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of the Buyer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3462706"/>
              </p:ext>
            </p:extLst>
          </p:nvPr>
        </p:nvGraphicFramePr>
        <p:xfrm>
          <a:off x="677863" y="2160588"/>
          <a:ext cx="8596314" cy="1955800"/>
        </p:xfrm>
        <a:graphic>
          <a:graphicData uri="http://schemas.openxmlformats.org/drawingml/2006/table">
            <a:tbl>
              <a:tblPr firstRow="1" bandRow="1">
                <a:tableStyleId>{5C22544A-7EE6-4342-B048-85BDC9FD1C3A}</a:tableStyleId>
              </a:tblPr>
              <a:tblGrid>
                <a:gridCol w="1432719"/>
                <a:gridCol w="1432719"/>
                <a:gridCol w="1432719"/>
                <a:gridCol w="1432719"/>
                <a:gridCol w="1432719"/>
                <a:gridCol w="1432719"/>
              </a:tblGrid>
              <a:tr h="370840">
                <a:tc>
                  <a:txBody>
                    <a:bodyPr/>
                    <a:lstStyle/>
                    <a:p>
                      <a:r>
                        <a:rPr lang="en-US" dirty="0" smtClean="0"/>
                        <a:t>Table 2.2</a:t>
                      </a:r>
                      <a:endParaRPr lang="en-US" dirty="0"/>
                    </a:p>
                  </a:txBody>
                  <a:tcPr marL="74751" marR="74751"/>
                </a:tc>
                <a:tc gridSpan="5">
                  <a:txBody>
                    <a:bodyPr/>
                    <a:lstStyle/>
                    <a:p>
                      <a:r>
                        <a:rPr lang="en-US" sz="2000" dirty="0" smtClean="0"/>
                        <a:t>The Buyer’ View of Negotiation</a:t>
                      </a:r>
                      <a:endParaRPr lang="en-US" sz="2000" dirty="0"/>
                    </a:p>
                  </a:txBody>
                  <a:tcPr marL="74751" marR="7475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Seller’s resistance point (inferred)</a:t>
                      </a:r>
                      <a:endParaRPr lang="en-US" dirty="0"/>
                    </a:p>
                  </a:txBody>
                  <a:tcPr marL="74751" marR="74751"/>
                </a:tc>
                <a:tc>
                  <a:txBody>
                    <a:bodyPr/>
                    <a:lstStyle/>
                    <a:p>
                      <a:r>
                        <a:rPr lang="en-US" dirty="0" smtClean="0"/>
                        <a:t>Buyer’s initial offer (public)</a:t>
                      </a:r>
                      <a:endParaRPr lang="en-US" dirty="0"/>
                    </a:p>
                  </a:txBody>
                  <a:tcPr marL="74751" marR="74751"/>
                </a:tc>
                <a:tc>
                  <a:txBody>
                    <a:bodyPr/>
                    <a:lstStyle/>
                    <a:p>
                      <a:r>
                        <a:rPr lang="en-US" dirty="0" smtClean="0"/>
                        <a:t>Buyer’s target point (private)</a:t>
                      </a:r>
                      <a:endParaRPr lang="en-US" dirty="0"/>
                    </a:p>
                  </a:txBody>
                  <a:tcPr marL="74751" marR="74751"/>
                </a:tc>
                <a:tc>
                  <a:txBody>
                    <a:bodyPr/>
                    <a:lstStyle/>
                    <a:p>
                      <a:r>
                        <a:rPr lang="en-US" dirty="0" smtClean="0"/>
                        <a:t>Seller’s target point (inferred)</a:t>
                      </a:r>
                      <a:endParaRPr lang="en-US" dirty="0"/>
                    </a:p>
                  </a:txBody>
                  <a:tcPr marL="74751" marR="74751"/>
                </a:tc>
                <a:tc>
                  <a:txBody>
                    <a:bodyPr/>
                    <a:lstStyle/>
                    <a:p>
                      <a:r>
                        <a:rPr lang="en-US" dirty="0" smtClean="0"/>
                        <a:t>Seller’s asking price (public)</a:t>
                      </a:r>
                      <a:endParaRPr lang="en-US" dirty="0"/>
                    </a:p>
                  </a:txBody>
                  <a:tcPr marL="74751" marR="74751"/>
                </a:tc>
                <a:tc>
                  <a:txBody>
                    <a:bodyPr/>
                    <a:lstStyle/>
                    <a:p>
                      <a:r>
                        <a:rPr lang="en-US" dirty="0" smtClean="0"/>
                        <a:t>Buyer's resistance point (inferred)</a:t>
                      </a:r>
                      <a:endParaRPr lang="en-US" dirty="0"/>
                    </a:p>
                  </a:txBody>
                  <a:tcPr marL="74751" marR="74751"/>
                </a:tc>
              </a:tr>
              <a:tr h="370840">
                <a:tc>
                  <a:txBody>
                    <a:bodyPr/>
                    <a:lstStyle/>
                    <a:p>
                      <a:r>
                        <a:rPr lang="en-US" dirty="0" smtClean="0"/>
                        <a:t>$130,000</a:t>
                      </a:r>
                      <a:endParaRPr lang="en-US" dirty="0"/>
                    </a:p>
                  </a:txBody>
                  <a:tcPr marL="74751" marR="74751"/>
                </a:tc>
                <a:tc>
                  <a:txBody>
                    <a:bodyPr/>
                    <a:lstStyle/>
                    <a:p>
                      <a:r>
                        <a:rPr lang="en-US" dirty="0" smtClean="0"/>
                        <a:t>$133,000</a:t>
                      </a:r>
                      <a:endParaRPr lang="en-US" dirty="0"/>
                    </a:p>
                  </a:txBody>
                  <a:tcPr marL="74751" marR="74751"/>
                </a:tc>
                <a:tc>
                  <a:txBody>
                    <a:bodyPr/>
                    <a:lstStyle/>
                    <a:p>
                      <a:r>
                        <a:rPr lang="en-US" dirty="0" smtClean="0"/>
                        <a:t>$135,000</a:t>
                      </a:r>
                      <a:endParaRPr lang="en-US" dirty="0"/>
                    </a:p>
                  </a:txBody>
                  <a:tcPr marL="74751" marR="74751"/>
                </a:tc>
                <a:tc>
                  <a:txBody>
                    <a:bodyPr/>
                    <a:lstStyle/>
                    <a:p>
                      <a:r>
                        <a:rPr lang="en-US" dirty="0" smtClean="0"/>
                        <a:t>$140,000</a:t>
                      </a:r>
                      <a:endParaRPr lang="en-US" dirty="0"/>
                    </a:p>
                  </a:txBody>
                  <a:tcPr marL="74751" marR="74751"/>
                </a:tc>
                <a:tc>
                  <a:txBody>
                    <a:bodyPr/>
                    <a:lstStyle/>
                    <a:p>
                      <a:r>
                        <a:rPr lang="en-US" dirty="0" smtClean="0"/>
                        <a:t>$145,000</a:t>
                      </a:r>
                      <a:endParaRPr lang="en-US" dirty="0"/>
                    </a:p>
                  </a:txBody>
                  <a:tcPr marL="74751" marR="74751"/>
                </a:tc>
                <a:tc>
                  <a:txBody>
                    <a:bodyPr/>
                    <a:lstStyle/>
                    <a:p>
                      <a:r>
                        <a:rPr lang="en-US" dirty="0" smtClean="0"/>
                        <a:t>$150,000</a:t>
                      </a:r>
                      <a:endParaRPr lang="en-US" dirty="0"/>
                    </a:p>
                  </a:txBody>
                  <a:tcPr marL="74751" marR="74751"/>
                </a:tc>
              </a:tr>
            </a:tbl>
          </a:graphicData>
        </a:graphic>
      </p:graphicFrame>
    </p:spTree>
    <p:extLst>
      <p:ext uri="{BB962C8B-B14F-4D97-AF65-F5344CB8AC3E}">
        <p14:creationId xmlns:p14="http://schemas.microsoft.com/office/powerpoint/2010/main" val="210906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Negotiators’ starting and resistance points are usually arranged in reverse order, with resistance point being a high price for the buyer and a low price for the seller.</a:t>
            </a:r>
          </a:p>
          <a:p>
            <a:r>
              <a:rPr lang="en-US" dirty="0" smtClean="0"/>
              <a:t>The bargaining range (settlement range or zone of potential agreement) – the spread between the resistance points is important.</a:t>
            </a:r>
          </a:p>
          <a:p>
            <a:r>
              <a:rPr lang="en-US" dirty="0" smtClean="0"/>
              <a:t>Positive bargaining range – when buyer’s resistance point is above seller’s (buyer is minimally willing to pay than she is minimally willing to sell).</a:t>
            </a:r>
          </a:p>
          <a:p>
            <a:r>
              <a:rPr lang="en-US" dirty="0" smtClean="0"/>
              <a:t>Negative bargaining range – the seller’s resistance point is above the buyer’s -  the buyer wont pay more than the seller is willing to accept. </a:t>
            </a:r>
            <a:endParaRPr lang="en-US" dirty="0"/>
          </a:p>
        </p:txBody>
      </p:sp>
    </p:spTree>
    <p:extLst>
      <p:ext uri="{BB962C8B-B14F-4D97-AF65-F5344CB8AC3E}">
        <p14:creationId xmlns:p14="http://schemas.microsoft.com/office/powerpoint/2010/main" val="940716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If seller minimally accepts $145,000 and buyer can maximally pay $140,000, negative range.</a:t>
            </a:r>
          </a:p>
          <a:p>
            <a:r>
              <a:rPr lang="en-US" dirty="0" smtClean="0"/>
              <a:t>This leads to stalemate of the negotiation process, can be resolved by;</a:t>
            </a:r>
          </a:p>
          <a:p>
            <a:pPr lvl="1"/>
            <a:r>
              <a:rPr lang="en-US" dirty="0" smtClean="0"/>
              <a:t>One or both </a:t>
            </a:r>
            <a:r>
              <a:rPr lang="en-US" dirty="0"/>
              <a:t>p</a:t>
            </a:r>
            <a:r>
              <a:rPr lang="en-US" dirty="0" smtClean="0"/>
              <a:t>arties changing their resistance points, or</a:t>
            </a:r>
          </a:p>
          <a:p>
            <a:pPr lvl="1"/>
            <a:r>
              <a:rPr lang="en-US" dirty="0" smtClean="0"/>
              <a:t>If someone else forces a solution upon them that one or both parties dislike</a:t>
            </a:r>
          </a:p>
          <a:p>
            <a:r>
              <a:rPr lang="en-US" dirty="0" smtClean="0"/>
              <a:t>It is not easy to know the nature of the range until deep in the negotiation process. </a:t>
            </a:r>
          </a:p>
          <a:p>
            <a:r>
              <a:rPr lang="en-US" dirty="0" smtClean="0"/>
              <a:t>Target points influence both negotiator outcomes and negotiator satisfaction with their outcomes,</a:t>
            </a:r>
          </a:p>
          <a:p>
            <a:r>
              <a:rPr lang="en-US" dirty="0" smtClean="0"/>
              <a:t>Opening offers play an important role in influencing negotiation outcomes,</a:t>
            </a:r>
          </a:p>
          <a:p>
            <a:r>
              <a:rPr lang="en-US" dirty="0" smtClean="0"/>
              <a:t>Resistance points play a very important role as a warning for the possible presence of hardball tactics</a:t>
            </a:r>
          </a:p>
          <a:p>
            <a:r>
              <a:rPr lang="en-US" dirty="0" smtClean="0"/>
              <a:t>Positive bargaining range increases likelihood of settlements</a:t>
            </a:r>
          </a:p>
        </p:txBody>
      </p:sp>
    </p:spTree>
    <p:extLst>
      <p:ext uri="{BB962C8B-B14F-4D97-AF65-F5344CB8AC3E}">
        <p14:creationId xmlns:p14="http://schemas.microsoft.com/office/powerpoint/2010/main" val="4086306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Alternatives to a Negotiated Agreement</a:t>
            </a:r>
            <a:endParaRPr lang="en-US" dirty="0"/>
          </a:p>
        </p:txBody>
      </p:sp>
      <p:sp>
        <p:nvSpPr>
          <p:cNvPr id="3" name="Content Placeholder 2"/>
          <p:cNvSpPr>
            <a:spLocks noGrp="1"/>
          </p:cNvSpPr>
          <p:nvPr>
            <p:ph idx="1"/>
          </p:nvPr>
        </p:nvSpPr>
        <p:spPr/>
        <p:txBody>
          <a:bodyPr/>
          <a:lstStyle/>
          <a:p>
            <a:r>
              <a:rPr lang="en-US" dirty="0" smtClean="0"/>
              <a:t>Negotiators need to consider what they will do if they do not reach agreement. What is their “Best Alternative to a Negotiated Agreement, BATNA?” What is their “Worst Alternative to a Negotiated Agreement, WATNA”?</a:t>
            </a:r>
          </a:p>
          <a:p>
            <a:r>
              <a:rPr lang="en-US" dirty="0" smtClean="0"/>
              <a:t>Negotiation has two fundamental choices:</a:t>
            </a:r>
          </a:p>
          <a:p>
            <a:pPr lvl="1"/>
            <a:r>
              <a:rPr lang="en-US" dirty="0" smtClean="0"/>
              <a:t>The negotiators reach a deal, or</a:t>
            </a:r>
          </a:p>
          <a:p>
            <a:pPr lvl="1"/>
            <a:r>
              <a:rPr lang="en-US" dirty="0" smtClean="0"/>
              <a:t>They reach no settlement at all.</a:t>
            </a:r>
          </a:p>
          <a:p>
            <a:r>
              <a:rPr lang="en-US" dirty="0" smtClean="0"/>
              <a:t>Sometimes the parties may have other parties for negotiations.</a:t>
            </a:r>
          </a:p>
          <a:p>
            <a:r>
              <a:rPr lang="en-US" dirty="0" smtClean="0"/>
              <a:t>BATNAs are negotiators best alternatives for reaching an agreement and are frequently less attractive than preferred agreement.</a:t>
            </a:r>
            <a:endParaRPr lang="en-US" dirty="0"/>
          </a:p>
        </p:txBody>
      </p:sp>
    </p:spTree>
    <p:extLst>
      <p:ext uri="{BB962C8B-B14F-4D97-AF65-F5344CB8AC3E}">
        <p14:creationId xmlns:p14="http://schemas.microsoft.com/office/powerpoint/2010/main" val="301120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Negotiators who have a strong BATNA have more power and are able to achieve more of their goals.</a:t>
            </a:r>
          </a:p>
          <a:p>
            <a:r>
              <a:rPr lang="en-US" dirty="0" smtClean="0"/>
              <a:t>The buyer may prefer </a:t>
            </a:r>
            <a:r>
              <a:rPr lang="en-US" smtClean="0"/>
              <a:t>his BATNA </a:t>
            </a:r>
            <a:r>
              <a:rPr lang="en-US" dirty="0" smtClean="0"/>
              <a:t>to the first choice.</a:t>
            </a:r>
          </a:p>
          <a:p>
            <a:r>
              <a:rPr lang="en-US" dirty="0" smtClean="0"/>
              <a:t>Alternatives are important because they give negotiators the power to walk away from any negotiations when the emerging deal is nit very good. Number of realistic alternatives vary from one situation to another. </a:t>
            </a:r>
          </a:p>
          <a:p>
            <a:r>
              <a:rPr lang="en-US" dirty="0" smtClean="0"/>
              <a:t>The fewer the alternatives the fewer the concessions and vice versa.</a:t>
            </a:r>
          </a:p>
          <a:p>
            <a:r>
              <a:rPr lang="en-US" dirty="0" smtClean="0"/>
              <a:t>With no alternatives, negotiators have less bargaining power.</a:t>
            </a:r>
            <a:endParaRPr lang="en-US" dirty="0"/>
          </a:p>
        </p:txBody>
      </p:sp>
    </p:spTree>
    <p:extLst>
      <p:ext uri="{BB962C8B-B14F-4D97-AF65-F5344CB8AC3E}">
        <p14:creationId xmlns:p14="http://schemas.microsoft.com/office/powerpoint/2010/main" val="1944339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Good distributive bargainers identify their realistic alternatives before starting discussions.</a:t>
            </a:r>
          </a:p>
          <a:p>
            <a:r>
              <a:rPr lang="en-US" dirty="0" smtClean="0"/>
              <a:t>Good bargainers try to improve their alternatives while the negotiation is underway.</a:t>
            </a:r>
          </a:p>
          <a:p>
            <a:r>
              <a:rPr lang="en-US" dirty="0" smtClean="0"/>
              <a:t>Strong BATNAs can influence how negotiation unfolds . Negotiators with strong BATNAs are more likely to make the first offer in a negotiation and appear to negotiate better outcomes.</a:t>
            </a:r>
          </a:p>
          <a:p>
            <a:r>
              <a:rPr lang="en-US" dirty="0" smtClean="0"/>
              <a:t>The positive benefits of a good BATNA appear strong with a small range, negotiations are more competitive and less likely to yield agreement.</a:t>
            </a:r>
            <a:endParaRPr lang="en-US" dirty="0"/>
          </a:p>
        </p:txBody>
      </p:sp>
    </p:spTree>
    <p:extLst>
      <p:ext uri="{BB962C8B-B14F-4D97-AF65-F5344CB8AC3E}">
        <p14:creationId xmlns:p14="http://schemas.microsoft.com/office/powerpoint/2010/main" val="3417786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Settlement Point</a:t>
            </a:r>
            <a:endParaRPr lang="en-US" dirty="0"/>
          </a:p>
        </p:txBody>
      </p:sp>
      <p:sp>
        <p:nvSpPr>
          <p:cNvPr id="3" name="Content Placeholder 2"/>
          <p:cNvSpPr>
            <a:spLocks noGrp="1"/>
          </p:cNvSpPr>
          <p:nvPr>
            <p:ph idx="1"/>
          </p:nvPr>
        </p:nvSpPr>
        <p:spPr/>
        <p:txBody>
          <a:bodyPr/>
          <a:lstStyle/>
          <a:p>
            <a:r>
              <a:rPr lang="en-US" dirty="0" smtClean="0"/>
              <a:t>The fundamental process of DB is to reach a settlement within a positive bargaining range.</a:t>
            </a:r>
          </a:p>
          <a:p>
            <a:r>
              <a:rPr lang="en-US" dirty="0" smtClean="0"/>
              <a:t>Objective of the parties is to reach the bargaining as close to the resistance point of the other as possible.</a:t>
            </a:r>
          </a:p>
          <a:p>
            <a:r>
              <a:rPr lang="en-US" dirty="0" smtClean="0"/>
              <a:t>Both parties know they have to settle for less than what they prefer.</a:t>
            </a:r>
          </a:p>
          <a:p>
            <a:r>
              <a:rPr lang="en-US" dirty="0" smtClean="0"/>
              <a:t>The settlement is the best they can get from the deal, though not what they prefer.</a:t>
            </a:r>
          </a:p>
          <a:p>
            <a:r>
              <a:rPr lang="en-US" dirty="0" smtClean="0"/>
              <a:t>This belief helps to sustain the deal even after successful conclusion.</a:t>
            </a:r>
            <a:endParaRPr lang="en-US" dirty="0"/>
          </a:p>
        </p:txBody>
      </p:sp>
    </p:spTree>
    <p:extLst>
      <p:ext uri="{BB962C8B-B14F-4D97-AF65-F5344CB8AC3E}">
        <p14:creationId xmlns:p14="http://schemas.microsoft.com/office/powerpoint/2010/main" val="197622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Tasks</a:t>
            </a:r>
            <a:endParaRPr lang="en-US" dirty="0"/>
          </a:p>
        </p:txBody>
      </p:sp>
      <p:sp>
        <p:nvSpPr>
          <p:cNvPr id="3" name="Content Placeholder 2"/>
          <p:cNvSpPr>
            <a:spLocks noGrp="1"/>
          </p:cNvSpPr>
          <p:nvPr>
            <p:ph idx="1"/>
          </p:nvPr>
        </p:nvSpPr>
        <p:spPr/>
        <p:txBody>
          <a:bodyPr>
            <a:normAutofit/>
          </a:bodyPr>
          <a:lstStyle/>
          <a:p>
            <a:r>
              <a:rPr lang="en-US" dirty="0" smtClean="0"/>
              <a:t>There are four tactical tasks within DB strategies:</a:t>
            </a:r>
          </a:p>
          <a:p>
            <a:r>
              <a:rPr lang="en-US" dirty="0" smtClean="0"/>
              <a:t>Assess </a:t>
            </a:r>
            <a:r>
              <a:rPr lang="en-US" dirty="0"/>
              <a:t>the other </a:t>
            </a:r>
            <a:r>
              <a:rPr lang="en-US" dirty="0" smtClean="0"/>
              <a:t>party’s target</a:t>
            </a:r>
            <a:r>
              <a:rPr lang="en-US" dirty="0"/>
              <a:t>, resistance point, and cost of terminating negotiations; </a:t>
            </a:r>
            <a:endParaRPr lang="en-US" dirty="0" smtClean="0"/>
          </a:p>
          <a:p>
            <a:r>
              <a:rPr lang="en-US" dirty="0" smtClean="0"/>
              <a:t>Manage </a:t>
            </a:r>
            <a:r>
              <a:rPr lang="en-US" dirty="0"/>
              <a:t>the other </a:t>
            </a:r>
            <a:r>
              <a:rPr lang="en-US" dirty="0" smtClean="0"/>
              <a:t>party’s impression </a:t>
            </a:r>
            <a:r>
              <a:rPr lang="en-US" dirty="0"/>
              <a:t>of the negotiator’s target, resistance point, and cost of terminating negotiations,</a:t>
            </a:r>
          </a:p>
          <a:p>
            <a:r>
              <a:rPr lang="en-US" dirty="0" smtClean="0"/>
              <a:t>Modify </a:t>
            </a:r>
            <a:r>
              <a:rPr lang="en-US" dirty="0"/>
              <a:t>the other party’s perception of his or her own target, resistance point, and </a:t>
            </a:r>
            <a:r>
              <a:rPr lang="en-US" dirty="0" smtClean="0"/>
              <a:t>cost of </a:t>
            </a:r>
            <a:r>
              <a:rPr lang="en-US" dirty="0"/>
              <a:t>terminating negotiations, and </a:t>
            </a:r>
            <a:endParaRPr lang="en-US" dirty="0" smtClean="0"/>
          </a:p>
          <a:p>
            <a:r>
              <a:rPr lang="en-US" dirty="0" smtClean="0"/>
              <a:t>Manipulate </a:t>
            </a:r>
            <a:r>
              <a:rPr lang="en-US" dirty="0"/>
              <a:t>the actual costs of delaying or </a:t>
            </a:r>
            <a:r>
              <a:rPr lang="en-US" dirty="0" smtClean="0"/>
              <a:t>terminating negotiations</a:t>
            </a:r>
            <a:r>
              <a:rPr lang="en-US" dirty="0"/>
              <a:t>. </a:t>
            </a:r>
            <a:endParaRPr lang="en-US" dirty="0"/>
          </a:p>
        </p:txBody>
      </p:sp>
    </p:spTree>
    <p:extLst>
      <p:ext uri="{BB962C8B-B14F-4D97-AF65-F5344CB8AC3E}">
        <p14:creationId xmlns:p14="http://schemas.microsoft.com/office/powerpoint/2010/main" val="313098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Assess the other party’s target, resistance point, and cost of terminating negotiations</a:t>
            </a:r>
          </a:p>
        </p:txBody>
      </p:sp>
      <p:sp>
        <p:nvSpPr>
          <p:cNvPr id="3" name="Content Placeholder 2"/>
          <p:cNvSpPr>
            <a:spLocks noGrp="1"/>
          </p:cNvSpPr>
          <p:nvPr>
            <p:ph idx="1"/>
          </p:nvPr>
        </p:nvSpPr>
        <p:spPr/>
        <p:txBody>
          <a:bodyPr/>
          <a:lstStyle/>
          <a:p>
            <a:r>
              <a:rPr lang="en-US" dirty="0" smtClean="0"/>
              <a:t>First step in negotiation is to obtain information about the other party’s target and resistance points. </a:t>
            </a:r>
            <a:endParaRPr lang="en-US" dirty="0"/>
          </a:p>
          <a:p>
            <a:r>
              <a:rPr lang="en-US" dirty="0" smtClean="0"/>
              <a:t>To identify what the other party really wants to achieve and how much they are willing to pay/receive.</a:t>
            </a:r>
          </a:p>
          <a:p>
            <a:r>
              <a:rPr lang="en-US" dirty="0" smtClean="0"/>
              <a:t>The paths to obtain this information are Indirect Assessment: </a:t>
            </a:r>
          </a:p>
          <a:p>
            <a:pPr lvl="1"/>
            <a:r>
              <a:rPr lang="en-US" dirty="0" smtClean="0"/>
              <a:t>Indirect Assessment, or</a:t>
            </a:r>
          </a:p>
          <a:p>
            <a:pPr lvl="1"/>
            <a:r>
              <a:rPr lang="en-US" dirty="0" smtClean="0"/>
              <a:t>Direct Assessment</a:t>
            </a:r>
            <a:endParaRPr lang="en-US" dirty="0"/>
          </a:p>
        </p:txBody>
      </p:sp>
    </p:spTree>
    <p:extLst>
      <p:ext uri="{BB962C8B-B14F-4D97-AF65-F5344CB8AC3E}">
        <p14:creationId xmlns:p14="http://schemas.microsoft.com/office/powerpoint/2010/main" val="357687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 </a:t>
            </a:r>
            <a:r>
              <a:rPr lang="en-US" dirty="0"/>
              <a:t>the basic elements of a distributive bargaining situation as well as </a:t>
            </a:r>
            <a:r>
              <a:rPr lang="en-US" dirty="0" smtClean="0"/>
              <a:t>the strategy </a:t>
            </a:r>
            <a:r>
              <a:rPr lang="en-US" dirty="0"/>
              <a:t>and tactics of distributive </a:t>
            </a:r>
            <a:r>
              <a:rPr lang="en-US" dirty="0" smtClean="0"/>
              <a:t>bargaining.</a:t>
            </a:r>
          </a:p>
          <a:p>
            <a:pPr marL="514350" indent="-514350">
              <a:buFont typeface="+mj-lt"/>
              <a:buAutoNum type="arabicPeriod"/>
            </a:pPr>
            <a:r>
              <a:rPr lang="en-US" dirty="0" smtClean="0"/>
              <a:t>Consider </a:t>
            </a:r>
            <a:r>
              <a:rPr lang="en-US" dirty="0"/>
              <a:t>the strategic impact of positions taken during a negotiation and the </a:t>
            </a:r>
            <a:r>
              <a:rPr lang="en-US" dirty="0" smtClean="0"/>
              <a:t>role of concessions.</a:t>
            </a:r>
          </a:p>
          <a:p>
            <a:pPr marL="514350" indent="-514350">
              <a:buFont typeface="+mj-lt"/>
              <a:buAutoNum type="arabicPeriod"/>
            </a:pPr>
            <a:r>
              <a:rPr lang="en-US" dirty="0" smtClean="0"/>
              <a:t>Appreciate </a:t>
            </a:r>
            <a:r>
              <a:rPr lang="en-US" dirty="0"/>
              <a:t>the role of concessions in distributive </a:t>
            </a:r>
            <a:r>
              <a:rPr lang="en-US" dirty="0" smtClean="0"/>
              <a:t>bargaining.</a:t>
            </a:r>
          </a:p>
          <a:p>
            <a:pPr marL="514350" indent="-514350">
              <a:buFont typeface="+mj-lt"/>
              <a:buAutoNum type="arabicPeriod"/>
            </a:pPr>
            <a:r>
              <a:rPr lang="en-US" dirty="0" smtClean="0"/>
              <a:t>Identify </a:t>
            </a:r>
            <a:r>
              <a:rPr lang="en-US" dirty="0"/>
              <a:t>hardball tactics and learn how to counter them.</a:t>
            </a:r>
          </a:p>
        </p:txBody>
      </p:sp>
    </p:spTree>
    <p:extLst>
      <p:ext uri="{BB962C8B-B14F-4D97-AF65-F5344CB8AC3E}">
        <p14:creationId xmlns:p14="http://schemas.microsoft.com/office/powerpoint/2010/main" val="3612376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Indirect Assessment</a:t>
            </a:r>
            <a:endParaRPr lang="en-US" i="1" dirty="0"/>
          </a:p>
        </p:txBody>
      </p:sp>
      <p:sp>
        <p:nvSpPr>
          <p:cNvPr id="3" name="Content Placeholder 2"/>
          <p:cNvSpPr>
            <a:spLocks noGrp="1"/>
          </p:cNvSpPr>
          <p:nvPr>
            <p:ph idx="1"/>
          </p:nvPr>
        </p:nvSpPr>
        <p:spPr/>
        <p:txBody>
          <a:bodyPr>
            <a:normAutofit/>
          </a:bodyPr>
          <a:lstStyle/>
          <a:p>
            <a:r>
              <a:rPr lang="en-US" dirty="0" smtClean="0"/>
              <a:t>Many potential factors are used to base resistance points</a:t>
            </a:r>
          </a:p>
          <a:p>
            <a:r>
              <a:rPr lang="en-US" dirty="0" smtClean="0"/>
              <a:t>Indirect assessment means determining what information an individual used to set target and resistance points and how he/she interpreted this information.</a:t>
            </a:r>
          </a:p>
          <a:p>
            <a:r>
              <a:rPr lang="en-US" dirty="0" smtClean="0"/>
              <a:t>E.g. </a:t>
            </a:r>
            <a:r>
              <a:rPr lang="en-US" dirty="0"/>
              <a:t>In a real estate negotiation, </a:t>
            </a:r>
            <a:endParaRPr lang="en-US" dirty="0" smtClean="0"/>
          </a:p>
          <a:p>
            <a:pPr lvl="1"/>
            <a:r>
              <a:rPr lang="en-US" dirty="0" smtClean="0"/>
              <a:t>how </a:t>
            </a:r>
            <a:r>
              <a:rPr lang="en-US" dirty="0"/>
              <a:t>long a piece of property </a:t>
            </a:r>
            <a:r>
              <a:rPr lang="en-US" dirty="0" smtClean="0"/>
              <a:t>has been </a:t>
            </a:r>
            <a:r>
              <a:rPr lang="en-US" dirty="0"/>
              <a:t>on the market, </a:t>
            </a:r>
            <a:endParaRPr lang="en-US" dirty="0" smtClean="0"/>
          </a:p>
          <a:p>
            <a:pPr lvl="1"/>
            <a:r>
              <a:rPr lang="en-US" dirty="0" smtClean="0"/>
              <a:t>how </a:t>
            </a:r>
            <a:r>
              <a:rPr lang="en-US" dirty="0"/>
              <a:t>many other potential buyers actually exist, </a:t>
            </a:r>
            <a:endParaRPr lang="en-US" dirty="0" smtClean="0"/>
          </a:p>
          <a:p>
            <a:pPr lvl="1"/>
            <a:r>
              <a:rPr lang="en-US" dirty="0" smtClean="0"/>
              <a:t>how </a:t>
            </a:r>
            <a:r>
              <a:rPr lang="en-US" dirty="0"/>
              <a:t>soon a </a:t>
            </a:r>
            <a:r>
              <a:rPr lang="en-US" dirty="0" smtClean="0"/>
              <a:t>buyer needs </a:t>
            </a:r>
            <a:r>
              <a:rPr lang="en-US" dirty="0"/>
              <a:t>the property for business or living, and </a:t>
            </a:r>
            <a:endParaRPr lang="en-US" dirty="0" smtClean="0"/>
          </a:p>
          <a:p>
            <a:pPr lvl="1"/>
            <a:r>
              <a:rPr lang="en-US" dirty="0" smtClean="0"/>
              <a:t>the </a:t>
            </a:r>
            <a:r>
              <a:rPr lang="en-US" dirty="0"/>
              <a:t>financial health of the seller will </a:t>
            </a:r>
            <a:r>
              <a:rPr lang="en-US" dirty="0" smtClean="0"/>
              <a:t>be important </a:t>
            </a:r>
            <a:r>
              <a:rPr lang="en-US" dirty="0"/>
              <a:t>factors.</a:t>
            </a:r>
            <a:endParaRPr lang="en-US" dirty="0"/>
          </a:p>
        </p:txBody>
      </p:sp>
    </p:spTree>
    <p:extLst>
      <p:ext uri="{BB962C8B-B14F-4D97-AF65-F5344CB8AC3E}">
        <p14:creationId xmlns:p14="http://schemas.microsoft.com/office/powerpoint/2010/main" val="57263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Direct Assessment</a:t>
            </a:r>
            <a:endParaRPr lang="en-US" i="1" dirty="0"/>
          </a:p>
        </p:txBody>
      </p:sp>
      <p:sp>
        <p:nvSpPr>
          <p:cNvPr id="3" name="Content Placeholder 2"/>
          <p:cNvSpPr>
            <a:spLocks noGrp="1"/>
          </p:cNvSpPr>
          <p:nvPr>
            <p:ph idx="1"/>
          </p:nvPr>
        </p:nvSpPr>
        <p:spPr/>
        <p:txBody>
          <a:bodyPr>
            <a:normAutofit/>
          </a:bodyPr>
          <a:lstStyle/>
          <a:p>
            <a:r>
              <a:rPr lang="en-US" dirty="0" smtClean="0"/>
              <a:t>Sometimes the other party will provide accurate information about his target and resistance points, and expectations, </a:t>
            </a:r>
          </a:p>
          <a:p>
            <a:r>
              <a:rPr lang="en-US" dirty="0" smtClean="0"/>
              <a:t>This may be pushed to limits and in need of quick settlement, the party may explain the facts quite clearly. </a:t>
            </a:r>
          </a:p>
          <a:p>
            <a:pPr lvl="1"/>
            <a:r>
              <a:rPr lang="en-US" dirty="0" smtClean="0"/>
              <a:t>A condo buyer </a:t>
            </a:r>
            <a:r>
              <a:rPr lang="en-US" dirty="0"/>
              <a:t>may tell the seller his absolute maximum price and support it with an explanation </a:t>
            </a:r>
            <a:r>
              <a:rPr lang="en-US" dirty="0" smtClean="0"/>
              <a:t>of income </a:t>
            </a:r>
            <a:r>
              <a:rPr lang="en-US" dirty="0"/>
              <a:t>and other expenses</a:t>
            </a:r>
            <a:r>
              <a:rPr lang="en-US" dirty="0" smtClean="0"/>
              <a:t>.</a:t>
            </a:r>
          </a:p>
          <a:p>
            <a:r>
              <a:rPr lang="en-US" dirty="0" smtClean="0"/>
              <a:t>The party making the revelation believes that the agreement is within range, the other party will accept the information as true rather than a bargaining ploy.</a:t>
            </a:r>
          </a:p>
          <a:p>
            <a:r>
              <a:rPr lang="en-US" dirty="0" smtClean="0"/>
              <a:t>This is not easy to come by most of the time, other methods used vary;</a:t>
            </a:r>
            <a:endParaRPr lang="en-US" dirty="0"/>
          </a:p>
        </p:txBody>
      </p:sp>
    </p:spTree>
    <p:extLst>
      <p:ext uri="{BB962C8B-B14F-4D97-AF65-F5344CB8AC3E}">
        <p14:creationId xmlns:p14="http://schemas.microsoft.com/office/powerpoint/2010/main" val="29180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international espionage (spying) government agencies may cultivate sources, monitor emails, and break codes,</a:t>
            </a:r>
          </a:p>
          <a:p>
            <a:r>
              <a:rPr lang="en-US" dirty="0" smtClean="0"/>
              <a:t>In labour negotiations companies have been known to recruit informers, or bug union meetings, and unions have had their members collect papers from executives’ waste baskets.</a:t>
            </a:r>
          </a:p>
          <a:p>
            <a:r>
              <a:rPr lang="en-US" dirty="0" smtClean="0"/>
              <a:t>In real estate sellers may loosen buyer’s tongue with abundant alcohol beverages to reveal information</a:t>
            </a:r>
          </a:p>
          <a:p>
            <a:r>
              <a:rPr lang="en-US" dirty="0" smtClean="0"/>
              <a:t>Additional approaches: provoking the other party into an angry our burst or putting them under pressure designed to cause them to make a slip or reveal information.</a:t>
            </a:r>
          </a:p>
          <a:p>
            <a:r>
              <a:rPr lang="en-US" dirty="0" smtClean="0"/>
              <a:t>Stimulate exasperation and angrily stalk out of the meeting in an effort to avoid dead lock the other party makes a revelation</a:t>
            </a:r>
          </a:p>
          <a:p>
            <a:endParaRPr lang="en-US" dirty="0"/>
          </a:p>
        </p:txBody>
      </p:sp>
    </p:spTree>
    <p:extLst>
      <p:ext uri="{BB962C8B-B14F-4D97-AF65-F5344CB8AC3E}">
        <p14:creationId xmlns:p14="http://schemas.microsoft.com/office/powerpoint/2010/main" val="549991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the other Party’s Impressions</a:t>
            </a:r>
            <a:endParaRPr lang="en-US" dirty="0"/>
          </a:p>
        </p:txBody>
      </p:sp>
      <p:sp>
        <p:nvSpPr>
          <p:cNvPr id="3" name="Content Placeholder 2"/>
          <p:cNvSpPr>
            <a:spLocks noGrp="1"/>
          </p:cNvSpPr>
          <p:nvPr>
            <p:ph idx="1"/>
          </p:nvPr>
        </p:nvSpPr>
        <p:spPr/>
        <p:txBody>
          <a:bodyPr>
            <a:normAutofit/>
          </a:bodyPr>
          <a:lstStyle/>
          <a:p>
            <a:r>
              <a:rPr lang="en-US" dirty="0" smtClean="0"/>
              <a:t>An important tactical task is to control the information to the other party about your target and resistance points, guiding him to form an impression of them.</a:t>
            </a:r>
          </a:p>
          <a:p>
            <a:r>
              <a:rPr lang="en-US" dirty="0" smtClean="0"/>
              <a:t>Negotiators need to screen information about their own positions and to represent them as they would like the other to believe.</a:t>
            </a:r>
          </a:p>
          <a:p>
            <a:r>
              <a:rPr lang="en-US" dirty="0" smtClean="0"/>
              <a:t>Screening activities are more important at the beginning of the negotiation, direct action more useful later on.</a:t>
            </a:r>
          </a:p>
          <a:p>
            <a:r>
              <a:rPr lang="en-US" dirty="0" smtClean="0"/>
              <a:t>This sequence allows more time for gathering information, to be used later for evaluating resistance point, and </a:t>
            </a:r>
          </a:p>
          <a:p>
            <a:r>
              <a:rPr lang="en-US" dirty="0" smtClean="0"/>
              <a:t>To determine the best way to provide information to the other party about one’s own position.</a:t>
            </a:r>
            <a:endParaRPr lang="en-US" dirty="0"/>
          </a:p>
        </p:txBody>
      </p:sp>
    </p:spTree>
    <p:extLst>
      <p:ext uri="{BB962C8B-B14F-4D97-AF65-F5344CB8AC3E}">
        <p14:creationId xmlns:p14="http://schemas.microsoft.com/office/powerpoint/2010/main" val="44415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Screening Activities</a:t>
            </a:r>
            <a:endParaRPr lang="en-US" i="1" dirty="0"/>
          </a:p>
        </p:txBody>
      </p:sp>
      <p:sp>
        <p:nvSpPr>
          <p:cNvPr id="3" name="Content Placeholder 2"/>
          <p:cNvSpPr>
            <a:spLocks noGrp="1"/>
          </p:cNvSpPr>
          <p:nvPr>
            <p:ph idx="1"/>
          </p:nvPr>
        </p:nvSpPr>
        <p:spPr/>
        <p:txBody>
          <a:bodyPr/>
          <a:lstStyle/>
          <a:p>
            <a:r>
              <a:rPr lang="en-US" dirty="0" smtClean="0"/>
              <a:t>Concealment is the most general screening activity.</a:t>
            </a:r>
          </a:p>
          <a:p>
            <a:r>
              <a:rPr lang="en-US" dirty="0" smtClean="0"/>
              <a:t>The best way to conceal is to say and do as little  as possible. Silence is golden, invest words in asking questions.</a:t>
            </a:r>
          </a:p>
          <a:p>
            <a:r>
              <a:rPr lang="en-US" dirty="0" smtClean="0"/>
              <a:t>Reticence (restraint) reduces the likelihood of making verbal slips or presenting any clues </a:t>
            </a:r>
          </a:p>
          <a:p>
            <a:r>
              <a:rPr lang="en-US" dirty="0" smtClean="0"/>
              <a:t>A look of disappointment or boredom, fidgeting and  restlessness, or probing with interest all can give clues about the importance of the points under discussion</a:t>
            </a:r>
            <a:endParaRPr lang="en-US" dirty="0"/>
          </a:p>
        </p:txBody>
      </p:sp>
    </p:spTree>
    <p:extLst>
      <p:ext uri="{BB962C8B-B14F-4D97-AF65-F5344CB8AC3E}">
        <p14:creationId xmlns:p14="http://schemas.microsoft.com/office/powerpoint/2010/main" val="79023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Calculated incompetence – used in group negotiations.</a:t>
            </a:r>
          </a:p>
          <a:p>
            <a:r>
              <a:rPr lang="en-US" dirty="0" smtClean="0"/>
              <a:t>Constituents do not give the negotiating agent all the necessary information, making it impossible for him to leak information.</a:t>
            </a:r>
          </a:p>
          <a:p>
            <a:r>
              <a:rPr lang="en-US" dirty="0" smtClean="0"/>
              <a:t>The negotiator is sent with task of gathering facts and bringing them back to the group.</a:t>
            </a:r>
          </a:p>
          <a:p>
            <a:r>
              <a:rPr lang="en-US" dirty="0" smtClean="0"/>
              <a:t>This makes negotiation tedious and the other party may protest at the negotiator’s inability to divulge important data or make agreements.</a:t>
            </a:r>
          </a:p>
          <a:p>
            <a:r>
              <a:rPr lang="en-US" dirty="0" smtClean="0"/>
              <a:t>Representatives may be limited or limit themselves in decision making</a:t>
            </a:r>
          </a:p>
          <a:p>
            <a:r>
              <a:rPr lang="en-US" dirty="0" smtClean="0"/>
              <a:t>Lawyers, real estate agents and investors use this a lot.</a:t>
            </a:r>
            <a:endParaRPr lang="en-US" dirty="0"/>
          </a:p>
        </p:txBody>
      </p:sp>
    </p:spTree>
    <p:extLst>
      <p:ext uri="{BB962C8B-B14F-4D97-AF65-F5344CB8AC3E}">
        <p14:creationId xmlns:p14="http://schemas.microsoft.com/office/powerpoint/2010/main" val="237676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Negotiation by teams – diplomacy, labor management relations, and business negotiations, channel communications through a spokesperson</a:t>
            </a:r>
          </a:p>
          <a:p>
            <a:r>
              <a:rPr lang="en-US" dirty="0" smtClean="0"/>
              <a:t>This reduces the chance of inadvertently revealing information.</a:t>
            </a:r>
          </a:p>
          <a:p>
            <a:r>
              <a:rPr lang="en-US" dirty="0" smtClean="0"/>
              <a:t>Having few people on the tem makes the team able to listen carefully to what the other party is saying to detect clues and pieces of information.</a:t>
            </a:r>
          </a:p>
          <a:p>
            <a:r>
              <a:rPr lang="en-US" dirty="0" smtClean="0"/>
              <a:t>Another screening tactics is to present many items for negotiation yet only few are important,</a:t>
            </a:r>
          </a:p>
          <a:p>
            <a:r>
              <a:rPr lang="en-US" dirty="0" smtClean="0"/>
              <a:t>This is called a snow ball or kitchen sink, is considered a hardball if carried to the extreme.</a:t>
            </a:r>
            <a:endParaRPr lang="en-US" dirty="0"/>
          </a:p>
        </p:txBody>
      </p:sp>
    </p:spTree>
    <p:extLst>
      <p:ext uri="{BB962C8B-B14F-4D97-AF65-F5344CB8AC3E}">
        <p14:creationId xmlns:p14="http://schemas.microsoft.com/office/powerpoint/2010/main" val="70373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Direct action to alter impressions</a:t>
            </a:r>
            <a:endParaRPr lang="en-US" i="1" dirty="0"/>
          </a:p>
        </p:txBody>
      </p:sp>
      <p:sp>
        <p:nvSpPr>
          <p:cNvPr id="3" name="Content Placeholder 2"/>
          <p:cNvSpPr>
            <a:spLocks noGrp="1"/>
          </p:cNvSpPr>
          <p:nvPr>
            <p:ph idx="1"/>
          </p:nvPr>
        </p:nvSpPr>
        <p:spPr/>
        <p:txBody>
          <a:bodyPr/>
          <a:lstStyle/>
          <a:p>
            <a:r>
              <a:rPr lang="en-US" dirty="0" smtClean="0"/>
              <a:t>Negotiators can take many actions to present facts to enhance their position or make it appear stronger to the other party.</a:t>
            </a:r>
          </a:p>
          <a:p>
            <a:r>
              <a:rPr lang="en-US" b="1" dirty="0" smtClean="0"/>
              <a:t>Selective presentation </a:t>
            </a:r>
            <a:r>
              <a:rPr lang="en-US" dirty="0" smtClean="0"/>
              <a:t>– negotiators reveal what is necessary for their case,</a:t>
            </a:r>
          </a:p>
          <a:p>
            <a:pPr lvl="1"/>
            <a:r>
              <a:rPr lang="en-US" dirty="0" smtClean="0"/>
              <a:t>To lead the other party to form the desired impression of their resistance point, or </a:t>
            </a:r>
          </a:p>
          <a:p>
            <a:pPr lvl="1"/>
            <a:r>
              <a:rPr lang="en-US" dirty="0" smtClean="0"/>
              <a:t>Create new possibilities for agreement that are more favorable than those that currently exist</a:t>
            </a:r>
          </a:p>
          <a:p>
            <a:pPr lvl="1"/>
            <a:r>
              <a:rPr lang="en-US" dirty="0" smtClean="0"/>
              <a:t>Explain or interpret known facts to present a logical argument that shows the costs or risks to oneself if the other party’s proposals are implemented</a:t>
            </a:r>
          </a:p>
        </p:txBody>
      </p:sp>
    </p:spTree>
    <p:extLst>
      <p:ext uri="{BB962C8B-B14F-4D97-AF65-F5344CB8AC3E}">
        <p14:creationId xmlns:p14="http://schemas.microsoft.com/office/powerpoint/2010/main" val="2711839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Justifying negotiator’s position and desired outcomes is an influence on the other party.</a:t>
            </a:r>
          </a:p>
          <a:p>
            <a:r>
              <a:rPr lang="en-US" dirty="0" smtClean="0"/>
              <a:t>This can be achieved through;</a:t>
            </a:r>
          </a:p>
          <a:p>
            <a:pPr lvl="1"/>
            <a:r>
              <a:rPr lang="en-US" dirty="0" smtClean="0"/>
              <a:t>Industry standards,</a:t>
            </a:r>
          </a:p>
          <a:p>
            <a:pPr lvl="1"/>
            <a:r>
              <a:rPr lang="en-US" dirty="0" smtClean="0"/>
              <a:t>Benchmarks,</a:t>
            </a:r>
          </a:p>
          <a:p>
            <a:pPr lvl="1"/>
            <a:r>
              <a:rPr lang="en-US" dirty="0" smtClean="0"/>
              <a:t>Appeals to fairness, and</a:t>
            </a:r>
          </a:p>
          <a:p>
            <a:pPr lvl="1"/>
            <a:r>
              <a:rPr lang="en-US" dirty="0" smtClean="0"/>
              <a:t>Arguments for the good of the company to draw the party to agree.</a:t>
            </a:r>
            <a:endParaRPr lang="en-US" dirty="0"/>
          </a:p>
        </p:txBody>
      </p:sp>
    </p:spTree>
    <p:extLst>
      <p:ext uri="{BB962C8B-B14F-4D97-AF65-F5344CB8AC3E}">
        <p14:creationId xmlns:p14="http://schemas.microsoft.com/office/powerpoint/2010/main" val="319961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Displaying Emotional reaction to facts – proposals and possible outcomes are forms of action negotiators take to provide information about what is important.</a:t>
            </a:r>
          </a:p>
          <a:p>
            <a:r>
              <a:rPr lang="en-US" dirty="0" smtClean="0"/>
              <a:t>Disappointment or enthusiasm suggests an issue is important,</a:t>
            </a:r>
          </a:p>
          <a:p>
            <a:r>
              <a:rPr lang="en-US" dirty="0" smtClean="0"/>
              <a:t>Boredom or indifference suggest it is trivial or unimportant</a:t>
            </a:r>
          </a:p>
          <a:p>
            <a:r>
              <a:rPr lang="en-US" dirty="0" smtClean="0"/>
              <a:t>A loud, angry outburst or an eager response suggests the topic is very important and may give it a prominence that will shape what is discussed</a:t>
            </a:r>
          </a:p>
          <a:p>
            <a:r>
              <a:rPr lang="en-US" dirty="0" smtClean="0"/>
              <a:t>Length of time and amount detail used conveys importance</a:t>
            </a:r>
            <a:endParaRPr lang="en-US" dirty="0"/>
          </a:p>
        </p:txBody>
      </p:sp>
    </p:spTree>
    <p:extLst>
      <p:ext uri="{BB962C8B-B14F-4D97-AF65-F5344CB8AC3E}">
        <p14:creationId xmlns:p14="http://schemas.microsoft.com/office/powerpoint/2010/main" val="33335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Distributive Bargaining Situation</a:t>
            </a:r>
            <a:endParaRPr lang="en-US" dirty="0"/>
          </a:p>
        </p:txBody>
      </p:sp>
      <p:sp>
        <p:nvSpPr>
          <p:cNvPr id="3" name="Content Placeholder 2"/>
          <p:cNvSpPr>
            <a:spLocks noGrp="1"/>
          </p:cNvSpPr>
          <p:nvPr>
            <p:ph idx="1"/>
          </p:nvPr>
        </p:nvSpPr>
        <p:spPr/>
        <p:txBody>
          <a:bodyPr/>
          <a:lstStyle/>
          <a:p>
            <a:r>
              <a:rPr lang="en-US" dirty="0" smtClean="0"/>
              <a:t>Distributive Bargaining is also known as competitive, or win-lose, bargaining.</a:t>
            </a:r>
          </a:p>
          <a:p>
            <a:r>
              <a:rPr lang="en-US" dirty="0" smtClean="0"/>
              <a:t>The goals of one party are usually in fundamental and direct conflict with the goals of the other party.</a:t>
            </a:r>
          </a:p>
          <a:p>
            <a:r>
              <a:rPr lang="en-US" dirty="0" smtClean="0"/>
              <a:t>Resources are fixed and limited</a:t>
            </a:r>
          </a:p>
          <a:p>
            <a:r>
              <a:rPr lang="en-US" dirty="0" smtClean="0"/>
              <a:t>Both parties want to maximize their shares</a:t>
            </a:r>
          </a:p>
          <a:p>
            <a:r>
              <a:rPr lang="en-US" dirty="0" smtClean="0"/>
              <a:t>Information is guarded – only giving what provides strategic advantage over the other party</a:t>
            </a:r>
          </a:p>
          <a:p>
            <a:r>
              <a:rPr lang="en-US" dirty="0" smtClean="0"/>
              <a:t>Party get information from the other to improve negotiation power</a:t>
            </a:r>
            <a:endParaRPr lang="en-US" dirty="0"/>
          </a:p>
        </p:txBody>
      </p:sp>
    </p:spTree>
    <p:extLst>
      <p:ext uri="{BB962C8B-B14F-4D97-AF65-F5344CB8AC3E}">
        <p14:creationId xmlns:p14="http://schemas.microsoft.com/office/powerpoint/2010/main" val="2380007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Other Party’s Perceptions</a:t>
            </a:r>
            <a:endParaRPr lang="en-US" dirty="0"/>
          </a:p>
        </p:txBody>
      </p:sp>
      <p:sp>
        <p:nvSpPr>
          <p:cNvPr id="3" name="Content Placeholder 2"/>
          <p:cNvSpPr>
            <a:spLocks noGrp="1"/>
          </p:cNvSpPr>
          <p:nvPr>
            <p:ph idx="1"/>
          </p:nvPr>
        </p:nvSpPr>
        <p:spPr>
          <a:xfrm>
            <a:off x="838200" y="1825624"/>
            <a:ext cx="10515600" cy="4554855"/>
          </a:xfrm>
        </p:spPr>
        <p:txBody>
          <a:bodyPr>
            <a:normAutofit/>
          </a:bodyPr>
          <a:lstStyle/>
          <a:p>
            <a:r>
              <a:rPr lang="en-US" dirty="0" smtClean="0"/>
              <a:t>A negotiator can alter the other party’s impressions or his own objectives by making outcomes appear attractive or by making the cost of obtaining them appear higher.</a:t>
            </a:r>
          </a:p>
          <a:p>
            <a:r>
              <a:rPr lang="en-US" dirty="0" smtClean="0"/>
              <a:t>Negotiator may try to make demands or positions appear more attractive or less unattractive to the other party</a:t>
            </a:r>
          </a:p>
          <a:p>
            <a:r>
              <a:rPr lang="en-US" dirty="0" smtClean="0"/>
              <a:t>Interpret what their outcomes of the other party are, e.g. in </a:t>
            </a:r>
            <a:r>
              <a:rPr lang="en-US" dirty="0"/>
              <a:t>union–management negotiations, management </a:t>
            </a:r>
            <a:r>
              <a:rPr lang="en-US" dirty="0" smtClean="0"/>
              <a:t>may demonstrate </a:t>
            </a:r>
            <a:r>
              <a:rPr lang="en-US" dirty="0"/>
              <a:t>that a union request for a six-hour workday would, on the one hand, not </a:t>
            </a:r>
            <a:r>
              <a:rPr lang="en-US" dirty="0" smtClean="0"/>
              <a:t>increase the </a:t>
            </a:r>
            <a:r>
              <a:rPr lang="en-US" dirty="0"/>
              <a:t>number of employees because it would not be worthwhile to hire people for two hours </a:t>
            </a:r>
            <a:r>
              <a:rPr lang="en-US" dirty="0" smtClean="0"/>
              <a:t>a day </a:t>
            </a:r>
            <a:r>
              <a:rPr lang="en-US" dirty="0"/>
              <a:t>to make up for the hours taken from the standard eight-hour day. </a:t>
            </a:r>
            <a:endParaRPr lang="en-US" dirty="0" smtClean="0"/>
          </a:p>
          <a:p>
            <a:pPr lvl="1"/>
            <a:endParaRPr lang="en-US" dirty="0"/>
          </a:p>
        </p:txBody>
      </p:sp>
    </p:spTree>
    <p:extLst>
      <p:ext uri="{BB962C8B-B14F-4D97-AF65-F5344CB8AC3E}">
        <p14:creationId xmlns:p14="http://schemas.microsoft.com/office/powerpoint/2010/main" val="1793106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other hand, if the company were to keep production at the present level, it would be necessary to use the present employees on overtime, thereby increasing the total labor cost and, subsequently, the price of the product. This rise in cost would reduce demand for the product and, ultimately, the number of hours worked or the number of workers.</a:t>
            </a:r>
          </a:p>
        </p:txBody>
      </p:sp>
    </p:spTree>
    <p:extLst>
      <p:ext uri="{BB962C8B-B14F-4D97-AF65-F5344CB8AC3E}">
        <p14:creationId xmlns:p14="http://schemas.microsoft.com/office/powerpoint/2010/main" val="200925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Manipulate the Actual Costs of Delay or Termination </a:t>
            </a:r>
            <a:endParaRPr lang="en-US" dirty="0"/>
          </a:p>
        </p:txBody>
      </p:sp>
      <p:sp>
        <p:nvSpPr>
          <p:cNvPr id="3" name="Content Placeholder 2"/>
          <p:cNvSpPr>
            <a:spLocks noGrp="1"/>
          </p:cNvSpPr>
          <p:nvPr>
            <p:ph idx="1"/>
          </p:nvPr>
        </p:nvSpPr>
        <p:spPr/>
        <p:txBody>
          <a:bodyPr>
            <a:normAutofit lnSpcReduction="10000"/>
          </a:bodyPr>
          <a:lstStyle/>
          <a:p>
            <a:r>
              <a:rPr lang="en-US" dirty="0" smtClean="0"/>
              <a:t>Negotiations have deadlines which must be beaten otherwise the deal fails and no one benefits. </a:t>
            </a:r>
          </a:p>
          <a:p>
            <a:r>
              <a:rPr lang="en-US" dirty="0" smtClean="0"/>
              <a:t>One party is usually more affected by the deadline than the other.</a:t>
            </a:r>
          </a:p>
          <a:p>
            <a:r>
              <a:rPr lang="en-US" dirty="0" smtClean="0"/>
              <a:t>Manipulating a deadline or failing to reach an agreement by a deadline can be a powerful tool in the hands of the person who does not have a deadline pressure. </a:t>
            </a:r>
          </a:p>
          <a:p>
            <a:r>
              <a:rPr lang="en-US" dirty="0" smtClean="0"/>
              <a:t>The ultimate weapon is to threaten to terminate </a:t>
            </a:r>
          </a:p>
          <a:p>
            <a:r>
              <a:rPr lang="en-US" dirty="0" smtClean="0"/>
              <a:t>There are three ways to manipulate the cost of delay in negotiation:</a:t>
            </a:r>
          </a:p>
          <a:p>
            <a:pPr lvl="1"/>
            <a:r>
              <a:rPr lang="en-US" dirty="0"/>
              <a:t>P</a:t>
            </a:r>
            <a:r>
              <a:rPr lang="en-US" dirty="0" smtClean="0"/>
              <a:t>lan </a:t>
            </a:r>
            <a:r>
              <a:rPr lang="en-US" dirty="0"/>
              <a:t>disruptive action, </a:t>
            </a:r>
            <a:endParaRPr lang="en-US" dirty="0" smtClean="0"/>
          </a:p>
          <a:p>
            <a:pPr lvl="1"/>
            <a:r>
              <a:rPr lang="en-US" dirty="0" smtClean="0"/>
              <a:t>Form an </a:t>
            </a:r>
            <a:r>
              <a:rPr lang="en-US" dirty="0"/>
              <a:t>alliance with outsiders, and </a:t>
            </a:r>
            <a:endParaRPr lang="en-US" dirty="0" smtClean="0"/>
          </a:p>
          <a:p>
            <a:pPr lvl="1"/>
            <a:r>
              <a:rPr lang="en-US" dirty="0" smtClean="0"/>
              <a:t>Manipulate </a:t>
            </a:r>
            <a:r>
              <a:rPr lang="en-US" dirty="0"/>
              <a:t>the scheduling of negotiations</a:t>
            </a:r>
            <a:endParaRPr lang="en-US" dirty="0"/>
          </a:p>
        </p:txBody>
      </p:sp>
    </p:spTree>
    <p:extLst>
      <p:ext uri="{BB962C8B-B14F-4D97-AF65-F5344CB8AC3E}">
        <p14:creationId xmlns:p14="http://schemas.microsoft.com/office/powerpoint/2010/main" val="148760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Disruptive Action</a:t>
            </a:r>
            <a:endParaRPr lang="en-US" i="1" dirty="0"/>
          </a:p>
        </p:txBody>
      </p:sp>
      <p:sp>
        <p:nvSpPr>
          <p:cNvPr id="3" name="Content Placeholder 2"/>
          <p:cNvSpPr>
            <a:spLocks noGrp="1"/>
          </p:cNvSpPr>
          <p:nvPr>
            <p:ph idx="1"/>
          </p:nvPr>
        </p:nvSpPr>
        <p:spPr/>
        <p:txBody>
          <a:bodyPr/>
          <a:lstStyle/>
          <a:p>
            <a:r>
              <a:rPr lang="en-US" dirty="0" smtClean="0"/>
              <a:t>One way to encourage settlement is to increase the cost of not reaching agreement through disruptive action.</a:t>
            </a:r>
          </a:p>
          <a:p>
            <a:pPr lvl="1"/>
            <a:r>
              <a:rPr lang="en-US" dirty="0" smtClean="0"/>
              <a:t>Causing a delay </a:t>
            </a:r>
          </a:p>
          <a:p>
            <a:pPr lvl="1"/>
            <a:r>
              <a:rPr lang="en-US" dirty="0" smtClean="0"/>
              <a:t>Taking to social media, </a:t>
            </a:r>
          </a:p>
          <a:p>
            <a:pPr lvl="1"/>
            <a:r>
              <a:rPr lang="en-US" dirty="0" smtClean="0"/>
              <a:t>Public picketing of a business,</a:t>
            </a:r>
          </a:p>
          <a:p>
            <a:pPr lvl="1"/>
            <a:r>
              <a:rPr lang="en-US" dirty="0" smtClean="0"/>
              <a:t>Boycotting a product or company,</a:t>
            </a:r>
          </a:p>
          <a:p>
            <a:pPr lvl="1"/>
            <a:r>
              <a:rPr lang="en-US" dirty="0" smtClean="0"/>
              <a:t>Locking negotiators in a room until they reach an agreement</a:t>
            </a:r>
          </a:p>
          <a:p>
            <a:r>
              <a:rPr lang="en-US" dirty="0" smtClean="0"/>
              <a:t>Are ways of increasing cost of not settling and bringing them back to the table</a:t>
            </a:r>
          </a:p>
          <a:p>
            <a:r>
              <a:rPr lang="en-US" dirty="0" smtClean="0"/>
              <a:t>Such can work but produce anger and escalate conflict</a:t>
            </a:r>
            <a:endParaRPr lang="en-US" dirty="0"/>
          </a:p>
        </p:txBody>
      </p:sp>
    </p:spTree>
    <p:extLst>
      <p:ext uri="{BB962C8B-B14F-4D97-AF65-F5344CB8AC3E}">
        <p14:creationId xmlns:p14="http://schemas.microsoft.com/office/powerpoint/2010/main" val="4089631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Alliance with outsiders</a:t>
            </a:r>
            <a:endParaRPr lang="en-US" i="1" dirty="0"/>
          </a:p>
        </p:txBody>
      </p:sp>
      <p:sp>
        <p:nvSpPr>
          <p:cNvPr id="3" name="Content Placeholder 2"/>
          <p:cNvSpPr>
            <a:spLocks noGrp="1"/>
          </p:cNvSpPr>
          <p:nvPr>
            <p:ph idx="1"/>
          </p:nvPr>
        </p:nvSpPr>
        <p:spPr/>
        <p:txBody>
          <a:bodyPr>
            <a:normAutofit/>
          </a:bodyPr>
          <a:lstStyle/>
          <a:p>
            <a:r>
              <a:rPr lang="en-US" dirty="0" smtClean="0"/>
              <a:t>Involve other parties who can influence outcome in the process</a:t>
            </a:r>
          </a:p>
          <a:p>
            <a:pPr lvl="1"/>
            <a:r>
              <a:rPr lang="en-US" dirty="0" smtClean="0"/>
              <a:t>Private party may suggest going to Business Bureau to cause a protest,</a:t>
            </a:r>
          </a:p>
          <a:p>
            <a:pPr lvl="1"/>
            <a:r>
              <a:rPr lang="en-US" dirty="0" smtClean="0"/>
              <a:t>Task forces formed by individuals who are dissatisfied with the businesses of another,</a:t>
            </a:r>
          </a:p>
          <a:p>
            <a:pPr lvl="1"/>
            <a:r>
              <a:rPr lang="en-US" dirty="0" smtClean="0"/>
              <a:t>Political action groups,</a:t>
            </a:r>
          </a:p>
          <a:p>
            <a:pPr lvl="1"/>
            <a:r>
              <a:rPr lang="en-US" dirty="0" smtClean="0"/>
              <a:t>Protest organizations</a:t>
            </a:r>
          </a:p>
          <a:p>
            <a:r>
              <a:rPr lang="en-US" dirty="0"/>
              <a:t>For example, individual utility </a:t>
            </a:r>
            <a:r>
              <a:rPr lang="en-US" dirty="0" smtClean="0"/>
              <a:t>consumers often </a:t>
            </a:r>
            <a:r>
              <a:rPr lang="en-US" dirty="0"/>
              <a:t>enhance their negotiation with public service providers on consumer rates </a:t>
            </a:r>
            <a:r>
              <a:rPr lang="en-US" dirty="0" smtClean="0"/>
              <a:t>and services </a:t>
            </a:r>
            <a:r>
              <a:rPr lang="en-US" dirty="0"/>
              <a:t>by citing compliance with public utility commissions’ guidelines to </a:t>
            </a:r>
            <a:r>
              <a:rPr lang="en-US" dirty="0" smtClean="0"/>
              <a:t>substantiate their </a:t>
            </a:r>
            <a:r>
              <a:rPr lang="en-US" dirty="0"/>
              <a:t>requests.</a:t>
            </a:r>
            <a:endParaRPr lang="en-US" dirty="0"/>
          </a:p>
        </p:txBody>
      </p:sp>
    </p:spTree>
    <p:extLst>
      <p:ext uri="{BB962C8B-B14F-4D97-AF65-F5344CB8AC3E}">
        <p14:creationId xmlns:p14="http://schemas.microsoft.com/office/powerpoint/2010/main" val="4284188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Schedule Manipulation</a:t>
            </a:r>
            <a:endParaRPr lang="en-US" i="1" dirty="0"/>
          </a:p>
        </p:txBody>
      </p:sp>
      <p:sp>
        <p:nvSpPr>
          <p:cNvPr id="3" name="Content Placeholder 2"/>
          <p:cNvSpPr>
            <a:spLocks noGrp="1"/>
          </p:cNvSpPr>
          <p:nvPr>
            <p:ph idx="1"/>
          </p:nvPr>
        </p:nvSpPr>
        <p:spPr/>
        <p:txBody>
          <a:bodyPr/>
          <a:lstStyle/>
          <a:p>
            <a:r>
              <a:rPr lang="en-US" dirty="0" smtClean="0"/>
              <a:t>Schedule negotiations to begin shortly after arrival, or</a:t>
            </a:r>
          </a:p>
          <a:p>
            <a:r>
              <a:rPr lang="en-US" dirty="0" smtClean="0"/>
              <a:t>Squeezing negotiations in the last remaining minutes of a session to extract concessions from the visiting party</a:t>
            </a:r>
          </a:p>
          <a:p>
            <a:endParaRPr lang="en-US" dirty="0"/>
          </a:p>
        </p:txBody>
      </p:sp>
    </p:spTree>
    <p:extLst>
      <p:ext uri="{BB962C8B-B14F-4D97-AF65-F5344CB8AC3E}">
        <p14:creationId xmlns:p14="http://schemas.microsoft.com/office/powerpoint/2010/main" val="1381152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Positions taken during Negotiations </a:t>
            </a:r>
            <a:endParaRPr lang="en-US" b="1" dirty="0"/>
          </a:p>
        </p:txBody>
      </p:sp>
      <p:sp>
        <p:nvSpPr>
          <p:cNvPr id="3" name="Content Placeholder 2"/>
          <p:cNvSpPr>
            <a:spLocks noGrp="1"/>
          </p:cNvSpPr>
          <p:nvPr>
            <p:ph idx="1"/>
          </p:nvPr>
        </p:nvSpPr>
        <p:spPr/>
        <p:txBody>
          <a:bodyPr/>
          <a:lstStyle/>
          <a:p>
            <a:r>
              <a:rPr lang="en-US" dirty="0" smtClean="0"/>
              <a:t>Each </a:t>
            </a:r>
            <a:r>
              <a:rPr lang="en-US" dirty="0"/>
              <a:t>p</a:t>
            </a:r>
            <a:r>
              <a:rPr lang="en-US" dirty="0" smtClean="0"/>
              <a:t>arty takes a position at the beginning of negotiations</a:t>
            </a:r>
          </a:p>
          <a:p>
            <a:r>
              <a:rPr lang="en-US" dirty="0" smtClean="0"/>
              <a:t>This changes in response to the information from the other party, change in position are accompanied by;</a:t>
            </a:r>
          </a:p>
          <a:p>
            <a:pPr lvl="1"/>
            <a:r>
              <a:rPr lang="en-US" dirty="0" smtClean="0"/>
              <a:t>New information concerning the other’s intentions,</a:t>
            </a:r>
          </a:p>
          <a:p>
            <a:pPr lvl="1"/>
            <a:r>
              <a:rPr lang="en-US" dirty="0" smtClean="0"/>
              <a:t>The value of outcomes and </a:t>
            </a:r>
          </a:p>
          <a:p>
            <a:pPr lvl="1"/>
            <a:r>
              <a:rPr lang="en-US" dirty="0" smtClean="0"/>
              <a:t>Likely zones of settlement.</a:t>
            </a:r>
          </a:p>
          <a:p>
            <a:r>
              <a:rPr lang="en-US" dirty="0" smtClean="0"/>
              <a:t>Negotiation is iterative, providing opportunity for both parties to communicate their positions that may lead to changes in the positions</a:t>
            </a:r>
            <a:endParaRPr lang="en-US" dirty="0"/>
          </a:p>
        </p:txBody>
      </p:sp>
    </p:spTree>
    <p:extLst>
      <p:ext uri="{BB962C8B-B14F-4D97-AF65-F5344CB8AC3E}">
        <p14:creationId xmlns:p14="http://schemas.microsoft.com/office/powerpoint/2010/main" val="259089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Factors that negotiators need to be sensitive to;</a:t>
            </a:r>
          </a:p>
          <a:p>
            <a:r>
              <a:rPr lang="en-US" dirty="0" smtClean="0"/>
              <a:t>Value characteristics – how much the issues and options of different issues are worth to a negotiator, and</a:t>
            </a:r>
          </a:p>
          <a:p>
            <a:r>
              <a:rPr lang="en-US" dirty="0" smtClean="0"/>
              <a:t>Content characteristics – involve the way the negotiation is constructed (number of issues, possible options).</a:t>
            </a:r>
          </a:p>
          <a:p>
            <a:r>
              <a:rPr lang="en-US" dirty="0" smtClean="0"/>
              <a:t>Parties differ in not only the value they place on different issues, but</a:t>
            </a:r>
          </a:p>
          <a:p>
            <a:r>
              <a:rPr lang="en-US" dirty="0" smtClean="0"/>
              <a:t>Also how they construct the negotiation space</a:t>
            </a:r>
          </a:p>
          <a:p>
            <a:r>
              <a:rPr lang="en-US" dirty="0" smtClean="0"/>
              <a:t>Early offers can be random between the negotiators,</a:t>
            </a:r>
          </a:p>
          <a:p>
            <a:r>
              <a:rPr lang="en-US" dirty="0" smtClean="0"/>
              <a:t>Later offers are more comprehensive and refine the area of negotiation.</a:t>
            </a:r>
          </a:p>
        </p:txBody>
      </p:sp>
    </p:spTree>
    <p:extLst>
      <p:ext uri="{BB962C8B-B14F-4D97-AF65-F5344CB8AC3E}">
        <p14:creationId xmlns:p14="http://schemas.microsoft.com/office/powerpoint/2010/main" val="2622993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Offers</a:t>
            </a:r>
            <a:endParaRPr lang="en-US" dirty="0"/>
          </a:p>
        </p:txBody>
      </p:sp>
      <p:sp>
        <p:nvSpPr>
          <p:cNvPr id="3" name="Content Placeholder 2"/>
          <p:cNvSpPr>
            <a:spLocks noGrp="1"/>
          </p:cNvSpPr>
          <p:nvPr>
            <p:ph idx="1"/>
          </p:nvPr>
        </p:nvSpPr>
        <p:spPr/>
        <p:txBody>
          <a:bodyPr/>
          <a:lstStyle/>
          <a:p>
            <a:r>
              <a:rPr lang="en-US" dirty="0" smtClean="0"/>
              <a:t>What should the opening offer be? </a:t>
            </a:r>
          </a:p>
          <a:p>
            <a:r>
              <a:rPr lang="en-US" dirty="0" smtClean="0"/>
              <a:t>It can be modest to leave more room to maneuver or to achieve a higher eventual settlement</a:t>
            </a:r>
          </a:p>
          <a:p>
            <a:r>
              <a:rPr lang="en-US" dirty="0" smtClean="0"/>
              <a:t>Making the first offer is advantageous to the negotiator making the offer.</a:t>
            </a:r>
          </a:p>
          <a:p>
            <a:r>
              <a:rPr lang="en-US" dirty="0" smtClean="0"/>
              <a:t>First offers can be an anchor for the negotiation, but</a:t>
            </a:r>
          </a:p>
          <a:p>
            <a:r>
              <a:rPr lang="en-US" dirty="0" smtClean="0"/>
              <a:t>This effect varies for the experienced and inexperienced negotiators</a:t>
            </a:r>
          </a:p>
          <a:p>
            <a:r>
              <a:rPr lang="en-US" dirty="0" smtClean="0"/>
              <a:t>Negotiators with better BATNAs are more likely to make the first offer</a:t>
            </a:r>
            <a:endParaRPr lang="en-US" dirty="0"/>
          </a:p>
        </p:txBody>
      </p:sp>
    </p:spTree>
    <p:extLst>
      <p:ext uri="{BB962C8B-B14F-4D97-AF65-F5344CB8AC3E}">
        <p14:creationId xmlns:p14="http://schemas.microsoft.com/office/powerpoint/2010/main" val="52308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Should the opening offer be exaggerated, low r modest?</a:t>
            </a:r>
          </a:p>
          <a:p>
            <a:r>
              <a:rPr lang="en-US" dirty="0" smtClean="0"/>
              <a:t>Negotiators with exaggerated first offers get better settlements for the reasons that,</a:t>
            </a:r>
          </a:p>
          <a:p>
            <a:pPr lvl="1"/>
            <a:r>
              <a:rPr lang="en-US" dirty="0" smtClean="0"/>
              <a:t>Gives the negotiator room for movement allowing time to learn about the other party,</a:t>
            </a:r>
          </a:p>
          <a:p>
            <a:pPr lvl="1"/>
            <a:r>
              <a:rPr lang="en-US" dirty="0" smtClean="0"/>
              <a:t>Acts as a meta-message creating an impression that, </a:t>
            </a:r>
          </a:p>
          <a:p>
            <a:pPr lvl="1"/>
            <a:r>
              <a:rPr lang="en-US" dirty="0" smtClean="0"/>
              <a:t>There is a long way to go before a reasonable settlement is achieved,</a:t>
            </a:r>
          </a:p>
          <a:p>
            <a:pPr lvl="1"/>
            <a:r>
              <a:rPr lang="en-US" dirty="0" smtClean="0"/>
              <a:t>More concessions than originally intended may have to be made to bridge the difference between the two opening positions,</a:t>
            </a:r>
          </a:p>
          <a:p>
            <a:pPr lvl="1"/>
            <a:r>
              <a:rPr lang="en-US" dirty="0" smtClean="0"/>
              <a:t>The other may have incorrectly estimated his own resistance point</a:t>
            </a:r>
            <a:endParaRPr lang="en-US" dirty="0"/>
          </a:p>
        </p:txBody>
      </p:sp>
    </p:spTree>
    <p:extLst>
      <p:ext uri="{BB962C8B-B14F-4D97-AF65-F5344CB8AC3E}">
        <p14:creationId xmlns:p14="http://schemas.microsoft.com/office/powerpoint/2010/main" val="20943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Reasons to understand Distributive Bargaining</a:t>
            </a:r>
            <a:endParaRPr lang="en-US" b="1" dirty="0"/>
          </a:p>
        </p:txBody>
      </p:sp>
      <p:sp>
        <p:nvSpPr>
          <p:cNvPr id="3" name="Content Placeholder 2"/>
          <p:cNvSpPr>
            <a:spLocks noGrp="1"/>
          </p:cNvSpPr>
          <p:nvPr>
            <p:ph idx="1"/>
          </p:nvPr>
        </p:nvSpPr>
        <p:spPr/>
        <p:txBody>
          <a:bodyPr/>
          <a:lstStyle/>
          <a:p>
            <a:r>
              <a:rPr lang="en-US" dirty="0" smtClean="0"/>
              <a:t>Negotiators face some interdependent situations that are distributive, and to do well in them they need to understand how they work.</a:t>
            </a:r>
          </a:p>
          <a:p>
            <a:r>
              <a:rPr lang="en-US" dirty="0" smtClean="0"/>
              <a:t>Because many people use distributive bargaining strategies and tactics almost exclusively, all negotiators need to understand how to counter their effects.</a:t>
            </a:r>
          </a:p>
          <a:p>
            <a:r>
              <a:rPr lang="en-US" dirty="0" smtClean="0"/>
              <a:t>Every negotiation situation has potential to require distributive bargaining skills when at the “claiming-value” stage.</a:t>
            </a:r>
          </a:p>
          <a:p>
            <a:r>
              <a:rPr lang="en-US" dirty="0" smtClean="0"/>
              <a:t>Note the strategies and tactics of distributive negotiation may be counterproductive, costly and may not work. Negotiators are tempted to ignore their commonalities and focus on differences.</a:t>
            </a:r>
            <a:endParaRPr lang="en-US" dirty="0"/>
          </a:p>
        </p:txBody>
      </p:sp>
    </p:spTree>
    <p:extLst>
      <p:ext uri="{BB962C8B-B14F-4D97-AF65-F5344CB8AC3E}">
        <p14:creationId xmlns:p14="http://schemas.microsoft.com/office/powerpoint/2010/main" val="603392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Disadvantages of exaggerated opening are;</a:t>
            </a:r>
          </a:p>
          <a:p>
            <a:pPr lvl="1"/>
            <a:r>
              <a:rPr lang="en-US" dirty="0" smtClean="0"/>
              <a:t>It may be summarily rejected by the other party and halt negotiations prematurely,</a:t>
            </a:r>
          </a:p>
          <a:p>
            <a:pPr lvl="1"/>
            <a:r>
              <a:rPr lang="en-US" dirty="0" smtClean="0"/>
              <a:t>It communicates </a:t>
            </a:r>
            <a:r>
              <a:rPr lang="en-US" dirty="0"/>
              <a:t>an attitude of toughness that may be harmful to </a:t>
            </a:r>
            <a:r>
              <a:rPr lang="en-US" dirty="0" smtClean="0"/>
              <a:t>long-term relationships.</a:t>
            </a:r>
          </a:p>
          <a:p>
            <a:r>
              <a:rPr lang="en-US" dirty="0" smtClean="0"/>
              <a:t>Negotiators should therefore have alternatives they can employ if the opposing negotiator refuses to deal with them. </a:t>
            </a:r>
          </a:p>
        </p:txBody>
      </p:sp>
    </p:spTree>
    <p:extLst>
      <p:ext uri="{BB962C8B-B14F-4D97-AF65-F5344CB8AC3E}">
        <p14:creationId xmlns:p14="http://schemas.microsoft.com/office/powerpoint/2010/main" val="2206829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Stance</a:t>
            </a:r>
            <a:endParaRPr lang="en-US" dirty="0"/>
          </a:p>
        </p:txBody>
      </p:sp>
      <p:sp>
        <p:nvSpPr>
          <p:cNvPr id="3" name="Content Placeholder 2"/>
          <p:cNvSpPr>
            <a:spLocks noGrp="1"/>
          </p:cNvSpPr>
          <p:nvPr>
            <p:ph idx="1"/>
          </p:nvPr>
        </p:nvSpPr>
        <p:spPr/>
        <p:txBody>
          <a:bodyPr>
            <a:normAutofit/>
          </a:bodyPr>
          <a:lstStyle/>
          <a:p>
            <a:r>
              <a:rPr lang="en-US" dirty="0" smtClean="0"/>
              <a:t>Stance is the attitude to adopt during negotiation. This can be;</a:t>
            </a:r>
          </a:p>
          <a:p>
            <a:r>
              <a:rPr lang="en-US" dirty="0" smtClean="0"/>
              <a:t>Competitive – fighting to get the best on every point,</a:t>
            </a:r>
          </a:p>
          <a:p>
            <a:r>
              <a:rPr lang="en-US" dirty="0" smtClean="0"/>
              <a:t>Moderate – willing to make concessions and compromises</a:t>
            </a:r>
          </a:p>
          <a:p>
            <a:r>
              <a:rPr lang="en-US" dirty="0" smtClean="0"/>
              <a:t>Belligerent – attacking the positions, offers and even character of the other party</a:t>
            </a:r>
          </a:p>
          <a:p>
            <a:r>
              <a:rPr lang="en-US" dirty="0" smtClean="0"/>
              <a:t>The negotiator should try to send consistent message through the opening offer and stance,</a:t>
            </a:r>
          </a:p>
          <a:p>
            <a:r>
              <a:rPr lang="en-US" dirty="0" smtClean="0"/>
              <a:t>A reasonable bargaining position is accompanied with a friendly stance,</a:t>
            </a:r>
          </a:p>
          <a:p>
            <a:r>
              <a:rPr lang="en-US" dirty="0" smtClean="0"/>
              <a:t>An exaggerated bargaining position is coupled with a tougher, competitive stance</a:t>
            </a:r>
            <a:endParaRPr lang="en-US" dirty="0"/>
          </a:p>
        </p:txBody>
      </p:sp>
    </p:spTree>
    <p:extLst>
      <p:ext uri="{BB962C8B-B14F-4D97-AF65-F5344CB8AC3E}">
        <p14:creationId xmlns:p14="http://schemas.microsoft.com/office/powerpoint/2010/main" val="4041308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Concessions</a:t>
            </a:r>
            <a:endParaRPr lang="en-US" dirty="0"/>
          </a:p>
        </p:txBody>
      </p:sp>
      <p:sp>
        <p:nvSpPr>
          <p:cNvPr id="3" name="Content Placeholder 2"/>
          <p:cNvSpPr>
            <a:spLocks noGrp="1"/>
          </p:cNvSpPr>
          <p:nvPr>
            <p:ph idx="1"/>
          </p:nvPr>
        </p:nvSpPr>
        <p:spPr/>
        <p:txBody>
          <a:bodyPr>
            <a:normAutofit/>
          </a:bodyPr>
          <a:lstStyle/>
          <a:p>
            <a:r>
              <a:rPr lang="en-US" dirty="0" smtClean="0"/>
              <a:t>Initial offer is met with a counteroffer, defining the initial bargaining range. </a:t>
            </a:r>
          </a:p>
          <a:p>
            <a:r>
              <a:rPr lang="en-US" dirty="0" smtClean="0"/>
              <a:t>The other party may reject the offer and ask the party that offered to come back with a more reasonable set of proposals.</a:t>
            </a:r>
          </a:p>
          <a:p>
            <a:r>
              <a:rPr lang="en-US" dirty="0" smtClean="0"/>
              <a:t>This may be followed by concessions, and the question asked is, “how large should the concessions be?” the first concession conveys a message to the other party on how it will proceed.</a:t>
            </a:r>
          </a:p>
          <a:p>
            <a:r>
              <a:rPr lang="en-US" dirty="0"/>
              <a:t>Opening offers, opening stances, and initial concessions are elements at the beginning</a:t>
            </a:r>
          </a:p>
          <a:p>
            <a:r>
              <a:rPr lang="en-US" dirty="0"/>
              <a:t>of a negotiation that parties can use to communicate how they intend to </a:t>
            </a:r>
            <a:r>
              <a:rPr lang="en-US" dirty="0" smtClean="0"/>
              <a:t>negotiate.</a:t>
            </a:r>
            <a:endParaRPr lang="en-US" dirty="0"/>
          </a:p>
        </p:txBody>
      </p:sp>
    </p:spTree>
    <p:extLst>
      <p:ext uri="{BB962C8B-B14F-4D97-AF65-F5344CB8AC3E}">
        <p14:creationId xmlns:p14="http://schemas.microsoft.com/office/powerpoint/2010/main" val="2780981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 exaggerated </a:t>
            </a:r>
            <a:r>
              <a:rPr lang="en-US" dirty="0"/>
              <a:t>opening offer, a determined opening stance, and a very small initial </a:t>
            </a:r>
            <a:r>
              <a:rPr lang="en-US" dirty="0" smtClean="0"/>
              <a:t>concession signal </a:t>
            </a:r>
            <a:r>
              <a:rPr lang="en-US" dirty="0"/>
              <a:t>a position of firmness; </a:t>
            </a:r>
            <a:endParaRPr lang="en-US" dirty="0" smtClean="0"/>
          </a:p>
          <a:p>
            <a:r>
              <a:rPr lang="en-US" dirty="0" smtClean="0"/>
              <a:t>A </a:t>
            </a:r>
            <a:r>
              <a:rPr lang="en-US" dirty="0"/>
              <a:t>moderate opening offer, a reasonable, </a:t>
            </a:r>
            <a:r>
              <a:rPr lang="en-US" dirty="0" smtClean="0"/>
              <a:t>cooperative opening </a:t>
            </a:r>
            <a:r>
              <a:rPr lang="en-US" dirty="0"/>
              <a:t>stance, and a reasonable initial concession communicate a basic stance of flexibility</a:t>
            </a:r>
            <a:r>
              <a:rPr lang="en-US" dirty="0" smtClean="0"/>
              <a:t>.</a:t>
            </a:r>
          </a:p>
          <a:p>
            <a:r>
              <a:rPr lang="en-US" dirty="0" smtClean="0"/>
              <a:t>Firmness may lead to quicker achievement of a settlement but the perception of the firm party may not be good,</a:t>
            </a:r>
          </a:p>
          <a:p>
            <a:r>
              <a:rPr lang="en-US" dirty="0" smtClean="0"/>
              <a:t>Firmness may shorten negotiations</a:t>
            </a:r>
          </a:p>
          <a:p>
            <a:r>
              <a:rPr lang="en-US" dirty="0" smtClean="0"/>
              <a:t>It may also lead to withdrawal of one or both parties from the negotiation</a:t>
            </a:r>
            <a:endParaRPr lang="en-US" dirty="0"/>
          </a:p>
        </p:txBody>
      </p:sp>
    </p:spTree>
    <p:extLst>
      <p:ext uri="{BB962C8B-B14F-4D97-AF65-F5344CB8AC3E}">
        <p14:creationId xmlns:p14="http://schemas.microsoft.com/office/powerpoint/2010/main" val="3084975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Reasons for adopting flexibility include;</a:t>
            </a:r>
          </a:p>
          <a:p>
            <a:r>
              <a:rPr lang="en-US" dirty="0"/>
              <a:t>First, when </a:t>
            </a:r>
            <a:r>
              <a:rPr lang="en-US" dirty="0" smtClean="0"/>
              <a:t>taking different </a:t>
            </a:r>
            <a:r>
              <a:rPr lang="en-US" dirty="0"/>
              <a:t>stances throughout a negotiation, one can learn about the other party’s targets </a:t>
            </a:r>
            <a:r>
              <a:rPr lang="en-US" dirty="0" smtClean="0"/>
              <a:t>and perceived </a:t>
            </a:r>
            <a:r>
              <a:rPr lang="en-US" dirty="0"/>
              <a:t>possibilities by observing how he or she responds to different proposals. </a:t>
            </a:r>
            <a:endParaRPr lang="en-US" dirty="0" smtClean="0"/>
          </a:p>
          <a:p>
            <a:r>
              <a:rPr lang="en-US" dirty="0" smtClean="0"/>
              <a:t>Negotiators may </a:t>
            </a:r>
            <a:r>
              <a:rPr lang="en-US" dirty="0"/>
              <a:t>want to establish a cooperative rather than a combative relationship, hoping </a:t>
            </a:r>
            <a:r>
              <a:rPr lang="en-US" dirty="0" smtClean="0"/>
              <a:t>to get </a:t>
            </a:r>
            <a:r>
              <a:rPr lang="en-US" dirty="0"/>
              <a:t>a better agreement. </a:t>
            </a:r>
            <a:endParaRPr lang="en-US" dirty="0" smtClean="0"/>
          </a:p>
          <a:p>
            <a:r>
              <a:rPr lang="en-US" dirty="0" smtClean="0"/>
              <a:t>In </a:t>
            </a:r>
            <a:r>
              <a:rPr lang="en-US" dirty="0"/>
              <a:t>addition, flexibility keeps the negotiations proceeding; the </a:t>
            </a:r>
            <a:r>
              <a:rPr lang="en-US" dirty="0" smtClean="0"/>
              <a:t>more flexible </a:t>
            </a:r>
            <a:r>
              <a:rPr lang="en-US" dirty="0"/>
              <a:t>one seems, the more the other party will believe that a settlement is possible.</a:t>
            </a:r>
            <a:endParaRPr lang="en-US" dirty="0"/>
          </a:p>
        </p:txBody>
      </p:sp>
    </p:spTree>
    <p:extLst>
      <p:ext uri="{BB962C8B-B14F-4D97-AF65-F5344CB8AC3E}">
        <p14:creationId xmlns:p14="http://schemas.microsoft.com/office/powerpoint/2010/main" val="2444247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concessions</a:t>
            </a:r>
            <a:endParaRPr lang="en-US" dirty="0"/>
          </a:p>
        </p:txBody>
      </p:sp>
      <p:sp>
        <p:nvSpPr>
          <p:cNvPr id="3" name="Content Placeholder 2"/>
          <p:cNvSpPr>
            <a:spLocks noGrp="1"/>
          </p:cNvSpPr>
          <p:nvPr>
            <p:ph idx="1"/>
          </p:nvPr>
        </p:nvSpPr>
        <p:spPr/>
        <p:txBody>
          <a:bodyPr>
            <a:normAutofit/>
          </a:bodyPr>
          <a:lstStyle/>
          <a:p>
            <a:r>
              <a:rPr lang="en-US" dirty="0" smtClean="0"/>
              <a:t>They are central to negotiation they make it exist.</a:t>
            </a:r>
          </a:p>
          <a:p>
            <a:r>
              <a:rPr lang="en-US" dirty="0" smtClean="0"/>
              <a:t>They are expected when people enter negotiations, negotiators are less satisfied when there are no concessions only the first offer, because they could have done better.</a:t>
            </a:r>
          </a:p>
          <a:p>
            <a:r>
              <a:rPr lang="en-US" dirty="0" smtClean="0"/>
              <a:t>Good distributive bargaining never starts close to resistance point but far giving enough room for concessions</a:t>
            </a:r>
          </a:p>
          <a:p>
            <a:r>
              <a:rPr lang="en-US" dirty="0" smtClean="0"/>
              <a:t>Negotiators resent a “take-it-or-leave-it” approach,</a:t>
            </a:r>
          </a:p>
          <a:p>
            <a:r>
              <a:rPr lang="en-US" dirty="0" smtClean="0"/>
              <a:t>Parties feel better about settlement when the negotiation involved a progression of concession than when it did  not.</a:t>
            </a:r>
          </a:p>
          <a:p>
            <a:r>
              <a:rPr lang="en-US" dirty="0" smtClean="0"/>
              <a:t>Concession making indicates acknowledgment of the other party and a movement towards its position </a:t>
            </a:r>
            <a:endParaRPr lang="en-US" dirty="0"/>
          </a:p>
        </p:txBody>
      </p:sp>
    </p:spTree>
    <p:extLst>
      <p:ext uri="{BB962C8B-B14F-4D97-AF65-F5344CB8AC3E}">
        <p14:creationId xmlns:p14="http://schemas.microsoft.com/office/powerpoint/2010/main" val="1889975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Concession making exposes the maker to some risks – he is seen t be weak.</a:t>
            </a:r>
          </a:p>
          <a:p>
            <a:r>
              <a:rPr lang="en-US" dirty="0" smtClean="0"/>
              <a:t>Whatever concession one party makes the other is expected to make a concession of a similar significance or magnitude. </a:t>
            </a:r>
          </a:p>
          <a:p>
            <a:r>
              <a:rPr lang="en-US" dirty="0" smtClean="0"/>
              <a:t>Making a concession when non has been made by the other shows weakness and squanders valuable maneuvering room.</a:t>
            </a:r>
          </a:p>
          <a:p>
            <a:r>
              <a:rPr lang="en-US" dirty="0" smtClean="0"/>
              <a:t>Sometimes concessions need to wrapped in a package – moving A and B attracts movement of C and D.</a:t>
            </a:r>
          </a:p>
          <a:p>
            <a:r>
              <a:rPr lang="en-US" dirty="0" smtClean="0"/>
              <a:t>It leads to better outcomes for negotiators than making concessions on individual issues</a:t>
            </a:r>
          </a:p>
          <a:p>
            <a:r>
              <a:rPr lang="en-US" dirty="0" smtClean="0"/>
              <a:t>Concede more on lower priority areas to gain more on higher priority areas</a:t>
            </a:r>
            <a:endParaRPr lang="en-US" dirty="0"/>
          </a:p>
        </p:txBody>
      </p:sp>
    </p:spTree>
    <p:extLst>
      <p:ext uri="{BB962C8B-B14F-4D97-AF65-F5344CB8AC3E}">
        <p14:creationId xmlns:p14="http://schemas.microsoft.com/office/powerpoint/2010/main" val="2716437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of Concession Making </a:t>
            </a:r>
            <a:endParaRPr lang="en-US" dirty="0"/>
          </a:p>
        </p:txBody>
      </p:sp>
      <p:sp>
        <p:nvSpPr>
          <p:cNvPr id="3" name="Content Placeholder 2"/>
          <p:cNvSpPr>
            <a:spLocks noGrp="1"/>
          </p:cNvSpPr>
          <p:nvPr>
            <p:ph idx="1"/>
          </p:nvPr>
        </p:nvSpPr>
        <p:spPr/>
        <p:txBody>
          <a:bodyPr/>
          <a:lstStyle/>
          <a:p>
            <a:r>
              <a:rPr lang="en-US" dirty="0" smtClean="0"/>
              <a:t>When successive concession values get smaller it means firmness and resistance point is being approached.</a:t>
            </a:r>
          </a:p>
          <a:p>
            <a:r>
              <a:rPr lang="en-US" dirty="0" smtClean="0"/>
              <a:t>A concession late in negotiation means there is little room left to move.</a:t>
            </a:r>
          </a:p>
          <a:p>
            <a:r>
              <a:rPr lang="en-US" dirty="0" smtClean="0"/>
              <a:t>The larger the concession the bigger the room for negotiation and the further from the resistance point, and vice versa.</a:t>
            </a:r>
          </a:p>
          <a:p>
            <a:r>
              <a:rPr lang="en-US" dirty="0" smtClean="0"/>
              <a:t>Negotiation pattern, conceding in decreasing amounts is more believable than a constant amount.</a:t>
            </a:r>
            <a:endParaRPr lang="en-US" dirty="0"/>
          </a:p>
        </p:txBody>
      </p:sp>
    </p:spTree>
    <p:extLst>
      <p:ext uri="{BB962C8B-B14F-4D97-AF65-F5344CB8AC3E}">
        <p14:creationId xmlns:p14="http://schemas.microsoft.com/office/powerpoint/2010/main" val="3085131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Offers</a:t>
            </a:r>
            <a:endParaRPr lang="en-US" dirty="0"/>
          </a:p>
        </p:txBody>
      </p:sp>
      <p:sp>
        <p:nvSpPr>
          <p:cNvPr id="3" name="Content Placeholder 2"/>
          <p:cNvSpPr>
            <a:spLocks noGrp="1"/>
          </p:cNvSpPr>
          <p:nvPr>
            <p:ph idx="1"/>
          </p:nvPr>
        </p:nvSpPr>
        <p:spPr/>
        <p:txBody>
          <a:bodyPr/>
          <a:lstStyle/>
          <a:p>
            <a:r>
              <a:rPr lang="en-US" dirty="0" smtClean="0"/>
              <a:t>There is the point of no movement, “This is the far I can move”. </a:t>
            </a:r>
          </a:p>
          <a:p>
            <a:r>
              <a:rPr lang="en-US" dirty="0" smtClean="0"/>
              <a:t>Sometimes you only stop making concessions, that speaks volumes despite urging by the other party.</a:t>
            </a:r>
            <a:endParaRPr lang="en-US" dirty="0"/>
          </a:p>
        </p:txBody>
      </p:sp>
    </p:spTree>
    <p:extLst>
      <p:ext uri="{BB962C8B-B14F-4D97-AF65-F5344CB8AC3E}">
        <p14:creationId xmlns:p14="http://schemas.microsoft.com/office/powerpoint/2010/main" val="1234963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Deal</a:t>
            </a:r>
            <a:endParaRPr lang="en-US" dirty="0"/>
          </a:p>
        </p:txBody>
      </p:sp>
      <p:sp>
        <p:nvSpPr>
          <p:cNvPr id="3" name="Content Placeholder 2"/>
          <p:cNvSpPr>
            <a:spLocks noGrp="1"/>
          </p:cNvSpPr>
          <p:nvPr>
            <p:ph idx="1"/>
          </p:nvPr>
        </p:nvSpPr>
        <p:spPr/>
        <p:txBody>
          <a:bodyPr/>
          <a:lstStyle/>
          <a:p>
            <a:r>
              <a:rPr lang="en-US" dirty="0" smtClean="0"/>
              <a:t>The opening must come to a close after negotiating for a while and knowing the other party’s needs and positions and resistance point. </a:t>
            </a:r>
          </a:p>
          <a:p>
            <a:r>
              <a:rPr lang="en-US" dirty="0" smtClean="0"/>
              <a:t>Positive alternatives – provide several final offers or alternative packages of more or equivalent in value. </a:t>
            </a:r>
          </a:p>
          <a:p>
            <a:r>
              <a:rPr lang="en-US" dirty="0" smtClean="0"/>
              <a:t>Assume the Close – act as if the deal is settled by doing the paper work for the buyer.</a:t>
            </a:r>
          </a:p>
          <a:p>
            <a:r>
              <a:rPr lang="en-US" dirty="0" smtClean="0"/>
              <a:t>Split the difference – after a brief recount of the process and the time spent, negotiators will ask to split the difference between their values, it presumes they started with fair opening prices.</a:t>
            </a:r>
            <a:endParaRPr lang="en-US" dirty="0"/>
          </a:p>
        </p:txBody>
      </p:sp>
    </p:spTree>
    <p:extLst>
      <p:ext uri="{BB962C8B-B14F-4D97-AF65-F5344CB8AC3E}">
        <p14:creationId xmlns:p14="http://schemas.microsoft.com/office/powerpoint/2010/main" val="354909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DB useful</a:t>
            </a:r>
            <a:endParaRPr lang="en-US" dirty="0"/>
          </a:p>
        </p:txBody>
      </p:sp>
      <p:sp>
        <p:nvSpPr>
          <p:cNvPr id="3" name="Content Placeholder 2"/>
          <p:cNvSpPr>
            <a:spLocks noGrp="1"/>
          </p:cNvSpPr>
          <p:nvPr>
            <p:ph idx="1"/>
          </p:nvPr>
        </p:nvSpPr>
        <p:spPr/>
        <p:txBody>
          <a:bodyPr/>
          <a:lstStyle/>
          <a:p>
            <a:r>
              <a:rPr lang="en-US" dirty="0" smtClean="0"/>
              <a:t>When negotiators want to maximize the value obtained in a single deal,</a:t>
            </a:r>
          </a:p>
          <a:p>
            <a:r>
              <a:rPr lang="en-US" dirty="0" smtClean="0"/>
              <a:t>When the relationship with the other party is not important, and</a:t>
            </a:r>
          </a:p>
          <a:p>
            <a:r>
              <a:rPr lang="en-US" dirty="0" smtClean="0"/>
              <a:t>When at the claiming-value stage of the negotiation.</a:t>
            </a:r>
            <a:endParaRPr lang="en-US" dirty="0"/>
          </a:p>
        </p:txBody>
      </p:sp>
    </p:spTree>
    <p:extLst>
      <p:ext uri="{BB962C8B-B14F-4D97-AF65-F5344CB8AC3E}">
        <p14:creationId xmlns:p14="http://schemas.microsoft.com/office/powerpoint/2010/main" val="33278971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Exploding Offers – contains an extremely tight deadline in order to pressure the other party to agree quickly and is an extreme version of manipulating negotiating schedules.</a:t>
            </a:r>
          </a:p>
          <a:p>
            <a:r>
              <a:rPr lang="en-US" dirty="0" smtClean="0"/>
              <a:t>Sweeteners – saving a special concession for the close. I will give you “X” if you accept the deal.</a:t>
            </a:r>
            <a:endParaRPr lang="en-US" dirty="0"/>
          </a:p>
        </p:txBody>
      </p:sp>
    </p:spTree>
    <p:extLst>
      <p:ext uri="{BB962C8B-B14F-4D97-AF65-F5344CB8AC3E}">
        <p14:creationId xmlns:p14="http://schemas.microsoft.com/office/powerpoint/2010/main" val="1852934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Hardball Tactics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They are used to pressure negotiators to do what they would not do.</a:t>
            </a:r>
          </a:p>
          <a:p>
            <a:r>
              <a:rPr lang="en-US" dirty="0" smtClean="0"/>
              <a:t>Used by distributive bargaining negotiators,</a:t>
            </a:r>
          </a:p>
          <a:p>
            <a:r>
              <a:rPr lang="en-US" dirty="0" smtClean="0"/>
              <a:t>They work against poorly prepared negotiators.</a:t>
            </a:r>
          </a:p>
          <a:p>
            <a:r>
              <a:rPr lang="en-US" dirty="0" smtClean="0"/>
              <a:t>Hardball tactics are offensive, many people seek revenge after being engaged in hardball tactics. Its impacts include;</a:t>
            </a:r>
          </a:p>
          <a:p>
            <a:pPr lvl="1"/>
            <a:r>
              <a:rPr lang="en-US" dirty="0" smtClean="0"/>
              <a:t>Risk for the user, </a:t>
            </a:r>
          </a:p>
          <a:p>
            <a:pPr lvl="1"/>
            <a:r>
              <a:rPr lang="en-US" dirty="0" smtClean="0"/>
              <a:t>Harm to reputation,</a:t>
            </a:r>
          </a:p>
          <a:p>
            <a:pPr lvl="1"/>
            <a:r>
              <a:rPr lang="en-US" dirty="0" smtClean="0"/>
              <a:t>Lost deals, </a:t>
            </a:r>
          </a:p>
          <a:p>
            <a:pPr lvl="1"/>
            <a:r>
              <a:rPr lang="en-US" dirty="0" smtClean="0"/>
              <a:t>Negative publicity, and</a:t>
            </a:r>
          </a:p>
          <a:p>
            <a:pPr lvl="1"/>
            <a:r>
              <a:rPr lang="en-US" dirty="0" smtClean="0"/>
              <a:t>Consequences of the other party’s revenge</a:t>
            </a:r>
          </a:p>
          <a:p>
            <a:r>
              <a:rPr lang="en-US" dirty="0" smtClean="0"/>
              <a:t>Need to recognize it when in a negotiation situation.</a:t>
            </a:r>
            <a:endParaRPr lang="en-US" dirty="0"/>
          </a:p>
        </p:txBody>
      </p:sp>
    </p:spTree>
    <p:extLst>
      <p:ext uri="{BB962C8B-B14F-4D97-AF65-F5344CB8AC3E}">
        <p14:creationId xmlns:p14="http://schemas.microsoft.com/office/powerpoint/2010/main" val="1310234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 Typical Hardball Tactics</a:t>
            </a:r>
            <a:endParaRPr lang="en-US" dirty="0"/>
          </a:p>
        </p:txBody>
      </p:sp>
      <p:sp>
        <p:nvSpPr>
          <p:cNvPr id="3" name="Content Placeholder 2"/>
          <p:cNvSpPr>
            <a:spLocks noGrp="1"/>
          </p:cNvSpPr>
          <p:nvPr>
            <p:ph idx="1"/>
          </p:nvPr>
        </p:nvSpPr>
        <p:spPr/>
        <p:txBody>
          <a:bodyPr/>
          <a:lstStyle/>
          <a:p>
            <a:r>
              <a:rPr lang="en-US" dirty="0" smtClean="0"/>
              <a:t>Discuss them – tell the other party that you the tactic and what he is doing. Offer to negotiate the negotiation process itself.</a:t>
            </a:r>
          </a:p>
          <a:p>
            <a:r>
              <a:rPr lang="en-US" dirty="0" smtClean="0"/>
              <a:t>Propose a shift to less aggressive methods,</a:t>
            </a:r>
          </a:p>
          <a:p>
            <a:r>
              <a:rPr lang="en-US" dirty="0" smtClean="0"/>
              <a:t>Explicitly acknowledge they are tough but you can be tough as well,</a:t>
            </a:r>
          </a:p>
          <a:p>
            <a:r>
              <a:rPr lang="en-US" dirty="0" smtClean="0"/>
              <a:t>Suggest that you change to more productive methods that allows both to gain</a:t>
            </a:r>
          </a:p>
          <a:p>
            <a:r>
              <a:rPr lang="en-US" dirty="0" smtClean="0"/>
              <a:t>Separate the people from the process, be hard on the process but soft on the people</a:t>
            </a:r>
            <a:endParaRPr lang="en-US" dirty="0"/>
          </a:p>
        </p:txBody>
      </p:sp>
    </p:spTree>
    <p:extLst>
      <p:ext uri="{BB962C8B-B14F-4D97-AF65-F5344CB8AC3E}">
        <p14:creationId xmlns:p14="http://schemas.microsoft.com/office/powerpoint/2010/main" val="3265952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Ignore Them – though weak it can be a very powerful tool. </a:t>
            </a:r>
          </a:p>
          <a:p>
            <a:r>
              <a:rPr lang="en-US" dirty="0" smtClean="0"/>
              <a:t>It takes energy to play hardball tactics, use your energy to satisfy your needs while you leave the other party to play the tactic.</a:t>
            </a:r>
          </a:p>
          <a:p>
            <a:r>
              <a:rPr lang="en-US" dirty="0" smtClean="0"/>
              <a:t>Not responding to a threat is the best way of dealing with it; pretend you didn’t hear it and change the subject and get the other party involved in the new topic</a:t>
            </a:r>
          </a:p>
          <a:p>
            <a:r>
              <a:rPr lang="en-US" dirty="0" smtClean="0"/>
              <a:t>Call a break  and switch topic upon returning</a:t>
            </a:r>
          </a:p>
        </p:txBody>
      </p:sp>
    </p:spTree>
    <p:extLst>
      <p:ext uri="{BB962C8B-B14F-4D97-AF65-F5344CB8AC3E}">
        <p14:creationId xmlns:p14="http://schemas.microsoft.com/office/powerpoint/2010/main" val="3984286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Respond in Kind – you can respond to hardball with your own, challenges are;</a:t>
            </a:r>
          </a:p>
          <a:p>
            <a:pPr lvl="1"/>
            <a:r>
              <a:rPr lang="en-US" dirty="0" smtClean="0"/>
              <a:t>Resultant chaos,</a:t>
            </a:r>
          </a:p>
          <a:p>
            <a:pPr lvl="1"/>
            <a:r>
              <a:rPr lang="en-US" dirty="0" smtClean="0"/>
              <a:t>Hard feelings, and </a:t>
            </a:r>
          </a:p>
          <a:p>
            <a:pPr lvl="1"/>
            <a:r>
              <a:rPr lang="en-US" dirty="0" smtClean="0"/>
              <a:t>Counter productivity</a:t>
            </a:r>
          </a:p>
          <a:p>
            <a:r>
              <a:rPr lang="en-US" dirty="0" smtClean="0"/>
              <a:t>The parties may realize it is a waste of time and opt to change</a:t>
            </a:r>
          </a:p>
          <a:p>
            <a:r>
              <a:rPr lang="en-US" dirty="0" smtClean="0"/>
              <a:t>It is useful when dealing with a party that is testing your resolve or in response to exaggerated positions taken in negotiation</a:t>
            </a:r>
          </a:p>
        </p:txBody>
      </p:sp>
    </p:spTree>
    <p:extLst>
      <p:ext uri="{BB962C8B-B14F-4D97-AF65-F5344CB8AC3E}">
        <p14:creationId xmlns:p14="http://schemas.microsoft.com/office/powerpoint/2010/main" val="19983029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Co-opt the Other Party – befriend them before they use the tactics.</a:t>
            </a:r>
          </a:p>
          <a:p>
            <a:r>
              <a:rPr lang="en-US" dirty="0" smtClean="0"/>
              <a:t>It is much more difficult to attack a friend than an enemy.</a:t>
            </a:r>
          </a:p>
          <a:p>
            <a:r>
              <a:rPr lang="en-US" dirty="0" smtClean="0"/>
              <a:t>Dwell on what is more common with the other party and blame something else, e.g. The system, foreign competition, etc.) then you sidetrack the other party prevent the use of the tactics.</a:t>
            </a:r>
            <a:endParaRPr lang="en-US" dirty="0"/>
          </a:p>
        </p:txBody>
      </p:sp>
    </p:spTree>
    <p:extLst>
      <p:ext uri="{BB962C8B-B14F-4D97-AF65-F5344CB8AC3E}">
        <p14:creationId xmlns:p14="http://schemas.microsoft.com/office/powerpoint/2010/main" val="3852050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Cop/Bad Cop </a:t>
            </a:r>
          </a:p>
        </p:txBody>
      </p:sp>
      <p:sp>
        <p:nvSpPr>
          <p:cNvPr id="3" name="Content Placeholder 2"/>
          <p:cNvSpPr>
            <a:spLocks noGrp="1"/>
          </p:cNvSpPr>
          <p:nvPr>
            <p:ph idx="1"/>
          </p:nvPr>
        </p:nvSpPr>
        <p:spPr/>
        <p:txBody>
          <a:bodyPr/>
          <a:lstStyle/>
          <a:p>
            <a:r>
              <a:rPr lang="en-US" dirty="0" smtClean="0"/>
              <a:t>Example of two police officers interrogation technique. They take turns to question a suspect.</a:t>
            </a:r>
          </a:p>
          <a:p>
            <a:r>
              <a:rPr lang="en-US" dirty="0" smtClean="0"/>
              <a:t>The first interrogator – bad cop – is tough and threatens, then the good cop – takes over and tries to reach a quick agreement before the bad cop returns.</a:t>
            </a:r>
          </a:p>
          <a:p>
            <a:r>
              <a:rPr lang="en-US" dirty="0" smtClean="0"/>
              <a:t>Or the bad cop can speak only when the negotiation heads in the wrong direction.</a:t>
            </a:r>
          </a:p>
          <a:p>
            <a:r>
              <a:rPr lang="en-US" dirty="0" smtClean="0"/>
              <a:t>It is transparent and often leads to concessions and agreements.</a:t>
            </a:r>
            <a:endParaRPr lang="en-US" dirty="0"/>
          </a:p>
        </p:txBody>
      </p:sp>
    </p:spTree>
    <p:extLst>
      <p:ext uri="{BB962C8B-B14F-4D97-AF65-F5344CB8AC3E}">
        <p14:creationId xmlns:p14="http://schemas.microsoft.com/office/powerpoint/2010/main" val="3480427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Weaknesses</a:t>
            </a:r>
          </a:p>
          <a:p>
            <a:pPr lvl="1"/>
            <a:r>
              <a:rPr lang="en-US" dirty="0" smtClean="0"/>
              <a:t>It is transparent with repeated use,</a:t>
            </a:r>
          </a:p>
          <a:p>
            <a:pPr lvl="1"/>
            <a:r>
              <a:rPr lang="en-US" dirty="0" smtClean="0"/>
              <a:t>It can be countered by stating what the negotiators are doing</a:t>
            </a:r>
          </a:p>
          <a:p>
            <a:pPr lvl="1"/>
            <a:r>
              <a:rPr lang="en-US" dirty="0" smtClean="0"/>
              <a:t>It is much more difficult to enact than to read</a:t>
            </a:r>
          </a:p>
          <a:p>
            <a:pPr lvl="1"/>
            <a:r>
              <a:rPr lang="en-US" dirty="0" smtClean="0"/>
              <a:t>It can be diverting negotiators work and making the tactic work than achieving the target.</a:t>
            </a:r>
          </a:p>
          <a:p>
            <a:pPr lvl="1"/>
            <a:r>
              <a:rPr lang="en-US" dirty="0" smtClean="0"/>
              <a:t>Negotiators get involved in the game more than obtaining their negotiation goals.</a:t>
            </a:r>
            <a:endParaRPr lang="en-US" dirty="0"/>
          </a:p>
        </p:txBody>
      </p:sp>
    </p:spTree>
    <p:extLst>
      <p:ext uri="{BB962C8B-B14F-4D97-AF65-F5344CB8AC3E}">
        <p14:creationId xmlns:p14="http://schemas.microsoft.com/office/powerpoint/2010/main" val="1977441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Lowball/Highball</a:t>
            </a:r>
          </a:p>
        </p:txBody>
      </p:sp>
      <p:sp>
        <p:nvSpPr>
          <p:cNvPr id="3" name="Content Placeholder 2"/>
          <p:cNvSpPr>
            <a:spLocks noGrp="1"/>
          </p:cNvSpPr>
          <p:nvPr>
            <p:ph idx="1"/>
          </p:nvPr>
        </p:nvSpPr>
        <p:spPr/>
        <p:txBody>
          <a:bodyPr>
            <a:normAutofit/>
          </a:bodyPr>
          <a:lstStyle/>
          <a:p>
            <a:r>
              <a:rPr lang="en-US" dirty="0" smtClean="0"/>
              <a:t>Negotiators start with a ridiculously low (or high) opening offer that they know they will never achieve,</a:t>
            </a:r>
          </a:p>
          <a:p>
            <a:r>
              <a:rPr lang="en-US" dirty="0" smtClean="0"/>
              <a:t>Causing the other party to reevaluate its opening offer an, over closer to or beyond its resistance point.</a:t>
            </a:r>
          </a:p>
          <a:p>
            <a:r>
              <a:rPr lang="en-US" dirty="0" smtClean="0"/>
              <a:t>The risk is the other party will think negotiation is a waste of time and will stop the process. </a:t>
            </a:r>
          </a:p>
          <a:p>
            <a:r>
              <a:rPr lang="en-US" dirty="0" smtClean="0"/>
              <a:t>It takes a skillful negotiator to justify the offer and make the process continue after the offer</a:t>
            </a:r>
          </a:p>
          <a:p>
            <a:r>
              <a:rPr lang="en-US" dirty="0" smtClean="0"/>
              <a:t>Deal with it by asking for a more reasonable offer, and maintain your position don’t be intimidated by the outrageous offer.</a:t>
            </a:r>
            <a:endParaRPr lang="en-US" dirty="0"/>
          </a:p>
        </p:txBody>
      </p:sp>
    </p:spTree>
    <p:extLst>
      <p:ext uri="{BB962C8B-B14F-4D97-AF65-F5344CB8AC3E}">
        <p14:creationId xmlns:p14="http://schemas.microsoft.com/office/powerpoint/2010/main" val="2324099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Prepare well for the negotiation, it helps you to know the general range for negotiation and give good verbal responses such as;</a:t>
            </a:r>
          </a:p>
          <a:p>
            <a:pPr lvl="1"/>
            <a:r>
              <a:rPr lang="en-US" dirty="0" smtClean="0"/>
              <a:t>Insisting that the </a:t>
            </a:r>
            <a:r>
              <a:rPr lang="en-US" dirty="0"/>
              <a:t>other party start with a reasonable opening offer and refusing to negotiate further until </a:t>
            </a:r>
            <a:r>
              <a:rPr lang="en-US" dirty="0" smtClean="0"/>
              <a:t>he or </a:t>
            </a:r>
            <a:r>
              <a:rPr lang="en-US" dirty="0"/>
              <a:t>she does; </a:t>
            </a:r>
            <a:endParaRPr lang="en-US" dirty="0" smtClean="0"/>
          </a:p>
          <a:p>
            <a:pPr lvl="1"/>
            <a:r>
              <a:rPr lang="en-US" dirty="0" smtClean="0"/>
              <a:t>Stating </a:t>
            </a:r>
            <a:r>
              <a:rPr lang="en-US" dirty="0"/>
              <a:t>your understanding of the general market value of the item being </a:t>
            </a:r>
            <a:r>
              <a:rPr lang="en-US" dirty="0" smtClean="0"/>
              <a:t>discussed, supporting </a:t>
            </a:r>
            <a:r>
              <a:rPr lang="en-US" dirty="0"/>
              <a:t>it with facts and figures, and, by doing so, demonstrating to the other </a:t>
            </a:r>
            <a:r>
              <a:rPr lang="en-US" dirty="0" smtClean="0"/>
              <a:t>party that </a:t>
            </a:r>
            <a:r>
              <a:rPr lang="en-US" dirty="0"/>
              <a:t>you won’t be tricked; </a:t>
            </a:r>
            <a:endParaRPr lang="en-US" dirty="0" smtClean="0"/>
          </a:p>
          <a:p>
            <a:pPr lvl="1"/>
            <a:r>
              <a:rPr lang="en-US" dirty="0" smtClean="0"/>
              <a:t>Threatening </a:t>
            </a:r>
            <a:r>
              <a:rPr lang="en-US" dirty="0"/>
              <a:t>to leave the negotiation, either briefly or for good, </a:t>
            </a:r>
            <a:r>
              <a:rPr lang="en-US" dirty="0" smtClean="0"/>
              <a:t>to demonstrate </a:t>
            </a:r>
            <a:r>
              <a:rPr lang="en-US" dirty="0"/>
              <a:t>dissatisfaction with the other party for using this tactic; and </a:t>
            </a:r>
            <a:endParaRPr lang="en-US" dirty="0" smtClean="0"/>
          </a:p>
          <a:p>
            <a:pPr lvl="1"/>
            <a:r>
              <a:rPr lang="en-US" dirty="0" smtClean="0"/>
              <a:t>Responding with an </a:t>
            </a:r>
            <a:r>
              <a:rPr lang="en-US" dirty="0"/>
              <a:t>extreme counteroffer to send a clear message you won’t be anchored by an extreme </a:t>
            </a:r>
            <a:r>
              <a:rPr lang="en-US" dirty="0" smtClean="0"/>
              <a:t>offer from </a:t>
            </a:r>
            <a:r>
              <a:rPr lang="en-US" dirty="0"/>
              <a:t>the other party.</a:t>
            </a:r>
            <a:endParaRPr lang="en-US" dirty="0"/>
          </a:p>
        </p:txBody>
      </p:sp>
    </p:spTree>
    <p:extLst>
      <p:ext uri="{BB962C8B-B14F-4D97-AF65-F5344CB8AC3E}">
        <p14:creationId xmlns:p14="http://schemas.microsoft.com/office/powerpoint/2010/main" val="176910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DBN</a:t>
            </a:r>
            <a:endParaRPr lang="en-US" dirty="0"/>
          </a:p>
        </p:txBody>
      </p:sp>
      <p:sp>
        <p:nvSpPr>
          <p:cNvPr id="3" name="Content Placeholder 2"/>
          <p:cNvSpPr>
            <a:spLocks noGrp="1"/>
          </p:cNvSpPr>
          <p:nvPr>
            <p:ph idx="1"/>
          </p:nvPr>
        </p:nvSpPr>
        <p:spPr/>
        <p:txBody>
          <a:bodyPr/>
          <a:lstStyle/>
          <a:p>
            <a:r>
              <a:rPr lang="en-US" dirty="0" smtClean="0"/>
              <a:t>To help negotiators understand the dynamics of DB and thereby obtain a better deal,</a:t>
            </a:r>
          </a:p>
          <a:p>
            <a:r>
              <a:rPr lang="en-US" dirty="0" smtClean="0"/>
              <a:t>To get a thorough understanding to allow negotiators who are by nature not comfortable with distributive bargaining to manage distributive situations proactively, and</a:t>
            </a:r>
          </a:p>
          <a:p>
            <a:r>
              <a:rPr lang="en-US" dirty="0" smtClean="0"/>
              <a:t>To help negotiators at the claiming-value stage of any negotiation.</a:t>
            </a:r>
            <a:endParaRPr lang="en-US" dirty="0"/>
          </a:p>
        </p:txBody>
      </p:sp>
    </p:spTree>
    <p:extLst>
      <p:ext uri="{BB962C8B-B14F-4D97-AF65-F5344CB8AC3E}">
        <p14:creationId xmlns:p14="http://schemas.microsoft.com/office/powerpoint/2010/main" val="28054498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Bogey </a:t>
            </a:r>
            <a:endParaRPr lang="en-US" dirty="0"/>
          </a:p>
        </p:txBody>
      </p:sp>
      <p:sp>
        <p:nvSpPr>
          <p:cNvPr id="3" name="Content Placeholder 2"/>
          <p:cNvSpPr>
            <a:spLocks noGrp="1"/>
          </p:cNvSpPr>
          <p:nvPr>
            <p:ph idx="1"/>
          </p:nvPr>
        </p:nvSpPr>
        <p:spPr/>
        <p:txBody>
          <a:bodyPr/>
          <a:lstStyle/>
          <a:p>
            <a:r>
              <a:rPr lang="en-US" dirty="0" smtClean="0"/>
              <a:t>Negotiators pretend that an issue of little or no importance is important to them</a:t>
            </a:r>
          </a:p>
          <a:p>
            <a:r>
              <a:rPr lang="en-US" dirty="0" smtClean="0"/>
              <a:t>Then they trade it for major issues that are important</a:t>
            </a:r>
          </a:p>
          <a:p>
            <a:r>
              <a:rPr lang="en-US" dirty="0" smtClean="0"/>
              <a:t>Negotiators identify issues important to the other party but of little importance to themselves. </a:t>
            </a:r>
            <a:endParaRPr lang="en-US" dirty="0"/>
          </a:p>
        </p:txBody>
      </p:sp>
    </p:spTree>
    <p:extLst>
      <p:ext uri="{BB962C8B-B14F-4D97-AF65-F5344CB8AC3E}">
        <p14:creationId xmlns:p14="http://schemas.microsoft.com/office/powerpoint/2010/main" val="371206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Nibble</a:t>
            </a:r>
            <a:endParaRPr lang="en-US" dirty="0"/>
          </a:p>
        </p:txBody>
      </p:sp>
      <p:sp>
        <p:nvSpPr>
          <p:cNvPr id="3" name="Content Placeholder 2"/>
          <p:cNvSpPr>
            <a:spLocks noGrp="1"/>
          </p:cNvSpPr>
          <p:nvPr>
            <p:ph idx="1"/>
          </p:nvPr>
        </p:nvSpPr>
        <p:spPr/>
        <p:txBody>
          <a:bodyPr/>
          <a:lstStyle/>
          <a:p>
            <a:r>
              <a:rPr lang="en-US" dirty="0" smtClean="0"/>
              <a:t>Negotiators using this tactic ask for proportionally small concessions on an item that hasn’t been discussed previously in order to close a deal.</a:t>
            </a:r>
          </a:p>
          <a:p>
            <a:r>
              <a:rPr lang="en-US" dirty="0" smtClean="0"/>
              <a:t>All items of the agenda be placed early.</a:t>
            </a:r>
          </a:p>
          <a:p>
            <a:r>
              <a:rPr lang="en-US" dirty="0" smtClean="0"/>
              <a:t>Respond to the nibble by;</a:t>
            </a:r>
          </a:p>
          <a:p>
            <a:pPr lvl="1"/>
            <a:r>
              <a:rPr lang="en-US" dirty="0" smtClean="0"/>
              <a:t>What else do you want?</a:t>
            </a:r>
          </a:p>
          <a:p>
            <a:pPr lvl="1"/>
            <a:r>
              <a:rPr lang="en-US" dirty="0" smtClean="0"/>
              <a:t>Have your own nibbles prepared to offer in exchange. </a:t>
            </a:r>
            <a:endParaRPr lang="en-US" dirty="0"/>
          </a:p>
        </p:txBody>
      </p:sp>
    </p:spTree>
    <p:extLst>
      <p:ext uri="{BB962C8B-B14F-4D97-AF65-F5344CB8AC3E}">
        <p14:creationId xmlns:p14="http://schemas.microsoft.com/office/powerpoint/2010/main" val="1066719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Chicken </a:t>
            </a:r>
            <a:endParaRPr lang="en-US" dirty="0"/>
          </a:p>
        </p:txBody>
      </p:sp>
      <p:sp>
        <p:nvSpPr>
          <p:cNvPr id="3" name="Content Placeholder 2"/>
          <p:cNvSpPr>
            <a:spLocks noGrp="1"/>
          </p:cNvSpPr>
          <p:nvPr>
            <p:ph idx="1"/>
          </p:nvPr>
        </p:nvSpPr>
        <p:spPr/>
        <p:txBody>
          <a:bodyPr/>
          <a:lstStyle/>
          <a:p>
            <a:r>
              <a:rPr lang="en-US" dirty="0" smtClean="0"/>
              <a:t>Negotiators combine a large bluff with a threatened action to force the other party to “chicken out” and give them what they want.</a:t>
            </a:r>
          </a:p>
          <a:p>
            <a:r>
              <a:rPr lang="en-US" dirty="0" smtClean="0"/>
              <a:t>Weakness: it is taken as a serious game in which one or both parties find it difficult to distinguish reality from postured negotiation positions.</a:t>
            </a:r>
            <a:endParaRPr lang="en-US" dirty="0"/>
          </a:p>
        </p:txBody>
      </p:sp>
    </p:spTree>
    <p:extLst>
      <p:ext uri="{BB962C8B-B14F-4D97-AF65-F5344CB8AC3E}">
        <p14:creationId xmlns:p14="http://schemas.microsoft.com/office/powerpoint/2010/main" val="876592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Intimidation </a:t>
            </a:r>
            <a:endParaRPr lang="en-US" dirty="0"/>
          </a:p>
        </p:txBody>
      </p:sp>
      <p:sp>
        <p:nvSpPr>
          <p:cNvPr id="3" name="Content Placeholder 2"/>
          <p:cNvSpPr>
            <a:spLocks noGrp="1"/>
          </p:cNvSpPr>
          <p:nvPr>
            <p:ph idx="1"/>
          </p:nvPr>
        </p:nvSpPr>
        <p:spPr/>
        <p:txBody>
          <a:bodyPr/>
          <a:lstStyle/>
          <a:p>
            <a:r>
              <a:rPr lang="en-US" dirty="0" smtClean="0"/>
              <a:t>This involves creation of fear or anger in the process</a:t>
            </a:r>
          </a:p>
          <a:p>
            <a:r>
              <a:rPr lang="en-US" dirty="0" smtClean="0"/>
              <a:t>The appearance of legitimacy</a:t>
            </a:r>
          </a:p>
          <a:p>
            <a:r>
              <a:rPr lang="en-US" dirty="0" smtClean="0"/>
              <a:t>Guilt – questioning the other party’s integrity or the lack of trust in them</a:t>
            </a:r>
          </a:p>
          <a:p>
            <a:r>
              <a:rPr lang="en-US" dirty="0" smtClean="0"/>
              <a:t>Discuss the process of negotiation with the other party</a:t>
            </a:r>
          </a:p>
          <a:p>
            <a:r>
              <a:rPr lang="en-US" dirty="0" smtClean="0"/>
              <a:t>Use a team t negotiate with the other party;</a:t>
            </a:r>
          </a:p>
          <a:p>
            <a:pPr lvl="1"/>
            <a:r>
              <a:rPr lang="en-US" dirty="0" smtClean="0"/>
              <a:t>People are not intimidated by the same things, </a:t>
            </a:r>
          </a:p>
          <a:p>
            <a:pPr lvl="1"/>
            <a:r>
              <a:rPr lang="en-US" dirty="0" smtClean="0"/>
              <a:t>Team members can discuss the tactics of the other team and provide mutual support if the intimidation starts to become increasingly uncomfortable.</a:t>
            </a:r>
          </a:p>
        </p:txBody>
      </p:sp>
    </p:spTree>
    <p:extLst>
      <p:ext uri="{BB962C8B-B14F-4D97-AF65-F5344CB8AC3E}">
        <p14:creationId xmlns:p14="http://schemas.microsoft.com/office/powerpoint/2010/main" val="4140116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Aggressive Behavior</a:t>
            </a:r>
            <a:endParaRPr lang="en-US" dirty="0"/>
          </a:p>
        </p:txBody>
      </p:sp>
      <p:sp>
        <p:nvSpPr>
          <p:cNvPr id="3" name="Content Placeholder 2"/>
          <p:cNvSpPr>
            <a:spLocks noGrp="1"/>
          </p:cNvSpPr>
          <p:nvPr>
            <p:ph idx="1"/>
          </p:nvPr>
        </p:nvSpPr>
        <p:spPr/>
        <p:txBody>
          <a:bodyPr/>
          <a:lstStyle/>
          <a:p>
            <a:r>
              <a:rPr lang="en-US" dirty="0" smtClean="0"/>
              <a:t>Behavior to push your position or attack the other party’s position</a:t>
            </a:r>
          </a:p>
          <a:p>
            <a:pPr lvl="1"/>
            <a:r>
              <a:rPr lang="en-US" dirty="0" smtClean="0"/>
              <a:t>Relentless push for further concessions</a:t>
            </a:r>
          </a:p>
          <a:p>
            <a:pPr lvl="1"/>
            <a:r>
              <a:rPr lang="en-US" dirty="0" smtClean="0"/>
              <a:t>Asking for the best early in the negotiation,</a:t>
            </a:r>
          </a:p>
          <a:p>
            <a:pPr lvl="1"/>
            <a:r>
              <a:rPr lang="en-US" dirty="0" smtClean="0"/>
              <a:t>Asking the other party to explain and justify his proposals item by item</a:t>
            </a:r>
          </a:p>
          <a:p>
            <a:r>
              <a:rPr lang="en-US" dirty="0" smtClean="0"/>
              <a:t>Response: </a:t>
            </a:r>
          </a:p>
          <a:p>
            <a:pPr lvl="1"/>
            <a:r>
              <a:rPr lang="en-US" dirty="0" smtClean="0"/>
              <a:t>Halt the negotiation to discuss the process itself, having a team to counter aggressive tactics</a:t>
            </a:r>
          </a:p>
          <a:p>
            <a:pPr lvl="1"/>
            <a:r>
              <a:rPr lang="en-US" dirty="0" smtClean="0"/>
              <a:t>Good preparation and understanding both one’s and the other party’s needs can highlight the merits of both parties  reaching an agreement.</a:t>
            </a:r>
            <a:endParaRPr lang="en-US" dirty="0"/>
          </a:p>
        </p:txBody>
      </p:sp>
    </p:spTree>
    <p:extLst>
      <p:ext uri="{BB962C8B-B14F-4D97-AF65-F5344CB8AC3E}">
        <p14:creationId xmlns:p14="http://schemas.microsoft.com/office/powerpoint/2010/main" val="50224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Snow Job</a:t>
            </a:r>
            <a:endParaRPr lang="en-US" dirty="0"/>
          </a:p>
        </p:txBody>
      </p:sp>
      <p:sp>
        <p:nvSpPr>
          <p:cNvPr id="3" name="Content Placeholder 2"/>
          <p:cNvSpPr>
            <a:spLocks noGrp="1"/>
          </p:cNvSpPr>
          <p:nvPr>
            <p:ph idx="1"/>
          </p:nvPr>
        </p:nvSpPr>
        <p:spPr/>
        <p:txBody>
          <a:bodyPr>
            <a:normAutofit lnSpcReduction="10000"/>
          </a:bodyPr>
          <a:lstStyle/>
          <a:p>
            <a:r>
              <a:rPr lang="en-US" dirty="0" smtClean="0"/>
              <a:t>Negotiators overwhelm the other party with so much information making it difficult to determine what facts are real or important, or which are distractions, </a:t>
            </a:r>
          </a:p>
          <a:p>
            <a:pPr lvl="1"/>
            <a:r>
              <a:rPr lang="en-US" dirty="0" smtClean="0"/>
              <a:t>Giving information in a volume that may not even contain what is required,</a:t>
            </a:r>
          </a:p>
          <a:p>
            <a:pPr lvl="1"/>
            <a:r>
              <a:rPr lang="en-US" dirty="0" smtClean="0"/>
              <a:t>Using highly technical language to hide a simple answer to a question</a:t>
            </a:r>
          </a:p>
          <a:p>
            <a:r>
              <a:rPr lang="en-US" dirty="0" smtClean="0"/>
              <a:t>This can backfire later on</a:t>
            </a:r>
          </a:p>
          <a:p>
            <a:r>
              <a:rPr lang="en-US" dirty="0" smtClean="0"/>
              <a:t>Response:</a:t>
            </a:r>
          </a:p>
          <a:p>
            <a:pPr lvl="1"/>
            <a:r>
              <a:rPr lang="en-US" dirty="0" smtClean="0"/>
              <a:t>Don’t be afraid to ask questions until you receive answer</a:t>
            </a:r>
          </a:p>
          <a:p>
            <a:pPr lvl="1"/>
            <a:r>
              <a:rPr lang="en-US" dirty="0" smtClean="0"/>
              <a:t>Suggest technical experts get together to discuss the issues, and</a:t>
            </a:r>
          </a:p>
          <a:p>
            <a:pPr lvl="1"/>
            <a:r>
              <a:rPr lang="en-US" dirty="0" smtClean="0"/>
              <a:t>Negotiators listen carefully to identify consistencies and inconsistencies</a:t>
            </a:r>
          </a:p>
          <a:p>
            <a:pPr lvl="1"/>
            <a:r>
              <a:rPr lang="en-US" dirty="0" smtClean="0"/>
              <a:t>Strong preparation is very key.</a:t>
            </a:r>
            <a:endParaRPr lang="en-US" dirty="0"/>
          </a:p>
        </p:txBody>
      </p:sp>
    </p:spTree>
    <p:extLst>
      <p:ext uri="{BB962C8B-B14F-4D97-AF65-F5344CB8AC3E}">
        <p14:creationId xmlns:p14="http://schemas.microsoft.com/office/powerpoint/2010/main" val="189772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Distributive Bargaining Situation</a:t>
            </a:r>
            <a:endParaRPr lang="en-US" dirty="0"/>
          </a:p>
        </p:txBody>
      </p:sp>
      <p:sp>
        <p:nvSpPr>
          <p:cNvPr id="3" name="Content Placeholder 2"/>
          <p:cNvSpPr>
            <a:spLocks noGrp="1"/>
          </p:cNvSpPr>
          <p:nvPr>
            <p:ph idx="1"/>
          </p:nvPr>
        </p:nvSpPr>
        <p:spPr/>
        <p:txBody>
          <a:bodyPr/>
          <a:lstStyle/>
          <a:p>
            <a:r>
              <a:rPr lang="en-US" dirty="0" smtClean="0"/>
              <a:t>The Target Point (negotiator’s aspiration)– is the preferred price of the buyer, is the point at which a negotiator would conclude his/her negotiations – optimal goal.</a:t>
            </a:r>
          </a:p>
          <a:p>
            <a:r>
              <a:rPr lang="en-US" dirty="0" smtClean="0"/>
              <a:t>Resistance Point (Reserve Price) – beyond which the negotiator will not go. It is the negotiator’s bottom line. </a:t>
            </a:r>
            <a:r>
              <a:rPr lang="en-US" i="1" dirty="0" smtClean="0"/>
              <a:t>The most the buyer will pay or the least the seller will settle for.</a:t>
            </a:r>
          </a:p>
          <a:p>
            <a:r>
              <a:rPr lang="en-US" dirty="0" smtClean="0"/>
              <a:t>The Asking Price (Initial Offer) – initial price set by the seller, the counter is the </a:t>
            </a:r>
            <a:r>
              <a:rPr lang="en-US" i="1" dirty="0" smtClean="0"/>
              <a:t>initial offer </a:t>
            </a:r>
            <a:r>
              <a:rPr lang="en-US" dirty="0" smtClean="0"/>
              <a:t>by the buyer – the first number he will quote for the seller. </a:t>
            </a:r>
            <a:endParaRPr lang="en-US" dirty="0"/>
          </a:p>
        </p:txBody>
      </p:sp>
    </p:spTree>
    <p:extLst>
      <p:ext uri="{BB962C8B-B14F-4D97-AF65-F5344CB8AC3E}">
        <p14:creationId xmlns:p14="http://schemas.microsoft.com/office/powerpoint/2010/main" val="3361300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Buyer’s View of Negotiation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15741"/>
              </p:ext>
            </p:extLst>
          </p:nvPr>
        </p:nvGraphicFramePr>
        <p:xfrm>
          <a:off x="1257299" y="2743197"/>
          <a:ext cx="9601201" cy="2439417"/>
        </p:xfrm>
        <a:graphic>
          <a:graphicData uri="http://schemas.openxmlformats.org/drawingml/2006/table">
            <a:tbl>
              <a:tblPr firstRow="1" firstCol="1" bandRow="1">
                <a:tableStyleId>{5C22544A-7EE6-4342-B048-85BDC9FD1C3A}</a:tableStyleId>
              </a:tblPr>
              <a:tblGrid>
                <a:gridCol w="1649286"/>
                <a:gridCol w="1555475"/>
                <a:gridCol w="1566388"/>
                <a:gridCol w="1590383"/>
                <a:gridCol w="1688555"/>
                <a:gridCol w="1551114"/>
              </a:tblGrid>
              <a:tr h="531184">
                <a:tc>
                  <a:txBody>
                    <a:bodyPr/>
                    <a:lstStyle/>
                    <a:p>
                      <a:pPr marL="0" marR="0">
                        <a:lnSpc>
                          <a:spcPct val="107000"/>
                        </a:lnSpc>
                        <a:spcBef>
                          <a:spcPts val="0"/>
                        </a:spcBef>
                        <a:spcAft>
                          <a:spcPts val="0"/>
                        </a:spcAft>
                      </a:pPr>
                      <a:r>
                        <a:rPr lang="en-US" sz="2800" dirty="0" smtClean="0">
                          <a:effectLst/>
                        </a:rPr>
                        <a:t>Table 2.1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nSpc>
                          <a:spcPct val="107000"/>
                        </a:lnSpc>
                        <a:spcBef>
                          <a:spcPts val="0"/>
                        </a:spcBef>
                        <a:spcAft>
                          <a:spcPts val="0"/>
                        </a:spcAft>
                      </a:pPr>
                      <a:r>
                        <a:rPr lang="en-US" sz="2800" dirty="0">
                          <a:effectLst/>
                        </a:rPr>
                        <a:t>The Buyer’s View of the Condo Negotiation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4169">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Buyer’s Target point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Seller’s asking price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Buyer’s resistance point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1950">
                <a:tc>
                  <a:txBody>
                    <a:bodyPr/>
                    <a:lstStyle/>
                    <a:p>
                      <a:pPr marL="0" marR="0">
                        <a:lnSpc>
                          <a:spcPct val="107000"/>
                        </a:lnSpc>
                        <a:spcBef>
                          <a:spcPts val="0"/>
                        </a:spcBef>
                        <a:spcAft>
                          <a:spcPts val="0"/>
                        </a:spcAft>
                      </a:pPr>
                      <a:r>
                        <a:rPr lang="en-US" sz="2400">
                          <a:effectLst/>
                        </a:rPr>
                        <a:t>$130,000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$135,000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$140,000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$145,000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$150,000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$160,000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52461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the buyer decide on his initial offer?</a:t>
            </a:r>
            <a:endParaRPr lang="en-US" dirty="0"/>
          </a:p>
        </p:txBody>
      </p:sp>
      <p:sp>
        <p:nvSpPr>
          <p:cNvPr id="3" name="Content Placeholder 2"/>
          <p:cNvSpPr>
            <a:spLocks noGrp="1"/>
          </p:cNvSpPr>
          <p:nvPr>
            <p:ph idx="1"/>
          </p:nvPr>
        </p:nvSpPr>
        <p:spPr/>
        <p:txBody>
          <a:bodyPr/>
          <a:lstStyle/>
          <a:p>
            <a:r>
              <a:rPr lang="en-US" dirty="0" smtClean="0"/>
              <a:t>The buyer must understand the process of negotiation. </a:t>
            </a:r>
          </a:p>
          <a:p>
            <a:r>
              <a:rPr lang="en-US" dirty="0" smtClean="0"/>
              <a:t>What can the </a:t>
            </a:r>
            <a:r>
              <a:rPr lang="en-US" dirty="0" smtClean="0"/>
              <a:t>buyer state </a:t>
            </a:r>
            <a:r>
              <a:rPr lang="en-US" dirty="0" smtClean="0"/>
              <a:t>as his initial offer? Why?</a:t>
            </a:r>
          </a:p>
          <a:p>
            <a:r>
              <a:rPr lang="en-US" dirty="0" smtClean="0"/>
              <a:t>What would happen if the initial offer were far below the target point?</a:t>
            </a:r>
          </a:p>
          <a:p>
            <a:r>
              <a:rPr lang="en-US" dirty="0" smtClean="0"/>
              <a:t>Note: though this scenario is about price, all other negotiables have a starting, target and resistance points.</a:t>
            </a:r>
          </a:p>
        </p:txBody>
      </p:sp>
    </p:spTree>
    <p:extLst>
      <p:ext uri="{BB962C8B-B14F-4D97-AF65-F5344CB8AC3E}">
        <p14:creationId xmlns:p14="http://schemas.microsoft.com/office/powerpoint/2010/main" val="3151619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1949</TotalTime>
  <Words>5138</Words>
  <Application>Microsoft Office PowerPoint</Application>
  <PresentationFormat>Widescreen</PresentationFormat>
  <Paragraphs>385</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Times New Roman</vt:lpstr>
      <vt:lpstr>Trebuchet MS</vt:lpstr>
      <vt:lpstr>Wingdings 3</vt:lpstr>
      <vt:lpstr>Facet</vt:lpstr>
      <vt:lpstr>Chapter 2: Strategy and Tactics of Distributive Bargaining</vt:lpstr>
      <vt:lpstr>Learning Objectives</vt:lpstr>
      <vt:lpstr>Distributive Bargaining Situation</vt:lpstr>
      <vt:lpstr>Reasons to understand Distributive Bargaining</vt:lpstr>
      <vt:lpstr>When is DB useful</vt:lpstr>
      <vt:lpstr>Purpose of DBN</vt:lpstr>
      <vt:lpstr>Distributive Bargaining Situation</vt:lpstr>
      <vt:lpstr>Buyer’s View of Negotiation</vt:lpstr>
      <vt:lpstr>How does the buyer decide on his initial offer?</vt:lpstr>
      <vt:lpstr>PowerPoint Presentation</vt:lpstr>
      <vt:lpstr>View of the Buyer</vt:lpstr>
      <vt:lpstr>PowerPoint Presentation</vt:lpstr>
      <vt:lpstr>PowerPoint Presentation</vt:lpstr>
      <vt:lpstr>The Role of Alternatives to a Negotiated Agreement</vt:lpstr>
      <vt:lpstr>PowerPoint Presentation</vt:lpstr>
      <vt:lpstr>PowerPoint Presentation</vt:lpstr>
      <vt:lpstr>Settlement Point</vt:lpstr>
      <vt:lpstr>Tactical Tasks</vt:lpstr>
      <vt:lpstr>Assess the other party’s target, resistance point, and cost of terminating negotiations</vt:lpstr>
      <vt:lpstr>Indirect Assessment</vt:lpstr>
      <vt:lpstr>Direct Assessment</vt:lpstr>
      <vt:lpstr>PowerPoint Presentation</vt:lpstr>
      <vt:lpstr>Manage the other Party’s Impressions</vt:lpstr>
      <vt:lpstr>Screening Activities</vt:lpstr>
      <vt:lpstr>PowerPoint Presentation</vt:lpstr>
      <vt:lpstr>PowerPoint Presentation</vt:lpstr>
      <vt:lpstr>Direct action to alter impressions</vt:lpstr>
      <vt:lpstr>PowerPoint Presentation</vt:lpstr>
      <vt:lpstr>PowerPoint Presentation</vt:lpstr>
      <vt:lpstr>Modify the Other Party’s Perceptions</vt:lpstr>
      <vt:lpstr>PowerPoint Presentation</vt:lpstr>
      <vt:lpstr>Manipulate the Actual Costs of Delay or Termination </vt:lpstr>
      <vt:lpstr>Disruptive Action</vt:lpstr>
      <vt:lpstr>Alliance with outsiders</vt:lpstr>
      <vt:lpstr>Schedule Manipulation</vt:lpstr>
      <vt:lpstr>Positions taken during Negotiations </vt:lpstr>
      <vt:lpstr>PowerPoint Presentation</vt:lpstr>
      <vt:lpstr>Opening Offers</vt:lpstr>
      <vt:lpstr>PowerPoint Presentation</vt:lpstr>
      <vt:lpstr>PowerPoint Presentation</vt:lpstr>
      <vt:lpstr>Opening Stance</vt:lpstr>
      <vt:lpstr>Initial Concessions</vt:lpstr>
      <vt:lpstr>PowerPoint Presentation</vt:lpstr>
      <vt:lpstr>PowerPoint Presentation</vt:lpstr>
      <vt:lpstr>Role of concessions</vt:lpstr>
      <vt:lpstr>PowerPoint Presentation</vt:lpstr>
      <vt:lpstr>Pattern of Concession Making </vt:lpstr>
      <vt:lpstr>Final Offers</vt:lpstr>
      <vt:lpstr>Closing the Deal</vt:lpstr>
      <vt:lpstr>PowerPoint Presentation</vt:lpstr>
      <vt:lpstr>Hardball Tactics</vt:lpstr>
      <vt:lpstr>Dealing with a Typical Hardball Tactics</vt:lpstr>
      <vt:lpstr>PowerPoint Presentation</vt:lpstr>
      <vt:lpstr>PowerPoint Presentation</vt:lpstr>
      <vt:lpstr>PowerPoint Presentation</vt:lpstr>
      <vt:lpstr>The Good Cop/Bad Cop </vt:lpstr>
      <vt:lpstr>PowerPoint Presentation</vt:lpstr>
      <vt:lpstr>Lowball/Highball</vt:lpstr>
      <vt:lpstr>PowerPoint Presentation</vt:lpstr>
      <vt:lpstr>Bogey </vt:lpstr>
      <vt:lpstr>Nibble</vt:lpstr>
      <vt:lpstr>Chicken </vt:lpstr>
      <vt:lpstr>Intimidation </vt:lpstr>
      <vt:lpstr>Aggressive Behavior</vt:lpstr>
      <vt:lpstr>Snow Job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Strategy and Tactics of Distributive Bargaining</dc:title>
  <dc:creator>Microsoft account</dc:creator>
  <cp:lastModifiedBy>Microsoft account</cp:lastModifiedBy>
  <cp:revision>63</cp:revision>
  <dcterms:created xsi:type="dcterms:W3CDTF">2021-07-28T16:54:22Z</dcterms:created>
  <dcterms:modified xsi:type="dcterms:W3CDTF">2021-07-30T06:16:19Z</dcterms:modified>
</cp:coreProperties>
</file>