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70" r:id="rId13"/>
    <p:sldId id="268" r:id="rId14"/>
    <p:sldId id="259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7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1F38-50C8-4838-B4CA-DAFA676DE8CF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Primer on Browser Networking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878" y="365126"/>
            <a:ext cx="10302922" cy="713048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Communication flow of XHR, SSE, and </a:t>
            </a:r>
            <a:r>
              <a:rPr lang="en-US" altLang="zh-CN" i="1" dirty="0" err="1"/>
              <a:t>WebSocket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512" y="1214651"/>
            <a:ext cx="8681113" cy="49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XHR is optimized for “transactional” request-response communication: the </a:t>
            </a:r>
            <a:r>
              <a:rPr lang="en-US" altLang="zh-CN" dirty="0" smtClean="0"/>
              <a:t>client sends </a:t>
            </a:r>
            <a:r>
              <a:rPr lang="en-US" altLang="zh-CN" dirty="0"/>
              <a:t>the full, well-formed HTTP request to the server, and the server </a:t>
            </a:r>
            <a:r>
              <a:rPr lang="en-US" altLang="zh-CN" dirty="0" smtClean="0"/>
              <a:t>responds with </a:t>
            </a:r>
            <a:r>
              <a:rPr lang="en-US" altLang="zh-CN" dirty="0"/>
              <a:t>a full response. There is no support for request streaming, and until the </a:t>
            </a:r>
            <a:r>
              <a:rPr lang="en-US" altLang="zh-CN" dirty="0" smtClean="0"/>
              <a:t>Streams</a:t>
            </a:r>
            <a:r>
              <a:rPr lang="en-US" altLang="zh-CN" dirty="0"/>
              <a:t> </a:t>
            </a:r>
            <a:r>
              <a:rPr lang="en-US" altLang="zh-CN" dirty="0" smtClean="0"/>
              <a:t>API </a:t>
            </a:r>
            <a:r>
              <a:rPr lang="en-US" altLang="zh-CN" dirty="0"/>
              <a:t>is available, no reliable cross-browser </a:t>
            </a:r>
            <a:r>
              <a:rPr lang="en-US" altLang="zh-CN" dirty="0" smtClean="0"/>
              <a:t>response </a:t>
            </a:r>
            <a:r>
              <a:rPr lang="en-US" altLang="zh-CN" dirty="0"/>
              <a:t>streaming </a:t>
            </a:r>
            <a:r>
              <a:rPr lang="en-US" altLang="zh-CN" dirty="0" smtClean="0"/>
              <a:t>API</a:t>
            </a:r>
          </a:p>
          <a:p>
            <a:r>
              <a:rPr lang="en-US" altLang="zh-CN" dirty="0"/>
              <a:t>SSE enables efficient, low-latency server-to-client streaming of text-based data: </a:t>
            </a:r>
            <a:r>
              <a:rPr lang="en-US" altLang="zh-CN" dirty="0" smtClean="0"/>
              <a:t>the client </a:t>
            </a:r>
            <a:r>
              <a:rPr lang="en-US" altLang="zh-CN" dirty="0"/>
              <a:t>initiates the SSE connection, and the server uses the event source protocol </a:t>
            </a:r>
            <a:r>
              <a:rPr lang="en-US" altLang="zh-CN" dirty="0" smtClean="0"/>
              <a:t>to stream </a:t>
            </a:r>
            <a:r>
              <a:rPr lang="en-US" altLang="zh-CN" dirty="0"/>
              <a:t>updates to the client. The client can’t send any data to the server after </a:t>
            </a:r>
            <a:r>
              <a:rPr lang="en-US" altLang="zh-CN" dirty="0" smtClean="0"/>
              <a:t>the initial </a:t>
            </a:r>
            <a:r>
              <a:rPr lang="en-US" altLang="zh-CN" dirty="0"/>
              <a:t>handshake.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无法利用</a:t>
            </a:r>
            <a:r>
              <a:rPr lang="en-US" altLang="zh-CN" dirty="0" smtClean="0"/>
              <a:t>CDN</a:t>
            </a:r>
            <a:r>
              <a:rPr lang="zh-CN" altLang="en-US" dirty="0" smtClean="0"/>
              <a:t>等网络缓存</a:t>
            </a:r>
            <a:endParaRPr lang="en-US" altLang="zh-CN" dirty="0" smtClean="0"/>
          </a:p>
          <a:p>
            <a:r>
              <a:rPr lang="en-US" altLang="zh-CN" dirty="0" smtClean="0"/>
              <a:t>Internet 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zh-CN" altLang="en-US" dirty="0" smtClean="0"/>
              <a:t>连接限制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97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/>
          <a:lstStyle/>
          <a:p>
            <a:r>
              <a:rPr lang="en-US" altLang="zh-CN" dirty="0" err="1" smtClean="0"/>
              <a:t>WebRTC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Real-Time Communication (</a:t>
            </a:r>
            <a:r>
              <a:rPr lang="en-US" altLang="zh-CN" dirty="0" err="1"/>
              <a:t>WebRTC</a:t>
            </a:r>
            <a:r>
              <a:rPr lang="en-US" altLang="zh-CN" dirty="0"/>
              <a:t>) is a collection of standards, protocols, </a:t>
            </a:r>
            <a:r>
              <a:rPr lang="en-US" altLang="zh-CN" dirty="0" smtClean="0"/>
              <a:t>and JavaScript </a:t>
            </a:r>
            <a:r>
              <a:rPr lang="en-US" altLang="zh-CN" dirty="0"/>
              <a:t>APIs, the combination of which enables peer-to-peer audio, video, and </a:t>
            </a:r>
            <a:r>
              <a:rPr lang="en-US" altLang="zh-CN" dirty="0" smtClean="0"/>
              <a:t>data sharing </a:t>
            </a:r>
            <a:r>
              <a:rPr lang="en-US" altLang="zh-CN" dirty="0"/>
              <a:t>between browsers (peers). Instead of relying on third-party plug-ins or </a:t>
            </a:r>
            <a:r>
              <a:rPr lang="en-US" altLang="zh-CN" dirty="0" smtClean="0"/>
              <a:t>proprietary software</a:t>
            </a:r>
            <a:r>
              <a:rPr lang="en-US" altLang="zh-CN" dirty="0"/>
              <a:t>, </a:t>
            </a:r>
            <a:r>
              <a:rPr lang="en-US" altLang="zh-CN" dirty="0" err="1"/>
              <a:t>WebRTC</a:t>
            </a:r>
            <a:r>
              <a:rPr lang="en-US" altLang="zh-CN" dirty="0"/>
              <a:t> turns real-time communication into a standard feature </a:t>
            </a:r>
            <a:r>
              <a:rPr lang="en-US" altLang="zh-CN" dirty="0" smtClean="0"/>
              <a:t>that many </a:t>
            </a:r>
            <a:r>
              <a:rPr lang="en-US" altLang="zh-CN" dirty="0"/>
              <a:t>web application can leverage via a simple JavaScript API.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2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Performance Browser </a:t>
            </a:r>
            <a:r>
              <a:rPr lang="en-US" altLang="zh-CN" dirty="0" smtClean="0"/>
              <a:t>Networking(.pdf)</a:t>
            </a:r>
          </a:p>
          <a:p>
            <a:r>
              <a:rPr lang="en-US" altLang="zh-CN" dirty="0" smtClean="0"/>
              <a:t>The Tangled Web: A Guide to Securing Modern Web Applications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XMLHttpRequest</a:t>
            </a:r>
            <a:endParaRPr lang="en-US" altLang="zh-CN" i="1" dirty="0" smtClean="0"/>
          </a:p>
          <a:p>
            <a:r>
              <a:rPr lang="en-US" altLang="zh-CN" i="1" dirty="0" err="1" smtClean="0"/>
              <a:t>EventSource</a:t>
            </a:r>
            <a:endParaRPr lang="en-US" altLang="zh-CN" i="1" dirty="0" smtClean="0"/>
          </a:p>
          <a:p>
            <a:r>
              <a:rPr lang="en-US" altLang="zh-CN" i="1" dirty="0" err="1" smtClean="0"/>
              <a:t>WebSocket</a:t>
            </a:r>
            <a:endParaRPr lang="en-US" altLang="zh-CN" i="1" dirty="0" smtClean="0"/>
          </a:p>
          <a:p>
            <a:r>
              <a:rPr lang="en-US" altLang="zh-CN" i="1" dirty="0" err="1" smtClean="0"/>
              <a:t>WebRTC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High-level browser networking APIs, protocols, and services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77" y="1320659"/>
            <a:ext cx="10051646" cy="48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47985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XMLHttpRequest</a:t>
            </a:r>
            <a:r>
              <a:rPr lang="en-US" altLang="zh-CN" dirty="0"/>
              <a:t> (XHR) is a browser-level API that enables the client to script </a:t>
            </a:r>
            <a:r>
              <a:rPr lang="en-US" altLang="zh-CN" dirty="0" smtClean="0"/>
              <a:t>data transfers </a:t>
            </a:r>
            <a:r>
              <a:rPr lang="en-US" altLang="zh-CN" dirty="0"/>
              <a:t>via JavaScript. XHR made its first debut in Internet Explorer 5, became one </a:t>
            </a:r>
            <a:r>
              <a:rPr lang="en-US" altLang="zh-CN" dirty="0" smtClean="0"/>
              <a:t>of the </a:t>
            </a:r>
            <a:r>
              <a:rPr lang="en-US" altLang="zh-CN" dirty="0"/>
              <a:t>key technologies behind the Asynchronous JavaScript and XML (AJAX) revolution</a:t>
            </a:r>
            <a:r>
              <a:rPr lang="en-US" altLang="zh-CN" dirty="0" smtClean="0"/>
              <a:t>, and </a:t>
            </a:r>
            <a:r>
              <a:rPr lang="en-US" altLang="zh-CN" dirty="0"/>
              <a:t>is now a fundamental building block of nearly every modern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65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Cross-Origin Resource </a:t>
            </a:r>
            <a:r>
              <a:rPr lang="en-US" altLang="zh-CN" dirty="0" smtClean="0"/>
              <a:t>Sharing</a:t>
            </a:r>
            <a:r>
              <a:rPr lang="en-US" altLang="zh-CN" dirty="0"/>
              <a:t>(http://caniuse.com/#feat=cors)</a:t>
            </a:r>
            <a:endParaRPr lang="en-US" altLang="zh-CN" dirty="0" smtClean="0"/>
          </a:p>
          <a:p>
            <a:r>
              <a:rPr lang="en-US" altLang="zh-CN" dirty="0"/>
              <a:t>Downloading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Uploading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Monitoring Download and Upload </a:t>
            </a:r>
            <a:r>
              <a:rPr lang="en-US" altLang="zh-CN" dirty="0" smtClean="0"/>
              <a:t>Progress</a:t>
            </a:r>
          </a:p>
          <a:p>
            <a:r>
              <a:rPr lang="en-US" altLang="zh-CN" dirty="0"/>
              <a:t>Streaming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Real-Time Notifications and </a:t>
            </a:r>
            <a:r>
              <a:rPr lang="en-US" altLang="zh-CN" dirty="0" smtClean="0"/>
              <a:t>Delivery(Polling &amp; Long-Polling)</a:t>
            </a:r>
          </a:p>
        </p:txBody>
      </p:sp>
    </p:spTree>
    <p:extLst>
      <p:ext uri="{BB962C8B-B14F-4D97-AF65-F5344CB8AC3E}">
        <p14:creationId xmlns:p14="http://schemas.microsoft.com/office/powerpoint/2010/main" val="2941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286" y="365126"/>
            <a:ext cx="10357513" cy="617514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Polling (left) vs. long-polling (right) latency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007" y="1269242"/>
            <a:ext cx="8817208" cy="47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EventSource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Server-Sent Events enables efficient server-to-client streaming of text-based event </a:t>
            </a:r>
            <a:r>
              <a:rPr lang="en-US" altLang="zh-CN" dirty="0" smtClean="0"/>
              <a:t>data—e.g</a:t>
            </a:r>
            <a:r>
              <a:rPr lang="en-US" altLang="zh-CN" dirty="0"/>
              <a:t>., real-time notifications or updates generated on the server. To meet this goal, </a:t>
            </a:r>
            <a:r>
              <a:rPr lang="en-US" altLang="zh-CN" dirty="0" smtClean="0"/>
              <a:t>SSE</a:t>
            </a:r>
            <a:r>
              <a:rPr lang="en-US" altLang="zh-CN" dirty="0"/>
              <a:t> </a:t>
            </a:r>
            <a:r>
              <a:rPr lang="en-US" altLang="zh-CN" dirty="0" smtClean="0"/>
              <a:t>introduces </a:t>
            </a:r>
            <a:r>
              <a:rPr lang="en-US" altLang="zh-CN" dirty="0"/>
              <a:t>two components: a new </a:t>
            </a:r>
            <a:r>
              <a:rPr lang="en-US" altLang="zh-CN" dirty="0" smtClean="0"/>
              <a:t>Event Source </a:t>
            </a:r>
            <a:r>
              <a:rPr lang="en-US" altLang="zh-CN" dirty="0"/>
              <a:t>interface in the browser, which </a:t>
            </a:r>
            <a:r>
              <a:rPr lang="en-US" altLang="zh-CN" dirty="0" smtClean="0"/>
              <a:t>allows the </a:t>
            </a:r>
            <a:r>
              <a:rPr lang="en-US" altLang="zh-CN" dirty="0"/>
              <a:t>client to receive push notifications from the server as DOM events, and the “</a:t>
            </a:r>
            <a:r>
              <a:rPr lang="en-US" altLang="zh-CN" dirty="0" smtClean="0"/>
              <a:t>event stream</a:t>
            </a:r>
            <a:r>
              <a:rPr lang="en-US" altLang="zh-CN" dirty="0"/>
              <a:t>” data format, which is used to deliver the individual updates.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6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Low latency delivery via a single, long-lived connection</a:t>
            </a:r>
          </a:p>
          <a:p>
            <a:r>
              <a:rPr lang="en-US" altLang="zh-CN" dirty="0" smtClean="0"/>
              <a:t>Efficient </a:t>
            </a:r>
            <a:r>
              <a:rPr lang="en-US" altLang="zh-CN" dirty="0"/>
              <a:t>browser message parsing with no unbounded buffers</a:t>
            </a:r>
          </a:p>
          <a:p>
            <a:r>
              <a:rPr lang="en-US" altLang="zh-CN" dirty="0" smtClean="0"/>
              <a:t>Automatic </a:t>
            </a:r>
            <a:r>
              <a:rPr lang="en-US" altLang="zh-CN" dirty="0"/>
              <a:t>tracking of last seen message and auto reconnect</a:t>
            </a:r>
          </a:p>
          <a:p>
            <a:r>
              <a:rPr lang="fr-FR" altLang="zh-CN" dirty="0" smtClean="0"/>
              <a:t>Client </a:t>
            </a:r>
            <a:r>
              <a:rPr lang="fr-FR" altLang="zh-CN" dirty="0"/>
              <a:t>message notifications as DOM 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Connection </a:t>
            </a:r>
            <a:r>
              <a:rPr lang="en-US" altLang="zh-CN" dirty="0"/>
              <a:t>negotiation and same-origin policy enforcement</a:t>
            </a:r>
          </a:p>
          <a:p>
            <a:r>
              <a:rPr lang="en-US" altLang="zh-CN" dirty="0" smtClean="0"/>
              <a:t>Interoperability </a:t>
            </a:r>
            <a:r>
              <a:rPr lang="en-US" altLang="zh-CN" dirty="0"/>
              <a:t>with existing HTTP infrastructure</a:t>
            </a:r>
          </a:p>
          <a:p>
            <a:r>
              <a:rPr lang="en-US" altLang="zh-CN" dirty="0" smtClean="0"/>
              <a:t>Message-oriented </a:t>
            </a:r>
            <a:r>
              <a:rPr lang="en-US" altLang="zh-CN" dirty="0"/>
              <a:t>communication and efficient message framing</a:t>
            </a:r>
          </a:p>
          <a:p>
            <a:r>
              <a:rPr lang="en-US" altLang="zh-CN" dirty="0" err="1" smtClean="0"/>
              <a:t>Subprotocol</a:t>
            </a:r>
            <a:r>
              <a:rPr lang="en-US" altLang="zh-CN" dirty="0" smtClean="0"/>
              <a:t> </a:t>
            </a:r>
            <a:r>
              <a:rPr lang="en-US" altLang="zh-CN" dirty="0"/>
              <a:t>negotiation and extensibility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2793</TotalTime>
  <Words>458</Words>
  <Application>Microsoft Office PowerPoint</Application>
  <PresentationFormat>宽屏</PresentationFormat>
  <Paragraphs>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Primer on Browser Networking</vt:lpstr>
      <vt:lpstr>Agenda</vt:lpstr>
      <vt:lpstr>High-level browser networking APIs, protocols, and services</vt:lpstr>
      <vt:lpstr>XMLHttpRequest</vt:lpstr>
      <vt:lpstr>XMLHttpRequest</vt:lpstr>
      <vt:lpstr>Polling (left) vs. long-polling (right) latency</vt:lpstr>
      <vt:lpstr>EventSource </vt:lpstr>
      <vt:lpstr>EventSource</vt:lpstr>
      <vt:lpstr>WebSocket</vt:lpstr>
      <vt:lpstr>Communication flow of XHR, SSE, and WebSocket</vt:lpstr>
      <vt:lpstr>PowerPoint 演示文稿</vt:lpstr>
      <vt:lpstr>negative</vt:lpstr>
      <vt:lpstr>WebRTC</vt:lpstr>
      <vt:lpstr>Recommended Books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Liu</dc:creator>
  <cp:lastModifiedBy>Andy Liu</cp:lastModifiedBy>
  <cp:revision>24</cp:revision>
  <dcterms:created xsi:type="dcterms:W3CDTF">2016-04-30T13:12:49Z</dcterms:created>
  <dcterms:modified xsi:type="dcterms:W3CDTF">2016-05-11T14:34:05Z</dcterms:modified>
</cp:coreProperties>
</file>