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eural Net basics"/>
          <p:cNvSpPr txBox="1"/>
          <p:nvPr>
            <p:ph type="body" idx="22"/>
          </p:nvPr>
        </p:nvSpPr>
        <p:spPr>
          <a:xfrm>
            <a:off x="1270000" y="3820595"/>
            <a:ext cx="10464800" cy="1502810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Neural Net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ANN / DNN"/>
          <p:cNvSpPr txBox="1"/>
          <p:nvPr>
            <p:ph type="body" idx="22"/>
          </p:nvPr>
        </p:nvSpPr>
        <p:spPr>
          <a:xfrm>
            <a:off x="1270000" y="3820595"/>
            <a:ext cx="10464800" cy="1502810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ANN / DNN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tangle"/>
          <p:cNvSpPr/>
          <p:nvPr/>
        </p:nvSpPr>
        <p:spPr>
          <a:xfrm>
            <a:off x="1788260" y="2050372"/>
            <a:ext cx="9294527" cy="6492505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ANN DN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278" name="X"/>
          <p:cNvSpPr txBox="1"/>
          <p:nvPr/>
        </p:nvSpPr>
        <p:spPr>
          <a:xfrm>
            <a:off x="3762719" y="2491481"/>
            <a:ext cx="31760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79" name="output"/>
          <p:cNvSpPr txBox="1"/>
          <p:nvPr/>
        </p:nvSpPr>
        <p:spPr>
          <a:xfrm>
            <a:off x="9060839" y="2491481"/>
            <a:ext cx="106283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80" name="Circle"/>
          <p:cNvSpPr/>
          <p:nvPr/>
        </p:nvSpPr>
        <p:spPr>
          <a:xfrm>
            <a:off x="7971580" y="3451341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Circle"/>
          <p:cNvSpPr/>
          <p:nvPr/>
        </p:nvSpPr>
        <p:spPr>
          <a:xfrm>
            <a:off x="7971580" y="4361271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Circle"/>
          <p:cNvSpPr/>
          <p:nvPr/>
        </p:nvSpPr>
        <p:spPr>
          <a:xfrm>
            <a:off x="7971580" y="5271201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1"/>
          <p:cNvSpPr/>
          <p:nvPr/>
        </p:nvSpPr>
        <p:spPr>
          <a:xfrm>
            <a:off x="7971580" y="6181132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4" name="Circle"/>
          <p:cNvSpPr/>
          <p:nvPr/>
        </p:nvSpPr>
        <p:spPr>
          <a:xfrm>
            <a:off x="9354222" y="2996376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Circle"/>
          <p:cNvSpPr/>
          <p:nvPr/>
        </p:nvSpPr>
        <p:spPr>
          <a:xfrm>
            <a:off x="9354222" y="3906306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Circle"/>
          <p:cNvSpPr/>
          <p:nvPr/>
        </p:nvSpPr>
        <p:spPr>
          <a:xfrm>
            <a:off x="9354222" y="4816236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Circle"/>
          <p:cNvSpPr/>
          <p:nvPr/>
        </p:nvSpPr>
        <p:spPr>
          <a:xfrm>
            <a:off x="9354222" y="5726166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Circle"/>
          <p:cNvSpPr/>
          <p:nvPr/>
        </p:nvSpPr>
        <p:spPr>
          <a:xfrm>
            <a:off x="9354222" y="663609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Circle"/>
          <p:cNvSpPr/>
          <p:nvPr/>
        </p:nvSpPr>
        <p:spPr>
          <a:xfrm>
            <a:off x="6173774" y="3451341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Circle"/>
          <p:cNvSpPr/>
          <p:nvPr/>
        </p:nvSpPr>
        <p:spPr>
          <a:xfrm>
            <a:off x="6173774" y="4361271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Circle"/>
          <p:cNvSpPr/>
          <p:nvPr/>
        </p:nvSpPr>
        <p:spPr>
          <a:xfrm>
            <a:off x="6173774" y="5271201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1"/>
          <p:cNvSpPr/>
          <p:nvPr/>
        </p:nvSpPr>
        <p:spPr>
          <a:xfrm>
            <a:off x="6173774" y="6181132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3" name="Circle"/>
          <p:cNvSpPr/>
          <p:nvPr/>
        </p:nvSpPr>
        <p:spPr>
          <a:xfrm>
            <a:off x="4966859" y="3451341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Circle"/>
          <p:cNvSpPr/>
          <p:nvPr/>
        </p:nvSpPr>
        <p:spPr>
          <a:xfrm>
            <a:off x="4966859" y="4361271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Circle"/>
          <p:cNvSpPr/>
          <p:nvPr/>
        </p:nvSpPr>
        <p:spPr>
          <a:xfrm>
            <a:off x="4966859" y="5271201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" name="1"/>
          <p:cNvSpPr/>
          <p:nvPr/>
        </p:nvSpPr>
        <p:spPr>
          <a:xfrm>
            <a:off x="4966859" y="6181132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7" name=". . ."/>
          <p:cNvSpPr txBox="1"/>
          <p:nvPr/>
        </p:nvSpPr>
        <p:spPr>
          <a:xfrm>
            <a:off x="7108578" y="4890594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298" name="Circle"/>
          <p:cNvSpPr/>
          <p:nvPr/>
        </p:nvSpPr>
        <p:spPr>
          <a:xfrm>
            <a:off x="3616632" y="3123376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Circle"/>
          <p:cNvSpPr/>
          <p:nvPr/>
        </p:nvSpPr>
        <p:spPr>
          <a:xfrm>
            <a:off x="3616632" y="4033306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Circle"/>
          <p:cNvSpPr/>
          <p:nvPr/>
        </p:nvSpPr>
        <p:spPr>
          <a:xfrm>
            <a:off x="3616632" y="4943236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" name="Circle"/>
          <p:cNvSpPr/>
          <p:nvPr/>
        </p:nvSpPr>
        <p:spPr>
          <a:xfrm>
            <a:off x="3616632" y="5853166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1"/>
          <p:cNvSpPr/>
          <p:nvPr/>
        </p:nvSpPr>
        <p:spPr>
          <a:xfrm>
            <a:off x="3616632" y="6763097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0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8183" y="4877820"/>
            <a:ext cx="867999" cy="880281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Line"/>
          <p:cNvSpPr/>
          <p:nvPr/>
        </p:nvSpPr>
        <p:spPr>
          <a:xfrm>
            <a:off x="3720609" y="8037595"/>
            <a:ext cx="63473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5" name="hidden layers"/>
          <p:cNvSpPr txBox="1"/>
          <p:nvPr/>
        </p:nvSpPr>
        <p:spPr>
          <a:xfrm>
            <a:off x="5883858" y="2795224"/>
            <a:ext cx="181291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 layers</a:t>
            </a:r>
          </a:p>
        </p:txBody>
      </p:sp>
      <p:sp>
        <p:nvSpPr>
          <p:cNvPr id="306" name="Line"/>
          <p:cNvSpPr/>
          <p:nvPr/>
        </p:nvSpPr>
        <p:spPr>
          <a:xfrm flipV="1">
            <a:off x="4644146" y="2893789"/>
            <a:ext cx="1" cy="28175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Line"/>
          <p:cNvSpPr/>
          <p:nvPr/>
        </p:nvSpPr>
        <p:spPr>
          <a:xfrm>
            <a:off x="4644145" y="3007256"/>
            <a:ext cx="7259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Line"/>
          <p:cNvSpPr/>
          <p:nvPr/>
        </p:nvSpPr>
        <p:spPr>
          <a:xfrm flipV="1">
            <a:off x="8799286" y="2893789"/>
            <a:ext cx="1" cy="28175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Line"/>
          <p:cNvSpPr/>
          <p:nvPr/>
        </p:nvSpPr>
        <p:spPr>
          <a:xfrm>
            <a:off x="8088769" y="3034666"/>
            <a:ext cx="7259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" name="3"/>
          <p:cNvSpPr txBox="1"/>
          <p:nvPr/>
        </p:nvSpPr>
        <p:spPr>
          <a:xfrm>
            <a:off x="10642235" y="5013073"/>
            <a:ext cx="35438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311" name="Wih"/>
          <p:cNvSpPr txBox="1"/>
          <p:nvPr/>
        </p:nvSpPr>
        <p:spPr>
          <a:xfrm>
            <a:off x="4347544" y="5042258"/>
            <a:ext cx="498179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12" name="Whh"/>
          <p:cNvSpPr txBox="1"/>
          <p:nvPr/>
        </p:nvSpPr>
        <p:spPr>
          <a:xfrm>
            <a:off x="5597751" y="5042258"/>
            <a:ext cx="554906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13" name="Who"/>
          <p:cNvSpPr txBox="1"/>
          <p:nvPr/>
        </p:nvSpPr>
        <p:spPr>
          <a:xfrm>
            <a:off x="8730915" y="5112094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14" name="Line"/>
          <p:cNvSpPr/>
          <p:nvPr/>
        </p:nvSpPr>
        <p:spPr>
          <a:xfrm>
            <a:off x="3720609" y="8379332"/>
            <a:ext cx="63473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perceptrons를 이용한 ANN/DNN classifier graphical model"/>
          <p:cNvSpPr txBox="1"/>
          <p:nvPr/>
        </p:nvSpPr>
        <p:spPr>
          <a:xfrm>
            <a:off x="2314600" y="8874121"/>
            <a:ext cx="837560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perceptrons를 이용한 ANN/DNN classifier graphical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"/>
          <p:cNvSpPr/>
          <p:nvPr/>
        </p:nvSpPr>
        <p:spPr>
          <a:xfrm>
            <a:off x="746009" y="1834150"/>
            <a:ext cx="3836566" cy="6492505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Rectangle"/>
          <p:cNvSpPr/>
          <p:nvPr/>
        </p:nvSpPr>
        <p:spPr>
          <a:xfrm>
            <a:off x="9215034" y="1866483"/>
            <a:ext cx="3105603" cy="6492505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320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4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2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330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331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32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33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34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335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33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2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345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346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7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8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9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0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1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353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354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355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356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357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358" name="ANN/DNN classifier의 예시…"/>
          <p:cNvSpPr txBox="1"/>
          <p:nvPr/>
        </p:nvSpPr>
        <p:spPr>
          <a:xfrm>
            <a:off x="4646662" y="7810303"/>
            <a:ext cx="5211472" cy="1667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ANN/DNN classifier의 예시</a:t>
            </a:r>
          </a:p>
          <a:p>
            <a:pPr algn="l"/>
            <a:r>
              <a:t>input: 5 by 5의 이미지(X)</a:t>
            </a:r>
          </a:p>
          <a:p>
            <a:pPr algn="l"/>
            <a:r>
              <a:t>target: 0에서 9까지의 라벨(Y)</a:t>
            </a:r>
          </a:p>
          <a:p>
            <a:pPr algn="l"/>
            <a:r>
              <a:t>목적: input이 0~9 중 어떤 숫자인지 분류 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359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360" name="Circle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1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62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363" name="Circle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4" name="Circle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5" name="Circle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ctangle"/>
          <p:cNvSpPr/>
          <p:nvPr/>
        </p:nvSpPr>
        <p:spPr>
          <a:xfrm>
            <a:off x="4599504" y="2244109"/>
            <a:ext cx="4632690" cy="542468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9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370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4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37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380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381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2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3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84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385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38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2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395" name="Y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396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7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8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9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0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1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403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404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405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406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407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408" name="모델구조:…"/>
          <p:cNvSpPr txBox="1"/>
          <p:nvPr/>
        </p:nvSpPr>
        <p:spPr>
          <a:xfrm>
            <a:off x="4648200" y="7810499"/>
            <a:ext cx="4596080" cy="1984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모델구조: </a:t>
            </a:r>
          </a:p>
          <a:p>
            <a:pPr algn="l"/>
            <a:r>
              <a:t>input layer (25 nodes),</a:t>
            </a:r>
          </a:p>
          <a:p>
            <a:pPr algn="l"/>
            <a:r>
              <a:t>2 hidden layers (3 nodes each),</a:t>
            </a:r>
          </a:p>
          <a:p>
            <a:pPr algn="l"/>
            <a:r>
              <a:t>output layer (10 nodes)</a:t>
            </a:r>
          </a:p>
          <a:p>
            <a:pPr algn="l"/>
            <a:r>
              <a:t>노드 숫자를 셀 때 bias node는 제외</a:t>
            </a:r>
          </a:p>
        </p:txBody>
      </p:sp>
      <p:sp>
        <p:nvSpPr>
          <p:cNvPr id="409" name="Rectangle"/>
          <p:cNvSpPr/>
          <p:nvPr/>
        </p:nvSpPr>
        <p:spPr>
          <a:xfrm>
            <a:off x="9296244" y="1866483"/>
            <a:ext cx="1405631" cy="6492505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411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412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413" name="Rectangle"/>
          <p:cNvSpPr/>
          <p:nvPr/>
        </p:nvSpPr>
        <p:spPr>
          <a:xfrm>
            <a:off x="2916080" y="1866483"/>
            <a:ext cx="1516248" cy="6447402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421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414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415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416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7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418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419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420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424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8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9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43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434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435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6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437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38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439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4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480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481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pic>
        <p:nvPicPr>
          <p:cNvPr id="45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grpSp>
        <p:nvGrpSpPr>
          <p:cNvPr id="460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453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454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5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6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7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8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9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461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462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463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464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465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466" name="훈련:…"/>
          <p:cNvSpPr txBox="1"/>
          <p:nvPr/>
        </p:nvSpPr>
        <p:spPr>
          <a:xfrm>
            <a:off x="4653680" y="7810500"/>
            <a:ext cx="6202071" cy="127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훈련:</a:t>
            </a:r>
          </a:p>
          <a:p>
            <a:pPr algn="l"/>
            <a:r>
              <a:t>이미지를 pixel 단위로 쪼개서 </a:t>
            </a:r>
          </a:p>
          <a:p>
            <a:pPr algn="l"/>
            <a:r>
              <a:t>그 값을 각각 input layer의 nodes에 넣어줍니다.</a:t>
            </a:r>
          </a:p>
        </p:txBody>
      </p:sp>
      <p:sp>
        <p:nvSpPr>
          <p:cNvPr id="467" name="Rectangle"/>
          <p:cNvSpPr/>
          <p:nvPr/>
        </p:nvSpPr>
        <p:spPr>
          <a:xfrm>
            <a:off x="746009" y="1834150"/>
            <a:ext cx="3836566" cy="6492505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469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470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478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471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472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473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74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475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476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477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Rectangle"/>
          <p:cNvSpPr/>
          <p:nvPr/>
        </p:nvSpPr>
        <p:spPr>
          <a:xfrm>
            <a:off x="2868849" y="1988674"/>
            <a:ext cx="3752503" cy="624812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5" name="Circle"/>
          <p:cNvSpPr/>
          <p:nvPr/>
        </p:nvSpPr>
        <p:spPr>
          <a:xfrm>
            <a:off x="5427166" y="2905122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6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487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8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9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0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91" name="2.3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2.3</a:t>
            </a:r>
          </a:p>
        </p:txBody>
      </p:sp>
      <p:sp>
        <p:nvSpPr>
          <p:cNvPr id="492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4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49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497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498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499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50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7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8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1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3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514" name="Line"/>
          <p:cNvSpPr/>
          <p:nvPr/>
        </p:nvSpPr>
        <p:spPr>
          <a:xfrm>
            <a:off x="4254673" y="2889803"/>
            <a:ext cx="1098126" cy="52581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5" name="Line"/>
          <p:cNvSpPr/>
          <p:nvPr/>
        </p:nvSpPr>
        <p:spPr>
          <a:xfrm flipV="1">
            <a:off x="4229297" y="3364345"/>
            <a:ext cx="1124590" cy="52318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6" name="Line"/>
          <p:cNvSpPr/>
          <p:nvPr/>
        </p:nvSpPr>
        <p:spPr>
          <a:xfrm flipV="1">
            <a:off x="4205681" y="3391823"/>
            <a:ext cx="1142537" cy="1614632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7" name="Line"/>
          <p:cNvSpPr/>
          <p:nvPr/>
        </p:nvSpPr>
        <p:spPr>
          <a:xfrm flipV="1">
            <a:off x="4205681" y="3443940"/>
            <a:ext cx="1120106" cy="277141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8" name="Line"/>
          <p:cNvSpPr/>
          <p:nvPr/>
        </p:nvSpPr>
        <p:spPr>
          <a:xfrm flipV="1">
            <a:off x="4195695" y="3544229"/>
            <a:ext cx="1129368" cy="3555195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9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520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521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522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523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524" name="각 input layer의 node 값에 weight (진한 화살표)을 곱하고,…"/>
          <p:cNvSpPr txBox="1"/>
          <p:nvPr/>
        </p:nvSpPr>
        <p:spPr>
          <a:xfrm>
            <a:off x="1130300" y="8508999"/>
            <a:ext cx="8288427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각 input layer의 node 값에 weight (진한 화살표)을 곱하고,</a:t>
            </a:r>
          </a:p>
          <a:p>
            <a:pPr algn="l"/>
            <a:r>
              <a:t>곱한 값을 모두 더해 첫 번째 hidden layer node에 넣어줍니다.     </a:t>
            </a:r>
          </a:p>
        </p:txBody>
      </p:sp>
      <p:grpSp>
        <p:nvGrpSpPr>
          <p:cNvPr id="532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525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526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7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8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9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0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1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533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534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535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grpSp>
        <p:nvGrpSpPr>
          <p:cNvPr id="543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536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537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538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539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540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541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542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544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545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552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4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5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56" name="2.3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2.3</a:t>
            </a:r>
          </a:p>
        </p:txBody>
      </p:sp>
      <p:sp>
        <p:nvSpPr>
          <p:cNvPr id="557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8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9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56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562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563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564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56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18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19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7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620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78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579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580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581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582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583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584" name="activation function을 통해서 node 값을…"/>
          <p:cNvSpPr txBox="1"/>
          <p:nvPr/>
        </p:nvSpPr>
        <p:spPr>
          <a:xfrm>
            <a:off x="1130300" y="8508999"/>
            <a:ext cx="6652565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activation function을 통해서 node 값을 </a:t>
            </a:r>
          </a:p>
          <a:p>
            <a:pPr algn="l"/>
            <a:r>
              <a:t>0과 1 사이의 값(sigmoid function)으로 바꿔줍니다.</a:t>
            </a:r>
          </a:p>
        </p:txBody>
      </p:sp>
      <p:grpSp>
        <p:nvGrpSpPr>
          <p:cNvPr id="592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585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586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7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8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9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0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1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grpSp>
        <p:nvGrpSpPr>
          <p:cNvPr id="597" name="Group"/>
          <p:cNvGrpSpPr/>
          <p:nvPr/>
        </p:nvGrpSpPr>
        <p:grpSpPr>
          <a:xfrm>
            <a:off x="5412049" y="2905122"/>
            <a:ext cx="745520" cy="730403"/>
            <a:chOff x="0" y="0"/>
            <a:chExt cx="745518" cy="730402"/>
          </a:xfrm>
        </p:grpSpPr>
        <p:grpSp>
          <p:nvGrpSpPr>
            <p:cNvPr id="595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621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22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596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98" name="Line"/>
          <p:cNvSpPr/>
          <p:nvPr/>
        </p:nvSpPr>
        <p:spPr>
          <a:xfrm>
            <a:off x="4254673" y="2889803"/>
            <a:ext cx="1098126" cy="525810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9" name="Line"/>
          <p:cNvSpPr/>
          <p:nvPr/>
        </p:nvSpPr>
        <p:spPr>
          <a:xfrm flipV="1">
            <a:off x="4229297" y="3364345"/>
            <a:ext cx="1124590" cy="523187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0" name="Line"/>
          <p:cNvSpPr/>
          <p:nvPr/>
        </p:nvSpPr>
        <p:spPr>
          <a:xfrm flipV="1">
            <a:off x="4205681" y="3391823"/>
            <a:ext cx="1142537" cy="1614632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1" name="Line"/>
          <p:cNvSpPr/>
          <p:nvPr/>
        </p:nvSpPr>
        <p:spPr>
          <a:xfrm flipV="1">
            <a:off x="4205681" y="3443940"/>
            <a:ext cx="1120106" cy="2771411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2" name="Line"/>
          <p:cNvSpPr/>
          <p:nvPr/>
        </p:nvSpPr>
        <p:spPr>
          <a:xfrm flipV="1">
            <a:off x="4195695" y="3544229"/>
            <a:ext cx="1129368" cy="3555195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3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604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605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606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607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615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608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609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610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11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612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613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614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616" name="Rectangle"/>
          <p:cNvSpPr/>
          <p:nvPr/>
        </p:nvSpPr>
        <p:spPr>
          <a:xfrm>
            <a:off x="4927181" y="2412516"/>
            <a:ext cx="1730373" cy="1486096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625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6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8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29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0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1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63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633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634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635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636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63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7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8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64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689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50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651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652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653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654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655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grpSp>
        <p:nvGrpSpPr>
          <p:cNvPr id="663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656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657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8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9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0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1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2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664" name="Circle"/>
          <p:cNvSpPr/>
          <p:nvPr/>
        </p:nvSpPr>
        <p:spPr>
          <a:xfrm>
            <a:off x="5427166" y="2905122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5" name="Line"/>
          <p:cNvSpPr/>
          <p:nvPr/>
        </p:nvSpPr>
        <p:spPr>
          <a:xfrm>
            <a:off x="4254673" y="2889803"/>
            <a:ext cx="1098126" cy="525810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6" name="Line"/>
          <p:cNvSpPr/>
          <p:nvPr/>
        </p:nvSpPr>
        <p:spPr>
          <a:xfrm flipV="1">
            <a:off x="4229297" y="3364345"/>
            <a:ext cx="1124590" cy="523187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7" name="Line"/>
          <p:cNvSpPr/>
          <p:nvPr/>
        </p:nvSpPr>
        <p:spPr>
          <a:xfrm flipV="1">
            <a:off x="4205681" y="3391823"/>
            <a:ext cx="1142537" cy="1614632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8" name="Line"/>
          <p:cNvSpPr/>
          <p:nvPr/>
        </p:nvSpPr>
        <p:spPr>
          <a:xfrm flipV="1">
            <a:off x="4205681" y="3443940"/>
            <a:ext cx="1120106" cy="2771411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9" name="Line"/>
          <p:cNvSpPr/>
          <p:nvPr/>
        </p:nvSpPr>
        <p:spPr>
          <a:xfrm flipV="1">
            <a:off x="4195695" y="3544229"/>
            <a:ext cx="1129368" cy="3555195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0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671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672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673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674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682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675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676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677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78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679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680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681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683" name="Rectangle"/>
          <p:cNvSpPr/>
          <p:nvPr/>
        </p:nvSpPr>
        <p:spPr>
          <a:xfrm>
            <a:off x="4927181" y="2412516"/>
            <a:ext cx="1730373" cy="1486096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4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685" name="activation function을 통해서 node 값을…"/>
          <p:cNvSpPr txBox="1"/>
          <p:nvPr/>
        </p:nvSpPr>
        <p:spPr>
          <a:xfrm>
            <a:off x="1130300" y="8508999"/>
            <a:ext cx="6652565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activation function을 통해서 node 값을 </a:t>
            </a:r>
          </a:p>
          <a:p>
            <a:pPr algn="l"/>
            <a:r>
              <a:t>0과 1 사이의 값(sigmoid function)으로 바꿔줍니다.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Rectangle"/>
          <p:cNvSpPr/>
          <p:nvPr/>
        </p:nvSpPr>
        <p:spPr>
          <a:xfrm>
            <a:off x="4927181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2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693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4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5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6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7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8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69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700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701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702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703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70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756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7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8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71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759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17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718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719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720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721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722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grpSp>
        <p:nvGrpSpPr>
          <p:cNvPr id="730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723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724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5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6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7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8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9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731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732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733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734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735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743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736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737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738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39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740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741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742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744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745" name="Circle"/>
          <p:cNvSpPr/>
          <p:nvPr/>
        </p:nvSpPr>
        <p:spPr>
          <a:xfrm>
            <a:off x="5427166" y="3815052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6" name="3.2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3.2</a:t>
            </a:r>
          </a:p>
        </p:txBody>
      </p:sp>
      <p:grpSp>
        <p:nvGrpSpPr>
          <p:cNvPr id="749" name="Group"/>
          <p:cNvGrpSpPr/>
          <p:nvPr/>
        </p:nvGrpSpPr>
        <p:grpSpPr>
          <a:xfrm>
            <a:off x="5419040" y="3875366"/>
            <a:ext cx="725981" cy="609775"/>
            <a:chOff x="0" y="0"/>
            <a:chExt cx="725980" cy="609774"/>
          </a:xfrm>
        </p:grpSpPr>
        <p:sp>
          <p:nvSpPr>
            <p:cNvPr id="760" name="Connection Line"/>
            <p:cNvSpPr/>
            <p:nvPr/>
          </p:nvSpPr>
          <p:spPr>
            <a:xfrm>
              <a:off x="364439" y="0"/>
              <a:ext cx="361542" cy="3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030" fill="norm" stroke="1" extrusionOk="0">
                  <a:moveTo>
                    <a:pt x="43" y="21030"/>
                  </a:moveTo>
                  <a:cubicBezTo>
                    <a:pt x="-625" y="6428"/>
                    <a:pt x="6352" y="-570"/>
                    <a:pt x="20975" y="3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61" name="Connection Line"/>
            <p:cNvSpPr/>
            <p:nvPr/>
          </p:nvSpPr>
          <p:spPr>
            <a:xfrm>
              <a:off x="0" y="288282"/>
              <a:ext cx="364997" cy="32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1600" fill="norm" stroke="1" extrusionOk="0">
                  <a:moveTo>
                    <a:pt x="0" y="21600"/>
                  </a:moveTo>
                  <a:cubicBezTo>
                    <a:pt x="14935" y="20815"/>
                    <a:pt x="21600" y="13615"/>
                    <a:pt x="19996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750" name="Line"/>
          <p:cNvSpPr/>
          <p:nvPr/>
        </p:nvSpPr>
        <p:spPr>
          <a:xfrm flipV="1">
            <a:off x="4204362" y="4303024"/>
            <a:ext cx="1172021" cy="279640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1" name="Line"/>
          <p:cNvSpPr/>
          <p:nvPr/>
        </p:nvSpPr>
        <p:spPr>
          <a:xfrm flipV="1">
            <a:off x="4176907" y="4303024"/>
            <a:ext cx="1187543" cy="194877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2" name="Line"/>
          <p:cNvSpPr/>
          <p:nvPr/>
        </p:nvSpPr>
        <p:spPr>
          <a:xfrm flipV="1">
            <a:off x="4205758" y="4346430"/>
            <a:ext cx="1172183" cy="64287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3" name="Line"/>
          <p:cNvSpPr/>
          <p:nvPr/>
        </p:nvSpPr>
        <p:spPr>
          <a:xfrm>
            <a:off x="4232833" y="3893017"/>
            <a:ext cx="1168033" cy="42032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4" name="모든 hidden layer 1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1의 nodes에 대해 반복합니다.  </a:t>
            </a:r>
          </a:p>
        </p:txBody>
      </p:sp>
      <p:sp>
        <p:nvSpPr>
          <p:cNvPr id="755" name="Line"/>
          <p:cNvSpPr/>
          <p:nvPr/>
        </p:nvSpPr>
        <p:spPr>
          <a:xfrm>
            <a:off x="4268355" y="3032845"/>
            <a:ext cx="1110253" cy="130725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ectangle"/>
          <p:cNvSpPr/>
          <p:nvPr/>
        </p:nvSpPr>
        <p:spPr>
          <a:xfrm>
            <a:off x="4927181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4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765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6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7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8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69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0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77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772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773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774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775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77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26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27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78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89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790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791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792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793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794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grpSp>
        <p:nvGrpSpPr>
          <p:cNvPr id="802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795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796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7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8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9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0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1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803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804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805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806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807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815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808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809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810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11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812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813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814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816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817" name="Circle"/>
          <p:cNvSpPr/>
          <p:nvPr/>
        </p:nvSpPr>
        <p:spPr>
          <a:xfrm>
            <a:off x="5427166" y="3815052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8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819" name="Line"/>
          <p:cNvSpPr/>
          <p:nvPr/>
        </p:nvSpPr>
        <p:spPr>
          <a:xfrm flipV="1">
            <a:off x="4204362" y="4303024"/>
            <a:ext cx="1172021" cy="279640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0" name="Line"/>
          <p:cNvSpPr/>
          <p:nvPr/>
        </p:nvSpPr>
        <p:spPr>
          <a:xfrm flipV="1">
            <a:off x="4176907" y="4303024"/>
            <a:ext cx="1187543" cy="194877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1" name="Line"/>
          <p:cNvSpPr/>
          <p:nvPr/>
        </p:nvSpPr>
        <p:spPr>
          <a:xfrm flipV="1">
            <a:off x="4205758" y="4346430"/>
            <a:ext cx="1172183" cy="64287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2" name="Line"/>
          <p:cNvSpPr/>
          <p:nvPr/>
        </p:nvSpPr>
        <p:spPr>
          <a:xfrm>
            <a:off x="4232833" y="3893017"/>
            <a:ext cx="1168033" cy="42032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3" name="모든 hidden layer 1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1의 nodes에 대해 반복합니다.  </a:t>
            </a:r>
          </a:p>
        </p:txBody>
      </p:sp>
      <p:sp>
        <p:nvSpPr>
          <p:cNvPr id="824" name="Line"/>
          <p:cNvSpPr/>
          <p:nvPr/>
        </p:nvSpPr>
        <p:spPr>
          <a:xfrm>
            <a:off x="4268355" y="3032845"/>
            <a:ext cx="1110253" cy="130725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east Square Regression"/>
          <p:cNvSpPr txBox="1"/>
          <p:nvPr>
            <p:ph type="body" idx="22"/>
          </p:nvPr>
        </p:nvSpPr>
        <p:spPr>
          <a:xfrm>
            <a:off x="1270000" y="3103045"/>
            <a:ext cx="10464800" cy="2937910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Least Square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Rectangle"/>
          <p:cNvSpPr/>
          <p:nvPr/>
        </p:nvSpPr>
        <p:spPr>
          <a:xfrm>
            <a:off x="4927181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1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832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4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5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36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83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838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839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840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841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84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895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96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97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5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55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856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857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858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859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860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grpSp>
        <p:nvGrpSpPr>
          <p:cNvPr id="868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861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862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3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4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5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6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7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869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870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871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872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873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881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874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875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876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77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878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879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880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882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883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884" name="Line"/>
          <p:cNvSpPr/>
          <p:nvPr/>
        </p:nvSpPr>
        <p:spPr>
          <a:xfrm flipV="1">
            <a:off x="4204362" y="5110071"/>
            <a:ext cx="1163657" cy="198935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5" name="Line"/>
          <p:cNvSpPr/>
          <p:nvPr/>
        </p:nvSpPr>
        <p:spPr>
          <a:xfrm flipV="1">
            <a:off x="4176906" y="5023142"/>
            <a:ext cx="1228655" cy="1228655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6" name="Line"/>
          <p:cNvSpPr/>
          <p:nvPr/>
        </p:nvSpPr>
        <p:spPr>
          <a:xfrm>
            <a:off x="4211999" y="3916698"/>
            <a:ext cx="1158469" cy="115846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7" name="Line"/>
          <p:cNvSpPr/>
          <p:nvPr/>
        </p:nvSpPr>
        <p:spPr>
          <a:xfrm>
            <a:off x="4271944" y="2978459"/>
            <a:ext cx="1130757" cy="208051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8" name="Line"/>
          <p:cNvSpPr/>
          <p:nvPr/>
        </p:nvSpPr>
        <p:spPr>
          <a:xfrm>
            <a:off x="4243828" y="4665897"/>
            <a:ext cx="1086890" cy="506314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9" name="1.7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1.7</a:t>
            </a:r>
          </a:p>
        </p:txBody>
      </p:sp>
      <p:sp>
        <p:nvSpPr>
          <p:cNvPr id="890" name="Circle"/>
          <p:cNvSpPr/>
          <p:nvPr/>
        </p:nvSpPr>
        <p:spPr>
          <a:xfrm>
            <a:off x="5427166" y="4729452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893" name="Group"/>
          <p:cNvGrpSpPr/>
          <p:nvPr/>
        </p:nvGrpSpPr>
        <p:grpSpPr>
          <a:xfrm>
            <a:off x="5419040" y="4789766"/>
            <a:ext cx="725981" cy="609775"/>
            <a:chOff x="0" y="0"/>
            <a:chExt cx="725980" cy="609774"/>
          </a:xfrm>
        </p:grpSpPr>
        <p:sp>
          <p:nvSpPr>
            <p:cNvPr id="899" name="Connection Line"/>
            <p:cNvSpPr/>
            <p:nvPr/>
          </p:nvSpPr>
          <p:spPr>
            <a:xfrm>
              <a:off x="364439" y="0"/>
              <a:ext cx="361542" cy="3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030" fill="norm" stroke="1" extrusionOk="0">
                  <a:moveTo>
                    <a:pt x="43" y="21030"/>
                  </a:moveTo>
                  <a:cubicBezTo>
                    <a:pt x="-625" y="6428"/>
                    <a:pt x="6352" y="-570"/>
                    <a:pt x="20975" y="3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00" name="Connection Line"/>
            <p:cNvSpPr/>
            <p:nvPr/>
          </p:nvSpPr>
          <p:spPr>
            <a:xfrm>
              <a:off x="0" y="288282"/>
              <a:ext cx="364997" cy="32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1600" fill="norm" stroke="1" extrusionOk="0">
                  <a:moveTo>
                    <a:pt x="0" y="21600"/>
                  </a:moveTo>
                  <a:cubicBezTo>
                    <a:pt x="14935" y="20815"/>
                    <a:pt x="21600" y="13615"/>
                    <a:pt x="19996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894" name="모든 hidden layer 1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1의 nodes에 대해 반복합니다.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Rectangle"/>
          <p:cNvSpPr/>
          <p:nvPr/>
        </p:nvSpPr>
        <p:spPr>
          <a:xfrm>
            <a:off x="4927181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3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904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5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6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7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08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90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910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911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912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913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91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2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2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964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65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66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92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967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27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928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929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930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931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932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grpSp>
        <p:nvGrpSpPr>
          <p:cNvPr id="940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933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934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5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6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7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8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9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941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942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943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944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945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953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946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947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948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49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950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951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952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954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955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956" name="모든 hidden layer 1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1의 nodes에 대해 반복합니다.  </a:t>
            </a:r>
          </a:p>
        </p:txBody>
      </p:sp>
      <p:sp>
        <p:nvSpPr>
          <p:cNvPr id="957" name="Line"/>
          <p:cNvSpPr/>
          <p:nvPr/>
        </p:nvSpPr>
        <p:spPr>
          <a:xfrm flipV="1">
            <a:off x="4204362" y="5110071"/>
            <a:ext cx="1163657" cy="198935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8" name="Line"/>
          <p:cNvSpPr/>
          <p:nvPr/>
        </p:nvSpPr>
        <p:spPr>
          <a:xfrm flipV="1">
            <a:off x="4176906" y="5023142"/>
            <a:ext cx="1228655" cy="1228655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9" name="Line"/>
          <p:cNvSpPr/>
          <p:nvPr/>
        </p:nvSpPr>
        <p:spPr>
          <a:xfrm>
            <a:off x="4211999" y="3916698"/>
            <a:ext cx="1158469" cy="115846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0" name="Line"/>
          <p:cNvSpPr/>
          <p:nvPr/>
        </p:nvSpPr>
        <p:spPr>
          <a:xfrm>
            <a:off x="4271944" y="2978459"/>
            <a:ext cx="1130757" cy="208051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1" name="Line"/>
          <p:cNvSpPr/>
          <p:nvPr/>
        </p:nvSpPr>
        <p:spPr>
          <a:xfrm>
            <a:off x="4243828" y="4665897"/>
            <a:ext cx="1086890" cy="506314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2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963" name="Circle"/>
          <p:cNvSpPr/>
          <p:nvPr/>
        </p:nvSpPr>
        <p:spPr>
          <a:xfrm>
            <a:off x="5427166" y="4729452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Rectangle"/>
          <p:cNvSpPr/>
          <p:nvPr/>
        </p:nvSpPr>
        <p:spPr>
          <a:xfrm>
            <a:off x="938234" y="1892042"/>
            <a:ext cx="5695229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0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971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72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73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74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75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76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7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8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9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80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1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2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98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984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985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986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987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98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8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9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9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9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9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9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9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048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49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50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99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051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01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002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003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4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5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6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7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8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9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0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1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2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3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4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5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6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7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025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018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019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0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1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2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3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4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026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027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028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029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030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031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039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032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033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034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35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036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037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038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040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041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042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043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044" name="hidden layer 1까지의 nodes가 모두 계산되었습니다.…"/>
          <p:cNvSpPr txBox="1"/>
          <p:nvPr/>
        </p:nvSpPr>
        <p:spPr>
          <a:xfrm>
            <a:off x="1130300" y="8508999"/>
            <a:ext cx="6889090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hidden layer 1까지의 nodes가 모두 계산되었습니다. </a:t>
            </a:r>
          </a:p>
          <a:p>
            <a:pPr algn="l"/>
            <a:r>
              <a:t>이제 hidden layer 2로 넘어갈 차례입니다.</a:t>
            </a:r>
          </a:p>
        </p:txBody>
      </p:sp>
      <p:sp>
        <p:nvSpPr>
          <p:cNvPr id="1045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046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047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1"/>
          <p:cNvSpPr/>
          <p:nvPr/>
        </p:nvSpPr>
        <p:spPr>
          <a:xfrm>
            <a:off x="5038094" y="1960831"/>
            <a:ext cx="3893422" cy="5686390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54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055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56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57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58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59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60" name="1.5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1.5</a:t>
            </a:r>
          </a:p>
        </p:txBody>
      </p:sp>
      <p:sp>
        <p:nvSpPr>
          <p:cNvPr id="1061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2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3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64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5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6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06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068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069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070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071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07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141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42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43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08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144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85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086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087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8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9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0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1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2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3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4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5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6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7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8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9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0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1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109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102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103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4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5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6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7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8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110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111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112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113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114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115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123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116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117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118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19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120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121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122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124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125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126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127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grpSp>
        <p:nvGrpSpPr>
          <p:cNvPr id="1132" name="Group"/>
          <p:cNvGrpSpPr/>
          <p:nvPr/>
        </p:nvGrpSpPr>
        <p:grpSpPr>
          <a:xfrm>
            <a:off x="7658845" y="2927674"/>
            <a:ext cx="745520" cy="730403"/>
            <a:chOff x="0" y="0"/>
            <a:chExt cx="745518" cy="730402"/>
          </a:xfrm>
        </p:grpSpPr>
        <p:grpSp>
          <p:nvGrpSpPr>
            <p:cNvPr id="1130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1145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146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131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133" name="전과 같이, 각 hidden layer 1의 node 값에 weight (진한 화살표)을 곱하고 모두 더해…"/>
          <p:cNvSpPr txBox="1"/>
          <p:nvPr/>
        </p:nvSpPr>
        <p:spPr>
          <a:xfrm>
            <a:off x="1125575" y="8514616"/>
            <a:ext cx="10668916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전과 같이, 각 hidden layer 1의 node 값에 weight (진한 화살표)을 곱하고 모두 더해 </a:t>
            </a:r>
          </a:p>
          <a:p>
            <a:pPr algn="l"/>
            <a:r>
              <a:t> activation function을 건 후 hidden layer 2의 첫 번째 node에 넣어줍니다.</a:t>
            </a:r>
          </a:p>
        </p:txBody>
      </p:sp>
      <p:sp>
        <p:nvSpPr>
          <p:cNvPr id="1134" name="Line"/>
          <p:cNvSpPr/>
          <p:nvPr/>
        </p:nvSpPr>
        <p:spPr>
          <a:xfrm>
            <a:off x="6316038" y="3324540"/>
            <a:ext cx="1198779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5" name="Line"/>
          <p:cNvSpPr/>
          <p:nvPr/>
        </p:nvSpPr>
        <p:spPr>
          <a:xfrm flipV="1">
            <a:off x="6291315" y="3320116"/>
            <a:ext cx="1202761" cy="868105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6" name="Line"/>
          <p:cNvSpPr/>
          <p:nvPr/>
        </p:nvSpPr>
        <p:spPr>
          <a:xfrm flipV="1">
            <a:off x="6269202" y="3357027"/>
            <a:ext cx="1218084" cy="161702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7" name="Line"/>
          <p:cNvSpPr/>
          <p:nvPr/>
        </p:nvSpPr>
        <p:spPr>
          <a:xfrm flipV="1">
            <a:off x="6227428" y="3375897"/>
            <a:ext cx="1243985" cy="258395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8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139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140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Rectangle"/>
          <p:cNvSpPr/>
          <p:nvPr/>
        </p:nvSpPr>
        <p:spPr>
          <a:xfrm>
            <a:off x="5038094" y="1960831"/>
            <a:ext cx="3893422" cy="5686390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49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150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51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52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53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54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55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156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7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8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59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0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1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16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163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164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165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166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16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232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33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34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17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235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80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181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182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3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4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5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6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7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8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9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0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1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2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3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4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5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6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204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197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198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99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0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1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2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3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205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206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207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208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209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210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218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211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212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213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14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215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216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217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219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220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221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222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223" name="Group"/>
          <p:cNvSpPr/>
          <p:nvPr/>
        </p:nvSpPr>
        <p:spPr>
          <a:xfrm>
            <a:off x="7673962" y="2927674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4" name="Line"/>
          <p:cNvSpPr/>
          <p:nvPr/>
        </p:nvSpPr>
        <p:spPr>
          <a:xfrm>
            <a:off x="6316038" y="3324540"/>
            <a:ext cx="1198779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5" name="Line"/>
          <p:cNvSpPr/>
          <p:nvPr/>
        </p:nvSpPr>
        <p:spPr>
          <a:xfrm flipV="1">
            <a:off x="6291315" y="3320116"/>
            <a:ext cx="1202761" cy="868105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6" name="Line"/>
          <p:cNvSpPr/>
          <p:nvPr/>
        </p:nvSpPr>
        <p:spPr>
          <a:xfrm flipV="1">
            <a:off x="6269202" y="3357027"/>
            <a:ext cx="1218084" cy="161702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7" name="Line"/>
          <p:cNvSpPr/>
          <p:nvPr/>
        </p:nvSpPr>
        <p:spPr>
          <a:xfrm flipV="1">
            <a:off x="6227428" y="3375897"/>
            <a:ext cx="1243985" cy="258395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8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229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230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231" name="전과 같이, 각 hidden layer 1의 node 값에 weight (진한 화살표)을 곱하고 모두 더해…"/>
          <p:cNvSpPr txBox="1"/>
          <p:nvPr/>
        </p:nvSpPr>
        <p:spPr>
          <a:xfrm>
            <a:off x="1125575" y="8514616"/>
            <a:ext cx="10668916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전과 같이, 각 hidden layer 1의 node 값에 weight (진한 화살표)을 곱하고 모두 더해 </a:t>
            </a:r>
          </a:p>
          <a:p>
            <a:pPr algn="l"/>
            <a:r>
              <a:t> activation function을 건 후 hidden layer 2의 첫 번째 node에 넣어줍니다.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Rectangle"/>
          <p:cNvSpPr/>
          <p:nvPr/>
        </p:nvSpPr>
        <p:spPr>
          <a:xfrm>
            <a:off x="7218005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8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239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40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41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42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43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44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5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4.5</a:t>
            </a:r>
          </a:p>
        </p:txBody>
      </p:sp>
      <p:sp>
        <p:nvSpPr>
          <p:cNvPr id="1246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7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48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9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0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1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25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53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254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255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256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25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327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28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29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26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330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70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271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272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3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4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5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6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7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8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9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0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1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2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3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4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5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6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294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287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288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9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0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1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2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3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295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296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297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298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299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300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308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301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302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303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04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305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306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307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309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310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311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312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313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4" name="Line"/>
          <p:cNvSpPr/>
          <p:nvPr/>
        </p:nvSpPr>
        <p:spPr>
          <a:xfrm flipV="1">
            <a:off x="6340648" y="4041237"/>
            <a:ext cx="1205414" cy="103916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5" name="Line"/>
          <p:cNvSpPr/>
          <p:nvPr/>
        </p:nvSpPr>
        <p:spPr>
          <a:xfrm>
            <a:off x="6301429" y="3304129"/>
            <a:ext cx="1240375" cy="84150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6" name="Line"/>
          <p:cNvSpPr/>
          <p:nvPr/>
        </p:nvSpPr>
        <p:spPr>
          <a:xfrm flipV="1">
            <a:off x="6359494" y="4168738"/>
            <a:ext cx="1157457" cy="172862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321" name="Group"/>
          <p:cNvGrpSpPr/>
          <p:nvPr/>
        </p:nvGrpSpPr>
        <p:grpSpPr>
          <a:xfrm>
            <a:off x="7651793" y="3838499"/>
            <a:ext cx="745519" cy="730403"/>
            <a:chOff x="0" y="0"/>
            <a:chExt cx="745518" cy="730402"/>
          </a:xfrm>
        </p:grpSpPr>
        <p:grpSp>
          <p:nvGrpSpPr>
            <p:cNvPr id="1319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1331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332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320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22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323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324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325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326" name="모든 hidden layer 2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2의 nodes에 대해 반복합니다.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Rectangle"/>
          <p:cNvSpPr/>
          <p:nvPr/>
        </p:nvSpPr>
        <p:spPr>
          <a:xfrm>
            <a:off x="7218005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5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336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37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38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39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40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41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2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343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4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45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6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7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8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34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350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351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352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353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35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420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1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2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36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423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7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368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369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0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1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2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3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4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5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6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7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8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9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0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1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2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3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391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384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385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6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7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8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9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90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392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393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394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395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396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397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405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398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399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400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01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402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403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404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406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407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408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409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410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1" name="Line"/>
          <p:cNvSpPr/>
          <p:nvPr/>
        </p:nvSpPr>
        <p:spPr>
          <a:xfrm flipV="1">
            <a:off x="6340648" y="4041237"/>
            <a:ext cx="1205414" cy="103916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2" name="Line"/>
          <p:cNvSpPr/>
          <p:nvPr/>
        </p:nvSpPr>
        <p:spPr>
          <a:xfrm>
            <a:off x="6301429" y="3304129"/>
            <a:ext cx="1240375" cy="84150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3" name="Line"/>
          <p:cNvSpPr/>
          <p:nvPr/>
        </p:nvSpPr>
        <p:spPr>
          <a:xfrm flipV="1">
            <a:off x="6359494" y="4168738"/>
            <a:ext cx="1157457" cy="172862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4" name="Group"/>
          <p:cNvSpPr/>
          <p:nvPr/>
        </p:nvSpPr>
        <p:spPr>
          <a:xfrm>
            <a:off x="7666909" y="3838499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5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416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417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418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419" name="모든 hidden layer 2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2의 nodes에 대해 반복합니다.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Rectangle"/>
          <p:cNvSpPr/>
          <p:nvPr/>
        </p:nvSpPr>
        <p:spPr>
          <a:xfrm>
            <a:off x="7218005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6" name="3.4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3.4</a:t>
            </a:r>
          </a:p>
        </p:txBody>
      </p:sp>
      <p:sp>
        <p:nvSpPr>
          <p:cNvPr id="1427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428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29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30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31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32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33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4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5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36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7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8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9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4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441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442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443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444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4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516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17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18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45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519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58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459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460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1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2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3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4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5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6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7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8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9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0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1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2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3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4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482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475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476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7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8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9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0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1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483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484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485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486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487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488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496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489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490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491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92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493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494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495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497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498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499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500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501" name="Line"/>
          <p:cNvSpPr/>
          <p:nvPr/>
        </p:nvSpPr>
        <p:spPr>
          <a:xfrm>
            <a:off x="6333777" y="5035782"/>
            <a:ext cx="1198780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2" name="Line"/>
          <p:cNvSpPr/>
          <p:nvPr/>
        </p:nvSpPr>
        <p:spPr>
          <a:xfrm>
            <a:off x="6337171" y="4163824"/>
            <a:ext cx="1169110" cy="951854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3" name="Line"/>
          <p:cNvSpPr/>
          <p:nvPr/>
        </p:nvSpPr>
        <p:spPr>
          <a:xfrm flipV="1">
            <a:off x="6334386" y="5052448"/>
            <a:ext cx="1168904" cy="86454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4" name="Line"/>
          <p:cNvSpPr/>
          <p:nvPr/>
        </p:nvSpPr>
        <p:spPr>
          <a:xfrm>
            <a:off x="6320934" y="3264137"/>
            <a:ext cx="1200625" cy="188989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09" name="Group"/>
          <p:cNvGrpSpPr/>
          <p:nvPr/>
        </p:nvGrpSpPr>
        <p:grpSpPr>
          <a:xfrm>
            <a:off x="7650816" y="4747534"/>
            <a:ext cx="745520" cy="730403"/>
            <a:chOff x="0" y="0"/>
            <a:chExt cx="745518" cy="730402"/>
          </a:xfrm>
        </p:grpSpPr>
        <p:grpSp>
          <p:nvGrpSpPr>
            <p:cNvPr id="1507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1520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521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508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10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511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512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51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514" name="모든 hidden layer 2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2의 nodes에 대해 반복합니다.  </a:t>
            </a:r>
          </a:p>
        </p:txBody>
      </p:sp>
      <p:sp>
        <p:nvSpPr>
          <p:cNvPr id="1515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Rectangle"/>
          <p:cNvSpPr/>
          <p:nvPr/>
        </p:nvSpPr>
        <p:spPr>
          <a:xfrm>
            <a:off x="7218005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4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1525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526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27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28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29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30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31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2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3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34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5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6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7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53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539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540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541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542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54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610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11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12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55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613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56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557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558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9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0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1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2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3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4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5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6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7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8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9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0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1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2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80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573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574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5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6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7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8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9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581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582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583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584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585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586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594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587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588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589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90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591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592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593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595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596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597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598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599" name="Line"/>
          <p:cNvSpPr/>
          <p:nvPr/>
        </p:nvSpPr>
        <p:spPr>
          <a:xfrm>
            <a:off x="6333777" y="5035782"/>
            <a:ext cx="1198780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0" name="Line"/>
          <p:cNvSpPr/>
          <p:nvPr/>
        </p:nvSpPr>
        <p:spPr>
          <a:xfrm>
            <a:off x="6337171" y="4163824"/>
            <a:ext cx="1169110" cy="951854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1" name="Line"/>
          <p:cNvSpPr/>
          <p:nvPr/>
        </p:nvSpPr>
        <p:spPr>
          <a:xfrm flipV="1">
            <a:off x="6334386" y="5052448"/>
            <a:ext cx="1168904" cy="86454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2" name="Line"/>
          <p:cNvSpPr/>
          <p:nvPr/>
        </p:nvSpPr>
        <p:spPr>
          <a:xfrm>
            <a:off x="6320934" y="3264137"/>
            <a:ext cx="1200625" cy="188989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3" name="Group"/>
          <p:cNvSpPr/>
          <p:nvPr/>
        </p:nvSpPr>
        <p:spPr>
          <a:xfrm>
            <a:off x="7665933" y="4747534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4" name="모든 hidden layer 2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2의 nodes에 대해 반복합니다.  </a:t>
            </a:r>
          </a:p>
        </p:txBody>
      </p:sp>
      <p:sp>
        <p:nvSpPr>
          <p:cNvPr id="1605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606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607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608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609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"/>
          <p:cNvSpPr/>
          <p:nvPr/>
        </p:nvSpPr>
        <p:spPr>
          <a:xfrm>
            <a:off x="938234" y="1892042"/>
            <a:ext cx="7993282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6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617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18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19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0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21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22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4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5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6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7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8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9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63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631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632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633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634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63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710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11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12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6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713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48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649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650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1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2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3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4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5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6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7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8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9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0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1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2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3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4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672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665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666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7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8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9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0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1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673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674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675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676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677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678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686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679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680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681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82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683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684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685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687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688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689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690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691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2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3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4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5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6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7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8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9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0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1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2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3" name="hidden layer 2까지의 nodes가 모두 계산되었습니다.…"/>
          <p:cNvSpPr txBox="1"/>
          <p:nvPr/>
        </p:nvSpPr>
        <p:spPr>
          <a:xfrm>
            <a:off x="1130300" y="8508999"/>
            <a:ext cx="6889090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hidden layer 2까지의 nodes가 모두 계산되었습니다. </a:t>
            </a:r>
          </a:p>
          <a:p>
            <a:pPr algn="l"/>
            <a:r>
              <a:t>이제 output layer로 넘어갈 차례입니다.</a:t>
            </a:r>
          </a:p>
        </p:txBody>
      </p:sp>
      <p:sp>
        <p:nvSpPr>
          <p:cNvPr id="1704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705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706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707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708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709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124" name="perceptrons를 이용한 least square regression graphical model"/>
          <p:cNvSpPr txBox="1"/>
          <p:nvPr/>
        </p:nvSpPr>
        <p:spPr>
          <a:xfrm>
            <a:off x="2552700" y="7569200"/>
            <a:ext cx="8923326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perceptrons를 이용한 least square regression graphical model</a:t>
            </a:r>
          </a:p>
        </p:txBody>
      </p:sp>
      <p:grpSp>
        <p:nvGrpSpPr>
          <p:cNvPr id="139" name="Group"/>
          <p:cNvGrpSpPr/>
          <p:nvPr/>
        </p:nvGrpSpPr>
        <p:grpSpPr>
          <a:xfrm>
            <a:off x="317500" y="2705099"/>
            <a:ext cx="11541305" cy="4633111"/>
            <a:chOff x="0" y="0"/>
            <a:chExt cx="11541304" cy="4633109"/>
          </a:xfrm>
        </p:grpSpPr>
        <p:sp>
          <p:nvSpPr>
            <p:cNvPr id="125" name="Rectangle"/>
            <p:cNvSpPr/>
            <p:nvPr/>
          </p:nvSpPr>
          <p:spPr>
            <a:xfrm>
              <a:off x="6592764" y="716971"/>
              <a:ext cx="4948541" cy="3016872"/>
            </a:xfrm>
            <a:prstGeom prst="rect">
              <a:avLst/>
            </a:prstGeom>
            <a:solidFill>
              <a:srgbClr val="929292">
                <a:alpha val="124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" name="X"/>
            <p:cNvSpPr txBox="1"/>
            <p:nvPr/>
          </p:nvSpPr>
          <p:spPr>
            <a:xfrm>
              <a:off x="8062705" y="1069255"/>
              <a:ext cx="31760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27" name="output"/>
            <p:cNvSpPr txBox="1"/>
            <p:nvPr/>
          </p:nvSpPr>
          <p:spPr>
            <a:xfrm>
              <a:off x="9381144" y="1069255"/>
              <a:ext cx="106283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28" name="Circle"/>
            <p:cNvSpPr/>
            <p:nvPr/>
          </p:nvSpPr>
          <p:spPr>
            <a:xfrm>
              <a:off x="9591165" y="1701151"/>
              <a:ext cx="609776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" name="Circle"/>
            <p:cNvSpPr/>
            <p:nvPr/>
          </p:nvSpPr>
          <p:spPr>
            <a:xfrm>
              <a:off x="7916617" y="1701151"/>
              <a:ext cx="609776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b"/>
            <p:cNvSpPr/>
            <p:nvPr/>
          </p:nvSpPr>
          <p:spPr>
            <a:xfrm>
              <a:off x="7916617" y="2611081"/>
              <a:ext cx="609776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1" name="Wio"/>
            <p:cNvSpPr txBox="1"/>
            <p:nvPr/>
          </p:nvSpPr>
          <p:spPr>
            <a:xfrm>
              <a:off x="8816420" y="2930472"/>
              <a:ext cx="501228" cy="411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000"/>
              </a:pPr>
              <a:r>
                <a:t>W</a:t>
              </a:r>
              <a:r>
                <a:rPr baseline="-5999"/>
                <a:t>io</a:t>
              </a:r>
            </a:p>
          </p:txBody>
        </p:sp>
        <p:sp>
          <p:nvSpPr>
            <p:cNvPr id="132" name="y axis…"/>
            <p:cNvSpPr txBox="1"/>
            <p:nvPr/>
          </p:nvSpPr>
          <p:spPr>
            <a:xfrm>
              <a:off x="10552588" y="1780831"/>
              <a:ext cx="938176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 axis</a:t>
              </a:r>
            </a:p>
            <a:p>
              <a:pPr/>
              <a:r>
                <a:t>value</a:t>
              </a:r>
            </a:p>
          </p:txBody>
        </p:sp>
        <p:sp>
          <p:nvSpPr>
            <p:cNvPr id="133" name="Line"/>
            <p:cNvSpPr/>
            <p:nvPr/>
          </p:nvSpPr>
          <p:spPr>
            <a:xfrm>
              <a:off x="989787" y="4206440"/>
              <a:ext cx="494300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 flipV="1">
              <a:off x="977087" y="16558"/>
              <a:ext cx="1" cy="42025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" name="x axis"/>
            <p:cNvSpPr txBox="1"/>
            <p:nvPr/>
          </p:nvSpPr>
          <p:spPr>
            <a:xfrm>
              <a:off x="4934372" y="4172050"/>
              <a:ext cx="94366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 axis</a:t>
              </a:r>
            </a:p>
          </p:txBody>
        </p:sp>
        <p:sp>
          <p:nvSpPr>
            <p:cNvPr id="136" name="y axis"/>
            <p:cNvSpPr txBox="1"/>
            <p:nvPr/>
          </p:nvSpPr>
          <p:spPr>
            <a:xfrm>
              <a:off x="0" y="-1"/>
              <a:ext cx="93817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 axis</a:t>
              </a:r>
            </a:p>
          </p:txBody>
        </p:sp>
        <p:pic>
          <p:nvPicPr>
            <p:cNvPr id="137" name="Screen Shot 2017-10-14 at 6.52.15 PM.png" descr="Screen Shot 2017-10-14 at 6.52.15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60987" y="130299"/>
              <a:ext cx="4800601" cy="3975101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38" name="x axis…"/>
            <p:cNvSpPr txBox="1"/>
            <p:nvPr/>
          </p:nvSpPr>
          <p:spPr>
            <a:xfrm>
              <a:off x="6644070" y="1790572"/>
              <a:ext cx="943661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 axis</a:t>
              </a:r>
            </a:p>
            <a:p>
              <a:pPr/>
              <a:r>
                <a:t>value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Rectangle"/>
          <p:cNvSpPr/>
          <p:nvPr/>
        </p:nvSpPr>
        <p:spPr>
          <a:xfrm>
            <a:off x="7277954" y="1892042"/>
            <a:ext cx="3469983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6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717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8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9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0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21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2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3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4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72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726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727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728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729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73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813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14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15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7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816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43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744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5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6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7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8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9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0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1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2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3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4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5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6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7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8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9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760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761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762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763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764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772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765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766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767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68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769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770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771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773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774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775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776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777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8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9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0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1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2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3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4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5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6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7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8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96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1789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790" name="0.1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791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2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3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4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5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797" name="Line"/>
          <p:cNvSpPr/>
          <p:nvPr/>
        </p:nvSpPr>
        <p:spPr>
          <a:xfrm flipV="1">
            <a:off x="8483782" y="2848283"/>
            <a:ext cx="1059515" cy="40571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8" name="Line"/>
          <p:cNvSpPr/>
          <p:nvPr/>
        </p:nvSpPr>
        <p:spPr>
          <a:xfrm flipV="1">
            <a:off x="8464297" y="2869831"/>
            <a:ext cx="1079123" cy="134651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9" name="Line"/>
          <p:cNvSpPr/>
          <p:nvPr/>
        </p:nvSpPr>
        <p:spPr>
          <a:xfrm flipV="1">
            <a:off x="8480365" y="2869830"/>
            <a:ext cx="1050715" cy="2234792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0" name="Line"/>
          <p:cNvSpPr/>
          <p:nvPr/>
        </p:nvSpPr>
        <p:spPr>
          <a:xfrm flipV="1">
            <a:off x="8462838" y="2869830"/>
            <a:ext cx="1051845" cy="314193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05" name="Group"/>
          <p:cNvGrpSpPr/>
          <p:nvPr/>
        </p:nvGrpSpPr>
        <p:grpSpPr>
          <a:xfrm>
            <a:off x="9602725" y="2458402"/>
            <a:ext cx="745520" cy="730403"/>
            <a:chOff x="0" y="0"/>
            <a:chExt cx="745518" cy="730402"/>
          </a:xfrm>
        </p:grpSpPr>
        <p:grpSp>
          <p:nvGrpSpPr>
            <p:cNvPr id="1803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1817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818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804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806" name="전과 같이, 각 hidden layer 2의 node 값에 weight (진한 화살표)을 곱하고 모두 더해…"/>
          <p:cNvSpPr txBox="1"/>
          <p:nvPr/>
        </p:nvSpPr>
        <p:spPr>
          <a:xfrm>
            <a:off x="1130300" y="8508999"/>
            <a:ext cx="10668915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전과 같이, 각 hidden layer 2의 node 값에 weight (진한 화살표)을 곱하고 모두 더해 </a:t>
            </a:r>
          </a:p>
          <a:p>
            <a:pPr algn="l"/>
            <a:r>
              <a:t> activation function을 건 후 output layer의 첫 번째 node에 넣어줍니다.</a:t>
            </a:r>
          </a:p>
        </p:txBody>
      </p:sp>
      <p:sp>
        <p:nvSpPr>
          <p:cNvPr id="1807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808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809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810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811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812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Rectangle"/>
          <p:cNvSpPr/>
          <p:nvPr/>
        </p:nvSpPr>
        <p:spPr>
          <a:xfrm>
            <a:off x="7277954" y="1892042"/>
            <a:ext cx="3469983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1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822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4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5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26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7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8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9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83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31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832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833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834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83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918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19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20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8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921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48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849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0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1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2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3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4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5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6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7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8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9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0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1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2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3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4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865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866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867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868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869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877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870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871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872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73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874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875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876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878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879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880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881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882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3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4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5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6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7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8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9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0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1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2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3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901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1894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895" name="0.1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896" name="0.1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897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8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9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0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902" name="Line"/>
          <p:cNvSpPr/>
          <p:nvPr/>
        </p:nvSpPr>
        <p:spPr>
          <a:xfrm>
            <a:off x="8483782" y="3254001"/>
            <a:ext cx="1113037" cy="483504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3" name="Line"/>
          <p:cNvSpPr/>
          <p:nvPr/>
        </p:nvSpPr>
        <p:spPr>
          <a:xfrm flipV="1">
            <a:off x="8464298" y="3736196"/>
            <a:ext cx="1156053" cy="48015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4" name="Line"/>
          <p:cNvSpPr/>
          <p:nvPr/>
        </p:nvSpPr>
        <p:spPr>
          <a:xfrm flipV="1">
            <a:off x="8480366" y="3772593"/>
            <a:ext cx="1122631" cy="133202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5" name="Line"/>
          <p:cNvSpPr/>
          <p:nvPr/>
        </p:nvSpPr>
        <p:spPr>
          <a:xfrm flipV="1">
            <a:off x="8462838" y="3730221"/>
            <a:ext cx="1140968" cy="2281542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910" name="Group"/>
          <p:cNvGrpSpPr/>
          <p:nvPr/>
        </p:nvGrpSpPr>
        <p:grpSpPr>
          <a:xfrm>
            <a:off x="9613600" y="3368190"/>
            <a:ext cx="745519" cy="730403"/>
            <a:chOff x="0" y="0"/>
            <a:chExt cx="745518" cy="730402"/>
          </a:xfrm>
        </p:grpSpPr>
        <p:grpSp>
          <p:nvGrpSpPr>
            <p:cNvPr id="1908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1922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923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909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11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912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913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914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915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916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1917" name="마찬가지 방식으로 반복합니다."/>
          <p:cNvSpPr txBox="1"/>
          <p:nvPr/>
        </p:nvSpPr>
        <p:spPr>
          <a:xfrm>
            <a:off x="1130299" y="8509000"/>
            <a:ext cx="379598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마찬가지 방식으로 반복합니다.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Rectangle"/>
          <p:cNvSpPr/>
          <p:nvPr/>
        </p:nvSpPr>
        <p:spPr>
          <a:xfrm>
            <a:off x="7277954" y="1892042"/>
            <a:ext cx="3469983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6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927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8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9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0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31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2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3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4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193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36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937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938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939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9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2023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24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25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95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2026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53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954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5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6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7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8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9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0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1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2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3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4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5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6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7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8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9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970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971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972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973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974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982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975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976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977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78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979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980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981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983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984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985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986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987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8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9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0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1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2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3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4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5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6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7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8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006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1999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2000" name="0.1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001" name="0.1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002" name="0.7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0.7</a:t>
              </a:r>
            </a:p>
          </p:txBody>
        </p:sp>
        <p:sp>
          <p:nvSpPr>
            <p:cNvPr id="2003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4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5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2007" name="Line"/>
          <p:cNvSpPr/>
          <p:nvPr/>
        </p:nvSpPr>
        <p:spPr>
          <a:xfrm>
            <a:off x="8483782" y="3254001"/>
            <a:ext cx="1181361" cy="144337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8" name="Line"/>
          <p:cNvSpPr/>
          <p:nvPr/>
        </p:nvSpPr>
        <p:spPr>
          <a:xfrm>
            <a:off x="8464297" y="4216349"/>
            <a:ext cx="1154926" cy="41036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9" name="Line"/>
          <p:cNvSpPr/>
          <p:nvPr/>
        </p:nvSpPr>
        <p:spPr>
          <a:xfrm flipV="1">
            <a:off x="8480365" y="4620873"/>
            <a:ext cx="1185087" cy="48374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0" name="Line"/>
          <p:cNvSpPr/>
          <p:nvPr/>
        </p:nvSpPr>
        <p:spPr>
          <a:xfrm flipV="1">
            <a:off x="8462838" y="4532926"/>
            <a:ext cx="1186691" cy="147883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015" name="Group"/>
          <p:cNvGrpSpPr/>
          <p:nvPr/>
        </p:nvGrpSpPr>
        <p:grpSpPr>
          <a:xfrm>
            <a:off x="9609507" y="4282651"/>
            <a:ext cx="745519" cy="730403"/>
            <a:chOff x="0" y="0"/>
            <a:chExt cx="745518" cy="730402"/>
          </a:xfrm>
        </p:grpSpPr>
        <p:grpSp>
          <p:nvGrpSpPr>
            <p:cNvPr id="2013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027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028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014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16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017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2018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019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020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021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2022" name="마찬가지 방식으로 반복합니다."/>
          <p:cNvSpPr txBox="1"/>
          <p:nvPr/>
        </p:nvSpPr>
        <p:spPr>
          <a:xfrm>
            <a:off x="1130299" y="8509000"/>
            <a:ext cx="379598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마찬가지 방식으로 반복합니다.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Rectangle"/>
          <p:cNvSpPr/>
          <p:nvPr/>
        </p:nvSpPr>
        <p:spPr>
          <a:xfrm>
            <a:off x="7277954" y="1892042"/>
            <a:ext cx="3469983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1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2032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4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5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36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7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8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9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0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2041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2042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2043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2044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20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2128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29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30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05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2131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58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2059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0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1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2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3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4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5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6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7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8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9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0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1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2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3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4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075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076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077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078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079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2087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2080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2081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2082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83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2084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2085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086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2088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2089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2090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091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092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3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4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5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6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7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8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9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0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1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2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3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111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2104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2105" name="0.1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106" name="0.1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107" name="0.7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0.7</a:t>
              </a:r>
            </a:p>
          </p:txBody>
        </p:sp>
        <p:sp>
          <p:nvSpPr>
            <p:cNvPr id="2108" name="0.1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109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0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2112" name="Line"/>
          <p:cNvSpPr/>
          <p:nvPr/>
        </p:nvSpPr>
        <p:spPr>
          <a:xfrm>
            <a:off x="8483783" y="3254001"/>
            <a:ext cx="1153978" cy="272816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3" name="Line"/>
          <p:cNvSpPr/>
          <p:nvPr/>
        </p:nvSpPr>
        <p:spPr>
          <a:xfrm>
            <a:off x="8464297" y="4216349"/>
            <a:ext cx="1125723" cy="1805282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4" name="Line"/>
          <p:cNvSpPr/>
          <p:nvPr/>
        </p:nvSpPr>
        <p:spPr>
          <a:xfrm>
            <a:off x="8480366" y="5104621"/>
            <a:ext cx="1236533" cy="86086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5" name="Line"/>
          <p:cNvSpPr/>
          <p:nvPr/>
        </p:nvSpPr>
        <p:spPr>
          <a:xfrm>
            <a:off x="8462839" y="6011762"/>
            <a:ext cx="1259297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120" name="Group"/>
          <p:cNvGrpSpPr/>
          <p:nvPr/>
        </p:nvGrpSpPr>
        <p:grpSpPr>
          <a:xfrm>
            <a:off x="9612256" y="5915231"/>
            <a:ext cx="745520" cy="730403"/>
            <a:chOff x="0" y="0"/>
            <a:chExt cx="745518" cy="730402"/>
          </a:xfrm>
        </p:grpSpPr>
        <p:grpSp>
          <p:nvGrpSpPr>
            <p:cNvPr id="2118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132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133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119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21" name="마찬가지 방식으로 반복합니다."/>
          <p:cNvSpPr txBox="1"/>
          <p:nvPr/>
        </p:nvSpPr>
        <p:spPr>
          <a:xfrm>
            <a:off x="1130299" y="8509000"/>
            <a:ext cx="379598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마찬가지 방식으로 반복합니다.</a:t>
            </a:r>
          </a:p>
        </p:txBody>
      </p:sp>
      <p:sp>
        <p:nvSpPr>
          <p:cNvPr id="2122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123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2124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125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126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127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Rectangle"/>
          <p:cNvSpPr/>
          <p:nvPr/>
        </p:nvSpPr>
        <p:spPr>
          <a:xfrm>
            <a:off x="7277954" y="1892042"/>
            <a:ext cx="3469983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6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2137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8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9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0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41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2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3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4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1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2146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2147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2148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2149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215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2233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34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35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16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2236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63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2164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5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6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7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8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9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0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1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2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3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4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5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6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7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8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9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180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181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182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183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184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2192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2185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2186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2187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88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2189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2190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191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2193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2194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2195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196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197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8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9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0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1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2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3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4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5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6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7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8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216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2209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2210" name="0.1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211" name="0.1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212" name="0.7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0.7</a:t>
              </a:r>
            </a:p>
          </p:txBody>
        </p:sp>
        <p:sp>
          <p:nvSpPr>
            <p:cNvPr id="2213" name="0.1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214" name="0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215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2217" name="Line"/>
          <p:cNvSpPr/>
          <p:nvPr/>
        </p:nvSpPr>
        <p:spPr>
          <a:xfrm>
            <a:off x="8483782" y="3254001"/>
            <a:ext cx="1124651" cy="368149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8" name="Line"/>
          <p:cNvSpPr/>
          <p:nvPr/>
        </p:nvSpPr>
        <p:spPr>
          <a:xfrm>
            <a:off x="8464297" y="4216349"/>
            <a:ext cx="1196280" cy="271357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9" name="Line"/>
          <p:cNvSpPr/>
          <p:nvPr/>
        </p:nvSpPr>
        <p:spPr>
          <a:xfrm>
            <a:off x="8480365" y="5104621"/>
            <a:ext cx="1195731" cy="184868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0" name="Line"/>
          <p:cNvSpPr/>
          <p:nvPr/>
        </p:nvSpPr>
        <p:spPr>
          <a:xfrm>
            <a:off x="8462839" y="6011762"/>
            <a:ext cx="1231154" cy="840382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225" name="Group"/>
          <p:cNvGrpSpPr/>
          <p:nvPr/>
        </p:nvGrpSpPr>
        <p:grpSpPr>
          <a:xfrm>
            <a:off x="9613600" y="6815914"/>
            <a:ext cx="745519" cy="730403"/>
            <a:chOff x="0" y="0"/>
            <a:chExt cx="745518" cy="730402"/>
          </a:xfrm>
        </p:grpSpPr>
        <p:grpSp>
          <p:nvGrpSpPr>
            <p:cNvPr id="2223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237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238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224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26" name="마찬가지 방식으로 반복합니다."/>
          <p:cNvSpPr txBox="1"/>
          <p:nvPr/>
        </p:nvSpPr>
        <p:spPr>
          <a:xfrm>
            <a:off x="1130299" y="8509000"/>
            <a:ext cx="379598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마찬가지 방식으로 반복합니다.</a:t>
            </a:r>
          </a:p>
        </p:txBody>
      </p:sp>
      <p:sp>
        <p:nvSpPr>
          <p:cNvPr id="2227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228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2229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230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231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232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2241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2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3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4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45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6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7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8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24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2250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2251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2252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2253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225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2373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74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75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26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2376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67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2268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9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0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1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2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3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4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5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6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7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8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9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0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1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2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3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284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285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286" name="Rectangle"/>
          <p:cNvSpPr/>
          <p:nvPr/>
        </p:nvSpPr>
        <p:spPr>
          <a:xfrm>
            <a:off x="9224782" y="1892042"/>
            <a:ext cx="1523155" cy="653104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7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288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289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2297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2290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2291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2292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93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2294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2295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296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2298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2299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2300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301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302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3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4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5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6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7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8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9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0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1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2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3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4" name="output"/>
          <p:cNvSpPr txBox="1"/>
          <p:nvPr/>
        </p:nvSpPr>
        <p:spPr>
          <a:xfrm>
            <a:off x="9454940" y="1946826"/>
            <a:ext cx="10628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315" name="0.1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316" name="0.1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317" name="0.7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318" name="0.1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319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20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2321" name="Line"/>
          <p:cNvSpPr/>
          <p:nvPr/>
        </p:nvSpPr>
        <p:spPr>
          <a:xfrm flipV="1">
            <a:off x="8483782" y="2848283"/>
            <a:ext cx="1059515" cy="4057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2" name="Line"/>
          <p:cNvSpPr/>
          <p:nvPr/>
        </p:nvSpPr>
        <p:spPr>
          <a:xfrm>
            <a:off x="8493418" y="3254001"/>
            <a:ext cx="1060164" cy="44483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3" name="Line"/>
          <p:cNvSpPr/>
          <p:nvPr/>
        </p:nvSpPr>
        <p:spPr>
          <a:xfrm>
            <a:off x="8490216" y="3241301"/>
            <a:ext cx="1027148" cy="13307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4" name="Line"/>
          <p:cNvSpPr/>
          <p:nvPr/>
        </p:nvSpPr>
        <p:spPr>
          <a:xfrm>
            <a:off x="8490216" y="3241301"/>
            <a:ext cx="1107377" cy="296146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5" name="Line"/>
          <p:cNvSpPr/>
          <p:nvPr/>
        </p:nvSpPr>
        <p:spPr>
          <a:xfrm>
            <a:off x="8482678" y="3241301"/>
            <a:ext cx="1101230" cy="39596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6" name="Line"/>
          <p:cNvSpPr/>
          <p:nvPr/>
        </p:nvSpPr>
        <p:spPr>
          <a:xfrm flipV="1">
            <a:off x="8464297" y="2869831"/>
            <a:ext cx="1079123" cy="13465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7" name="Line"/>
          <p:cNvSpPr/>
          <p:nvPr/>
        </p:nvSpPr>
        <p:spPr>
          <a:xfrm flipV="1">
            <a:off x="8458016" y="3659867"/>
            <a:ext cx="1107616" cy="5564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8" name="Line"/>
          <p:cNvSpPr/>
          <p:nvPr/>
        </p:nvSpPr>
        <p:spPr>
          <a:xfrm>
            <a:off x="8450062" y="4216348"/>
            <a:ext cx="1067302" cy="3415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9" name="Line"/>
          <p:cNvSpPr/>
          <p:nvPr/>
        </p:nvSpPr>
        <p:spPr>
          <a:xfrm>
            <a:off x="8474314" y="4228410"/>
            <a:ext cx="1125104" cy="2013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0" name="Line"/>
          <p:cNvSpPr/>
          <p:nvPr/>
        </p:nvSpPr>
        <p:spPr>
          <a:xfrm>
            <a:off x="8454261" y="4208999"/>
            <a:ext cx="1111107" cy="299377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1" name="Line"/>
          <p:cNvSpPr/>
          <p:nvPr/>
        </p:nvSpPr>
        <p:spPr>
          <a:xfrm flipV="1">
            <a:off x="8480365" y="2869830"/>
            <a:ext cx="1050715" cy="223479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2" name="Line"/>
          <p:cNvSpPr/>
          <p:nvPr/>
        </p:nvSpPr>
        <p:spPr>
          <a:xfrm flipV="1">
            <a:off x="8477506" y="3669471"/>
            <a:ext cx="1075426" cy="143515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3" name="Line"/>
          <p:cNvSpPr/>
          <p:nvPr/>
        </p:nvSpPr>
        <p:spPr>
          <a:xfrm flipV="1">
            <a:off x="8469919" y="4539468"/>
            <a:ext cx="1059556" cy="560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4" name="Line"/>
          <p:cNvSpPr/>
          <p:nvPr/>
        </p:nvSpPr>
        <p:spPr>
          <a:xfrm>
            <a:off x="8476532" y="5089170"/>
            <a:ext cx="1148209" cy="120335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5" name="Line"/>
          <p:cNvSpPr/>
          <p:nvPr/>
        </p:nvSpPr>
        <p:spPr>
          <a:xfrm>
            <a:off x="8475343" y="5098950"/>
            <a:ext cx="1083109" cy="207539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6" name="Line"/>
          <p:cNvSpPr/>
          <p:nvPr/>
        </p:nvSpPr>
        <p:spPr>
          <a:xfrm flipV="1">
            <a:off x="8462838" y="2869830"/>
            <a:ext cx="1051845" cy="31419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7" name="Line"/>
          <p:cNvSpPr/>
          <p:nvPr/>
        </p:nvSpPr>
        <p:spPr>
          <a:xfrm flipV="1">
            <a:off x="8453930" y="3646728"/>
            <a:ext cx="1096266" cy="236503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8" name="Line"/>
          <p:cNvSpPr/>
          <p:nvPr/>
        </p:nvSpPr>
        <p:spPr>
          <a:xfrm flipV="1">
            <a:off x="8452593" y="4549333"/>
            <a:ext cx="1061121" cy="145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9" name="Line"/>
          <p:cNvSpPr/>
          <p:nvPr/>
        </p:nvSpPr>
        <p:spPr>
          <a:xfrm>
            <a:off x="8469834" y="6010026"/>
            <a:ext cx="1119659" cy="22395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0" name="Line"/>
          <p:cNvSpPr/>
          <p:nvPr/>
        </p:nvSpPr>
        <p:spPr>
          <a:xfrm>
            <a:off x="8456976" y="6009094"/>
            <a:ext cx="1148198" cy="11481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1" name="hidden layers의 activation function과는 다르게…"/>
          <p:cNvSpPr txBox="1"/>
          <p:nvPr/>
        </p:nvSpPr>
        <p:spPr>
          <a:xfrm>
            <a:off x="1130300" y="8509000"/>
            <a:ext cx="9596324" cy="127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hidden layers의 activation function과는 다르게 </a:t>
            </a:r>
          </a:p>
          <a:p>
            <a:pPr algn="l"/>
            <a:r>
              <a:t>output layer에서는 activation function으로</a:t>
            </a:r>
          </a:p>
          <a:p>
            <a:pPr algn="l"/>
            <a:r>
              <a:t>softmax function을 사용하며 이는 input이 각 숫자일 확률을 계산해 줍니다.</a:t>
            </a:r>
          </a:p>
        </p:txBody>
      </p:sp>
      <p:grpSp>
        <p:nvGrpSpPr>
          <p:cNvPr id="2346" name="Group"/>
          <p:cNvGrpSpPr/>
          <p:nvPr/>
        </p:nvGrpSpPr>
        <p:grpSpPr>
          <a:xfrm>
            <a:off x="9613600" y="6815914"/>
            <a:ext cx="745519" cy="730403"/>
            <a:chOff x="0" y="0"/>
            <a:chExt cx="745518" cy="730402"/>
          </a:xfrm>
        </p:grpSpPr>
        <p:grpSp>
          <p:nvGrpSpPr>
            <p:cNvPr id="2344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377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78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345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51" name="Group"/>
          <p:cNvGrpSpPr/>
          <p:nvPr/>
        </p:nvGrpSpPr>
        <p:grpSpPr>
          <a:xfrm>
            <a:off x="9603516" y="5902531"/>
            <a:ext cx="745520" cy="730403"/>
            <a:chOff x="0" y="0"/>
            <a:chExt cx="745518" cy="730402"/>
          </a:xfrm>
        </p:grpSpPr>
        <p:grpSp>
          <p:nvGrpSpPr>
            <p:cNvPr id="2349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379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80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350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56" name="Group"/>
          <p:cNvGrpSpPr/>
          <p:nvPr/>
        </p:nvGrpSpPr>
        <p:grpSpPr>
          <a:xfrm>
            <a:off x="9619598" y="4280050"/>
            <a:ext cx="745519" cy="730403"/>
            <a:chOff x="0" y="0"/>
            <a:chExt cx="745518" cy="730402"/>
          </a:xfrm>
        </p:grpSpPr>
        <p:grpSp>
          <p:nvGrpSpPr>
            <p:cNvPr id="2354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381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82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355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61" name="Group"/>
          <p:cNvGrpSpPr/>
          <p:nvPr/>
        </p:nvGrpSpPr>
        <p:grpSpPr>
          <a:xfrm>
            <a:off x="9619598" y="3365803"/>
            <a:ext cx="745519" cy="730403"/>
            <a:chOff x="0" y="0"/>
            <a:chExt cx="745518" cy="730402"/>
          </a:xfrm>
        </p:grpSpPr>
        <p:grpSp>
          <p:nvGrpSpPr>
            <p:cNvPr id="2359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383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84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360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66" name="Group"/>
          <p:cNvGrpSpPr/>
          <p:nvPr/>
        </p:nvGrpSpPr>
        <p:grpSpPr>
          <a:xfrm>
            <a:off x="9606898" y="2459571"/>
            <a:ext cx="745519" cy="730403"/>
            <a:chOff x="0" y="0"/>
            <a:chExt cx="745518" cy="730402"/>
          </a:xfrm>
        </p:grpSpPr>
        <p:grpSp>
          <p:nvGrpSpPr>
            <p:cNvPr id="2364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385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86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365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67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368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2369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370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371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372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2389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0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1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2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93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4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5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6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39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2398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2399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2400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2401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240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2506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07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08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41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2509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15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2416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7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8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9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0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1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2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3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4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5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6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7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8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9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0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1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432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433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434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435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436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2444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2437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2438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2439" name="1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40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2441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2442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443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2445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2446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2447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448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449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0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1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2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3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4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5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6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7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8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9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0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1" name="0.1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462" name="0.1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463" name="0.7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464" name="0.1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465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66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2467" name="Rectangle"/>
          <p:cNvSpPr/>
          <p:nvPr/>
        </p:nvSpPr>
        <p:spPr>
          <a:xfrm>
            <a:off x="9177745" y="1919618"/>
            <a:ext cx="2840843" cy="6386235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8" name="0"/>
          <p:cNvSpPr/>
          <p:nvPr/>
        </p:nvSpPr>
        <p:spPr>
          <a:xfrm>
            <a:off x="10549052" y="2523193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69" name="0"/>
          <p:cNvSpPr/>
          <p:nvPr/>
        </p:nvSpPr>
        <p:spPr>
          <a:xfrm>
            <a:off x="10549052" y="3433123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70" name="1"/>
          <p:cNvSpPr/>
          <p:nvPr/>
        </p:nvSpPr>
        <p:spPr>
          <a:xfrm>
            <a:off x="10549052" y="4343053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71" name="0"/>
          <p:cNvSpPr/>
          <p:nvPr/>
        </p:nvSpPr>
        <p:spPr>
          <a:xfrm>
            <a:off x="10549052" y="5972716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72" name="0"/>
          <p:cNvSpPr/>
          <p:nvPr/>
        </p:nvSpPr>
        <p:spPr>
          <a:xfrm>
            <a:off x="10549052" y="688264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73" name=". . ."/>
          <p:cNvSpPr txBox="1"/>
          <p:nvPr/>
        </p:nvSpPr>
        <p:spPr>
          <a:xfrm rot="5400000">
            <a:off x="10752917" y="5302299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2474" name="Y"/>
          <p:cNvSpPr txBox="1"/>
          <p:nvPr/>
        </p:nvSpPr>
        <p:spPr>
          <a:xfrm>
            <a:off x="10695139" y="1946826"/>
            <a:ext cx="3176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475" name="그렇게 구한 output probability와 정답 target (Y)을 비교하여 loss를 구합니다."/>
          <p:cNvSpPr txBox="1"/>
          <p:nvPr/>
        </p:nvSpPr>
        <p:spPr>
          <a:xfrm>
            <a:off x="1130300" y="8509000"/>
            <a:ext cx="1011174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그렇게 구한 output probability와 정답 target (Y)을 비교하여 loss를 구합니다. </a:t>
            </a:r>
          </a:p>
        </p:txBody>
      </p:sp>
      <p:sp>
        <p:nvSpPr>
          <p:cNvPr id="2476" name="이 때, target은 0~9 중에 정답인 3에 해당하는…"/>
          <p:cNvSpPr txBox="1"/>
          <p:nvPr/>
        </p:nvSpPr>
        <p:spPr>
          <a:xfrm>
            <a:off x="6162618" y="8939872"/>
            <a:ext cx="4129609" cy="641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700"/>
            </a:pPr>
            <a:r>
              <a:t>이 때, target은 0~9 중에 정답인 3에 해당하는 </a:t>
            </a:r>
          </a:p>
          <a:p>
            <a:pPr>
              <a:defRPr b="0" sz="1700"/>
            </a:pPr>
            <a:r>
              <a:t>세번째 칸만 1, 나머지는 0인 one-hot vector  </a:t>
            </a:r>
          </a:p>
        </p:txBody>
      </p:sp>
      <p:sp>
        <p:nvSpPr>
          <p:cNvPr id="2477" name="Line"/>
          <p:cNvSpPr/>
          <p:nvPr/>
        </p:nvSpPr>
        <p:spPr>
          <a:xfrm flipV="1">
            <a:off x="8483782" y="2848283"/>
            <a:ext cx="1059515" cy="4057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8" name="Line"/>
          <p:cNvSpPr/>
          <p:nvPr/>
        </p:nvSpPr>
        <p:spPr>
          <a:xfrm>
            <a:off x="8493418" y="3254001"/>
            <a:ext cx="1060164" cy="44483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9" name="Line"/>
          <p:cNvSpPr/>
          <p:nvPr/>
        </p:nvSpPr>
        <p:spPr>
          <a:xfrm>
            <a:off x="8490216" y="3241301"/>
            <a:ext cx="1027148" cy="13307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0" name="Line"/>
          <p:cNvSpPr/>
          <p:nvPr/>
        </p:nvSpPr>
        <p:spPr>
          <a:xfrm>
            <a:off x="8490216" y="3241301"/>
            <a:ext cx="1107377" cy="296146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1" name="Line"/>
          <p:cNvSpPr/>
          <p:nvPr/>
        </p:nvSpPr>
        <p:spPr>
          <a:xfrm>
            <a:off x="8482678" y="3241301"/>
            <a:ext cx="1101230" cy="39596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2" name="Line"/>
          <p:cNvSpPr/>
          <p:nvPr/>
        </p:nvSpPr>
        <p:spPr>
          <a:xfrm flipV="1">
            <a:off x="8464297" y="2869831"/>
            <a:ext cx="1079123" cy="13465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3" name="Line"/>
          <p:cNvSpPr/>
          <p:nvPr/>
        </p:nvSpPr>
        <p:spPr>
          <a:xfrm flipV="1">
            <a:off x="8458016" y="3659867"/>
            <a:ext cx="1107616" cy="5564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4" name="Line"/>
          <p:cNvSpPr/>
          <p:nvPr/>
        </p:nvSpPr>
        <p:spPr>
          <a:xfrm>
            <a:off x="8450062" y="4216348"/>
            <a:ext cx="1067302" cy="3415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5" name="Line"/>
          <p:cNvSpPr/>
          <p:nvPr/>
        </p:nvSpPr>
        <p:spPr>
          <a:xfrm>
            <a:off x="8474314" y="4228410"/>
            <a:ext cx="1125104" cy="2013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6" name="Line"/>
          <p:cNvSpPr/>
          <p:nvPr/>
        </p:nvSpPr>
        <p:spPr>
          <a:xfrm>
            <a:off x="8454261" y="4208999"/>
            <a:ext cx="1111107" cy="299377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7" name="Line"/>
          <p:cNvSpPr/>
          <p:nvPr/>
        </p:nvSpPr>
        <p:spPr>
          <a:xfrm flipV="1">
            <a:off x="8480365" y="2869830"/>
            <a:ext cx="1050715" cy="223479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8" name="Line"/>
          <p:cNvSpPr/>
          <p:nvPr/>
        </p:nvSpPr>
        <p:spPr>
          <a:xfrm flipV="1">
            <a:off x="8477506" y="3669471"/>
            <a:ext cx="1075426" cy="143515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9" name="Line"/>
          <p:cNvSpPr/>
          <p:nvPr/>
        </p:nvSpPr>
        <p:spPr>
          <a:xfrm flipV="1">
            <a:off x="8469919" y="4539468"/>
            <a:ext cx="1059556" cy="560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0" name="Line"/>
          <p:cNvSpPr/>
          <p:nvPr/>
        </p:nvSpPr>
        <p:spPr>
          <a:xfrm>
            <a:off x="8476532" y="5089170"/>
            <a:ext cx="1148209" cy="120335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1" name="Line"/>
          <p:cNvSpPr/>
          <p:nvPr/>
        </p:nvSpPr>
        <p:spPr>
          <a:xfrm>
            <a:off x="8475343" y="5098950"/>
            <a:ext cx="1083109" cy="207539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2" name="Line"/>
          <p:cNvSpPr/>
          <p:nvPr/>
        </p:nvSpPr>
        <p:spPr>
          <a:xfrm flipV="1">
            <a:off x="8462838" y="2869830"/>
            <a:ext cx="1051845" cy="31419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3" name="Line"/>
          <p:cNvSpPr/>
          <p:nvPr/>
        </p:nvSpPr>
        <p:spPr>
          <a:xfrm flipV="1">
            <a:off x="8453930" y="3646728"/>
            <a:ext cx="1096266" cy="236503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4" name="Line"/>
          <p:cNvSpPr/>
          <p:nvPr/>
        </p:nvSpPr>
        <p:spPr>
          <a:xfrm flipV="1">
            <a:off x="8452593" y="4549333"/>
            <a:ext cx="1061121" cy="145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5" name="Line"/>
          <p:cNvSpPr/>
          <p:nvPr/>
        </p:nvSpPr>
        <p:spPr>
          <a:xfrm>
            <a:off x="8469834" y="6010026"/>
            <a:ext cx="1119659" cy="22395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6" name="Line"/>
          <p:cNvSpPr/>
          <p:nvPr/>
        </p:nvSpPr>
        <p:spPr>
          <a:xfrm>
            <a:off x="8456976" y="6009094"/>
            <a:ext cx="1148198" cy="11481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7" name="Rectangle"/>
          <p:cNvSpPr/>
          <p:nvPr/>
        </p:nvSpPr>
        <p:spPr>
          <a:xfrm>
            <a:off x="10320713" y="1114114"/>
            <a:ext cx="554906" cy="710461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8" name="L"/>
          <p:cNvSpPr txBox="1"/>
          <p:nvPr/>
        </p:nvSpPr>
        <p:spPr>
          <a:xfrm>
            <a:off x="10455100" y="1251515"/>
            <a:ext cx="295048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</a:t>
            </a:r>
          </a:p>
        </p:txBody>
      </p:sp>
      <p:sp>
        <p:nvSpPr>
          <p:cNvPr id="2499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500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2501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502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50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504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2505" name="output"/>
          <p:cNvSpPr txBox="1"/>
          <p:nvPr/>
        </p:nvSpPr>
        <p:spPr>
          <a:xfrm>
            <a:off x="9454940" y="1946826"/>
            <a:ext cx="10628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2512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4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5" name="1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16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7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8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9" name="1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pic>
        <p:nvPicPr>
          <p:cNvPr id="252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000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2521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2522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2523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2524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252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2632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33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34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53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2635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38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2539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540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541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542" name="X"/>
          <p:cNvSpPr txBox="1"/>
          <p:nvPr/>
        </p:nvSpPr>
        <p:spPr>
          <a:xfrm>
            <a:off x="3627047" y="1995795"/>
            <a:ext cx="31760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543" name="0.8"/>
          <p:cNvSpPr/>
          <p:nvPr/>
        </p:nvSpPr>
        <p:spPr>
          <a:xfrm>
            <a:off x="3480961" y="4302147"/>
            <a:ext cx="609775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2544" name="1"/>
          <p:cNvSpPr/>
          <p:nvPr/>
        </p:nvSpPr>
        <p:spPr>
          <a:xfrm>
            <a:off x="3480961" y="6893468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45" name=". . ."/>
          <p:cNvSpPr txBox="1"/>
          <p:nvPr/>
        </p:nvSpPr>
        <p:spPr>
          <a:xfrm rot="5400000">
            <a:off x="3658721" y="5185669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2546" name="0.3"/>
          <p:cNvSpPr/>
          <p:nvPr/>
        </p:nvSpPr>
        <p:spPr>
          <a:xfrm>
            <a:off x="3480961" y="3441117"/>
            <a:ext cx="609775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547" name="0.1"/>
          <p:cNvSpPr/>
          <p:nvPr/>
        </p:nvSpPr>
        <p:spPr>
          <a:xfrm>
            <a:off x="3480961" y="2644098"/>
            <a:ext cx="609775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548" name="0.2"/>
          <p:cNvSpPr/>
          <p:nvPr/>
        </p:nvSpPr>
        <p:spPr>
          <a:xfrm>
            <a:off x="3480961" y="5926762"/>
            <a:ext cx="609775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549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2550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2551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552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553" name="Line"/>
          <p:cNvSpPr/>
          <p:nvPr/>
        </p:nvSpPr>
        <p:spPr>
          <a:xfrm>
            <a:off x="4254673" y="2889803"/>
            <a:ext cx="1098126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4" name="Line"/>
          <p:cNvSpPr/>
          <p:nvPr/>
        </p:nvSpPr>
        <p:spPr>
          <a:xfrm flipV="1">
            <a:off x="4229297" y="3364345"/>
            <a:ext cx="1124590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5" name="Line"/>
          <p:cNvSpPr/>
          <p:nvPr/>
        </p:nvSpPr>
        <p:spPr>
          <a:xfrm flipV="1">
            <a:off x="4205681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6" name="Line"/>
          <p:cNvSpPr/>
          <p:nvPr/>
        </p:nvSpPr>
        <p:spPr>
          <a:xfrm flipV="1">
            <a:off x="4205681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7" name="Line"/>
          <p:cNvSpPr/>
          <p:nvPr/>
        </p:nvSpPr>
        <p:spPr>
          <a:xfrm flipV="1">
            <a:off x="4195695" y="3411509"/>
            <a:ext cx="1146927" cy="3687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8" name="Line"/>
          <p:cNvSpPr/>
          <p:nvPr/>
        </p:nvSpPr>
        <p:spPr>
          <a:xfrm flipV="1">
            <a:off x="4204362" y="4303024"/>
            <a:ext cx="1172021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9" name="Line"/>
          <p:cNvSpPr/>
          <p:nvPr/>
        </p:nvSpPr>
        <p:spPr>
          <a:xfrm flipV="1">
            <a:off x="4276092" y="5261192"/>
            <a:ext cx="1087215" cy="1803329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0" name="Line"/>
          <p:cNvSpPr/>
          <p:nvPr/>
        </p:nvSpPr>
        <p:spPr>
          <a:xfrm flipV="1">
            <a:off x="4215408" y="5215485"/>
            <a:ext cx="1194705" cy="100448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1" name="Line"/>
          <p:cNvSpPr/>
          <p:nvPr/>
        </p:nvSpPr>
        <p:spPr>
          <a:xfrm flipV="1">
            <a:off x="4176907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2" name="Line"/>
          <p:cNvSpPr/>
          <p:nvPr/>
        </p:nvSpPr>
        <p:spPr>
          <a:xfrm flipV="1">
            <a:off x="4205758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3" name="Line"/>
          <p:cNvSpPr/>
          <p:nvPr/>
        </p:nvSpPr>
        <p:spPr>
          <a:xfrm>
            <a:off x="4225514" y="4968254"/>
            <a:ext cx="1106761" cy="239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4" name="Line"/>
          <p:cNvSpPr/>
          <p:nvPr/>
        </p:nvSpPr>
        <p:spPr>
          <a:xfrm>
            <a:off x="4232833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5" name="Line"/>
          <p:cNvSpPr/>
          <p:nvPr/>
        </p:nvSpPr>
        <p:spPr>
          <a:xfrm>
            <a:off x="4200925" y="3888964"/>
            <a:ext cx="1152385" cy="135465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6" name="Line"/>
          <p:cNvSpPr/>
          <p:nvPr/>
        </p:nvSpPr>
        <p:spPr>
          <a:xfrm>
            <a:off x="4234560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7" name="Line"/>
          <p:cNvSpPr/>
          <p:nvPr/>
        </p:nvSpPr>
        <p:spPr>
          <a:xfrm>
            <a:off x="4206898" y="2875563"/>
            <a:ext cx="1175108" cy="233800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8" name="Line"/>
          <p:cNvSpPr/>
          <p:nvPr/>
        </p:nvSpPr>
        <p:spPr>
          <a:xfrm>
            <a:off x="6290638" y="3349940"/>
            <a:ext cx="119877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9" name="Line"/>
          <p:cNvSpPr/>
          <p:nvPr/>
        </p:nvSpPr>
        <p:spPr>
          <a:xfrm>
            <a:off x="6319573" y="3330024"/>
            <a:ext cx="1183703" cy="81068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0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1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2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3" name="Line"/>
          <p:cNvSpPr/>
          <p:nvPr/>
        </p:nvSpPr>
        <p:spPr>
          <a:xfrm flipV="1">
            <a:off x="63092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4" name="Line"/>
          <p:cNvSpPr/>
          <p:nvPr/>
        </p:nvSpPr>
        <p:spPr>
          <a:xfrm>
            <a:off x="6308377" y="50611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5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6" name="Line"/>
          <p:cNvSpPr/>
          <p:nvPr/>
        </p:nvSpPr>
        <p:spPr>
          <a:xfrm flipV="1">
            <a:off x="6305405" y="4169631"/>
            <a:ext cx="1189031" cy="86758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7" name="Line"/>
          <p:cNvSpPr/>
          <p:nvPr/>
        </p:nvSpPr>
        <p:spPr>
          <a:xfrm flipV="1">
            <a:off x="6293064" y="50652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8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9" name="Line"/>
          <p:cNvSpPr/>
          <p:nvPr/>
        </p:nvSpPr>
        <p:spPr>
          <a:xfrm flipV="1">
            <a:off x="6264692" y="4147580"/>
            <a:ext cx="1248437" cy="198873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0" name="Line"/>
          <p:cNvSpPr/>
          <p:nvPr/>
        </p:nvSpPr>
        <p:spPr>
          <a:xfrm flipV="1">
            <a:off x="8483782" y="2848283"/>
            <a:ext cx="1059515" cy="405719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1" name="Line"/>
          <p:cNvSpPr/>
          <p:nvPr/>
        </p:nvSpPr>
        <p:spPr>
          <a:xfrm>
            <a:off x="8493418" y="3254001"/>
            <a:ext cx="1060164" cy="444834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2" name="Line"/>
          <p:cNvSpPr/>
          <p:nvPr/>
        </p:nvSpPr>
        <p:spPr>
          <a:xfrm>
            <a:off x="8490216" y="3241301"/>
            <a:ext cx="1027148" cy="133070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3" name="Line"/>
          <p:cNvSpPr/>
          <p:nvPr/>
        </p:nvSpPr>
        <p:spPr>
          <a:xfrm>
            <a:off x="8490216" y="3241301"/>
            <a:ext cx="1107377" cy="296146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4" name="Line"/>
          <p:cNvSpPr/>
          <p:nvPr/>
        </p:nvSpPr>
        <p:spPr>
          <a:xfrm>
            <a:off x="8482678" y="3241301"/>
            <a:ext cx="1101230" cy="395960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5" name="Line"/>
          <p:cNvSpPr/>
          <p:nvPr/>
        </p:nvSpPr>
        <p:spPr>
          <a:xfrm flipV="1">
            <a:off x="8464297" y="2869831"/>
            <a:ext cx="1079123" cy="134651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6" name="Line"/>
          <p:cNvSpPr/>
          <p:nvPr/>
        </p:nvSpPr>
        <p:spPr>
          <a:xfrm flipV="1">
            <a:off x="8458016" y="3659867"/>
            <a:ext cx="1107616" cy="556482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7" name="Line"/>
          <p:cNvSpPr/>
          <p:nvPr/>
        </p:nvSpPr>
        <p:spPr>
          <a:xfrm>
            <a:off x="8450062" y="4216348"/>
            <a:ext cx="1067302" cy="34156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8" name="Line"/>
          <p:cNvSpPr/>
          <p:nvPr/>
        </p:nvSpPr>
        <p:spPr>
          <a:xfrm>
            <a:off x="8474314" y="4228410"/>
            <a:ext cx="1125104" cy="2013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9" name="Line"/>
          <p:cNvSpPr/>
          <p:nvPr/>
        </p:nvSpPr>
        <p:spPr>
          <a:xfrm>
            <a:off x="8454261" y="4208999"/>
            <a:ext cx="1111107" cy="299377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0" name="Line"/>
          <p:cNvSpPr/>
          <p:nvPr/>
        </p:nvSpPr>
        <p:spPr>
          <a:xfrm flipV="1">
            <a:off x="8480365" y="2869830"/>
            <a:ext cx="1050715" cy="2234792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1" name="Line"/>
          <p:cNvSpPr/>
          <p:nvPr/>
        </p:nvSpPr>
        <p:spPr>
          <a:xfrm flipV="1">
            <a:off x="8477506" y="3669471"/>
            <a:ext cx="1075426" cy="1435152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2" name="Line"/>
          <p:cNvSpPr/>
          <p:nvPr/>
        </p:nvSpPr>
        <p:spPr>
          <a:xfrm flipV="1">
            <a:off x="8469919" y="4539468"/>
            <a:ext cx="1059556" cy="560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3" name="Line"/>
          <p:cNvSpPr/>
          <p:nvPr/>
        </p:nvSpPr>
        <p:spPr>
          <a:xfrm>
            <a:off x="8476532" y="5089170"/>
            <a:ext cx="1148209" cy="120335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4" name="Line"/>
          <p:cNvSpPr/>
          <p:nvPr/>
        </p:nvSpPr>
        <p:spPr>
          <a:xfrm>
            <a:off x="8475343" y="5098950"/>
            <a:ext cx="1083109" cy="207539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5" name="Line"/>
          <p:cNvSpPr/>
          <p:nvPr/>
        </p:nvSpPr>
        <p:spPr>
          <a:xfrm flipV="1">
            <a:off x="8462838" y="2869830"/>
            <a:ext cx="1051845" cy="3141933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6" name="Line"/>
          <p:cNvSpPr/>
          <p:nvPr/>
        </p:nvSpPr>
        <p:spPr>
          <a:xfrm flipV="1">
            <a:off x="8453930" y="3646728"/>
            <a:ext cx="1096266" cy="236503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7" name="Line"/>
          <p:cNvSpPr/>
          <p:nvPr/>
        </p:nvSpPr>
        <p:spPr>
          <a:xfrm flipV="1">
            <a:off x="8452593" y="4549333"/>
            <a:ext cx="1061121" cy="145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8" name="Line"/>
          <p:cNvSpPr/>
          <p:nvPr/>
        </p:nvSpPr>
        <p:spPr>
          <a:xfrm>
            <a:off x="8469834" y="6010026"/>
            <a:ext cx="1119659" cy="223954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9" name="Line"/>
          <p:cNvSpPr/>
          <p:nvPr/>
        </p:nvSpPr>
        <p:spPr>
          <a:xfrm>
            <a:off x="8456976" y="6009094"/>
            <a:ext cx="1148198" cy="114819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0" name="0"/>
          <p:cNvSpPr/>
          <p:nvPr/>
        </p:nvSpPr>
        <p:spPr>
          <a:xfrm>
            <a:off x="10549052" y="2523193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01" name="0"/>
          <p:cNvSpPr/>
          <p:nvPr/>
        </p:nvSpPr>
        <p:spPr>
          <a:xfrm>
            <a:off x="10549052" y="3433123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02" name="1"/>
          <p:cNvSpPr/>
          <p:nvPr/>
        </p:nvSpPr>
        <p:spPr>
          <a:xfrm>
            <a:off x="10549052" y="4343053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03" name="0"/>
          <p:cNvSpPr/>
          <p:nvPr/>
        </p:nvSpPr>
        <p:spPr>
          <a:xfrm>
            <a:off x="10549052" y="5972716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04" name="0"/>
          <p:cNvSpPr/>
          <p:nvPr/>
        </p:nvSpPr>
        <p:spPr>
          <a:xfrm>
            <a:off x="10549052" y="688264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05" name=". . ."/>
          <p:cNvSpPr txBox="1"/>
          <p:nvPr/>
        </p:nvSpPr>
        <p:spPr>
          <a:xfrm rot="5400000">
            <a:off x="10752917" y="5302299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2606" name="0.1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607" name="0.1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608" name="0.7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609" name="0.1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610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11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2636" name="Connection Line"/>
          <p:cNvSpPr/>
          <p:nvPr/>
        </p:nvSpPr>
        <p:spPr>
          <a:xfrm>
            <a:off x="8864591" y="1348692"/>
            <a:ext cx="1393142" cy="5730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16" h="21600" fill="norm" stroke="1" extrusionOk="0">
                <a:moveTo>
                  <a:pt x="18616" y="0"/>
                </a:moveTo>
                <a:cubicBezTo>
                  <a:pt x="2736" y="2879"/>
                  <a:pt x="-2984" y="10079"/>
                  <a:pt x="1455" y="21600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613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614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615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616" name="Rectangle"/>
          <p:cNvSpPr/>
          <p:nvPr/>
        </p:nvSpPr>
        <p:spPr>
          <a:xfrm>
            <a:off x="10320713" y="1114114"/>
            <a:ext cx="554906" cy="710461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7" name="L"/>
          <p:cNvSpPr txBox="1"/>
          <p:nvPr/>
        </p:nvSpPr>
        <p:spPr>
          <a:xfrm>
            <a:off x="10455100" y="1251515"/>
            <a:ext cx="295048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</a:t>
            </a:r>
          </a:p>
        </p:txBody>
      </p:sp>
      <p:sp>
        <p:nvSpPr>
          <p:cNvPr id="2618" name="loss를 최소화하는 방향으로, weight을 update 합니다."/>
          <p:cNvSpPr txBox="1"/>
          <p:nvPr/>
        </p:nvSpPr>
        <p:spPr>
          <a:xfrm>
            <a:off x="1130300" y="8509000"/>
            <a:ext cx="697717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loss를 최소화하는 방향으로, weight을 update 합니다.</a:t>
            </a:r>
          </a:p>
        </p:txBody>
      </p:sp>
      <p:sp>
        <p:nvSpPr>
          <p:cNvPr id="2619" name="Rectangle"/>
          <p:cNvSpPr/>
          <p:nvPr/>
        </p:nvSpPr>
        <p:spPr>
          <a:xfrm>
            <a:off x="4502088" y="7096733"/>
            <a:ext cx="640661" cy="571347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0" name="Rectangle"/>
          <p:cNvSpPr/>
          <p:nvPr/>
        </p:nvSpPr>
        <p:spPr>
          <a:xfrm>
            <a:off x="6568289" y="7079091"/>
            <a:ext cx="640662" cy="571347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1" name="Rectangle"/>
          <p:cNvSpPr/>
          <p:nvPr/>
        </p:nvSpPr>
        <p:spPr>
          <a:xfrm>
            <a:off x="8685972" y="7079091"/>
            <a:ext cx="640662" cy="571347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2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623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2624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637" name="Connection Line"/>
          <p:cNvSpPr/>
          <p:nvPr/>
        </p:nvSpPr>
        <p:spPr>
          <a:xfrm>
            <a:off x="4879472" y="1372596"/>
            <a:ext cx="5321711" cy="5724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0398" y="150"/>
                  <a:pt x="3198" y="7350"/>
                  <a:pt x="0" y="21600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626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627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628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2638" name="Connection Line"/>
          <p:cNvSpPr/>
          <p:nvPr/>
        </p:nvSpPr>
        <p:spPr>
          <a:xfrm>
            <a:off x="6913388" y="1348692"/>
            <a:ext cx="3333892" cy="5730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073" y="3080"/>
                  <a:pt x="1873" y="10280"/>
                  <a:pt x="0" y="21600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630" name="Y"/>
          <p:cNvSpPr txBox="1"/>
          <p:nvPr/>
        </p:nvSpPr>
        <p:spPr>
          <a:xfrm>
            <a:off x="10695139" y="1946826"/>
            <a:ext cx="3176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631" name="output"/>
          <p:cNvSpPr txBox="1"/>
          <p:nvPr/>
        </p:nvSpPr>
        <p:spPr>
          <a:xfrm>
            <a:off x="9454940" y="1946826"/>
            <a:ext cx="10628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RNN"/>
          <p:cNvSpPr txBox="1"/>
          <p:nvPr>
            <p:ph type="body" idx="22"/>
          </p:nvPr>
        </p:nvSpPr>
        <p:spPr>
          <a:xfrm>
            <a:off x="1270000" y="3820595"/>
            <a:ext cx="10464800" cy="1502810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RNN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sp>
        <p:nvSpPr>
          <p:cNvPr id="2643" name="'나는 오늘 집에 간다'라는 문장을 단어 단위로 훈련해봅시다."/>
          <p:cNvSpPr txBox="1"/>
          <p:nvPr/>
        </p:nvSpPr>
        <p:spPr>
          <a:xfrm>
            <a:off x="266700" y="7886700"/>
            <a:ext cx="728929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'나는 오늘 집에 간다'라는 문장을 단어 단위로 훈련해봅시다.</a:t>
            </a:r>
          </a:p>
        </p:txBody>
      </p:sp>
      <p:sp>
        <p:nvSpPr>
          <p:cNvPr id="2644" name="X"/>
          <p:cNvSpPr txBox="1"/>
          <p:nvPr/>
        </p:nvSpPr>
        <p:spPr>
          <a:xfrm>
            <a:off x="2122919" y="6881810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645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646" name="Oval"/>
          <p:cNvSpPr/>
          <p:nvPr/>
        </p:nvSpPr>
        <p:spPr>
          <a:xfrm>
            <a:off x="2589024" y="4220919"/>
            <a:ext cx="707629" cy="7269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7" name="Circle"/>
          <p:cNvSpPr/>
          <p:nvPr/>
        </p:nvSpPr>
        <p:spPr>
          <a:xfrm>
            <a:off x="1832836" y="4325282"/>
            <a:ext cx="883758" cy="883758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8" name="Line"/>
          <p:cNvSpPr/>
          <p:nvPr/>
        </p:nvSpPr>
        <p:spPr>
          <a:xfrm flipV="1">
            <a:off x="2274714" y="3669038"/>
            <a:ext cx="1" cy="639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9" name="Line"/>
          <p:cNvSpPr/>
          <p:nvPr/>
        </p:nvSpPr>
        <p:spPr>
          <a:xfrm flipV="1">
            <a:off x="2274714" y="5225458"/>
            <a:ext cx="1" cy="9828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0" name="Circle"/>
          <p:cNvSpPr/>
          <p:nvPr/>
        </p:nvSpPr>
        <p:spPr>
          <a:xfrm>
            <a:off x="1832836" y="5840099"/>
            <a:ext cx="883758" cy="883757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1" name="Circle"/>
          <p:cNvSpPr/>
          <p:nvPr/>
        </p:nvSpPr>
        <p:spPr>
          <a:xfrm>
            <a:off x="1832836" y="2810465"/>
            <a:ext cx="883758" cy="883758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2" name="Triangle"/>
          <p:cNvSpPr/>
          <p:nvPr/>
        </p:nvSpPr>
        <p:spPr>
          <a:xfrm rot="13184304">
            <a:off x="2594548" y="4336261"/>
            <a:ext cx="118153" cy="122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3" name="Whh"/>
          <p:cNvSpPr txBox="1"/>
          <p:nvPr/>
        </p:nvSpPr>
        <p:spPr>
          <a:xfrm>
            <a:off x="3256088" y="4113471"/>
            <a:ext cx="6430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hh</a:t>
            </a:r>
          </a:p>
        </p:txBody>
      </p:sp>
      <p:sp>
        <p:nvSpPr>
          <p:cNvPr id="2654" name="Wih"/>
          <p:cNvSpPr txBox="1"/>
          <p:nvPr/>
        </p:nvSpPr>
        <p:spPr>
          <a:xfrm>
            <a:off x="2409678" y="5326825"/>
            <a:ext cx="57495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ih</a:t>
            </a:r>
          </a:p>
        </p:txBody>
      </p:sp>
      <p:sp>
        <p:nvSpPr>
          <p:cNvPr id="2655" name="Who"/>
          <p:cNvSpPr txBox="1"/>
          <p:nvPr/>
        </p:nvSpPr>
        <p:spPr>
          <a:xfrm>
            <a:off x="2373813" y="3771840"/>
            <a:ext cx="6466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ho</a:t>
            </a:r>
          </a:p>
        </p:txBody>
      </p:sp>
      <p:sp>
        <p:nvSpPr>
          <p:cNvPr id="2656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7" name="Line"/>
          <p:cNvSpPr/>
          <p:nvPr/>
        </p:nvSpPr>
        <p:spPr>
          <a:xfrm>
            <a:off x="6336431" y="6881665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8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9" name="X1"/>
          <p:cNvSpPr txBox="1"/>
          <p:nvPr/>
        </p:nvSpPr>
        <p:spPr>
          <a:xfrm>
            <a:off x="7491302" y="5963620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2660" name="output1"/>
          <p:cNvSpPr txBox="1"/>
          <p:nvPr/>
        </p:nvSpPr>
        <p:spPr>
          <a:xfrm>
            <a:off x="7188424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2661" name="Line"/>
          <p:cNvSpPr/>
          <p:nvPr/>
        </p:nvSpPr>
        <p:spPr>
          <a:xfrm flipV="1">
            <a:off x="7689325" y="3406284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2" name="Line"/>
          <p:cNvSpPr/>
          <p:nvPr/>
        </p:nvSpPr>
        <p:spPr>
          <a:xfrm flipV="1">
            <a:off x="7689325" y="4655054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3" name="Circle"/>
          <p:cNvSpPr/>
          <p:nvPr/>
        </p:nvSpPr>
        <p:spPr>
          <a:xfrm>
            <a:off x="7334791" y="5148202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4" name="Circle"/>
          <p:cNvSpPr/>
          <p:nvPr/>
        </p:nvSpPr>
        <p:spPr>
          <a:xfrm>
            <a:off x="7334791" y="2717422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5" name="S1"/>
          <p:cNvSpPr/>
          <p:nvPr/>
        </p:nvSpPr>
        <p:spPr>
          <a:xfrm>
            <a:off x="7334791" y="3932812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2666" name="Line"/>
          <p:cNvSpPr/>
          <p:nvPr/>
        </p:nvSpPr>
        <p:spPr>
          <a:xfrm>
            <a:off x="6717193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7" name="S0"/>
          <p:cNvSpPr/>
          <p:nvPr/>
        </p:nvSpPr>
        <p:spPr>
          <a:xfrm>
            <a:off x="6017292" y="3932812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0</a:t>
            </a:r>
          </a:p>
        </p:txBody>
      </p:sp>
      <p:sp>
        <p:nvSpPr>
          <p:cNvPr id="2668" name="Whh"/>
          <p:cNvSpPr txBox="1"/>
          <p:nvPr/>
        </p:nvSpPr>
        <p:spPr>
          <a:xfrm>
            <a:off x="6721216" y="3904441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669" name="Wih"/>
          <p:cNvSpPr txBox="1"/>
          <p:nvPr/>
        </p:nvSpPr>
        <p:spPr>
          <a:xfrm>
            <a:off x="7797611" y="4736384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670" name="Who"/>
          <p:cNvSpPr txBox="1"/>
          <p:nvPr/>
        </p:nvSpPr>
        <p:spPr>
          <a:xfrm>
            <a:off x="7768835" y="3488766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671" name="X2"/>
          <p:cNvSpPr txBox="1"/>
          <p:nvPr/>
        </p:nvSpPr>
        <p:spPr>
          <a:xfrm>
            <a:off x="8841694" y="5963620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2672" name="Line"/>
          <p:cNvSpPr/>
          <p:nvPr/>
        </p:nvSpPr>
        <p:spPr>
          <a:xfrm flipV="1">
            <a:off x="9039717" y="3406284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3" name="Line"/>
          <p:cNvSpPr/>
          <p:nvPr/>
        </p:nvSpPr>
        <p:spPr>
          <a:xfrm flipV="1">
            <a:off x="9039717" y="4655054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4" name="Circle"/>
          <p:cNvSpPr/>
          <p:nvPr/>
        </p:nvSpPr>
        <p:spPr>
          <a:xfrm>
            <a:off x="8685183" y="5148202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5" name="Circle"/>
          <p:cNvSpPr/>
          <p:nvPr/>
        </p:nvSpPr>
        <p:spPr>
          <a:xfrm>
            <a:off x="8685183" y="2717422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6" name="S2"/>
          <p:cNvSpPr/>
          <p:nvPr/>
        </p:nvSpPr>
        <p:spPr>
          <a:xfrm>
            <a:off x="8685183" y="3932812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2677" name="Line"/>
          <p:cNvSpPr/>
          <p:nvPr/>
        </p:nvSpPr>
        <p:spPr>
          <a:xfrm>
            <a:off x="8067585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8" name="Whh"/>
          <p:cNvSpPr txBox="1"/>
          <p:nvPr/>
        </p:nvSpPr>
        <p:spPr>
          <a:xfrm>
            <a:off x="8071608" y="3904441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679" name="Wih"/>
          <p:cNvSpPr txBox="1"/>
          <p:nvPr/>
        </p:nvSpPr>
        <p:spPr>
          <a:xfrm>
            <a:off x="9148003" y="4736384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680" name="Who"/>
          <p:cNvSpPr txBox="1"/>
          <p:nvPr/>
        </p:nvSpPr>
        <p:spPr>
          <a:xfrm>
            <a:off x="9119227" y="3488766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681" name="X3"/>
          <p:cNvSpPr txBox="1"/>
          <p:nvPr/>
        </p:nvSpPr>
        <p:spPr>
          <a:xfrm>
            <a:off x="10125514" y="5963620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2682" name="Line"/>
          <p:cNvSpPr/>
          <p:nvPr/>
        </p:nvSpPr>
        <p:spPr>
          <a:xfrm flipV="1">
            <a:off x="10323537" y="3406284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3" name="Line"/>
          <p:cNvSpPr/>
          <p:nvPr/>
        </p:nvSpPr>
        <p:spPr>
          <a:xfrm flipV="1">
            <a:off x="10323537" y="4655054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4" name="Circle"/>
          <p:cNvSpPr/>
          <p:nvPr/>
        </p:nvSpPr>
        <p:spPr>
          <a:xfrm>
            <a:off x="9969003" y="5148202"/>
            <a:ext cx="709070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5" name="Circle"/>
          <p:cNvSpPr/>
          <p:nvPr/>
        </p:nvSpPr>
        <p:spPr>
          <a:xfrm>
            <a:off x="9969003" y="2717422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6" name="S3"/>
          <p:cNvSpPr/>
          <p:nvPr/>
        </p:nvSpPr>
        <p:spPr>
          <a:xfrm>
            <a:off x="9994403" y="3932812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2687" name="Wih"/>
          <p:cNvSpPr txBox="1"/>
          <p:nvPr/>
        </p:nvSpPr>
        <p:spPr>
          <a:xfrm>
            <a:off x="10431823" y="4736384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688" name="Who"/>
          <p:cNvSpPr txBox="1"/>
          <p:nvPr/>
        </p:nvSpPr>
        <p:spPr>
          <a:xfrm>
            <a:off x="10403048" y="3488766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689" name="Whh"/>
          <p:cNvSpPr txBox="1"/>
          <p:nvPr/>
        </p:nvSpPr>
        <p:spPr>
          <a:xfrm>
            <a:off x="9436096" y="3904441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690" name="Line"/>
          <p:cNvSpPr/>
          <p:nvPr/>
        </p:nvSpPr>
        <p:spPr>
          <a:xfrm>
            <a:off x="9381307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1" name="간다"/>
          <p:cNvSpPr txBox="1"/>
          <p:nvPr/>
        </p:nvSpPr>
        <p:spPr>
          <a:xfrm>
            <a:off x="11393682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2692" name="output2"/>
          <p:cNvSpPr txBox="1"/>
          <p:nvPr/>
        </p:nvSpPr>
        <p:spPr>
          <a:xfrm>
            <a:off x="8544436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2693" name="output3"/>
          <p:cNvSpPr txBox="1"/>
          <p:nvPr/>
        </p:nvSpPr>
        <p:spPr>
          <a:xfrm>
            <a:off x="9973211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2694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2695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2696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2697" name="Rectangle"/>
          <p:cNvSpPr/>
          <p:nvPr/>
        </p:nvSpPr>
        <p:spPr>
          <a:xfrm>
            <a:off x="1615809" y="1261101"/>
            <a:ext cx="9392699" cy="6819065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142" name="least square regression의 예시…"/>
          <p:cNvSpPr txBox="1"/>
          <p:nvPr/>
        </p:nvSpPr>
        <p:spPr>
          <a:xfrm>
            <a:off x="2551734" y="7563752"/>
            <a:ext cx="7901332" cy="206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least square regression의 예시</a:t>
            </a:r>
          </a:p>
          <a:p>
            <a:pPr algn="l"/>
            <a:r>
              <a:t>input: 파란 데이터 포인트의 x axis value</a:t>
            </a:r>
          </a:p>
          <a:p>
            <a:pPr algn="l"/>
            <a:r>
              <a:t>target: 파란 데이터 포인트의 y axis value</a:t>
            </a:r>
          </a:p>
          <a:p>
            <a:pPr algn="l"/>
            <a:r>
              <a:t>output: 빨간 선형 모델 상의 y axis value</a:t>
            </a:r>
          </a:p>
          <a:p>
            <a:pPr algn="l"/>
            <a:r>
              <a:t>목적: 파란 데이터를 가장 잘 나타내는 빨간 선형 모델을 그리는 것</a:t>
            </a:r>
          </a:p>
        </p:txBody>
      </p:sp>
      <p:sp>
        <p:nvSpPr>
          <p:cNvPr id="143" name="Rectangle"/>
          <p:cNvSpPr/>
          <p:nvPr/>
        </p:nvSpPr>
        <p:spPr>
          <a:xfrm>
            <a:off x="9740448" y="3392175"/>
            <a:ext cx="2040011" cy="301687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Rectangle"/>
          <p:cNvSpPr/>
          <p:nvPr/>
        </p:nvSpPr>
        <p:spPr>
          <a:xfrm>
            <a:off x="6910264" y="3422070"/>
            <a:ext cx="2040010" cy="301687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X"/>
          <p:cNvSpPr txBox="1"/>
          <p:nvPr/>
        </p:nvSpPr>
        <p:spPr>
          <a:xfrm>
            <a:off x="8380205" y="3774355"/>
            <a:ext cx="3176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46" name="output"/>
          <p:cNvSpPr txBox="1"/>
          <p:nvPr/>
        </p:nvSpPr>
        <p:spPr>
          <a:xfrm>
            <a:off x="9698644" y="3774355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147" name="Circle"/>
          <p:cNvSpPr/>
          <p:nvPr/>
        </p:nvSpPr>
        <p:spPr>
          <a:xfrm>
            <a:off x="9908665" y="4406251"/>
            <a:ext cx="609776" cy="609775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Circle"/>
          <p:cNvSpPr/>
          <p:nvPr/>
        </p:nvSpPr>
        <p:spPr>
          <a:xfrm>
            <a:off x="8234117" y="4406251"/>
            <a:ext cx="609776" cy="609775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b"/>
          <p:cNvSpPr/>
          <p:nvPr/>
        </p:nvSpPr>
        <p:spPr>
          <a:xfrm>
            <a:off x="8234117" y="531618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50" name="Wio"/>
          <p:cNvSpPr txBox="1"/>
          <p:nvPr/>
        </p:nvSpPr>
        <p:spPr>
          <a:xfrm>
            <a:off x="9133920" y="5635572"/>
            <a:ext cx="501228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io</a:t>
            </a:r>
          </a:p>
        </p:txBody>
      </p:sp>
      <p:sp>
        <p:nvSpPr>
          <p:cNvPr id="151" name="y axis…"/>
          <p:cNvSpPr txBox="1"/>
          <p:nvPr/>
        </p:nvSpPr>
        <p:spPr>
          <a:xfrm>
            <a:off x="10870088" y="4485931"/>
            <a:ext cx="93817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  <a:p>
            <a:pPr/>
            <a:r>
              <a:t>value</a:t>
            </a:r>
          </a:p>
        </p:txBody>
      </p:sp>
      <p:sp>
        <p:nvSpPr>
          <p:cNvPr id="152" name="Line"/>
          <p:cNvSpPr/>
          <p:nvPr/>
        </p:nvSpPr>
        <p:spPr>
          <a:xfrm>
            <a:off x="1307287" y="6911540"/>
            <a:ext cx="4943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Line"/>
          <p:cNvSpPr/>
          <p:nvPr/>
        </p:nvSpPr>
        <p:spPr>
          <a:xfrm flipV="1">
            <a:off x="1294587" y="2721658"/>
            <a:ext cx="1" cy="42025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x axis"/>
          <p:cNvSpPr txBox="1"/>
          <p:nvPr/>
        </p:nvSpPr>
        <p:spPr>
          <a:xfrm>
            <a:off x="5251872" y="6877150"/>
            <a:ext cx="9436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</p:txBody>
      </p:sp>
      <p:sp>
        <p:nvSpPr>
          <p:cNvPr id="155" name="y axis"/>
          <p:cNvSpPr txBox="1"/>
          <p:nvPr/>
        </p:nvSpPr>
        <p:spPr>
          <a:xfrm>
            <a:off x="317500" y="2705099"/>
            <a:ext cx="938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</p:txBody>
      </p:sp>
      <p:pic>
        <p:nvPicPr>
          <p:cNvPr id="156" name="Screen Shot 2017-10-14 at 6.52.15 PM.png" descr="Screen Shot 2017-10-14 at 6.52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487" y="2835399"/>
            <a:ext cx="4800601" cy="397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57" name="x axis…"/>
          <p:cNvSpPr txBox="1"/>
          <p:nvPr/>
        </p:nvSpPr>
        <p:spPr>
          <a:xfrm>
            <a:off x="6961570" y="4495672"/>
            <a:ext cx="9436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sp>
        <p:nvSpPr>
          <p:cNvPr id="2700" name="이 예시에서는 총 3개의 time step을 가지는 RNN을 훈련할 것입니다."/>
          <p:cNvSpPr txBox="1"/>
          <p:nvPr/>
        </p:nvSpPr>
        <p:spPr>
          <a:xfrm>
            <a:off x="266700" y="7886700"/>
            <a:ext cx="8608772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이 예시에서는 총 3개의 time step을 가지는 RNN을 훈련할 것입니다.</a:t>
            </a:r>
          </a:p>
        </p:txBody>
      </p:sp>
      <p:sp>
        <p:nvSpPr>
          <p:cNvPr id="2701" name="X"/>
          <p:cNvSpPr txBox="1"/>
          <p:nvPr/>
        </p:nvSpPr>
        <p:spPr>
          <a:xfrm>
            <a:off x="2122919" y="6881810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702" name="Oval"/>
          <p:cNvSpPr/>
          <p:nvPr/>
        </p:nvSpPr>
        <p:spPr>
          <a:xfrm>
            <a:off x="2589024" y="4220919"/>
            <a:ext cx="707629" cy="7269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3" name="Circle"/>
          <p:cNvSpPr/>
          <p:nvPr/>
        </p:nvSpPr>
        <p:spPr>
          <a:xfrm>
            <a:off x="1832836" y="4325282"/>
            <a:ext cx="883758" cy="883758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4" name="Line"/>
          <p:cNvSpPr/>
          <p:nvPr/>
        </p:nvSpPr>
        <p:spPr>
          <a:xfrm flipV="1">
            <a:off x="2274714" y="3669038"/>
            <a:ext cx="1" cy="639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5" name="Line"/>
          <p:cNvSpPr/>
          <p:nvPr/>
        </p:nvSpPr>
        <p:spPr>
          <a:xfrm flipV="1">
            <a:off x="2274714" y="5225458"/>
            <a:ext cx="1" cy="9828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6" name="Circle"/>
          <p:cNvSpPr/>
          <p:nvPr/>
        </p:nvSpPr>
        <p:spPr>
          <a:xfrm>
            <a:off x="1832836" y="5840099"/>
            <a:ext cx="883758" cy="883757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7" name="Circle"/>
          <p:cNvSpPr/>
          <p:nvPr/>
        </p:nvSpPr>
        <p:spPr>
          <a:xfrm>
            <a:off x="1832836" y="2810465"/>
            <a:ext cx="883758" cy="883758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8" name="Triangle"/>
          <p:cNvSpPr/>
          <p:nvPr/>
        </p:nvSpPr>
        <p:spPr>
          <a:xfrm rot="13184304">
            <a:off x="2594548" y="4336261"/>
            <a:ext cx="118153" cy="122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9" name="Whh"/>
          <p:cNvSpPr txBox="1"/>
          <p:nvPr/>
        </p:nvSpPr>
        <p:spPr>
          <a:xfrm>
            <a:off x="3256088" y="4113471"/>
            <a:ext cx="6430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hh</a:t>
            </a:r>
          </a:p>
        </p:txBody>
      </p:sp>
      <p:sp>
        <p:nvSpPr>
          <p:cNvPr id="2710" name="Wih"/>
          <p:cNvSpPr txBox="1"/>
          <p:nvPr/>
        </p:nvSpPr>
        <p:spPr>
          <a:xfrm>
            <a:off x="2409678" y="5326825"/>
            <a:ext cx="57495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ih</a:t>
            </a:r>
          </a:p>
        </p:txBody>
      </p:sp>
      <p:sp>
        <p:nvSpPr>
          <p:cNvPr id="2711" name="Who"/>
          <p:cNvSpPr txBox="1"/>
          <p:nvPr/>
        </p:nvSpPr>
        <p:spPr>
          <a:xfrm>
            <a:off x="2373813" y="3771840"/>
            <a:ext cx="6466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ho</a:t>
            </a:r>
          </a:p>
        </p:txBody>
      </p:sp>
      <p:sp>
        <p:nvSpPr>
          <p:cNvPr id="2712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3" name="Line"/>
          <p:cNvSpPr/>
          <p:nvPr/>
        </p:nvSpPr>
        <p:spPr>
          <a:xfrm>
            <a:off x="6336431" y="6881665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726" name="Group"/>
          <p:cNvGrpSpPr/>
          <p:nvPr/>
        </p:nvGrpSpPr>
        <p:grpSpPr>
          <a:xfrm>
            <a:off x="6017292" y="2717422"/>
            <a:ext cx="2270402" cy="3632941"/>
            <a:chOff x="0" y="0"/>
            <a:chExt cx="2270400" cy="3632940"/>
          </a:xfrm>
        </p:grpSpPr>
        <p:sp>
          <p:nvSpPr>
            <p:cNvPr id="2714" name="X1"/>
            <p:cNvSpPr txBox="1"/>
            <p:nvPr/>
          </p:nvSpPr>
          <p:spPr>
            <a:xfrm>
              <a:off x="1474009" y="3246198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1</a:t>
              </a:r>
            </a:p>
          </p:txBody>
        </p:sp>
        <p:grpSp>
          <p:nvGrpSpPr>
            <p:cNvPr id="2722" name="Group"/>
            <p:cNvGrpSpPr/>
            <p:nvPr/>
          </p:nvGrpSpPr>
          <p:grpSpPr>
            <a:xfrm>
              <a:off x="0" y="-1"/>
              <a:ext cx="2026568" cy="3139850"/>
              <a:chOff x="0" y="0"/>
              <a:chExt cx="2026567" cy="3139848"/>
            </a:xfrm>
          </p:grpSpPr>
          <p:sp>
            <p:nvSpPr>
              <p:cNvPr id="2715" name="Line"/>
              <p:cNvSpPr/>
              <p:nvPr/>
            </p:nvSpPr>
            <p:spPr>
              <a:xfrm flipV="1">
                <a:off x="1672033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16" name="Line"/>
              <p:cNvSpPr/>
              <p:nvPr/>
            </p:nvSpPr>
            <p:spPr>
              <a:xfrm flipV="1">
                <a:off x="1672033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17" name="Circle"/>
              <p:cNvSpPr/>
              <p:nvPr/>
            </p:nvSpPr>
            <p:spPr>
              <a:xfrm>
                <a:off x="1317498" y="2430780"/>
                <a:ext cx="709070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18" name="Circle"/>
              <p:cNvSpPr/>
              <p:nvPr/>
            </p:nvSpPr>
            <p:spPr>
              <a:xfrm>
                <a:off x="1317498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19" name="S1"/>
              <p:cNvSpPr/>
              <p:nvPr/>
            </p:nvSpPr>
            <p:spPr>
              <a:xfrm>
                <a:off x="1317498" y="1215390"/>
                <a:ext cx="709070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2720" name="Line"/>
              <p:cNvSpPr/>
              <p:nvPr/>
            </p:nvSpPr>
            <p:spPr>
              <a:xfrm>
                <a:off x="699901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21" name="S0"/>
              <p:cNvSpPr/>
              <p:nvPr/>
            </p:nvSpPr>
            <p:spPr>
              <a:xfrm>
                <a:off x="0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0</a:t>
                </a:r>
              </a:p>
            </p:txBody>
          </p:sp>
        </p:grpSp>
        <p:sp>
          <p:nvSpPr>
            <p:cNvPr id="2723" name="Whh"/>
            <p:cNvSpPr txBox="1"/>
            <p:nvPr/>
          </p:nvSpPr>
          <p:spPr>
            <a:xfrm>
              <a:off x="703923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724" name="Wih"/>
            <p:cNvSpPr txBox="1"/>
            <p:nvPr/>
          </p:nvSpPr>
          <p:spPr>
            <a:xfrm>
              <a:off x="1780319" y="2018962"/>
              <a:ext cx="461306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725" name="Who"/>
            <p:cNvSpPr txBox="1"/>
            <p:nvPr/>
          </p:nvSpPr>
          <p:spPr>
            <a:xfrm>
              <a:off x="1751543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738" name="Group"/>
          <p:cNvGrpSpPr/>
          <p:nvPr/>
        </p:nvGrpSpPr>
        <p:grpSpPr>
          <a:xfrm>
            <a:off x="8067585" y="2717422"/>
            <a:ext cx="1570501" cy="3632941"/>
            <a:chOff x="0" y="0"/>
            <a:chExt cx="1570499" cy="3632940"/>
          </a:xfrm>
        </p:grpSpPr>
        <p:sp>
          <p:nvSpPr>
            <p:cNvPr id="2727" name="X2"/>
            <p:cNvSpPr txBox="1"/>
            <p:nvPr/>
          </p:nvSpPr>
          <p:spPr>
            <a:xfrm>
              <a:off x="774108" y="3246198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2</a:t>
              </a:r>
            </a:p>
          </p:txBody>
        </p:sp>
        <p:grpSp>
          <p:nvGrpSpPr>
            <p:cNvPr id="2734" name="Group"/>
            <p:cNvGrpSpPr/>
            <p:nvPr/>
          </p:nvGrpSpPr>
          <p:grpSpPr>
            <a:xfrm>
              <a:off x="0" y="-1"/>
              <a:ext cx="1326667" cy="3139850"/>
              <a:chOff x="0" y="0"/>
              <a:chExt cx="1326666" cy="3139848"/>
            </a:xfrm>
          </p:grpSpPr>
          <p:sp>
            <p:nvSpPr>
              <p:cNvPr id="2728" name="Line"/>
              <p:cNvSpPr/>
              <p:nvPr/>
            </p:nvSpPr>
            <p:spPr>
              <a:xfrm flipV="1">
                <a:off x="972131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29" name="Line"/>
              <p:cNvSpPr/>
              <p:nvPr/>
            </p:nvSpPr>
            <p:spPr>
              <a:xfrm flipV="1">
                <a:off x="972131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30" name="Circle"/>
              <p:cNvSpPr/>
              <p:nvPr/>
            </p:nvSpPr>
            <p:spPr>
              <a:xfrm>
                <a:off x="617597" y="2430780"/>
                <a:ext cx="709069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31" name="Circle"/>
              <p:cNvSpPr/>
              <p:nvPr/>
            </p:nvSpPr>
            <p:spPr>
              <a:xfrm>
                <a:off x="617597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32" name="S2"/>
              <p:cNvSpPr/>
              <p:nvPr/>
            </p:nvSpPr>
            <p:spPr>
              <a:xfrm>
                <a:off x="617597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2733" name="Line"/>
              <p:cNvSpPr/>
              <p:nvPr/>
            </p:nvSpPr>
            <p:spPr>
              <a:xfrm>
                <a:off x="0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735" name="Whh"/>
            <p:cNvSpPr txBox="1"/>
            <p:nvPr/>
          </p:nvSpPr>
          <p:spPr>
            <a:xfrm>
              <a:off x="4022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736" name="Wih"/>
            <p:cNvSpPr txBox="1"/>
            <p:nvPr/>
          </p:nvSpPr>
          <p:spPr>
            <a:xfrm>
              <a:off x="1080417" y="2018962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737" name="Who"/>
            <p:cNvSpPr txBox="1"/>
            <p:nvPr/>
          </p:nvSpPr>
          <p:spPr>
            <a:xfrm>
              <a:off x="1051642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747" name="Group"/>
          <p:cNvGrpSpPr/>
          <p:nvPr/>
        </p:nvGrpSpPr>
        <p:grpSpPr>
          <a:xfrm>
            <a:off x="9969003" y="2717422"/>
            <a:ext cx="952903" cy="3632941"/>
            <a:chOff x="0" y="0"/>
            <a:chExt cx="952901" cy="3632940"/>
          </a:xfrm>
        </p:grpSpPr>
        <p:sp>
          <p:nvSpPr>
            <p:cNvPr id="2739" name="X3"/>
            <p:cNvSpPr txBox="1"/>
            <p:nvPr/>
          </p:nvSpPr>
          <p:spPr>
            <a:xfrm>
              <a:off x="156510" y="3246198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2740" name="Line"/>
            <p:cNvSpPr/>
            <p:nvPr/>
          </p:nvSpPr>
          <p:spPr>
            <a:xfrm flipV="1">
              <a:off x="354534" y="688862"/>
              <a:ext cx="1" cy="5569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 flipV="1">
              <a:off x="354534" y="1937632"/>
              <a:ext cx="1" cy="788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42" name="Circle"/>
            <p:cNvSpPr/>
            <p:nvPr/>
          </p:nvSpPr>
          <p:spPr>
            <a:xfrm>
              <a:off x="0" y="2430780"/>
              <a:ext cx="709069" cy="709069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43" name="Circle"/>
            <p:cNvSpPr/>
            <p:nvPr/>
          </p:nvSpPr>
          <p:spPr>
            <a:xfrm>
              <a:off x="0" y="0"/>
              <a:ext cx="709069" cy="709069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44" name="S3"/>
            <p:cNvSpPr/>
            <p:nvPr/>
          </p:nvSpPr>
          <p:spPr>
            <a:xfrm>
              <a:off x="25400" y="1215390"/>
              <a:ext cx="709069" cy="709069"/>
            </a:xfrm>
            <a:prstGeom prst="ellipse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</a:t>
              </a:r>
              <a:r>
                <a:rPr baseline="-5999"/>
                <a:t>3</a:t>
              </a:r>
            </a:p>
          </p:txBody>
        </p:sp>
        <p:sp>
          <p:nvSpPr>
            <p:cNvPr id="2745" name="Wih"/>
            <p:cNvSpPr txBox="1"/>
            <p:nvPr/>
          </p:nvSpPr>
          <p:spPr>
            <a:xfrm>
              <a:off x="462820" y="2018962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746" name="Who"/>
            <p:cNvSpPr txBox="1"/>
            <p:nvPr/>
          </p:nvSpPr>
          <p:spPr>
            <a:xfrm>
              <a:off x="434044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sp>
        <p:nvSpPr>
          <p:cNvPr id="2748" name="Whh"/>
          <p:cNvSpPr txBox="1"/>
          <p:nvPr/>
        </p:nvSpPr>
        <p:spPr>
          <a:xfrm>
            <a:off x="9436096" y="3904441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749" name="Line"/>
          <p:cNvSpPr/>
          <p:nvPr/>
        </p:nvSpPr>
        <p:spPr>
          <a:xfrm>
            <a:off x="9381307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0" name="간다"/>
          <p:cNvSpPr txBox="1"/>
          <p:nvPr/>
        </p:nvSpPr>
        <p:spPr>
          <a:xfrm>
            <a:off x="11393682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2751" name="Rectangle"/>
          <p:cNvSpPr/>
          <p:nvPr/>
        </p:nvSpPr>
        <p:spPr>
          <a:xfrm>
            <a:off x="6771358" y="1425600"/>
            <a:ext cx="1349730" cy="5126702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2" name="Rectangle"/>
          <p:cNvSpPr/>
          <p:nvPr/>
        </p:nvSpPr>
        <p:spPr>
          <a:xfrm>
            <a:off x="8177970" y="1423926"/>
            <a:ext cx="1349731" cy="5115098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3" name="Rectangle"/>
          <p:cNvSpPr/>
          <p:nvPr/>
        </p:nvSpPr>
        <p:spPr>
          <a:xfrm>
            <a:off x="9584583" y="1412321"/>
            <a:ext cx="1349730" cy="5126703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4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755" name="output1"/>
          <p:cNvSpPr txBox="1"/>
          <p:nvPr/>
        </p:nvSpPr>
        <p:spPr>
          <a:xfrm>
            <a:off x="7188424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2756" name="output2"/>
          <p:cNvSpPr txBox="1"/>
          <p:nvPr/>
        </p:nvSpPr>
        <p:spPr>
          <a:xfrm>
            <a:off x="8544436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2757" name="output3"/>
          <p:cNvSpPr txBox="1"/>
          <p:nvPr/>
        </p:nvSpPr>
        <p:spPr>
          <a:xfrm>
            <a:off x="9973211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2758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2759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2760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2761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sp>
        <p:nvSpPr>
          <p:cNvPr id="2764" name="한 단어가 오면 그 다음 단어를 예측하도록 input과 target을 설정해줍니다.…"/>
          <p:cNvSpPr txBox="1"/>
          <p:nvPr/>
        </p:nvSpPr>
        <p:spPr>
          <a:xfrm>
            <a:off x="266700" y="7886699"/>
            <a:ext cx="9147353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한 단어가 오면 그 다음 단어를 예측하도록 input과 target을 설정해줍니다.</a:t>
            </a:r>
          </a:p>
          <a:p>
            <a:pPr algn="l"/>
            <a:r>
              <a:t>첫 time step에서는 '나는'이 input일 때 '오늘'이 target이 되도록</a:t>
            </a:r>
          </a:p>
        </p:txBody>
      </p:sp>
      <p:sp>
        <p:nvSpPr>
          <p:cNvPr id="2765" name="X"/>
          <p:cNvSpPr txBox="1"/>
          <p:nvPr/>
        </p:nvSpPr>
        <p:spPr>
          <a:xfrm>
            <a:off x="2122919" y="6881810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766" name="Oval"/>
          <p:cNvSpPr/>
          <p:nvPr/>
        </p:nvSpPr>
        <p:spPr>
          <a:xfrm>
            <a:off x="2589024" y="4220919"/>
            <a:ext cx="707629" cy="7269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7" name="Circle"/>
          <p:cNvSpPr/>
          <p:nvPr/>
        </p:nvSpPr>
        <p:spPr>
          <a:xfrm>
            <a:off x="1832836" y="4325282"/>
            <a:ext cx="883758" cy="883758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8" name="Line"/>
          <p:cNvSpPr/>
          <p:nvPr/>
        </p:nvSpPr>
        <p:spPr>
          <a:xfrm flipV="1">
            <a:off x="2274714" y="3669038"/>
            <a:ext cx="1" cy="639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9" name="Line"/>
          <p:cNvSpPr/>
          <p:nvPr/>
        </p:nvSpPr>
        <p:spPr>
          <a:xfrm flipV="1">
            <a:off x="2274714" y="5225458"/>
            <a:ext cx="1" cy="9828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0" name="Circle"/>
          <p:cNvSpPr/>
          <p:nvPr/>
        </p:nvSpPr>
        <p:spPr>
          <a:xfrm>
            <a:off x="1832836" y="5840099"/>
            <a:ext cx="883758" cy="883757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1" name="Circle"/>
          <p:cNvSpPr/>
          <p:nvPr/>
        </p:nvSpPr>
        <p:spPr>
          <a:xfrm>
            <a:off x="1832836" y="2810465"/>
            <a:ext cx="883758" cy="883758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2" name="Triangle"/>
          <p:cNvSpPr/>
          <p:nvPr/>
        </p:nvSpPr>
        <p:spPr>
          <a:xfrm rot="13184304">
            <a:off x="2594548" y="4336261"/>
            <a:ext cx="118153" cy="122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3" name="Whh"/>
          <p:cNvSpPr txBox="1"/>
          <p:nvPr/>
        </p:nvSpPr>
        <p:spPr>
          <a:xfrm>
            <a:off x="3256088" y="4113471"/>
            <a:ext cx="6430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hh</a:t>
            </a:r>
          </a:p>
        </p:txBody>
      </p:sp>
      <p:sp>
        <p:nvSpPr>
          <p:cNvPr id="2774" name="Wih"/>
          <p:cNvSpPr txBox="1"/>
          <p:nvPr/>
        </p:nvSpPr>
        <p:spPr>
          <a:xfrm>
            <a:off x="2409678" y="5326825"/>
            <a:ext cx="57495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ih</a:t>
            </a:r>
          </a:p>
        </p:txBody>
      </p:sp>
      <p:sp>
        <p:nvSpPr>
          <p:cNvPr id="2775" name="Who"/>
          <p:cNvSpPr txBox="1"/>
          <p:nvPr/>
        </p:nvSpPr>
        <p:spPr>
          <a:xfrm>
            <a:off x="2373813" y="3771840"/>
            <a:ext cx="6466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ho</a:t>
            </a:r>
          </a:p>
        </p:txBody>
      </p:sp>
      <p:sp>
        <p:nvSpPr>
          <p:cNvPr id="2776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7" name="Line"/>
          <p:cNvSpPr/>
          <p:nvPr/>
        </p:nvSpPr>
        <p:spPr>
          <a:xfrm>
            <a:off x="6336431" y="6881665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790" name="Group"/>
          <p:cNvGrpSpPr/>
          <p:nvPr/>
        </p:nvGrpSpPr>
        <p:grpSpPr>
          <a:xfrm>
            <a:off x="6017292" y="2717422"/>
            <a:ext cx="2270402" cy="3632941"/>
            <a:chOff x="0" y="0"/>
            <a:chExt cx="2270400" cy="3632940"/>
          </a:xfrm>
        </p:grpSpPr>
        <p:sp>
          <p:nvSpPr>
            <p:cNvPr id="2778" name="X1"/>
            <p:cNvSpPr txBox="1"/>
            <p:nvPr/>
          </p:nvSpPr>
          <p:spPr>
            <a:xfrm>
              <a:off x="1474009" y="3246198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1</a:t>
              </a:r>
            </a:p>
          </p:txBody>
        </p:sp>
        <p:grpSp>
          <p:nvGrpSpPr>
            <p:cNvPr id="2786" name="Group"/>
            <p:cNvGrpSpPr/>
            <p:nvPr/>
          </p:nvGrpSpPr>
          <p:grpSpPr>
            <a:xfrm>
              <a:off x="0" y="-1"/>
              <a:ext cx="2026568" cy="3139850"/>
              <a:chOff x="0" y="0"/>
              <a:chExt cx="2026567" cy="3139848"/>
            </a:xfrm>
          </p:grpSpPr>
          <p:sp>
            <p:nvSpPr>
              <p:cNvPr id="2779" name="Line"/>
              <p:cNvSpPr/>
              <p:nvPr/>
            </p:nvSpPr>
            <p:spPr>
              <a:xfrm flipV="1">
                <a:off x="1672033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80" name="Line"/>
              <p:cNvSpPr/>
              <p:nvPr/>
            </p:nvSpPr>
            <p:spPr>
              <a:xfrm flipV="1">
                <a:off x="1672033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81" name="Circle"/>
              <p:cNvSpPr/>
              <p:nvPr/>
            </p:nvSpPr>
            <p:spPr>
              <a:xfrm>
                <a:off x="1317498" y="2430780"/>
                <a:ext cx="709070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82" name="Circle"/>
              <p:cNvSpPr/>
              <p:nvPr/>
            </p:nvSpPr>
            <p:spPr>
              <a:xfrm>
                <a:off x="1317498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83" name="S1"/>
              <p:cNvSpPr/>
              <p:nvPr/>
            </p:nvSpPr>
            <p:spPr>
              <a:xfrm>
                <a:off x="1317498" y="1215390"/>
                <a:ext cx="709070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2784" name="Line"/>
              <p:cNvSpPr/>
              <p:nvPr/>
            </p:nvSpPr>
            <p:spPr>
              <a:xfrm>
                <a:off x="699901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85" name="S0"/>
              <p:cNvSpPr/>
              <p:nvPr/>
            </p:nvSpPr>
            <p:spPr>
              <a:xfrm>
                <a:off x="0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0</a:t>
                </a:r>
              </a:p>
            </p:txBody>
          </p:sp>
        </p:grpSp>
        <p:sp>
          <p:nvSpPr>
            <p:cNvPr id="2787" name="Whh"/>
            <p:cNvSpPr txBox="1"/>
            <p:nvPr/>
          </p:nvSpPr>
          <p:spPr>
            <a:xfrm>
              <a:off x="703923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788" name="Wih"/>
            <p:cNvSpPr txBox="1"/>
            <p:nvPr/>
          </p:nvSpPr>
          <p:spPr>
            <a:xfrm>
              <a:off x="1780319" y="2018962"/>
              <a:ext cx="461306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789" name="Who"/>
            <p:cNvSpPr txBox="1"/>
            <p:nvPr/>
          </p:nvSpPr>
          <p:spPr>
            <a:xfrm>
              <a:off x="1751543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802" name="Group"/>
          <p:cNvGrpSpPr/>
          <p:nvPr/>
        </p:nvGrpSpPr>
        <p:grpSpPr>
          <a:xfrm>
            <a:off x="8067585" y="2717422"/>
            <a:ext cx="1570501" cy="3632941"/>
            <a:chOff x="0" y="0"/>
            <a:chExt cx="1570499" cy="3632940"/>
          </a:xfrm>
        </p:grpSpPr>
        <p:sp>
          <p:nvSpPr>
            <p:cNvPr id="2791" name="X2"/>
            <p:cNvSpPr txBox="1"/>
            <p:nvPr/>
          </p:nvSpPr>
          <p:spPr>
            <a:xfrm>
              <a:off x="774108" y="3246198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2</a:t>
              </a:r>
            </a:p>
          </p:txBody>
        </p:sp>
        <p:grpSp>
          <p:nvGrpSpPr>
            <p:cNvPr id="2798" name="Group"/>
            <p:cNvGrpSpPr/>
            <p:nvPr/>
          </p:nvGrpSpPr>
          <p:grpSpPr>
            <a:xfrm>
              <a:off x="0" y="-1"/>
              <a:ext cx="1326667" cy="3139850"/>
              <a:chOff x="0" y="0"/>
              <a:chExt cx="1326666" cy="3139848"/>
            </a:xfrm>
          </p:grpSpPr>
          <p:sp>
            <p:nvSpPr>
              <p:cNvPr id="2792" name="Line"/>
              <p:cNvSpPr/>
              <p:nvPr/>
            </p:nvSpPr>
            <p:spPr>
              <a:xfrm flipV="1">
                <a:off x="972131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93" name="Line"/>
              <p:cNvSpPr/>
              <p:nvPr/>
            </p:nvSpPr>
            <p:spPr>
              <a:xfrm flipV="1">
                <a:off x="972131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94" name="Circle"/>
              <p:cNvSpPr/>
              <p:nvPr/>
            </p:nvSpPr>
            <p:spPr>
              <a:xfrm>
                <a:off x="617597" y="2430780"/>
                <a:ext cx="709069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95" name="Circle"/>
              <p:cNvSpPr/>
              <p:nvPr/>
            </p:nvSpPr>
            <p:spPr>
              <a:xfrm>
                <a:off x="617597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96" name="S2"/>
              <p:cNvSpPr/>
              <p:nvPr/>
            </p:nvSpPr>
            <p:spPr>
              <a:xfrm>
                <a:off x="617597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2797" name="Line"/>
              <p:cNvSpPr/>
              <p:nvPr/>
            </p:nvSpPr>
            <p:spPr>
              <a:xfrm>
                <a:off x="0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799" name="Whh"/>
            <p:cNvSpPr txBox="1"/>
            <p:nvPr/>
          </p:nvSpPr>
          <p:spPr>
            <a:xfrm>
              <a:off x="4022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800" name="Wih"/>
            <p:cNvSpPr txBox="1"/>
            <p:nvPr/>
          </p:nvSpPr>
          <p:spPr>
            <a:xfrm>
              <a:off x="1080417" y="2018962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801" name="Who"/>
            <p:cNvSpPr txBox="1"/>
            <p:nvPr/>
          </p:nvSpPr>
          <p:spPr>
            <a:xfrm>
              <a:off x="1051642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815" name="Group"/>
          <p:cNvGrpSpPr/>
          <p:nvPr/>
        </p:nvGrpSpPr>
        <p:grpSpPr>
          <a:xfrm>
            <a:off x="1750300" y="2191452"/>
            <a:ext cx="9224715" cy="4158911"/>
            <a:chOff x="-8218703" y="-25342"/>
            <a:chExt cx="9224713" cy="4158909"/>
          </a:xfrm>
        </p:grpSpPr>
        <p:sp>
          <p:nvSpPr>
            <p:cNvPr id="2803" name="X3"/>
            <p:cNvSpPr txBox="1"/>
            <p:nvPr/>
          </p:nvSpPr>
          <p:spPr>
            <a:xfrm>
              <a:off x="156510" y="3746825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2804" name="Line"/>
            <p:cNvSpPr/>
            <p:nvPr/>
          </p:nvSpPr>
          <p:spPr>
            <a:xfrm flipV="1">
              <a:off x="354534" y="1189489"/>
              <a:ext cx="1" cy="5569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 flipV="1">
              <a:off x="354534" y="2438259"/>
              <a:ext cx="1" cy="788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6" name="Circle"/>
            <p:cNvSpPr/>
            <p:nvPr/>
          </p:nvSpPr>
          <p:spPr>
            <a:xfrm>
              <a:off x="0" y="2931407"/>
              <a:ext cx="709069" cy="709069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7" name="Circle"/>
            <p:cNvSpPr/>
            <p:nvPr/>
          </p:nvSpPr>
          <p:spPr>
            <a:xfrm>
              <a:off x="0" y="500627"/>
              <a:ext cx="709069" cy="709069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8" name="S3"/>
            <p:cNvSpPr/>
            <p:nvPr/>
          </p:nvSpPr>
          <p:spPr>
            <a:xfrm>
              <a:off x="25400" y="1716017"/>
              <a:ext cx="709069" cy="709069"/>
            </a:xfrm>
            <a:prstGeom prst="ellipse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</a:t>
              </a:r>
              <a:r>
                <a:rPr baseline="-5999"/>
                <a:t>3</a:t>
              </a:r>
            </a:p>
          </p:txBody>
        </p:sp>
        <p:sp>
          <p:nvSpPr>
            <p:cNvPr id="2809" name="Wih"/>
            <p:cNvSpPr txBox="1"/>
            <p:nvPr/>
          </p:nvSpPr>
          <p:spPr>
            <a:xfrm>
              <a:off x="462820" y="2519589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810" name="Who"/>
            <p:cNvSpPr txBox="1"/>
            <p:nvPr/>
          </p:nvSpPr>
          <p:spPr>
            <a:xfrm>
              <a:off x="434044" y="1271971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  <p:sp>
          <p:nvSpPr>
            <p:cNvPr id="2811" name="output"/>
            <p:cNvSpPr txBox="1"/>
            <p:nvPr/>
          </p:nvSpPr>
          <p:spPr>
            <a:xfrm>
              <a:off x="-8218704" y="-25343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2812" name="output1"/>
            <p:cNvSpPr txBox="1"/>
            <p:nvPr/>
          </p:nvSpPr>
          <p:spPr>
            <a:xfrm>
              <a:off x="-2780580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1</a:t>
              </a:r>
            </a:p>
          </p:txBody>
        </p:sp>
        <p:sp>
          <p:nvSpPr>
            <p:cNvPr id="2813" name="output2"/>
            <p:cNvSpPr txBox="1"/>
            <p:nvPr/>
          </p:nvSpPr>
          <p:spPr>
            <a:xfrm>
              <a:off x="-1424568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2</a:t>
              </a:r>
            </a:p>
          </p:txBody>
        </p:sp>
        <p:sp>
          <p:nvSpPr>
            <p:cNvPr id="2814" name="output3"/>
            <p:cNvSpPr txBox="1"/>
            <p:nvPr/>
          </p:nvSpPr>
          <p:spPr>
            <a:xfrm>
              <a:off x="4207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3</a:t>
              </a:r>
            </a:p>
          </p:txBody>
        </p:sp>
      </p:grpSp>
      <p:sp>
        <p:nvSpPr>
          <p:cNvPr id="2816" name="Whh"/>
          <p:cNvSpPr txBox="1"/>
          <p:nvPr/>
        </p:nvSpPr>
        <p:spPr>
          <a:xfrm>
            <a:off x="9436096" y="3904441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817" name="Line"/>
          <p:cNvSpPr/>
          <p:nvPr/>
        </p:nvSpPr>
        <p:spPr>
          <a:xfrm>
            <a:off x="9381307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8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2819" name="간다"/>
          <p:cNvSpPr txBox="1"/>
          <p:nvPr/>
        </p:nvSpPr>
        <p:spPr>
          <a:xfrm>
            <a:off x="11393682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2820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2821" name="Rectangle"/>
          <p:cNvSpPr/>
          <p:nvPr/>
        </p:nvSpPr>
        <p:spPr>
          <a:xfrm>
            <a:off x="7146473" y="5076907"/>
            <a:ext cx="1104156" cy="1487704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2" name="Rectangle"/>
          <p:cNvSpPr/>
          <p:nvPr/>
        </p:nvSpPr>
        <p:spPr>
          <a:xfrm>
            <a:off x="7338386" y="1381688"/>
            <a:ext cx="720329" cy="879960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3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2824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2825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2826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sp>
        <p:nvSpPr>
          <p:cNvPr id="2829" name="두 번째 time step에서는 '오늘'이 input일 때 '집에'가 target이 되도록"/>
          <p:cNvSpPr txBox="1"/>
          <p:nvPr/>
        </p:nvSpPr>
        <p:spPr>
          <a:xfrm>
            <a:off x="266700" y="7886700"/>
            <a:ext cx="882518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두 번째 time step에서는 '오늘'이 input일 때 '집에'가 target이 되도록</a:t>
            </a:r>
          </a:p>
        </p:txBody>
      </p:sp>
      <p:sp>
        <p:nvSpPr>
          <p:cNvPr id="2830" name="X"/>
          <p:cNvSpPr txBox="1"/>
          <p:nvPr/>
        </p:nvSpPr>
        <p:spPr>
          <a:xfrm>
            <a:off x="2122919" y="6881810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831" name="Oval"/>
          <p:cNvSpPr/>
          <p:nvPr/>
        </p:nvSpPr>
        <p:spPr>
          <a:xfrm>
            <a:off x="2589024" y="4220919"/>
            <a:ext cx="707629" cy="7269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2" name="Circle"/>
          <p:cNvSpPr/>
          <p:nvPr/>
        </p:nvSpPr>
        <p:spPr>
          <a:xfrm>
            <a:off x="1832836" y="4325282"/>
            <a:ext cx="883758" cy="883758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3" name="Line"/>
          <p:cNvSpPr/>
          <p:nvPr/>
        </p:nvSpPr>
        <p:spPr>
          <a:xfrm flipV="1">
            <a:off x="2274714" y="3669038"/>
            <a:ext cx="1" cy="639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4" name="Line"/>
          <p:cNvSpPr/>
          <p:nvPr/>
        </p:nvSpPr>
        <p:spPr>
          <a:xfrm flipV="1">
            <a:off x="2274714" y="5225458"/>
            <a:ext cx="1" cy="9828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5" name="Circle"/>
          <p:cNvSpPr/>
          <p:nvPr/>
        </p:nvSpPr>
        <p:spPr>
          <a:xfrm>
            <a:off x="1832836" y="5840099"/>
            <a:ext cx="883758" cy="883757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6" name="Circle"/>
          <p:cNvSpPr/>
          <p:nvPr/>
        </p:nvSpPr>
        <p:spPr>
          <a:xfrm>
            <a:off x="1832836" y="2810465"/>
            <a:ext cx="883758" cy="883758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7" name="Triangle"/>
          <p:cNvSpPr/>
          <p:nvPr/>
        </p:nvSpPr>
        <p:spPr>
          <a:xfrm rot="13184304">
            <a:off x="2594548" y="4336261"/>
            <a:ext cx="118153" cy="122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8" name="Whh"/>
          <p:cNvSpPr txBox="1"/>
          <p:nvPr/>
        </p:nvSpPr>
        <p:spPr>
          <a:xfrm>
            <a:off x="3256088" y="4113471"/>
            <a:ext cx="6430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hh</a:t>
            </a:r>
          </a:p>
        </p:txBody>
      </p:sp>
      <p:sp>
        <p:nvSpPr>
          <p:cNvPr id="2839" name="Wih"/>
          <p:cNvSpPr txBox="1"/>
          <p:nvPr/>
        </p:nvSpPr>
        <p:spPr>
          <a:xfrm>
            <a:off x="2409678" y="5326825"/>
            <a:ext cx="57495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ih</a:t>
            </a:r>
          </a:p>
        </p:txBody>
      </p:sp>
      <p:sp>
        <p:nvSpPr>
          <p:cNvPr id="2840" name="Who"/>
          <p:cNvSpPr txBox="1"/>
          <p:nvPr/>
        </p:nvSpPr>
        <p:spPr>
          <a:xfrm>
            <a:off x="2373813" y="3771840"/>
            <a:ext cx="6466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ho</a:t>
            </a:r>
          </a:p>
        </p:txBody>
      </p:sp>
      <p:sp>
        <p:nvSpPr>
          <p:cNvPr id="2841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2" name="Line"/>
          <p:cNvSpPr/>
          <p:nvPr/>
        </p:nvSpPr>
        <p:spPr>
          <a:xfrm>
            <a:off x="6336431" y="6881665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855" name="Group"/>
          <p:cNvGrpSpPr/>
          <p:nvPr/>
        </p:nvGrpSpPr>
        <p:grpSpPr>
          <a:xfrm>
            <a:off x="6017292" y="2717422"/>
            <a:ext cx="2270402" cy="3632941"/>
            <a:chOff x="0" y="0"/>
            <a:chExt cx="2270400" cy="3632940"/>
          </a:xfrm>
        </p:grpSpPr>
        <p:sp>
          <p:nvSpPr>
            <p:cNvPr id="2843" name="X1"/>
            <p:cNvSpPr txBox="1"/>
            <p:nvPr/>
          </p:nvSpPr>
          <p:spPr>
            <a:xfrm>
              <a:off x="1474009" y="3246198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1</a:t>
              </a:r>
            </a:p>
          </p:txBody>
        </p:sp>
        <p:grpSp>
          <p:nvGrpSpPr>
            <p:cNvPr id="2851" name="Group"/>
            <p:cNvGrpSpPr/>
            <p:nvPr/>
          </p:nvGrpSpPr>
          <p:grpSpPr>
            <a:xfrm>
              <a:off x="0" y="-1"/>
              <a:ext cx="2026568" cy="3139850"/>
              <a:chOff x="0" y="0"/>
              <a:chExt cx="2026567" cy="3139848"/>
            </a:xfrm>
          </p:grpSpPr>
          <p:sp>
            <p:nvSpPr>
              <p:cNvPr id="2844" name="Line"/>
              <p:cNvSpPr/>
              <p:nvPr/>
            </p:nvSpPr>
            <p:spPr>
              <a:xfrm flipV="1">
                <a:off x="1672033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5" name="Line"/>
              <p:cNvSpPr/>
              <p:nvPr/>
            </p:nvSpPr>
            <p:spPr>
              <a:xfrm flipV="1">
                <a:off x="1672033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6" name="Circle"/>
              <p:cNvSpPr/>
              <p:nvPr/>
            </p:nvSpPr>
            <p:spPr>
              <a:xfrm>
                <a:off x="1317498" y="2430780"/>
                <a:ext cx="709070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7" name="Circle"/>
              <p:cNvSpPr/>
              <p:nvPr/>
            </p:nvSpPr>
            <p:spPr>
              <a:xfrm>
                <a:off x="1317498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8" name="S1"/>
              <p:cNvSpPr/>
              <p:nvPr/>
            </p:nvSpPr>
            <p:spPr>
              <a:xfrm>
                <a:off x="1317498" y="1215390"/>
                <a:ext cx="709070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2849" name="Line"/>
              <p:cNvSpPr/>
              <p:nvPr/>
            </p:nvSpPr>
            <p:spPr>
              <a:xfrm>
                <a:off x="699901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50" name="S0"/>
              <p:cNvSpPr/>
              <p:nvPr/>
            </p:nvSpPr>
            <p:spPr>
              <a:xfrm>
                <a:off x="0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0</a:t>
                </a:r>
              </a:p>
            </p:txBody>
          </p:sp>
        </p:grpSp>
        <p:sp>
          <p:nvSpPr>
            <p:cNvPr id="2852" name="Whh"/>
            <p:cNvSpPr txBox="1"/>
            <p:nvPr/>
          </p:nvSpPr>
          <p:spPr>
            <a:xfrm>
              <a:off x="703923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853" name="Wih"/>
            <p:cNvSpPr txBox="1"/>
            <p:nvPr/>
          </p:nvSpPr>
          <p:spPr>
            <a:xfrm>
              <a:off x="1780319" y="2018962"/>
              <a:ext cx="461306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854" name="Who"/>
            <p:cNvSpPr txBox="1"/>
            <p:nvPr/>
          </p:nvSpPr>
          <p:spPr>
            <a:xfrm>
              <a:off x="1751543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867" name="Group"/>
          <p:cNvGrpSpPr/>
          <p:nvPr/>
        </p:nvGrpSpPr>
        <p:grpSpPr>
          <a:xfrm>
            <a:off x="8067585" y="2717422"/>
            <a:ext cx="1570501" cy="3632941"/>
            <a:chOff x="0" y="0"/>
            <a:chExt cx="1570499" cy="3632940"/>
          </a:xfrm>
        </p:grpSpPr>
        <p:sp>
          <p:nvSpPr>
            <p:cNvPr id="2856" name="X2"/>
            <p:cNvSpPr txBox="1"/>
            <p:nvPr/>
          </p:nvSpPr>
          <p:spPr>
            <a:xfrm>
              <a:off x="774108" y="3246198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2</a:t>
              </a:r>
            </a:p>
          </p:txBody>
        </p:sp>
        <p:grpSp>
          <p:nvGrpSpPr>
            <p:cNvPr id="2863" name="Group"/>
            <p:cNvGrpSpPr/>
            <p:nvPr/>
          </p:nvGrpSpPr>
          <p:grpSpPr>
            <a:xfrm>
              <a:off x="0" y="-1"/>
              <a:ext cx="1326667" cy="3139850"/>
              <a:chOff x="0" y="0"/>
              <a:chExt cx="1326666" cy="3139848"/>
            </a:xfrm>
          </p:grpSpPr>
          <p:sp>
            <p:nvSpPr>
              <p:cNvPr id="2857" name="Line"/>
              <p:cNvSpPr/>
              <p:nvPr/>
            </p:nvSpPr>
            <p:spPr>
              <a:xfrm flipV="1">
                <a:off x="972131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58" name="Line"/>
              <p:cNvSpPr/>
              <p:nvPr/>
            </p:nvSpPr>
            <p:spPr>
              <a:xfrm flipV="1">
                <a:off x="972131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59" name="Circle"/>
              <p:cNvSpPr/>
              <p:nvPr/>
            </p:nvSpPr>
            <p:spPr>
              <a:xfrm>
                <a:off x="617597" y="2430780"/>
                <a:ext cx="709069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60" name="Circle"/>
              <p:cNvSpPr/>
              <p:nvPr/>
            </p:nvSpPr>
            <p:spPr>
              <a:xfrm>
                <a:off x="617597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61" name="S2"/>
              <p:cNvSpPr/>
              <p:nvPr/>
            </p:nvSpPr>
            <p:spPr>
              <a:xfrm>
                <a:off x="617597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2862" name="Line"/>
              <p:cNvSpPr/>
              <p:nvPr/>
            </p:nvSpPr>
            <p:spPr>
              <a:xfrm>
                <a:off x="0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864" name="Whh"/>
            <p:cNvSpPr txBox="1"/>
            <p:nvPr/>
          </p:nvSpPr>
          <p:spPr>
            <a:xfrm>
              <a:off x="4022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865" name="Wih"/>
            <p:cNvSpPr txBox="1"/>
            <p:nvPr/>
          </p:nvSpPr>
          <p:spPr>
            <a:xfrm>
              <a:off x="1080417" y="2018962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866" name="Who"/>
            <p:cNvSpPr txBox="1"/>
            <p:nvPr/>
          </p:nvSpPr>
          <p:spPr>
            <a:xfrm>
              <a:off x="1051642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880" name="Group"/>
          <p:cNvGrpSpPr/>
          <p:nvPr/>
        </p:nvGrpSpPr>
        <p:grpSpPr>
          <a:xfrm>
            <a:off x="1750300" y="2191452"/>
            <a:ext cx="9224715" cy="4158911"/>
            <a:chOff x="-8218703" y="-25342"/>
            <a:chExt cx="9224713" cy="4158909"/>
          </a:xfrm>
        </p:grpSpPr>
        <p:sp>
          <p:nvSpPr>
            <p:cNvPr id="2868" name="X3"/>
            <p:cNvSpPr txBox="1"/>
            <p:nvPr/>
          </p:nvSpPr>
          <p:spPr>
            <a:xfrm>
              <a:off x="156510" y="3746825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2869" name="Line"/>
            <p:cNvSpPr/>
            <p:nvPr/>
          </p:nvSpPr>
          <p:spPr>
            <a:xfrm flipV="1">
              <a:off x="354534" y="1189489"/>
              <a:ext cx="1" cy="5569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 flipV="1">
              <a:off x="354534" y="2438259"/>
              <a:ext cx="1" cy="788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1" name="Circle"/>
            <p:cNvSpPr/>
            <p:nvPr/>
          </p:nvSpPr>
          <p:spPr>
            <a:xfrm>
              <a:off x="0" y="2931407"/>
              <a:ext cx="709069" cy="709069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2" name="Circle"/>
            <p:cNvSpPr/>
            <p:nvPr/>
          </p:nvSpPr>
          <p:spPr>
            <a:xfrm>
              <a:off x="0" y="500627"/>
              <a:ext cx="709069" cy="709069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3" name="S3"/>
            <p:cNvSpPr/>
            <p:nvPr/>
          </p:nvSpPr>
          <p:spPr>
            <a:xfrm>
              <a:off x="25400" y="1716017"/>
              <a:ext cx="709069" cy="709069"/>
            </a:xfrm>
            <a:prstGeom prst="ellipse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</a:t>
              </a:r>
              <a:r>
                <a:rPr baseline="-5999"/>
                <a:t>3</a:t>
              </a:r>
            </a:p>
          </p:txBody>
        </p:sp>
        <p:sp>
          <p:nvSpPr>
            <p:cNvPr id="2874" name="Wih"/>
            <p:cNvSpPr txBox="1"/>
            <p:nvPr/>
          </p:nvSpPr>
          <p:spPr>
            <a:xfrm>
              <a:off x="462820" y="2519589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875" name="Who"/>
            <p:cNvSpPr txBox="1"/>
            <p:nvPr/>
          </p:nvSpPr>
          <p:spPr>
            <a:xfrm>
              <a:off x="434044" y="1271971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  <p:sp>
          <p:nvSpPr>
            <p:cNvPr id="2876" name="output"/>
            <p:cNvSpPr txBox="1"/>
            <p:nvPr/>
          </p:nvSpPr>
          <p:spPr>
            <a:xfrm>
              <a:off x="-8218704" y="-25343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2877" name="output1"/>
            <p:cNvSpPr txBox="1"/>
            <p:nvPr/>
          </p:nvSpPr>
          <p:spPr>
            <a:xfrm>
              <a:off x="-2780580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1</a:t>
              </a:r>
            </a:p>
          </p:txBody>
        </p:sp>
        <p:sp>
          <p:nvSpPr>
            <p:cNvPr id="2878" name="output2"/>
            <p:cNvSpPr txBox="1"/>
            <p:nvPr/>
          </p:nvSpPr>
          <p:spPr>
            <a:xfrm>
              <a:off x="-1424568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2</a:t>
              </a:r>
            </a:p>
          </p:txBody>
        </p:sp>
        <p:sp>
          <p:nvSpPr>
            <p:cNvPr id="2879" name="output3"/>
            <p:cNvSpPr txBox="1"/>
            <p:nvPr/>
          </p:nvSpPr>
          <p:spPr>
            <a:xfrm>
              <a:off x="4207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3</a:t>
              </a:r>
            </a:p>
          </p:txBody>
        </p:sp>
      </p:grpSp>
      <p:sp>
        <p:nvSpPr>
          <p:cNvPr id="2881" name="Whh"/>
          <p:cNvSpPr txBox="1"/>
          <p:nvPr/>
        </p:nvSpPr>
        <p:spPr>
          <a:xfrm>
            <a:off x="9436096" y="3904441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882" name="Line"/>
          <p:cNvSpPr/>
          <p:nvPr/>
        </p:nvSpPr>
        <p:spPr>
          <a:xfrm>
            <a:off x="9381307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3" name="간다"/>
          <p:cNvSpPr txBox="1"/>
          <p:nvPr/>
        </p:nvSpPr>
        <p:spPr>
          <a:xfrm>
            <a:off x="11393682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2884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2885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2886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2887" name="Rectangle"/>
          <p:cNvSpPr/>
          <p:nvPr/>
        </p:nvSpPr>
        <p:spPr>
          <a:xfrm>
            <a:off x="8474671" y="5076978"/>
            <a:ext cx="1104156" cy="1487704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8" name="Rectangle"/>
          <p:cNvSpPr/>
          <p:nvPr/>
        </p:nvSpPr>
        <p:spPr>
          <a:xfrm>
            <a:off x="8666584" y="1331684"/>
            <a:ext cx="720329" cy="883757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9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2890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2891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2892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2893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>
                <a:alpha val="4000"/>
              </a:srgb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4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sp>
        <p:nvSpPr>
          <p:cNvPr id="2897" name="세 번째 time step에서는 '집에'가 input일 때 '간다'가 target이 되도록…"/>
          <p:cNvSpPr txBox="1"/>
          <p:nvPr/>
        </p:nvSpPr>
        <p:spPr>
          <a:xfrm>
            <a:off x="266700" y="7886699"/>
            <a:ext cx="8825180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세 번째 time step에서는 '집에'가 input일 때 '간다'가 target이 되도록</a:t>
            </a:r>
          </a:p>
          <a:p>
            <a:pPr algn="l"/>
            <a:r>
              <a:t>RNN을 훈련해봅시다.</a:t>
            </a:r>
          </a:p>
        </p:txBody>
      </p:sp>
      <p:sp>
        <p:nvSpPr>
          <p:cNvPr id="2898" name="X"/>
          <p:cNvSpPr txBox="1"/>
          <p:nvPr/>
        </p:nvSpPr>
        <p:spPr>
          <a:xfrm>
            <a:off x="2122919" y="6881810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899" name="Oval"/>
          <p:cNvSpPr/>
          <p:nvPr/>
        </p:nvSpPr>
        <p:spPr>
          <a:xfrm>
            <a:off x="2589024" y="4220919"/>
            <a:ext cx="707629" cy="7269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0" name="Circle"/>
          <p:cNvSpPr/>
          <p:nvPr/>
        </p:nvSpPr>
        <p:spPr>
          <a:xfrm>
            <a:off x="1832836" y="4325282"/>
            <a:ext cx="883758" cy="883758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1" name="Line"/>
          <p:cNvSpPr/>
          <p:nvPr/>
        </p:nvSpPr>
        <p:spPr>
          <a:xfrm flipV="1">
            <a:off x="2274714" y="3669038"/>
            <a:ext cx="1" cy="639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2" name="Line"/>
          <p:cNvSpPr/>
          <p:nvPr/>
        </p:nvSpPr>
        <p:spPr>
          <a:xfrm flipV="1">
            <a:off x="2274714" y="5225458"/>
            <a:ext cx="1" cy="9828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3" name="Circle"/>
          <p:cNvSpPr/>
          <p:nvPr/>
        </p:nvSpPr>
        <p:spPr>
          <a:xfrm>
            <a:off x="1832836" y="5840099"/>
            <a:ext cx="883758" cy="883757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4" name="Circle"/>
          <p:cNvSpPr/>
          <p:nvPr/>
        </p:nvSpPr>
        <p:spPr>
          <a:xfrm>
            <a:off x="1832836" y="2810465"/>
            <a:ext cx="883758" cy="883758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5" name="Triangle"/>
          <p:cNvSpPr/>
          <p:nvPr/>
        </p:nvSpPr>
        <p:spPr>
          <a:xfrm rot="13184304">
            <a:off x="2594548" y="4336261"/>
            <a:ext cx="118153" cy="122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6" name="Whh"/>
          <p:cNvSpPr txBox="1"/>
          <p:nvPr/>
        </p:nvSpPr>
        <p:spPr>
          <a:xfrm>
            <a:off x="3256088" y="4113471"/>
            <a:ext cx="6430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hh</a:t>
            </a:r>
          </a:p>
        </p:txBody>
      </p:sp>
      <p:sp>
        <p:nvSpPr>
          <p:cNvPr id="2907" name="Wih"/>
          <p:cNvSpPr txBox="1"/>
          <p:nvPr/>
        </p:nvSpPr>
        <p:spPr>
          <a:xfrm>
            <a:off x="2409678" y="5326825"/>
            <a:ext cx="57495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ih</a:t>
            </a:r>
          </a:p>
        </p:txBody>
      </p:sp>
      <p:sp>
        <p:nvSpPr>
          <p:cNvPr id="2908" name="Who"/>
          <p:cNvSpPr txBox="1"/>
          <p:nvPr/>
        </p:nvSpPr>
        <p:spPr>
          <a:xfrm>
            <a:off x="2373813" y="3771840"/>
            <a:ext cx="6466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ho</a:t>
            </a:r>
          </a:p>
        </p:txBody>
      </p:sp>
      <p:sp>
        <p:nvSpPr>
          <p:cNvPr id="2909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0" name="Line"/>
          <p:cNvSpPr/>
          <p:nvPr/>
        </p:nvSpPr>
        <p:spPr>
          <a:xfrm>
            <a:off x="6336431" y="6881665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923" name="Group"/>
          <p:cNvGrpSpPr/>
          <p:nvPr/>
        </p:nvGrpSpPr>
        <p:grpSpPr>
          <a:xfrm>
            <a:off x="6017292" y="2717422"/>
            <a:ext cx="2270402" cy="3632941"/>
            <a:chOff x="0" y="0"/>
            <a:chExt cx="2270400" cy="3632940"/>
          </a:xfrm>
        </p:grpSpPr>
        <p:sp>
          <p:nvSpPr>
            <p:cNvPr id="2911" name="X1"/>
            <p:cNvSpPr txBox="1"/>
            <p:nvPr/>
          </p:nvSpPr>
          <p:spPr>
            <a:xfrm>
              <a:off x="1474009" y="3246198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1</a:t>
              </a:r>
            </a:p>
          </p:txBody>
        </p:sp>
        <p:grpSp>
          <p:nvGrpSpPr>
            <p:cNvPr id="2919" name="Group"/>
            <p:cNvGrpSpPr/>
            <p:nvPr/>
          </p:nvGrpSpPr>
          <p:grpSpPr>
            <a:xfrm>
              <a:off x="0" y="-1"/>
              <a:ext cx="2026568" cy="3139850"/>
              <a:chOff x="0" y="0"/>
              <a:chExt cx="2026567" cy="3139848"/>
            </a:xfrm>
          </p:grpSpPr>
          <p:sp>
            <p:nvSpPr>
              <p:cNvPr id="2912" name="Line"/>
              <p:cNvSpPr/>
              <p:nvPr/>
            </p:nvSpPr>
            <p:spPr>
              <a:xfrm flipV="1">
                <a:off x="1672033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13" name="Line"/>
              <p:cNvSpPr/>
              <p:nvPr/>
            </p:nvSpPr>
            <p:spPr>
              <a:xfrm flipV="1">
                <a:off x="1672033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14" name="Circle"/>
              <p:cNvSpPr/>
              <p:nvPr/>
            </p:nvSpPr>
            <p:spPr>
              <a:xfrm>
                <a:off x="1317498" y="2430780"/>
                <a:ext cx="709070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15" name="Circle"/>
              <p:cNvSpPr/>
              <p:nvPr/>
            </p:nvSpPr>
            <p:spPr>
              <a:xfrm>
                <a:off x="1317498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16" name="S1"/>
              <p:cNvSpPr/>
              <p:nvPr/>
            </p:nvSpPr>
            <p:spPr>
              <a:xfrm>
                <a:off x="1317498" y="1215390"/>
                <a:ext cx="709070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2917" name="Line"/>
              <p:cNvSpPr/>
              <p:nvPr/>
            </p:nvSpPr>
            <p:spPr>
              <a:xfrm>
                <a:off x="699901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18" name="S0"/>
              <p:cNvSpPr/>
              <p:nvPr/>
            </p:nvSpPr>
            <p:spPr>
              <a:xfrm>
                <a:off x="0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0</a:t>
                </a:r>
              </a:p>
            </p:txBody>
          </p:sp>
        </p:grpSp>
        <p:sp>
          <p:nvSpPr>
            <p:cNvPr id="2920" name="Whh"/>
            <p:cNvSpPr txBox="1"/>
            <p:nvPr/>
          </p:nvSpPr>
          <p:spPr>
            <a:xfrm>
              <a:off x="703923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921" name="Wih"/>
            <p:cNvSpPr txBox="1"/>
            <p:nvPr/>
          </p:nvSpPr>
          <p:spPr>
            <a:xfrm>
              <a:off x="1780319" y="2018962"/>
              <a:ext cx="461306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922" name="Who"/>
            <p:cNvSpPr txBox="1"/>
            <p:nvPr/>
          </p:nvSpPr>
          <p:spPr>
            <a:xfrm>
              <a:off x="1751543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935" name="Group"/>
          <p:cNvGrpSpPr/>
          <p:nvPr/>
        </p:nvGrpSpPr>
        <p:grpSpPr>
          <a:xfrm>
            <a:off x="8067585" y="2717422"/>
            <a:ext cx="1570501" cy="3632941"/>
            <a:chOff x="0" y="0"/>
            <a:chExt cx="1570499" cy="3632940"/>
          </a:xfrm>
        </p:grpSpPr>
        <p:sp>
          <p:nvSpPr>
            <p:cNvPr id="2924" name="X2"/>
            <p:cNvSpPr txBox="1"/>
            <p:nvPr/>
          </p:nvSpPr>
          <p:spPr>
            <a:xfrm>
              <a:off x="774108" y="3246198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2</a:t>
              </a:r>
            </a:p>
          </p:txBody>
        </p:sp>
        <p:grpSp>
          <p:nvGrpSpPr>
            <p:cNvPr id="2931" name="Group"/>
            <p:cNvGrpSpPr/>
            <p:nvPr/>
          </p:nvGrpSpPr>
          <p:grpSpPr>
            <a:xfrm>
              <a:off x="0" y="-1"/>
              <a:ext cx="1326667" cy="3139850"/>
              <a:chOff x="0" y="0"/>
              <a:chExt cx="1326666" cy="3139848"/>
            </a:xfrm>
          </p:grpSpPr>
          <p:sp>
            <p:nvSpPr>
              <p:cNvPr id="2925" name="Line"/>
              <p:cNvSpPr/>
              <p:nvPr/>
            </p:nvSpPr>
            <p:spPr>
              <a:xfrm flipV="1">
                <a:off x="972131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26" name="Line"/>
              <p:cNvSpPr/>
              <p:nvPr/>
            </p:nvSpPr>
            <p:spPr>
              <a:xfrm flipV="1">
                <a:off x="972131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27" name="Circle"/>
              <p:cNvSpPr/>
              <p:nvPr/>
            </p:nvSpPr>
            <p:spPr>
              <a:xfrm>
                <a:off x="617597" y="2430780"/>
                <a:ext cx="709069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28" name="Circle"/>
              <p:cNvSpPr/>
              <p:nvPr/>
            </p:nvSpPr>
            <p:spPr>
              <a:xfrm>
                <a:off x="617597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29" name="S2"/>
              <p:cNvSpPr/>
              <p:nvPr/>
            </p:nvSpPr>
            <p:spPr>
              <a:xfrm>
                <a:off x="617597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2930" name="Line"/>
              <p:cNvSpPr/>
              <p:nvPr/>
            </p:nvSpPr>
            <p:spPr>
              <a:xfrm>
                <a:off x="0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932" name="Whh"/>
            <p:cNvSpPr txBox="1"/>
            <p:nvPr/>
          </p:nvSpPr>
          <p:spPr>
            <a:xfrm>
              <a:off x="4022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933" name="Wih"/>
            <p:cNvSpPr txBox="1"/>
            <p:nvPr/>
          </p:nvSpPr>
          <p:spPr>
            <a:xfrm>
              <a:off x="1080417" y="2018962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934" name="Who"/>
            <p:cNvSpPr txBox="1"/>
            <p:nvPr/>
          </p:nvSpPr>
          <p:spPr>
            <a:xfrm>
              <a:off x="1051642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948" name="Group"/>
          <p:cNvGrpSpPr/>
          <p:nvPr/>
        </p:nvGrpSpPr>
        <p:grpSpPr>
          <a:xfrm>
            <a:off x="1750300" y="2191452"/>
            <a:ext cx="9224715" cy="4158911"/>
            <a:chOff x="-8218703" y="-25342"/>
            <a:chExt cx="9224713" cy="4158909"/>
          </a:xfrm>
        </p:grpSpPr>
        <p:sp>
          <p:nvSpPr>
            <p:cNvPr id="2936" name="X3"/>
            <p:cNvSpPr txBox="1"/>
            <p:nvPr/>
          </p:nvSpPr>
          <p:spPr>
            <a:xfrm>
              <a:off x="156510" y="3746825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2937" name="Line"/>
            <p:cNvSpPr/>
            <p:nvPr/>
          </p:nvSpPr>
          <p:spPr>
            <a:xfrm flipV="1">
              <a:off x="354534" y="1189489"/>
              <a:ext cx="1" cy="5569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 flipV="1">
              <a:off x="354534" y="2438259"/>
              <a:ext cx="1" cy="788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39" name="Circle"/>
            <p:cNvSpPr/>
            <p:nvPr/>
          </p:nvSpPr>
          <p:spPr>
            <a:xfrm>
              <a:off x="0" y="2931407"/>
              <a:ext cx="709069" cy="709069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40" name="Circle"/>
            <p:cNvSpPr/>
            <p:nvPr/>
          </p:nvSpPr>
          <p:spPr>
            <a:xfrm>
              <a:off x="0" y="500627"/>
              <a:ext cx="709069" cy="709069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41" name="S3"/>
            <p:cNvSpPr/>
            <p:nvPr/>
          </p:nvSpPr>
          <p:spPr>
            <a:xfrm>
              <a:off x="25400" y="1716017"/>
              <a:ext cx="709069" cy="709069"/>
            </a:xfrm>
            <a:prstGeom prst="ellipse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</a:t>
              </a:r>
              <a:r>
                <a:rPr baseline="-5999"/>
                <a:t>3</a:t>
              </a:r>
            </a:p>
          </p:txBody>
        </p:sp>
        <p:sp>
          <p:nvSpPr>
            <p:cNvPr id="2942" name="Wih"/>
            <p:cNvSpPr txBox="1"/>
            <p:nvPr/>
          </p:nvSpPr>
          <p:spPr>
            <a:xfrm>
              <a:off x="462820" y="2519589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943" name="Who"/>
            <p:cNvSpPr txBox="1"/>
            <p:nvPr/>
          </p:nvSpPr>
          <p:spPr>
            <a:xfrm>
              <a:off x="434044" y="1271971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  <p:sp>
          <p:nvSpPr>
            <p:cNvPr id="2944" name="output"/>
            <p:cNvSpPr txBox="1"/>
            <p:nvPr/>
          </p:nvSpPr>
          <p:spPr>
            <a:xfrm>
              <a:off x="-8218704" y="-25343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2945" name="output1"/>
            <p:cNvSpPr txBox="1"/>
            <p:nvPr/>
          </p:nvSpPr>
          <p:spPr>
            <a:xfrm>
              <a:off x="-2780580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1</a:t>
              </a:r>
            </a:p>
          </p:txBody>
        </p:sp>
        <p:sp>
          <p:nvSpPr>
            <p:cNvPr id="2946" name="output2"/>
            <p:cNvSpPr txBox="1"/>
            <p:nvPr/>
          </p:nvSpPr>
          <p:spPr>
            <a:xfrm>
              <a:off x="-1424568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2</a:t>
              </a:r>
            </a:p>
          </p:txBody>
        </p:sp>
        <p:sp>
          <p:nvSpPr>
            <p:cNvPr id="2947" name="output3"/>
            <p:cNvSpPr txBox="1"/>
            <p:nvPr/>
          </p:nvSpPr>
          <p:spPr>
            <a:xfrm>
              <a:off x="4207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3</a:t>
              </a:r>
            </a:p>
          </p:txBody>
        </p:sp>
      </p:grpSp>
      <p:sp>
        <p:nvSpPr>
          <p:cNvPr id="2949" name="Whh"/>
          <p:cNvSpPr txBox="1"/>
          <p:nvPr/>
        </p:nvSpPr>
        <p:spPr>
          <a:xfrm>
            <a:off x="9436096" y="3904441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950" name="Line"/>
          <p:cNvSpPr/>
          <p:nvPr/>
        </p:nvSpPr>
        <p:spPr>
          <a:xfrm>
            <a:off x="9381307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1" name="간다"/>
          <p:cNvSpPr txBox="1"/>
          <p:nvPr/>
        </p:nvSpPr>
        <p:spPr>
          <a:xfrm>
            <a:off x="11393682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2952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2953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2954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2955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2956" name="간다"/>
          <p:cNvSpPr txBox="1"/>
          <p:nvPr/>
        </p:nvSpPr>
        <p:spPr>
          <a:xfrm>
            <a:off x="10075691" y="17768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2957" name="Rectangle"/>
          <p:cNvSpPr/>
          <p:nvPr/>
        </p:nvSpPr>
        <p:spPr>
          <a:xfrm>
            <a:off x="9778503" y="5068078"/>
            <a:ext cx="1104156" cy="1487705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8" name="Rectangle"/>
          <p:cNvSpPr/>
          <p:nvPr/>
        </p:nvSpPr>
        <p:spPr>
          <a:xfrm>
            <a:off x="9970416" y="1335482"/>
            <a:ext cx="720329" cy="879959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9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2960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2961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2962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2963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>
                <a:alpha val="4000"/>
              </a:srgb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4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020" name="Group"/>
          <p:cNvGrpSpPr/>
          <p:nvPr/>
        </p:nvGrpSpPr>
        <p:grpSpPr>
          <a:xfrm>
            <a:off x="1832836" y="1753642"/>
            <a:ext cx="9089070" cy="6628698"/>
            <a:chOff x="0" y="0"/>
            <a:chExt cx="9089068" cy="6628696"/>
          </a:xfrm>
        </p:grpSpPr>
        <p:grpSp>
          <p:nvGrpSpPr>
            <p:cNvPr id="2979" name="Group"/>
            <p:cNvGrpSpPr/>
            <p:nvPr/>
          </p:nvGrpSpPr>
          <p:grpSpPr>
            <a:xfrm>
              <a:off x="-1" y="1056822"/>
              <a:ext cx="3014767" cy="5571875"/>
              <a:chOff x="0" y="0"/>
              <a:chExt cx="3014765" cy="5571873"/>
            </a:xfrm>
          </p:grpSpPr>
          <p:sp>
            <p:nvSpPr>
              <p:cNvPr id="2967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2975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2968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69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70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71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72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73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74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2976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2977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2978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2980" name="Line"/>
            <p:cNvSpPr/>
            <p:nvPr/>
          </p:nvSpPr>
          <p:spPr>
            <a:xfrm flipV="1">
              <a:off x="2823267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4503594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018" name="Group"/>
            <p:cNvGrpSpPr/>
            <p:nvPr/>
          </p:nvGrpSpPr>
          <p:grpSpPr>
            <a:xfrm>
              <a:off x="4184455" y="963779"/>
              <a:ext cx="4904614" cy="3632941"/>
              <a:chOff x="0" y="0"/>
              <a:chExt cx="4904613" cy="3632940"/>
            </a:xfrm>
          </p:grpSpPr>
          <p:grpSp>
            <p:nvGrpSpPr>
              <p:cNvPr id="2994" name="Group"/>
              <p:cNvGrpSpPr/>
              <p:nvPr/>
            </p:nvGrpSpPr>
            <p:grpSpPr>
              <a:xfrm>
                <a:off x="-1" y="-1"/>
                <a:ext cx="2270402" cy="3632942"/>
                <a:chOff x="0" y="0"/>
                <a:chExt cx="2270400" cy="3632940"/>
              </a:xfrm>
            </p:grpSpPr>
            <p:sp>
              <p:nvSpPr>
                <p:cNvPr id="2982" name="X1"/>
                <p:cNvSpPr txBox="1"/>
                <p:nvPr/>
              </p:nvSpPr>
              <p:spPr>
                <a:xfrm>
                  <a:off x="1474009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2990" name="Group"/>
                <p:cNvGrpSpPr/>
                <p:nvPr/>
              </p:nvGrpSpPr>
              <p:grpSpPr>
                <a:xfrm>
                  <a:off x="0" y="-1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2983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84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85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86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87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2988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89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2991" name="Whh"/>
                <p:cNvSpPr txBox="1"/>
                <p:nvPr/>
              </p:nvSpPr>
              <p:spPr>
                <a:xfrm>
                  <a:off x="703923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2992" name="Wih"/>
                <p:cNvSpPr txBox="1"/>
                <p:nvPr/>
              </p:nvSpPr>
              <p:spPr>
                <a:xfrm>
                  <a:off x="1780319" y="2018962"/>
                  <a:ext cx="461306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2993" name="Who"/>
                <p:cNvSpPr txBox="1"/>
                <p:nvPr/>
              </p:nvSpPr>
              <p:spPr>
                <a:xfrm>
                  <a:off x="1751543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006" name="Group"/>
              <p:cNvGrpSpPr/>
              <p:nvPr/>
            </p:nvGrpSpPr>
            <p:grpSpPr>
              <a:xfrm>
                <a:off x="2050293" y="-1"/>
                <a:ext cx="1570500" cy="3632942"/>
                <a:chOff x="0" y="0"/>
                <a:chExt cx="1570499" cy="3632940"/>
              </a:xfrm>
            </p:grpSpPr>
            <p:sp>
              <p:nvSpPr>
                <p:cNvPr id="2995" name="X2"/>
                <p:cNvSpPr txBox="1"/>
                <p:nvPr/>
              </p:nvSpPr>
              <p:spPr>
                <a:xfrm>
                  <a:off x="774108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002" name="Group"/>
                <p:cNvGrpSpPr/>
                <p:nvPr/>
              </p:nvGrpSpPr>
              <p:grpSpPr>
                <a:xfrm>
                  <a:off x="0" y="-1"/>
                  <a:ext cx="1326667" cy="3139850"/>
                  <a:chOff x="0" y="0"/>
                  <a:chExt cx="1326666" cy="3139848"/>
                </a:xfrm>
              </p:grpSpPr>
              <p:sp>
                <p:nvSpPr>
                  <p:cNvPr id="2996" name="Line"/>
                  <p:cNvSpPr/>
                  <p:nvPr/>
                </p:nvSpPr>
                <p:spPr>
                  <a:xfrm flipV="1">
                    <a:off x="972131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97" name="Line"/>
                  <p:cNvSpPr/>
                  <p:nvPr/>
                </p:nvSpPr>
                <p:spPr>
                  <a:xfrm flipV="1">
                    <a:off x="972131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98" name="Circle"/>
                  <p:cNvSpPr/>
                  <p:nvPr/>
                </p:nvSpPr>
                <p:spPr>
                  <a:xfrm>
                    <a:off x="617597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99" name="Circle"/>
                  <p:cNvSpPr/>
                  <p:nvPr/>
                </p:nvSpPr>
                <p:spPr>
                  <a:xfrm>
                    <a:off x="617597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00" name="S2"/>
                  <p:cNvSpPr/>
                  <p:nvPr/>
                </p:nvSpPr>
                <p:spPr>
                  <a:xfrm>
                    <a:off x="617597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  <p:sp>
                <p:nvSpPr>
                  <p:cNvPr id="3001" name="Line"/>
                  <p:cNvSpPr/>
                  <p:nvPr/>
                </p:nvSpPr>
                <p:spPr>
                  <a:xfrm>
                    <a:off x="0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3003" name="Whh"/>
                <p:cNvSpPr txBox="1"/>
                <p:nvPr/>
              </p:nvSpPr>
              <p:spPr>
                <a:xfrm>
                  <a:off x="4022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004" name="Wih"/>
                <p:cNvSpPr txBox="1"/>
                <p:nvPr/>
              </p:nvSpPr>
              <p:spPr>
                <a:xfrm>
                  <a:off x="1080417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005" name="Who"/>
                <p:cNvSpPr txBox="1"/>
                <p:nvPr/>
              </p:nvSpPr>
              <p:spPr>
                <a:xfrm>
                  <a:off x="1051642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015" name="Group"/>
              <p:cNvGrpSpPr/>
              <p:nvPr/>
            </p:nvGrpSpPr>
            <p:grpSpPr>
              <a:xfrm>
                <a:off x="3951711" y="-1"/>
                <a:ext cx="952903" cy="3632942"/>
                <a:chOff x="0" y="0"/>
                <a:chExt cx="952901" cy="3632940"/>
              </a:xfrm>
            </p:grpSpPr>
            <p:sp>
              <p:nvSpPr>
                <p:cNvPr id="3007" name="X3"/>
                <p:cNvSpPr txBox="1"/>
                <p:nvPr/>
              </p:nvSpPr>
              <p:spPr>
                <a:xfrm>
                  <a:off x="156510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008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09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10" name="Circle"/>
                <p:cNvSpPr/>
                <p:nvPr/>
              </p:nvSpPr>
              <p:spPr>
                <a:xfrm>
                  <a:off x="0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11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12" name="S3"/>
                <p:cNvSpPr/>
                <p:nvPr/>
              </p:nvSpPr>
              <p:spPr>
                <a:xfrm>
                  <a:off x="25400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013" name="Wih"/>
                <p:cNvSpPr txBox="1"/>
                <p:nvPr/>
              </p:nvSpPr>
              <p:spPr>
                <a:xfrm>
                  <a:off x="462820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014" name="Who"/>
                <p:cNvSpPr txBox="1"/>
                <p:nvPr/>
              </p:nvSpPr>
              <p:spPr>
                <a:xfrm>
                  <a:off x="434044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sp>
            <p:nvSpPr>
              <p:cNvPr id="3016" name="Whh"/>
              <p:cNvSpPr txBox="1"/>
              <p:nvPr/>
            </p:nvSpPr>
            <p:spPr>
              <a:xfrm>
                <a:off x="3418804" y="1187019"/>
                <a:ext cx="515924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017" name="Line"/>
              <p:cNvSpPr/>
              <p:nvPr/>
            </p:nvSpPr>
            <p:spPr>
              <a:xfrm>
                <a:off x="3364015" y="1569924"/>
                <a:ext cx="6255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019" name="Line"/>
            <p:cNvSpPr/>
            <p:nvPr/>
          </p:nvSpPr>
          <p:spPr>
            <a:xfrm>
              <a:off x="4503594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021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022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023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024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025" name="간다"/>
          <p:cNvSpPr txBox="1"/>
          <p:nvPr/>
        </p:nvSpPr>
        <p:spPr>
          <a:xfrm>
            <a:off x="10075691" y="17768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026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027" name="각 time step에서의 Wih, Whh, Who는 각각 동일한 weight입니다."/>
          <p:cNvSpPr txBox="1"/>
          <p:nvPr/>
        </p:nvSpPr>
        <p:spPr>
          <a:xfrm>
            <a:off x="266699" y="7886700"/>
            <a:ext cx="8158456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각 time step에서의 W</a:t>
            </a:r>
            <a:r>
              <a:rPr sz="1400"/>
              <a:t>ih</a:t>
            </a:r>
            <a:r>
              <a:t>, W</a:t>
            </a:r>
            <a:r>
              <a:rPr sz="1400"/>
              <a:t>hh</a:t>
            </a:r>
            <a:r>
              <a:t>, W</a:t>
            </a:r>
            <a:r>
              <a:rPr sz="1400"/>
              <a:t>ho</a:t>
            </a:r>
            <a:r>
              <a:t>는 각각 동일한 weight입니다.</a:t>
            </a:r>
          </a:p>
        </p:txBody>
      </p:sp>
      <p:sp>
        <p:nvSpPr>
          <p:cNvPr id="3028" name="Rectangle"/>
          <p:cNvSpPr/>
          <p:nvPr/>
        </p:nvSpPr>
        <p:spPr>
          <a:xfrm>
            <a:off x="6723945" y="3411697"/>
            <a:ext cx="4185669" cy="1742536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9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030" name="output1"/>
          <p:cNvSpPr txBox="1"/>
          <p:nvPr/>
        </p:nvSpPr>
        <p:spPr>
          <a:xfrm>
            <a:off x="7188424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3031" name="output2"/>
          <p:cNvSpPr txBox="1"/>
          <p:nvPr/>
        </p:nvSpPr>
        <p:spPr>
          <a:xfrm>
            <a:off x="8544436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3032" name="output3"/>
          <p:cNvSpPr txBox="1"/>
          <p:nvPr/>
        </p:nvSpPr>
        <p:spPr>
          <a:xfrm>
            <a:off x="9973211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3033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034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035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036" name="Rectangle"/>
          <p:cNvSpPr/>
          <p:nvPr/>
        </p:nvSpPr>
        <p:spPr>
          <a:xfrm>
            <a:off x="1746627" y="3700732"/>
            <a:ext cx="2176493" cy="2108534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092" name="Group"/>
          <p:cNvGrpSpPr/>
          <p:nvPr/>
        </p:nvGrpSpPr>
        <p:grpSpPr>
          <a:xfrm>
            <a:off x="1832836" y="1753642"/>
            <a:ext cx="9089070" cy="6628698"/>
            <a:chOff x="0" y="0"/>
            <a:chExt cx="9089068" cy="6628696"/>
          </a:xfrm>
        </p:grpSpPr>
        <p:grpSp>
          <p:nvGrpSpPr>
            <p:cNvPr id="3051" name="Group"/>
            <p:cNvGrpSpPr/>
            <p:nvPr/>
          </p:nvGrpSpPr>
          <p:grpSpPr>
            <a:xfrm>
              <a:off x="-1" y="1056822"/>
              <a:ext cx="3014767" cy="5571875"/>
              <a:chOff x="0" y="0"/>
              <a:chExt cx="3014765" cy="5571873"/>
            </a:xfrm>
          </p:grpSpPr>
          <p:sp>
            <p:nvSpPr>
              <p:cNvPr id="3039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047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040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41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42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43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44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45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46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048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049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050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052" name="Line"/>
            <p:cNvSpPr/>
            <p:nvPr/>
          </p:nvSpPr>
          <p:spPr>
            <a:xfrm flipV="1">
              <a:off x="2823267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4503594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090" name="Group"/>
            <p:cNvGrpSpPr/>
            <p:nvPr/>
          </p:nvGrpSpPr>
          <p:grpSpPr>
            <a:xfrm>
              <a:off x="4184455" y="963779"/>
              <a:ext cx="4904614" cy="3632941"/>
              <a:chOff x="0" y="0"/>
              <a:chExt cx="4904613" cy="3632940"/>
            </a:xfrm>
          </p:grpSpPr>
          <p:grpSp>
            <p:nvGrpSpPr>
              <p:cNvPr id="3066" name="Group"/>
              <p:cNvGrpSpPr/>
              <p:nvPr/>
            </p:nvGrpSpPr>
            <p:grpSpPr>
              <a:xfrm>
                <a:off x="-1" y="-1"/>
                <a:ext cx="2270402" cy="3632942"/>
                <a:chOff x="0" y="0"/>
                <a:chExt cx="2270400" cy="3632940"/>
              </a:xfrm>
            </p:grpSpPr>
            <p:sp>
              <p:nvSpPr>
                <p:cNvPr id="3054" name="X1"/>
                <p:cNvSpPr txBox="1"/>
                <p:nvPr/>
              </p:nvSpPr>
              <p:spPr>
                <a:xfrm>
                  <a:off x="1474009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3062" name="Group"/>
                <p:cNvGrpSpPr/>
                <p:nvPr/>
              </p:nvGrpSpPr>
              <p:grpSpPr>
                <a:xfrm>
                  <a:off x="0" y="-1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3055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56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57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58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59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3060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61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3063" name="Whh"/>
                <p:cNvSpPr txBox="1"/>
                <p:nvPr/>
              </p:nvSpPr>
              <p:spPr>
                <a:xfrm>
                  <a:off x="703923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064" name="Wih"/>
                <p:cNvSpPr txBox="1"/>
                <p:nvPr/>
              </p:nvSpPr>
              <p:spPr>
                <a:xfrm>
                  <a:off x="1780319" y="2018962"/>
                  <a:ext cx="461306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065" name="Who"/>
                <p:cNvSpPr txBox="1"/>
                <p:nvPr/>
              </p:nvSpPr>
              <p:spPr>
                <a:xfrm>
                  <a:off x="1751543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078" name="Group"/>
              <p:cNvGrpSpPr/>
              <p:nvPr/>
            </p:nvGrpSpPr>
            <p:grpSpPr>
              <a:xfrm>
                <a:off x="2050293" y="-1"/>
                <a:ext cx="1570500" cy="3632942"/>
                <a:chOff x="0" y="0"/>
                <a:chExt cx="1570499" cy="3632940"/>
              </a:xfrm>
            </p:grpSpPr>
            <p:sp>
              <p:nvSpPr>
                <p:cNvPr id="3067" name="X2"/>
                <p:cNvSpPr txBox="1"/>
                <p:nvPr/>
              </p:nvSpPr>
              <p:spPr>
                <a:xfrm>
                  <a:off x="774108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074" name="Group"/>
                <p:cNvGrpSpPr/>
                <p:nvPr/>
              </p:nvGrpSpPr>
              <p:grpSpPr>
                <a:xfrm>
                  <a:off x="0" y="-1"/>
                  <a:ext cx="1326667" cy="3139850"/>
                  <a:chOff x="0" y="0"/>
                  <a:chExt cx="1326666" cy="3139848"/>
                </a:xfrm>
              </p:grpSpPr>
              <p:sp>
                <p:nvSpPr>
                  <p:cNvPr id="3068" name="Line"/>
                  <p:cNvSpPr/>
                  <p:nvPr/>
                </p:nvSpPr>
                <p:spPr>
                  <a:xfrm flipV="1">
                    <a:off x="972131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69" name="Line"/>
                  <p:cNvSpPr/>
                  <p:nvPr/>
                </p:nvSpPr>
                <p:spPr>
                  <a:xfrm flipV="1">
                    <a:off x="972131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70" name="Circle"/>
                  <p:cNvSpPr/>
                  <p:nvPr/>
                </p:nvSpPr>
                <p:spPr>
                  <a:xfrm>
                    <a:off x="617597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71" name="Circle"/>
                  <p:cNvSpPr/>
                  <p:nvPr/>
                </p:nvSpPr>
                <p:spPr>
                  <a:xfrm>
                    <a:off x="617597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72" name="S2"/>
                  <p:cNvSpPr/>
                  <p:nvPr/>
                </p:nvSpPr>
                <p:spPr>
                  <a:xfrm>
                    <a:off x="617597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  <p:sp>
                <p:nvSpPr>
                  <p:cNvPr id="3073" name="Line"/>
                  <p:cNvSpPr/>
                  <p:nvPr/>
                </p:nvSpPr>
                <p:spPr>
                  <a:xfrm>
                    <a:off x="0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3075" name="Whh"/>
                <p:cNvSpPr txBox="1"/>
                <p:nvPr/>
              </p:nvSpPr>
              <p:spPr>
                <a:xfrm>
                  <a:off x="4022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076" name="Wih"/>
                <p:cNvSpPr txBox="1"/>
                <p:nvPr/>
              </p:nvSpPr>
              <p:spPr>
                <a:xfrm>
                  <a:off x="1080417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077" name="Who"/>
                <p:cNvSpPr txBox="1"/>
                <p:nvPr/>
              </p:nvSpPr>
              <p:spPr>
                <a:xfrm>
                  <a:off x="1051642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087" name="Group"/>
              <p:cNvGrpSpPr/>
              <p:nvPr/>
            </p:nvGrpSpPr>
            <p:grpSpPr>
              <a:xfrm>
                <a:off x="3951711" y="-1"/>
                <a:ext cx="952903" cy="3632942"/>
                <a:chOff x="0" y="0"/>
                <a:chExt cx="952901" cy="3632940"/>
              </a:xfrm>
            </p:grpSpPr>
            <p:sp>
              <p:nvSpPr>
                <p:cNvPr id="3079" name="X3"/>
                <p:cNvSpPr txBox="1"/>
                <p:nvPr/>
              </p:nvSpPr>
              <p:spPr>
                <a:xfrm>
                  <a:off x="156510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080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81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82" name="Circle"/>
                <p:cNvSpPr/>
                <p:nvPr/>
              </p:nvSpPr>
              <p:spPr>
                <a:xfrm>
                  <a:off x="0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83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84" name="S3"/>
                <p:cNvSpPr/>
                <p:nvPr/>
              </p:nvSpPr>
              <p:spPr>
                <a:xfrm>
                  <a:off x="25400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085" name="Wih"/>
                <p:cNvSpPr txBox="1"/>
                <p:nvPr/>
              </p:nvSpPr>
              <p:spPr>
                <a:xfrm>
                  <a:off x="462820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086" name="Who"/>
                <p:cNvSpPr txBox="1"/>
                <p:nvPr/>
              </p:nvSpPr>
              <p:spPr>
                <a:xfrm>
                  <a:off x="434044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sp>
            <p:nvSpPr>
              <p:cNvPr id="3088" name="Whh"/>
              <p:cNvSpPr txBox="1"/>
              <p:nvPr/>
            </p:nvSpPr>
            <p:spPr>
              <a:xfrm>
                <a:off x="3418804" y="1187019"/>
                <a:ext cx="515924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089" name="Line"/>
              <p:cNvSpPr/>
              <p:nvPr/>
            </p:nvSpPr>
            <p:spPr>
              <a:xfrm>
                <a:off x="3364015" y="1569924"/>
                <a:ext cx="6255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091" name="Line"/>
            <p:cNvSpPr/>
            <p:nvPr/>
          </p:nvSpPr>
          <p:spPr>
            <a:xfrm>
              <a:off x="4503594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093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094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095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096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097" name="간다"/>
          <p:cNvSpPr txBox="1"/>
          <p:nvPr/>
        </p:nvSpPr>
        <p:spPr>
          <a:xfrm>
            <a:off x="10075691" y="17768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098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099" name="나는"/>
          <p:cNvSpPr txBox="1"/>
          <p:nvPr/>
        </p:nvSpPr>
        <p:spPr>
          <a:xfrm>
            <a:off x="2035691" y="7463567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나는</a:t>
            </a:r>
          </a:p>
        </p:txBody>
      </p:sp>
      <p:sp>
        <p:nvSpPr>
          <p:cNvPr id="3100" name="Rectangle"/>
          <p:cNvSpPr/>
          <p:nvPr/>
        </p:nvSpPr>
        <p:spPr>
          <a:xfrm>
            <a:off x="1930416" y="7355959"/>
            <a:ext cx="720329" cy="583518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1" name="왼쪽 그림과 같은 ANN에 input X1, X2, X3가 순서대로 들어간다고 생각하면 됩니다."/>
          <p:cNvSpPr txBox="1"/>
          <p:nvPr/>
        </p:nvSpPr>
        <p:spPr>
          <a:xfrm>
            <a:off x="266700" y="7886700"/>
            <a:ext cx="1023488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왼쪽 그림과 같은 ANN에 input X</a:t>
            </a:r>
            <a:r>
              <a:rPr baseline="-5999"/>
              <a:t>1</a:t>
            </a:r>
            <a:r>
              <a:t>, X</a:t>
            </a:r>
            <a:r>
              <a:rPr baseline="-5999"/>
              <a:t>2</a:t>
            </a:r>
            <a:r>
              <a:t>, X</a:t>
            </a:r>
            <a:r>
              <a:rPr baseline="-5999"/>
              <a:t>3</a:t>
            </a:r>
            <a:r>
              <a:t>가 순서대로 들어간다고 생각하면 됩니다.</a:t>
            </a:r>
          </a:p>
        </p:txBody>
      </p:sp>
      <p:sp>
        <p:nvSpPr>
          <p:cNvPr id="3102" name="Rectangle"/>
          <p:cNvSpPr/>
          <p:nvPr/>
        </p:nvSpPr>
        <p:spPr>
          <a:xfrm>
            <a:off x="7181063" y="5056991"/>
            <a:ext cx="1034975" cy="1342216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3" name="오늘"/>
          <p:cNvSpPr txBox="1"/>
          <p:nvPr/>
        </p:nvSpPr>
        <p:spPr>
          <a:xfrm>
            <a:off x="203569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104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105" name="output1"/>
          <p:cNvSpPr txBox="1"/>
          <p:nvPr/>
        </p:nvSpPr>
        <p:spPr>
          <a:xfrm>
            <a:off x="7188424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3106" name="output2"/>
          <p:cNvSpPr txBox="1"/>
          <p:nvPr/>
        </p:nvSpPr>
        <p:spPr>
          <a:xfrm>
            <a:off x="8544436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3107" name="output3"/>
          <p:cNvSpPr txBox="1"/>
          <p:nvPr/>
        </p:nvSpPr>
        <p:spPr>
          <a:xfrm>
            <a:off x="9973211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3108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109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110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177" name="Group"/>
          <p:cNvGrpSpPr/>
          <p:nvPr/>
        </p:nvGrpSpPr>
        <p:grpSpPr>
          <a:xfrm>
            <a:off x="1832836" y="1753642"/>
            <a:ext cx="9767745" cy="6628698"/>
            <a:chOff x="82535" y="0"/>
            <a:chExt cx="9767743" cy="6628696"/>
          </a:xfrm>
        </p:grpSpPr>
        <p:grpSp>
          <p:nvGrpSpPr>
            <p:cNvPr id="3125" name="Group"/>
            <p:cNvGrpSpPr/>
            <p:nvPr/>
          </p:nvGrpSpPr>
          <p:grpSpPr>
            <a:xfrm>
              <a:off x="82535" y="1056822"/>
              <a:ext cx="3014767" cy="5571875"/>
              <a:chOff x="0" y="0"/>
              <a:chExt cx="3014765" cy="5571873"/>
            </a:xfrm>
          </p:grpSpPr>
          <p:sp>
            <p:nvSpPr>
              <p:cNvPr id="3113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121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114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15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16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17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18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19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20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122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123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124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126" name="Line"/>
            <p:cNvSpPr/>
            <p:nvPr/>
          </p:nvSpPr>
          <p:spPr>
            <a:xfrm flipV="1">
              <a:off x="2905802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4586130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175" name="Group"/>
            <p:cNvGrpSpPr/>
            <p:nvPr/>
          </p:nvGrpSpPr>
          <p:grpSpPr>
            <a:xfrm>
              <a:off x="531418" y="207346"/>
              <a:ext cx="9318862" cy="4830045"/>
              <a:chOff x="531418" y="184149"/>
              <a:chExt cx="9318860" cy="4830043"/>
            </a:xfrm>
          </p:grpSpPr>
          <p:grpSp>
            <p:nvGrpSpPr>
              <p:cNvPr id="3168" name="Group"/>
              <p:cNvGrpSpPr/>
              <p:nvPr/>
            </p:nvGrpSpPr>
            <p:grpSpPr>
              <a:xfrm>
                <a:off x="531418" y="440554"/>
                <a:ext cx="8693296" cy="4132970"/>
                <a:chOff x="531418" y="25940"/>
                <a:chExt cx="8693294" cy="4132968"/>
              </a:xfrm>
            </p:grpSpPr>
            <p:grpSp>
              <p:nvGrpSpPr>
                <p:cNvPr id="3144" name="Group"/>
                <p:cNvGrpSpPr/>
                <p:nvPr/>
              </p:nvGrpSpPr>
              <p:grpSpPr>
                <a:xfrm>
                  <a:off x="531418" y="25940"/>
                  <a:ext cx="8693296" cy="4132970"/>
                  <a:chOff x="531418" y="25940"/>
                  <a:chExt cx="8693294" cy="4132968"/>
                </a:xfrm>
              </p:grpSpPr>
              <p:sp>
                <p:nvSpPr>
                  <p:cNvPr id="3128" name="X1"/>
                  <p:cNvSpPr txBox="1"/>
                  <p:nvPr/>
                </p:nvSpPr>
                <p:spPr>
                  <a:xfrm>
                    <a:off x="5741001" y="3772168"/>
                    <a:ext cx="407288" cy="386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000"/>
                    </a:pPr>
                    <a:r>
                      <a:t>X</a:t>
                    </a:r>
                    <a:r>
                      <a:rPr baseline="-5999"/>
                      <a:t>1</a:t>
                    </a:r>
                  </a:p>
                </p:txBody>
              </p:sp>
              <p:grpSp>
                <p:nvGrpSpPr>
                  <p:cNvPr id="3136" name="Group"/>
                  <p:cNvGrpSpPr/>
                  <p:nvPr/>
                </p:nvGrpSpPr>
                <p:grpSpPr>
                  <a:xfrm>
                    <a:off x="4266991" y="525969"/>
                    <a:ext cx="2026568" cy="3139850"/>
                    <a:chOff x="0" y="0"/>
                    <a:chExt cx="2026567" cy="3139848"/>
                  </a:xfrm>
                </p:grpSpPr>
                <p:sp>
                  <p:nvSpPr>
                    <p:cNvPr id="3129" name="Line"/>
                    <p:cNvSpPr/>
                    <p:nvPr/>
                  </p:nvSpPr>
                  <p:spPr>
                    <a:xfrm flipV="1">
                      <a:off x="1672033" y="688862"/>
                      <a:ext cx="1" cy="556937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30" name="Line"/>
                    <p:cNvSpPr/>
                    <p:nvPr/>
                  </p:nvSpPr>
                  <p:spPr>
                    <a:xfrm flipV="1">
                      <a:off x="1672033" y="1937632"/>
                      <a:ext cx="1" cy="788555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31" name="Circle"/>
                    <p:cNvSpPr/>
                    <p:nvPr/>
                  </p:nvSpPr>
                  <p:spPr>
                    <a:xfrm>
                      <a:off x="1317498" y="2430780"/>
                      <a:ext cx="709070" cy="709069"/>
                    </a:xfrm>
                    <a:prstGeom prst="ellipse">
                      <a:avLst/>
                    </a:prstGeom>
                    <a:solidFill>
                      <a:schemeClr val="accent1">
                        <a:hueOff val="114395"/>
                        <a:lumOff val="-24975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32" name="Circle"/>
                    <p:cNvSpPr/>
                    <p:nvPr/>
                  </p:nvSpPr>
                  <p:spPr>
                    <a:xfrm>
                      <a:off x="1317498" y="0"/>
                      <a:ext cx="709070" cy="709069"/>
                    </a:xfrm>
                    <a:prstGeom prst="ellipse">
                      <a:avLst/>
                    </a:prstGeom>
                    <a:solidFill>
                      <a:schemeClr val="accent5">
                        <a:hueOff val="-152896"/>
                        <a:lumOff val="12368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33" name="S1"/>
                    <p:cNvSpPr/>
                    <p:nvPr/>
                  </p:nvSpPr>
                  <p:spPr>
                    <a:xfrm>
                      <a:off x="1317498" y="1215390"/>
                      <a:ext cx="709070" cy="709069"/>
                    </a:xfrm>
                    <a:prstGeom prst="ellipse">
                      <a:avLst/>
                    </a:prstGeom>
                    <a:solidFill>
                      <a:schemeClr val="accent1">
                        <a:lumOff val="16847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S</a:t>
                      </a:r>
                      <a:r>
                        <a:rPr baseline="-5999"/>
                        <a:t>1</a:t>
                      </a:r>
                    </a:p>
                  </p:txBody>
                </p:sp>
                <p:sp>
                  <p:nvSpPr>
                    <p:cNvPr id="3134" name="Line"/>
                    <p:cNvSpPr/>
                    <p:nvPr/>
                  </p:nvSpPr>
                  <p:spPr>
                    <a:xfrm>
                      <a:off x="699901" y="1569924"/>
                      <a:ext cx="625500" cy="1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35" name="S0"/>
                    <p:cNvSpPr/>
                    <p:nvPr/>
                  </p:nvSpPr>
                  <p:spPr>
                    <a:xfrm>
                      <a:off x="0" y="1215390"/>
                      <a:ext cx="709069" cy="709069"/>
                    </a:xfrm>
                    <a:prstGeom prst="ellipse">
                      <a:avLst/>
                    </a:prstGeom>
                    <a:solidFill>
                      <a:schemeClr val="accent1">
                        <a:lumOff val="16847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S</a:t>
                      </a:r>
                      <a:r>
                        <a:rPr baseline="-5999"/>
                        <a:t>0</a:t>
                      </a:r>
                    </a:p>
                  </p:txBody>
                </p:sp>
              </p:grpSp>
              <p:sp>
                <p:nvSpPr>
                  <p:cNvPr id="3137" name="Whh"/>
                  <p:cNvSpPr txBox="1"/>
                  <p:nvPr/>
                </p:nvSpPr>
                <p:spPr>
                  <a:xfrm>
                    <a:off x="4970914" y="1712988"/>
                    <a:ext cx="515924" cy="36992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hh</a:t>
                    </a:r>
                  </a:p>
                </p:txBody>
              </p:sp>
              <p:sp>
                <p:nvSpPr>
                  <p:cNvPr id="3138" name="Wih"/>
                  <p:cNvSpPr txBox="1"/>
                  <p:nvPr/>
                </p:nvSpPr>
                <p:spPr>
                  <a:xfrm>
                    <a:off x="6047310" y="2544931"/>
                    <a:ext cx="461307" cy="36992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ih</a:t>
                    </a:r>
                  </a:p>
                </p:txBody>
              </p:sp>
              <p:sp>
                <p:nvSpPr>
                  <p:cNvPr id="3139" name="Who"/>
                  <p:cNvSpPr txBox="1"/>
                  <p:nvPr/>
                </p:nvSpPr>
                <p:spPr>
                  <a:xfrm>
                    <a:off x="6018534" y="1297314"/>
                    <a:ext cx="518858" cy="36992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ho</a:t>
                    </a:r>
                  </a:p>
                </p:txBody>
              </p:sp>
              <p:sp>
                <p:nvSpPr>
                  <p:cNvPr id="3140" name="output"/>
                  <p:cNvSpPr/>
                  <p:nvPr/>
                </p:nvSpPr>
                <p:spPr>
                  <a:xfrm>
                    <a:off x="531418" y="230529"/>
                    <a:ext cx="1270001" cy="1270001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50800" tIns="50800" rIns="50800" bIns="50800" numCol="1" anchor="ctr">
                    <a:spAutoFit/>
                  </a:bodyPr>
                  <a:lstStyle/>
                  <a:p>
                    <a:pPr/>
                    <a:r>
                      <a:t>output</a:t>
                    </a:r>
                  </a:p>
                </p:txBody>
              </p:sp>
              <p:sp>
                <p:nvSpPr>
                  <p:cNvPr id="3141" name="output1"/>
                  <p:cNvSpPr txBox="1"/>
                  <p:nvPr/>
                </p:nvSpPr>
                <p:spPr>
                  <a:xfrm>
                    <a:off x="5438122" y="25940"/>
                    <a:ext cx="1001805" cy="3942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000"/>
                    </a:pPr>
                    <a:r>
                      <a:t>output</a:t>
                    </a:r>
                    <a:r>
                      <a:rPr baseline="-5999" sz="1900"/>
                      <a:t>1</a:t>
                    </a:r>
                  </a:p>
                </p:txBody>
              </p:sp>
              <p:sp>
                <p:nvSpPr>
                  <p:cNvPr id="3142" name="output2"/>
                  <p:cNvSpPr txBox="1"/>
                  <p:nvPr/>
                </p:nvSpPr>
                <p:spPr>
                  <a:xfrm>
                    <a:off x="6794135" y="25940"/>
                    <a:ext cx="1001804" cy="3942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000"/>
                    </a:pPr>
                    <a:r>
                      <a:t>output</a:t>
                    </a:r>
                    <a:r>
                      <a:rPr baseline="-5999" sz="1900"/>
                      <a:t>2</a:t>
                    </a:r>
                  </a:p>
                </p:txBody>
              </p:sp>
              <p:sp>
                <p:nvSpPr>
                  <p:cNvPr id="3143" name="output3"/>
                  <p:cNvSpPr txBox="1"/>
                  <p:nvPr/>
                </p:nvSpPr>
                <p:spPr>
                  <a:xfrm>
                    <a:off x="8222910" y="25940"/>
                    <a:ext cx="1001804" cy="3942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000"/>
                    </a:pPr>
                    <a:r>
                      <a:t>output</a:t>
                    </a:r>
                    <a:r>
                      <a:rPr baseline="-5999" sz="1900"/>
                      <a:t>3</a:t>
                    </a:r>
                  </a:p>
                </p:txBody>
              </p:sp>
            </p:grpSp>
            <p:grpSp>
              <p:nvGrpSpPr>
                <p:cNvPr id="3156" name="Group"/>
                <p:cNvGrpSpPr/>
                <p:nvPr/>
              </p:nvGrpSpPr>
              <p:grpSpPr>
                <a:xfrm>
                  <a:off x="6317284" y="525969"/>
                  <a:ext cx="1570501" cy="3632941"/>
                  <a:chOff x="0" y="0"/>
                  <a:chExt cx="1570499" cy="3632940"/>
                </a:xfrm>
              </p:grpSpPr>
              <p:sp>
                <p:nvSpPr>
                  <p:cNvPr id="3145" name="X2"/>
                  <p:cNvSpPr txBox="1"/>
                  <p:nvPr/>
                </p:nvSpPr>
                <p:spPr>
                  <a:xfrm>
                    <a:off x="774108" y="3246198"/>
                    <a:ext cx="407288" cy="38674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000"/>
                    </a:pPr>
                    <a:r>
                      <a:t>X</a:t>
                    </a:r>
                    <a:r>
                      <a:rPr baseline="-5999"/>
                      <a:t>2</a:t>
                    </a:r>
                  </a:p>
                </p:txBody>
              </p:sp>
              <p:grpSp>
                <p:nvGrpSpPr>
                  <p:cNvPr id="3152" name="Group"/>
                  <p:cNvGrpSpPr/>
                  <p:nvPr/>
                </p:nvGrpSpPr>
                <p:grpSpPr>
                  <a:xfrm>
                    <a:off x="0" y="-1"/>
                    <a:ext cx="1326667" cy="3139850"/>
                    <a:chOff x="0" y="0"/>
                    <a:chExt cx="1326666" cy="3139848"/>
                  </a:xfrm>
                </p:grpSpPr>
                <p:sp>
                  <p:nvSpPr>
                    <p:cNvPr id="3146" name="Line"/>
                    <p:cNvSpPr/>
                    <p:nvPr/>
                  </p:nvSpPr>
                  <p:spPr>
                    <a:xfrm flipV="1">
                      <a:off x="972131" y="688862"/>
                      <a:ext cx="1" cy="556937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47" name="Line"/>
                    <p:cNvSpPr/>
                    <p:nvPr/>
                  </p:nvSpPr>
                  <p:spPr>
                    <a:xfrm flipV="1">
                      <a:off x="972131" y="1937632"/>
                      <a:ext cx="1" cy="788555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48" name="Circle"/>
                    <p:cNvSpPr/>
                    <p:nvPr/>
                  </p:nvSpPr>
                  <p:spPr>
                    <a:xfrm>
                      <a:off x="617597" y="2430780"/>
                      <a:ext cx="709069" cy="709069"/>
                    </a:xfrm>
                    <a:prstGeom prst="ellipse">
                      <a:avLst/>
                    </a:prstGeom>
                    <a:solidFill>
                      <a:schemeClr val="accent1">
                        <a:hueOff val="114395"/>
                        <a:lumOff val="-24975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49" name="Circle"/>
                    <p:cNvSpPr/>
                    <p:nvPr/>
                  </p:nvSpPr>
                  <p:spPr>
                    <a:xfrm>
                      <a:off x="617597" y="0"/>
                      <a:ext cx="709070" cy="709069"/>
                    </a:xfrm>
                    <a:prstGeom prst="ellipse">
                      <a:avLst/>
                    </a:prstGeom>
                    <a:solidFill>
                      <a:schemeClr val="accent5">
                        <a:hueOff val="-152896"/>
                        <a:lumOff val="12368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50" name="S2"/>
                    <p:cNvSpPr/>
                    <p:nvPr/>
                  </p:nvSpPr>
                  <p:spPr>
                    <a:xfrm>
                      <a:off x="617597" y="1215390"/>
                      <a:ext cx="709069" cy="709069"/>
                    </a:xfrm>
                    <a:prstGeom prst="ellipse">
                      <a:avLst/>
                    </a:prstGeom>
                    <a:solidFill>
                      <a:schemeClr val="accent1">
                        <a:lumOff val="16847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S</a:t>
                      </a:r>
                      <a:r>
                        <a:rPr baseline="-5999"/>
                        <a:t>2</a:t>
                      </a:r>
                    </a:p>
                  </p:txBody>
                </p:sp>
                <p:sp>
                  <p:nvSpPr>
                    <p:cNvPr id="3151" name="Line"/>
                    <p:cNvSpPr/>
                    <p:nvPr/>
                  </p:nvSpPr>
                  <p:spPr>
                    <a:xfrm>
                      <a:off x="0" y="1569924"/>
                      <a:ext cx="625500" cy="1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</p:grpSp>
              <p:sp>
                <p:nvSpPr>
                  <p:cNvPr id="3153" name="Whh"/>
                  <p:cNvSpPr txBox="1"/>
                  <p:nvPr/>
                </p:nvSpPr>
                <p:spPr>
                  <a:xfrm>
                    <a:off x="4022" y="1187019"/>
                    <a:ext cx="515923" cy="36992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hh</a:t>
                    </a:r>
                  </a:p>
                </p:txBody>
              </p:sp>
              <p:sp>
                <p:nvSpPr>
                  <p:cNvPr id="3154" name="Wih"/>
                  <p:cNvSpPr txBox="1"/>
                  <p:nvPr/>
                </p:nvSpPr>
                <p:spPr>
                  <a:xfrm>
                    <a:off x="1080417" y="2018962"/>
                    <a:ext cx="461307" cy="36992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ih</a:t>
                    </a:r>
                  </a:p>
                </p:txBody>
              </p:sp>
              <p:sp>
                <p:nvSpPr>
                  <p:cNvPr id="3155" name="Who"/>
                  <p:cNvSpPr txBox="1"/>
                  <p:nvPr/>
                </p:nvSpPr>
                <p:spPr>
                  <a:xfrm>
                    <a:off x="1051642" y="771344"/>
                    <a:ext cx="518858" cy="36992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ho</a:t>
                    </a:r>
                  </a:p>
                </p:txBody>
              </p:sp>
            </p:grpSp>
            <p:grpSp>
              <p:nvGrpSpPr>
                <p:cNvPr id="3165" name="Group"/>
                <p:cNvGrpSpPr/>
                <p:nvPr/>
              </p:nvGrpSpPr>
              <p:grpSpPr>
                <a:xfrm>
                  <a:off x="8218702" y="525969"/>
                  <a:ext cx="952903" cy="3632941"/>
                  <a:chOff x="0" y="0"/>
                  <a:chExt cx="952901" cy="3632940"/>
                </a:xfrm>
              </p:grpSpPr>
              <p:sp>
                <p:nvSpPr>
                  <p:cNvPr id="3157" name="X3"/>
                  <p:cNvSpPr txBox="1"/>
                  <p:nvPr/>
                </p:nvSpPr>
                <p:spPr>
                  <a:xfrm>
                    <a:off x="156510" y="3246198"/>
                    <a:ext cx="407289" cy="38674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000"/>
                    </a:pPr>
                    <a:r>
                      <a:t>X</a:t>
                    </a:r>
                    <a:r>
                      <a:rPr baseline="-5999"/>
                      <a:t>3</a:t>
                    </a:r>
                  </a:p>
                </p:txBody>
              </p:sp>
              <p:sp>
                <p:nvSpPr>
                  <p:cNvPr id="3158" name="Line"/>
                  <p:cNvSpPr/>
                  <p:nvPr/>
                </p:nvSpPr>
                <p:spPr>
                  <a:xfrm flipV="1">
                    <a:off x="354534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159" name="Line"/>
                  <p:cNvSpPr/>
                  <p:nvPr/>
                </p:nvSpPr>
                <p:spPr>
                  <a:xfrm flipV="1">
                    <a:off x="354534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160" name="Circle"/>
                  <p:cNvSpPr/>
                  <p:nvPr/>
                </p:nvSpPr>
                <p:spPr>
                  <a:xfrm>
                    <a:off x="0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161" name="Circle"/>
                  <p:cNvSpPr/>
                  <p:nvPr/>
                </p:nvSpPr>
                <p:spPr>
                  <a:xfrm>
                    <a:off x="0" y="0"/>
                    <a:ext cx="709069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162" name="S3"/>
                  <p:cNvSpPr/>
                  <p:nvPr/>
                </p:nvSpPr>
                <p:spPr>
                  <a:xfrm>
                    <a:off x="2540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3</a:t>
                    </a:r>
                  </a:p>
                </p:txBody>
              </p:sp>
              <p:sp>
                <p:nvSpPr>
                  <p:cNvPr id="3163" name="Wih"/>
                  <p:cNvSpPr txBox="1"/>
                  <p:nvPr/>
                </p:nvSpPr>
                <p:spPr>
                  <a:xfrm>
                    <a:off x="462820" y="2018962"/>
                    <a:ext cx="461307" cy="36992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ih</a:t>
                    </a:r>
                  </a:p>
                </p:txBody>
              </p:sp>
              <p:sp>
                <p:nvSpPr>
                  <p:cNvPr id="3164" name="Who"/>
                  <p:cNvSpPr txBox="1"/>
                  <p:nvPr/>
                </p:nvSpPr>
                <p:spPr>
                  <a:xfrm>
                    <a:off x="434044" y="771344"/>
                    <a:ext cx="518858" cy="36992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ho</a:t>
                    </a:r>
                  </a:p>
                </p:txBody>
              </p:sp>
            </p:grpSp>
            <p:sp>
              <p:nvSpPr>
                <p:cNvPr id="3166" name="Whh"/>
                <p:cNvSpPr txBox="1"/>
                <p:nvPr/>
              </p:nvSpPr>
              <p:spPr>
                <a:xfrm>
                  <a:off x="7685796" y="1712988"/>
                  <a:ext cx="515923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167" name="Line"/>
                <p:cNvSpPr/>
                <p:nvPr/>
              </p:nvSpPr>
              <p:spPr>
                <a:xfrm>
                  <a:off x="7631007" y="2095893"/>
                  <a:ext cx="625500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169" name="나는"/>
              <p:cNvSpPr/>
              <p:nvPr/>
            </p:nvSpPr>
            <p:spPr>
              <a:xfrm>
                <a:off x="5948249" y="374419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나는</a:t>
                </a:r>
              </a:p>
            </p:txBody>
          </p:sp>
          <p:sp>
            <p:nvSpPr>
              <p:cNvPr id="3170" name="오늘"/>
              <p:cNvSpPr/>
              <p:nvPr/>
            </p:nvSpPr>
            <p:spPr>
              <a:xfrm>
                <a:off x="5948249" y="193049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오늘</a:t>
                </a:r>
              </a:p>
            </p:txBody>
          </p:sp>
          <p:sp>
            <p:nvSpPr>
              <p:cNvPr id="3171" name="집에"/>
              <p:cNvSpPr/>
              <p:nvPr/>
            </p:nvSpPr>
            <p:spPr>
              <a:xfrm>
                <a:off x="7276447" y="193049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집에</a:t>
                </a:r>
              </a:p>
            </p:txBody>
          </p:sp>
          <p:sp>
            <p:nvSpPr>
              <p:cNvPr id="3172" name="오늘"/>
              <p:cNvSpPr/>
              <p:nvPr/>
            </p:nvSpPr>
            <p:spPr>
              <a:xfrm>
                <a:off x="7276447" y="374419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오늘</a:t>
                </a:r>
              </a:p>
            </p:txBody>
          </p:sp>
          <p:sp>
            <p:nvSpPr>
              <p:cNvPr id="3173" name="간다"/>
              <p:cNvSpPr/>
              <p:nvPr/>
            </p:nvSpPr>
            <p:spPr>
              <a:xfrm>
                <a:off x="8580279" y="184149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간다</a:t>
                </a:r>
              </a:p>
            </p:txBody>
          </p:sp>
          <p:sp>
            <p:nvSpPr>
              <p:cNvPr id="3174" name="집에"/>
              <p:cNvSpPr/>
              <p:nvPr/>
            </p:nvSpPr>
            <p:spPr>
              <a:xfrm>
                <a:off x="8580279" y="373529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집에</a:t>
                </a:r>
              </a:p>
            </p:txBody>
          </p:sp>
        </p:grpSp>
        <p:sp>
          <p:nvSpPr>
            <p:cNvPr id="3176" name="Line"/>
            <p:cNvSpPr/>
            <p:nvPr/>
          </p:nvSpPr>
          <p:spPr>
            <a:xfrm>
              <a:off x="4586130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178" name="오늘"/>
          <p:cNvSpPr txBox="1"/>
          <p:nvPr/>
        </p:nvSpPr>
        <p:spPr>
          <a:xfrm>
            <a:off x="2035691" y="7463567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179" name="Rectangle"/>
          <p:cNvSpPr/>
          <p:nvPr/>
        </p:nvSpPr>
        <p:spPr>
          <a:xfrm>
            <a:off x="1930416" y="7355959"/>
            <a:ext cx="720329" cy="583518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0" name="집에"/>
          <p:cNvSpPr txBox="1"/>
          <p:nvPr/>
        </p:nvSpPr>
        <p:spPr>
          <a:xfrm>
            <a:off x="203569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181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182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183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184" name="Rectangle"/>
          <p:cNvSpPr/>
          <p:nvPr/>
        </p:nvSpPr>
        <p:spPr>
          <a:xfrm>
            <a:off x="8527850" y="5047099"/>
            <a:ext cx="1034975" cy="1342216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5" name="왼쪽 그림과 같은 ANN에 input X1, X2, X3가 순서대로 들어간다고 생각하면 됩니다."/>
          <p:cNvSpPr txBox="1"/>
          <p:nvPr/>
        </p:nvSpPr>
        <p:spPr>
          <a:xfrm>
            <a:off x="266700" y="7886700"/>
            <a:ext cx="1023488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왼쪽 그림과 같은 ANN에 input X</a:t>
            </a:r>
            <a:r>
              <a:rPr baseline="-5999"/>
              <a:t>1</a:t>
            </a:r>
            <a:r>
              <a:t>, X</a:t>
            </a:r>
            <a:r>
              <a:rPr baseline="-5999"/>
              <a:t>2</a:t>
            </a:r>
            <a:r>
              <a:t>, X</a:t>
            </a:r>
            <a:r>
              <a:rPr baseline="-5999"/>
              <a:t>3</a:t>
            </a:r>
            <a:r>
              <a:t>가 순서대로 들어간다고 생각하면 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245" name="Group"/>
          <p:cNvGrpSpPr/>
          <p:nvPr/>
        </p:nvGrpSpPr>
        <p:grpSpPr>
          <a:xfrm>
            <a:off x="1832836" y="1753642"/>
            <a:ext cx="9142179" cy="6628698"/>
            <a:chOff x="82535" y="0"/>
            <a:chExt cx="9142178" cy="6628696"/>
          </a:xfrm>
        </p:grpSpPr>
        <p:grpSp>
          <p:nvGrpSpPr>
            <p:cNvPr id="3200" name="Group"/>
            <p:cNvGrpSpPr/>
            <p:nvPr/>
          </p:nvGrpSpPr>
          <p:grpSpPr>
            <a:xfrm>
              <a:off x="82535" y="1056822"/>
              <a:ext cx="3014767" cy="5571875"/>
              <a:chOff x="0" y="0"/>
              <a:chExt cx="3014765" cy="5571873"/>
            </a:xfrm>
          </p:grpSpPr>
          <p:sp>
            <p:nvSpPr>
              <p:cNvPr id="3188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196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189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90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91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92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93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94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95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197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198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199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201" name="Line"/>
            <p:cNvSpPr/>
            <p:nvPr/>
          </p:nvSpPr>
          <p:spPr>
            <a:xfrm flipV="1">
              <a:off x="2905802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4586130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243" name="Group"/>
            <p:cNvGrpSpPr/>
            <p:nvPr/>
          </p:nvGrpSpPr>
          <p:grpSpPr>
            <a:xfrm>
              <a:off x="531418" y="463750"/>
              <a:ext cx="8693296" cy="4132970"/>
              <a:chOff x="531418" y="25940"/>
              <a:chExt cx="8693294" cy="4132968"/>
            </a:xfrm>
          </p:grpSpPr>
          <p:grpSp>
            <p:nvGrpSpPr>
              <p:cNvPr id="3219" name="Group"/>
              <p:cNvGrpSpPr/>
              <p:nvPr/>
            </p:nvGrpSpPr>
            <p:grpSpPr>
              <a:xfrm>
                <a:off x="531418" y="25940"/>
                <a:ext cx="8693296" cy="4132970"/>
                <a:chOff x="531418" y="25940"/>
                <a:chExt cx="8693294" cy="4132968"/>
              </a:xfrm>
            </p:grpSpPr>
            <p:sp>
              <p:nvSpPr>
                <p:cNvPr id="3203" name="X1"/>
                <p:cNvSpPr txBox="1"/>
                <p:nvPr/>
              </p:nvSpPr>
              <p:spPr>
                <a:xfrm>
                  <a:off x="5741001" y="3772168"/>
                  <a:ext cx="407288" cy="386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3211" name="Group"/>
                <p:cNvGrpSpPr/>
                <p:nvPr/>
              </p:nvGrpSpPr>
              <p:grpSpPr>
                <a:xfrm>
                  <a:off x="4266991" y="525969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3204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05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06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07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08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3209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10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3212" name="Whh"/>
                <p:cNvSpPr txBox="1"/>
                <p:nvPr/>
              </p:nvSpPr>
              <p:spPr>
                <a:xfrm>
                  <a:off x="4970914" y="1712988"/>
                  <a:ext cx="515924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213" name="Wih"/>
                <p:cNvSpPr txBox="1"/>
                <p:nvPr/>
              </p:nvSpPr>
              <p:spPr>
                <a:xfrm>
                  <a:off x="6047310" y="2544931"/>
                  <a:ext cx="461307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214" name="Who"/>
                <p:cNvSpPr txBox="1"/>
                <p:nvPr/>
              </p:nvSpPr>
              <p:spPr>
                <a:xfrm>
                  <a:off x="6018534" y="1297314"/>
                  <a:ext cx="518858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  <p:sp>
              <p:nvSpPr>
                <p:cNvPr id="3215" name="output"/>
                <p:cNvSpPr/>
                <p:nvPr/>
              </p:nvSpPr>
              <p:spPr>
                <a:xfrm>
                  <a:off x="531418" y="230529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/>
                  <a:r>
                    <a:t>output</a:t>
                  </a:r>
                </a:p>
              </p:txBody>
            </p:sp>
            <p:sp>
              <p:nvSpPr>
                <p:cNvPr id="3216" name="output1"/>
                <p:cNvSpPr txBox="1"/>
                <p:nvPr/>
              </p:nvSpPr>
              <p:spPr>
                <a:xfrm>
                  <a:off x="5438122" y="25940"/>
                  <a:ext cx="1001805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1</a:t>
                  </a:r>
                </a:p>
              </p:txBody>
            </p:sp>
            <p:sp>
              <p:nvSpPr>
                <p:cNvPr id="3217" name="output2"/>
                <p:cNvSpPr txBox="1"/>
                <p:nvPr/>
              </p:nvSpPr>
              <p:spPr>
                <a:xfrm>
                  <a:off x="6794135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2</a:t>
                  </a:r>
                </a:p>
              </p:txBody>
            </p:sp>
            <p:sp>
              <p:nvSpPr>
                <p:cNvPr id="3218" name="output3"/>
                <p:cNvSpPr txBox="1"/>
                <p:nvPr/>
              </p:nvSpPr>
              <p:spPr>
                <a:xfrm>
                  <a:off x="8222910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3</a:t>
                  </a:r>
                </a:p>
              </p:txBody>
            </p:sp>
          </p:grpSp>
          <p:grpSp>
            <p:nvGrpSpPr>
              <p:cNvPr id="3231" name="Group"/>
              <p:cNvGrpSpPr/>
              <p:nvPr/>
            </p:nvGrpSpPr>
            <p:grpSpPr>
              <a:xfrm>
                <a:off x="6317284" y="525969"/>
                <a:ext cx="1570501" cy="3632941"/>
                <a:chOff x="0" y="0"/>
                <a:chExt cx="1570499" cy="3632940"/>
              </a:xfrm>
            </p:grpSpPr>
            <p:sp>
              <p:nvSpPr>
                <p:cNvPr id="3220" name="X2"/>
                <p:cNvSpPr txBox="1"/>
                <p:nvPr/>
              </p:nvSpPr>
              <p:spPr>
                <a:xfrm>
                  <a:off x="774108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227" name="Group"/>
                <p:cNvGrpSpPr/>
                <p:nvPr/>
              </p:nvGrpSpPr>
              <p:grpSpPr>
                <a:xfrm>
                  <a:off x="0" y="-1"/>
                  <a:ext cx="1326667" cy="3139850"/>
                  <a:chOff x="0" y="0"/>
                  <a:chExt cx="1326666" cy="3139848"/>
                </a:xfrm>
              </p:grpSpPr>
              <p:sp>
                <p:nvSpPr>
                  <p:cNvPr id="3221" name="Line"/>
                  <p:cNvSpPr/>
                  <p:nvPr/>
                </p:nvSpPr>
                <p:spPr>
                  <a:xfrm flipV="1">
                    <a:off x="972131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22" name="Line"/>
                  <p:cNvSpPr/>
                  <p:nvPr/>
                </p:nvSpPr>
                <p:spPr>
                  <a:xfrm flipV="1">
                    <a:off x="972131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23" name="Circle"/>
                  <p:cNvSpPr/>
                  <p:nvPr/>
                </p:nvSpPr>
                <p:spPr>
                  <a:xfrm>
                    <a:off x="617597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24" name="Circle"/>
                  <p:cNvSpPr/>
                  <p:nvPr/>
                </p:nvSpPr>
                <p:spPr>
                  <a:xfrm>
                    <a:off x="617597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25" name="S2"/>
                  <p:cNvSpPr/>
                  <p:nvPr/>
                </p:nvSpPr>
                <p:spPr>
                  <a:xfrm>
                    <a:off x="617597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  <p:sp>
                <p:nvSpPr>
                  <p:cNvPr id="3226" name="Line"/>
                  <p:cNvSpPr/>
                  <p:nvPr/>
                </p:nvSpPr>
                <p:spPr>
                  <a:xfrm>
                    <a:off x="0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3228" name="Whh"/>
                <p:cNvSpPr txBox="1"/>
                <p:nvPr/>
              </p:nvSpPr>
              <p:spPr>
                <a:xfrm>
                  <a:off x="4022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229" name="Wih"/>
                <p:cNvSpPr txBox="1"/>
                <p:nvPr/>
              </p:nvSpPr>
              <p:spPr>
                <a:xfrm>
                  <a:off x="1080417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230" name="Who"/>
                <p:cNvSpPr txBox="1"/>
                <p:nvPr/>
              </p:nvSpPr>
              <p:spPr>
                <a:xfrm>
                  <a:off x="1051642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240" name="Group"/>
              <p:cNvGrpSpPr/>
              <p:nvPr/>
            </p:nvGrpSpPr>
            <p:grpSpPr>
              <a:xfrm>
                <a:off x="8218702" y="525969"/>
                <a:ext cx="952903" cy="3632941"/>
                <a:chOff x="0" y="0"/>
                <a:chExt cx="952901" cy="3632940"/>
              </a:xfrm>
            </p:grpSpPr>
            <p:sp>
              <p:nvSpPr>
                <p:cNvPr id="3232" name="X3"/>
                <p:cNvSpPr txBox="1"/>
                <p:nvPr/>
              </p:nvSpPr>
              <p:spPr>
                <a:xfrm>
                  <a:off x="156510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233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34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35" name="Circle"/>
                <p:cNvSpPr/>
                <p:nvPr/>
              </p:nvSpPr>
              <p:spPr>
                <a:xfrm>
                  <a:off x="0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36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37" name="S3"/>
                <p:cNvSpPr/>
                <p:nvPr/>
              </p:nvSpPr>
              <p:spPr>
                <a:xfrm>
                  <a:off x="25400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238" name="Wih"/>
                <p:cNvSpPr txBox="1"/>
                <p:nvPr/>
              </p:nvSpPr>
              <p:spPr>
                <a:xfrm>
                  <a:off x="462820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239" name="Who"/>
                <p:cNvSpPr txBox="1"/>
                <p:nvPr/>
              </p:nvSpPr>
              <p:spPr>
                <a:xfrm>
                  <a:off x="434044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sp>
            <p:nvSpPr>
              <p:cNvPr id="3241" name="Whh"/>
              <p:cNvSpPr txBox="1"/>
              <p:nvPr/>
            </p:nvSpPr>
            <p:spPr>
              <a:xfrm>
                <a:off x="7685796" y="1712988"/>
                <a:ext cx="515923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242" name="Line"/>
              <p:cNvSpPr/>
              <p:nvPr/>
            </p:nvSpPr>
            <p:spPr>
              <a:xfrm>
                <a:off x="7631007" y="2095893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244" name="Line"/>
            <p:cNvSpPr/>
            <p:nvPr/>
          </p:nvSpPr>
          <p:spPr>
            <a:xfrm>
              <a:off x="4586130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246" name="집에"/>
          <p:cNvSpPr txBox="1"/>
          <p:nvPr/>
        </p:nvSpPr>
        <p:spPr>
          <a:xfrm>
            <a:off x="2031690" y="7463567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247" name="Rectangle"/>
          <p:cNvSpPr/>
          <p:nvPr/>
        </p:nvSpPr>
        <p:spPr>
          <a:xfrm>
            <a:off x="1926415" y="7355959"/>
            <a:ext cx="720329" cy="583518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8" name="간다"/>
          <p:cNvSpPr txBox="1"/>
          <p:nvPr/>
        </p:nvSpPr>
        <p:spPr>
          <a:xfrm>
            <a:off x="203569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249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250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251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252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253" name="간다"/>
          <p:cNvSpPr txBox="1"/>
          <p:nvPr/>
        </p:nvSpPr>
        <p:spPr>
          <a:xfrm>
            <a:off x="10075691" y="17768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254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255" name="Rectangle"/>
          <p:cNvSpPr/>
          <p:nvPr/>
        </p:nvSpPr>
        <p:spPr>
          <a:xfrm>
            <a:off x="9813093" y="5037207"/>
            <a:ext cx="1034975" cy="1342216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6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257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258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259" name="왼쪽 그림과 같은 ANN에 input X1, X2, X3가 순서대로 들어간다고 생각하면 됩니다."/>
          <p:cNvSpPr txBox="1"/>
          <p:nvPr/>
        </p:nvSpPr>
        <p:spPr>
          <a:xfrm>
            <a:off x="266700" y="7886700"/>
            <a:ext cx="1023488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왼쪽 그림과 같은 ANN에 input X</a:t>
            </a:r>
            <a:r>
              <a:rPr baseline="-5999"/>
              <a:t>1</a:t>
            </a:r>
            <a:r>
              <a:t>, X</a:t>
            </a:r>
            <a:r>
              <a:rPr baseline="-5999"/>
              <a:t>2</a:t>
            </a:r>
            <a:r>
              <a:t>, X</a:t>
            </a:r>
            <a:r>
              <a:rPr baseline="-5999"/>
              <a:t>3</a:t>
            </a:r>
            <a:r>
              <a:t>가 순서대로 들어간다고 생각하면 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321" name="Group"/>
          <p:cNvGrpSpPr/>
          <p:nvPr/>
        </p:nvGrpSpPr>
        <p:grpSpPr>
          <a:xfrm>
            <a:off x="1832836" y="1753642"/>
            <a:ext cx="9142179" cy="6628698"/>
            <a:chOff x="82535" y="0"/>
            <a:chExt cx="9142178" cy="6628696"/>
          </a:xfrm>
        </p:grpSpPr>
        <p:grpSp>
          <p:nvGrpSpPr>
            <p:cNvPr id="3274" name="Group"/>
            <p:cNvGrpSpPr/>
            <p:nvPr/>
          </p:nvGrpSpPr>
          <p:grpSpPr>
            <a:xfrm>
              <a:off x="82535" y="1056822"/>
              <a:ext cx="3014767" cy="5571875"/>
              <a:chOff x="0" y="0"/>
              <a:chExt cx="3014765" cy="5571873"/>
            </a:xfrm>
          </p:grpSpPr>
          <p:sp>
            <p:nvSpPr>
              <p:cNvPr id="3262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270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263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64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65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66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67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68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69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271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272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273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275" name="Line"/>
            <p:cNvSpPr/>
            <p:nvPr/>
          </p:nvSpPr>
          <p:spPr>
            <a:xfrm flipV="1">
              <a:off x="2905802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4586130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319" name="Group"/>
            <p:cNvGrpSpPr/>
            <p:nvPr/>
          </p:nvGrpSpPr>
          <p:grpSpPr>
            <a:xfrm>
              <a:off x="531418" y="463750"/>
              <a:ext cx="8693296" cy="4319050"/>
              <a:chOff x="531418" y="25940"/>
              <a:chExt cx="8693294" cy="4319049"/>
            </a:xfrm>
          </p:grpSpPr>
          <p:grpSp>
            <p:nvGrpSpPr>
              <p:cNvPr id="3293" name="Group"/>
              <p:cNvGrpSpPr/>
              <p:nvPr/>
            </p:nvGrpSpPr>
            <p:grpSpPr>
              <a:xfrm>
                <a:off x="531418" y="25940"/>
                <a:ext cx="8693296" cy="4132970"/>
                <a:chOff x="531418" y="25940"/>
                <a:chExt cx="8693294" cy="4132968"/>
              </a:xfrm>
            </p:grpSpPr>
            <p:sp>
              <p:nvSpPr>
                <p:cNvPr id="3277" name="X1"/>
                <p:cNvSpPr txBox="1"/>
                <p:nvPr/>
              </p:nvSpPr>
              <p:spPr>
                <a:xfrm>
                  <a:off x="5741001" y="3772168"/>
                  <a:ext cx="407288" cy="386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3285" name="Group"/>
                <p:cNvGrpSpPr/>
                <p:nvPr/>
              </p:nvGrpSpPr>
              <p:grpSpPr>
                <a:xfrm>
                  <a:off x="4266991" y="525969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3278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79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80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81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82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3283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84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3286" name="Whh"/>
                <p:cNvSpPr txBox="1"/>
                <p:nvPr/>
              </p:nvSpPr>
              <p:spPr>
                <a:xfrm>
                  <a:off x="4970914" y="1712988"/>
                  <a:ext cx="515924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287" name="Wih"/>
                <p:cNvSpPr txBox="1"/>
                <p:nvPr/>
              </p:nvSpPr>
              <p:spPr>
                <a:xfrm>
                  <a:off x="6047310" y="2544931"/>
                  <a:ext cx="461307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288" name="Who"/>
                <p:cNvSpPr txBox="1"/>
                <p:nvPr/>
              </p:nvSpPr>
              <p:spPr>
                <a:xfrm>
                  <a:off x="6018534" y="1297314"/>
                  <a:ext cx="518858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  <p:sp>
              <p:nvSpPr>
                <p:cNvPr id="3289" name="output"/>
                <p:cNvSpPr/>
                <p:nvPr/>
              </p:nvSpPr>
              <p:spPr>
                <a:xfrm>
                  <a:off x="531418" y="230529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/>
                  <a:r>
                    <a:t>output</a:t>
                  </a:r>
                </a:p>
              </p:txBody>
            </p:sp>
            <p:sp>
              <p:nvSpPr>
                <p:cNvPr id="3290" name="output1"/>
                <p:cNvSpPr txBox="1"/>
                <p:nvPr/>
              </p:nvSpPr>
              <p:spPr>
                <a:xfrm>
                  <a:off x="5438122" y="25940"/>
                  <a:ext cx="1001805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1</a:t>
                  </a:r>
                </a:p>
              </p:txBody>
            </p:sp>
            <p:sp>
              <p:nvSpPr>
                <p:cNvPr id="3291" name="output2"/>
                <p:cNvSpPr txBox="1"/>
                <p:nvPr/>
              </p:nvSpPr>
              <p:spPr>
                <a:xfrm>
                  <a:off x="6794135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2</a:t>
                  </a:r>
                </a:p>
              </p:txBody>
            </p:sp>
            <p:sp>
              <p:nvSpPr>
                <p:cNvPr id="3292" name="output3"/>
                <p:cNvSpPr txBox="1"/>
                <p:nvPr/>
              </p:nvSpPr>
              <p:spPr>
                <a:xfrm>
                  <a:off x="8222910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3</a:t>
                  </a:r>
                </a:p>
              </p:txBody>
            </p:sp>
          </p:grpSp>
          <p:grpSp>
            <p:nvGrpSpPr>
              <p:cNvPr id="3307" name="Group"/>
              <p:cNvGrpSpPr/>
              <p:nvPr/>
            </p:nvGrpSpPr>
            <p:grpSpPr>
              <a:xfrm>
                <a:off x="5509527" y="525969"/>
                <a:ext cx="2378258" cy="3819021"/>
                <a:chOff x="0" y="0"/>
                <a:chExt cx="2378256" cy="3819020"/>
              </a:xfrm>
            </p:grpSpPr>
            <p:sp>
              <p:nvSpPr>
                <p:cNvPr id="3294" name="X2"/>
                <p:cNvSpPr txBox="1"/>
                <p:nvPr/>
              </p:nvSpPr>
              <p:spPr>
                <a:xfrm>
                  <a:off x="1581865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303" name="Group"/>
                <p:cNvGrpSpPr/>
                <p:nvPr/>
              </p:nvGrpSpPr>
              <p:grpSpPr>
                <a:xfrm>
                  <a:off x="0" y="0"/>
                  <a:ext cx="2193459" cy="3819021"/>
                  <a:chOff x="0" y="0"/>
                  <a:chExt cx="2193458" cy="3819020"/>
                </a:xfrm>
              </p:grpSpPr>
              <p:sp>
                <p:nvSpPr>
                  <p:cNvPr id="3295" name="Line"/>
                  <p:cNvSpPr/>
                  <p:nvPr/>
                </p:nvSpPr>
                <p:spPr>
                  <a:xfrm flipV="1">
                    <a:off x="1779888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96" name="Circle"/>
                  <p:cNvSpPr/>
                  <p:nvPr/>
                </p:nvSpPr>
                <p:spPr>
                  <a:xfrm>
                    <a:off x="1425354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97" name="Circle"/>
                  <p:cNvSpPr/>
                  <p:nvPr/>
                </p:nvSpPr>
                <p:spPr>
                  <a:xfrm>
                    <a:off x="1425354" y="0"/>
                    <a:ext cx="709069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98" name="S2"/>
                  <p:cNvSpPr/>
                  <p:nvPr/>
                </p:nvSpPr>
                <p:spPr>
                  <a:xfrm>
                    <a:off x="1425354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  <p:sp>
                <p:nvSpPr>
                  <p:cNvPr id="3299" name="Rectangle"/>
                  <p:cNvSpPr/>
                  <p:nvPr/>
                </p:nvSpPr>
                <p:spPr>
                  <a:xfrm>
                    <a:off x="1316015" y="2297193"/>
                    <a:ext cx="877444" cy="1521828"/>
                  </a:xfrm>
                  <a:prstGeom prst="rect">
                    <a:avLst/>
                  </a:prstGeom>
                  <a:solidFill>
                    <a:srgbClr val="929292">
                      <a:alpha val="11767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00" name="Rectangle"/>
                  <p:cNvSpPr/>
                  <p:nvPr/>
                </p:nvSpPr>
                <p:spPr>
                  <a:xfrm>
                    <a:off x="0" y="1067523"/>
                    <a:ext cx="877444" cy="2751498"/>
                  </a:xfrm>
                  <a:prstGeom prst="rect">
                    <a:avLst/>
                  </a:prstGeom>
                  <a:solidFill>
                    <a:srgbClr val="929292">
                      <a:alpha val="11767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01" name="Line"/>
                  <p:cNvSpPr/>
                  <p:nvPr/>
                </p:nvSpPr>
                <p:spPr>
                  <a:xfrm>
                    <a:off x="787829" y="1577330"/>
                    <a:ext cx="675571" cy="1"/>
                  </a:xfrm>
                  <a:prstGeom prst="line">
                    <a:avLst/>
                  </a:prstGeom>
                  <a:noFill/>
                  <a:ln w="63500" cap="flat">
                    <a:solidFill>
                      <a:schemeClr val="accent1">
                        <a:hueOff val="114395"/>
                        <a:lumOff val="-24975"/>
                      </a:schemeClr>
                    </a:solidFill>
                    <a:prstDash val="solid"/>
                    <a:miter lim="400000"/>
                    <a:tailEnd type="arrow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02" name="Line"/>
                  <p:cNvSpPr/>
                  <p:nvPr/>
                </p:nvSpPr>
                <p:spPr>
                  <a:xfrm flipV="1">
                    <a:off x="1779241" y="1869101"/>
                    <a:ext cx="1" cy="579919"/>
                  </a:xfrm>
                  <a:prstGeom prst="line">
                    <a:avLst/>
                  </a:prstGeom>
                  <a:noFill/>
                  <a:ln w="63500" cap="flat">
                    <a:solidFill>
                      <a:schemeClr val="accent1">
                        <a:hueOff val="114395"/>
                        <a:lumOff val="-24975"/>
                      </a:schemeClr>
                    </a:solidFill>
                    <a:prstDash val="solid"/>
                    <a:miter lim="400000"/>
                    <a:tailEnd type="arrow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3304" name="Whh"/>
                <p:cNvSpPr txBox="1"/>
                <p:nvPr/>
              </p:nvSpPr>
              <p:spPr>
                <a:xfrm>
                  <a:off x="811779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305" name="Wih"/>
                <p:cNvSpPr txBox="1"/>
                <p:nvPr/>
              </p:nvSpPr>
              <p:spPr>
                <a:xfrm>
                  <a:off x="1888174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306" name="Who"/>
                <p:cNvSpPr txBox="1"/>
                <p:nvPr/>
              </p:nvSpPr>
              <p:spPr>
                <a:xfrm>
                  <a:off x="1859399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316" name="Group"/>
              <p:cNvGrpSpPr/>
              <p:nvPr/>
            </p:nvGrpSpPr>
            <p:grpSpPr>
              <a:xfrm>
                <a:off x="8218702" y="525969"/>
                <a:ext cx="952903" cy="3632941"/>
                <a:chOff x="0" y="0"/>
                <a:chExt cx="952901" cy="3632940"/>
              </a:xfrm>
            </p:grpSpPr>
            <p:sp>
              <p:nvSpPr>
                <p:cNvPr id="3308" name="X3"/>
                <p:cNvSpPr txBox="1"/>
                <p:nvPr/>
              </p:nvSpPr>
              <p:spPr>
                <a:xfrm>
                  <a:off x="156510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309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10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11" name="Circle"/>
                <p:cNvSpPr/>
                <p:nvPr/>
              </p:nvSpPr>
              <p:spPr>
                <a:xfrm>
                  <a:off x="0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12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13" name="S3"/>
                <p:cNvSpPr/>
                <p:nvPr/>
              </p:nvSpPr>
              <p:spPr>
                <a:xfrm>
                  <a:off x="25400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314" name="Wih"/>
                <p:cNvSpPr txBox="1"/>
                <p:nvPr/>
              </p:nvSpPr>
              <p:spPr>
                <a:xfrm>
                  <a:off x="462820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315" name="Who"/>
                <p:cNvSpPr txBox="1"/>
                <p:nvPr/>
              </p:nvSpPr>
              <p:spPr>
                <a:xfrm>
                  <a:off x="434044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sp>
            <p:nvSpPr>
              <p:cNvPr id="3317" name="Whh"/>
              <p:cNvSpPr txBox="1"/>
              <p:nvPr/>
            </p:nvSpPr>
            <p:spPr>
              <a:xfrm>
                <a:off x="7685796" y="1712988"/>
                <a:ext cx="515923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318" name="Line"/>
              <p:cNvSpPr/>
              <p:nvPr/>
            </p:nvSpPr>
            <p:spPr>
              <a:xfrm>
                <a:off x="7631007" y="2095893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320" name="Line"/>
            <p:cNvSpPr/>
            <p:nvPr/>
          </p:nvSpPr>
          <p:spPr>
            <a:xfrm>
              <a:off x="4586130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322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323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324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325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326" name="간다"/>
          <p:cNvSpPr txBox="1"/>
          <p:nvPr/>
        </p:nvSpPr>
        <p:spPr>
          <a:xfrm>
            <a:off x="10075691" y="17768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327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328" name="하지만 ANN과는 다르게 hidden layer는 현재 time step의 input 뿐만 아니라…"/>
          <p:cNvSpPr txBox="1"/>
          <p:nvPr/>
        </p:nvSpPr>
        <p:spPr>
          <a:xfrm>
            <a:off x="266700" y="7886699"/>
            <a:ext cx="11074070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하지만 ANN과는 다르게 hidden layer는 현재 time step의 input 뿐만 아니라</a:t>
            </a:r>
          </a:p>
          <a:p>
            <a:pPr algn="l"/>
            <a:r>
              <a:t>이전 time step의 hidden layer의 영향도 받습니다.  ( S(t) = S(t-1) * W</a:t>
            </a:r>
            <a:r>
              <a:rPr sz="1400"/>
              <a:t>hh</a:t>
            </a:r>
            <a:r>
              <a:t> + X(t) * W</a:t>
            </a:r>
            <a:r>
              <a:rPr sz="1400"/>
              <a:t>ih</a:t>
            </a:r>
            <a:r>
              <a:t> )</a:t>
            </a:r>
          </a:p>
        </p:txBody>
      </p:sp>
      <p:sp>
        <p:nvSpPr>
          <p:cNvPr id="3329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330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331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385" name="Group"/>
          <p:cNvGrpSpPr/>
          <p:nvPr/>
        </p:nvGrpSpPr>
        <p:grpSpPr>
          <a:xfrm>
            <a:off x="1832836" y="1753642"/>
            <a:ext cx="9089070" cy="6628698"/>
            <a:chOff x="0" y="0"/>
            <a:chExt cx="9089068" cy="6628696"/>
          </a:xfrm>
        </p:grpSpPr>
        <p:grpSp>
          <p:nvGrpSpPr>
            <p:cNvPr id="3346" name="Group"/>
            <p:cNvGrpSpPr/>
            <p:nvPr/>
          </p:nvGrpSpPr>
          <p:grpSpPr>
            <a:xfrm>
              <a:off x="-1" y="1056822"/>
              <a:ext cx="3014767" cy="5571875"/>
              <a:chOff x="0" y="0"/>
              <a:chExt cx="3014765" cy="5571873"/>
            </a:xfrm>
          </p:grpSpPr>
          <p:sp>
            <p:nvSpPr>
              <p:cNvPr id="3334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342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335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36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37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38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39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40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41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343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344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345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347" name="Line"/>
            <p:cNvSpPr/>
            <p:nvPr/>
          </p:nvSpPr>
          <p:spPr>
            <a:xfrm flipV="1">
              <a:off x="2823267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4503594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383" name="Group"/>
            <p:cNvGrpSpPr/>
            <p:nvPr/>
          </p:nvGrpSpPr>
          <p:grpSpPr>
            <a:xfrm>
              <a:off x="4184455" y="963779"/>
              <a:ext cx="4904614" cy="3632941"/>
              <a:chOff x="0" y="0"/>
              <a:chExt cx="4904613" cy="3632940"/>
            </a:xfrm>
          </p:grpSpPr>
          <p:grpSp>
            <p:nvGrpSpPr>
              <p:cNvPr id="3361" name="Group"/>
              <p:cNvGrpSpPr/>
              <p:nvPr/>
            </p:nvGrpSpPr>
            <p:grpSpPr>
              <a:xfrm>
                <a:off x="-1" y="-1"/>
                <a:ext cx="2270402" cy="3632942"/>
                <a:chOff x="0" y="0"/>
                <a:chExt cx="2270400" cy="3632940"/>
              </a:xfrm>
            </p:grpSpPr>
            <p:sp>
              <p:nvSpPr>
                <p:cNvPr id="3349" name="X1"/>
                <p:cNvSpPr txBox="1"/>
                <p:nvPr/>
              </p:nvSpPr>
              <p:spPr>
                <a:xfrm>
                  <a:off x="1474009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3357" name="Group"/>
                <p:cNvGrpSpPr/>
                <p:nvPr/>
              </p:nvGrpSpPr>
              <p:grpSpPr>
                <a:xfrm>
                  <a:off x="0" y="-1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3350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51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52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53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54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3355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56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3358" name="Whh"/>
                <p:cNvSpPr txBox="1"/>
                <p:nvPr/>
              </p:nvSpPr>
              <p:spPr>
                <a:xfrm>
                  <a:off x="703923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359" name="Wih"/>
                <p:cNvSpPr txBox="1"/>
                <p:nvPr/>
              </p:nvSpPr>
              <p:spPr>
                <a:xfrm>
                  <a:off x="1780319" y="2018962"/>
                  <a:ext cx="461306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360" name="Who"/>
                <p:cNvSpPr txBox="1"/>
                <p:nvPr/>
              </p:nvSpPr>
              <p:spPr>
                <a:xfrm>
                  <a:off x="1751543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371" name="Group"/>
              <p:cNvGrpSpPr/>
              <p:nvPr/>
            </p:nvGrpSpPr>
            <p:grpSpPr>
              <a:xfrm>
                <a:off x="2054315" y="-1"/>
                <a:ext cx="1566478" cy="3632942"/>
                <a:chOff x="0" y="0"/>
                <a:chExt cx="1566477" cy="3632940"/>
              </a:xfrm>
            </p:grpSpPr>
            <p:sp>
              <p:nvSpPr>
                <p:cNvPr id="3362" name="X2"/>
                <p:cNvSpPr txBox="1"/>
                <p:nvPr/>
              </p:nvSpPr>
              <p:spPr>
                <a:xfrm>
                  <a:off x="770086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367" name="Group"/>
                <p:cNvGrpSpPr/>
                <p:nvPr/>
              </p:nvGrpSpPr>
              <p:grpSpPr>
                <a:xfrm>
                  <a:off x="613575" y="-1"/>
                  <a:ext cx="709069" cy="3139850"/>
                  <a:chOff x="0" y="0"/>
                  <a:chExt cx="709068" cy="3139848"/>
                </a:xfrm>
              </p:grpSpPr>
              <p:sp>
                <p:nvSpPr>
                  <p:cNvPr id="3363" name="Line"/>
                  <p:cNvSpPr/>
                  <p:nvPr/>
                </p:nvSpPr>
                <p:spPr>
                  <a:xfrm flipV="1">
                    <a:off x="354534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64" name="Circle"/>
                  <p:cNvSpPr/>
                  <p:nvPr/>
                </p:nvSpPr>
                <p:spPr>
                  <a:xfrm>
                    <a:off x="-1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65" name="Circle"/>
                  <p:cNvSpPr/>
                  <p:nvPr/>
                </p:nvSpPr>
                <p:spPr>
                  <a:xfrm>
                    <a:off x="0" y="0"/>
                    <a:ext cx="709069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66" name="S2"/>
                  <p:cNvSpPr/>
                  <p:nvPr/>
                </p:nvSpPr>
                <p:spPr>
                  <a:xfrm>
                    <a:off x="-1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</p:grpSp>
            <p:sp>
              <p:nvSpPr>
                <p:cNvPr id="3368" name="Whh"/>
                <p:cNvSpPr txBox="1"/>
                <p:nvPr/>
              </p:nvSpPr>
              <p:spPr>
                <a:xfrm>
                  <a:off x="0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369" name="Wih"/>
                <p:cNvSpPr txBox="1"/>
                <p:nvPr/>
              </p:nvSpPr>
              <p:spPr>
                <a:xfrm>
                  <a:off x="1076395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370" name="Who"/>
                <p:cNvSpPr txBox="1"/>
                <p:nvPr/>
              </p:nvSpPr>
              <p:spPr>
                <a:xfrm>
                  <a:off x="1047620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380" name="Group"/>
              <p:cNvGrpSpPr/>
              <p:nvPr/>
            </p:nvGrpSpPr>
            <p:grpSpPr>
              <a:xfrm>
                <a:off x="3951711" y="-1"/>
                <a:ext cx="952903" cy="3632942"/>
                <a:chOff x="0" y="0"/>
                <a:chExt cx="952901" cy="3632940"/>
              </a:xfrm>
            </p:grpSpPr>
            <p:sp>
              <p:nvSpPr>
                <p:cNvPr id="3372" name="X3"/>
                <p:cNvSpPr txBox="1"/>
                <p:nvPr/>
              </p:nvSpPr>
              <p:spPr>
                <a:xfrm>
                  <a:off x="156510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373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74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75" name="Circle"/>
                <p:cNvSpPr/>
                <p:nvPr/>
              </p:nvSpPr>
              <p:spPr>
                <a:xfrm>
                  <a:off x="0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76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77" name="S3"/>
                <p:cNvSpPr/>
                <p:nvPr/>
              </p:nvSpPr>
              <p:spPr>
                <a:xfrm>
                  <a:off x="25400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378" name="Wih"/>
                <p:cNvSpPr txBox="1"/>
                <p:nvPr/>
              </p:nvSpPr>
              <p:spPr>
                <a:xfrm>
                  <a:off x="462820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379" name="Who"/>
                <p:cNvSpPr txBox="1"/>
                <p:nvPr/>
              </p:nvSpPr>
              <p:spPr>
                <a:xfrm>
                  <a:off x="434044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sp>
            <p:nvSpPr>
              <p:cNvPr id="3381" name="Whh"/>
              <p:cNvSpPr txBox="1"/>
              <p:nvPr/>
            </p:nvSpPr>
            <p:spPr>
              <a:xfrm>
                <a:off x="3418804" y="1187019"/>
                <a:ext cx="515924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382" name="Line"/>
              <p:cNvSpPr/>
              <p:nvPr/>
            </p:nvSpPr>
            <p:spPr>
              <a:xfrm>
                <a:off x="3364015" y="1569924"/>
                <a:ext cx="6255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384" name="Line"/>
            <p:cNvSpPr/>
            <p:nvPr/>
          </p:nvSpPr>
          <p:spPr>
            <a:xfrm>
              <a:off x="4503594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386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387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388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389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390" name="간다"/>
          <p:cNvSpPr txBox="1"/>
          <p:nvPr/>
        </p:nvSpPr>
        <p:spPr>
          <a:xfrm>
            <a:off x="10075691" y="17768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391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392" name="즉 '오늘'이란 단어가 두 번째 input (X2)으로 들어갔을 때 이전 input (X1)인 '나는'이 영향을 줍니다."/>
          <p:cNvSpPr txBox="1"/>
          <p:nvPr/>
        </p:nvSpPr>
        <p:spPr>
          <a:xfrm>
            <a:off x="266699" y="7886700"/>
            <a:ext cx="1209456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즉 '오늘'이란 단어가 두 번째 input (X</a:t>
            </a:r>
            <a:r>
              <a:rPr baseline="-5999"/>
              <a:t>2</a:t>
            </a:r>
            <a:r>
              <a:t>)으로 들어갔을 때 이전 input (X</a:t>
            </a:r>
            <a:r>
              <a:rPr baseline="-5999"/>
              <a:t>1</a:t>
            </a:r>
            <a:r>
              <a:t>)인 '나는'이 영향을 줍니다.</a:t>
            </a:r>
          </a:p>
        </p:txBody>
      </p:sp>
      <p:sp>
        <p:nvSpPr>
          <p:cNvPr id="3393" name="Rectangle"/>
          <p:cNvSpPr/>
          <p:nvPr/>
        </p:nvSpPr>
        <p:spPr>
          <a:xfrm>
            <a:off x="8575843" y="5014615"/>
            <a:ext cx="877445" cy="1521828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4" name="Rectangle"/>
          <p:cNvSpPr/>
          <p:nvPr/>
        </p:nvSpPr>
        <p:spPr>
          <a:xfrm>
            <a:off x="7259828" y="3784945"/>
            <a:ext cx="877445" cy="2751498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5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396" name="output1"/>
          <p:cNvSpPr txBox="1"/>
          <p:nvPr/>
        </p:nvSpPr>
        <p:spPr>
          <a:xfrm>
            <a:off x="7188424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3397" name="output2"/>
          <p:cNvSpPr txBox="1"/>
          <p:nvPr/>
        </p:nvSpPr>
        <p:spPr>
          <a:xfrm>
            <a:off x="8544436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3398" name="output3"/>
          <p:cNvSpPr txBox="1"/>
          <p:nvPr/>
        </p:nvSpPr>
        <p:spPr>
          <a:xfrm>
            <a:off x="9973211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3399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400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401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402" name="Line"/>
          <p:cNvSpPr/>
          <p:nvPr/>
        </p:nvSpPr>
        <p:spPr>
          <a:xfrm>
            <a:off x="8047658" y="4294752"/>
            <a:ext cx="675571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3" name="Line"/>
          <p:cNvSpPr/>
          <p:nvPr/>
        </p:nvSpPr>
        <p:spPr>
          <a:xfrm flipV="1">
            <a:off x="9039070" y="4586523"/>
            <a:ext cx="1" cy="57991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160" name="모델구조:…"/>
          <p:cNvSpPr txBox="1"/>
          <p:nvPr/>
        </p:nvSpPr>
        <p:spPr>
          <a:xfrm>
            <a:off x="2552700" y="7569199"/>
            <a:ext cx="4590898" cy="1616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모델구조: </a:t>
            </a:r>
          </a:p>
          <a:p>
            <a:pPr algn="l"/>
            <a:r>
              <a:t>input layer (1 node),</a:t>
            </a:r>
          </a:p>
          <a:p>
            <a:pPr algn="l"/>
            <a:r>
              <a:t>output layer (1 node)</a:t>
            </a:r>
          </a:p>
          <a:p>
            <a:pPr algn="l"/>
            <a:r>
              <a:t>노드 숫자를 셀 때 bias node는 제외</a:t>
            </a:r>
          </a:p>
        </p:txBody>
      </p:sp>
      <p:sp>
        <p:nvSpPr>
          <p:cNvPr id="161" name="Rectangle"/>
          <p:cNvSpPr/>
          <p:nvPr/>
        </p:nvSpPr>
        <p:spPr>
          <a:xfrm>
            <a:off x="9740448" y="3392175"/>
            <a:ext cx="2040011" cy="301687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Rectangle"/>
          <p:cNvSpPr/>
          <p:nvPr/>
        </p:nvSpPr>
        <p:spPr>
          <a:xfrm>
            <a:off x="6910264" y="3422070"/>
            <a:ext cx="2040010" cy="301687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X"/>
          <p:cNvSpPr txBox="1"/>
          <p:nvPr/>
        </p:nvSpPr>
        <p:spPr>
          <a:xfrm>
            <a:off x="8380205" y="3774355"/>
            <a:ext cx="3176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64" name="output"/>
          <p:cNvSpPr txBox="1"/>
          <p:nvPr/>
        </p:nvSpPr>
        <p:spPr>
          <a:xfrm>
            <a:off x="9698644" y="3774355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165" name="Circle"/>
          <p:cNvSpPr/>
          <p:nvPr/>
        </p:nvSpPr>
        <p:spPr>
          <a:xfrm>
            <a:off x="9908665" y="4406251"/>
            <a:ext cx="609776" cy="609775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Circle"/>
          <p:cNvSpPr/>
          <p:nvPr/>
        </p:nvSpPr>
        <p:spPr>
          <a:xfrm>
            <a:off x="8234117" y="4406251"/>
            <a:ext cx="609776" cy="609775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b"/>
          <p:cNvSpPr/>
          <p:nvPr/>
        </p:nvSpPr>
        <p:spPr>
          <a:xfrm>
            <a:off x="8234117" y="531618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8" name="Wio"/>
          <p:cNvSpPr txBox="1"/>
          <p:nvPr/>
        </p:nvSpPr>
        <p:spPr>
          <a:xfrm>
            <a:off x="9133920" y="5635572"/>
            <a:ext cx="501228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io</a:t>
            </a:r>
          </a:p>
        </p:txBody>
      </p:sp>
      <p:sp>
        <p:nvSpPr>
          <p:cNvPr id="169" name="y axis…"/>
          <p:cNvSpPr txBox="1"/>
          <p:nvPr/>
        </p:nvSpPr>
        <p:spPr>
          <a:xfrm>
            <a:off x="10870088" y="4485931"/>
            <a:ext cx="93817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  <a:p>
            <a:pPr/>
            <a:r>
              <a:t>value</a:t>
            </a:r>
          </a:p>
        </p:txBody>
      </p:sp>
      <p:sp>
        <p:nvSpPr>
          <p:cNvPr id="170" name="Line"/>
          <p:cNvSpPr/>
          <p:nvPr/>
        </p:nvSpPr>
        <p:spPr>
          <a:xfrm>
            <a:off x="1307287" y="6911540"/>
            <a:ext cx="4943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Line"/>
          <p:cNvSpPr/>
          <p:nvPr/>
        </p:nvSpPr>
        <p:spPr>
          <a:xfrm flipV="1">
            <a:off x="1294587" y="2721658"/>
            <a:ext cx="1" cy="42025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x axis"/>
          <p:cNvSpPr txBox="1"/>
          <p:nvPr/>
        </p:nvSpPr>
        <p:spPr>
          <a:xfrm>
            <a:off x="5251872" y="6877150"/>
            <a:ext cx="9436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</p:txBody>
      </p:sp>
      <p:sp>
        <p:nvSpPr>
          <p:cNvPr id="173" name="y axis"/>
          <p:cNvSpPr txBox="1"/>
          <p:nvPr/>
        </p:nvSpPr>
        <p:spPr>
          <a:xfrm>
            <a:off x="317500" y="2705099"/>
            <a:ext cx="938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</p:txBody>
      </p:sp>
      <p:pic>
        <p:nvPicPr>
          <p:cNvPr id="174" name="Screen Shot 2017-10-14 at 6.52.15 PM.png" descr="Screen Shot 2017-10-14 at 6.52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487" y="2835399"/>
            <a:ext cx="4800601" cy="397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75" name="bias"/>
          <p:cNvSpPr txBox="1"/>
          <p:nvPr/>
        </p:nvSpPr>
        <p:spPr>
          <a:xfrm>
            <a:off x="7729092" y="5649591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76" name="x axis…"/>
          <p:cNvSpPr txBox="1"/>
          <p:nvPr/>
        </p:nvSpPr>
        <p:spPr>
          <a:xfrm>
            <a:off x="6961570" y="4495672"/>
            <a:ext cx="9436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463" name="Group"/>
          <p:cNvGrpSpPr/>
          <p:nvPr/>
        </p:nvGrpSpPr>
        <p:grpSpPr>
          <a:xfrm>
            <a:off x="1832836" y="1753642"/>
            <a:ext cx="9142179" cy="6628698"/>
            <a:chOff x="82535" y="0"/>
            <a:chExt cx="9142178" cy="6628696"/>
          </a:xfrm>
        </p:grpSpPr>
        <p:grpSp>
          <p:nvGrpSpPr>
            <p:cNvPr id="3418" name="Group"/>
            <p:cNvGrpSpPr/>
            <p:nvPr/>
          </p:nvGrpSpPr>
          <p:grpSpPr>
            <a:xfrm>
              <a:off x="82535" y="1056822"/>
              <a:ext cx="3014766" cy="5571875"/>
              <a:chOff x="0" y="0"/>
              <a:chExt cx="3014765" cy="5571873"/>
            </a:xfrm>
          </p:grpSpPr>
          <p:sp>
            <p:nvSpPr>
              <p:cNvPr id="3406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414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407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08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09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10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11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12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13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415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416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417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419" name="Line"/>
            <p:cNvSpPr/>
            <p:nvPr/>
          </p:nvSpPr>
          <p:spPr>
            <a:xfrm flipV="1">
              <a:off x="2905802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20" name="Line"/>
            <p:cNvSpPr/>
            <p:nvPr/>
          </p:nvSpPr>
          <p:spPr>
            <a:xfrm>
              <a:off x="4586130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461" name="Group"/>
            <p:cNvGrpSpPr/>
            <p:nvPr/>
          </p:nvGrpSpPr>
          <p:grpSpPr>
            <a:xfrm>
              <a:off x="531418" y="463750"/>
              <a:ext cx="8693296" cy="4132970"/>
              <a:chOff x="531418" y="25940"/>
              <a:chExt cx="8693294" cy="4132968"/>
            </a:xfrm>
          </p:grpSpPr>
          <p:grpSp>
            <p:nvGrpSpPr>
              <p:cNvPr id="3433" name="Group"/>
              <p:cNvGrpSpPr/>
              <p:nvPr/>
            </p:nvGrpSpPr>
            <p:grpSpPr>
              <a:xfrm>
                <a:off x="4266991" y="525969"/>
                <a:ext cx="2270401" cy="3632941"/>
                <a:chOff x="0" y="0"/>
                <a:chExt cx="2270400" cy="3632940"/>
              </a:xfrm>
            </p:grpSpPr>
            <p:sp>
              <p:nvSpPr>
                <p:cNvPr id="3421" name="X1"/>
                <p:cNvSpPr txBox="1"/>
                <p:nvPr/>
              </p:nvSpPr>
              <p:spPr>
                <a:xfrm>
                  <a:off x="1474009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3429" name="Group"/>
                <p:cNvGrpSpPr/>
                <p:nvPr/>
              </p:nvGrpSpPr>
              <p:grpSpPr>
                <a:xfrm>
                  <a:off x="0" y="-1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3422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23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24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25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26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3427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28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3430" name="Whh"/>
                <p:cNvSpPr txBox="1"/>
                <p:nvPr/>
              </p:nvSpPr>
              <p:spPr>
                <a:xfrm>
                  <a:off x="703923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431" name="Wih"/>
                <p:cNvSpPr txBox="1"/>
                <p:nvPr/>
              </p:nvSpPr>
              <p:spPr>
                <a:xfrm>
                  <a:off x="1780319" y="2018962"/>
                  <a:ext cx="461306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432" name="Who"/>
                <p:cNvSpPr txBox="1"/>
                <p:nvPr/>
              </p:nvSpPr>
              <p:spPr>
                <a:xfrm>
                  <a:off x="1751543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445" name="Group"/>
              <p:cNvGrpSpPr/>
              <p:nvPr/>
            </p:nvGrpSpPr>
            <p:grpSpPr>
              <a:xfrm>
                <a:off x="6317284" y="525969"/>
                <a:ext cx="1570500" cy="3632941"/>
                <a:chOff x="0" y="0"/>
                <a:chExt cx="1570499" cy="3632940"/>
              </a:xfrm>
            </p:grpSpPr>
            <p:sp>
              <p:nvSpPr>
                <p:cNvPr id="3434" name="X2"/>
                <p:cNvSpPr txBox="1"/>
                <p:nvPr/>
              </p:nvSpPr>
              <p:spPr>
                <a:xfrm>
                  <a:off x="774108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441" name="Group"/>
                <p:cNvGrpSpPr/>
                <p:nvPr/>
              </p:nvGrpSpPr>
              <p:grpSpPr>
                <a:xfrm>
                  <a:off x="0" y="-1"/>
                  <a:ext cx="1326667" cy="3139850"/>
                  <a:chOff x="0" y="0"/>
                  <a:chExt cx="1326666" cy="3139848"/>
                </a:xfrm>
              </p:grpSpPr>
              <p:sp>
                <p:nvSpPr>
                  <p:cNvPr id="3435" name="Line"/>
                  <p:cNvSpPr/>
                  <p:nvPr/>
                </p:nvSpPr>
                <p:spPr>
                  <a:xfrm flipV="1">
                    <a:off x="972131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36" name="Line"/>
                  <p:cNvSpPr/>
                  <p:nvPr/>
                </p:nvSpPr>
                <p:spPr>
                  <a:xfrm flipV="1">
                    <a:off x="972131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37" name="Circle"/>
                  <p:cNvSpPr/>
                  <p:nvPr/>
                </p:nvSpPr>
                <p:spPr>
                  <a:xfrm>
                    <a:off x="617597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38" name="Circle"/>
                  <p:cNvSpPr/>
                  <p:nvPr/>
                </p:nvSpPr>
                <p:spPr>
                  <a:xfrm>
                    <a:off x="617597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39" name="S2"/>
                  <p:cNvSpPr/>
                  <p:nvPr/>
                </p:nvSpPr>
                <p:spPr>
                  <a:xfrm>
                    <a:off x="617597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  <p:sp>
                <p:nvSpPr>
                  <p:cNvPr id="3440" name="Line"/>
                  <p:cNvSpPr/>
                  <p:nvPr/>
                </p:nvSpPr>
                <p:spPr>
                  <a:xfrm>
                    <a:off x="0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3442" name="Whh"/>
                <p:cNvSpPr txBox="1"/>
                <p:nvPr/>
              </p:nvSpPr>
              <p:spPr>
                <a:xfrm>
                  <a:off x="4022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443" name="Wih"/>
                <p:cNvSpPr txBox="1"/>
                <p:nvPr/>
              </p:nvSpPr>
              <p:spPr>
                <a:xfrm>
                  <a:off x="1080417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444" name="Who"/>
                <p:cNvSpPr txBox="1"/>
                <p:nvPr/>
              </p:nvSpPr>
              <p:spPr>
                <a:xfrm>
                  <a:off x="1051642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458" name="Group"/>
              <p:cNvGrpSpPr/>
              <p:nvPr/>
            </p:nvGrpSpPr>
            <p:grpSpPr>
              <a:xfrm>
                <a:off x="531418" y="25940"/>
                <a:ext cx="8693296" cy="4132970"/>
                <a:chOff x="531418" y="25940"/>
                <a:chExt cx="8693294" cy="4132968"/>
              </a:xfrm>
            </p:grpSpPr>
            <p:sp>
              <p:nvSpPr>
                <p:cNvPr id="3446" name="X3"/>
                <p:cNvSpPr txBox="1"/>
                <p:nvPr/>
              </p:nvSpPr>
              <p:spPr>
                <a:xfrm>
                  <a:off x="8375213" y="3772168"/>
                  <a:ext cx="407288" cy="386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447" name="Line"/>
                <p:cNvSpPr/>
                <p:nvPr/>
              </p:nvSpPr>
              <p:spPr>
                <a:xfrm flipV="1">
                  <a:off x="8573236" y="1214832"/>
                  <a:ext cx="1" cy="55693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48" name="Line"/>
                <p:cNvSpPr/>
                <p:nvPr/>
              </p:nvSpPr>
              <p:spPr>
                <a:xfrm flipV="1">
                  <a:off x="8573236" y="2463601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49" name="Circle"/>
                <p:cNvSpPr/>
                <p:nvPr/>
              </p:nvSpPr>
              <p:spPr>
                <a:xfrm>
                  <a:off x="8218702" y="2956749"/>
                  <a:ext cx="709069" cy="709070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50" name="Circle"/>
                <p:cNvSpPr/>
                <p:nvPr/>
              </p:nvSpPr>
              <p:spPr>
                <a:xfrm>
                  <a:off x="8218702" y="525969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51" name="S3"/>
                <p:cNvSpPr/>
                <p:nvPr/>
              </p:nvSpPr>
              <p:spPr>
                <a:xfrm>
                  <a:off x="8244102" y="1741359"/>
                  <a:ext cx="709069" cy="709070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452" name="Wih"/>
                <p:cNvSpPr txBox="1"/>
                <p:nvPr/>
              </p:nvSpPr>
              <p:spPr>
                <a:xfrm>
                  <a:off x="8681522" y="2544931"/>
                  <a:ext cx="461307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453" name="Who"/>
                <p:cNvSpPr txBox="1"/>
                <p:nvPr/>
              </p:nvSpPr>
              <p:spPr>
                <a:xfrm>
                  <a:off x="8652747" y="1297314"/>
                  <a:ext cx="518858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  <p:sp>
              <p:nvSpPr>
                <p:cNvPr id="3454" name="output"/>
                <p:cNvSpPr/>
                <p:nvPr/>
              </p:nvSpPr>
              <p:spPr>
                <a:xfrm>
                  <a:off x="531418" y="230529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/>
                  <a:r>
                    <a:t>output</a:t>
                  </a:r>
                </a:p>
              </p:txBody>
            </p:sp>
            <p:sp>
              <p:nvSpPr>
                <p:cNvPr id="3455" name="output1"/>
                <p:cNvSpPr txBox="1"/>
                <p:nvPr/>
              </p:nvSpPr>
              <p:spPr>
                <a:xfrm>
                  <a:off x="5438122" y="25940"/>
                  <a:ext cx="1001805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1</a:t>
                  </a:r>
                </a:p>
              </p:txBody>
            </p:sp>
            <p:sp>
              <p:nvSpPr>
                <p:cNvPr id="3456" name="output2"/>
                <p:cNvSpPr txBox="1"/>
                <p:nvPr/>
              </p:nvSpPr>
              <p:spPr>
                <a:xfrm>
                  <a:off x="6794135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2</a:t>
                  </a:r>
                </a:p>
              </p:txBody>
            </p:sp>
            <p:sp>
              <p:nvSpPr>
                <p:cNvPr id="3457" name="output3"/>
                <p:cNvSpPr txBox="1"/>
                <p:nvPr/>
              </p:nvSpPr>
              <p:spPr>
                <a:xfrm>
                  <a:off x="8222910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3</a:t>
                  </a:r>
                </a:p>
              </p:txBody>
            </p:sp>
          </p:grpSp>
          <p:sp>
            <p:nvSpPr>
              <p:cNvPr id="3459" name="Whh"/>
              <p:cNvSpPr txBox="1"/>
              <p:nvPr/>
            </p:nvSpPr>
            <p:spPr>
              <a:xfrm>
                <a:off x="7685796" y="1712988"/>
                <a:ext cx="515923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460" name="Line"/>
              <p:cNvSpPr/>
              <p:nvPr/>
            </p:nvSpPr>
            <p:spPr>
              <a:xfrm>
                <a:off x="7631007" y="2095893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462" name="Line"/>
            <p:cNvSpPr/>
            <p:nvPr/>
          </p:nvSpPr>
          <p:spPr>
            <a:xfrm>
              <a:off x="4586130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464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465" name="오늘"/>
          <p:cNvSpPr txBox="1"/>
          <p:nvPr/>
        </p:nvSpPr>
        <p:spPr>
          <a:xfrm>
            <a:off x="7443661" y="19381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466" name="집에"/>
          <p:cNvSpPr txBox="1"/>
          <p:nvPr/>
        </p:nvSpPr>
        <p:spPr>
          <a:xfrm>
            <a:off x="8771859" y="19381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467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468" name="간다"/>
          <p:cNvSpPr txBox="1"/>
          <p:nvPr/>
        </p:nvSpPr>
        <p:spPr>
          <a:xfrm>
            <a:off x="10075691" y="19419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469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470" name="Rectangle"/>
          <p:cNvSpPr/>
          <p:nvPr/>
        </p:nvSpPr>
        <p:spPr>
          <a:xfrm>
            <a:off x="7349542" y="457733"/>
            <a:ext cx="717801" cy="771692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1" name="L_1"/>
          <p:cNvSpPr txBox="1"/>
          <p:nvPr/>
        </p:nvSpPr>
        <p:spPr>
          <a:xfrm>
            <a:off x="7399985" y="621912"/>
            <a:ext cx="616916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L_1</a:t>
            </a:r>
          </a:p>
        </p:txBody>
      </p:sp>
      <p:sp>
        <p:nvSpPr>
          <p:cNvPr id="3472" name="Rectangle"/>
          <p:cNvSpPr/>
          <p:nvPr/>
        </p:nvSpPr>
        <p:spPr>
          <a:xfrm>
            <a:off x="8677740" y="457733"/>
            <a:ext cx="717801" cy="771692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3" name="L_2"/>
          <p:cNvSpPr txBox="1"/>
          <p:nvPr/>
        </p:nvSpPr>
        <p:spPr>
          <a:xfrm>
            <a:off x="8728183" y="621912"/>
            <a:ext cx="616916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L_2</a:t>
            </a:r>
          </a:p>
        </p:txBody>
      </p:sp>
      <p:sp>
        <p:nvSpPr>
          <p:cNvPr id="3474" name="Rectangle"/>
          <p:cNvSpPr/>
          <p:nvPr/>
        </p:nvSpPr>
        <p:spPr>
          <a:xfrm>
            <a:off x="9981572" y="457733"/>
            <a:ext cx="717801" cy="771692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5" name="L3"/>
          <p:cNvSpPr txBox="1"/>
          <p:nvPr/>
        </p:nvSpPr>
        <p:spPr>
          <a:xfrm>
            <a:off x="10108215" y="621912"/>
            <a:ext cx="464516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L3</a:t>
            </a:r>
          </a:p>
        </p:txBody>
      </p:sp>
      <p:sp>
        <p:nvSpPr>
          <p:cNvPr id="3476" name="+"/>
          <p:cNvSpPr txBox="1"/>
          <p:nvPr/>
        </p:nvSpPr>
        <p:spPr>
          <a:xfrm>
            <a:off x="8223951" y="613049"/>
            <a:ext cx="297181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3477" name="+"/>
          <p:cNvSpPr txBox="1"/>
          <p:nvPr/>
        </p:nvSpPr>
        <p:spPr>
          <a:xfrm>
            <a:off x="9552149" y="613049"/>
            <a:ext cx="297181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3478" name="="/>
          <p:cNvSpPr txBox="1"/>
          <p:nvPr/>
        </p:nvSpPr>
        <p:spPr>
          <a:xfrm>
            <a:off x="10831615" y="621912"/>
            <a:ext cx="297181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3479" name="Rectangle"/>
          <p:cNvSpPr/>
          <p:nvPr/>
        </p:nvSpPr>
        <p:spPr>
          <a:xfrm>
            <a:off x="11055572" y="346656"/>
            <a:ext cx="1302249" cy="97179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0" name="output과 정답 target (Y)을 비교하여 loss를 구합니다.…"/>
          <p:cNvSpPr txBox="1"/>
          <p:nvPr/>
        </p:nvSpPr>
        <p:spPr>
          <a:xfrm>
            <a:off x="267114" y="7886699"/>
            <a:ext cx="12191087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output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과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정답</a:t>
            </a:r>
            <a:r>
              <a:t> target (Y)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비교하여</a:t>
            </a:r>
            <a:r>
              <a:t> loss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를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구합니다</a:t>
            </a:r>
            <a:r>
              <a:t>.</a:t>
            </a:r>
          </a:p>
          <a:p>
            <a:pPr algn="l"/>
            <a:r>
              <a:t>그러면 각각의 time step에서 loss가 나오게 될 것이고 이를 모두 더하여 전체 loss라고 정의합니다.</a:t>
            </a:r>
          </a:p>
        </p:txBody>
      </p:sp>
      <p:sp>
        <p:nvSpPr>
          <p:cNvPr id="3481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482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483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484" name="Rectangle"/>
          <p:cNvSpPr/>
          <p:nvPr/>
        </p:nvSpPr>
        <p:spPr>
          <a:xfrm>
            <a:off x="7158671" y="1326640"/>
            <a:ext cx="1079759" cy="1299257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5" name="Rectangle"/>
          <p:cNvSpPr/>
          <p:nvPr/>
        </p:nvSpPr>
        <p:spPr>
          <a:xfrm>
            <a:off x="8474686" y="1326640"/>
            <a:ext cx="1079759" cy="1299257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6" name="Rectangle"/>
          <p:cNvSpPr/>
          <p:nvPr/>
        </p:nvSpPr>
        <p:spPr>
          <a:xfrm>
            <a:off x="9911351" y="1326640"/>
            <a:ext cx="1079759" cy="1299257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7" name="total…"/>
          <p:cNvSpPr txBox="1"/>
          <p:nvPr/>
        </p:nvSpPr>
        <p:spPr>
          <a:xfrm>
            <a:off x="11279976" y="428899"/>
            <a:ext cx="853441" cy="8293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total </a:t>
            </a:r>
          </a:p>
          <a:p>
            <a:pPr/>
            <a:r>
              <a:t>loss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547" name="Group"/>
          <p:cNvGrpSpPr/>
          <p:nvPr/>
        </p:nvGrpSpPr>
        <p:grpSpPr>
          <a:xfrm>
            <a:off x="1832836" y="1753642"/>
            <a:ext cx="9142179" cy="6628698"/>
            <a:chOff x="82535" y="0"/>
            <a:chExt cx="9142178" cy="6628696"/>
          </a:xfrm>
        </p:grpSpPr>
        <p:grpSp>
          <p:nvGrpSpPr>
            <p:cNvPr id="3502" name="Group"/>
            <p:cNvGrpSpPr/>
            <p:nvPr/>
          </p:nvGrpSpPr>
          <p:grpSpPr>
            <a:xfrm>
              <a:off x="82535" y="1056822"/>
              <a:ext cx="3014766" cy="5571875"/>
              <a:chOff x="0" y="0"/>
              <a:chExt cx="3014765" cy="5571873"/>
            </a:xfrm>
          </p:grpSpPr>
          <p:sp>
            <p:nvSpPr>
              <p:cNvPr id="3490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498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491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92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93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94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95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96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97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499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500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501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503" name="Line"/>
            <p:cNvSpPr/>
            <p:nvPr/>
          </p:nvSpPr>
          <p:spPr>
            <a:xfrm flipV="1">
              <a:off x="2905802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04" name="Line"/>
            <p:cNvSpPr/>
            <p:nvPr/>
          </p:nvSpPr>
          <p:spPr>
            <a:xfrm>
              <a:off x="4586130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545" name="Group"/>
            <p:cNvGrpSpPr/>
            <p:nvPr/>
          </p:nvGrpSpPr>
          <p:grpSpPr>
            <a:xfrm>
              <a:off x="531418" y="463750"/>
              <a:ext cx="8693296" cy="4132970"/>
              <a:chOff x="531418" y="25940"/>
              <a:chExt cx="8693294" cy="4132968"/>
            </a:xfrm>
          </p:grpSpPr>
          <p:grpSp>
            <p:nvGrpSpPr>
              <p:cNvPr id="3517" name="Group"/>
              <p:cNvGrpSpPr/>
              <p:nvPr/>
            </p:nvGrpSpPr>
            <p:grpSpPr>
              <a:xfrm>
                <a:off x="4266991" y="525969"/>
                <a:ext cx="2270401" cy="3632941"/>
                <a:chOff x="0" y="0"/>
                <a:chExt cx="2270400" cy="3632940"/>
              </a:xfrm>
            </p:grpSpPr>
            <p:sp>
              <p:nvSpPr>
                <p:cNvPr id="3505" name="X1"/>
                <p:cNvSpPr txBox="1"/>
                <p:nvPr/>
              </p:nvSpPr>
              <p:spPr>
                <a:xfrm>
                  <a:off x="1474009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3513" name="Group"/>
                <p:cNvGrpSpPr/>
                <p:nvPr/>
              </p:nvGrpSpPr>
              <p:grpSpPr>
                <a:xfrm>
                  <a:off x="0" y="-1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3506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07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08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09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10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3511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12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3514" name="Whh"/>
                <p:cNvSpPr txBox="1"/>
                <p:nvPr/>
              </p:nvSpPr>
              <p:spPr>
                <a:xfrm>
                  <a:off x="703923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515" name="Wih"/>
                <p:cNvSpPr txBox="1"/>
                <p:nvPr/>
              </p:nvSpPr>
              <p:spPr>
                <a:xfrm>
                  <a:off x="1780319" y="2018962"/>
                  <a:ext cx="461306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516" name="Who"/>
                <p:cNvSpPr txBox="1"/>
                <p:nvPr/>
              </p:nvSpPr>
              <p:spPr>
                <a:xfrm>
                  <a:off x="1751543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529" name="Group"/>
              <p:cNvGrpSpPr/>
              <p:nvPr/>
            </p:nvGrpSpPr>
            <p:grpSpPr>
              <a:xfrm>
                <a:off x="6317284" y="525969"/>
                <a:ext cx="1570500" cy="3632941"/>
                <a:chOff x="0" y="0"/>
                <a:chExt cx="1570499" cy="3632940"/>
              </a:xfrm>
            </p:grpSpPr>
            <p:sp>
              <p:nvSpPr>
                <p:cNvPr id="3518" name="X2"/>
                <p:cNvSpPr txBox="1"/>
                <p:nvPr/>
              </p:nvSpPr>
              <p:spPr>
                <a:xfrm>
                  <a:off x="774108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525" name="Group"/>
                <p:cNvGrpSpPr/>
                <p:nvPr/>
              </p:nvGrpSpPr>
              <p:grpSpPr>
                <a:xfrm>
                  <a:off x="0" y="-1"/>
                  <a:ext cx="1326667" cy="3139850"/>
                  <a:chOff x="0" y="0"/>
                  <a:chExt cx="1326666" cy="3139848"/>
                </a:xfrm>
              </p:grpSpPr>
              <p:sp>
                <p:nvSpPr>
                  <p:cNvPr id="3519" name="Line"/>
                  <p:cNvSpPr/>
                  <p:nvPr/>
                </p:nvSpPr>
                <p:spPr>
                  <a:xfrm flipV="1">
                    <a:off x="972131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20" name="Line"/>
                  <p:cNvSpPr/>
                  <p:nvPr/>
                </p:nvSpPr>
                <p:spPr>
                  <a:xfrm flipV="1">
                    <a:off x="972131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21" name="Circle"/>
                  <p:cNvSpPr/>
                  <p:nvPr/>
                </p:nvSpPr>
                <p:spPr>
                  <a:xfrm>
                    <a:off x="617597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22" name="Circle"/>
                  <p:cNvSpPr/>
                  <p:nvPr/>
                </p:nvSpPr>
                <p:spPr>
                  <a:xfrm>
                    <a:off x="617597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23" name="S2"/>
                  <p:cNvSpPr/>
                  <p:nvPr/>
                </p:nvSpPr>
                <p:spPr>
                  <a:xfrm>
                    <a:off x="617597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  <p:sp>
                <p:nvSpPr>
                  <p:cNvPr id="3524" name="Line"/>
                  <p:cNvSpPr/>
                  <p:nvPr/>
                </p:nvSpPr>
                <p:spPr>
                  <a:xfrm>
                    <a:off x="0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3526" name="Whh"/>
                <p:cNvSpPr txBox="1"/>
                <p:nvPr/>
              </p:nvSpPr>
              <p:spPr>
                <a:xfrm>
                  <a:off x="4022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527" name="Wih"/>
                <p:cNvSpPr txBox="1"/>
                <p:nvPr/>
              </p:nvSpPr>
              <p:spPr>
                <a:xfrm>
                  <a:off x="1080417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528" name="Who"/>
                <p:cNvSpPr txBox="1"/>
                <p:nvPr/>
              </p:nvSpPr>
              <p:spPr>
                <a:xfrm>
                  <a:off x="1051642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542" name="Group"/>
              <p:cNvGrpSpPr/>
              <p:nvPr/>
            </p:nvGrpSpPr>
            <p:grpSpPr>
              <a:xfrm>
                <a:off x="531418" y="25940"/>
                <a:ext cx="8693296" cy="4132970"/>
                <a:chOff x="531418" y="25940"/>
                <a:chExt cx="8693294" cy="4132968"/>
              </a:xfrm>
            </p:grpSpPr>
            <p:sp>
              <p:nvSpPr>
                <p:cNvPr id="3530" name="X3"/>
                <p:cNvSpPr txBox="1"/>
                <p:nvPr/>
              </p:nvSpPr>
              <p:spPr>
                <a:xfrm>
                  <a:off x="8375213" y="3772168"/>
                  <a:ext cx="407288" cy="386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531" name="Line"/>
                <p:cNvSpPr/>
                <p:nvPr/>
              </p:nvSpPr>
              <p:spPr>
                <a:xfrm flipV="1">
                  <a:off x="8573236" y="1214832"/>
                  <a:ext cx="1" cy="55693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32" name="Line"/>
                <p:cNvSpPr/>
                <p:nvPr/>
              </p:nvSpPr>
              <p:spPr>
                <a:xfrm flipV="1">
                  <a:off x="8573236" y="2463601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33" name="Circle"/>
                <p:cNvSpPr/>
                <p:nvPr/>
              </p:nvSpPr>
              <p:spPr>
                <a:xfrm>
                  <a:off x="8218702" y="2956749"/>
                  <a:ext cx="709069" cy="709070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34" name="Circle"/>
                <p:cNvSpPr/>
                <p:nvPr/>
              </p:nvSpPr>
              <p:spPr>
                <a:xfrm>
                  <a:off x="8218702" y="525969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35" name="S3"/>
                <p:cNvSpPr/>
                <p:nvPr/>
              </p:nvSpPr>
              <p:spPr>
                <a:xfrm>
                  <a:off x="8244102" y="1741359"/>
                  <a:ext cx="709069" cy="709070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536" name="Wih"/>
                <p:cNvSpPr txBox="1"/>
                <p:nvPr/>
              </p:nvSpPr>
              <p:spPr>
                <a:xfrm>
                  <a:off x="8681522" y="2544931"/>
                  <a:ext cx="461307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537" name="Who"/>
                <p:cNvSpPr txBox="1"/>
                <p:nvPr/>
              </p:nvSpPr>
              <p:spPr>
                <a:xfrm>
                  <a:off x="8652747" y="1297314"/>
                  <a:ext cx="518858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  <p:sp>
              <p:nvSpPr>
                <p:cNvPr id="3538" name="output"/>
                <p:cNvSpPr/>
                <p:nvPr/>
              </p:nvSpPr>
              <p:spPr>
                <a:xfrm>
                  <a:off x="531418" y="230529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/>
                  <a:r>
                    <a:t>output</a:t>
                  </a:r>
                </a:p>
              </p:txBody>
            </p:sp>
            <p:sp>
              <p:nvSpPr>
                <p:cNvPr id="3539" name="output1"/>
                <p:cNvSpPr txBox="1"/>
                <p:nvPr/>
              </p:nvSpPr>
              <p:spPr>
                <a:xfrm>
                  <a:off x="5438122" y="25940"/>
                  <a:ext cx="1001805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1</a:t>
                  </a:r>
                </a:p>
              </p:txBody>
            </p:sp>
            <p:sp>
              <p:nvSpPr>
                <p:cNvPr id="3540" name="output2"/>
                <p:cNvSpPr txBox="1"/>
                <p:nvPr/>
              </p:nvSpPr>
              <p:spPr>
                <a:xfrm>
                  <a:off x="6794135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2</a:t>
                  </a:r>
                </a:p>
              </p:txBody>
            </p:sp>
            <p:sp>
              <p:nvSpPr>
                <p:cNvPr id="3541" name="output3"/>
                <p:cNvSpPr txBox="1"/>
                <p:nvPr/>
              </p:nvSpPr>
              <p:spPr>
                <a:xfrm>
                  <a:off x="8222910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3</a:t>
                  </a:r>
                </a:p>
              </p:txBody>
            </p:sp>
          </p:grpSp>
          <p:sp>
            <p:nvSpPr>
              <p:cNvPr id="3543" name="Whh"/>
              <p:cNvSpPr txBox="1"/>
              <p:nvPr/>
            </p:nvSpPr>
            <p:spPr>
              <a:xfrm>
                <a:off x="7685796" y="1712988"/>
                <a:ext cx="515923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544" name="Line"/>
              <p:cNvSpPr/>
              <p:nvPr/>
            </p:nvSpPr>
            <p:spPr>
              <a:xfrm>
                <a:off x="7631007" y="2095893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546" name="Line"/>
            <p:cNvSpPr/>
            <p:nvPr/>
          </p:nvSpPr>
          <p:spPr>
            <a:xfrm>
              <a:off x="4586130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548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549" name="오늘"/>
          <p:cNvSpPr txBox="1"/>
          <p:nvPr/>
        </p:nvSpPr>
        <p:spPr>
          <a:xfrm>
            <a:off x="7443661" y="19381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550" name="집에"/>
          <p:cNvSpPr txBox="1"/>
          <p:nvPr/>
        </p:nvSpPr>
        <p:spPr>
          <a:xfrm>
            <a:off x="8771859" y="19381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551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552" name="간다"/>
          <p:cNvSpPr txBox="1"/>
          <p:nvPr/>
        </p:nvSpPr>
        <p:spPr>
          <a:xfrm>
            <a:off x="10075691" y="19419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553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554" name="L_1"/>
          <p:cNvSpPr txBox="1"/>
          <p:nvPr/>
        </p:nvSpPr>
        <p:spPr>
          <a:xfrm>
            <a:off x="7399985" y="621912"/>
            <a:ext cx="616916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L_1</a:t>
            </a:r>
          </a:p>
        </p:txBody>
      </p:sp>
      <p:sp>
        <p:nvSpPr>
          <p:cNvPr id="3555" name="L_2"/>
          <p:cNvSpPr txBox="1"/>
          <p:nvPr/>
        </p:nvSpPr>
        <p:spPr>
          <a:xfrm>
            <a:off x="8728183" y="621912"/>
            <a:ext cx="616916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L_2</a:t>
            </a:r>
          </a:p>
        </p:txBody>
      </p:sp>
      <p:sp>
        <p:nvSpPr>
          <p:cNvPr id="3556" name="L3"/>
          <p:cNvSpPr txBox="1"/>
          <p:nvPr/>
        </p:nvSpPr>
        <p:spPr>
          <a:xfrm>
            <a:off x="10108215" y="621912"/>
            <a:ext cx="464516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L3</a:t>
            </a:r>
          </a:p>
        </p:txBody>
      </p:sp>
      <p:sp>
        <p:nvSpPr>
          <p:cNvPr id="3557" name="+"/>
          <p:cNvSpPr txBox="1"/>
          <p:nvPr/>
        </p:nvSpPr>
        <p:spPr>
          <a:xfrm>
            <a:off x="8223951" y="613049"/>
            <a:ext cx="297181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3558" name="+"/>
          <p:cNvSpPr txBox="1"/>
          <p:nvPr/>
        </p:nvSpPr>
        <p:spPr>
          <a:xfrm>
            <a:off x="9552149" y="613049"/>
            <a:ext cx="297181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3559" name="="/>
          <p:cNvSpPr txBox="1"/>
          <p:nvPr/>
        </p:nvSpPr>
        <p:spPr>
          <a:xfrm>
            <a:off x="10831615" y="621912"/>
            <a:ext cx="297181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3560" name="Rectangle"/>
          <p:cNvSpPr/>
          <p:nvPr/>
        </p:nvSpPr>
        <p:spPr>
          <a:xfrm>
            <a:off x="11055572" y="346656"/>
            <a:ext cx="1302249" cy="97179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1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562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563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564" name="Rectangle"/>
          <p:cNvSpPr/>
          <p:nvPr/>
        </p:nvSpPr>
        <p:spPr>
          <a:xfrm>
            <a:off x="3289249" y="4130413"/>
            <a:ext cx="594673" cy="461060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3565" name="Connection Line"/>
          <p:cNvCxnSpPr>
            <a:stCxn id="3560" idx="0"/>
            <a:endCxn id="3564" idx="0"/>
          </p:cNvCxnSpPr>
          <p:nvPr/>
        </p:nvCxnSpPr>
        <p:spPr>
          <a:xfrm flipH="1">
            <a:off x="3586585" y="832553"/>
            <a:ext cx="8120112" cy="3528391"/>
          </a:xfrm>
          <a:prstGeom prst="straightConnector1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</p:cxnSp>
      <p:sp>
        <p:nvSpPr>
          <p:cNvPr id="3566" name="Rectangle"/>
          <p:cNvSpPr/>
          <p:nvPr/>
        </p:nvSpPr>
        <p:spPr>
          <a:xfrm>
            <a:off x="2389618" y="5366924"/>
            <a:ext cx="594673" cy="461060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3567" name="Connection Line"/>
          <p:cNvCxnSpPr>
            <a:stCxn id="3560" idx="0"/>
            <a:endCxn id="3566" idx="0"/>
          </p:cNvCxnSpPr>
          <p:nvPr/>
        </p:nvCxnSpPr>
        <p:spPr>
          <a:xfrm flipH="1">
            <a:off x="2686954" y="832553"/>
            <a:ext cx="9019743" cy="4764902"/>
          </a:xfrm>
          <a:prstGeom prst="straightConnector1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</p:cxnSp>
      <p:sp>
        <p:nvSpPr>
          <p:cNvPr id="3568" name="Rectangle"/>
          <p:cNvSpPr/>
          <p:nvPr/>
        </p:nvSpPr>
        <p:spPr>
          <a:xfrm>
            <a:off x="2389618" y="3794082"/>
            <a:ext cx="594673" cy="461060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3569" name="Connection Line"/>
          <p:cNvCxnSpPr>
            <a:stCxn id="3560" idx="0"/>
            <a:endCxn id="3568" idx="0"/>
          </p:cNvCxnSpPr>
          <p:nvPr/>
        </p:nvCxnSpPr>
        <p:spPr>
          <a:xfrm flipH="1">
            <a:off x="2686954" y="832553"/>
            <a:ext cx="9019743" cy="3192060"/>
          </a:xfrm>
          <a:prstGeom prst="straightConnector1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</p:cxnSp>
      <p:sp>
        <p:nvSpPr>
          <p:cNvPr id="3570" name="이 전체 loss를 최소화하는 방향으로, weight을 update 합니다."/>
          <p:cNvSpPr txBox="1"/>
          <p:nvPr/>
        </p:nvSpPr>
        <p:spPr>
          <a:xfrm>
            <a:off x="266699" y="7886700"/>
            <a:ext cx="793760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이 전체 loss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를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최소화하는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방향으로</a:t>
            </a:r>
            <a:r>
              <a:t>, weight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을</a:t>
            </a:r>
            <a:r>
              <a:t> update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합니다</a:t>
            </a:r>
            <a:r>
              <a:t>.</a:t>
            </a:r>
          </a:p>
        </p:txBody>
      </p:sp>
      <p:sp>
        <p:nvSpPr>
          <p:cNvPr id="3571" name="total…"/>
          <p:cNvSpPr txBox="1"/>
          <p:nvPr/>
        </p:nvSpPr>
        <p:spPr>
          <a:xfrm>
            <a:off x="11279976" y="437762"/>
            <a:ext cx="853441" cy="8293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total </a:t>
            </a:r>
          </a:p>
          <a:p>
            <a:pPr/>
            <a:r>
              <a:t>loss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Arrow"/>
          <p:cNvSpPr/>
          <p:nvPr/>
        </p:nvSpPr>
        <p:spPr>
          <a:xfrm>
            <a:off x="4914900" y="3933110"/>
            <a:ext cx="6910140" cy="1277781"/>
          </a:xfrm>
          <a:prstGeom prst="rightArrow">
            <a:avLst>
              <a:gd name="adj1" fmla="val 66574"/>
              <a:gd name="adj2" fmla="val 49310"/>
            </a:avLst>
          </a:prstGeom>
          <a:gradFill>
            <a:gsLst>
              <a:gs pos="0">
                <a:schemeClr val="accent1">
                  <a:hueOff val="114395"/>
                  <a:lumOff val="-24975"/>
                  <a:alpha val="95161"/>
                </a:schemeClr>
              </a:gs>
              <a:gs pos="100000">
                <a:srgbClr val="F1F1F9">
                  <a:alpha val="95161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4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616" name="Group"/>
          <p:cNvGrpSpPr/>
          <p:nvPr/>
        </p:nvGrpSpPr>
        <p:grpSpPr>
          <a:xfrm>
            <a:off x="5114103" y="2505216"/>
            <a:ext cx="6112234" cy="4133568"/>
            <a:chOff x="0" y="0"/>
            <a:chExt cx="6112232" cy="4133566"/>
          </a:xfrm>
        </p:grpSpPr>
        <p:grpSp>
          <p:nvGrpSpPr>
            <p:cNvPr id="3589" name="Group"/>
            <p:cNvGrpSpPr/>
            <p:nvPr/>
          </p:nvGrpSpPr>
          <p:grpSpPr>
            <a:xfrm>
              <a:off x="0" y="0"/>
              <a:ext cx="6083651" cy="4133568"/>
              <a:chOff x="-699901" y="0"/>
              <a:chExt cx="6083650" cy="4133566"/>
            </a:xfrm>
          </p:grpSpPr>
          <p:sp>
            <p:nvSpPr>
              <p:cNvPr id="3575" name="X1"/>
              <p:cNvSpPr txBox="1"/>
              <p:nvPr/>
            </p:nvSpPr>
            <p:spPr>
              <a:xfrm>
                <a:off x="774108" y="3746825"/>
                <a:ext cx="407288" cy="38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X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3576" name="output1"/>
              <p:cNvSpPr txBox="1"/>
              <p:nvPr/>
            </p:nvSpPr>
            <p:spPr>
              <a:xfrm>
                <a:off x="407155" y="0"/>
                <a:ext cx="1141194" cy="394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output</a:t>
                </a:r>
                <a:r>
                  <a:rPr baseline="-5999" sz="1900"/>
                  <a:t>1</a:t>
                </a:r>
              </a:p>
            </p:txBody>
          </p:sp>
          <p:grpSp>
            <p:nvGrpSpPr>
              <p:cNvPr id="3584" name="Group"/>
              <p:cNvGrpSpPr/>
              <p:nvPr/>
            </p:nvGrpSpPr>
            <p:grpSpPr>
              <a:xfrm>
                <a:off x="-699902" y="500627"/>
                <a:ext cx="2026569" cy="3139849"/>
                <a:chOff x="-1317498" y="0"/>
                <a:chExt cx="2026567" cy="3139848"/>
              </a:xfrm>
            </p:grpSpPr>
            <p:sp>
              <p:nvSpPr>
                <p:cNvPr id="3577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78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79" name="Circle"/>
                <p:cNvSpPr/>
                <p:nvPr/>
              </p:nvSpPr>
              <p:spPr>
                <a:xfrm>
                  <a:off x="-1" y="243078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80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81" name="S1"/>
                <p:cNvSpPr/>
                <p:nvPr/>
              </p:nvSpPr>
              <p:spPr>
                <a:xfrm>
                  <a:off x="-1" y="121539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1</a:t>
                  </a:r>
                </a:p>
              </p:txBody>
            </p:sp>
            <p:sp>
              <p:nvSpPr>
                <p:cNvPr id="3582" name="Line"/>
                <p:cNvSpPr/>
                <p:nvPr/>
              </p:nvSpPr>
              <p:spPr>
                <a:xfrm>
                  <a:off x="-617598" y="1569924"/>
                  <a:ext cx="625501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83" name="S0"/>
                <p:cNvSpPr/>
                <p:nvPr/>
              </p:nvSpPr>
              <p:spPr>
                <a:xfrm>
                  <a:off x="-1317499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0</a:t>
                  </a:r>
                </a:p>
              </p:txBody>
            </p:sp>
          </p:grpSp>
          <p:sp>
            <p:nvSpPr>
              <p:cNvPr id="3585" name="Whh"/>
              <p:cNvSpPr txBox="1"/>
              <p:nvPr/>
            </p:nvSpPr>
            <p:spPr>
              <a:xfrm>
                <a:off x="4022" y="1687646"/>
                <a:ext cx="515923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586" name="Wih"/>
              <p:cNvSpPr txBox="1"/>
              <p:nvPr/>
            </p:nvSpPr>
            <p:spPr>
              <a:xfrm>
                <a:off x="1080417" y="2519589"/>
                <a:ext cx="461307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587" name="Who"/>
              <p:cNvSpPr txBox="1"/>
              <p:nvPr/>
            </p:nvSpPr>
            <p:spPr>
              <a:xfrm>
                <a:off x="1051642" y="1271971"/>
                <a:ext cx="518858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ho</a:t>
                </a:r>
              </a:p>
            </p:txBody>
          </p:sp>
          <p:sp>
            <p:nvSpPr>
              <p:cNvPr id="3588" name="outputt"/>
              <p:cNvSpPr txBox="1"/>
              <p:nvPr/>
            </p:nvSpPr>
            <p:spPr>
              <a:xfrm>
                <a:off x="4242555" y="0"/>
                <a:ext cx="1141194" cy="394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output</a:t>
                </a:r>
                <a:r>
                  <a:rPr baseline="-5999" sz="1900"/>
                  <a:t>t</a:t>
                </a:r>
              </a:p>
            </p:txBody>
          </p:sp>
        </p:grpSp>
        <p:grpSp>
          <p:nvGrpSpPr>
            <p:cNvPr id="3602" name="Group"/>
            <p:cNvGrpSpPr/>
            <p:nvPr/>
          </p:nvGrpSpPr>
          <p:grpSpPr>
            <a:xfrm>
              <a:off x="2050293" y="0"/>
              <a:ext cx="1570500" cy="4133568"/>
              <a:chOff x="0" y="0"/>
              <a:chExt cx="1570499" cy="4133566"/>
            </a:xfrm>
          </p:grpSpPr>
          <p:sp>
            <p:nvSpPr>
              <p:cNvPr id="3590" name="X2"/>
              <p:cNvSpPr txBox="1"/>
              <p:nvPr/>
            </p:nvSpPr>
            <p:spPr>
              <a:xfrm>
                <a:off x="774108" y="3746825"/>
                <a:ext cx="407288" cy="38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X</a:t>
                </a:r>
                <a:r>
                  <a:rPr baseline="-5999"/>
                  <a:t>2</a:t>
                </a:r>
              </a:p>
            </p:txBody>
          </p:sp>
          <p:grpSp>
            <p:nvGrpSpPr>
              <p:cNvPr id="3597" name="Group"/>
              <p:cNvGrpSpPr/>
              <p:nvPr/>
            </p:nvGrpSpPr>
            <p:grpSpPr>
              <a:xfrm>
                <a:off x="0" y="500627"/>
                <a:ext cx="1326667" cy="3139849"/>
                <a:chOff x="-617597" y="0"/>
                <a:chExt cx="1326666" cy="3139848"/>
              </a:xfrm>
            </p:grpSpPr>
            <p:sp>
              <p:nvSpPr>
                <p:cNvPr id="3591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92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93" name="Circle"/>
                <p:cNvSpPr/>
                <p:nvPr/>
              </p:nvSpPr>
              <p:spPr>
                <a:xfrm>
                  <a:off x="-1" y="243078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94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95" name="S2"/>
                <p:cNvSpPr/>
                <p:nvPr/>
              </p:nvSpPr>
              <p:spPr>
                <a:xfrm>
                  <a:off x="-1" y="121539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2</a:t>
                  </a:r>
                </a:p>
              </p:txBody>
            </p:sp>
            <p:sp>
              <p:nvSpPr>
                <p:cNvPr id="3596" name="Line"/>
                <p:cNvSpPr/>
                <p:nvPr/>
              </p:nvSpPr>
              <p:spPr>
                <a:xfrm>
                  <a:off x="-617598" y="1569924"/>
                  <a:ext cx="625501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598" name="Whh"/>
              <p:cNvSpPr txBox="1"/>
              <p:nvPr/>
            </p:nvSpPr>
            <p:spPr>
              <a:xfrm>
                <a:off x="4022" y="1687646"/>
                <a:ext cx="515923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599" name="Wih"/>
              <p:cNvSpPr txBox="1"/>
              <p:nvPr/>
            </p:nvSpPr>
            <p:spPr>
              <a:xfrm>
                <a:off x="1080417" y="2519589"/>
                <a:ext cx="461307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600" name="Who"/>
              <p:cNvSpPr txBox="1"/>
              <p:nvPr/>
            </p:nvSpPr>
            <p:spPr>
              <a:xfrm>
                <a:off x="1051642" y="1271971"/>
                <a:ext cx="518858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ho</a:t>
                </a:r>
              </a:p>
            </p:txBody>
          </p:sp>
          <p:sp>
            <p:nvSpPr>
              <p:cNvPr id="3601" name="output2"/>
              <p:cNvSpPr txBox="1"/>
              <p:nvPr/>
            </p:nvSpPr>
            <p:spPr>
              <a:xfrm>
                <a:off x="407155" y="0"/>
                <a:ext cx="1141194" cy="394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output</a:t>
                </a:r>
                <a:r>
                  <a:rPr baseline="-5999" sz="1900"/>
                  <a:t>2</a:t>
                </a:r>
              </a:p>
            </p:txBody>
          </p:sp>
        </p:grpSp>
        <p:grpSp>
          <p:nvGrpSpPr>
            <p:cNvPr id="3614" name="Group"/>
            <p:cNvGrpSpPr/>
            <p:nvPr/>
          </p:nvGrpSpPr>
          <p:grpSpPr>
            <a:xfrm>
              <a:off x="4541733" y="500627"/>
              <a:ext cx="1570500" cy="3632941"/>
              <a:chOff x="0" y="0"/>
              <a:chExt cx="1570499" cy="3632940"/>
            </a:xfrm>
          </p:grpSpPr>
          <p:sp>
            <p:nvSpPr>
              <p:cNvPr id="3603" name="Xt"/>
              <p:cNvSpPr txBox="1"/>
              <p:nvPr/>
            </p:nvSpPr>
            <p:spPr>
              <a:xfrm>
                <a:off x="774108" y="3246198"/>
                <a:ext cx="407288" cy="38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X</a:t>
                </a:r>
                <a:r>
                  <a:rPr baseline="-5999"/>
                  <a:t>t</a:t>
                </a:r>
              </a:p>
            </p:txBody>
          </p:sp>
          <p:grpSp>
            <p:nvGrpSpPr>
              <p:cNvPr id="3610" name="Group"/>
              <p:cNvGrpSpPr/>
              <p:nvPr/>
            </p:nvGrpSpPr>
            <p:grpSpPr>
              <a:xfrm>
                <a:off x="0" y="-1"/>
                <a:ext cx="1326667" cy="3139850"/>
                <a:chOff x="0" y="0"/>
                <a:chExt cx="1326666" cy="3139848"/>
              </a:xfrm>
            </p:grpSpPr>
            <p:sp>
              <p:nvSpPr>
                <p:cNvPr id="3604" name="Line"/>
                <p:cNvSpPr/>
                <p:nvPr/>
              </p:nvSpPr>
              <p:spPr>
                <a:xfrm flipV="1">
                  <a:off x="972131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05" name="Line"/>
                <p:cNvSpPr/>
                <p:nvPr/>
              </p:nvSpPr>
              <p:spPr>
                <a:xfrm flipV="1">
                  <a:off x="972131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06" name="Circle"/>
                <p:cNvSpPr/>
                <p:nvPr/>
              </p:nvSpPr>
              <p:spPr>
                <a:xfrm>
                  <a:off x="617597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07" name="Circle"/>
                <p:cNvSpPr/>
                <p:nvPr/>
              </p:nvSpPr>
              <p:spPr>
                <a:xfrm>
                  <a:off x="617597" y="0"/>
                  <a:ext cx="709070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08" name="St"/>
                <p:cNvSpPr/>
                <p:nvPr/>
              </p:nvSpPr>
              <p:spPr>
                <a:xfrm>
                  <a:off x="617597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t</a:t>
                  </a:r>
                </a:p>
              </p:txBody>
            </p:sp>
            <p:sp>
              <p:nvSpPr>
                <p:cNvPr id="3609" name="Line"/>
                <p:cNvSpPr/>
                <p:nvPr/>
              </p:nvSpPr>
              <p:spPr>
                <a:xfrm>
                  <a:off x="0" y="1569924"/>
                  <a:ext cx="625500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611" name="Whh"/>
              <p:cNvSpPr txBox="1"/>
              <p:nvPr/>
            </p:nvSpPr>
            <p:spPr>
              <a:xfrm>
                <a:off x="4022" y="1187019"/>
                <a:ext cx="515923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612" name="Wih"/>
              <p:cNvSpPr txBox="1"/>
              <p:nvPr/>
            </p:nvSpPr>
            <p:spPr>
              <a:xfrm>
                <a:off x="1080417" y="2018962"/>
                <a:ext cx="461307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613" name="Who"/>
              <p:cNvSpPr txBox="1"/>
              <p:nvPr/>
            </p:nvSpPr>
            <p:spPr>
              <a:xfrm>
                <a:off x="1051642" y="771344"/>
                <a:ext cx="518858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615" name=". . ."/>
            <p:cNvSpPr txBox="1"/>
            <p:nvPr/>
          </p:nvSpPr>
          <p:spPr>
            <a:xfrm>
              <a:off x="3725840" y="1734867"/>
              <a:ext cx="53797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. . .</a:t>
              </a:r>
            </a:p>
          </p:txBody>
        </p:sp>
      </p:grpSp>
      <p:sp>
        <p:nvSpPr>
          <p:cNvPr id="3617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630" name="Group"/>
          <p:cNvGrpSpPr/>
          <p:nvPr/>
        </p:nvGrpSpPr>
        <p:grpSpPr>
          <a:xfrm>
            <a:off x="1832836" y="2810465"/>
            <a:ext cx="3014767" cy="5571875"/>
            <a:chOff x="0" y="0"/>
            <a:chExt cx="3014765" cy="5571873"/>
          </a:xfrm>
        </p:grpSpPr>
        <p:sp>
          <p:nvSpPr>
            <p:cNvPr id="3618" name="X"/>
            <p:cNvSpPr/>
            <p:nvPr/>
          </p:nvSpPr>
          <p:spPr>
            <a:xfrm>
              <a:off x="448883" y="430187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grpSp>
          <p:nvGrpSpPr>
            <p:cNvPr id="3626" name="Group"/>
            <p:cNvGrpSpPr/>
            <p:nvPr/>
          </p:nvGrpSpPr>
          <p:grpSpPr>
            <a:xfrm>
              <a:off x="-1" y="0"/>
              <a:ext cx="1463817" cy="3913391"/>
              <a:chOff x="0" y="0"/>
              <a:chExt cx="1463815" cy="3913390"/>
            </a:xfrm>
          </p:grpSpPr>
          <p:sp>
            <p:nvSpPr>
              <p:cNvPr id="3619" name="Oval"/>
              <p:cNvSpPr/>
              <p:nvPr/>
            </p:nvSpPr>
            <p:spPr>
              <a:xfrm>
                <a:off x="756187" y="1410454"/>
                <a:ext cx="707629" cy="726980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20" name="Circle"/>
              <p:cNvSpPr/>
              <p:nvPr/>
            </p:nvSpPr>
            <p:spPr>
              <a:xfrm>
                <a:off x="-1" y="1514816"/>
                <a:ext cx="883758" cy="883758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21" name="Line"/>
              <p:cNvSpPr/>
              <p:nvPr/>
            </p:nvSpPr>
            <p:spPr>
              <a:xfrm flipV="1">
                <a:off x="441878" y="858572"/>
                <a:ext cx="1" cy="6398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22" name="Line"/>
              <p:cNvSpPr/>
              <p:nvPr/>
            </p:nvSpPr>
            <p:spPr>
              <a:xfrm flipV="1">
                <a:off x="441878" y="2414992"/>
                <a:ext cx="1" cy="9828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23" name="Circle"/>
              <p:cNvSpPr/>
              <p:nvPr/>
            </p:nvSpPr>
            <p:spPr>
              <a:xfrm>
                <a:off x="-1" y="3029633"/>
                <a:ext cx="883758" cy="883758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24" name="Circle"/>
              <p:cNvSpPr/>
              <p:nvPr/>
            </p:nvSpPr>
            <p:spPr>
              <a:xfrm>
                <a:off x="0" y="0"/>
                <a:ext cx="883757" cy="883757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25" name="Triangle"/>
              <p:cNvSpPr/>
              <p:nvPr/>
            </p:nvSpPr>
            <p:spPr>
              <a:xfrm rot="13184304">
                <a:off x="761712" y="1525796"/>
                <a:ext cx="118152" cy="122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627" name="Whh"/>
            <p:cNvSpPr/>
            <p:nvPr/>
          </p:nvSpPr>
          <p:spPr>
            <a:xfrm>
              <a:off x="1744765" y="153353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3628" name="Wih"/>
            <p:cNvSpPr/>
            <p:nvPr/>
          </p:nvSpPr>
          <p:spPr>
            <a:xfrm>
              <a:off x="864319" y="27468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3629" name="Who"/>
            <p:cNvSpPr/>
            <p:nvPr/>
          </p:nvSpPr>
          <p:spPr>
            <a:xfrm>
              <a:off x="864319" y="119190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ho</a:t>
              </a:r>
            </a:p>
          </p:txBody>
        </p:sp>
      </p:grpSp>
      <p:sp>
        <p:nvSpPr>
          <p:cNvPr id="3631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632" name="Line"/>
          <p:cNvSpPr/>
          <p:nvPr/>
        </p:nvSpPr>
        <p:spPr>
          <a:xfrm>
            <a:off x="5413091" y="6881665"/>
            <a:ext cx="52434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3" name="Line"/>
          <p:cNvSpPr/>
          <p:nvPr/>
        </p:nvSpPr>
        <p:spPr>
          <a:xfrm>
            <a:off x="5413091" y="7259608"/>
            <a:ext cx="52434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4" name="가장 기본적인 RNN은 훈련할 time step의 수가 많아졌을 때,…"/>
          <p:cNvSpPr txBox="1"/>
          <p:nvPr/>
        </p:nvSpPr>
        <p:spPr>
          <a:xfrm>
            <a:off x="266700" y="7886699"/>
            <a:ext cx="10788092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가장 기본적인 RNN은 훈련할 time step의 수가 많아졌을 때, </a:t>
            </a:r>
          </a:p>
          <a:p>
            <a:pPr algn="l"/>
            <a:r>
              <a:t>뒤쪽의 time step이 앞쪽 time step의 정보를 제대로 반영하지 못하는 한계가 있습니다.</a:t>
            </a:r>
          </a:p>
        </p:txBody>
      </p:sp>
      <p:sp>
        <p:nvSpPr>
          <p:cNvPr id="3635" name="나는"/>
          <p:cNvSpPr txBox="1"/>
          <p:nvPr/>
        </p:nvSpPr>
        <p:spPr>
          <a:xfrm>
            <a:off x="6553200" y="56035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636" name="오늘"/>
          <p:cNvSpPr txBox="1"/>
          <p:nvPr/>
        </p:nvSpPr>
        <p:spPr>
          <a:xfrm>
            <a:off x="6553200" y="20524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637" name="학교가"/>
          <p:cNvSpPr txBox="1"/>
          <p:nvPr/>
        </p:nvSpPr>
        <p:spPr>
          <a:xfrm>
            <a:off x="7782528" y="2052438"/>
            <a:ext cx="70751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학교가</a:t>
            </a:r>
          </a:p>
        </p:txBody>
      </p:sp>
      <p:sp>
        <p:nvSpPr>
          <p:cNvPr id="3638" name="오늘"/>
          <p:cNvSpPr txBox="1"/>
          <p:nvPr/>
        </p:nvSpPr>
        <p:spPr>
          <a:xfrm>
            <a:off x="7881398" y="56035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639" name="갔다"/>
          <p:cNvSpPr txBox="1"/>
          <p:nvPr/>
        </p:nvSpPr>
        <p:spPr>
          <a:xfrm>
            <a:off x="10379030" y="20562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갔다</a:t>
            </a:r>
          </a:p>
        </p:txBody>
      </p:sp>
      <p:sp>
        <p:nvSpPr>
          <p:cNvPr id="3640" name="집에"/>
          <p:cNvSpPr txBox="1"/>
          <p:nvPr/>
        </p:nvSpPr>
        <p:spPr>
          <a:xfrm>
            <a:off x="10379030" y="56073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641" name="Y2"/>
          <p:cNvSpPr txBox="1"/>
          <p:nvPr/>
        </p:nvSpPr>
        <p:spPr>
          <a:xfrm>
            <a:off x="7980588" y="1556228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642" name="Yt"/>
          <p:cNvSpPr txBox="1"/>
          <p:nvPr/>
        </p:nvSpPr>
        <p:spPr>
          <a:xfrm>
            <a:off x="10463747" y="1533619"/>
            <a:ext cx="34034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t</a:t>
            </a:r>
          </a:p>
        </p:txBody>
      </p:sp>
      <p:sp>
        <p:nvSpPr>
          <p:cNvPr id="3643" name="Y1"/>
          <p:cNvSpPr txBox="1"/>
          <p:nvPr/>
        </p:nvSpPr>
        <p:spPr>
          <a:xfrm>
            <a:off x="6630196" y="155528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644" name="Rectangle"/>
          <p:cNvSpPr/>
          <p:nvPr/>
        </p:nvSpPr>
        <p:spPr>
          <a:xfrm>
            <a:off x="4689436" y="3846085"/>
            <a:ext cx="7202568" cy="1415606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Arrow"/>
          <p:cNvSpPr/>
          <p:nvPr/>
        </p:nvSpPr>
        <p:spPr>
          <a:xfrm>
            <a:off x="4914900" y="3933110"/>
            <a:ext cx="6910140" cy="1277781"/>
          </a:xfrm>
          <a:prstGeom prst="rightArrow">
            <a:avLst>
              <a:gd name="adj1" fmla="val 66574"/>
              <a:gd name="adj2" fmla="val 49310"/>
            </a:avLst>
          </a:prstGeom>
          <a:gradFill>
            <a:gsLst>
              <a:gs pos="0">
                <a:schemeClr val="accent1">
                  <a:hueOff val="114395"/>
                  <a:lumOff val="-24975"/>
                  <a:alpha val="95161"/>
                </a:schemeClr>
              </a:gs>
              <a:gs pos="100000">
                <a:srgbClr val="F1F1F9">
                  <a:alpha val="95161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7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689" name="Group"/>
          <p:cNvGrpSpPr/>
          <p:nvPr/>
        </p:nvGrpSpPr>
        <p:grpSpPr>
          <a:xfrm>
            <a:off x="5114103" y="2505216"/>
            <a:ext cx="6112234" cy="4133568"/>
            <a:chOff x="0" y="0"/>
            <a:chExt cx="6112232" cy="4133566"/>
          </a:xfrm>
        </p:grpSpPr>
        <p:grpSp>
          <p:nvGrpSpPr>
            <p:cNvPr id="3662" name="Group"/>
            <p:cNvGrpSpPr/>
            <p:nvPr/>
          </p:nvGrpSpPr>
          <p:grpSpPr>
            <a:xfrm>
              <a:off x="0" y="0"/>
              <a:ext cx="6083651" cy="4133568"/>
              <a:chOff x="-699901" y="0"/>
              <a:chExt cx="6083650" cy="4133566"/>
            </a:xfrm>
          </p:grpSpPr>
          <p:sp>
            <p:nvSpPr>
              <p:cNvPr id="3648" name="X1"/>
              <p:cNvSpPr txBox="1"/>
              <p:nvPr/>
            </p:nvSpPr>
            <p:spPr>
              <a:xfrm>
                <a:off x="774108" y="3746825"/>
                <a:ext cx="407288" cy="38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X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3649" name="output1"/>
              <p:cNvSpPr txBox="1"/>
              <p:nvPr/>
            </p:nvSpPr>
            <p:spPr>
              <a:xfrm>
                <a:off x="407155" y="0"/>
                <a:ext cx="1141194" cy="394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output</a:t>
                </a:r>
                <a:r>
                  <a:rPr baseline="-5999" sz="1900"/>
                  <a:t>1</a:t>
                </a:r>
              </a:p>
            </p:txBody>
          </p:sp>
          <p:grpSp>
            <p:nvGrpSpPr>
              <p:cNvPr id="3657" name="Group"/>
              <p:cNvGrpSpPr/>
              <p:nvPr/>
            </p:nvGrpSpPr>
            <p:grpSpPr>
              <a:xfrm>
                <a:off x="-699902" y="500627"/>
                <a:ext cx="2026569" cy="3139849"/>
                <a:chOff x="-1317498" y="0"/>
                <a:chExt cx="2026567" cy="3139848"/>
              </a:xfrm>
            </p:grpSpPr>
            <p:sp>
              <p:nvSpPr>
                <p:cNvPr id="3650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51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52" name="Circle"/>
                <p:cNvSpPr/>
                <p:nvPr/>
              </p:nvSpPr>
              <p:spPr>
                <a:xfrm>
                  <a:off x="-1" y="243078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53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54" name="S1"/>
                <p:cNvSpPr/>
                <p:nvPr/>
              </p:nvSpPr>
              <p:spPr>
                <a:xfrm>
                  <a:off x="-1" y="121539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1</a:t>
                  </a:r>
                </a:p>
              </p:txBody>
            </p:sp>
            <p:sp>
              <p:nvSpPr>
                <p:cNvPr id="3655" name="Line"/>
                <p:cNvSpPr/>
                <p:nvPr/>
              </p:nvSpPr>
              <p:spPr>
                <a:xfrm>
                  <a:off x="-617598" y="1569924"/>
                  <a:ext cx="625501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56" name="S0"/>
                <p:cNvSpPr/>
                <p:nvPr/>
              </p:nvSpPr>
              <p:spPr>
                <a:xfrm>
                  <a:off x="-1317499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0</a:t>
                  </a:r>
                </a:p>
              </p:txBody>
            </p:sp>
          </p:grpSp>
          <p:sp>
            <p:nvSpPr>
              <p:cNvPr id="3658" name="Whh"/>
              <p:cNvSpPr txBox="1"/>
              <p:nvPr/>
            </p:nvSpPr>
            <p:spPr>
              <a:xfrm>
                <a:off x="4022" y="1687646"/>
                <a:ext cx="515923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659" name="Wih"/>
              <p:cNvSpPr txBox="1"/>
              <p:nvPr/>
            </p:nvSpPr>
            <p:spPr>
              <a:xfrm>
                <a:off x="1080417" y="2519589"/>
                <a:ext cx="461307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660" name="Who"/>
              <p:cNvSpPr txBox="1"/>
              <p:nvPr/>
            </p:nvSpPr>
            <p:spPr>
              <a:xfrm>
                <a:off x="1051642" y="1271971"/>
                <a:ext cx="518858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ho</a:t>
                </a:r>
              </a:p>
            </p:txBody>
          </p:sp>
          <p:sp>
            <p:nvSpPr>
              <p:cNvPr id="3661" name="outputt"/>
              <p:cNvSpPr txBox="1"/>
              <p:nvPr/>
            </p:nvSpPr>
            <p:spPr>
              <a:xfrm>
                <a:off x="4242555" y="0"/>
                <a:ext cx="1141194" cy="394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output</a:t>
                </a:r>
                <a:r>
                  <a:rPr baseline="-5999" sz="1900"/>
                  <a:t>t</a:t>
                </a:r>
              </a:p>
            </p:txBody>
          </p:sp>
        </p:grpSp>
        <p:grpSp>
          <p:nvGrpSpPr>
            <p:cNvPr id="3675" name="Group"/>
            <p:cNvGrpSpPr/>
            <p:nvPr/>
          </p:nvGrpSpPr>
          <p:grpSpPr>
            <a:xfrm>
              <a:off x="2050293" y="0"/>
              <a:ext cx="1570500" cy="4133568"/>
              <a:chOff x="0" y="0"/>
              <a:chExt cx="1570499" cy="4133566"/>
            </a:xfrm>
          </p:grpSpPr>
          <p:sp>
            <p:nvSpPr>
              <p:cNvPr id="3663" name="X2"/>
              <p:cNvSpPr txBox="1"/>
              <p:nvPr/>
            </p:nvSpPr>
            <p:spPr>
              <a:xfrm>
                <a:off x="774108" y="3746825"/>
                <a:ext cx="407288" cy="38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X</a:t>
                </a:r>
                <a:r>
                  <a:rPr baseline="-5999"/>
                  <a:t>2</a:t>
                </a:r>
              </a:p>
            </p:txBody>
          </p:sp>
          <p:grpSp>
            <p:nvGrpSpPr>
              <p:cNvPr id="3670" name="Group"/>
              <p:cNvGrpSpPr/>
              <p:nvPr/>
            </p:nvGrpSpPr>
            <p:grpSpPr>
              <a:xfrm>
                <a:off x="0" y="500627"/>
                <a:ext cx="1326667" cy="3139849"/>
                <a:chOff x="-617597" y="0"/>
                <a:chExt cx="1326666" cy="3139848"/>
              </a:xfrm>
            </p:grpSpPr>
            <p:sp>
              <p:nvSpPr>
                <p:cNvPr id="3664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65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66" name="Circle"/>
                <p:cNvSpPr/>
                <p:nvPr/>
              </p:nvSpPr>
              <p:spPr>
                <a:xfrm>
                  <a:off x="-1" y="243078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67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68" name="S2"/>
                <p:cNvSpPr/>
                <p:nvPr/>
              </p:nvSpPr>
              <p:spPr>
                <a:xfrm>
                  <a:off x="-1" y="121539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2</a:t>
                  </a:r>
                </a:p>
              </p:txBody>
            </p:sp>
            <p:sp>
              <p:nvSpPr>
                <p:cNvPr id="3669" name="Line"/>
                <p:cNvSpPr/>
                <p:nvPr/>
              </p:nvSpPr>
              <p:spPr>
                <a:xfrm>
                  <a:off x="-617598" y="1569924"/>
                  <a:ext cx="625501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671" name="Whh"/>
              <p:cNvSpPr txBox="1"/>
              <p:nvPr/>
            </p:nvSpPr>
            <p:spPr>
              <a:xfrm>
                <a:off x="4022" y="1687646"/>
                <a:ext cx="515923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672" name="Wih"/>
              <p:cNvSpPr txBox="1"/>
              <p:nvPr/>
            </p:nvSpPr>
            <p:spPr>
              <a:xfrm>
                <a:off x="1080417" y="2519589"/>
                <a:ext cx="461307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673" name="Who"/>
              <p:cNvSpPr txBox="1"/>
              <p:nvPr/>
            </p:nvSpPr>
            <p:spPr>
              <a:xfrm>
                <a:off x="1051642" y="1271971"/>
                <a:ext cx="518858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ho</a:t>
                </a:r>
              </a:p>
            </p:txBody>
          </p:sp>
          <p:sp>
            <p:nvSpPr>
              <p:cNvPr id="3674" name="output2"/>
              <p:cNvSpPr txBox="1"/>
              <p:nvPr/>
            </p:nvSpPr>
            <p:spPr>
              <a:xfrm>
                <a:off x="407155" y="0"/>
                <a:ext cx="1141194" cy="394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output</a:t>
                </a:r>
                <a:r>
                  <a:rPr baseline="-5999" sz="1900"/>
                  <a:t>2</a:t>
                </a:r>
              </a:p>
            </p:txBody>
          </p:sp>
        </p:grpSp>
        <p:grpSp>
          <p:nvGrpSpPr>
            <p:cNvPr id="3687" name="Group"/>
            <p:cNvGrpSpPr/>
            <p:nvPr/>
          </p:nvGrpSpPr>
          <p:grpSpPr>
            <a:xfrm>
              <a:off x="4541733" y="500627"/>
              <a:ext cx="1570500" cy="3632941"/>
              <a:chOff x="0" y="0"/>
              <a:chExt cx="1570499" cy="3632940"/>
            </a:xfrm>
          </p:grpSpPr>
          <p:sp>
            <p:nvSpPr>
              <p:cNvPr id="3676" name="Xt"/>
              <p:cNvSpPr txBox="1"/>
              <p:nvPr/>
            </p:nvSpPr>
            <p:spPr>
              <a:xfrm>
                <a:off x="774108" y="3246198"/>
                <a:ext cx="407288" cy="38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X</a:t>
                </a:r>
                <a:r>
                  <a:rPr baseline="-5999"/>
                  <a:t>t</a:t>
                </a:r>
              </a:p>
            </p:txBody>
          </p:sp>
          <p:grpSp>
            <p:nvGrpSpPr>
              <p:cNvPr id="3683" name="Group"/>
              <p:cNvGrpSpPr/>
              <p:nvPr/>
            </p:nvGrpSpPr>
            <p:grpSpPr>
              <a:xfrm>
                <a:off x="0" y="-1"/>
                <a:ext cx="1326667" cy="3139850"/>
                <a:chOff x="0" y="0"/>
                <a:chExt cx="1326666" cy="3139848"/>
              </a:xfrm>
            </p:grpSpPr>
            <p:sp>
              <p:nvSpPr>
                <p:cNvPr id="3677" name="Line"/>
                <p:cNvSpPr/>
                <p:nvPr/>
              </p:nvSpPr>
              <p:spPr>
                <a:xfrm flipV="1">
                  <a:off x="972131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78" name="Line"/>
                <p:cNvSpPr/>
                <p:nvPr/>
              </p:nvSpPr>
              <p:spPr>
                <a:xfrm flipV="1">
                  <a:off x="972131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79" name="Circle"/>
                <p:cNvSpPr/>
                <p:nvPr/>
              </p:nvSpPr>
              <p:spPr>
                <a:xfrm>
                  <a:off x="617597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80" name="Circle"/>
                <p:cNvSpPr/>
                <p:nvPr/>
              </p:nvSpPr>
              <p:spPr>
                <a:xfrm>
                  <a:off x="617597" y="0"/>
                  <a:ext cx="709070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81" name="St"/>
                <p:cNvSpPr/>
                <p:nvPr/>
              </p:nvSpPr>
              <p:spPr>
                <a:xfrm>
                  <a:off x="617597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t</a:t>
                  </a:r>
                </a:p>
              </p:txBody>
            </p:sp>
            <p:sp>
              <p:nvSpPr>
                <p:cNvPr id="3682" name="Line"/>
                <p:cNvSpPr/>
                <p:nvPr/>
              </p:nvSpPr>
              <p:spPr>
                <a:xfrm>
                  <a:off x="0" y="1569924"/>
                  <a:ext cx="625500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684" name="Whh"/>
              <p:cNvSpPr txBox="1"/>
              <p:nvPr/>
            </p:nvSpPr>
            <p:spPr>
              <a:xfrm>
                <a:off x="4022" y="1187019"/>
                <a:ext cx="515923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685" name="Wih"/>
              <p:cNvSpPr txBox="1"/>
              <p:nvPr/>
            </p:nvSpPr>
            <p:spPr>
              <a:xfrm>
                <a:off x="1080417" y="2018962"/>
                <a:ext cx="461307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686" name="Who"/>
              <p:cNvSpPr txBox="1"/>
              <p:nvPr/>
            </p:nvSpPr>
            <p:spPr>
              <a:xfrm>
                <a:off x="1051642" y="771344"/>
                <a:ext cx="518858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688" name=". . ."/>
            <p:cNvSpPr txBox="1"/>
            <p:nvPr/>
          </p:nvSpPr>
          <p:spPr>
            <a:xfrm>
              <a:off x="3725840" y="1734867"/>
              <a:ext cx="53797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. . .</a:t>
              </a:r>
            </a:p>
          </p:txBody>
        </p:sp>
      </p:grpSp>
      <p:sp>
        <p:nvSpPr>
          <p:cNvPr id="3690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703" name="Group"/>
          <p:cNvGrpSpPr/>
          <p:nvPr/>
        </p:nvGrpSpPr>
        <p:grpSpPr>
          <a:xfrm>
            <a:off x="1832836" y="2810465"/>
            <a:ext cx="3014767" cy="5571875"/>
            <a:chOff x="0" y="0"/>
            <a:chExt cx="3014765" cy="5571873"/>
          </a:xfrm>
        </p:grpSpPr>
        <p:sp>
          <p:nvSpPr>
            <p:cNvPr id="3691" name="X"/>
            <p:cNvSpPr/>
            <p:nvPr/>
          </p:nvSpPr>
          <p:spPr>
            <a:xfrm>
              <a:off x="448883" y="430187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grpSp>
          <p:nvGrpSpPr>
            <p:cNvPr id="3699" name="Group"/>
            <p:cNvGrpSpPr/>
            <p:nvPr/>
          </p:nvGrpSpPr>
          <p:grpSpPr>
            <a:xfrm>
              <a:off x="-1" y="0"/>
              <a:ext cx="1463817" cy="3913391"/>
              <a:chOff x="0" y="0"/>
              <a:chExt cx="1463815" cy="3913390"/>
            </a:xfrm>
          </p:grpSpPr>
          <p:sp>
            <p:nvSpPr>
              <p:cNvPr id="3692" name="Oval"/>
              <p:cNvSpPr/>
              <p:nvPr/>
            </p:nvSpPr>
            <p:spPr>
              <a:xfrm>
                <a:off x="756187" y="1410454"/>
                <a:ext cx="707629" cy="726980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93" name="Circle"/>
              <p:cNvSpPr/>
              <p:nvPr/>
            </p:nvSpPr>
            <p:spPr>
              <a:xfrm>
                <a:off x="-1" y="1514816"/>
                <a:ext cx="883758" cy="883758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94" name="Line"/>
              <p:cNvSpPr/>
              <p:nvPr/>
            </p:nvSpPr>
            <p:spPr>
              <a:xfrm flipV="1">
                <a:off x="441878" y="858572"/>
                <a:ext cx="1" cy="6398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95" name="Line"/>
              <p:cNvSpPr/>
              <p:nvPr/>
            </p:nvSpPr>
            <p:spPr>
              <a:xfrm flipV="1">
                <a:off x="441878" y="2414992"/>
                <a:ext cx="1" cy="9828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96" name="Circle"/>
              <p:cNvSpPr/>
              <p:nvPr/>
            </p:nvSpPr>
            <p:spPr>
              <a:xfrm>
                <a:off x="-1" y="3029633"/>
                <a:ext cx="883758" cy="883758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97" name="Circle"/>
              <p:cNvSpPr/>
              <p:nvPr/>
            </p:nvSpPr>
            <p:spPr>
              <a:xfrm>
                <a:off x="0" y="0"/>
                <a:ext cx="883757" cy="883757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98" name="Triangle"/>
              <p:cNvSpPr/>
              <p:nvPr/>
            </p:nvSpPr>
            <p:spPr>
              <a:xfrm rot="13184304">
                <a:off x="761712" y="1525796"/>
                <a:ext cx="118152" cy="122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700" name="Whh"/>
            <p:cNvSpPr/>
            <p:nvPr/>
          </p:nvSpPr>
          <p:spPr>
            <a:xfrm>
              <a:off x="1744765" y="153353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3701" name="Wih"/>
            <p:cNvSpPr/>
            <p:nvPr/>
          </p:nvSpPr>
          <p:spPr>
            <a:xfrm>
              <a:off x="864319" y="27468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3702" name="Who"/>
            <p:cNvSpPr/>
            <p:nvPr/>
          </p:nvSpPr>
          <p:spPr>
            <a:xfrm>
              <a:off x="864319" y="119190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ho</a:t>
              </a:r>
            </a:p>
          </p:txBody>
        </p:sp>
      </p:grpSp>
      <p:sp>
        <p:nvSpPr>
          <p:cNvPr id="3704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705" name="Line"/>
          <p:cNvSpPr/>
          <p:nvPr/>
        </p:nvSpPr>
        <p:spPr>
          <a:xfrm>
            <a:off x="5413091" y="6881665"/>
            <a:ext cx="52434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6" name="Line"/>
          <p:cNvSpPr/>
          <p:nvPr/>
        </p:nvSpPr>
        <p:spPr>
          <a:xfrm>
            <a:off x="5413091" y="7259608"/>
            <a:ext cx="52434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7" name="예를 들어, '나는 오늘 학교가 끝나고 서점에 들러 책을 산 후 집에 갔다'라는…"/>
          <p:cNvSpPr txBox="1"/>
          <p:nvPr/>
        </p:nvSpPr>
        <p:spPr>
          <a:xfrm>
            <a:off x="266700" y="7880434"/>
            <a:ext cx="9452153" cy="1667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예를 들어, '나는 오늘 학교가 끝나고 서점에 들러 책을 산 후 집에 갔다'라는 </a:t>
            </a:r>
          </a:p>
          <a:p>
            <a:pPr algn="l"/>
            <a:r>
              <a:t>11개의 time step으로 이루어진 문장을 훈련할 때 </a:t>
            </a:r>
          </a:p>
          <a:p>
            <a:pPr algn="l"/>
            <a:r>
              <a:t>마지막 11번째 time step의 hidden node S</a:t>
            </a:r>
            <a:r>
              <a:rPr baseline="-5999"/>
              <a:t>11</a:t>
            </a:r>
            <a:r>
              <a:t>은 </a:t>
            </a:r>
          </a:p>
          <a:p>
            <a:pPr algn="l"/>
            <a:r>
              <a:t>첫 번째 time step의 input인 '나는'에 대한 정보를 거의 갖고 있지 않습니다. </a:t>
            </a:r>
          </a:p>
        </p:txBody>
      </p:sp>
      <p:sp>
        <p:nvSpPr>
          <p:cNvPr id="3708" name="나는"/>
          <p:cNvSpPr txBox="1"/>
          <p:nvPr/>
        </p:nvSpPr>
        <p:spPr>
          <a:xfrm>
            <a:off x="6553200" y="56035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709" name="오늘"/>
          <p:cNvSpPr txBox="1"/>
          <p:nvPr/>
        </p:nvSpPr>
        <p:spPr>
          <a:xfrm>
            <a:off x="6553200" y="20524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710" name="학교가"/>
          <p:cNvSpPr txBox="1"/>
          <p:nvPr/>
        </p:nvSpPr>
        <p:spPr>
          <a:xfrm>
            <a:off x="7782528" y="2052438"/>
            <a:ext cx="70751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학교가</a:t>
            </a:r>
          </a:p>
        </p:txBody>
      </p:sp>
      <p:sp>
        <p:nvSpPr>
          <p:cNvPr id="3711" name="오늘"/>
          <p:cNvSpPr txBox="1"/>
          <p:nvPr/>
        </p:nvSpPr>
        <p:spPr>
          <a:xfrm>
            <a:off x="7881398" y="56035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712" name="갔다"/>
          <p:cNvSpPr txBox="1"/>
          <p:nvPr/>
        </p:nvSpPr>
        <p:spPr>
          <a:xfrm>
            <a:off x="10379030" y="20562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갔다</a:t>
            </a:r>
          </a:p>
        </p:txBody>
      </p:sp>
      <p:sp>
        <p:nvSpPr>
          <p:cNvPr id="3713" name="집에"/>
          <p:cNvSpPr txBox="1"/>
          <p:nvPr/>
        </p:nvSpPr>
        <p:spPr>
          <a:xfrm>
            <a:off x="10379030" y="56073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714" name="Y2"/>
          <p:cNvSpPr txBox="1"/>
          <p:nvPr/>
        </p:nvSpPr>
        <p:spPr>
          <a:xfrm>
            <a:off x="7980588" y="1556228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715" name="Yt"/>
          <p:cNvSpPr txBox="1"/>
          <p:nvPr/>
        </p:nvSpPr>
        <p:spPr>
          <a:xfrm>
            <a:off x="10463747" y="1533619"/>
            <a:ext cx="34034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t</a:t>
            </a:r>
          </a:p>
        </p:txBody>
      </p:sp>
      <p:sp>
        <p:nvSpPr>
          <p:cNvPr id="3716" name="Y1"/>
          <p:cNvSpPr txBox="1"/>
          <p:nvPr/>
        </p:nvSpPr>
        <p:spPr>
          <a:xfrm>
            <a:off x="6630196" y="155528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717" name="Rectangle"/>
          <p:cNvSpPr/>
          <p:nvPr/>
        </p:nvSpPr>
        <p:spPr>
          <a:xfrm>
            <a:off x="4689436" y="3846085"/>
            <a:ext cx="7202568" cy="1415606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Rectangle"/>
          <p:cNvSpPr/>
          <p:nvPr/>
        </p:nvSpPr>
        <p:spPr>
          <a:xfrm>
            <a:off x="7400500" y="3864197"/>
            <a:ext cx="1446175" cy="1415606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0" name="Rectangle"/>
          <p:cNvSpPr/>
          <p:nvPr/>
        </p:nvSpPr>
        <p:spPr>
          <a:xfrm>
            <a:off x="7607158" y="4106610"/>
            <a:ext cx="1058259" cy="977424"/>
          </a:xfrm>
          <a:prstGeom prst="rect">
            <a:avLst/>
          </a:prstGeom>
          <a:solidFill>
            <a:schemeClr val="accent1">
              <a:alpha val="2958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1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sp>
        <p:nvSpPr>
          <p:cNvPr id="3722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735" name="Group"/>
          <p:cNvGrpSpPr/>
          <p:nvPr/>
        </p:nvGrpSpPr>
        <p:grpSpPr>
          <a:xfrm>
            <a:off x="1832836" y="2810465"/>
            <a:ext cx="3014767" cy="5571875"/>
            <a:chOff x="0" y="0"/>
            <a:chExt cx="3014765" cy="5571873"/>
          </a:xfrm>
        </p:grpSpPr>
        <p:sp>
          <p:nvSpPr>
            <p:cNvPr id="3723" name="X"/>
            <p:cNvSpPr/>
            <p:nvPr/>
          </p:nvSpPr>
          <p:spPr>
            <a:xfrm>
              <a:off x="448883" y="430187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grpSp>
          <p:nvGrpSpPr>
            <p:cNvPr id="3731" name="Group"/>
            <p:cNvGrpSpPr/>
            <p:nvPr/>
          </p:nvGrpSpPr>
          <p:grpSpPr>
            <a:xfrm>
              <a:off x="-1" y="0"/>
              <a:ext cx="1463817" cy="3913391"/>
              <a:chOff x="0" y="0"/>
              <a:chExt cx="1463815" cy="3913390"/>
            </a:xfrm>
          </p:grpSpPr>
          <p:sp>
            <p:nvSpPr>
              <p:cNvPr id="3724" name="Oval"/>
              <p:cNvSpPr/>
              <p:nvPr/>
            </p:nvSpPr>
            <p:spPr>
              <a:xfrm>
                <a:off x="756187" y="1410454"/>
                <a:ext cx="707629" cy="726980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25" name="Circle"/>
              <p:cNvSpPr/>
              <p:nvPr/>
            </p:nvSpPr>
            <p:spPr>
              <a:xfrm>
                <a:off x="-1" y="1514816"/>
                <a:ext cx="883758" cy="883758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26" name="Line"/>
              <p:cNvSpPr/>
              <p:nvPr/>
            </p:nvSpPr>
            <p:spPr>
              <a:xfrm flipV="1">
                <a:off x="441878" y="858572"/>
                <a:ext cx="1" cy="6398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27" name="Line"/>
              <p:cNvSpPr/>
              <p:nvPr/>
            </p:nvSpPr>
            <p:spPr>
              <a:xfrm flipV="1">
                <a:off x="441878" y="2414992"/>
                <a:ext cx="1" cy="9828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28" name="Circle"/>
              <p:cNvSpPr/>
              <p:nvPr/>
            </p:nvSpPr>
            <p:spPr>
              <a:xfrm>
                <a:off x="-1" y="3029633"/>
                <a:ext cx="883758" cy="883758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29" name="Circle"/>
              <p:cNvSpPr/>
              <p:nvPr/>
            </p:nvSpPr>
            <p:spPr>
              <a:xfrm>
                <a:off x="0" y="0"/>
                <a:ext cx="883757" cy="883757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30" name="Triangle"/>
              <p:cNvSpPr/>
              <p:nvPr/>
            </p:nvSpPr>
            <p:spPr>
              <a:xfrm rot="13184304">
                <a:off x="761712" y="1525796"/>
                <a:ext cx="118152" cy="122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732" name="Whh"/>
            <p:cNvSpPr/>
            <p:nvPr/>
          </p:nvSpPr>
          <p:spPr>
            <a:xfrm>
              <a:off x="1744765" y="153353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3733" name="Wih"/>
            <p:cNvSpPr/>
            <p:nvPr/>
          </p:nvSpPr>
          <p:spPr>
            <a:xfrm>
              <a:off x="864319" y="27468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3734" name="Who"/>
            <p:cNvSpPr/>
            <p:nvPr/>
          </p:nvSpPr>
          <p:spPr>
            <a:xfrm>
              <a:off x="864319" y="119190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ho</a:t>
              </a:r>
            </a:p>
          </p:txBody>
        </p:sp>
      </p:grpSp>
      <p:sp>
        <p:nvSpPr>
          <p:cNvPr id="3736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737" name="Line"/>
          <p:cNvSpPr/>
          <p:nvPr/>
        </p:nvSpPr>
        <p:spPr>
          <a:xfrm>
            <a:off x="5413091" y="6881665"/>
            <a:ext cx="52434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8" name="Line"/>
          <p:cNvSpPr/>
          <p:nvPr/>
        </p:nvSpPr>
        <p:spPr>
          <a:xfrm>
            <a:off x="5413091" y="7259608"/>
            <a:ext cx="52434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9" name="따라서 hidden layer가 이전 time step의 정보를 보다 효율적으로…"/>
          <p:cNvSpPr txBox="1"/>
          <p:nvPr/>
        </p:nvSpPr>
        <p:spPr>
          <a:xfrm>
            <a:off x="266700" y="7886699"/>
            <a:ext cx="8321040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따라서 hidden layer가 이전 time step의 정보를 보다 효율적으로 </a:t>
            </a:r>
          </a:p>
          <a:p>
            <a:pPr algn="l"/>
            <a:r>
              <a:t>기억할 수 있도록 하는 방법이 고안되었습니다.  </a:t>
            </a:r>
          </a:p>
        </p:txBody>
      </p:sp>
      <p:sp>
        <p:nvSpPr>
          <p:cNvPr id="3740" name="나는"/>
          <p:cNvSpPr txBox="1"/>
          <p:nvPr/>
        </p:nvSpPr>
        <p:spPr>
          <a:xfrm>
            <a:off x="6553200" y="56035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741" name="오늘"/>
          <p:cNvSpPr txBox="1"/>
          <p:nvPr/>
        </p:nvSpPr>
        <p:spPr>
          <a:xfrm>
            <a:off x="6553200" y="20524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742" name="학교가"/>
          <p:cNvSpPr txBox="1"/>
          <p:nvPr/>
        </p:nvSpPr>
        <p:spPr>
          <a:xfrm>
            <a:off x="7782528" y="2052438"/>
            <a:ext cx="70751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학교가</a:t>
            </a:r>
          </a:p>
        </p:txBody>
      </p:sp>
      <p:sp>
        <p:nvSpPr>
          <p:cNvPr id="3743" name="오늘"/>
          <p:cNvSpPr txBox="1"/>
          <p:nvPr/>
        </p:nvSpPr>
        <p:spPr>
          <a:xfrm>
            <a:off x="7881398" y="56035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744" name="갔다"/>
          <p:cNvSpPr txBox="1"/>
          <p:nvPr/>
        </p:nvSpPr>
        <p:spPr>
          <a:xfrm>
            <a:off x="10379030" y="20562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갔다</a:t>
            </a:r>
          </a:p>
        </p:txBody>
      </p:sp>
      <p:sp>
        <p:nvSpPr>
          <p:cNvPr id="3745" name="집에"/>
          <p:cNvSpPr txBox="1"/>
          <p:nvPr/>
        </p:nvSpPr>
        <p:spPr>
          <a:xfrm>
            <a:off x="10379030" y="56073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grpSp>
        <p:nvGrpSpPr>
          <p:cNvPr id="3760" name="Group"/>
          <p:cNvGrpSpPr/>
          <p:nvPr/>
        </p:nvGrpSpPr>
        <p:grpSpPr>
          <a:xfrm>
            <a:off x="5114103" y="2505216"/>
            <a:ext cx="6083651" cy="4133568"/>
            <a:chOff x="-699901" y="0"/>
            <a:chExt cx="6083650" cy="4133566"/>
          </a:xfrm>
        </p:grpSpPr>
        <p:sp>
          <p:nvSpPr>
            <p:cNvPr id="3746" name="X1"/>
            <p:cNvSpPr txBox="1"/>
            <p:nvPr/>
          </p:nvSpPr>
          <p:spPr>
            <a:xfrm>
              <a:off x="774108" y="3746825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1</a:t>
              </a:r>
            </a:p>
          </p:txBody>
        </p:sp>
        <p:sp>
          <p:nvSpPr>
            <p:cNvPr id="3747" name="output1"/>
            <p:cNvSpPr txBox="1"/>
            <p:nvPr/>
          </p:nvSpPr>
          <p:spPr>
            <a:xfrm>
              <a:off x="407155" y="0"/>
              <a:ext cx="114119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1</a:t>
              </a:r>
            </a:p>
          </p:txBody>
        </p:sp>
        <p:grpSp>
          <p:nvGrpSpPr>
            <p:cNvPr id="3755" name="Group"/>
            <p:cNvGrpSpPr/>
            <p:nvPr/>
          </p:nvGrpSpPr>
          <p:grpSpPr>
            <a:xfrm>
              <a:off x="-699902" y="500627"/>
              <a:ext cx="2026569" cy="3139849"/>
              <a:chOff x="-1317498" y="0"/>
              <a:chExt cx="2026567" cy="3139848"/>
            </a:xfrm>
          </p:grpSpPr>
          <p:sp>
            <p:nvSpPr>
              <p:cNvPr id="3748" name="Line"/>
              <p:cNvSpPr/>
              <p:nvPr/>
            </p:nvSpPr>
            <p:spPr>
              <a:xfrm flipV="1">
                <a:off x="354534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49" name="Line"/>
              <p:cNvSpPr/>
              <p:nvPr/>
            </p:nvSpPr>
            <p:spPr>
              <a:xfrm flipV="1">
                <a:off x="354534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50" name="Circle"/>
              <p:cNvSpPr/>
              <p:nvPr/>
            </p:nvSpPr>
            <p:spPr>
              <a:xfrm>
                <a:off x="-1" y="2430780"/>
                <a:ext cx="709070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51" name="Circle"/>
              <p:cNvSpPr/>
              <p:nvPr/>
            </p:nvSpPr>
            <p:spPr>
              <a:xfrm>
                <a:off x="0" y="0"/>
                <a:ext cx="709069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52" name="S1"/>
              <p:cNvSpPr/>
              <p:nvPr/>
            </p:nvSpPr>
            <p:spPr>
              <a:xfrm>
                <a:off x="-1" y="1215390"/>
                <a:ext cx="709070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3753" name="Line"/>
              <p:cNvSpPr/>
              <p:nvPr/>
            </p:nvSpPr>
            <p:spPr>
              <a:xfrm>
                <a:off x="-617598" y="1569924"/>
                <a:ext cx="6255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54" name="S0"/>
              <p:cNvSpPr/>
              <p:nvPr/>
            </p:nvSpPr>
            <p:spPr>
              <a:xfrm>
                <a:off x="-1317499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0</a:t>
                </a:r>
              </a:p>
            </p:txBody>
          </p:sp>
        </p:grpSp>
        <p:sp>
          <p:nvSpPr>
            <p:cNvPr id="3756" name="Whh"/>
            <p:cNvSpPr txBox="1"/>
            <p:nvPr/>
          </p:nvSpPr>
          <p:spPr>
            <a:xfrm>
              <a:off x="4022" y="1687646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3757" name="Wih"/>
            <p:cNvSpPr txBox="1"/>
            <p:nvPr/>
          </p:nvSpPr>
          <p:spPr>
            <a:xfrm>
              <a:off x="1080417" y="2519589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3758" name="Who"/>
            <p:cNvSpPr txBox="1"/>
            <p:nvPr/>
          </p:nvSpPr>
          <p:spPr>
            <a:xfrm>
              <a:off x="1051642" y="1271971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  <p:sp>
          <p:nvSpPr>
            <p:cNvPr id="3759" name="outputt"/>
            <p:cNvSpPr txBox="1"/>
            <p:nvPr/>
          </p:nvSpPr>
          <p:spPr>
            <a:xfrm>
              <a:off x="4242555" y="0"/>
              <a:ext cx="114119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t</a:t>
              </a:r>
            </a:p>
          </p:txBody>
        </p:sp>
      </p:grpSp>
      <p:grpSp>
        <p:nvGrpSpPr>
          <p:cNvPr id="3773" name="Group"/>
          <p:cNvGrpSpPr/>
          <p:nvPr/>
        </p:nvGrpSpPr>
        <p:grpSpPr>
          <a:xfrm>
            <a:off x="7164396" y="2505216"/>
            <a:ext cx="1570501" cy="4133568"/>
            <a:chOff x="0" y="0"/>
            <a:chExt cx="1570499" cy="4133566"/>
          </a:xfrm>
        </p:grpSpPr>
        <p:sp>
          <p:nvSpPr>
            <p:cNvPr id="3761" name="X2"/>
            <p:cNvSpPr txBox="1"/>
            <p:nvPr/>
          </p:nvSpPr>
          <p:spPr>
            <a:xfrm>
              <a:off x="774108" y="3746825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2</a:t>
              </a:r>
            </a:p>
          </p:txBody>
        </p:sp>
        <p:grpSp>
          <p:nvGrpSpPr>
            <p:cNvPr id="3768" name="Group"/>
            <p:cNvGrpSpPr/>
            <p:nvPr/>
          </p:nvGrpSpPr>
          <p:grpSpPr>
            <a:xfrm>
              <a:off x="0" y="500627"/>
              <a:ext cx="1326667" cy="3139849"/>
              <a:chOff x="-617597" y="0"/>
              <a:chExt cx="1326666" cy="3139848"/>
            </a:xfrm>
          </p:grpSpPr>
          <p:sp>
            <p:nvSpPr>
              <p:cNvPr id="3762" name="Line"/>
              <p:cNvSpPr/>
              <p:nvPr/>
            </p:nvSpPr>
            <p:spPr>
              <a:xfrm flipV="1">
                <a:off x="354534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63" name="Line"/>
              <p:cNvSpPr/>
              <p:nvPr/>
            </p:nvSpPr>
            <p:spPr>
              <a:xfrm flipV="1">
                <a:off x="354534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64" name="Circle"/>
              <p:cNvSpPr/>
              <p:nvPr/>
            </p:nvSpPr>
            <p:spPr>
              <a:xfrm>
                <a:off x="-1" y="2430780"/>
                <a:ext cx="709070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65" name="Circle"/>
              <p:cNvSpPr/>
              <p:nvPr/>
            </p:nvSpPr>
            <p:spPr>
              <a:xfrm>
                <a:off x="0" y="0"/>
                <a:ext cx="709069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66" name="S2"/>
              <p:cNvSpPr/>
              <p:nvPr/>
            </p:nvSpPr>
            <p:spPr>
              <a:xfrm>
                <a:off x="-1" y="1215390"/>
                <a:ext cx="709070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3767" name="Line"/>
              <p:cNvSpPr/>
              <p:nvPr/>
            </p:nvSpPr>
            <p:spPr>
              <a:xfrm>
                <a:off x="-617598" y="1569924"/>
                <a:ext cx="6255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769" name="Whh"/>
            <p:cNvSpPr txBox="1"/>
            <p:nvPr/>
          </p:nvSpPr>
          <p:spPr>
            <a:xfrm>
              <a:off x="4022" y="1687646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3770" name="Wih"/>
            <p:cNvSpPr txBox="1"/>
            <p:nvPr/>
          </p:nvSpPr>
          <p:spPr>
            <a:xfrm>
              <a:off x="1080417" y="2519589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3771" name="Who"/>
            <p:cNvSpPr txBox="1"/>
            <p:nvPr/>
          </p:nvSpPr>
          <p:spPr>
            <a:xfrm>
              <a:off x="1051642" y="1271971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  <p:sp>
          <p:nvSpPr>
            <p:cNvPr id="3772" name="output2"/>
            <p:cNvSpPr txBox="1"/>
            <p:nvPr/>
          </p:nvSpPr>
          <p:spPr>
            <a:xfrm>
              <a:off x="407155" y="0"/>
              <a:ext cx="114119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2</a:t>
              </a:r>
            </a:p>
          </p:txBody>
        </p:sp>
      </p:grpSp>
      <p:grpSp>
        <p:nvGrpSpPr>
          <p:cNvPr id="3785" name="Group"/>
          <p:cNvGrpSpPr/>
          <p:nvPr/>
        </p:nvGrpSpPr>
        <p:grpSpPr>
          <a:xfrm>
            <a:off x="9655837" y="3005843"/>
            <a:ext cx="1570500" cy="3632941"/>
            <a:chOff x="0" y="0"/>
            <a:chExt cx="1570499" cy="3632940"/>
          </a:xfrm>
        </p:grpSpPr>
        <p:sp>
          <p:nvSpPr>
            <p:cNvPr id="3774" name="Xt"/>
            <p:cNvSpPr txBox="1"/>
            <p:nvPr/>
          </p:nvSpPr>
          <p:spPr>
            <a:xfrm>
              <a:off x="774108" y="3246198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t</a:t>
              </a:r>
            </a:p>
          </p:txBody>
        </p:sp>
        <p:grpSp>
          <p:nvGrpSpPr>
            <p:cNvPr id="3781" name="Group"/>
            <p:cNvGrpSpPr/>
            <p:nvPr/>
          </p:nvGrpSpPr>
          <p:grpSpPr>
            <a:xfrm>
              <a:off x="0" y="-1"/>
              <a:ext cx="1326667" cy="3139850"/>
              <a:chOff x="0" y="0"/>
              <a:chExt cx="1326666" cy="3139848"/>
            </a:xfrm>
          </p:grpSpPr>
          <p:sp>
            <p:nvSpPr>
              <p:cNvPr id="3775" name="Line"/>
              <p:cNvSpPr/>
              <p:nvPr/>
            </p:nvSpPr>
            <p:spPr>
              <a:xfrm flipV="1">
                <a:off x="972131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76" name="Line"/>
              <p:cNvSpPr/>
              <p:nvPr/>
            </p:nvSpPr>
            <p:spPr>
              <a:xfrm flipV="1">
                <a:off x="972131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77" name="Circle"/>
              <p:cNvSpPr/>
              <p:nvPr/>
            </p:nvSpPr>
            <p:spPr>
              <a:xfrm>
                <a:off x="617597" y="2430780"/>
                <a:ext cx="709069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78" name="Circle"/>
              <p:cNvSpPr/>
              <p:nvPr/>
            </p:nvSpPr>
            <p:spPr>
              <a:xfrm>
                <a:off x="617597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79" name="St"/>
              <p:cNvSpPr/>
              <p:nvPr/>
            </p:nvSpPr>
            <p:spPr>
              <a:xfrm>
                <a:off x="617597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t</a:t>
                </a:r>
              </a:p>
            </p:txBody>
          </p:sp>
          <p:sp>
            <p:nvSpPr>
              <p:cNvPr id="3780" name="Line"/>
              <p:cNvSpPr/>
              <p:nvPr/>
            </p:nvSpPr>
            <p:spPr>
              <a:xfrm>
                <a:off x="0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782" name="Whh"/>
            <p:cNvSpPr txBox="1"/>
            <p:nvPr/>
          </p:nvSpPr>
          <p:spPr>
            <a:xfrm>
              <a:off x="4022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3783" name="Wih"/>
            <p:cNvSpPr txBox="1"/>
            <p:nvPr/>
          </p:nvSpPr>
          <p:spPr>
            <a:xfrm>
              <a:off x="1080417" y="2018962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3784" name="Who"/>
            <p:cNvSpPr txBox="1"/>
            <p:nvPr/>
          </p:nvSpPr>
          <p:spPr>
            <a:xfrm>
              <a:off x="1051642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sp>
        <p:nvSpPr>
          <p:cNvPr id="3786" name=". . ."/>
          <p:cNvSpPr txBox="1"/>
          <p:nvPr/>
        </p:nvSpPr>
        <p:spPr>
          <a:xfrm>
            <a:off x="8839944" y="4240083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787" name="Arrow"/>
          <p:cNvSpPr/>
          <p:nvPr/>
        </p:nvSpPr>
        <p:spPr>
          <a:xfrm>
            <a:off x="7162433" y="4437777"/>
            <a:ext cx="609093" cy="268447"/>
          </a:xfrm>
          <a:prstGeom prst="rightArrow">
            <a:avLst>
              <a:gd name="adj1" fmla="val 38164"/>
              <a:gd name="adj2" fmla="val 49928"/>
            </a:avLst>
          </a:prstGeom>
          <a:gradFill>
            <a:gsLst>
              <a:gs pos="0">
                <a:schemeClr val="accent1">
                  <a:hueOff val="114395"/>
                  <a:lumOff val="-24975"/>
                  <a:alpha val="95161"/>
                </a:schemeClr>
              </a:gs>
              <a:gs pos="100000">
                <a:srgbClr val="8BA0BB">
                  <a:alpha val="95161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8" name="Arrow"/>
          <p:cNvSpPr/>
          <p:nvPr/>
        </p:nvSpPr>
        <p:spPr>
          <a:xfrm rot="16200000">
            <a:off x="7840274" y="5088362"/>
            <a:ext cx="609093" cy="268447"/>
          </a:xfrm>
          <a:prstGeom prst="rightArrow">
            <a:avLst>
              <a:gd name="adj1" fmla="val 38164"/>
              <a:gd name="adj2" fmla="val 49928"/>
            </a:avLst>
          </a:prstGeom>
          <a:gradFill>
            <a:gsLst>
              <a:gs pos="0">
                <a:schemeClr val="accent1">
                  <a:hueOff val="114395"/>
                  <a:lumOff val="-24975"/>
                  <a:alpha val="95161"/>
                </a:schemeClr>
              </a:gs>
              <a:gs pos="100000">
                <a:srgbClr val="8BA0BB">
                  <a:alpha val="95161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9" name="GRU cell"/>
          <p:cNvSpPr txBox="1"/>
          <p:nvPr/>
        </p:nvSpPr>
        <p:spPr>
          <a:xfrm>
            <a:off x="7696257" y="4172424"/>
            <a:ext cx="85466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GRU cell</a:t>
            </a:r>
          </a:p>
        </p:txBody>
      </p:sp>
      <p:sp>
        <p:nvSpPr>
          <p:cNvPr id="3790" name="Y2"/>
          <p:cNvSpPr txBox="1"/>
          <p:nvPr/>
        </p:nvSpPr>
        <p:spPr>
          <a:xfrm>
            <a:off x="7980588" y="1556228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791" name="Yt"/>
          <p:cNvSpPr txBox="1"/>
          <p:nvPr/>
        </p:nvSpPr>
        <p:spPr>
          <a:xfrm>
            <a:off x="10463747" y="1533619"/>
            <a:ext cx="34034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t</a:t>
            </a:r>
          </a:p>
        </p:txBody>
      </p:sp>
      <p:sp>
        <p:nvSpPr>
          <p:cNvPr id="3792" name="Y1"/>
          <p:cNvSpPr txBox="1"/>
          <p:nvPr/>
        </p:nvSpPr>
        <p:spPr>
          <a:xfrm>
            <a:off x="6630196" y="155528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4" name="SEQ2SEQ"/>
          <p:cNvSpPr txBox="1"/>
          <p:nvPr>
            <p:ph type="body" idx="22"/>
          </p:nvPr>
        </p:nvSpPr>
        <p:spPr>
          <a:xfrm>
            <a:off x="1270000" y="3820595"/>
            <a:ext cx="10464800" cy="1502810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SEQ2SEQ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" name="SEQ2SEQ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SEQ2SEQ</a:t>
            </a:r>
          </a:p>
        </p:txBody>
      </p:sp>
      <p:sp>
        <p:nvSpPr>
          <p:cNvPr id="3797" name="X1"/>
          <p:cNvSpPr txBox="1"/>
          <p:nvPr/>
        </p:nvSpPr>
        <p:spPr>
          <a:xfrm>
            <a:off x="2108763" y="7280680"/>
            <a:ext cx="407288" cy="386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3798" name="Line"/>
          <p:cNvSpPr/>
          <p:nvPr/>
        </p:nvSpPr>
        <p:spPr>
          <a:xfrm flipV="1">
            <a:off x="2306786" y="5972113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9" name="Circle"/>
          <p:cNvSpPr/>
          <p:nvPr/>
        </p:nvSpPr>
        <p:spPr>
          <a:xfrm>
            <a:off x="1952252" y="6465261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0" name="S1"/>
          <p:cNvSpPr/>
          <p:nvPr/>
        </p:nvSpPr>
        <p:spPr>
          <a:xfrm>
            <a:off x="1952252" y="5249871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3801" name="Line"/>
          <p:cNvSpPr/>
          <p:nvPr/>
        </p:nvSpPr>
        <p:spPr>
          <a:xfrm>
            <a:off x="1334655" y="5604405"/>
            <a:ext cx="625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2" name="S0"/>
          <p:cNvSpPr/>
          <p:nvPr/>
        </p:nvSpPr>
        <p:spPr>
          <a:xfrm>
            <a:off x="634753" y="5249871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0</a:t>
            </a:r>
          </a:p>
        </p:txBody>
      </p:sp>
      <p:sp>
        <p:nvSpPr>
          <p:cNvPr id="3803" name="Whh"/>
          <p:cNvSpPr txBox="1"/>
          <p:nvPr/>
        </p:nvSpPr>
        <p:spPr>
          <a:xfrm>
            <a:off x="1338677" y="5221501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04" name="Wih"/>
          <p:cNvSpPr txBox="1"/>
          <p:nvPr/>
        </p:nvSpPr>
        <p:spPr>
          <a:xfrm>
            <a:off x="2415072" y="6053444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05" name="X2"/>
          <p:cNvSpPr txBox="1"/>
          <p:nvPr/>
        </p:nvSpPr>
        <p:spPr>
          <a:xfrm>
            <a:off x="3459155" y="7280680"/>
            <a:ext cx="407289" cy="386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3806" name="Line"/>
          <p:cNvSpPr/>
          <p:nvPr/>
        </p:nvSpPr>
        <p:spPr>
          <a:xfrm flipV="1">
            <a:off x="3657178" y="5972113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7" name="Circle"/>
          <p:cNvSpPr/>
          <p:nvPr/>
        </p:nvSpPr>
        <p:spPr>
          <a:xfrm>
            <a:off x="3302644" y="6465261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8" name="S2"/>
          <p:cNvSpPr/>
          <p:nvPr/>
        </p:nvSpPr>
        <p:spPr>
          <a:xfrm>
            <a:off x="3302644" y="5249871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3809" name="Line"/>
          <p:cNvSpPr/>
          <p:nvPr/>
        </p:nvSpPr>
        <p:spPr>
          <a:xfrm>
            <a:off x="2685047" y="5604405"/>
            <a:ext cx="625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0" name="Whh"/>
          <p:cNvSpPr txBox="1"/>
          <p:nvPr/>
        </p:nvSpPr>
        <p:spPr>
          <a:xfrm>
            <a:off x="2689069" y="5221501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11" name="Wih"/>
          <p:cNvSpPr txBox="1"/>
          <p:nvPr/>
        </p:nvSpPr>
        <p:spPr>
          <a:xfrm>
            <a:off x="3765465" y="6053444"/>
            <a:ext cx="461306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12" name="X3"/>
          <p:cNvSpPr txBox="1"/>
          <p:nvPr/>
        </p:nvSpPr>
        <p:spPr>
          <a:xfrm>
            <a:off x="4742975" y="7280680"/>
            <a:ext cx="407289" cy="386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3813" name="Line"/>
          <p:cNvSpPr/>
          <p:nvPr/>
        </p:nvSpPr>
        <p:spPr>
          <a:xfrm flipV="1">
            <a:off x="4940999" y="5972113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4" name="Circle"/>
          <p:cNvSpPr/>
          <p:nvPr/>
        </p:nvSpPr>
        <p:spPr>
          <a:xfrm>
            <a:off x="4586465" y="6465261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5" name="S3"/>
          <p:cNvSpPr/>
          <p:nvPr/>
        </p:nvSpPr>
        <p:spPr>
          <a:xfrm>
            <a:off x="4611865" y="5249871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3816" name="Wih"/>
          <p:cNvSpPr txBox="1"/>
          <p:nvPr/>
        </p:nvSpPr>
        <p:spPr>
          <a:xfrm>
            <a:off x="5049285" y="6053444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17" name="Whh"/>
          <p:cNvSpPr txBox="1"/>
          <p:nvPr/>
        </p:nvSpPr>
        <p:spPr>
          <a:xfrm>
            <a:off x="4053558" y="5221501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18" name="Line"/>
          <p:cNvSpPr/>
          <p:nvPr/>
        </p:nvSpPr>
        <p:spPr>
          <a:xfrm>
            <a:off x="3998769" y="5604405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9" name="나는"/>
          <p:cNvSpPr txBox="1"/>
          <p:nvPr/>
        </p:nvSpPr>
        <p:spPr>
          <a:xfrm>
            <a:off x="2061122" y="6653942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820" name="집에"/>
          <p:cNvSpPr txBox="1"/>
          <p:nvPr/>
        </p:nvSpPr>
        <p:spPr>
          <a:xfrm>
            <a:off x="3389320" y="6653942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821" name="간다"/>
          <p:cNvSpPr txBox="1"/>
          <p:nvPr/>
        </p:nvSpPr>
        <p:spPr>
          <a:xfrm>
            <a:off x="4693152" y="664504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3822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3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4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5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6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3827" name="Line"/>
          <p:cNvSpPr/>
          <p:nvPr/>
        </p:nvSpPr>
        <p:spPr>
          <a:xfrm>
            <a:off x="6657513" y="5611673"/>
            <a:ext cx="625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8" name="context vector"/>
          <p:cNvSpPr/>
          <p:nvPr/>
        </p:nvSpPr>
        <p:spPr>
          <a:xfrm>
            <a:off x="5924718" y="5257139"/>
            <a:ext cx="709070" cy="7090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vector</a:t>
            </a:r>
          </a:p>
        </p:txBody>
      </p:sp>
      <p:sp>
        <p:nvSpPr>
          <p:cNvPr id="3829" name="Whh"/>
          <p:cNvSpPr txBox="1"/>
          <p:nvPr/>
        </p:nvSpPr>
        <p:spPr>
          <a:xfrm>
            <a:off x="6661535" y="5228768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30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31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832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3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4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5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6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3837" name="Line"/>
          <p:cNvSpPr/>
          <p:nvPr/>
        </p:nvSpPr>
        <p:spPr>
          <a:xfrm>
            <a:off x="8007905" y="5611673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8" name="Whh"/>
          <p:cNvSpPr txBox="1"/>
          <p:nvPr/>
        </p:nvSpPr>
        <p:spPr>
          <a:xfrm>
            <a:off x="8011927" y="5228768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39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40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841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2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3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4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5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3846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47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848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3849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3850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3851" name="Whh"/>
          <p:cNvSpPr txBox="1"/>
          <p:nvPr/>
        </p:nvSpPr>
        <p:spPr>
          <a:xfrm>
            <a:off x="9376416" y="5228768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52" name="Line"/>
          <p:cNvSpPr/>
          <p:nvPr/>
        </p:nvSpPr>
        <p:spPr>
          <a:xfrm>
            <a:off x="9321627" y="5611673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53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3854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3855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3856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857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3858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3859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860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861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862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3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4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5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6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3867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68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869" name="Whh"/>
          <p:cNvSpPr txBox="1"/>
          <p:nvPr/>
        </p:nvSpPr>
        <p:spPr>
          <a:xfrm>
            <a:off x="10679145" y="5231527"/>
            <a:ext cx="515924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70" name="Line"/>
          <p:cNvSpPr/>
          <p:nvPr/>
        </p:nvSpPr>
        <p:spPr>
          <a:xfrm>
            <a:off x="10624356" y="5614432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71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3872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3873" name="Line"/>
          <p:cNvSpPr/>
          <p:nvPr/>
        </p:nvSpPr>
        <p:spPr>
          <a:xfrm>
            <a:off x="5320058" y="5604405"/>
            <a:ext cx="625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Transformer"/>
          <p:cNvSpPr txBox="1"/>
          <p:nvPr>
            <p:ph type="body" idx="22"/>
          </p:nvPr>
        </p:nvSpPr>
        <p:spPr>
          <a:xfrm>
            <a:off x="1270000" y="3820595"/>
            <a:ext cx="10464800" cy="1502810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Transformer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3878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3879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0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1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3882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83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3884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5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6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3887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88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3889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0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1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3892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93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894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895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3896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7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8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9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0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3901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02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03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4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5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6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7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3908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09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10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1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2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3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4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3915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16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17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3918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3919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3920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3921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3922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3923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924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3925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3926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927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928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929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0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1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2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3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3934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35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36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3937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3938" name="Rectangle"/>
          <p:cNvSpPr/>
          <p:nvPr/>
        </p:nvSpPr>
        <p:spPr>
          <a:xfrm>
            <a:off x="1734532" y="2489697"/>
            <a:ext cx="5223031" cy="5430749"/>
          </a:xfrm>
          <a:prstGeom prst="rect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9" name="encoder"/>
          <p:cNvSpPr txBox="1"/>
          <p:nvPr/>
        </p:nvSpPr>
        <p:spPr>
          <a:xfrm>
            <a:off x="3840156" y="2098908"/>
            <a:ext cx="101178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encoder</a:t>
            </a:r>
          </a:p>
        </p:txBody>
      </p:sp>
      <p:sp>
        <p:nvSpPr>
          <p:cNvPr id="3940" name="Rectangle"/>
          <p:cNvSpPr/>
          <p:nvPr/>
        </p:nvSpPr>
        <p:spPr>
          <a:xfrm>
            <a:off x="7022862" y="2489697"/>
            <a:ext cx="5223031" cy="5430749"/>
          </a:xfrm>
          <a:prstGeom prst="rect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1" name="decoder"/>
          <p:cNvSpPr txBox="1"/>
          <p:nvPr/>
        </p:nvSpPr>
        <p:spPr>
          <a:xfrm>
            <a:off x="9126428" y="2098908"/>
            <a:ext cx="101590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decoder</a:t>
            </a:r>
          </a:p>
        </p:txBody>
      </p:sp>
      <p:sp>
        <p:nvSpPr>
          <p:cNvPr id="3942" name="token vector → embedding vector + positional vector"/>
          <p:cNvSpPr txBox="1"/>
          <p:nvPr/>
        </p:nvSpPr>
        <p:spPr>
          <a:xfrm>
            <a:off x="228721" y="8658217"/>
            <a:ext cx="7845147" cy="473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 vector → embedding vector + positional vector</a:t>
            </a:r>
          </a:p>
        </p:txBody>
      </p:sp>
      <p:sp>
        <p:nvSpPr>
          <p:cNvPr id="3943" name="Line"/>
          <p:cNvSpPr/>
          <p:nvPr/>
        </p:nvSpPr>
        <p:spPr>
          <a:xfrm flipV="1">
            <a:off x="2945541" y="7232719"/>
            <a:ext cx="407425" cy="135519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3946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3947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8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9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3950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51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3952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3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4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3955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56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3957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8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9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3960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61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962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963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3964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5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6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7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8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3969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70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71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2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3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4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5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3976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77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78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9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0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1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2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3983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84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85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3986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3987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3988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3989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3990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3991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992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3993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3994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995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996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997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98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99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0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1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002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03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004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005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006" name="K"/>
          <p:cNvSpPr txBox="1"/>
          <p:nvPr/>
        </p:nvSpPr>
        <p:spPr>
          <a:xfrm>
            <a:off x="3287027" y="5176165"/>
            <a:ext cx="680171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007" name="K"/>
          <p:cNvSpPr txBox="1"/>
          <p:nvPr/>
        </p:nvSpPr>
        <p:spPr>
          <a:xfrm>
            <a:off x="460413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008" name="K"/>
          <p:cNvSpPr txBox="1"/>
          <p:nvPr/>
        </p:nvSpPr>
        <p:spPr>
          <a:xfrm>
            <a:off x="5976494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009" name="Rectangle"/>
          <p:cNvSpPr/>
          <p:nvPr/>
        </p:nvSpPr>
        <p:spPr>
          <a:xfrm>
            <a:off x="1734532" y="2489697"/>
            <a:ext cx="5223031" cy="5430749"/>
          </a:xfrm>
          <a:prstGeom prst="rect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10" name="encoder"/>
          <p:cNvSpPr txBox="1"/>
          <p:nvPr/>
        </p:nvSpPr>
        <p:spPr>
          <a:xfrm>
            <a:off x="3840156" y="2098908"/>
            <a:ext cx="101178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encoder</a:t>
            </a:r>
          </a:p>
        </p:txBody>
      </p:sp>
      <p:sp>
        <p:nvSpPr>
          <p:cNvPr id="4011" name="Rectangle"/>
          <p:cNvSpPr/>
          <p:nvPr/>
        </p:nvSpPr>
        <p:spPr>
          <a:xfrm>
            <a:off x="7022862" y="2489697"/>
            <a:ext cx="5223031" cy="5430749"/>
          </a:xfrm>
          <a:prstGeom prst="rect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12" name="decoder"/>
          <p:cNvSpPr txBox="1"/>
          <p:nvPr/>
        </p:nvSpPr>
        <p:spPr>
          <a:xfrm>
            <a:off x="9126428" y="2098908"/>
            <a:ext cx="101590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decoder</a:t>
            </a:r>
          </a:p>
        </p:txBody>
      </p:sp>
      <p:sp>
        <p:nvSpPr>
          <p:cNvPr id="4013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  <p:sp>
        <p:nvSpPr>
          <p:cNvPr id="4014" name="Q"/>
          <p:cNvSpPr txBox="1"/>
          <p:nvPr/>
        </p:nvSpPr>
        <p:spPr>
          <a:xfrm>
            <a:off x="864557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179" name="훈련:…"/>
          <p:cNvSpPr txBox="1"/>
          <p:nvPr/>
        </p:nvSpPr>
        <p:spPr>
          <a:xfrm>
            <a:off x="2552700" y="7569199"/>
            <a:ext cx="9123274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훈련:</a:t>
            </a:r>
          </a:p>
          <a:p>
            <a:pPr algn="l"/>
            <a:r>
              <a:t>파란</a:t>
            </a:r>
            <a:r>
              <a:t> </a:t>
            </a:r>
            <a:r>
              <a:t>데이터</a:t>
            </a:r>
            <a:r>
              <a:t> </a:t>
            </a:r>
            <a:r>
              <a:t>포인트의 x axis value를 input layer의 node에 넣어줍니다.</a:t>
            </a:r>
          </a:p>
        </p:txBody>
      </p:sp>
      <p:sp>
        <p:nvSpPr>
          <p:cNvPr id="180" name="Rectangle"/>
          <p:cNvSpPr/>
          <p:nvPr/>
        </p:nvSpPr>
        <p:spPr>
          <a:xfrm>
            <a:off x="6910264" y="3422071"/>
            <a:ext cx="2040010" cy="3016872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X"/>
          <p:cNvSpPr txBox="1"/>
          <p:nvPr/>
        </p:nvSpPr>
        <p:spPr>
          <a:xfrm>
            <a:off x="8380205" y="3774356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82" name="output"/>
          <p:cNvSpPr txBox="1"/>
          <p:nvPr/>
        </p:nvSpPr>
        <p:spPr>
          <a:xfrm>
            <a:off x="9698644" y="3774356"/>
            <a:ext cx="10628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183" name="Circle"/>
          <p:cNvSpPr/>
          <p:nvPr/>
        </p:nvSpPr>
        <p:spPr>
          <a:xfrm>
            <a:off x="9908665" y="4406251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1"/>
          <p:cNvSpPr/>
          <p:nvPr/>
        </p:nvSpPr>
        <p:spPr>
          <a:xfrm>
            <a:off x="8234117" y="440625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5" name="b"/>
          <p:cNvSpPr/>
          <p:nvPr/>
        </p:nvSpPr>
        <p:spPr>
          <a:xfrm>
            <a:off x="8234117" y="531618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6" name="Wio"/>
          <p:cNvSpPr txBox="1"/>
          <p:nvPr/>
        </p:nvSpPr>
        <p:spPr>
          <a:xfrm>
            <a:off x="9133920" y="5635572"/>
            <a:ext cx="501228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io</a:t>
            </a:r>
          </a:p>
        </p:txBody>
      </p:sp>
      <p:sp>
        <p:nvSpPr>
          <p:cNvPr id="187" name="y axis…"/>
          <p:cNvSpPr txBox="1"/>
          <p:nvPr/>
        </p:nvSpPr>
        <p:spPr>
          <a:xfrm>
            <a:off x="10870088" y="4485932"/>
            <a:ext cx="938176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  <a:p>
            <a:pPr/>
            <a:r>
              <a:t>value</a:t>
            </a:r>
          </a:p>
        </p:txBody>
      </p:sp>
      <p:sp>
        <p:nvSpPr>
          <p:cNvPr id="188" name="Line"/>
          <p:cNvSpPr/>
          <p:nvPr/>
        </p:nvSpPr>
        <p:spPr>
          <a:xfrm>
            <a:off x="1307287" y="6911540"/>
            <a:ext cx="4943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Line"/>
          <p:cNvSpPr/>
          <p:nvPr/>
        </p:nvSpPr>
        <p:spPr>
          <a:xfrm flipV="1">
            <a:off x="1294587" y="2721658"/>
            <a:ext cx="1" cy="42025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x axis"/>
          <p:cNvSpPr txBox="1"/>
          <p:nvPr/>
        </p:nvSpPr>
        <p:spPr>
          <a:xfrm>
            <a:off x="5251872" y="6877149"/>
            <a:ext cx="9436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</p:txBody>
      </p:sp>
      <p:sp>
        <p:nvSpPr>
          <p:cNvPr id="191" name="y axis"/>
          <p:cNvSpPr txBox="1"/>
          <p:nvPr/>
        </p:nvSpPr>
        <p:spPr>
          <a:xfrm>
            <a:off x="317500" y="2705099"/>
            <a:ext cx="938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</p:txBody>
      </p:sp>
      <p:pic>
        <p:nvPicPr>
          <p:cNvPr id="192" name="Screen Shot 2017-10-14 at 6.52.15 PM.png" descr="Screen Shot 2017-10-14 at 6.52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487" y="2835399"/>
            <a:ext cx="4800601" cy="397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96" name="Connection Line"/>
          <p:cNvSpPr/>
          <p:nvPr/>
        </p:nvSpPr>
        <p:spPr>
          <a:xfrm>
            <a:off x="2423900" y="3704232"/>
            <a:ext cx="5841429" cy="2506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11" fill="norm" stroke="1" extrusionOk="0">
                <a:moveTo>
                  <a:pt x="0" y="16911"/>
                </a:moveTo>
                <a:cubicBezTo>
                  <a:pt x="2309" y="-1014"/>
                  <a:pt x="9509" y="-4689"/>
                  <a:pt x="21600" y="5885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194" name="x axis…"/>
          <p:cNvSpPr txBox="1"/>
          <p:nvPr/>
        </p:nvSpPr>
        <p:spPr>
          <a:xfrm>
            <a:off x="6961570" y="4495672"/>
            <a:ext cx="9436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  <a:p>
            <a:pPr/>
            <a:r>
              <a:t>value</a:t>
            </a:r>
          </a:p>
        </p:txBody>
      </p:sp>
      <p:sp>
        <p:nvSpPr>
          <p:cNvPr id="195" name="bias"/>
          <p:cNvSpPr txBox="1"/>
          <p:nvPr/>
        </p:nvSpPr>
        <p:spPr>
          <a:xfrm>
            <a:off x="7729092" y="5649591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017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018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19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0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021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22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023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4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5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026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27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028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9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0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031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32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033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034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035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6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7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8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9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040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41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042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3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4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5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6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047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48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049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0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1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2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3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054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55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056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057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058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059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060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061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062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063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064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065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066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067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068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69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0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1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2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073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74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075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076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077" name="K"/>
          <p:cNvSpPr txBox="1"/>
          <p:nvPr/>
        </p:nvSpPr>
        <p:spPr>
          <a:xfrm>
            <a:off x="3287027" y="5176165"/>
            <a:ext cx="680171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078" name="K"/>
          <p:cNvSpPr txBox="1"/>
          <p:nvPr/>
        </p:nvSpPr>
        <p:spPr>
          <a:xfrm>
            <a:off x="460413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079" name="K"/>
          <p:cNvSpPr txBox="1"/>
          <p:nvPr/>
        </p:nvSpPr>
        <p:spPr>
          <a:xfrm>
            <a:off x="5976494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080" name="Q"/>
          <p:cNvSpPr txBox="1"/>
          <p:nvPr/>
        </p:nvSpPr>
        <p:spPr>
          <a:xfrm>
            <a:off x="864557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081" name="cross attention"/>
          <p:cNvSpPr txBox="1"/>
          <p:nvPr/>
        </p:nvSpPr>
        <p:spPr>
          <a:xfrm>
            <a:off x="5626061" y="15653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084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085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86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87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088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89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090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1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2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093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94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095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6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7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098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99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100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101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102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3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4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5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6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107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08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109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0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1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2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3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114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15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116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7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8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9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20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121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22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123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124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125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126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127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128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129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130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131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132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133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134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135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36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37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38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39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140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41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142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143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144" name="Line"/>
          <p:cNvSpPr/>
          <p:nvPr/>
        </p:nvSpPr>
        <p:spPr>
          <a:xfrm flipH="1" flipV="1">
            <a:off x="3806418" y="4382556"/>
            <a:ext cx="4869335" cy="1048569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5" name="Line"/>
          <p:cNvSpPr/>
          <p:nvPr/>
        </p:nvSpPr>
        <p:spPr>
          <a:xfrm flipV="1">
            <a:off x="3641808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6" name="Line"/>
          <p:cNvSpPr/>
          <p:nvPr/>
        </p:nvSpPr>
        <p:spPr>
          <a:xfrm flipV="1">
            <a:off x="4992200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7" name="Line"/>
          <p:cNvSpPr/>
          <p:nvPr/>
        </p:nvSpPr>
        <p:spPr>
          <a:xfrm flipV="1">
            <a:off x="6276020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8" name="Line"/>
          <p:cNvSpPr/>
          <p:nvPr/>
        </p:nvSpPr>
        <p:spPr>
          <a:xfrm flipH="1" flipV="1">
            <a:off x="5151164" y="4397994"/>
            <a:ext cx="3528828" cy="1011872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9" name="Line"/>
          <p:cNvSpPr/>
          <p:nvPr/>
        </p:nvSpPr>
        <p:spPr>
          <a:xfrm flipH="1" flipV="1">
            <a:off x="6425371" y="4385750"/>
            <a:ext cx="2267489" cy="1011192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50" name="dot"/>
          <p:cNvSpPr txBox="1"/>
          <p:nvPr/>
        </p:nvSpPr>
        <p:spPr>
          <a:xfrm>
            <a:off x="3425559" y="4071101"/>
            <a:ext cx="432499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dot</a:t>
            </a:r>
          </a:p>
        </p:txBody>
      </p:sp>
      <p:sp>
        <p:nvSpPr>
          <p:cNvPr id="4151" name="dot"/>
          <p:cNvSpPr txBox="1"/>
          <p:nvPr/>
        </p:nvSpPr>
        <p:spPr>
          <a:xfrm>
            <a:off x="4755634" y="4071101"/>
            <a:ext cx="432499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dot</a:t>
            </a:r>
          </a:p>
        </p:txBody>
      </p:sp>
      <p:sp>
        <p:nvSpPr>
          <p:cNvPr id="4152" name="dot"/>
          <p:cNvSpPr txBox="1"/>
          <p:nvPr/>
        </p:nvSpPr>
        <p:spPr>
          <a:xfrm>
            <a:off x="6041754" y="4054448"/>
            <a:ext cx="432500" cy="35007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dot</a:t>
            </a:r>
          </a:p>
        </p:txBody>
      </p:sp>
      <p:sp>
        <p:nvSpPr>
          <p:cNvPr id="4153" name="Q"/>
          <p:cNvSpPr txBox="1"/>
          <p:nvPr/>
        </p:nvSpPr>
        <p:spPr>
          <a:xfrm>
            <a:off x="864557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154" name="K"/>
          <p:cNvSpPr txBox="1"/>
          <p:nvPr/>
        </p:nvSpPr>
        <p:spPr>
          <a:xfrm>
            <a:off x="3287027" y="5176165"/>
            <a:ext cx="680171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155" name="K"/>
          <p:cNvSpPr txBox="1"/>
          <p:nvPr/>
        </p:nvSpPr>
        <p:spPr>
          <a:xfrm>
            <a:off x="460413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156" name="K"/>
          <p:cNvSpPr txBox="1"/>
          <p:nvPr/>
        </p:nvSpPr>
        <p:spPr>
          <a:xfrm>
            <a:off x="5976494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157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9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160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161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2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3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164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65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166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7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8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169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70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171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2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3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174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75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176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177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178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9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0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1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2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183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84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185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6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7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8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9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190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91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192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3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4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5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6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197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98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199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200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201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202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203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204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205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206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207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208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209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210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211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2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3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4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5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216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17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218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219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220" name="Line"/>
          <p:cNvSpPr/>
          <p:nvPr/>
        </p:nvSpPr>
        <p:spPr>
          <a:xfrm flipV="1">
            <a:off x="3641808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21" name="Line"/>
          <p:cNvSpPr/>
          <p:nvPr/>
        </p:nvSpPr>
        <p:spPr>
          <a:xfrm flipV="1">
            <a:off x="4992200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22" name="Line"/>
          <p:cNvSpPr/>
          <p:nvPr/>
        </p:nvSpPr>
        <p:spPr>
          <a:xfrm flipV="1">
            <a:off x="6276020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23" name="0.7"/>
          <p:cNvSpPr txBox="1"/>
          <p:nvPr/>
        </p:nvSpPr>
        <p:spPr>
          <a:xfrm>
            <a:off x="3439561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4224" name="0.1"/>
          <p:cNvSpPr txBox="1"/>
          <p:nvPr/>
        </p:nvSpPr>
        <p:spPr>
          <a:xfrm>
            <a:off x="4769636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225" name="0.2"/>
          <p:cNvSpPr txBox="1"/>
          <p:nvPr/>
        </p:nvSpPr>
        <p:spPr>
          <a:xfrm>
            <a:off x="6055756" y="4054448"/>
            <a:ext cx="404496" cy="35007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226" name="softmax"/>
          <p:cNvSpPr txBox="1"/>
          <p:nvPr/>
        </p:nvSpPr>
        <p:spPr>
          <a:xfrm>
            <a:off x="2213814" y="3963499"/>
            <a:ext cx="1241987" cy="472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softmax</a:t>
            </a:r>
          </a:p>
        </p:txBody>
      </p:sp>
      <p:sp>
        <p:nvSpPr>
          <p:cNvPr id="4227" name="Line"/>
          <p:cNvSpPr/>
          <p:nvPr/>
        </p:nvSpPr>
        <p:spPr>
          <a:xfrm flipH="1" flipV="1">
            <a:off x="3806418" y="4382556"/>
            <a:ext cx="4869335" cy="1048569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28" name="Line"/>
          <p:cNvSpPr/>
          <p:nvPr/>
        </p:nvSpPr>
        <p:spPr>
          <a:xfrm flipH="1" flipV="1">
            <a:off x="5151164" y="4397994"/>
            <a:ext cx="3528828" cy="1011872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29" name="Line"/>
          <p:cNvSpPr/>
          <p:nvPr/>
        </p:nvSpPr>
        <p:spPr>
          <a:xfrm flipH="1" flipV="1">
            <a:off x="6425371" y="4385750"/>
            <a:ext cx="2267489" cy="1011192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0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2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233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234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5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6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237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38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239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40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41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242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43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244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45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46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247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48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249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250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251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2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3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4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5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256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57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258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9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0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1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2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263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64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265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6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7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8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9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270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71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272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273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274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275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276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277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278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279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280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281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282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283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284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5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6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7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8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289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90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291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292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293" name="0.7"/>
          <p:cNvSpPr txBox="1"/>
          <p:nvPr/>
        </p:nvSpPr>
        <p:spPr>
          <a:xfrm>
            <a:off x="3439561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4294" name="0.1"/>
          <p:cNvSpPr txBox="1"/>
          <p:nvPr/>
        </p:nvSpPr>
        <p:spPr>
          <a:xfrm>
            <a:off x="4769636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295" name="0.2"/>
          <p:cNvSpPr txBox="1"/>
          <p:nvPr/>
        </p:nvSpPr>
        <p:spPr>
          <a:xfrm>
            <a:off x="6055756" y="4054448"/>
            <a:ext cx="404496" cy="35007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296" name="V"/>
          <p:cNvSpPr txBox="1"/>
          <p:nvPr/>
        </p:nvSpPr>
        <p:spPr>
          <a:xfrm>
            <a:off x="3287027" y="5176165"/>
            <a:ext cx="680171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297" name="V"/>
          <p:cNvSpPr txBox="1"/>
          <p:nvPr/>
        </p:nvSpPr>
        <p:spPr>
          <a:xfrm>
            <a:off x="460413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298" name="V"/>
          <p:cNvSpPr txBox="1"/>
          <p:nvPr/>
        </p:nvSpPr>
        <p:spPr>
          <a:xfrm>
            <a:off x="5976494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299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302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303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4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5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306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07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308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9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0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311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12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313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4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5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316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17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318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319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320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1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2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3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4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325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26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327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8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9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0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1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332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33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334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5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6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7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8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339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40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341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342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343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344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345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346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347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348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349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350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351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352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353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4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5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6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7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358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59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360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361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362" name="0.7"/>
          <p:cNvSpPr txBox="1"/>
          <p:nvPr/>
        </p:nvSpPr>
        <p:spPr>
          <a:xfrm>
            <a:off x="3439561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4363" name="0.1"/>
          <p:cNvSpPr txBox="1"/>
          <p:nvPr/>
        </p:nvSpPr>
        <p:spPr>
          <a:xfrm>
            <a:off x="4769636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364" name="0.2"/>
          <p:cNvSpPr txBox="1"/>
          <p:nvPr/>
        </p:nvSpPr>
        <p:spPr>
          <a:xfrm>
            <a:off x="6055756" y="4054448"/>
            <a:ext cx="404496" cy="35007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365" name="x"/>
          <p:cNvSpPr txBox="1"/>
          <p:nvPr/>
        </p:nvSpPr>
        <p:spPr>
          <a:xfrm>
            <a:off x="3412277" y="4601098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x</a:t>
            </a:r>
          </a:p>
        </p:txBody>
      </p:sp>
      <p:sp>
        <p:nvSpPr>
          <p:cNvPr id="4366" name="x"/>
          <p:cNvSpPr txBox="1"/>
          <p:nvPr/>
        </p:nvSpPr>
        <p:spPr>
          <a:xfrm>
            <a:off x="4766361" y="4588398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x</a:t>
            </a:r>
          </a:p>
        </p:txBody>
      </p:sp>
      <p:sp>
        <p:nvSpPr>
          <p:cNvPr id="4367" name="x"/>
          <p:cNvSpPr txBox="1"/>
          <p:nvPr/>
        </p:nvSpPr>
        <p:spPr>
          <a:xfrm>
            <a:off x="6043371" y="4582305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x</a:t>
            </a:r>
          </a:p>
        </p:txBody>
      </p:sp>
      <p:sp>
        <p:nvSpPr>
          <p:cNvPr id="4368" name="Line"/>
          <p:cNvSpPr/>
          <p:nvPr/>
        </p:nvSpPr>
        <p:spPr>
          <a:xfrm flipV="1">
            <a:off x="3641808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69" name="Line"/>
          <p:cNvSpPr/>
          <p:nvPr/>
        </p:nvSpPr>
        <p:spPr>
          <a:xfrm flipV="1">
            <a:off x="4992200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0" name="Line"/>
          <p:cNvSpPr/>
          <p:nvPr/>
        </p:nvSpPr>
        <p:spPr>
          <a:xfrm flipV="1">
            <a:off x="6276020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1" name="V"/>
          <p:cNvSpPr txBox="1"/>
          <p:nvPr/>
        </p:nvSpPr>
        <p:spPr>
          <a:xfrm>
            <a:off x="3287027" y="5176165"/>
            <a:ext cx="680171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372" name="V"/>
          <p:cNvSpPr txBox="1"/>
          <p:nvPr/>
        </p:nvSpPr>
        <p:spPr>
          <a:xfrm>
            <a:off x="460413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373" name="V"/>
          <p:cNvSpPr txBox="1"/>
          <p:nvPr/>
        </p:nvSpPr>
        <p:spPr>
          <a:xfrm>
            <a:off x="5976494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374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377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378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9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0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381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82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383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4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5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386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87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388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9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0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391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92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393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394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395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6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7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8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9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400" name="attention vector"/>
          <p:cNvSpPr/>
          <p:nvPr/>
        </p:nvSpPr>
        <p:spPr>
          <a:xfrm>
            <a:off x="4617349" y="2634821"/>
            <a:ext cx="709070" cy="7090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attention vector</a:t>
            </a:r>
          </a:p>
        </p:txBody>
      </p:sp>
      <p:sp>
        <p:nvSpPr>
          <p:cNvPr id="4401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02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03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4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5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6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7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408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09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10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1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2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3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4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415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16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17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418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419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420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421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422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423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424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425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426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427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428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429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0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1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2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3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434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35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36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437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438" name="Line"/>
          <p:cNvSpPr/>
          <p:nvPr/>
        </p:nvSpPr>
        <p:spPr>
          <a:xfrm flipV="1">
            <a:off x="3641808" y="3326640"/>
            <a:ext cx="1246138" cy="715110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9" name="Line"/>
          <p:cNvSpPr/>
          <p:nvPr/>
        </p:nvSpPr>
        <p:spPr>
          <a:xfrm flipV="1">
            <a:off x="4979214" y="3295425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40" name="Line"/>
          <p:cNvSpPr/>
          <p:nvPr/>
        </p:nvSpPr>
        <p:spPr>
          <a:xfrm flipH="1" flipV="1">
            <a:off x="5097560" y="3313962"/>
            <a:ext cx="1137035" cy="753954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41" name="sum"/>
          <p:cNvSpPr txBox="1"/>
          <p:nvPr/>
        </p:nvSpPr>
        <p:spPr>
          <a:xfrm>
            <a:off x="4640446" y="3419417"/>
            <a:ext cx="753441" cy="54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sum</a:t>
            </a:r>
          </a:p>
        </p:txBody>
      </p:sp>
      <p:sp>
        <p:nvSpPr>
          <p:cNvPr id="4442" name="0.7"/>
          <p:cNvSpPr txBox="1"/>
          <p:nvPr/>
        </p:nvSpPr>
        <p:spPr>
          <a:xfrm>
            <a:off x="3439561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4443" name="0.1"/>
          <p:cNvSpPr txBox="1"/>
          <p:nvPr/>
        </p:nvSpPr>
        <p:spPr>
          <a:xfrm>
            <a:off x="4769636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444" name="0.2"/>
          <p:cNvSpPr txBox="1"/>
          <p:nvPr/>
        </p:nvSpPr>
        <p:spPr>
          <a:xfrm>
            <a:off x="6055756" y="4054448"/>
            <a:ext cx="404496" cy="35007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445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7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448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449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0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1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452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53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454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5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6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457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58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459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0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1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462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63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464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465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466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7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8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9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0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471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72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73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4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5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6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7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478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79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80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1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2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3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4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485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86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87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488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489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490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491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492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493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494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495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496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497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498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499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00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01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02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03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504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05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506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507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508" name="head"/>
          <p:cNvSpPr txBox="1"/>
          <p:nvPr/>
        </p:nvSpPr>
        <p:spPr>
          <a:xfrm>
            <a:off x="4565791" y="3282230"/>
            <a:ext cx="828096" cy="336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/>
            </a:lvl1pPr>
          </a:lstStyle>
          <a:p>
            <a:pPr/>
            <a:r>
              <a:t>head</a:t>
            </a:r>
          </a:p>
        </p:txBody>
      </p:sp>
      <p:sp>
        <p:nvSpPr>
          <p:cNvPr id="4509" name="attention vector"/>
          <p:cNvSpPr/>
          <p:nvPr/>
        </p:nvSpPr>
        <p:spPr>
          <a:xfrm>
            <a:off x="4617349" y="2634821"/>
            <a:ext cx="709070" cy="7090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attention vector</a:t>
            </a:r>
          </a:p>
        </p:txBody>
      </p:sp>
      <p:sp>
        <p:nvSpPr>
          <p:cNvPr id="4510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6" name="Group"/>
          <p:cNvGrpSpPr/>
          <p:nvPr/>
        </p:nvGrpSpPr>
        <p:grpSpPr>
          <a:xfrm>
            <a:off x="4066801" y="2642783"/>
            <a:ext cx="1821406" cy="745662"/>
            <a:chOff x="0" y="-25400"/>
            <a:chExt cx="1821405" cy="745660"/>
          </a:xfrm>
        </p:grpSpPr>
        <p:sp>
          <p:nvSpPr>
            <p:cNvPr id="4512" name="context vector"/>
            <p:cNvSpPr/>
            <p:nvPr/>
          </p:nvSpPr>
          <p:spPr>
            <a:xfrm>
              <a:off x="1112336" y="11191"/>
              <a:ext cx="709069" cy="7090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1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vector</a:t>
              </a:r>
            </a:p>
          </p:txBody>
        </p:sp>
        <p:sp>
          <p:nvSpPr>
            <p:cNvPr id="4513" name="attention vector"/>
            <p:cNvSpPr/>
            <p:nvPr/>
          </p:nvSpPr>
          <p:spPr>
            <a:xfrm>
              <a:off x="0" y="11191"/>
              <a:ext cx="709069" cy="7090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9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attention vector</a:t>
              </a:r>
            </a:p>
          </p:txBody>
        </p:sp>
        <p:sp>
          <p:nvSpPr>
            <p:cNvPr id="4514" name="..."/>
            <p:cNvSpPr/>
            <p:nvPr/>
          </p:nvSpPr>
          <p:spPr>
            <a:xfrm>
              <a:off x="550863" y="-25400"/>
              <a:ext cx="709070" cy="709069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7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4515" name="attention vector"/>
            <p:cNvSpPr/>
            <p:nvPr/>
          </p:nvSpPr>
          <p:spPr>
            <a:xfrm rot="21600000">
              <a:off x="1112336" y="11191"/>
              <a:ext cx="709070" cy="7090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9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attention vector</a:t>
              </a:r>
            </a:p>
          </p:txBody>
        </p:sp>
      </p:grpSp>
      <p:sp>
        <p:nvSpPr>
          <p:cNvPr id="4517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518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519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20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21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522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23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524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25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26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527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28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529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0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1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532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33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534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535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536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7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8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9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0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541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42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543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4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5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6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7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548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49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550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1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2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3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4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555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56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557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558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559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560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561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562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563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564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565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566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567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568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569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0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1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2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3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574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75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576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577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578" name="head1"/>
          <p:cNvSpPr txBox="1"/>
          <p:nvPr/>
        </p:nvSpPr>
        <p:spPr>
          <a:xfrm>
            <a:off x="4023055" y="3282230"/>
            <a:ext cx="828096" cy="336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200"/>
            </a:pPr>
            <a:r>
              <a:t>head</a:t>
            </a:r>
            <a:r>
              <a:rPr baseline="-5999"/>
              <a:t>1</a:t>
            </a:r>
          </a:p>
        </p:txBody>
      </p:sp>
      <p:sp>
        <p:nvSpPr>
          <p:cNvPr id="4579" name="headn"/>
          <p:cNvSpPr txBox="1"/>
          <p:nvPr/>
        </p:nvSpPr>
        <p:spPr>
          <a:xfrm>
            <a:off x="5132809" y="3282230"/>
            <a:ext cx="828095" cy="336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200"/>
            </a:pPr>
            <a:r>
              <a:t>head</a:t>
            </a:r>
            <a:r>
              <a:rPr baseline="-5999"/>
              <a:t>n</a:t>
            </a:r>
          </a:p>
        </p:txBody>
      </p:sp>
      <p:sp>
        <p:nvSpPr>
          <p:cNvPr id="4580" name="multi head"/>
          <p:cNvSpPr txBox="1"/>
          <p:nvPr/>
        </p:nvSpPr>
        <p:spPr>
          <a:xfrm>
            <a:off x="4178786" y="3419428"/>
            <a:ext cx="1560257" cy="54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/>
            </a:lvl1pPr>
          </a:lstStyle>
          <a:p>
            <a:pPr/>
            <a:r>
              <a:t>multi head</a:t>
            </a:r>
          </a:p>
        </p:txBody>
      </p:sp>
      <p:sp>
        <p:nvSpPr>
          <p:cNvPr id="4581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3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584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585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86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87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588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89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590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1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2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593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94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595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6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7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598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99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600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601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602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3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4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5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6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607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08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09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0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1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2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3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614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15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16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7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8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9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20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621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22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23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624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625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626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627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628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629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630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631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632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633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634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635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6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7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8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9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640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41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42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643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644" name="attention output"/>
          <p:cNvSpPr/>
          <p:nvPr/>
        </p:nvSpPr>
        <p:spPr>
          <a:xfrm>
            <a:off x="6010318" y="4217465"/>
            <a:ext cx="709069" cy="70907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attention output</a:t>
            </a:r>
          </a:p>
        </p:txBody>
      </p:sp>
      <p:sp>
        <p:nvSpPr>
          <p:cNvPr id="4645" name="Line"/>
          <p:cNvSpPr/>
          <p:nvPr/>
        </p:nvSpPr>
        <p:spPr>
          <a:xfrm>
            <a:off x="5653241" y="3468039"/>
            <a:ext cx="450490" cy="7819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4650" name="Group"/>
          <p:cNvGrpSpPr/>
          <p:nvPr/>
        </p:nvGrpSpPr>
        <p:grpSpPr>
          <a:xfrm>
            <a:off x="4066801" y="2642783"/>
            <a:ext cx="1821406" cy="745662"/>
            <a:chOff x="0" y="-25400"/>
            <a:chExt cx="1821405" cy="745660"/>
          </a:xfrm>
        </p:grpSpPr>
        <p:sp>
          <p:nvSpPr>
            <p:cNvPr id="4646" name="context vector"/>
            <p:cNvSpPr/>
            <p:nvPr/>
          </p:nvSpPr>
          <p:spPr>
            <a:xfrm>
              <a:off x="1112336" y="11191"/>
              <a:ext cx="709069" cy="7090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1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vector</a:t>
              </a:r>
            </a:p>
          </p:txBody>
        </p:sp>
        <p:sp>
          <p:nvSpPr>
            <p:cNvPr id="4647" name="context vector"/>
            <p:cNvSpPr/>
            <p:nvPr/>
          </p:nvSpPr>
          <p:spPr>
            <a:xfrm>
              <a:off x="0" y="11191"/>
              <a:ext cx="709069" cy="7090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1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vector</a:t>
              </a:r>
            </a:p>
          </p:txBody>
        </p:sp>
        <p:sp>
          <p:nvSpPr>
            <p:cNvPr id="4648" name="..."/>
            <p:cNvSpPr/>
            <p:nvPr/>
          </p:nvSpPr>
          <p:spPr>
            <a:xfrm>
              <a:off x="550863" y="-25400"/>
              <a:ext cx="709070" cy="709069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7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4649" name="context vector"/>
            <p:cNvSpPr/>
            <p:nvPr/>
          </p:nvSpPr>
          <p:spPr>
            <a:xfrm rot="21600000">
              <a:off x="1112336" y="11191"/>
              <a:ext cx="709070" cy="7090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1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vector</a:t>
              </a:r>
            </a:p>
          </p:txBody>
        </p:sp>
      </p:grpSp>
      <p:sp>
        <p:nvSpPr>
          <p:cNvPr id="4651" name="concat"/>
          <p:cNvSpPr txBox="1"/>
          <p:nvPr/>
        </p:nvSpPr>
        <p:spPr>
          <a:xfrm>
            <a:off x="4657667" y="2693583"/>
            <a:ext cx="588874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/>
            </a:lvl1pPr>
          </a:lstStyle>
          <a:p>
            <a:pPr/>
            <a:r>
              <a:t>concat</a:t>
            </a:r>
          </a:p>
        </p:txBody>
      </p:sp>
      <p:sp>
        <p:nvSpPr>
          <p:cNvPr id="4652" name="Wmo"/>
          <p:cNvSpPr txBox="1"/>
          <p:nvPr/>
        </p:nvSpPr>
        <p:spPr>
          <a:xfrm>
            <a:off x="5828536" y="3553897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mo</a:t>
            </a:r>
          </a:p>
        </p:txBody>
      </p:sp>
      <p:sp>
        <p:nvSpPr>
          <p:cNvPr id="4653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5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656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657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58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59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660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61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662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3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4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665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66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667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8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9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670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71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672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673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674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5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6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7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8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679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80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81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2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3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4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5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686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87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88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9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0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1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2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693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94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95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696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697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698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699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700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701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702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703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704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705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706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707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08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09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0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1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712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713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714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715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716" name="attention output"/>
          <p:cNvSpPr/>
          <p:nvPr/>
        </p:nvSpPr>
        <p:spPr>
          <a:xfrm>
            <a:off x="8076565" y="4611165"/>
            <a:ext cx="709069" cy="70907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attention output</a:t>
            </a:r>
          </a:p>
        </p:txBody>
      </p:sp>
      <p:sp>
        <p:nvSpPr>
          <p:cNvPr id="4717" name="+"/>
          <p:cNvSpPr txBox="1"/>
          <p:nvPr/>
        </p:nvSpPr>
        <p:spPr>
          <a:xfrm>
            <a:off x="8563661" y="5109098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+</a:t>
            </a:r>
          </a:p>
        </p:txBody>
      </p:sp>
      <p:sp>
        <p:nvSpPr>
          <p:cNvPr id="4718" name="sum"/>
          <p:cNvSpPr txBox="1"/>
          <p:nvPr/>
        </p:nvSpPr>
        <p:spPr>
          <a:xfrm>
            <a:off x="8563661" y="5076509"/>
            <a:ext cx="461307" cy="27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/>
            </a:lvl1pPr>
          </a:lstStyle>
          <a:p>
            <a:pPr/>
            <a:r>
              <a:t>sum</a:t>
            </a:r>
          </a:p>
        </p:txBody>
      </p:sp>
      <p:sp>
        <p:nvSpPr>
          <p:cNvPr id="4719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199" name="각 input layer의 node 값에 weight (진한 화살표)을 곱하고,…"/>
          <p:cNvSpPr txBox="1"/>
          <p:nvPr/>
        </p:nvSpPr>
        <p:spPr>
          <a:xfrm>
            <a:off x="2552700" y="7569199"/>
            <a:ext cx="7627925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각 input layer의 node 값에 weight (진한 화살표)을 곱하고,</a:t>
            </a:r>
          </a:p>
          <a:p>
            <a:pPr algn="l"/>
            <a:r>
              <a:t>곱한 값을 모두 더해 output layer node에 넣어줍니다.     </a:t>
            </a:r>
          </a:p>
        </p:txBody>
      </p:sp>
      <p:sp>
        <p:nvSpPr>
          <p:cNvPr id="200" name="Square"/>
          <p:cNvSpPr/>
          <p:nvPr/>
        </p:nvSpPr>
        <p:spPr>
          <a:xfrm>
            <a:off x="7748464" y="3392175"/>
            <a:ext cx="3026592" cy="301687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X"/>
          <p:cNvSpPr txBox="1"/>
          <p:nvPr/>
        </p:nvSpPr>
        <p:spPr>
          <a:xfrm>
            <a:off x="8380205" y="3774356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02" name="output"/>
          <p:cNvSpPr txBox="1"/>
          <p:nvPr/>
        </p:nvSpPr>
        <p:spPr>
          <a:xfrm>
            <a:off x="9698644" y="3774356"/>
            <a:ext cx="10628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03" name="2"/>
          <p:cNvSpPr/>
          <p:nvPr/>
        </p:nvSpPr>
        <p:spPr>
          <a:xfrm>
            <a:off x="9908665" y="4406251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4" name="b"/>
          <p:cNvSpPr/>
          <p:nvPr/>
        </p:nvSpPr>
        <p:spPr>
          <a:xfrm>
            <a:off x="8234117" y="531618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5" name="Wio"/>
          <p:cNvSpPr txBox="1"/>
          <p:nvPr/>
        </p:nvSpPr>
        <p:spPr>
          <a:xfrm>
            <a:off x="9133920" y="5635572"/>
            <a:ext cx="501228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io</a:t>
            </a:r>
          </a:p>
        </p:txBody>
      </p:sp>
      <p:sp>
        <p:nvSpPr>
          <p:cNvPr id="206" name="y axis…"/>
          <p:cNvSpPr txBox="1"/>
          <p:nvPr/>
        </p:nvSpPr>
        <p:spPr>
          <a:xfrm>
            <a:off x="10870088" y="4485932"/>
            <a:ext cx="938176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  <a:p>
            <a:pPr/>
            <a:r>
              <a:t>value</a:t>
            </a:r>
          </a:p>
        </p:txBody>
      </p:sp>
      <p:sp>
        <p:nvSpPr>
          <p:cNvPr id="207" name="Line"/>
          <p:cNvSpPr/>
          <p:nvPr/>
        </p:nvSpPr>
        <p:spPr>
          <a:xfrm>
            <a:off x="8756551" y="4539762"/>
            <a:ext cx="1141995" cy="25428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Circle"/>
          <p:cNvSpPr/>
          <p:nvPr/>
        </p:nvSpPr>
        <p:spPr>
          <a:xfrm>
            <a:off x="9851090" y="4346547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Line"/>
          <p:cNvSpPr/>
          <p:nvPr/>
        </p:nvSpPr>
        <p:spPr>
          <a:xfrm flipV="1">
            <a:off x="8753779" y="4828270"/>
            <a:ext cx="1180457" cy="75184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1"/>
          <p:cNvSpPr/>
          <p:nvPr/>
        </p:nvSpPr>
        <p:spPr>
          <a:xfrm>
            <a:off x="8234117" y="440625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1" name="Line"/>
          <p:cNvSpPr/>
          <p:nvPr/>
        </p:nvSpPr>
        <p:spPr>
          <a:xfrm>
            <a:off x="1307287" y="6911540"/>
            <a:ext cx="4943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Line"/>
          <p:cNvSpPr/>
          <p:nvPr/>
        </p:nvSpPr>
        <p:spPr>
          <a:xfrm flipV="1">
            <a:off x="1294587" y="2721658"/>
            <a:ext cx="1" cy="42025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x axis"/>
          <p:cNvSpPr txBox="1"/>
          <p:nvPr/>
        </p:nvSpPr>
        <p:spPr>
          <a:xfrm>
            <a:off x="5251872" y="6877149"/>
            <a:ext cx="9436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</p:txBody>
      </p:sp>
      <p:sp>
        <p:nvSpPr>
          <p:cNvPr id="214" name="y axis"/>
          <p:cNvSpPr txBox="1"/>
          <p:nvPr/>
        </p:nvSpPr>
        <p:spPr>
          <a:xfrm>
            <a:off x="317500" y="2705099"/>
            <a:ext cx="938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</p:txBody>
      </p:sp>
      <p:pic>
        <p:nvPicPr>
          <p:cNvPr id="215" name="Screen Shot 2017-10-14 at 6.52.15 PM.png" descr="Screen Shot 2017-10-14 at 6.52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487" y="2835399"/>
            <a:ext cx="4800601" cy="397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19" name="Connection Line"/>
          <p:cNvSpPr/>
          <p:nvPr/>
        </p:nvSpPr>
        <p:spPr>
          <a:xfrm>
            <a:off x="2423900" y="3704232"/>
            <a:ext cx="5841429" cy="2506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11" fill="norm" stroke="1" extrusionOk="0">
                <a:moveTo>
                  <a:pt x="0" y="16911"/>
                </a:moveTo>
                <a:cubicBezTo>
                  <a:pt x="2309" y="-1014"/>
                  <a:pt x="9509" y="-4689"/>
                  <a:pt x="21600" y="5885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7" name="x axis…"/>
          <p:cNvSpPr txBox="1"/>
          <p:nvPr/>
        </p:nvSpPr>
        <p:spPr>
          <a:xfrm>
            <a:off x="6961570" y="4495672"/>
            <a:ext cx="9436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  <a:p>
            <a:pPr/>
            <a:r>
              <a:t>value</a:t>
            </a:r>
          </a:p>
        </p:txBody>
      </p:sp>
      <p:sp>
        <p:nvSpPr>
          <p:cNvPr id="218" name="bias"/>
          <p:cNvSpPr txBox="1"/>
          <p:nvPr/>
        </p:nvSpPr>
        <p:spPr>
          <a:xfrm>
            <a:off x="7729092" y="5649591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1" name="self attention (within encoder or decoder)…"/>
          <p:cNvSpPr txBox="1"/>
          <p:nvPr/>
        </p:nvSpPr>
        <p:spPr>
          <a:xfrm>
            <a:off x="1124749" y="670433"/>
            <a:ext cx="10755301" cy="780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self attention (within encoder or decoder)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the cat sat on the mat. 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given token "cat", how much attention to all words ("the", "cat", "sat", "on", "the", "mat")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"cat" x weight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query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"the", "cat", "sat", "on", "the", "mat" x weight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keys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"the", "cat", "sat", "on", "the", "mat" x weight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values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 sz="2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query-key dot product &amp; softmax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softmax-weighted sum of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values = attention vector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self attention if a query in the same model as keys and values, otherwise cross attention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self attention in encoder: a query attend to all tokens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masked self attention in decoder: a query attend to all tokens except future ones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</a:p>
          <a:p>
            <a:pPr>
              <a:defRPr sz="2300"/>
            </a:pPr>
            <a:r>
              <a:t>cross attention (if a query in the other model than keys and values)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the cat sat on the mat. (encoder) the dog is barking. (decoder)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given token "cat", how much attention to all words ("the", "dog", "is", "barking")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"cat" x weight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query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"the", "dog", "is", "barking" x weight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keys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"the", "dog", "is", "barking" x weight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values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 sz="2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query-key dot product &amp; softmax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softmax-weighted sum of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values = attention vector</a:t>
            </a:r>
          </a:p>
          <a:p>
            <a:pPr>
              <a:defRPr b="0" sz="20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 sz="20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Note: hidden linearly projected to key, query, values (using the corresponding weights)</a:t>
            </a:r>
          </a:p>
          <a:p>
            <a:pPr>
              <a:defRPr b="0" sz="20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Note: cross attention only happens in decoder</a:t>
            </a:r>
          </a:p>
          <a:p>
            <a:pPr>
              <a:defRPr b="0" sz="20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Note: both self and cross attention applies in decoder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222" name="그렇게 구한 output과 정답 target (Y)을 비교하여 loss를 구합니다."/>
          <p:cNvSpPr txBox="1"/>
          <p:nvPr/>
        </p:nvSpPr>
        <p:spPr>
          <a:xfrm>
            <a:off x="2552700" y="7569200"/>
            <a:ext cx="849264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그렇게 구한 output과 정답 target (Y)을 비교하여 loss를 구합니다. </a:t>
            </a:r>
          </a:p>
        </p:txBody>
      </p:sp>
      <p:sp>
        <p:nvSpPr>
          <p:cNvPr id="223" name="Rectangle"/>
          <p:cNvSpPr/>
          <p:nvPr/>
        </p:nvSpPr>
        <p:spPr>
          <a:xfrm>
            <a:off x="9725844" y="3809191"/>
            <a:ext cx="2916112" cy="1353569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y axis…"/>
          <p:cNvSpPr txBox="1"/>
          <p:nvPr/>
        </p:nvSpPr>
        <p:spPr>
          <a:xfrm>
            <a:off x="11714962" y="4188281"/>
            <a:ext cx="93817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  <a:p>
            <a:pPr/>
            <a:r>
              <a:t>value</a:t>
            </a:r>
          </a:p>
        </p:txBody>
      </p:sp>
      <p:sp>
        <p:nvSpPr>
          <p:cNvPr id="225" name="1"/>
          <p:cNvSpPr/>
          <p:nvPr/>
        </p:nvSpPr>
        <p:spPr>
          <a:xfrm>
            <a:off x="10890681" y="4372589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6" name="Y"/>
          <p:cNvSpPr txBox="1"/>
          <p:nvPr/>
        </p:nvSpPr>
        <p:spPr>
          <a:xfrm>
            <a:off x="11032310" y="3824698"/>
            <a:ext cx="3176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27" name="Rectangle"/>
          <p:cNvSpPr/>
          <p:nvPr/>
        </p:nvSpPr>
        <p:spPr>
          <a:xfrm>
            <a:off x="10913658" y="2943401"/>
            <a:ext cx="554906" cy="710461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L"/>
          <p:cNvSpPr txBox="1"/>
          <p:nvPr/>
        </p:nvSpPr>
        <p:spPr>
          <a:xfrm>
            <a:off x="11048046" y="3080802"/>
            <a:ext cx="295047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</a:t>
            </a:r>
          </a:p>
        </p:txBody>
      </p:sp>
      <p:sp>
        <p:nvSpPr>
          <p:cNvPr id="229" name="X"/>
          <p:cNvSpPr txBox="1"/>
          <p:nvPr/>
        </p:nvSpPr>
        <p:spPr>
          <a:xfrm>
            <a:off x="8380205" y="3774356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30" name="output"/>
          <p:cNvSpPr txBox="1"/>
          <p:nvPr/>
        </p:nvSpPr>
        <p:spPr>
          <a:xfrm>
            <a:off x="9698644" y="3774356"/>
            <a:ext cx="10628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31" name="2"/>
          <p:cNvSpPr/>
          <p:nvPr/>
        </p:nvSpPr>
        <p:spPr>
          <a:xfrm>
            <a:off x="9908665" y="4406251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2" name="b"/>
          <p:cNvSpPr/>
          <p:nvPr/>
        </p:nvSpPr>
        <p:spPr>
          <a:xfrm>
            <a:off x="8234117" y="531618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3" name="Wio"/>
          <p:cNvSpPr txBox="1"/>
          <p:nvPr/>
        </p:nvSpPr>
        <p:spPr>
          <a:xfrm>
            <a:off x="9133920" y="5635572"/>
            <a:ext cx="501228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io</a:t>
            </a:r>
          </a:p>
        </p:txBody>
      </p:sp>
      <p:sp>
        <p:nvSpPr>
          <p:cNvPr id="234" name="Line"/>
          <p:cNvSpPr/>
          <p:nvPr/>
        </p:nvSpPr>
        <p:spPr>
          <a:xfrm>
            <a:off x="8756551" y="4539762"/>
            <a:ext cx="1141995" cy="25428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Line"/>
          <p:cNvSpPr/>
          <p:nvPr/>
        </p:nvSpPr>
        <p:spPr>
          <a:xfrm flipV="1">
            <a:off x="8753779" y="4828270"/>
            <a:ext cx="1180457" cy="75184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1"/>
          <p:cNvSpPr/>
          <p:nvPr/>
        </p:nvSpPr>
        <p:spPr>
          <a:xfrm>
            <a:off x="8234117" y="440625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7" name="Line"/>
          <p:cNvSpPr/>
          <p:nvPr/>
        </p:nvSpPr>
        <p:spPr>
          <a:xfrm>
            <a:off x="1307287" y="6911540"/>
            <a:ext cx="4943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Line"/>
          <p:cNvSpPr/>
          <p:nvPr/>
        </p:nvSpPr>
        <p:spPr>
          <a:xfrm flipV="1">
            <a:off x="1294587" y="2721658"/>
            <a:ext cx="1" cy="42025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x axis"/>
          <p:cNvSpPr txBox="1"/>
          <p:nvPr/>
        </p:nvSpPr>
        <p:spPr>
          <a:xfrm>
            <a:off x="5251872" y="6877149"/>
            <a:ext cx="9436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</p:txBody>
      </p:sp>
      <p:sp>
        <p:nvSpPr>
          <p:cNvPr id="240" name="y axis"/>
          <p:cNvSpPr txBox="1"/>
          <p:nvPr/>
        </p:nvSpPr>
        <p:spPr>
          <a:xfrm>
            <a:off x="317500" y="2705099"/>
            <a:ext cx="938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</p:txBody>
      </p:sp>
      <p:pic>
        <p:nvPicPr>
          <p:cNvPr id="241" name="Screen Shot 2017-10-14 at 6.52.15 PM.png" descr="Screen Shot 2017-10-14 at 6.52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4028" y="2835399"/>
            <a:ext cx="4800601" cy="397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45" name="Connection Line"/>
          <p:cNvSpPr/>
          <p:nvPr/>
        </p:nvSpPr>
        <p:spPr>
          <a:xfrm>
            <a:off x="2423900" y="3704232"/>
            <a:ext cx="5841429" cy="2506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11" fill="norm" stroke="1" extrusionOk="0">
                <a:moveTo>
                  <a:pt x="0" y="16911"/>
                </a:moveTo>
                <a:cubicBezTo>
                  <a:pt x="2309" y="-1014"/>
                  <a:pt x="9509" y="-4689"/>
                  <a:pt x="21600" y="5885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3" name="x axis…"/>
          <p:cNvSpPr txBox="1"/>
          <p:nvPr/>
        </p:nvSpPr>
        <p:spPr>
          <a:xfrm>
            <a:off x="6961570" y="4495672"/>
            <a:ext cx="9436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  <a:p>
            <a:pPr/>
            <a:r>
              <a:t>value</a:t>
            </a:r>
          </a:p>
        </p:txBody>
      </p:sp>
      <p:sp>
        <p:nvSpPr>
          <p:cNvPr id="244" name="bias"/>
          <p:cNvSpPr txBox="1"/>
          <p:nvPr/>
        </p:nvSpPr>
        <p:spPr>
          <a:xfrm>
            <a:off x="7729092" y="5649591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248" name="y axis…"/>
          <p:cNvSpPr txBox="1"/>
          <p:nvPr/>
        </p:nvSpPr>
        <p:spPr>
          <a:xfrm>
            <a:off x="11714962" y="4188281"/>
            <a:ext cx="93817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  <a:p>
            <a:pPr/>
            <a:r>
              <a:t>value</a:t>
            </a:r>
          </a:p>
        </p:txBody>
      </p:sp>
      <p:sp>
        <p:nvSpPr>
          <p:cNvPr id="249" name="1"/>
          <p:cNvSpPr/>
          <p:nvPr/>
        </p:nvSpPr>
        <p:spPr>
          <a:xfrm>
            <a:off x="10890681" y="4372589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0" name="Y"/>
          <p:cNvSpPr txBox="1"/>
          <p:nvPr/>
        </p:nvSpPr>
        <p:spPr>
          <a:xfrm>
            <a:off x="11032310" y="3824698"/>
            <a:ext cx="3176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51" name="X"/>
          <p:cNvSpPr txBox="1"/>
          <p:nvPr/>
        </p:nvSpPr>
        <p:spPr>
          <a:xfrm>
            <a:off x="8380205" y="3774356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52" name="output"/>
          <p:cNvSpPr txBox="1"/>
          <p:nvPr/>
        </p:nvSpPr>
        <p:spPr>
          <a:xfrm>
            <a:off x="9698644" y="3774356"/>
            <a:ext cx="10628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53" name="2"/>
          <p:cNvSpPr/>
          <p:nvPr/>
        </p:nvSpPr>
        <p:spPr>
          <a:xfrm>
            <a:off x="9908665" y="4406251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4" name="b"/>
          <p:cNvSpPr/>
          <p:nvPr/>
        </p:nvSpPr>
        <p:spPr>
          <a:xfrm>
            <a:off x="8234117" y="531618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55" name="Wio"/>
          <p:cNvSpPr txBox="1"/>
          <p:nvPr/>
        </p:nvSpPr>
        <p:spPr>
          <a:xfrm>
            <a:off x="9133920" y="5635572"/>
            <a:ext cx="501228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io</a:t>
            </a:r>
          </a:p>
        </p:txBody>
      </p:sp>
      <p:sp>
        <p:nvSpPr>
          <p:cNvPr id="256" name="Line"/>
          <p:cNvSpPr/>
          <p:nvPr/>
        </p:nvSpPr>
        <p:spPr>
          <a:xfrm>
            <a:off x="8756551" y="4539762"/>
            <a:ext cx="1141995" cy="25428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Line"/>
          <p:cNvSpPr/>
          <p:nvPr/>
        </p:nvSpPr>
        <p:spPr>
          <a:xfrm flipV="1">
            <a:off x="8753779" y="4828270"/>
            <a:ext cx="1180457" cy="75184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1"/>
          <p:cNvSpPr/>
          <p:nvPr/>
        </p:nvSpPr>
        <p:spPr>
          <a:xfrm>
            <a:off x="8234117" y="440625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9" name="Line"/>
          <p:cNvSpPr/>
          <p:nvPr/>
        </p:nvSpPr>
        <p:spPr>
          <a:xfrm>
            <a:off x="1307287" y="6911540"/>
            <a:ext cx="4943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Line"/>
          <p:cNvSpPr/>
          <p:nvPr/>
        </p:nvSpPr>
        <p:spPr>
          <a:xfrm flipV="1">
            <a:off x="1294587" y="2721658"/>
            <a:ext cx="1" cy="42025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x axis"/>
          <p:cNvSpPr txBox="1"/>
          <p:nvPr/>
        </p:nvSpPr>
        <p:spPr>
          <a:xfrm>
            <a:off x="5251872" y="6877149"/>
            <a:ext cx="9436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</p:txBody>
      </p:sp>
      <p:sp>
        <p:nvSpPr>
          <p:cNvPr id="262" name="y axis"/>
          <p:cNvSpPr txBox="1"/>
          <p:nvPr/>
        </p:nvSpPr>
        <p:spPr>
          <a:xfrm>
            <a:off x="317500" y="2705099"/>
            <a:ext cx="938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</p:txBody>
      </p:sp>
      <p:pic>
        <p:nvPicPr>
          <p:cNvPr id="263" name="Screen Shot 2017-10-14 at 6.52.15 PM.png" descr="Screen Shot 2017-10-14 at 6.52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487" y="2835399"/>
            <a:ext cx="4800601" cy="397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72" name="Connection Line"/>
          <p:cNvSpPr/>
          <p:nvPr/>
        </p:nvSpPr>
        <p:spPr>
          <a:xfrm>
            <a:off x="2423900" y="3704232"/>
            <a:ext cx="5841429" cy="2506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11" fill="norm" stroke="1" extrusionOk="0">
                <a:moveTo>
                  <a:pt x="0" y="16911"/>
                </a:moveTo>
                <a:cubicBezTo>
                  <a:pt x="2309" y="-1014"/>
                  <a:pt x="9509" y="-4689"/>
                  <a:pt x="21600" y="5885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5" name="x axis…"/>
          <p:cNvSpPr txBox="1"/>
          <p:nvPr/>
        </p:nvSpPr>
        <p:spPr>
          <a:xfrm>
            <a:off x="6961570" y="4495672"/>
            <a:ext cx="9436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  <a:p>
            <a:pPr/>
            <a:r>
              <a:t>value</a:t>
            </a:r>
          </a:p>
        </p:txBody>
      </p:sp>
      <p:sp>
        <p:nvSpPr>
          <p:cNvPr id="266" name="bias"/>
          <p:cNvSpPr txBox="1"/>
          <p:nvPr/>
        </p:nvSpPr>
        <p:spPr>
          <a:xfrm>
            <a:off x="7729092" y="5649591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67" name="loss를 최소화하는 방향으로, weight을 update 합니다."/>
          <p:cNvSpPr txBox="1"/>
          <p:nvPr/>
        </p:nvSpPr>
        <p:spPr>
          <a:xfrm>
            <a:off x="2552700" y="7569200"/>
            <a:ext cx="697717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loss를 최소화하는 방향으로, weight을 update 합니다.</a:t>
            </a:r>
          </a:p>
        </p:txBody>
      </p:sp>
      <p:cxnSp>
        <p:nvCxnSpPr>
          <p:cNvPr id="268" name="Connection Line"/>
          <p:cNvCxnSpPr>
            <a:stCxn id="270" idx="0"/>
            <a:endCxn id="269" idx="0"/>
          </p:cNvCxnSpPr>
          <p:nvPr/>
        </p:nvCxnSpPr>
        <p:spPr>
          <a:xfrm flipH="1">
            <a:off x="9380431" y="3293280"/>
            <a:ext cx="1806579" cy="2542808"/>
          </a:xfrm>
          <a:prstGeom prst="straightConnector1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</p:cxnSp>
      <p:sp>
        <p:nvSpPr>
          <p:cNvPr id="269" name="Rectangle"/>
          <p:cNvSpPr/>
          <p:nvPr/>
        </p:nvSpPr>
        <p:spPr>
          <a:xfrm>
            <a:off x="9012318" y="5480857"/>
            <a:ext cx="736228" cy="710461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Rectangle"/>
          <p:cNvSpPr/>
          <p:nvPr/>
        </p:nvSpPr>
        <p:spPr>
          <a:xfrm>
            <a:off x="10909556" y="2938050"/>
            <a:ext cx="554906" cy="710461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L"/>
          <p:cNvSpPr txBox="1"/>
          <p:nvPr/>
        </p:nvSpPr>
        <p:spPr>
          <a:xfrm>
            <a:off x="11048046" y="3080802"/>
            <a:ext cx="295047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