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289" r:id="rId3"/>
    <p:sldId id="279" r:id="rId4"/>
    <p:sldId id="322" r:id="rId5"/>
    <p:sldId id="271" r:id="rId6"/>
    <p:sldId id="323" r:id="rId7"/>
    <p:sldId id="324" r:id="rId8"/>
    <p:sldId id="325" r:id="rId9"/>
    <p:sldId id="327" r:id="rId10"/>
    <p:sldId id="328" r:id="rId11"/>
    <p:sldId id="326" r:id="rId12"/>
    <p:sldId id="329" r:id="rId13"/>
    <p:sldId id="330" r:id="rId14"/>
    <p:sldId id="331" r:id="rId15"/>
    <p:sldId id="332" r:id="rId16"/>
    <p:sldId id="334" r:id="rId17"/>
    <p:sldId id="335" r:id="rId18"/>
    <p:sldId id="29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42" autoAdjust="0"/>
    <p:restoredTop sz="94660"/>
  </p:normalViewPr>
  <p:slideViewPr>
    <p:cSldViewPr>
      <p:cViewPr varScale="1">
        <p:scale>
          <a:sx n="84" d="100"/>
          <a:sy n="84" d="100"/>
        </p:scale>
        <p:origin x="-11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82A77-A7F2-454A-97EC-8E14BF98EAA4}" type="doc">
      <dgm:prSet loTypeId="urn:microsoft.com/office/officeart/2005/8/layout/list1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4737489-EEA6-4CAD-979D-26FCBF83B35A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P2P</a:t>
          </a:r>
          <a:r>
            <a:rPr lang="zh-CN" altLang="en-US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简介</a:t>
          </a:r>
          <a:endParaRPr lang="zh-CN" altLang="en-US" b="1" dirty="0">
            <a:solidFill>
              <a:schemeClr val="bg1"/>
            </a:solidFill>
            <a:latin typeface="华文细黑" pitchFamily="2" charset="-122"/>
            <a:ea typeface="华文细黑" pitchFamily="2" charset="-122"/>
          </a:endParaRPr>
        </a:p>
      </dgm:t>
    </dgm:pt>
    <dgm:pt modelId="{37BA9CF6-5904-4990-8DB6-1CDEFA3EE02D}" type="parTrans" cxnId="{F816F199-655E-4AA2-99C4-B696DC140024}">
      <dgm:prSet/>
      <dgm:spPr/>
      <dgm:t>
        <a:bodyPr/>
        <a:lstStyle/>
        <a:p>
          <a:endParaRPr lang="zh-CN" altLang="en-US" b="1">
            <a:latin typeface="华文细黑" pitchFamily="2" charset="-122"/>
            <a:ea typeface="华文细黑" pitchFamily="2" charset="-122"/>
          </a:endParaRPr>
        </a:p>
      </dgm:t>
    </dgm:pt>
    <dgm:pt modelId="{2AC9087E-B7AF-4FA8-9D1F-132BBF4D364A}" type="sibTrans" cxnId="{F816F199-655E-4AA2-99C4-B696DC140024}">
      <dgm:prSet/>
      <dgm:spPr/>
      <dgm:t>
        <a:bodyPr/>
        <a:lstStyle/>
        <a:p>
          <a:endParaRPr lang="zh-CN" altLang="en-US" b="1">
            <a:latin typeface="华文细黑" pitchFamily="2" charset="-122"/>
            <a:ea typeface="华文细黑" pitchFamily="2" charset="-122"/>
          </a:endParaRPr>
        </a:p>
      </dgm:t>
    </dgm:pt>
    <dgm:pt modelId="{255CAC1D-1EFF-4B20-8227-E54BC6AC76A3}">
      <dgm:prSet phldrT="[文本]"/>
      <dgm:spPr/>
      <dgm:t>
        <a:bodyPr/>
        <a:lstStyle/>
        <a:p>
          <a:r>
            <a:rPr lang="en-US" altLang="zh-CN" b="1" dirty="0" smtClean="0">
              <a:latin typeface="华文细黑" pitchFamily="2" charset="-122"/>
              <a:ea typeface="华文细黑" pitchFamily="2" charset="-122"/>
            </a:rPr>
            <a:t>NAT</a:t>
          </a:r>
          <a:r>
            <a:rPr lang="zh-CN" altLang="en-US" b="1" dirty="0" smtClean="0">
              <a:latin typeface="华文细黑" pitchFamily="2" charset="-122"/>
              <a:ea typeface="华文细黑" pitchFamily="2" charset="-122"/>
            </a:rPr>
            <a:t>技术</a:t>
          </a:r>
          <a:endParaRPr lang="zh-CN" altLang="en-US" b="1" dirty="0">
            <a:latin typeface="华文细黑" pitchFamily="2" charset="-122"/>
            <a:ea typeface="华文细黑" pitchFamily="2" charset="-122"/>
          </a:endParaRPr>
        </a:p>
      </dgm:t>
    </dgm:pt>
    <dgm:pt modelId="{9F1EFD7D-E759-40B0-BB1B-23D3A10295C6}" type="parTrans" cxnId="{950A8ED2-9A11-4F22-AC1D-E129CDF9C5D8}">
      <dgm:prSet/>
      <dgm:spPr/>
      <dgm:t>
        <a:bodyPr/>
        <a:lstStyle/>
        <a:p>
          <a:endParaRPr lang="zh-CN" altLang="en-US" b="1">
            <a:latin typeface="华文细黑" pitchFamily="2" charset="-122"/>
            <a:ea typeface="华文细黑" pitchFamily="2" charset="-122"/>
          </a:endParaRPr>
        </a:p>
      </dgm:t>
    </dgm:pt>
    <dgm:pt modelId="{F1A6C852-065C-48F0-89E3-396DA6439A80}" type="sibTrans" cxnId="{950A8ED2-9A11-4F22-AC1D-E129CDF9C5D8}">
      <dgm:prSet/>
      <dgm:spPr/>
      <dgm:t>
        <a:bodyPr/>
        <a:lstStyle/>
        <a:p>
          <a:endParaRPr lang="zh-CN" altLang="en-US" b="1">
            <a:latin typeface="华文细黑" pitchFamily="2" charset="-122"/>
            <a:ea typeface="华文细黑" pitchFamily="2" charset="-122"/>
          </a:endParaRPr>
        </a:p>
      </dgm:t>
    </dgm:pt>
    <dgm:pt modelId="{F83BFE2E-ECA3-4FAD-BFA2-9F8EFB9DD8EC}">
      <dgm:prSet phldrT="[文本]"/>
      <dgm:spPr/>
      <dgm:t>
        <a:bodyPr/>
        <a:lstStyle/>
        <a:p>
          <a:r>
            <a:rPr lang="en-US" altLang="zh-CN" b="1" smtClean="0">
              <a:latin typeface="华文细黑" pitchFamily="2" charset="-122"/>
              <a:ea typeface="华文细黑" pitchFamily="2" charset="-122"/>
            </a:rPr>
            <a:t>P2P-UDP/TCP</a:t>
          </a:r>
          <a:r>
            <a:rPr lang="zh-CN" altLang="en-US" b="1" smtClean="0">
              <a:latin typeface="华文细黑" pitchFamily="2" charset="-122"/>
              <a:ea typeface="华文细黑" pitchFamily="2" charset="-122"/>
            </a:rPr>
            <a:t>打</a:t>
          </a:r>
          <a:r>
            <a:rPr lang="zh-CN" altLang="en-US" b="1" dirty="0" smtClean="0">
              <a:latin typeface="华文细黑" pitchFamily="2" charset="-122"/>
              <a:ea typeface="华文细黑" pitchFamily="2" charset="-122"/>
            </a:rPr>
            <a:t>洞</a:t>
          </a:r>
          <a:endParaRPr lang="zh-CN" altLang="en-US" b="1" dirty="0">
            <a:latin typeface="华文细黑" pitchFamily="2" charset="-122"/>
            <a:ea typeface="华文细黑" pitchFamily="2" charset="-122"/>
          </a:endParaRPr>
        </a:p>
      </dgm:t>
    </dgm:pt>
    <dgm:pt modelId="{E386BABF-E21B-484F-B30B-2CAAC0062C1D}" type="parTrans" cxnId="{583FE237-CFFF-4285-B67B-966F4BDEDAFB}">
      <dgm:prSet/>
      <dgm:spPr/>
      <dgm:t>
        <a:bodyPr/>
        <a:lstStyle/>
        <a:p>
          <a:endParaRPr lang="zh-CN" altLang="en-US" b="1">
            <a:latin typeface="华文细黑" pitchFamily="2" charset="-122"/>
            <a:ea typeface="华文细黑" pitchFamily="2" charset="-122"/>
          </a:endParaRPr>
        </a:p>
      </dgm:t>
    </dgm:pt>
    <dgm:pt modelId="{49986CC8-1B21-42BA-87E9-6AC6BA680B22}" type="sibTrans" cxnId="{583FE237-CFFF-4285-B67B-966F4BDEDAFB}">
      <dgm:prSet/>
      <dgm:spPr/>
      <dgm:t>
        <a:bodyPr/>
        <a:lstStyle/>
        <a:p>
          <a:endParaRPr lang="zh-CN" altLang="en-US" b="1">
            <a:latin typeface="华文细黑" pitchFamily="2" charset="-122"/>
            <a:ea typeface="华文细黑" pitchFamily="2" charset="-122"/>
          </a:endParaRPr>
        </a:p>
      </dgm:t>
    </dgm:pt>
    <dgm:pt modelId="{92192949-EFCC-4C15-9449-61145B34998F}">
      <dgm:prSet phldrT="[文本]"/>
      <dgm:spPr/>
      <dgm:t>
        <a:bodyPr/>
        <a:lstStyle/>
        <a:p>
          <a:r>
            <a:rPr lang="en-US" altLang="zh-CN" b="1" dirty="0" smtClean="0">
              <a:latin typeface="华文细黑" pitchFamily="2" charset="-122"/>
              <a:ea typeface="华文细黑" pitchFamily="2" charset="-122"/>
            </a:rPr>
            <a:t>P2P</a:t>
          </a:r>
          <a:r>
            <a:rPr lang="zh-CN" altLang="en-US" b="1" dirty="0" smtClean="0">
              <a:latin typeface="华文细黑" pitchFamily="2" charset="-122"/>
              <a:ea typeface="华文细黑" pitchFamily="2" charset="-122"/>
            </a:rPr>
            <a:t>的应用</a:t>
          </a:r>
          <a:r>
            <a:rPr lang="en-US" altLang="zh-CN" b="1" dirty="0" smtClean="0">
              <a:latin typeface="华文细黑" pitchFamily="2" charset="-122"/>
              <a:ea typeface="华文细黑" pitchFamily="2" charset="-122"/>
            </a:rPr>
            <a:t>-IPC</a:t>
          </a:r>
          <a:endParaRPr lang="zh-CN" altLang="en-US" b="1" dirty="0">
            <a:latin typeface="华文细黑" pitchFamily="2" charset="-122"/>
            <a:ea typeface="华文细黑" pitchFamily="2" charset="-122"/>
          </a:endParaRPr>
        </a:p>
      </dgm:t>
    </dgm:pt>
    <dgm:pt modelId="{5E1B45C8-84D8-4A53-BB7D-40BDF60ACCB2}" type="parTrans" cxnId="{DC9D1991-5290-4356-9566-770A7A0E7EDE}">
      <dgm:prSet/>
      <dgm:spPr/>
      <dgm:t>
        <a:bodyPr/>
        <a:lstStyle/>
        <a:p>
          <a:endParaRPr lang="zh-CN" altLang="en-US" b="1">
            <a:latin typeface="华文细黑" pitchFamily="2" charset="-122"/>
            <a:ea typeface="华文细黑" pitchFamily="2" charset="-122"/>
          </a:endParaRPr>
        </a:p>
      </dgm:t>
    </dgm:pt>
    <dgm:pt modelId="{74D0FDB1-78A4-4DF8-A255-6C534505F040}" type="sibTrans" cxnId="{DC9D1991-5290-4356-9566-770A7A0E7EDE}">
      <dgm:prSet/>
      <dgm:spPr/>
      <dgm:t>
        <a:bodyPr/>
        <a:lstStyle/>
        <a:p>
          <a:endParaRPr lang="zh-CN" altLang="en-US" b="1">
            <a:latin typeface="华文细黑" pitchFamily="2" charset="-122"/>
            <a:ea typeface="华文细黑" pitchFamily="2" charset="-122"/>
          </a:endParaRPr>
        </a:p>
      </dgm:t>
    </dgm:pt>
    <dgm:pt modelId="{1A9A7042-AF08-40E3-81BB-E5B9FE06A7D5}" type="pres">
      <dgm:prSet presAssocID="{0F582A77-A7F2-454A-97EC-8E14BF98EA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B84566D-D7A0-49E2-B42F-ADEB1A313409}" type="pres">
      <dgm:prSet presAssocID="{94737489-EEA6-4CAD-979D-26FCBF83B35A}" presName="parentLin" presStyleCnt="0"/>
      <dgm:spPr/>
    </dgm:pt>
    <dgm:pt modelId="{4D6C88F2-281A-4341-B938-B888C3E8DD1B}" type="pres">
      <dgm:prSet presAssocID="{94737489-EEA6-4CAD-979D-26FCBF83B35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5704D982-5193-46CF-98CD-A1E03695601C}" type="pres">
      <dgm:prSet presAssocID="{94737489-EEA6-4CAD-979D-26FCBF83B35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BACAB8-5DB3-47F6-8D44-1F6EC187C22F}" type="pres">
      <dgm:prSet presAssocID="{94737489-EEA6-4CAD-979D-26FCBF83B35A}" presName="negativeSpace" presStyleCnt="0"/>
      <dgm:spPr/>
    </dgm:pt>
    <dgm:pt modelId="{F9131D58-53C9-4469-BF73-95F1C1BE2BFD}" type="pres">
      <dgm:prSet presAssocID="{94737489-EEA6-4CAD-979D-26FCBF83B35A}" presName="childText" presStyleLbl="conFgAcc1" presStyleIdx="0" presStyleCnt="4">
        <dgm:presLayoutVars>
          <dgm:bulletEnabled val="1"/>
        </dgm:presLayoutVars>
      </dgm:prSet>
      <dgm:spPr/>
    </dgm:pt>
    <dgm:pt modelId="{5EE0EC57-7573-4C66-B2C7-7D2FB20F5C9D}" type="pres">
      <dgm:prSet presAssocID="{2AC9087E-B7AF-4FA8-9D1F-132BBF4D364A}" presName="spaceBetweenRectangles" presStyleCnt="0"/>
      <dgm:spPr/>
    </dgm:pt>
    <dgm:pt modelId="{2052D66D-5135-4484-B43B-A5A09B9DAF54}" type="pres">
      <dgm:prSet presAssocID="{255CAC1D-1EFF-4B20-8227-E54BC6AC76A3}" presName="parentLin" presStyleCnt="0"/>
      <dgm:spPr/>
    </dgm:pt>
    <dgm:pt modelId="{DC17A1F8-00BF-47BE-BAE2-706235D50451}" type="pres">
      <dgm:prSet presAssocID="{255CAC1D-1EFF-4B20-8227-E54BC6AC76A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65E8F18-C086-4448-9563-EA0345DDAD44}" type="pres">
      <dgm:prSet presAssocID="{255CAC1D-1EFF-4B20-8227-E54BC6AC76A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F4DE3-D18A-4D33-8C97-1DC4DA111C87}" type="pres">
      <dgm:prSet presAssocID="{255CAC1D-1EFF-4B20-8227-E54BC6AC76A3}" presName="negativeSpace" presStyleCnt="0"/>
      <dgm:spPr/>
    </dgm:pt>
    <dgm:pt modelId="{D2BD751D-3CC0-44C8-9853-349720FF1C19}" type="pres">
      <dgm:prSet presAssocID="{255CAC1D-1EFF-4B20-8227-E54BC6AC76A3}" presName="childText" presStyleLbl="conFgAcc1" presStyleIdx="1" presStyleCnt="4">
        <dgm:presLayoutVars>
          <dgm:bulletEnabled val="1"/>
        </dgm:presLayoutVars>
      </dgm:prSet>
      <dgm:spPr/>
    </dgm:pt>
    <dgm:pt modelId="{2C303D9A-19EA-4648-96BE-001D8101735A}" type="pres">
      <dgm:prSet presAssocID="{F1A6C852-065C-48F0-89E3-396DA6439A80}" presName="spaceBetweenRectangles" presStyleCnt="0"/>
      <dgm:spPr/>
    </dgm:pt>
    <dgm:pt modelId="{4DF0EC0C-0549-4665-B7C3-6A2C88485AA1}" type="pres">
      <dgm:prSet presAssocID="{F83BFE2E-ECA3-4FAD-BFA2-9F8EFB9DD8EC}" presName="parentLin" presStyleCnt="0"/>
      <dgm:spPr/>
    </dgm:pt>
    <dgm:pt modelId="{29B6FD26-11A9-41B6-A41C-EF012B7070E6}" type="pres">
      <dgm:prSet presAssocID="{F83BFE2E-ECA3-4FAD-BFA2-9F8EFB9DD8E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2791E1F5-DE52-4943-B349-8A1F058D86CA}" type="pres">
      <dgm:prSet presAssocID="{F83BFE2E-ECA3-4FAD-BFA2-9F8EFB9DD8E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23AAE-3CD5-45D2-8DE4-EB56338F9F67}" type="pres">
      <dgm:prSet presAssocID="{F83BFE2E-ECA3-4FAD-BFA2-9F8EFB9DD8EC}" presName="negativeSpace" presStyleCnt="0"/>
      <dgm:spPr/>
    </dgm:pt>
    <dgm:pt modelId="{E122083C-DCB9-44F4-8320-213E13FC9CEF}" type="pres">
      <dgm:prSet presAssocID="{F83BFE2E-ECA3-4FAD-BFA2-9F8EFB9DD8EC}" presName="childText" presStyleLbl="conFgAcc1" presStyleIdx="2" presStyleCnt="4">
        <dgm:presLayoutVars>
          <dgm:bulletEnabled val="1"/>
        </dgm:presLayoutVars>
      </dgm:prSet>
      <dgm:spPr/>
    </dgm:pt>
    <dgm:pt modelId="{DE5CCAED-11F2-4BA9-AFD1-4DDB8904A8FF}" type="pres">
      <dgm:prSet presAssocID="{49986CC8-1B21-42BA-87E9-6AC6BA680B22}" presName="spaceBetweenRectangles" presStyleCnt="0"/>
      <dgm:spPr/>
    </dgm:pt>
    <dgm:pt modelId="{80D33F61-7F61-4BFC-95E3-9AF89F6005D8}" type="pres">
      <dgm:prSet presAssocID="{92192949-EFCC-4C15-9449-61145B34998F}" presName="parentLin" presStyleCnt="0"/>
      <dgm:spPr/>
    </dgm:pt>
    <dgm:pt modelId="{A014C499-1039-4F8B-A346-BF3880F4EDAA}" type="pres">
      <dgm:prSet presAssocID="{92192949-EFCC-4C15-9449-61145B34998F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5070F8B0-1AFA-46EF-BC94-E1E95C557C19}" type="pres">
      <dgm:prSet presAssocID="{92192949-EFCC-4C15-9449-61145B34998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7E423-786C-4A00-8643-C1A1C54511BB}" type="pres">
      <dgm:prSet presAssocID="{92192949-EFCC-4C15-9449-61145B34998F}" presName="negativeSpace" presStyleCnt="0"/>
      <dgm:spPr/>
    </dgm:pt>
    <dgm:pt modelId="{AD4B3746-6104-4A55-A151-5CEB7FAE26C9}" type="pres">
      <dgm:prSet presAssocID="{92192949-EFCC-4C15-9449-61145B34998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18FBD5-F7B0-4F49-9019-A1663E6E323D}" type="presOf" srcId="{F83BFE2E-ECA3-4FAD-BFA2-9F8EFB9DD8EC}" destId="{2791E1F5-DE52-4943-B349-8A1F058D86CA}" srcOrd="1" destOrd="0" presId="urn:microsoft.com/office/officeart/2005/8/layout/list1"/>
    <dgm:cxn modelId="{262B83BD-6DAD-480B-B4D2-3FE4178E9182}" type="presOf" srcId="{F83BFE2E-ECA3-4FAD-BFA2-9F8EFB9DD8EC}" destId="{29B6FD26-11A9-41B6-A41C-EF012B7070E6}" srcOrd="0" destOrd="0" presId="urn:microsoft.com/office/officeart/2005/8/layout/list1"/>
    <dgm:cxn modelId="{950A8ED2-9A11-4F22-AC1D-E129CDF9C5D8}" srcId="{0F582A77-A7F2-454A-97EC-8E14BF98EAA4}" destId="{255CAC1D-1EFF-4B20-8227-E54BC6AC76A3}" srcOrd="1" destOrd="0" parTransId="{9F1EFD7D-E759-40B0-BB1B-23D3A10295C6}" sibTransId="{F1A6C852-065C-48F0-89E3-396DA6439A80}"/>
    <dgm:cxn modelId="{2CA4136A-F20F-4349-9E07-E2316A188E25}" type="presOf" srcId="{255CAC1D-1EFF-4B20-8227-E54BC6AC76A3}" destId="{365E8F18-C086-4448-9563-EA0345DDAD44}" srcOrd="1" destOrd="0" presId="urn:microsoft.com/office/officeart/2005/8/layout/list1"/>
    <dgm:cxn modelId="{DC9D1991-5290-4356-9566-770A7A0E7EDE}" srcId="{0F582A77-A7F2-454A-97EC-8E14BF98EAA4}" destId="{92192949-EFCC-4C15-9449-61145B34998F}" srcOrd="3" destOrd="0" parTransId="{5E1B45C8-84D8-4A53-BB7D-40BDF60ACCB2}" sibTransId="{74D0FDB1-78A4-4DF8-A255-6C534505F040}"/>
    <dgm:cxn modelId="{583FE237-CFFF-4285-B67B-966F4BDEDAFB}" srcId="{0F582A77-A7F2-454A-97EC-8E14BF98EAA4}" destId="{F83BFE2E-ECA3-4FAD-BFA2-9F8EFB9DD8EC}" srcOrd="2" destOrd="0" parTransId="{E386BABF-E21B-484F-B30B-2CAAC0062C1D}" sibTransId="{49986CC8-1B21-42BA-87E9-6AC6BA680B22}"/>
    <dgm:cxn modelId="{6611E256-1E9D-4CFD-879E-F61C1C67F43B}" type="presOf" srcId="{94737489-EEA6-4CAD-979D-26FCBF83B35A}" destId="{5704D982-5193-46CF-98CD-A1E03695601C}" srcOrd="1" destOrd="0" presId="urn:microsoft.com/office/officeart/2005/8/layout/list1"/>
    <dgm:cxn modelId="{ECE0BF67-1B64-45FD-9273-ECB666E94E29}" type="presOf" srcId="{92192949-EFCC-4C15-9449-61145B34998F}" destId="{5070F8B0-1AFA-46EF-BC94-E1E95C557C19}" srcOrd="1" destOrd="0" presId="urn:microsoft.com/office/officeart/2005/8/layout/list1"/>
    <dgm:cxn modelId="{6DC5EBDA-96A3-4ECC-AC89-3F11C8E9F8CF}" type="presOf" srcId="{255CAC1D-1EFF-4B20-8227-E54BC6AC76A3}" destId="{DC17A1F8-00BF-47BE-BAE2-706235D50451}" srcOrd="0" destOrd="0" presId="urn:microsoft.com/office/officeart/2005/8/layout/list1"/>
    <dgm:cxn modelId="{6771543A-41E2-4020-9D38-66F663ABADBE}" type="presOf" srcId="{0F582A77-A7F2-454A-97EC-8E14BF98EAA4}" destId="{1A9A7042-AF08-40E3-81BB-E5B9FE06A7D5}" srcOrd="0" destOrd="0" presId="urn:microsoft.com/office/officeart/2005/8/layout/list1"/>
    <dgm:cxn modelId="{2AFA08E7-3CE6-4AC7-B9C4-244AF0657615}" type="presOf" srcId="{92192949-EFCC-4C15-9449-61145B34998F}" destId="{A014C499-1039-4F8B-A346-BF3880F4EDAA}" srcOrd="0" destOrd="0" presId="urn:microsoft.com/office/officeart/2005/8/layout/list1"/>
    <dgm:cxn modelId="{EDCE023A-1B5C-41D0-B569-24BF8B75CD86}" type="presOf" srcId="{94737489-EEA6-4CAD-979D-26FCBF83B35A}" destId="{4D6C88F2-281A-4341-B938-B888C3E8DD1B}" srcOrd="0" destOrd="0" presId="urn:microsoft.com/office/officeart/2005/8/layout/list1"/>
    <dgm:cxn modelId="{F816F199-655E-4AA2-99C4-B696DC140024}" srcId="{0F582A77-A7F2-454A-97EC-8E14BF98EAA4}" destId="{94737489-EEA6-4CAD-979D-26FCBF83B35A}" srcOrd="0" destOrd="0" parTransId="{37BA9CF6-5904-4990-8DB6-1CDEFA3EE02D}" sibTransId="{2AC9087E-B7AF-4FA8-9D1F-132BBF4D364A}"/>
    <dgm:cxn modelId="{8B0B9814-424C-450E-8C70-915CDAB6B371}" type="presParOf" srcId="{1A9A7042-AF08-40E3-81BB-E5B9FE06A7D5}" destId="{5B84566D-D7A0-49E2-B42F-ADEB1A313409}" srcOrd="0" destOrd="0" presId="urn:microsoft.com/office/officeart/2005/8/layout/list1"/>
    <dgm:cxn modelId="{62A79DEF-66FB-4C8B-9060-3CD3F84FE771}" type="presParOf" srcId="{5B84566D-D7A0-49E2-B42F-ADEB1A313409}" destId="{4D6C88F2-281A-4341-B938-B888C3E8DD1B}" srcOrd="0" destOrd="0" presId="urn:microsoft.com/office/officeart/2005/8/layout/list1"/>
    <dgm:cxn modelId="{950B55B7-315F-404B-B2C3-9E4233B9E4C2}" type="presParOf" srcId="{5B84566D-D7A0-49E2-B42F-ADEB1A313409}" destId="{5704D982-5193-46CF-98CD-A1E03695601C}" srcOrd="1" destOrd="0" presId="urn:microsoft.com/office/officeart/2005/8/layout/list1"/>
    <dgm:cxn modelId="{4663B1DA-D746-4CFD-BC92-EE53518D47E1}" type="presParOf" srcId="{1A9A7042-AF08-40E3-81BB-E5B9FE06A7D5}" destId="{3EBACAB8-5DB3-47F6-8D44-1F6EC187C22F}" srcOrd="1" destOrd="0" presId="urn:microsoft.com/office/officeart/2005/8/layout/list1"/>
    <dgm:cxn modelId="{F3638FA7-C7A4-49AA-9BBE-4EBA26302C7B}" type="presParOf" srcId="{1A9A7042-AF08-40E3-81BB-E5B9FE06A7D5}" destId="{F9131D58-53C9-4469-BF73-95F1C1BE2BFD}" srcOrd="2" destOrd="0" presId="urn:microsoft.com/office/officeart/2005/8/layout/list1"/>
    <dgm:cxn modelId="{53ADF770-DF6E-4C1D-876C-07D1FCBC2ED7}" type="presParOf" srcId="{1A9A7042-AF08-40E3-81BB-E5B9FE06A7D5}" destId="{5EE0EC57-7573-4C66-B2C7-7D2FB20F5C9D}" srcOrd="3" destOrd="0" presId="urn:microsoft.com/office/officeart/2005/8/layout/list1"/>
    <dgm:cxn modelId="{06B3282A-54C5-4D3C-9868-B80DEF01EEB7}" type="presParOf" srcId="{1A9A7042-AF08-40E3-81BB-E5B9FE06A7D5}" destId="{2052D66D-5135-4484-B43B-A5A09B9DAF54}" srcOrd="4" destOrd="0" presId="urn:microsoft.com/office/officeart/2005/8/layout/list1"/>
    <dgm:cxn modelId="{7F6C96F8-06FC-42D3-AD1C-38D0A6FDAD76}" type="presParOf" srcId="{2052D66D-5135-4484-B43B-A5A09B9DAF54}" destId="{DC17A1F8-00BF-47BE-BAE2-706235D50451}" srcOrd="0" destOrd="0" presId="urn:microsoft.com/office/officeart/2005/8/layout/list1"/>
    <dgm:cxn modelId="{E58F5E05-69C8-47E7-956A-135EFD3CA0F9}" type="presParOf" srcId="{2052D66D-5135-4484-B43B-A5A09B9DAF54}" destId="{365E8F18-C086-4448-9563-EA0345DDAD44}" srcOrd="1" destOrd="0" presId="urn:microsoft.com/office/officeart/2005/8/layout/list1"/>
    <dgm:cxn modelId="{F54AF902-3D06-4EA7-8552-3CA3465978D2}" type="presParOf" srcId="{1A9A7042-AF08-40E3-81BB-E5B9FE06A7D5}" destId="{EC4F4DE3-D18A-4D33-8C97-1DC4DA111C87}" srcOrd="5" destOrd="0" presId="urn:microsoft.com/office/officeart/2005/8/layout/list1"/>
    <dgm:cxn modelId="{C61A6FE1-708A-420F-B536-286BF5A5429D}" type="presParOf" srcId="{1A9A7042-AF08-40E3-81BB-E5B9FE06A7D5}" destId="{D2BD751D-3CC0-44C8-9853-349720FF1C19}" srcOrd="6" destOrd="0" presId="urn:microsoft.com/office/officeart/2005/8/layout/list1"/>
    <dgm:cxn modelId="{F76E5174-A90E-4CDD-95D1-AFF010B6FA71}" type="presParOf" srcId="{1A9A7042-AF08-40E3-81BB-E5B9FE06A7D5}" destId="{2C303D9A-19EA-4648-96BE-001D8101735A}" srcOrd="7" destOrd="0" presId="urn:microsoft.com/office/officeart/2005/8/layout/list1"/>
    <dgm:cxn modelId="{E2560D0F-E9CF-4E90-A7D0-6B2736EB12F2}" type="presParOf" srcId="{1A9A7042-AF08-40E3-81BB-E5B9FE06A7D5}" destId="{4DF0EC0C-0549-4665-B7C3-6A2C88485AA1}" srcOrd="8" destOrd="0" presId="urn:microsoft.com/office/officeart/2005/8/layout/list1"/>
    <dgm:cxn modelId="{F2F4D1DF-4159-4400-8071-7674980079BD}" type="presParOf" srcId="{4DF0EC0C-0549-4665-B7C3-6A2C88485AA1}" destId="{29B6FD26-11A9-41B6-A41C-EF012B7070E6}" srcOrd="0" destOrd="0" presId="urn:microsoft.com/office/officeart/2005/8/layout/list1"/>
    <dgm:cxn modelId="{B7CD1CCD-9725-47A1-B850-938B5672E208}" type="presParOf" srcId="{4DF0EC0C-0549-4665-B7C3-6A2C88485AA1}" destId="{2791E1F5-DE52-4943-B349-8A1F058D86CA}" srcOrd="1" destOrd="0" presId="urn:microsoft.com/office/officeart/2005/8/layout/list1"/>
    <dgm:cxn modelId="{5A819B1F-099A-4AF0-A85C-661A25031BBC}" type="presParOf" srcId="{1A9A7042-AF08-40E3-81BB-E5B9FE06A7D5}" destId="{36C23AAE-3CD5-45D2-8DE4-EB56338F9F67}" srcOrd="9" destOrd="0" presId="urn:microsoft.com/office/officeart/2005/8/layout/list1"/>
    <dgm:cxn modelId="{6EB23314-CDBB-4632-BFCA-F3562E527440}" type="presParOf" srcId="{1A9A7042-AF08-40E3-81BB-E5B9FE06A7D5}" destId="{E122083C-DCB9-44F4-8320-213E13FC9CEF}" srcOrd="10" destOrd="0" presId="urn:microsoft.com/office/officeart/2005/8/layout/list1"/>
    <dgm:cxn modelId="{2DF3E88A-AAC2-4B64-AE6F-3388FB619143}" type="presParOf" srcId="{1A9A7042-AF08-40E3-81BB-E5B9FE06A7D5}" destId="{DE5CCAED-11F2-4BA9-AFD1-4DDB8904A8FF}" srcOrd="11" destOrd="0" presId="urn:microsoft.com/office/officeart/2005/8/layout/list1"/>
    <dgm:cxn modelId="{7B463C08-6189-451C-B72A-9BA3C87FED77}" type="presParOf" srcId="{1A9A7042-AF08-40E3-81BB-E5B9FE06A7D5}" destId="{80D33F61-7F61-4BFC-95E3-9AF89F6005D8}" srcOrd="12" destOrd="0" presId="urn:microsoft.com/office/officeart/2005/8/layout/list1"/>
    <dgm:cxn modelId="{8774665D-4C13-49E2-9E20-20BB1003C8A2}" type="presParOf" srcId="{80D33F61-7F61-4BFC-95E3-9AF89F6005D8}" destId="{A014C499-1039-4F8B-A346-BF3880F4EDAA}" srcOrd="0" destOrd="0" presId="urn:microsoft.com/office/officeart/2005/8/layout/list1"/>
    <dgm:cxn modelId="{61C6B53D-6146-487E-95F5-BEC824FAF333}" type="presParOf" srcId="{80D33F61-7F61-4BFC-95E3-9AF89F6005D8}" destId="{5070F8B0-1AFA-46EF-BC94-E1E95C557C19}" srcOrd="1" destOrd="0" presId="urn:microsoft.com/office/officeart/2005/8/layout/list1"/>
    <dgm:cxn modelId="{1621947F-FC72-44D8-A207-6E698C457BEE}" type="presParOf" srcId="{1A9A7042-AF08-40E3-81BB-E5B9FE06A7D5}" destId="{4847E423-786C-4A00-8643-C1A1C54511BB}" srcOrd="13" destOrd="0" presId="urn:microsoft.com/office/officeart/2005/8/layout/list1"/>
    <dgm:cxn modelId="{5B219B4E-E945-444D-9BB7-C279E8823633}" type="presParOf" srcId="{1A9A7042-AF08-40E3-81BB-E5B9FE06A7D5}" destId="{AD4B3746-6104-4A55-A151-5CEB7FAE26C9}" srcOrd="14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B5B70-AAE1-48FC-A16A-F3AFA6E933D4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ED767-E259-4D9D-8BED-FC1D73A5E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36" y="1857364"/>
            <a:ext cx="6572264" cy="2000264"/>
          </a:xfrm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12" y="5429264"/>
            <a:ext cx="2614586" cy="39527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EC3D-C818-48FC-8DAB-75B5933E5658}" type="datetimeFigureOut">
              <a:rPr lang="zh-CN" altLang="en-US" smtClean="0"/>
              <a:pPr/>
              <a:t>2013/9/26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2F03A-9DB3-4E41-BCA0-A440D0BEE4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P2P</a:t>
            </a:r>
            <a:r>
              <a:rPr lang="zh-CN" altLang="en-US" b="1" dirty="0" smtClean="0"/>
              <a:t>技术原理与实现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秦剑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/>
              <a:t>NAT</a:t>
            </a:r>
            <a:r>
              <a:rPr lang="zh-CN" altLang="en-US" sz="3600" dirty="0" smtClean="0"/>
              <a:t>技术</a:t>
            </a:r>
            <a:endParaRPr lang="en-US" altLang="zh-CN" sz="3600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143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2000" dirty="0" smtClean="0"/>
              <a:t>端口限制性克隆</a:t>
            </a:r>
            <a:r>
              <a:rPr lang="en-US" altLang="zh-CN" sz="2000" dirty="0" smtClean="0"/>
              <a:t>( Port Restricted Cone) :</a:t>
            </a:r>
          </a:p>
          <a:p>
            <a:pPr lvl="1">
              <a:buNone/>
            </a:pPr>
            <a:r>
              <a:rPr lang="en-US" altLang="zh-CN" sz="1800" dirty="0" smtClean="0"/>
              <a:t>		</a:t>
            </a:r>
            <a:r>
              <a:rPr lang="zh-CN" altLang="en-US" sz="1800" dirty="0" smtClean="0"/>
              <a:t>端口限制性克隆与限制性克隆类似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只是多了端口号的限制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即只有内部主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机先向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地址为</a:t>
            </a:r>
            <a:r>
              <a:rPr lang="en-US" altLang="zh-CN" sz="1800" dirty="0" smtClean="0"/>
              <a:t>X,</a:t>
            </a:r>
            <a:r>
              <a:rPr lang="zh-CN" altLang="en-US" sz="1800" dirty="0" smtClean="0"/>
              <a:t>端口号为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的外部主机发送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包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该外部主机才能够把源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端口号为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包发送给该内部主机。</a:t>
            </a: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endParaRPr lang="en-US" altLang="zh-CN" sz="1200" dirty="0" smtClean="0"/>
          </a:p>
          <a:p>
            <a:endParaRPr lang="en-US" altLang="zh-CN" sz="16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对称式</a:t>
            </a:r>
            <a:r>
              <a:rPr lang="en-US" altLang="zh-CN" sz="2000" dirty="0" smtClean="0"/>
              <a:t>NAT ( Symmetric NAT)</a:t>
            </a:r>
            <a:r>
              <a:rPr lang="zh-CN" altLang="en-US" sz="2000" dirty="0" smtClean="0"/>
              <a:t>： 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800" dirty="0" smtClean="0"/>
              <a:t>		</a:t>
            </a:r>
            <a:r>
              <a:rPr lang="zh-CN" altLang="en-US" sz="1800" dirty="0" smtClean="0"/>
              <a:t>对称式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与端口限制性克隆类似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唯一不同的是当同一内部主机使用相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同的端口与不同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地址或端口的外部主机进行通信时</a:t>
            </a:r>
            <a:r>
              <a:rPr lang="en-US" altLang="zh-CN" sz="1800" dirty="0" smtClean="0"/>
              <a:t>, NAT</a:t>
            </a:r>
            <a:r>
              <a:rPr lang="zh-CN" altLang="en-US" sz="1800" dirty="0" smtClean="0"/>
              <a:t>对该内部主机的端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口映射会有所不同，这种情况下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会针对不同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地址或端口的外部主机为内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部主机的相同端口分配新的外部端口号。对称式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不保证所有会话中的私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有地址端口和公开地址端口之间绑定的一致性。相反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它为每个新的会话分配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一个新的端口号。这种情况下内部主机的“内网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地址和端口”与“</a:t>
            </a:r>
            <a:r>
              <a:rPr lang="en-US" altLang="zh-CN" sz="1800" dirty="0" smtClean="0"/>
              <a:t>NAT IP</a:t>
            </a:r>
          </a:p>
          <a:p>
            <a:pPr lvl="1">
              <a:buNone/>
            </a:pPr>
            <a:r>
              <a:rPr lang="zh-CN" altLang="en-US" sz="1800" dirty="0" smtClean="0"/>
              <a:t>地址和端口”之间会形成一对多关系。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latin typeface="华文细黑" pitchFamily="2" charset="-122"/>
                <a:ea typeface="华文细黑" pitchFamily="2" charset="-122"/>
              </a:rPr>
              <a:t>P2P-UDP/TCP</a:t>
            </a:r>
            <a:r>
              <a:rPr lang="zh-CN" altLang="en-US" sz="3600" b="1" dirty="0" smtClean="0">
                <a:latin typeface="华文细黑" pitchFamily="2" charset="-122"/>
                <a:ea typeface="华文细黑" pitchFamily="2" charset="-122"/>
              </a:rPr>
              <a:t>打洞</a:t>
            </a:r>
            <a:endParaRPr lang="zh-CN" altLang="en-US" sz="36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pic>
        <p:nvPicPr>
          <p:cNvPr id="43012" name="Picture 4" descr="C:\Users\Administrator\Desktop\QQ截图201309261357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436522" cy="31432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7224" y="471488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如果外部要访问内网的计算机，有什么办法呢？</a:t>
            </a:r>
            <a:endParaRPr lang="zh-CN" altLang="en-US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5143512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在内网的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NAT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上打上一个“洞”，而且这个洞不能由外部来打，只能由内网内的主机来完成，因为“洞”是有方向的。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14353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P2P-UDP</a:t>
            </a:r>
            <a:r>
              <a:rPr lang="zh-CN" altLang="en-US" sz="2400" dirty="0" smtClean="0"/>
              <a:t>打洞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latin typeface="华文细黑" pitchFamily="2" charset="-122"/>
                <a:ea typeface="华文细黑" pitchFamily="2" charset="-122"/>
              </a:rPr>
              <a:t>P2P-UDP/TCP</a:t>
            </a:r>
            <a:r>
              <a:rPr lang="zh-CN" altLang="en-US" sz="3600" b="1" dirty="0" smtClean="0">
                <a:latin typeface="华文细黑" pitchFamily="2" charset="-122"/>
                <a:ea typeface="华文细黑" pitchFamily="2" charset="-122"/>
              </a:rPr>
              <a:t>打洞</a:t>
            </a:r>
            <a:endParaRPr lang="zh-CN" altLang="en-US" sz="36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pic>
        <p:nvPicPr>
          <p:cNvPr id="43012" name="Picture 4" descr="C:\Users\Administrator\Desktop\QQ截图201309261357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436522" cy="314327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57224" y="4500570"/>
            <a:ext cx="7786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	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比如从内部某台主机（比如：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192.168.0.20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）向外部的某个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IP(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比如：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219.237.60.1)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发送一个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UDP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包，那么就在这个内网的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NAT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设备上打了一个方向为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219.237.60.1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的“洞”，（这个过程称为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UDP Hole Punching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的技术）以后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219.237.60.1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就可以通过这个洞与内网的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192.168.0.10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联系了。（但是其他的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不能利用这个洞）。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latin typeface="华文细黑" pitchFamily="2" charset="-122"/>
                <a:ea typeface="华文细黑" pitchFamily="2" charset="-122"/>
              </a:rPr>
              <a:t>P2P-UDP/TCP</a:t>
            </a:r>
            <a:r>
              <a:rPr lang="zh-CN" altLang="en-US" sz="3600" b="1" dirty="0" smtClean="0">
                <a:latin typeface="华文细黑" pitchFamily="2" charset="-122"/>
                <a:ea typeface="华文细黑" pitchFamily="2" charset="-122"/>
              </a:rPr>
              <a:t>打洞</a:t>
            </a:r>
            <a:endParaRPr lang="zh-CN" altLang="en-US" sz="36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pic>
        <p:nvPicPr>
          <p:cNvPr id="43012" name="Picture 4" descr="C:\Users\Administrator\Desktop\QQ截图201309261357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436522" cy="314327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57224" y="4500570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ClentA</a:t>
            </a: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dirty="0" err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ClientB</a:t>
            </a: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都不知道对方的公网</a:t>
            </a:r>
            <a:r>
              <a:rPr lang="en-US" altLang="zh-CN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CientA</a:t>
            </a: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要与</a:t>
            </a:r>
            <a:r>
              <a:rPr lang="en-US" altLang="zh-CN" dirty="0" err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ClientB</a:t>
            </a: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建立连接，那我们如何来打这个洞呢？</a:t>
            </a:r>
            <a:endParaRPr lang="zh-CN" altLang="en-US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62" y="5274246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我们需要一个中间人来联系这两个内网主机。</a:t>
            </a:r>
            <a:endParaRPr lang="zh-CN" altLang="en-US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latin typeface="华文细黑" pitchFamily="2" charset="-122"/>
                <a:ea typeface="华文细黑" pitchFamily="2" charset="-122"/>
              </a:rPr>
              <a:t>P2P-UDP/TCP</a:t>
            </a:r>
            <a:r>
              <a:rPr lang="zh-CN" altLang="en-US" sz="3600" b="1" dirty="0" smtClean="0">
                <a:latin typeface="华文细黑" pitchFamily="2" charset="-122"/>
                <a:ea typeface="华文细黑" pitchFamily="2" charset="-122"/>
              </a:rPr>
              <a:t>打洞</a:t>
            </a:r>
            <a:endParaRPr lang="zh-CN" altLang="en-US" sz="36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3929090" cy="5143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 smtClean="0"/>
              <a:t>1. </a:t>
            </a:r>
            <a:r>
              <a:rPr lang="en-US" sz="1200" dirty="0" smtClean="0"/>
              <a:t>Client A</a:t>
            </a:r>
            <a:r>
              <a:rPr lang="zh-CN" altLang="en-US" sz="1200" dirty="0" smtClean="0"/>
              <a:t>登录服务器，</a:t>
            </a:r>
            <a:r>
              <a:rPr lang="en-US" sz="1200" dirty="0" smtClean="0"/>
              <a:t>NAT A</a:t>
            </a:r>
            <a:r>
              <a:rPr lang="zh-CN" altLang="en-US" sz="1200" dirty="0" smtClean="0"/>
              <a:t>为这次的</a:t>
            </a:r>
            <a:r>
              <a:rPr lang="en-US" sz="1200" dirty="0" smtClean="0"/>
              <a:t>Session</a:t>
            </a:r>
            <a:r>
              <a:rPr lang="zh-CN" altLang="en-US" sz="1200" dirty="0" smtClean="0"/>
              <a:t>分配了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一个端口</a:t>
            </a:r>
            <a:r>
              <a:rPr lang="en-US" altLang="zh-CN" sz="1200" dirty="0" smtClean="0"/>
              <a:t>60000</a:t>
            </a:r>
            <a:r>
              <a:rPr lang="zh-CN" altLang="en-US" sz="1200" dirty="0" smtClean="0"/>
              <a:t>，那么</a:t>
            </a:r>
            <a:r>
              <a:rPr lang="en-US" sz="1200" dirty="0" smtClean="0"/>
              <a:t>Server S</a:t>
            </a:r>
            <a:r>
              <a:rPr lang="zh-CN" altLang="en-US" sz="1200" dirty="0" smtClean="0"/>
              <a:t>收到的</a:t>
            </a:r>
            <a:r>
              <a:rPr lang="en-US" sz="1200" dirty="0" smtClean="0"/>
              <a:t>Client A</a:t>
            </a:r>
            <a:r>
              <a:rPr lang="zh-CN" altLang="en-US" sz="1200" dirty="0" smtClean="0"/>
              <a:t>的地址是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202.187.45.3:60000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2</a:t>
            </a:r>
            <a:r>
              <a:rPr lang="en-US" altLang="zh-CN" sz="1200" dirty="0" smtClean="0"/>
              <a:t>. </a:t>
            </a:r>
            <a:r>
              <a:rPr lang="en-US" sz="1200" dirty="0" smtClean="0"/>
              <a:t>Client B</a:t>
            </a:r>
            <a:r>
              <a:rPr lang="zh-CN" altLang="en-US" sz="1200" dirty="0" smtClean="0"/>
              <a:t>登录</a:t>
            </a:r>
            <a:r>
              <a:rPr lang="en-US" sz="1200" dirty="0" smtClean="0"/>
              <a:t>Server S，NAT B</a:t>
            </a:r>
            <a:r>
              <a:rPr lang="zh-CN" altLang="en-US" sz="1200" dirty="0" smtClean="0"/>
              <a:t>给此次</a:t>
            </a:r>
            <a:r>
              <a:rPr lang="en-US" sz="1200" dirty="0" smtClean="0"/>
              <a:t>Session</a:t>
            </a:r>
            <a:r>
              <a:rPr lang="zh-CN" altLang="en-US" sz="1200" dirty="0" smtClean="0"/>
              <a:t>分配的端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口是</a:t>
            </a:r>
            <a:r>
              <a:rPr lang="en-US" altLang="zh-CN" sz="1200" dirty="0" smtClean="0"/>
              <a:t>40000</a:t>
            </a:r>
            <a:r>
              <a:rPr lang="zh-CN" altLang="en-US" sz="1200" dirty="0" smtClean="0"/>
              <a:t>，那么</a:t>
            </a:r>
            <a:r>
              <a:rPr lang="en-US" sz="1200" dirty="0" smtClean="0"/>
              <a:t>Server S</a:t>
            </a:r>
            <a:r>
              <a:rPr lang="zh-CN" altLang="en-US" sz="1200" dirty="0" smtClean="0"/>
              <a:t>收到的</a:t>
            </a:r>
            <a:r>
              <a:rPr lang="en-US" sz="1200" dirty="0" smtClean="0"/>
              <a:t>B</a:t>
            </a:r>
            <a:r>
              <a:rPr lang="zh-CN" altLang="en-US" sz="1200" dirty="0" smtClean="0"/>
              <a:t>的地址是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187.34.1.56:40000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3.C</a:t>
            </a:r>
            <a:r>
              <a:rPr lang="en-US" sz="1200" dirty="0" smtClean="0"/>
              <a:t>lient A</a:t>
            </a:r>
            <a:r>
              <a:rPr lang="zh-CN" altLang="en-US" sz="1200" dirty="0" smtClean="0"/>
              <a:t>与</a:t>
            </a:r>
            <a:r>
              <a:rPr lang="en-US" sz="1200" dirty="0" smtClean="0"/>
              <a:t>Client B</a:t>
            </a:r>
            <a:r>
              <a:rPr lang="zh-CN" altLang="en-US" sz="1200" dirty="0" smtClean="0"/>
              <a:t>都可以与</a:t>
            </a:r>
            <a:r>
              <a:rPr lang="en-US" sz="1200" dirty="0" smtClean="0"/>
              <a:t>Server S</a:t>
            </a:r>
            <a:r>
              <a:rPr lang="zh-CN" altLang="en-US" sz="1200" dirty="0" smtClean="0"/>
              <a:t>通信了。如果</a:t>
            </a:r>
            <a:endParaRPr lang="en-US" altLang="zh-CN" sz="1200" dirty="0" smtClean="0"/>
          </a:p>
          <a:p>
            <a:pPr>
              <a:buNone/>
            </a:pPr>
            <a:r>
              <a:rPr lang="en-US" sz="1200" dirty="0" smtClean="0"/>
              <a:t>Client A</a:t>
            </a:r>
            <a:r>
              <a:rPr lang="zh-CN" altLang="en-US" sz="1200" dirty="0" smtClean="0"/>
              <a:t>此时想直接发送信息给</a:t>
            </a:r>
            <a:r>
              <a:rPr lang="en-US" sz="1200" dirty="0" smtClean="0"/>
              <a:t>Client B，</a:t>
            </a:r>
            <a:r>
              <a:rPr lang="zh-CN" altLang="en-US" sz="1200" dirty="0" smtClean="0"/>
              <a:t>那么他可以从</a:t>
            </a:r>
            <a:endParaRPr lang="en-US" altLang="zh-CN" sz="1200" dirty="0" smtClean="0"/>
          </a:p>
          <a:p>
            <a:pPr>
              <a:buNone/>
            </a:pPr>
            <a:r>
              <a:rPr lang="en-US" sz="1200" dirty="0" smtClean="0"/>
              <a:t>Server S</a:t>
            </a:r>
            <a:r>
              <a:rPr lang="zh-CN" altLang="en-US" sz="1200" dirty="0" smtClean="0"/>
              <a:t>那儿获得</a:t>
            </a:r>
            <a:r>
              <a:rPr lang="en-US" sz="1200" dirty="0" smtClean="0"/>
              <a:t>B</a:t>
            </a:r>
            <a:r>
              <a:rPr lang="zh-CN" altLang="en-US" sz="1200" dirty="0" smtClean="0"/>
              <a:t>的公网地址</a:t>
            </a:r>
            <a:r>
              <a:rPr lang="en-US" altLang="zh-CN" sz="1200" dirty="0" smtClean="0"/>
              <a:t>187.34.1.56:40000</a:t>
            </a:r>
            <a:r>
              <a:rPr lang="zh-CN" altLang="en-US" sz="1200" dirty="0" smtClean="0"/>
              <a:t>，是不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是</a:t>
            </a:r>
            <a:r>
              <a:rPr lang="en-US" sz="1200" dirty="0" smtClean="0"/>
              <a:t>Client A</a:t>
            </a:r>
            <a:r>
              <a:rPr lang="zh-CN" altLang="en-US" sz="1200" dirty="0" smtClean="0"/>
              <a:t>向这个地址发送信息</a:t>
            </a:r>
            <a:r>
              <a:rPr lang="en-US" sz="1200" dirty="0" smtClean="0"/>
              <a:t>Client B</a:t>
            </a:r>
            <a:r>
              <a:rPr lang="zh-CN" altLang="en-US" sz="1200" dirty="0" smtClean="0"/>
              <a:t>就能收到了呢？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答案是不行，因为如果这样发送信息，</a:t>
            </a:r>
            <a:r>
              <a:rPr lang="en-US" sz="1200" dirty="0" smtClean="0"/>
              <a:t>NAT B</a:t>
            </a:r>
            <a:r>
              <a:rPr lang="zh-CN" altLang="en-US" sz="1200" dirty="0" smtClean="0"/>
              <a:t>会将这个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信息丢弃（因为这样的信息是不请自来的，为了安全，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大多数</a:t>
            </a:r>
            <a:r>
              <a:rPr lang="en-US" sz="1200" dirty="0" smtClean="0"/>
              <a:t>NAT</a:t>
            </a:r>
            <a:r>
              <a:rPr lang="zh-CN" altLang="en-US" sz="1200" dirty="0" smtClean="0"/>
              <a:t>都会执行丢弃动作）。现在我们需要的是在</a:t>
            </a:r>
            <a:endParaRPr lang="en-US" altLang="zh-CN" sz="1200" dirty="0" smtClean="0"/>
          </a:p>
          <a:p>
            <a:pPr>
              <a:buNone/>
            </a:pPr>
            <a:r>
              <a:rPr lang="en-US" sz="1200" dirty="0" smtClean="0"/>
              <a:t>NAT B</a:t>
            </a:r>
            <a:r>
              <a:rPr lang="zh-CN" altLang="en-US" sz="1200" dirty="0" smtClean="0"/>
              <a:t>上打一个方向为</a:t>
            </a:r>
            <a:r>
              <a:rPr lang="en-US" altLang="zh-CN" sz="1200" dirty="0" smtClean="0"/>
              <a:t>202.187.45.3</a:t>
            </a:r>
            <a:r>
              <a:rPr lang="zh-CN" altLang="en-US" sz="1200" dirty="0" smtClean="0"/>
              <a:t>（即</a:t>
            </a:r>
            <a:r>
              <a:rPr lang="en-US" sz="1200" dirty="0" smtClean="0"/>
              <a:t>Client A</a:t>
            </a:r>
            <a:r>
              <a:rPr lang="zh-CN" altLang="en-US" sz="1200" dirty="0" smtClean="0"/>
              <a:t>的外网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地址）的洞，那么</a:t>
            </a:r>
            <a:r>
              <a:rPr lang="en-US" sz="1200" dirty="0" smtClean="0"/>
              <a:t>Client A</a:t>
            </a:r>
            <a:r>
              <a:rPr lang="zh-CN" altLang="en-US" sz="1200" dirty="0" smtClean="0"/>
              <a:t>发送到</a:t>
            </a:r>
            <a:r>
              <a:rPr lang="en-US" altLang="zh-CN" sz="1200" dirty="0" smtClean="0"/>
              <a:t>187.34.1.56:40000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信息</a:t>
            </a:r>
            <a:r>
              <a:rPr lang="en-US" altLang="zh-CN" sz="1200" dirty="0" smtClean="0"/>
              <a:t>,</a:t>
            </a:r>
            <a:r>
              <a:rPr lang="en-US" sz="1200" dirty="0" smtClean="0"/>
              <a:t>Client B</a:t>
            </a:r>
            <a:r>
              <a:rPr lang="zh-CN" altLang="en-US" sz="1200" dirty="0" smtClean="0"/>
              <a:t>就能收到了。这个打洞命令由谁来发呢？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</p:txBody>
      </p:sp>
      <p:pic>
        <p:nvPicPr>
          <p:cNvPr id="43012" name="Picture 4" descr="C:\Users\Administrator\Desktop\QQ截图201309261357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4095" y="1142984"/>
            <a:ext cx="4829905" cy="471490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500034" y="5500702"/>
            <a:ext cx="4071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S </a:t>
            </a:r>
            <a:r>
              <a:rPr lang="zh-CN" altLang="en-US" sz="2400" dirty="0" smtClean="0">
                <a:solidFill>
                  <a:srgbClr val="FF0000"/>
                </a:solidFill>
              </a:rPr>
              <a:t>来负责发送打洞指令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latin typeface="华文细黑" pitchFamily="2" charset="-122"/>
                <a:ea typeface="华文细黑" pitchFamily="2" charset="-122"/>
              </a:rPr>
              <a:t>P2P-UDP/TCP</a:t>
            </a:r>
            <a:r>
              <a:rPr lang="zh-CN" altLang="en-US" sz="3600" b="1" dirty="0" smtClean="0">
                <a:latin typeface="华文细黑" pitchFamily="2" charset="-122"/>
                <a:ea typeface="华文细黑" pitchFamily="2" charset="-122"/>
              </a:rPr>
              <a:t>打洞</a:t>
            </a:r>
            <a:endParaRPr lang="zh-CN" altLang="en-US" sz="36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14353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注意事项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zh-CN" altLang="en-US" sz="2000" dirty="0" smtClean="0"/>
              <a:t>以上过程只适合于</a:t>
            </a:r>
            <a:r>
              <a:rPr lang="en-US" altLang="zh-CN" sz="2000" dirty="0" smtClean="0"/>
              <a:t>Cone NAT</a:t>
            </a:r>
            <a:r>
              <a:rPr lang="zh-CN" altLang="en-US" sz="2000" dirty="0" smtClean="0"/>
              <a:t>的情况，如果是</a:t>
            </a:r>
            <a:r>
              <a:rPr lang="en-US" altLang="zh-CN" sz="2000" dirty="0" smtClean="0"/>
              <a:t>Symmetric NAT</a:t>
            </a:r>
            <a:r>
              <a:rPr lang="zh-CN" altLang="en-US" sz="2000" dirty="0" smtClean="0"/>
              <a:t>，那么当</a:t>
            </a:r>
            <a:r>
              <a:rPr lang="en-US" altLang="zh-CN" sz="2000" dirty="0" smtClean="0"/>
              <a:t>Client B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Client A</a:t>
            </a:r>
            <a:r>
              <a:rPr lang="zh-CN" altLang="en-US" sz="2000" dirty="0" smtClean="0"/>
              <a:t>打洞的端口已经重新分配了，</a:t>
            </a:r>
            <a:r>
              <a:rPr lang="en-US" altLang="zh-CN" sz="2000" dirty="0" smtClean="0"/>
              <a:t>Client B</a:t>
            </a:r>
            <a:r>
              <a:rPr lang="zh-CN" altLang="en-US" sz="2000" dirty="0" smtClean="0"/>
              <a:t>将无法知道这个端口（如果</a:t>
            </a:r>
            <a:r>
              <a:rPr lang="en-US" altLang="zh-CN" sz="2000" dirty="0" smtClean="0"/>
              <a:t>Symmetric NAT</a:t>
            </a:r>
            <a:r>
              <a:rPr lang="zh-CN" altLang="en-US" sz="2000" dirty="0" smtClean="0"/>
              <a:t>的端口是顺序分配的，那么我们或许可以猜测这个端口号，可是由于可能导致失败的因素太多）。</a:t>
            </a:r>
            <a:br>
              <a:rPr lang="zh-CN" altLang="en-US" sz="2000" dirty="0" smtClean="0"/>
            </a:b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latin typeface="华文细黑" pitchFamily="2" charset="-122"/>
                <a:ea typeface="华文细黑" pitchFamily="2" charset="-122"/>
              </a:rPr>
              <a:t>P2P-UDP/TCP</a:t>
            </a:r>
            <a:r>
              <a:rPr lang="zh-CN" altLang="en-US" sz="3600" b="1" dirty="0" smtClean="0">
                <a:latin typeface="华文细黑" pitchFamily="2" charset="-122"/>
                <a:ea typeface="华文细黑" pitchFamily="2" charset="-122"/>
              </a:rPr>
              <a:t>打洞</a:t>
            </a:r>
            <a:endParaRPr lang="zh-CN" altLang="en-US" sz="36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4857784" cy="514353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P2P-TCP</a:t>
            </a:r>
            <a:r>
              <a:rPr lang="zh-CN" altLang="en-US" sz="2400" dirty="0" smtClean="0"/>
              <a:t>打洞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从协议层来看，</a:t>
            </a:r>
            <a:r>
              <a:rPr lang="en-US" altLang="zh-CN" sz="1400" dirty="0" smtClean="0"/>
              <a:t>TCP“</a:t>
            </a:r>
            <a:r>
              <a:rPr lang="zh-CN" altLang="en-US" sz="1400" dirty="0" smtClean="0"/>
              <a:t>打洞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UDP“</a:t>
            </a:r>
            <a:r>
              <a:rPr lang="zh-CN" altLang="en-US" sz="1400" dirty="0" smtClean="0"/>
              <a:t>打洞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是几乎完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全相同的过程。主要的区别就是</a:t>
            </a:r>
            <a:r>
              <a:rPr lang="en-US" altLang="zh-CN" sz="1400" dirty="0" smtClean="0"/>
              <a:t>TCP</a:t>
            </a:r>
            <a:r>
              <a:rPr lang="zh-CN" altLang="en-US" sz="1400" dirty="0" smtClean="0"/>
              <a:t>建立连接需要三次握手。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向</a:t>
            </a:r>
            <a:r>
              <a:rPr lang="en-US" altLang="zh-CN" sz="1400" dirty="0" err="1" smtClean="0"/>
              <a:t>ClientB</a:t>
            </a:r>
            <a:r>
              <a:rPr lang="zh-CN" altLang="en-US" sz="1400" dirty="0" smtClean="0"/>
              <a:t>发送的第一个</a:t>
            </a:r>
            <a:r>
              <a:rPr lang="en-US" altLang="zh-CN" sz="1400" dirty="0" smtClean="0"/>
              <a:t>SYN</a:t>
            </a:r>
            <a:r>
              <a:rPr lang="zh-CN" altLang="en-US" sz="1400" dirty="0" smtClean="0"/>
              <a:t>包发到了</a:t>
            </a:r>
            <a:r>
              <a:rPr lang="en-US" altLang="zh-CN" sz="1400" dirty="0" err="1" smtClean="0"/>
              <a:t>ClienB</a:t>
            </a:r>
            <a:r>
              <a:rPr lang="zh-CN" altLang="en-US" sz="1400" dirty="0" smtClean="0"/>
              <a:t>的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NAT</a:t>
            </a:r>
            <a:r>
              <a:rPr lang="zh-CN" altLang="en-US" sz="1400" dirty="0" smtClean="0"/>
              <a:t>设备，而</a:t>
            </a:r>
            <a:r>
              <a:rPr lang="en-US" altLang="zh-CN" sz="1400" dirty="0" err="1" smtClean="0"/>
              <a:t>ClientB</a:t>
            </a:r>
            <a:r>
              <a:rPr lang="zh-CN" altLang="en-US" sz="1400" dirty="0" smtClean="0"/>
              <a:t>在此前没有向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发送</a:t>
            </a:r>
            <a:r>
              <a:rPr lang="en-US" altLang="zh-CN" sz="1400" dirty="0" smtClean="0"/>
              <a:t>SYN</a:t>
            </a:r>
            <a:r>
              <a:rPr lang="zh-CN" altLang="en-US" sz="1400" dirty="0" smtClean="0"/>
              <a:t>包，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ClientB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NAT</a:t>
            </a:r>
            <a:r>
              <a:rPr lang="zh-CN" altLang="en-US" sz="1400" dirty="0" smtClean="0"/>
              <a:t>设备会丢弃这个包，这会引起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连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接失败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无法连接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问题。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而此时，由于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已经向</a:t>
            </a:r>
            <a:r>
              <a:rPr lang="en-US" altLang="zh-CN" sz="1400" dirty="0" err="1" smtClean="0"/>
              <a:t>ClientB</a:t>
            </a:r>
            <a:r>
              <a:rPr lang="zh-CN" altLang="en-US" sz="1400" dirty="0" smtClean="0"/>
              <a:t>发送过</a:t>
            </a:r>
            <a:r>
              <a:rPr lang="en-US" altLang="zh-CN" sz="1400" dirty="0" smtClean="0"/>
              <a:t>SYN</a:t>
            </a:r>
            <a:r>
              <a:rPr lang="zh-CN" altLang="en-US" sz="1400" dirty="0" smtClean="0"/>
              <a:t>包，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ClientB</a:t>
            </a:r>
            <a:r>
              <a:rPr lang="zh-CN" altLang="en-US" sz="1400" dirty="0" smtClean="0"/>
              <a:t>发往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SYN</a:t>
            </a:r>
            <a:r>
              <a:rPr lang="zh-CN" altLang="en-US" sz="1400" dirty="0" smtClean="0"/>
              <a:t>包将被看作是由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发往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ClientB</a:t>
            </a:r>
            <a:r>
              <a:rPr lang="zh-CN" altLang="en-US" sz="1400" dirty="0" smtClean="0"/>
              <a:t>的包的回应的一部分，所以</a:t>
            </a:r>
            <a:r>
              <a:rPr lang="en-US" altLang="zh-CN" sz="1400" dirty="0" err="1" smtClean="0"/>
              <a:t>ClientB</a:t>
            </a:r>
            <a:r>
              <a:rPr lang="zh-CN" altLang="en-US" sz="1400" dirty="0" smtClean="0"/>
              <a:t>发往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的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SYN</a:t>
            </a:r>
            <a:r>
              <a:rPr lang="zh-CN" altLang="en-US" sz="1400" dirty="0" smtClean="0"/>
              <a:t>包会顺利地通过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NAT</a:t>
            </a:r>
            <a:r>
              <a:rPr lang="zh-CN" altLang="en-US" sz="1400" dirty="0" smtClean="0"/>
              <a:t>设备，到达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，从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而建立起</a:t>
            </a:r>
            <a:r>
              <a:rPr lang="en-US" altLang="zh-CN" sz="1400" dirty="0" err="1" smtClean="0"/>
              <a:t>ClientA</a:t>
            </a:r>
            <a:r>
              <a:rPr lang="zh-CN" altLang="en-US" sz="1400" dirty="0" smtClean="0"/>
              <a:t>与</a:t>
            </a:r>
            <a:r>
              <a:rPr lang="en-US" altLang="zh-CN" sz="1400" dirty="0" err="1" smtClean="0"/>
              <a:t>ClientB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p2p</a:t>
            </a:r>
            <a:r>
              <a:rPr lang="zh-CN" altLang="en-US" sz="1400" dirty="0" smtClean="0"/>
              <a:t>连接。</a:t>
            </a:r>
            <a:endParaRPr lang="en-US" altLang="zh-CN" sz="1400" dirty="0" smtClean="0"/>
          </a:p>
        </p:txBody>
      </p:sp>
      <p:pic>
        <p:nvPicPr>
          <p:cNvPr id="7" name="Picture 4" descr="C:\Users\Administrator\Desktop\QQ截图201309261357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5" y="1071546"/>
            <a:ext cx="4000496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latin typeface="华文细黑" pitchFamily="2" charset="-122"/>
                <a:ea typeface="华文细黑" pitchFamily="2" charset="-122"/>
              </a:rPr>
              <a:t>P2P</a:t>
            </a:r>
            <a:r>
              <a:rPr lang="zh-CN" altLang="en-US" sz="3600" b="1" dirty="0" smtClean="0">
                <a:latin typeface="华文细黑" pitchFamily="2" charset="-122"/>
                <a:ea typeface="华文细黑" pitchFamily="2" charset="-122"/>
              </a:rPr>
              <a:t>的应用</a:t>
            </a:r>
            <a:r>
              <a:rPr lang="en-US" altLang="zh-CN" sz="3600" b="1" dirty="0" smtClean="0">
                <a:latin typeface="华文细黑" pitchFamily="2" charset="-122"/>
                <a:ea typeface="华文细黑" pitchFamily="2" charset="-122"/>
              </a:rPr>
              <a:t>-IPC</a:t>
            </a:r>
            <a:endParaRPr lang="zh-CN" altLang="en-US" sz="36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143536"/>
          </a:xfrm>
        </p:spPr>
        <p:txBody>
          <a:bodyPr>
            <a:noAutofit/>
          </a:bodyPr>
          <a:lstStyle/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P2P</a:t>
            </a:r>
            <a:r>
              <a:rPr lang="zh-CN" altLang="en-US" sz="2400" dirty="0" smtClean="0">
                <a:solidFill>
                  <a:prstClr val="black"/>
                </a:solidFill>
              </a:rPr>
              <a:t>应用</a:t>
            </a:r>
            <a:r>
              <a:rPr lang="en-US" altLang="zh-CN" sz="2400" dirty="0" smtClean="0">
                <a:solidFill>
                  <a:prstClr val="black"/>
                </a:solidFill>
              </a:rPr>
              <a:t>-IPC</a:t>
            </a:r>
          </a:p>
          <a:p>
            <a:pPr lvl="0"/>
            <a:endParaRPr lang="en-US" altLang="zh-CN" sz="2400" dirty="0" smtClean="0">
              <a:solidFill>
                <a:prstClr val="black"/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000100" y="2143116"/>
            <a:ext cx="6819910" cy="3652860"/>
            <a:chOff x="1000100" y="2143116"/>
            <a:chExt cx="6819910" cy="3652860"/>
          </a:xfrm>
        </p:grpSpPr>
        <p:pic>
          <p:nvPicPr>
            <p:cNvPr id="1026" name="Picture 2" descr="C:\Users\Administrator\Desktop\QQ截图20130926161324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1770" y="5357826"/>
              <a:ext cx="371475" cy="438150"/>
            </a:xfrm>
            <a:prstGeom prst="rect">
              <a:avLst/>
            </a:prstGeom>
            <a:noFill/>
          </p:spPr>
        </p:pic>
        <p:pic>
          <p:nvPicPr>
            <p:cNvPr id="7" name="Picture 2" descr="C:\Users\Administrator\Desktop\QQ截图20130926161324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4778" y="5286388"/>
              <a:ext cx="371475" cy="438150"/>
            </a:xfrm>
            <a:prstGeom prst="rect">
              <a:avLst/>
            </a:prstGeom>
            <a:noFill/>
          </p:spPr>
        </p:pic>
        <p:pic>
          <p:nvPicPr>
            <p:cNvPr id="9" name="Picture 2" descr="C:\Users\Administrator\Desktop\QQ截图20130926161324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57786" y="5286388"/>
              <a:ext cx="371475" cy="438150"/>
            </a:xfrm>
            <a:prstGeom prst="rect">
              <a:avLst/>
            </a:prstGeom>
            <a:noFill/>
          </p:spPr>
        </p:pic>
        <p:pic>
          <p:nvPicPr>
            <p:cNvPr id="10" name="Picture 2" descr="C:\Users\Administrator\Desktop\QQ截图20130926161324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00794" y="5357826"/>
              <a:ext cx="371475" cy="438150"/>
            </a:xfrm>
            <a:prstGeom prst="rect">
              <a:avLst/>
            </a:prstGeom>
            <a:noFill/>
          </p:spPr>
        </p:pic>
        <p:pic>
          <p:nvPicPr>
            <p:cNvPr id="1027" name="Picture 3" descr="C:\Users\Administrator\Desktop\QQ截图20130926161529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3406" y="4071942"/>
              <a:ext cx="400050" cy="723900"/>
            </a:xfrm>
            <a:prstGeom prst="rect">
              <a:avLst/>
            </a:prstGeom>
            <a:noFill/>
          </p:spPr>
        </p:pic>
        <p:cxnSp>
          <p:nvCxnSpPr>
            <p:cNvPr id="27" name="直接箭头连接符 26"/>
            <p:cNvCxnSpPr>
              <a:stCxn id="1026" idx="0"/>
            </p:cNvCxnSpPr>
            <p:nvPr/>
          </p:nvCxnSpPr>
          <p:spPr>
            <a:xfrm rot="5400000" flipH="1" flipV="1">
              <a:off x="3557548" y="4486282"/>
              <a:ext cx="571504" cy="1171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0"/>
            </p:cNvCxnSpPr>
            <p:nvPr/>
          </p:nvCxnSpPr>
          <p:spPr>
            <a:xfrm rot="5400000" flipH="1" flipV="1">
              <a:off x="4379085" y="4879191"/>
              <a:ext cx="428628" cy="3857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6200000" flipV="1">
              <a:off x="4929158" y="4929198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0800000">
              <a:off x="5143472" y="4786322"/>
              <a:ext cx="135732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86480" y="221455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P2P</a:t>
              </a:r>
              <a:r>
                <a:rPr lang="zh-CN" altLang="en-US" sz="1400" dirty="0" smtClean="0"/>
                <a:t>服务器</a:t>
              </a:r>
              <a:endParaRPr lang="zh-CN" altLang="en-US" sz="1400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rot="5400000" flipH="1" flipV="1">
              <a:off x="4678331" y="3964785"/>
              <a:ext cx="35798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9" name="Picture 5" descr="C:\Users\Administrator\Desktop\QQ截图20130926161937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86414" y="2143116"/>
              <a:ext cx="581025" cy="542925"/>
            </a:xfrm>
            <a:prstGeom prst="rect">
              <a:avLst/>
            </a:prstGeom>
            <a:noFill/>
          </p:spPr>
        </p:pic>
        <p:pic>
          <p:nvPicPr>
            <p:cNvPr id="1030" name="Picture 6" descr="C:\Users\Administrator\Desktop\QQ截图20130926162159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000860" y="3357562"/>
              <a:ext cx="819150" cy="809625"/>
            </a:xfrm>
            <a:prstGeom prst="rect">
              <a:avLst/>
            </a:prstGeom>
            <a:noFill/>
          </p:spPr>
        </p:pic>
        <p:cxnSp>
          <p:nvCxnSpPr>
            <p:cNvPr id="43" name="直接箭头连接符 42"/>
            <p:cNvCxnSpPr/>
            <p:nvPr/>
          </p:nvCxnSpPr>
          <p:spPr>
            <a:xfrm rot="10800000">
              <a:off x="5643538" y="3500438"/>
              <a:ext cx="128588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10800000" flipV="1">
              <a:off x="5715008" y="4214818"/>
              <a:ext cx="1500166" cy="35719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1" name="Picture 7" descr="C:\Users\Administrator\Desktop\QQ截图20130926162438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85886" y="4000504"/>
              <a:ext cx="457200" cy="390525"/>
            </a:xfrm>
            <a:prstGeom prst="rect">
              <a:avLst/>
            </a:prstGeom>
            <a:noFill/>
          </p:spPr>
        </p:pic>
        <p:sp>
          <p:nvSpPr>
            <p:cNvPr id="57" name="云形 56"/>
            <p:cNvSpPr/>
            <p:nvPr/>
          </p:nvSpPr>
          <p:spPr>
            <a:xfrm>
              <a:off x="4000464" y="3143248"/>
              <a:ext cx="1500198" cy="500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Internet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 flipV="1">
              <a:off x="5214910" y="2714620"/>
              <a:ext cx="500066" cy="2865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C:\Users\Administrator\Desktop\QQ截图20130926162652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04" y="2928934"/>
              <a:ext cx="304800" cy="533400"/>
            </a:xfrm>
            <a:prstGeom prst="rect">
              <a:avLst/>
            </a:prstGeom>
            <a:noFill/>
          </p:spPr>
        </p:pic>
        <p:cxnSp>
          <p:nvCxnSpPr>
            <p:cNvPr id="64" name="直接箭头连接符 63"/>
            <p:cNvCxnSpPr/>
            <p:nvPr/>
          </p:nvCxnSpPr>
          <p:spPr>
            <a:xfrm rot="5400000" flipH="1" flipV="1">
              <a:off x="2071638" y="3500438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2928894" y="3357562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2143076" y="4429132"/>
              <a:ext cx="2214610" cy="1428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57390" y="3571876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3G/4G</a:t>
              </a:r>
              <a:r>
                <a:rPr lang="zh-CN" altLang="en-US" sz="1400" dirty="0" smtClean="0"/>
                <a:t>基站</a:t>
              </a:r>
              <a:endParaRPr lang="zh-CN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0100" y="4429132"/>
              <a:ext cx="1285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手机客户端</a:t>
              </a:r>
              <a:endParaRPr lang="en-US" altLang="zh-CN" sz="14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3504" y="4357694"/>
              <a:ext cx="50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NAT</a:t>
              </a:r>
            </a:p>
          </p:txBody>
        </p:sp>
        <p:cxnSp>
          <p:nvCxnSpPr>
            <p:cNvPr id="76" name="直接箭头连接符 75"/>
            <p:cNvCxnSpPr/>
            <p:nvPr/>
          </p:nvCxnSpPr>
          <p:spPr>
            <a:xfrm rot="10800000" flipV="1">
              <a:off x="3143240" y="4714884"/>
              <a:ext cx="1214446" cy="5715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5643570" y="4714884"/>
              <a:ext cx="928694" cy="5715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261461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合志同方，共赢未来</a:t>
            </a:r>
            <a:endParaRPr lang="zh-CN" altLang="en-US" sz="66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目录索引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5372080" cy="6429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P2P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简介</a:t>
            </a:r>
            <a:endParaRPr lang="zh-CN" altLang="en-US" sz="36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14353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P2P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altLang="en-US" sz="1800" dirty="0" smtClean="0">
                <a:solidFill>
                  <a:prstClr val="black"/>
                </a:solidFill>
              </a:rPr>
              <a:t>		P2P</a:t>
            </a:r>
            <a:r>
              <a:rPr lang="zh-CN" altLang="en-US" sz="1800" dirty="0" smtClean="0">
                <a:solidFill>
                  <a:prstClr val="black"/>
                </a:solidFill>
              </a:rPr>
              <a:t>是</a:t>
            </a:r>
            <a:r>
              <a:rPr lang="en-US" altLang="en-US" sz="1800" dirty="0" smtClean="0">
                <a:solidFill>
                  <a:prstClr val="black"/>
                </a:solidFill>
              </a:rPr>
              <a:t>peer-to-peer(</a:t>
            </a:r>
            <a:r>
              <a:rPr lang="zh-CN" altLang="en-US" sz="1800" dirty="0" smtClean="0">
                <a:solidFill>
                  <a:prstClr val="black"/>
                </a:solidFill>
              </a:rPr>
              <a:t>点对点</a:t>
            </a:r>
            <a:r>
              <a:rPr lang="en-US" altLang="en-US" sz="1800" dirty="0" smtClean="0">
                <a:solidFill>
                  <a:prstClr val="black"/>
                </a:solidFill>
              </a:rPr>
              <a:t>)</a:t>
            </a:r>
            <a:r>
              <a:rPr lang="zh-CN" altLang="en-US" sz="1800" dirty="0" smtClean="0">
                <a:solidFill>
                  <a:prstClr val="black"/>
                </a:solidFill>
              </a:rPr>
              <a:t>的缩写，又称对等互联网络技术，是一种网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zh-CN" altLang="en-US" sz="1800" dirty="0" smtClean="0">
                <a:solidFill>
                  <a:prstClr val="black"/>
                </a:solidFill>
              </a:rPr>
              <a:t>络新技术，依赖网络中参与者的计算能力和带宽，而不是把依赖都聚集在较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zh-CN" altLang="en-US" sz="1800" dirty="0" smtClean="0">
                <a:solidFill>
                  <a:prstClr val="black"/>
                </a:solidFill>
              </a:rPr>
              <a:t>少的几台服务器上。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en-US" altLang="zh-CN" sz="1800" dirty="0" smtClean="0"/>
              <a:t>		</a:t>
            </a:r>
            <a:r>
              <a:rPr lang="zh-CN" altLang="en-US" sz="1800" dirty="0" smtClean="0"/>
              <a:t>纯点对点网络没有客户端或服务器的概念，只有平等的同级节点，同时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对网络上的其它节点充当客户端和服务器。这种网络设计模型不同于传统的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C/S</a:t>
            </a:r>
            <a:r>
              <a:rPr lang="zh-CN" altLang="en-US" sz="1800" dirty="0" smtClean="0"/>
              <a:t>模型，在</a:t>
            </a:r>
            <a:r>
              <a:rPr lang="en-US" altLang="zh-CN" sz="1800" dirty="0" smtClean="0"/>
              <a:t>C/S</a:t>
            </a:r>
            <a:r>
              <a:rPr lang="zh-CN" altLang="en-US" sz="1800" dirty="0" smtClean="0"/>
              <a:t>模型中通信通常来往于一个中央服务器。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		</a:t>
            </a:r>
            <a:r>
              <a:rPr lang="zh-CN" altLang="en-US" sz="1800" dirty="0" smtClean="0"/>
              <a:t>目前</a:t>
            </a:r>
            <a:r>
              <a:rPr lang="en-US" altLang="zh-CN" sz="1800" dirty="0" smtClean="0"/>
              <a:t>P2P</a:t>
            </a:r>
            <a:r>
              <a:rPr lang="zh-CN" altLang="en-US" sz="1800" dirty="0" smtClean="0"/>
              <a:t>技术有许多应用。共享包含各种格式音频，视频，数据等的文件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是非常普遍的，实时数据也可以使用</a:t>
            </a:r>
            <a:r>
              <a:rPr lang="en-US" altLang="zh-CN" sz="1800" dirty="0" smtClean="0"/>
              <a:t>P2P</a:t>
            </a:r>
            <a:r>
              <a:rPr lang="zh-CN" altLang="en-US" sz="1800" dirty="0" smtClean="0"/>
              <a:t>技术来传送，如</a:t>
            </a:r>
            <a:r>
              <a:rPr lang="en-US" altLang="zh-CN" sz="1800" dirty="0" smtClean="0"/>
              <a:t>PPLIVE</a:t>
            </a:r>
            <a:r>
              <a:rPr lang="zh-CN" altLang="en-US" sz="1800" dirty="0" smtClean="0"/>
              <a:t>视频点播、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err="1" smtClean="0"/>
              <a:t>BitTorrent</a:t>
            </a:r>
            <a:r>
              <a:rPr lang="zh-CN" altLang="en-US" sz="1800" dirty="0" smtClean="0"/>
              <a:t>下载等。 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5372080" cy="6429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P2P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简介</a:t>
            </a:r>
            <a:endParaRPr lang="zh-CN" altLang="en-US" sz="36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143536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/>
              <a:t>P2P</a:t>
            </a:r>
            <a:r>
              <a:rPr lang="zh-CN" altLang="en-US" sz="2400" dirty="0" smtClean="0"/>
              <a:t>的优势</a:t>
            </a:r>
            <a:endParaRPr lang="en-US" altLang="zh-CN" sz="2400" dirty="0" smtClean="0"/>
          </a:p>
          <a:p>
            <a:pPr>
              <a:buNone/>
            </a:pPr>
            <a:endParaRPr lang="en-US" altLang="zh-CN" sz="1400" dirty="0" smtClean="0"/>
          </a:p>
          <a:p>
            <a:pPr lvl="1"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		</a:t>
            </a:r>
            <a:r>
              <a:rPr lang="zh-CN" altLang="en-US" sz="1800" dirty="0" smtClean="0">
                <a:solidFill>
                  <a:prstClr val="black"/>
                </a:solidFill>
              </a:rPr>
              <a:t>在传统的</a:t>
            </a:r>
            <a:r>
              <a:rPr lang="en-US" altLang="zh-CN" sz="1800" dirty="0" smtClean="0">
                <a:solidFill>
                  <a:prstClr val="black"/>
                </a:solidFill>
              </a:rPr>
              <a:t>C/S</a:t>
            </a:r>
            <a:r>
              <a:rPr lang="zh-CN" altLang="en-US" sz="1800" dirty="0" smtClean="0">
                <a:solidFill>
                  <a:prstClr val="black"/>
                </a:solidFill>
              </a:rPr>
              <a:t>模式中，数据的分发采用专门的服务器，多个客户端都从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zh-CN" altLang="en-US" sz="1800" dirty="0" smtClean="0">
                <a:solidFill>
                  <a:prstClr val="black"/>
                </a:solidFill>
              </a:rPr>
              <a:t>此服务器获取数据。但此种模式的缺点是：因为服务器的个数只有一个</a:t>
            </a:r>
            <a:r>
              <a:rPr lang="en-US" altLang="zh-CN" sz="1800" dirty="0" smtClean="0">
                <a:solidFill>
                  <a:prstClr val="black"/>
                </a:solidFill>
              </a:rPr>
              <a:t>(</a:t>
            </a:r>
            <a:r>
              <a:rPr lang="zh-CN" altLang="en-US" sz="1800" dirty="0" smtClean="0">
                <a:solidFill>
                  <a:prstClr val="black"/>
                </a:solidFill>
              </a:rPr>
              <a:t>即便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zh-CN" altLang="en-US" sz="1800" dirty="0" smtClean="0">
                <a:solidFill>
                  <a:prstClr val="black"/>
                </a:solidFill>
              </a:rPr>
              <a:t>有多个也非常有限</a:t>
            </a:r>
            <a:r>
              <a:rPr lang="en-US" altLang="zh-CN" sz="1800" dirty="0" smtClean="0">
                <a:solidFill>
                  <a:prstClr val="black"/>
                </a:solidFill>
              </a:rPr>
              <a:t>)</a:t>
            </a:r>
            <a:r>
              <a:rPr lang="zh-CN" altLang="en-US" sz="1800" dirty="0" smtClean="0">
                <a:solidFill>
                  <a:prstClr val="black"/>
                </a:solidFill>
              </a:rPr>
              <a:t>，系统容易出现单一失效点；单一服务器面对众多的客户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zh-CN" altLang="en-US" sz="1800" dirty="0" smtClean="0">
                <a:solidFill>
                  <a:prstClr val="black"/>
                </a:solidFill>
              </a:rPr>
              <a:t>端，由于</a:t>
            </a:r>
            <a:r>
              <a:rPr lang="en-US" altLang="zh-CN" sz="1800" dirty="0" smtClean="0">
                <a:solidFill>
                  <a:prstClr val="black"/>
                </a:solidFill>
              </a:rPr>
              <a:t>CPU</a:t>
            </a:r>
            <a:r>
              <a:rPr lang="zh-CN" altLang="en-US" sz="1800" dirty="0" smtClean="0">
                <a:solidFill>
                  <a:prstClr val="black"/>
                </a:solidFill>
              </a:rPr>
              <a:t>能力、内存大小、网络带宽的限制，可同时服务的客户端非常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zh-CN" altLang="en-US" sz="1800" dirty="0" smtClean="0">
                <a:solidFill>
                  <a:prstClr val="black"/>
                </a:solidFill>
              </a:rPr>
              <a:t>有限，可扩展性差。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		</a:t>
            </a:r>
            <a:r>
              <a:rPr lang="zh-CN" altLang="en-US" sz="1800" dirty="0" smtClean="0">
                <a:solidFill>
                  <a:prstClr val="black"/>
                </a:solidFill>
              </a:rPr>
              <a:t>而在</a:t>
            </a:r>
            <a:r>
              <a:rPr lang="en-US" altLang="zh-CN" sz="1800" dirty="0" smtClean="0"/>
              <a:t>P2P</a:t>
            </a:r>
            <a:r>
              <a:rPr lang="zh-CN" altLang="en-US" sz="1800" dirty="0" smtClean="0"/>
              <a:t>网络中，它一个重要的目标就是让所有的节点都能提供资源（带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宽、存储空间、计算能力等），让每个节点既可以从其他节点得到服务，也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可以向其他节点提供服务，同时也增加了网络防故障的健壮性，因此，当有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节点加入且对系统请求增多，整个系统的容量也增大。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		P2P</a:t>
            </a:r>
            <a:r>
              <a:rPr lang="zh-CN" altLang="en-US" sz="1800" dirty="0" smtClean="0"/>
              <a:t>正是为了解决</a:t>
            </a:r>
            <a:r>
              <a:rPr lang="en-US" altLang="zh-CN" sz="1800" dirty="0" smtClean="0"/>
              <a:t>C/S</a:t>
            </a:r>
            <a:r>
              <a:rPr lang="zh-CN" altLang="en-US" sz="1800" dirty="0" smtClean="0"/>
              <a:t>模型在弊端而提出来的一种对等网络结构。</a:t>
            </a:r>
            <a:br>
              <a:rPr lang="zh-CN" altLang="en-US" sz="1800" dirty="0" smtClean="0"/>
            </a:br>
            <a:endParaRPr lang="en-US" altLang="zh-CN" sz="1800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/>
              <a:t>NAT</a:t>
            </a:r>
            <a:r>
              <a:rPr lang="zh-CN" altLang="en-US" sz="3600" dirty="0" smtClean="0"/>
              <a:t>技术</a:t>
            </a:r>
            <a:endParaRPr lang="en-US" altLang="zh-CN" sz="3600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14353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NAT</a:t>
            </a:r>
            <a:r>
              <a:rPr lang="zh-CN" altLang="en-US" sz="2400" dirty="0" smtClean="0"/>
              <a:t>技术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网络地址转换</a:t>
            </a:r>
            <a:r>
              <a:rPr lang="en-US" altLang="zh-CN" sz="2000" dirty="0" smtClean="0"/>
              <a:t>(Network Address Translation)</a:t>
            </a:r>
            <a:r>
              <a:rPr lang="zh-CN" altLang="en-US" sz="2000" dirty="0" smtClean="0"/>
              <a:t>属接入广域网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(WAN)</a:t>
            </a:r>
            <a:r>
              <a:rPr lang="zh-CN" altLang="en-US" sz="2000" dirty="0" smtClean="0"/>
              <a:t>技术，是一种将私有（保留）地址转化为公有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地址的转换技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术。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 由于</a:t>
            </a:r>
            <a:r>
              <a:rPr lang="en-US" altLang="zh-CN" sz="2000" dirty="0" smtClean="0"/>
              <a:t>IPv4</a:t>
            </a:r>
            <a:r>
              <a:rPr lang="zh-CN" altLang="en-US" sz="2000" dirty="0" smtClean="0"/>
              <a:t>其先天性不足，在九十年代初期时，已经预计到了</a:t>
            </a:r>
            <a:r>
              <a:rPr lang="en-US" altLang="zh-CN" sz="2000" dirty="0" smtClean="0"/>
              <a:t>IPv4</a:t>
            </a:r>
          </a:p>
          <a:p>
            <a:pPr lvl="1">
              <a:buNone/>
            </a:pPr>
            <a:r>
              <a:rPr lang="zh-CN" altLang="en-US" sz="2000" dirty="0" smtClean="0"/>
              <a:t>地址不足，而开发</a:t>
            </a:r>
            <a:r>
              <a:rPr lang="en-US" altLang="zh-CN" sz="2000" dirty="0" smtClean="0"/>
              <a:t>IPv6</a:t>
            </a:r>
            <a:r>
              <a:rPr lang="zh-CN" altLang="en-US" sz="2000" dirty="0" smtClean="0"/>
              <a:t>技术需要足够的时间，为了延长</a:t>
            </a:r>
            <a:r>
              <a:rPr lang="en-US" altLang="zh-CN" sz="2000" dirty="0" smtClean="0"/>
              <a:t>IPv4</a:t>
            </a:r>
            <a:r>
              <a:rPr lang="zh-CN" altLang="en-US" sz="2000" dirty="0" smtClean="0"/>
              <a:t>技术的使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用时间，所以产生了</a:t>
            </a:r>
            <a:r>
              <a:rPr lang="en-US" altLang="zh-CN" sz="2000" dirty="0" smtClean="0"/>
              <a:t>NAT</a:t>
            </a:r>
            <a:r>
              <a:rPr lang="zh-CN" altLang="en-US" sz="2000" dirty="0" smtClean="0"/>
              <a:t>技术。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目前被广泛应用于各种类型</a:t>
            </a:r>
            <a:r>
              <a:rPr lang="en-US" altLang="zh-CN" sz="2000" dirty="0" smtClean="0"/>
              <a:t>Internet</a:t>
            </a:r>
            <a:r>
              <a:rPr lang="zh-CN" altLang="en-US" sz="2000" dirty="0" smtClean="0"/>
              <a:t>接入方式和各种类型的网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络中。</a:t>
            </a:r>
            <a:r>
              <a:rPr lang="en-US" altLang="zh-CN" sz="2000" dirty="0" smtClean="0"/>
              <a:t>NAT</a:t>
            </a:r>
            <a:r>
              <a:rPr lang="zh-CN" altLang="en-US" sz="2000" dirty="0" smtClean="0"/>
              <a:t>不仅完美地解决了</a:t>
            </a:r>
            <a:r>
              <a:rPr lang="en-US" altLang="zh-CN" sz="2000" dirty="0" err="1" smtClean="0"/>
              <a:t>lP</a:t>
            </a:r>
            <a:r>
              <a:rPr lang="zh-CN" altLang="en-US" sz="2000" dirty="0" smtClean="0"/>
              <a:t>地址不足的问题，而且还能够有效地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避免来自网络外部的攻击，隐藏并保护网络内部的计算机。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/>
              <a:t>NAT</a:t>
            </a:r>
            <a:r>
              <a:rPr lang="zh-CN" altLang="en-US" sz="3600" dirty="0" smtClean="0"/>
              <a:t>技术</a:t>
            </a:r>
            <a:endParaRPr lang="en-US" altLang="zh-CN" sz="3600" dirty="0" smtClean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14353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altLang="zh-CN" sz="2000" dirty="0" smtClean="0"/>
              <a:t>	</a:t>
            </a:r>
          </a:p>
          <a:p>
            <a:pPr lvl="1">
              <a:buNone/>
            </a:pPr>
            <a:r>
              <a:rPr lang="en-US" altLang="zh-CN" sz="1800" dirty="0" smtClean="0"/>
              <a:t>	</a:t>
            </a:r>
            <a:r>
              <a:rPr lang="en-US" altLang="zh-CN" sz="2000" dirty="0" smtClean="0"/>
              <a:t>RFC 1918 </a:t>
            </a:r>
            <a:r>
              <a:rPr lang="zh-CN" altLang="en-US" sz="2000" dirty="0" smtClean="0"/>
              <a:t>为私有网络预留出了三个</a:t>
            </a:r>
            <a:r>
              <a:rPr lang="en-US" altLang="zh-CN" sz="2000" dirty="0" smtClean="0"/>
              <a:t>IP </a:t>
            </a:r>
            <a:r>
              <a:rPr lang="zh-CN" altLang="en-US" sz="2000" dirty="0" smtClean="0"/>
              <a:t>地址块，如下：</a:t>
            </a:r>
          </a:p>
          <a:p>
            <a:pPr lvl="1">
              <a:buNone/>
            </a:pPr>
            <a:r>
              <a:rPr lang="en-US" altLang="zh-CN" sz="2000" dirty="0" smtClean="0"/>
              <a:t>	A </a:t>
            </a:r>
            <a:r>
              <a:rPr lang="zh-CN" altLang="en-US" sz="2000" dirty="0" smtClean="0"/>
              <a:t>类：</a:t>
            </a:r>
            <a:r>
              <a:rPr lang="en-US" altLang="zh-CN" sz="2000" dirty="0" smtClean="0"/>
              <a:t>10.0.0.0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10.255.255.255</a:t>
            </a:r>
          </a:p>
          <a:p>
            <a:pPr lvl="1">
              <a:buNone/>
            </a:pPr>
            <a:r>
              <a:rPr lang="en-US" altLang="zh-CN" sz="2000" dirty="0" smtClean="0"/>
              <a:t>	B </a:t>
            </a:r>
            <a:r>
              <a:rPr lang="zh-CN" altLang="en-US" sz="2000" dirty="0" smtClean="0"/>
              <a:t>类： </a:t>
            </a:r>
            <a:r>
              <a:rPr lang="en-US" altLang="zh-CN" sz="2000" dirty="0" smtClean="0"/>
              <a:t>172.16.0.0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172.31.255.255</a:t>
            </a:r>
          </a:p>
          <a:p>
            <a:pPr lvl="1">
              <a:buNone/>
            </a:pPr>
            <a:r>
              <a:rPr lang="en-US" altLang="zh-CN" sz="2000" dirty="0" smtClean="0"/>
              <a:t>	C </a:t>
            </a:r>
            <a:r>
              <a:rPr lang="zh-CN" altLang="en-US" sz="2000" dirty="0" smtClean="0"/>
              <a:t>类：</a:t>
            </a:r>
            <a:r>
              <a:rPr lang="en-US" altLang="zh-CN" sz="2000" dirty="0" smtClean="0"/>
              <a:t>192.168.0.0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192.168.255.255</a:t>
            </a:r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上述三个范围内的地址不会在因特网上被分配，因此可以不必向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ISP </a:t>
            </a:r>
            <a:r>
              <a:rPr lang="zh-CN" altLang="en-US" sz="2000" dirty="0" smtClean="0"/>
              <a:t>或注册中心申请而在公司或企业内部自由使用。</a:t>
            </a:r>
          </a:p>
          <a:p>
            <a:pPr lvl="1">
              <a:buNone/>
            </a:pPr>
            <a:r>
              <a:rPr lang="en-US" altLang="zh-CN" sz="2000" dirty="0" smtClean="0"/>
              <a:t>	</a:t>
            </a:r>
          </a:p>
          <a:p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/>
              <a:t>NAT</a:t>
            </a:r>
            <a:r>
              <a:rPr lang="zh-CN" altLang="en-US" sz="3600" dirty="0" smtClean="0"/>
              <a:t>技术</a:t>
            </a:r>
            <a:endParaRPr lang="en-US" altLang="zh-CN" sz="3600" dirty="0" smtClean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4071966" cy="514353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NAT</a:t>
            </a:r>
            <a:r>
              <a:rPr lang="zh-CN" altLang="en-US" sz="2400" dirty="0" smtClean="0"/>
              <a:t>工作流程</a:t>
            </a:r>
            <a:endParaRPr lang="en-US" altLang="zh-CN" sz="2400" dirty="0" smtClean="0"/>
          </a:p>
          <a:p>
            <a:endParaRPr lang="en-US" altLang="zh-CN" sz="1800" dirty="0" smtClean="0">
              <a:solidFill>
                <a:srgbClr val="333333"/>
              </a:solidFill>
              <a:latin typeface="arial"/>
            </a:endParaRPr>
          </a:p>
          <a:p>
            <a:r>
              <a:rPr lang="zh-CN" altLang="en-US" sz="1200" dirty="0" smtClean="0">
                <a:solidFill>
                  <a:srgbClr val="333333"/>
                </a:solidFill>
              </a:rPr>
              <a:t>如右图这个 </a:t>
            </a:r>
            <a:r>
              <a:rPr lang="en-US" sz="1200" dirty="0" smtClean="0">
                <a:solidFill>
                  <a:srgbClr val="333333"/>
                </a:solidFill>
              </a:rPr>
              <a:t>client（</a:t>
            </a:r>
            <a:r>
              <a:rPr lang="zh-CN" altLang="en-US" sz="1200" dirty="0" smtClean="0">
                <a:solidFill>
                  <a:srgbClr val="333333"/>
                </a:solidFill>
              </a:rPr>
              <a:t>终端） 的 </a:t>
            </a:r>
            <a:r>
              <a:rPr lang="en-US" sz="1200" dirty="0" smtClean="0">
                <a:solidFill>
                  <a:srgbClr val="333333"/>
                </a:solidFill>
              </a:rPr>
              <a:t>gateway </a:t>
            </a:r>
            <a:r>
              <a:rPr lang="zh-CN" altLang="en-US" sz="1200" dirty="0" smtClean="0">
                <a:solidFill>
                  <a:srgbClr val="333333"/>
                </a:solidFill>
              </a:rPr>
              <a:t>设定为 </a:t>
            </a:r>
            <a:r>
              <a:rPr lang="en-US" sz="1200" dirty="0" smtClean="0">
                <a:solidFill>
                  <a:srgbClr val="333333"/>
                </a:solidFill>
              </a:rPr>
              <a:t>NAT </a:t>
            </a:r>
            <a:r>
              <a:rPr lang="zh-CN" altLang="en-US" sz="1200" dirty="0" smtClean="0">
                <a:solidFill>
                  <a:srgbClr val="333333"/>
                </a:solidFill>
              </a:rPr>
              <a:t>主机，所以当要连上 </a:t>
            </a:r>
            <a:r>
              <a:rPr lang="en-US" sz="1200" dirty="0" smtClean="0">
                <a:solidFill>
                  <a:srgbClr val="333333"/>
                </a:solidFill>
              </a:rPr>
              <a:t>Internet </a:t>
            </a:r>
            <a:r>
              <a:rPr lang="zh-CN" altLang="en-US" sz="1200" dirty="0" smtClean="0">
                <a:solidFill>
                  <a:srgbClr val="333333"/>
                </a:solidFill>
              </a:rPr>
              <a:t>的时候，该封包就会被送到 </a:t>
            </a:r>
            <a:r>
              <a:rPr lang="en-US" sz="1200" dirty="0" smtClean="0">
                <a:solidFill>
                  <a:srgbClr val="333333"/>
                </a:solidFill>
              </a:rPr>
              <a:t>NAT </a:t>
            </a:r>
            <a:r>
              <a:rPr lang="zh-CN" altLang="en-US" sz="1200" dirty="0" smtClean="0">
                <a:solidFill>
                  <a:srgbClr val="333333"/>
                </a:solidFill>
              </a:rPr>
              <a:t>主机，这个时候的封包 </a:t>
            </a:r>
            <a:r>
              <a:rPr lang="en-US" sz="1200" dirty="0" smtClean="0">
                <a:solidFill>
                  <a:srgbClr val="333333"/>
                </a:solidFill>
              </a:rPr>
              <a:t>Header </a:t>
            </a:r>
            <a:r>
              <a:rPr lang="zh-CN" altLang="en-US" sz="1200" dirty="0" smtClean="0">
                <a:solidFill>
                  <a:srgbClr val="333333"/>
                </a:solidFill>
              </a:rPr>
              <a:t>之 </a:t>
            </a:r>
            <a:r>
              <a:rPr lang="en-US" sz="1200" dirty="0" smtClean="0">
                <a:solidFill>
                  <a:srgbClr val="333333"/>
                </a:solidFill>
              </a:rPr>
              <a:t>source IP（</a:t>
            </a:r>
            <a:r>
              <a:rPr lang="zh-CN" altLang="en-US" sz="1200" dirty="0" smtClean="0">
                <a:solidFill>
                  <a:srgbClr val="333333"/>
                </a:solidFill>
              </a:rPr>
              <a:t>源</a:t>
            </a:r>
            <a:r>
              <a:rPr lang="en-US" sz="1200" dirty="0" smtClean="0">
                <a:solidFill>
                  <a:srgbClr val="333333"/>
                </a:solidFill>
              </a:rPr>
              <a:t>IP） </a:t>
            </a:r>
            <a:r>
              <a:rPr lang="zh-CN" altLang="en-US" sz="1200" dirty="0" smtClean="0">
                <a:solidFill>
                  <a:srgbClr val="333333"/>
                </a:solidFill>
              </a:rPr>
              <a:t>为 </a:t>
            </a:r>
            <a:r>
              <a:rPr lang="en-US" altLang="zh-CN" sz="1200" dirty="0" smtClean="0">
                <a:solidFill>
                  <a:srgbClr val="333333"/>
                </a:solidFill>
              </a:rPr>
              <a:t>192.168.1.100 </a:t>
            </a:r>
            <a:r>
              <a:rPr lang="zh-CN" altLang="en-US" sz="1200" dirty="0" smtClean="0">
                <a:solidFill>
                  <a:srgbClr val="333333"/>
                </a:solidFill>
              </a:rPr>
              <a:t>；</a:t>
            </a:r>
            <a:endParaRPr lang="en-US" altLang="zh-CN" sz="1200" dirty="0" smtClean="0">
              <a:solidFill>
                <a:srgbClr val="333333"/>
              </a:solidFill>
            </a:endParaRPr>
          </a:p>
          <a:p>
            <a:pPr>
              <a:buNone/>
            </a:pPr>
            <a:endParaRPr lang="en-US" altLang="zh-CN" sz="1200" dirty="0" smtClean="0">
              <a:solidFill>
                <a:srgbClr val="333333"/>
              </a:solidFill>
            </a:endParaRPr>
          </a:p>
          <a:p>
            <a:r>
              <a:rPr lang="zh-CN" altLang="en-US" sz="1200" dirty="0" smtClean="0"/>
              <a:t>而透过这个 </a:t>
            </a:r>
            <a:r>
              <a:rPr lang="en-US" altLang="zh-CN" sz="1200" dirty="0" smtClean="0"/>
              <a:t>NAT </a:t>
            </a:r>
            <a:r>
              <a:rPr lang="zh-CN" altLang="en-US" sz="1200" dirty="0" smtClean="0"/>
              <a:t>主机，它会将 </a:t>
            </a:r>
            <a:r>
              <a:rPr lang="en-US" altLang="zh-CN" sz="1200" dirty="0" smtClean="0"/>
              <a:t>client </a:t>
            </a:r>
            <a:r>
              <a:rPr lang="zh-CN" altLang="en-US" sz="1200" dirty="0" smtClean="0"/>
              <a:t>的对外联机封包的 </a:t>
            </a:r>
            <a:r>
              <a:rPr lang="en-US" altLang="zh-CN" sz="1200" dirty="0" smtClean="0"/>
              <a:t>source IP ( 192.168.1.100 ) </a:t>
            </a:r>
            <a:r>
              <a:rPr lang="zh-CN" altLang="en-US" sz="1200" dirty="0" smtClean="0"/>
              <a:t>伪装成 </a:t>
            </a:r>
            <a:r>
              <a:rPr lang="en-US" altLang="zh-CN" sz="1200" dirty="0" smtClean="0"/>
              <a:t>ppp0 ( </a:t>
            </a:r>
            <a:r>
              <a:rPr lang="zh-CN" altLang="en-US" sz="1200" dirty="0" smtClean="0"/>
              <a:t>假设为拨接情况 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这个接口所具有的公共 </a:t>
            </a:r>
            <a:r>
              <a:rPr lang="en-US" altLang="zh-CN" sz="1200" dirty="0" smtClean="0"/>
              <a:t>IP </a:t>
            </a:r>
            <a:r>
              <a:rPr lang="zh-CN" altLang="en-US" sz="1200" dirty="0" smtClean="0"/>
              <a:t>，因为是公共 </a:t>
            </a:r>
            <a:r>
              <a:rPr lang="en-US" altLang="zh-CN" sz="1200" dirty="0" smtClean="0"/>
              <a:t>IP </a:t>
            </a:r>
            <a:r>
              <a:rPr lang="zh-CN" altLang="en-US" sz="1200" dirty="0" smtClean="0"/>
              <a:t>了，所以这个封包就可以连上 </a:t>
            </a:r>
            <a:r>
              <a:rPr lang="en-US" altLang="zh-CN" sz="1200" dirty="0" smtClean="0"/>
              <a:t>Internet </a:t>
            </a:r>
            <a:r>
              <a:rPr lang="zh-CN" altLang="en-US" sz="1200" dirty="0" smtClean="0"/>
              <a:t>了！同时 </a:t>
            </a:r>
            <a:r>
              <a:rPr lang="en-US" altLang="zh-CN" sz="1200" dirty="0" smtClean="0"/>
              <a:t>NAT </a:t>
            </a:r>
            <a:r>
              <a:rPr lang="zh-CN" altLang="en-US" sz="1200" dirty="0" smtClean="0"/>
              <a:t>主机并且会记忆这个联机的封包是由哪一个 </a:t>
            </a:r>
            <a:r>
              <a:rPr lang="en-US" altLang="zh-CN" sz="1200" dirty="0" smtClean="0"/>
              <a:t>( 192.168.1.100 ) client </a:t>
            </a:r>
            <a:r>
              <a:rPr lang="zh-CN" altLang="en-US" sz="1200" dirty="0" smtClean="0"/>
              <a:t>端传送来的；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由 </a:t>
            </a:r>
            <a:r>
              <a:rPr lang="en-US" altLang="zh-CN" sz="1200" dirty="0" smtClean="0"/>
              <a:t>Internet </a:t>
            </a:r>
            <a:r>
              <a:rPr lang="zh-CN" altLang="en-US" sz="1200" dirty="0" smtClean="0"/>
              <a:t>传送回来的封包，当然由 </a:t>
            </a:r>
            <a:r>
              <a:rPr lang="en-US" altLang="zh-CN" sz="1200" dirty="0" smtClean="0"/>
              <a:t>NAT</a:t>
            </a:r>
            <a:r>
              <a:rPr lang="zh-CN" altLang="en-US" sz="1200" dirty="0" smtClean="0"/>
              <a:t>主机来接收了，这个时候， </a:t>
            </a:r>
            <a:r>
              <a:rPr lang="en-US" altLang="zh-CN" sz="1200" dirty="0" smtClean="0"/>
              <a:t>NAT </a:t>
            </a:r>
            <a:r>
              <a:rPr lang="zh-CN" altLang="en-US" sz="1200" dirty="0" smtClean="0"/>
              <a:t>主机会去查询原本记录的路由信息，并将目标 </a:t>
            </a:r>
            <a:r>
              <a:rPr lang="en-US" altLang="zh-CN" sz="1200" dirty="0" smtClean="0"/>
              <a:t>IP </a:t>
            </a:r>
            <a:r>
              <a:rPr lang="zh-CN" altLang="en-US" sz="1200" dirty="0" smtClean="0"/>
              <a:t>由 </a:t>
            </a:r>
            <a:r>
              <a:rPr lang="en-US" altLang="zh-CN" sz="1200" dirty="0" smtClean="0"/>
              <a:t>ppp0 </a:t>
            </a:r>
            <a:r>
              <a:rPr lang="zh-CN" altLang="en-US" sz="1200" dirty="0" smtClean="0"/>
              <a:t>上面的公共 </a:t>
            </a:r>
            <a:r>
              <a:rPr lang="en-US" altLang="zh-CN" sz="1200" dirty="0" smtClean="0"/>
              <a:t>IP </a:t>
            </a:r>
            <a:r>
              <a:rPr lang="zh-CN" altLang="en-US" sz="1200" dirty="0" smtClean="0"/>
              <a:t>改回原来的 </a:t>
            </a:r>
            <a:r>
              <a:rPr lang="en-US" altLang="zh-CN" sz="1200" dirty="0" smtClean="0"/>
              <a:t>192.168.1.100 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最后则由 </a:t>
            </a:r>
            <a:r>
              <a:rPr lang="en-US" altLang="zh-CN" sz="1200" dirty="0" smtClean="0"/>
              <a:t>NAT </a:t>
            </a:r>
            <a:r>
              <a:rPr lang="zh-CN" altLang="en-US" sz="1200" dirty="0" smtClean="0"/>
              <a:t>主机将该封包传送给原先发送封包的 </a:t>
            </a:r>
            <a:r>
              <a:rPr lang="en-US" altLang="zh-CN" sz="1200" dirty="0" smtClean="0"/>
              <a:t>Client 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</a:p>
          <a:p>
            <a:pPr lvl="1">
              <a:buNone/>
            </a:pPr>
            <a:r>
              <a:rPr lang="en-US" altLang="zh-CN" sz="2000" dirty="0" smtClean="0"/>
              <a:t>		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  <p:pic>
        <p:nvPicPr>
          <p:cNvPr id="1028" name="Picture 4" descr="c:\users\ADMINI~1\appdata\roaming\360se6\USERDA~1\Temp\0DD791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57364"/>
            <a:ext cx="4428491" cy="928694"/>
          </a:xfrm>
          <a:prstGeom prst="rect">
            <a:avLst/>
          </a:prstGeom>
          <a:noFill/>
        </p:spPr>
      </p:pic>
      <p:pic>
        <p:nvPicPr>
          <p:cNvPr id="1032" name="Picture 8" descr="http://images.cnblogs.com/cnblogs_com/opencoder/NAT_HO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000372"/>
            <a:ext cx="3714768" cy="2903711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571472" y="5500702"/>
            <a:ext cx="442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NAT</a:t>
            </a: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设备允许私网内主机主动向公网内主机发送数据</a:t>
            </a:r>
            <a:r>
              <a:rPr lang="en-US" altLang="zh-CN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但却禁止反方向的主动传递</a:t>
            </a:r>
            <a:endParaRPr lang="zh-CN" altLang="en-US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/>
              <a:t>NAT</a:t>
            </a:r>
            <a:r>
              <a:rPr lang="zh-CN" altLang="en-US" sz="3600" dirty="0" smtClean="0"/>
              <a:t>技术</a:t>
            </a:r>
            <a:endParaRPr lang="en-US" altLang="zh-CN" sz="3600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14353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NAT</a:t>
            </a:r>
            <a:r>
              <a:rPr lang="zh-CN" altLang="en-US" sz="2400" dirty="0" smtClean="0"/>
              <a:t>种类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>
              <a:buNone/>
            </a:pPr>
            <a:r>
              <a:rPr lang="zh-CN" altLang="en-US" sz="2000" dirty="0" smtClean="0"/>
              <a:t>基本的</a:t>
            </a:r>
            <a:r>
              <a:rPr lang="en-US" altLang="zh-CN" sz="2000" dirty="0" smtClean="0"/>
              <a:t>NAT</a:t>
            </a:r>
          </a:p>
          <a:p>
            <a:pPr lvl="2"/>
            <a:r>
              <a:rPr lang="zh-CN" altLang="en-US" sz="1800" dirty="0" smtClean="0"/>
              <a:t>同一个公网的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地址，某个时间只能由一台私有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地址的计算机使用。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改变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数据报的原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地址，但是不会改变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包中的端口。</a:t>
            </a:r>
            <a:endParaRPr lang="en-US" altLang="zh-CN" sz="1800" dirty="0" smtClean="0"/>
          </a:p>
          <a:p>
            <a:endParaRPr lang="en-US" altLang="zh-CN" sz="2000" b="1" dirty="0" smtClean="0"/>
          </a:p>
          <a:p>
            <a:pPr lvl="1">
              <a:buNone/>
            </a:pPr>
            <a:r>
              <a:rPr lang="en-US" sz="2000" dirty="0" smtClean="0"/>
              <a:t>NAPT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The IP Network Address/Port Translator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同一个公网的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地址，某个时间可以多台私有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地址的计算机使用。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不仅改变经过这个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数据报的原</a:t>
            </a:r>
            <a:r>
              <a:rPr lang="en-US" altLang="zh-CN" sz="1800" dirty="0" smtClean="0"/>
              <a:t>IP </a:t>
            </a:r>
            <a:r>
              <a:rPr lang="zh-CN" altLang="en-US" sz="1800" dirty="0" smtClean="0"/>
              <a:t>地址，还改变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数据报的端口。</a:t>
            </a:r>
            <a:endParaRPr lang="en-US" altLang="zh-CN" sz="1800" dirty="0" smtClean="0"/>
          </a:p>
          <a:p>
            <a:pPr lvl="2">
              <a:buNone/>
            </a:pPr>
            <a:endParaRPr lang="en-US" altLang="zh-CN" sz="1800" dirty="0" smtClean="0"/>
          </a:p>
          <a:p>
            <a:pPr lvl="2">
              <a:buNone/>
            </a:pPr>
            <a:endParaRPr lang="en-US" altLang="zh-CN" sz="1800" dirty="0" smtClean="0"/>
          </a:p>
          <a:p>
            <a:pPr lvl="2" algn="ctr">
              <a:buNone/>
            </a:pPr>
            <a:r>
              <a:rPr lang="en-US" altLang="zh-CN" dirty="0" smtClean="0"/>
              <a:t>P2P</a:t>
            </a:r>
            <a:r>
              <a:rPr lang="zh-CN" altLang="en-US" dirty="0" smtClean="0"/>
              <a:t>功能就是基于</a:t>
            </a:r>
            <a:r>
              <a:rPr lang="en-US" altLang="zh-CN" dirty="0" smtClean="0"/>
              <a:t>NAPT</a:t>
            </a:r>
            <a:r>
              <a:rPr lang="zh-CN" altLang="en-US" dirty="0" smtClean="0"/>
              <a:t>来实现的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28728" y="142852"/>
            <a:ext cx="537208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/>
              <a:t>NAT</a:t>
            </a:r>
            <a:r>
              <a:rPr lang="zh-CN" altLang="en-US" sz="3600" dirty="0" smtClean="0"/>
              <a:t>技术</a:t>
            </a:r>
            <a:endParaRPr lang="en-US" altLang="zh-CN" sz="3600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1247756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600">
              <a:ea typeface="楷体_GB2312" pitchFamily="1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14353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NAT</a:t>
            </a:r>
            <a:r>
              <a:rPr lang="zh-CN" altLang="en-US" sz="2400" dirty="0" smtClean="0"/>
              <a:t>的设备类型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2000" dirty="0" smtClean="0"/>
              <a:t>NAT</a:t>
            </a:r>
            <a:r>
              <a:rPr lang="zh-CN" altLang="en-US" sz="2000" dirty="0" smtClean="0"/>
              <a:t>设备的类型对于</a:t>
            </a:r>
            <a:r>
              <a:rPr lang="en-US" altLang="zh-CN" sz="2000" dirty="0" smtClean="0"/>
              <a:t>UDP/TCP</a:t>
            </a:r>
            <a:r>
              <a:rPr lang="zh-CN" altLang="en-US" sz="2000" dirty="0" smtClean="0"/>
              <a:t>穿越</a:t>
            </a:r>
            <a:r>
              <a:rPr lang="en-US" altLang="zh-CN" sz="2000" dirty="0" smtClean="0"/>
              <a:t>NAT,</a:t>
            </a:r>
            <a:r>
              <a:rPr lang="zh-CN" altLang="en-US" sz="2000" dirty="0" smtClean="0"/>
              <a:t>有着十分重要的影响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根据端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口映射方式</a:t>
            </a:r>
            <a:r>
              <a:rPr lang="en-US" altLang="zh-CN" sz="2000" dirty="0" smtClean="0"/>
              <a:t>,NAT</a:t>
            </a:r>
            <a:r>
              <a:rPr lang="zh-CN" altLang="en-US" sz="2000" dirty="0" smtClean="0"/>
              <a:t>可分为如下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类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前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</a:t>
            </a:r>
            <a:r>
              <a:rPr lang="en-US" altLang="zh-CN" sz="2000" dirty="0" smtClean="0"/>
              <a:t>NAT</a:t>
            </a:r>
            <a:r>
              <a:rPr lang="zh-CN" altLang="en-US" sz="2000" dirty="0" smtClean="0"/>
              <a:t>类型可统称为</a:t>
            </a:r>
            <a:r>
              <a:rPr lang="en-US" altLang="zh-CN" sz="2000" dirty="0" smtClean="0"/>
              <a:t>cone</a:t>
            </a:r>
            <a:r>
              <a:rPr lang="zh-CN" altLang="en-US" sz="2000" dirty="0" smtClean="0"/>
              <a:t>类型。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2000" dirty="0" smtClean="0"/>
              <a:t>全克隆</a:t>
            </a:r>
            <a:r>
              <a:rPr lang="en-US" altLang="zh-CN" sz="2000" dirty="0" smtClean="0"/>
              <a:t>( Full Cone) : </a:t>
            </a:r>
          </a:p>
          <a:p>
            <a:pPr lvl="1">
              <a:buNone/>
            </a:pPr>
            <a:r>
              <a:rPr lang="en-US" altLang="zh-CN" sz="1800" dirty="0" smtClean="0"/>
              <a:t>		NAT</a:t>
            </a:r>
            <a:r>
              <a:rPr lang="zh-CN" altLang="en-US" sz="1800" dirty="0" smtClean="0"/>
              <a:t>把所有来自相同内部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地址和端口的请求映射到相同的外部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端口。任何一个外部主机均可通过该映射发送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包到该内部主机。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2000" dirty="0" smtClean="0"/>
              <a:t>限制性克隆</a:t>
            </a:r>
            <a:r>
              <a:rPr lang="en-US" altLang="zh-CN" sz="2000" dirty="0" smtClean="0"/>
              <a:t>(Restricted Cone) : </a:t>
            </a:r>
          </a:p>
          <a:p>
            <a:pPr lvl="1">
              <a:buNone/>
            </a:pPr>
            <a:r>
              <a:rPr lang="en-US" altLang="zh-CN" sz="1800" dirty="0" smtClean="0"/>
              <a:t>		NAT</a:t>
            </a:r>
            <a:r>
              <a:rPr lang="zh-CN" altLang="en-US" sz="1800" dirty="0" smtClean="0"/>
              <a:t>把所有来自相同内部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地址和端口的请求映射到相同的外部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端口。但是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只有当内部主机先给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地址为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的外部主机发送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包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该外部主机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才能向该内部主机发送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包。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1245</TotalTime>
  <Words>735</Words>
  <Application>Microsoft Office PowerPoint</Application>
  <PresentationFormat>全屏显示(4:3)</PresentationFormat>
  <Paragraphs>178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P2P技术原理与实现</vt:lpstr>
      <vt:lpstr>目录索引</vt:lpstr>
      <vt:lpstr>P2P简介</vt:lpstr>
      <vt:lpstr>P2P简介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同方股份 高层</dc:title>
  <dc:creator>liub</dc:creator>
  <cp:lastModifiedBy>QJ</cp:lastModifiedBy>
  <cp:revision>420</cp:revision>
  <dcterms:created xsi:type="dcterms:W3CDTF">2013-07-07T06:57:54Z</dcterms:created>
  <dcterms:modified xsi:type="dcterms:W3CDTF">2013-09-26T08:32:50Z</dcterms:modified>
</cp:coreProperties>
</file>