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9144000" cy="6858000"/>
  <p:embeddedFontLst>
    <p:embeddedFont>
      <p:font typeface="Cambria" panose="02040503050406030204" pitchFamily="18" charset="0"/>
      <p:regular r:id="rId51"/>
      <p:bold r:id="rId52"/>
      <p:italic r:id="rId53"/>
      <p:boldItalic r:id="rId54"/>
    </p:embeddedFont>
    <p:embeddedFont>
      <p:font typeface="Helvetica Neue" panose="020B0604020202020204" charset="0"/>
      <p:regular r:id="rId55"/>
      <p:bold r:id="rId56"/>
      <p:italic r:id="rId57"/>
      <p:boldItalic r:id="rId58"/>
    </p:embeddedFont>
    <p:embeddedFont>
      <p:font typeface="Rockwell" panose="02060603020205020403" pitchFamily="18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gQAcqVyRi/M+mBDl/fc2yroEDe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7BAD6D-9F7B-682B-3054-4FB153F3AB45}" v="16" dt="2025-10-26T01:23:08.387"/>
  </p1510:revLst>
</p1510:revInfo>
</file>

<file path=ppt/tableStyles.xml><?xml version="1.0" encoding="utf-8"?>
<a:tblStyleLst xmlns:a="http://schemas.openxmlformats.org/drawingml/2006/main" def="{E664027D-6D71-4E74-801C-827EADF09CC7}">
  <a:tblStyle styleId="{E664027D-6D71-4E74-801C-827EADF09CC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A2D7E6-1205-4872-ABEF-D5750105C4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customschemas.google.com/relationships/presentationmetadata" Target="meta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jaya Ghimire" userId="S::bijaya.ghimire@heraldcollege.edu.np::e85c50b8-f610-44c8-9639-9b18b2c38617" providerId="AD" clId="Web-{767BAD6D-9F7B-682B-3054-4FB153F3AB45}"/>
    <pc:docChg chg="modSld">
      <pc:chgData name="Bijaya Ghimire" userId="S::bijaya.ghimire@heraldcollege.edu.np::e85c50b8-f610-44c8-9639-9b18b2c38617" providerId="AD" clId="Web-{767BAD6D-9F7B-682B-3054-4FB153F3AB45}" dt="2025-10-26T01:22:58.559" v="0"/>
      <pc:docMkLst>
        <pc:docMk/>
      </pc:docMkLst>
      <pc:sldChg chg="modSp">
        <pc:chgData name="Bijaya Ghimire" userId="S::bijaya.ghimire@heraldcollege.edu.np::e85c50b8-f610-44c8-9639-9b18b2c38617" providerId="AD" clId="Web-{767BAD6D-9F7B-682B-3054-4FB153F3AB45}" dt="2025-10-26T01:22:58.559" v="0"/>
        <pc:sldMkLst>
          <pc:docMk/>
          <pc:sldMk cId="0" sldId="288"/>
        </pc:sldMkLst>
        <pc:graphicFrameChg chg="modGraphic">
          <ac:chgData name="Bijaya Ghimire" userId="S::bijaya.ghimire@heraldcollege.edu.np::e85c50b8-f610-44c8-9639-9b18b2c38617" providerId="AD" clId="Web-{767BAD6D-9F7B-682B-3054-4FB153F3AB45}" dt="2025-10-26T01:22:58.559" v="0"/>
          <ac:graphicFrameMkLst>
            <pc:docMk/>
            <pc:sldMk cId="0" sldId="288"/>
            <ac:graphicFrameMk id="32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01" name="Google Shape;30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3" name="Google Shape;313;p33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14" name="Google Shape;314;p33:notes"/>
          <p:cNvSpPr txBox="1">
            <a:spLocks noGrp="1"/>
          </p:cNvSpPr>
          <p:nvPr>
            <p:ph type="sldNum" idx="12"/>
          </p:nvPr>
        </p:nvSpPr>
        <p:spPr>
          <a:xfrm>
            <a:off x="3849911" y="9428164"/>
            <a:ext cx="2946144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23" name="Google Shape;3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29" name="Google Shape;32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5" name="Google Shape;33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41" name="Google Shape;34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47" name="Google Shape;3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9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53" name="Google Shape;35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59" name="Google Shape;35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65" name="Google Shape;36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80" name="Google Shape;38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86" name="Google Shape;38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97" name="Google Shape;39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403" name="Google Shape;40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:notes"/>
          <p:cNvSpPr txBox="1">
            <a:spLocks noGrp="1"/>
          </p:cNvSpPr>
          <p:nvPr>
            <p:ph type="body" idx="1"/>
          </p:nvPr>
        </p:nvSpPr>
        <p:spPr>
          <a:xfrm>
            <a:off x="680254" y="4714876"/>
            <a:ext cx="543716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413" name="Google Shape;41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1"/>
          <p:cNvSpPr txBox="1">
            <a:spLocks noGrp="1"/>
          </p:cNvSpPr>
          <p:nvPr>
            <p:ph type="title"/>
          </p:nvPr>
        </p:nvSpPr>
        <p:spPr>
          <a:xfrm>
            <a:off x="2191892" y="-92583"/>
            <a:ext cx="476021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 txBox="1">
            <a:spLocks noGrp="1"/>
          </p:cNvSpPr>
          <p:nvPr>
            <p:ph type="body" idx="1"/>
          </p:nvPr>
        </p:nvSpPr>
        <p:spPr>
          <a:xfrm>
            <a:off x="485648" y="1117219"/>
            <a:ext cx="7181215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2191892" y="-92583"/>
            <a:ext cx="476021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3"/>
          <p:cNvSpPr txBox="1">
            <a:spLocks noGrp="1"/>
          </p:cNvSpPr>
          <p:nvPr>
            <p:ph type="title"/>
          </p:nvPr>
        </p:nvSpPr>
        <p:spPr>
          <a:xfrm>
            <a:off x="2191892" y="-92583"/>
            <a:ext cx="476021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3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 txBox="1"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4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9"/>
          <p:cNvSpPr txBox="1">
            <a:spLocks noGrp="1"/>
          </p:cNvSpPr>
          <p:nvPr>
            <p:ph type="title"/>
          </p:nvPr>
        </p:nvSpPr>
        <p:spPr>
          <a:xfrm>
            <a:off x="2191892" y="-92583"/>
            <a:ext cx="476021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body" idx="1"/>
          </p:nvPr>
        </p:nvSpPr>
        <p:spPr>
          <a:xfrm>
            <a:off x="485648" y="1117219"/>
            <a:ext cx="7181215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186334" y="1285189"/>
            <a:ext cx="8881500" cy="3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286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6CS005 High Performance  Computing</a:t>
            </a:r>
            <a:endParaRPr sz="4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965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rPr>
              <a:t>Lecture 2</a:t>
            </a:r>
            <a:endParaRPr sz="4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57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marR="60261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AF50"/>
                </a:solidFill>
                <a:latin typeface="Cambria"/>
                <a:ea typeface="Cambria"/>
                <a:cs typeface="Cambria"/>
                <a:sym typeface="Cambria"/>
              </a:rPr>
              <a:t>Pointers, Dynamic  Memory Allocation, and File Handling in C</a:t>
            </a:r>
            <a:endParaRPr sz="4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2707004" y="375285"/>
            <a:ext cx="524446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Pointers as Function Parameters</a:t>
            </a:r>
            <a:endParaRPr sz="2800"/>
          </a:p>
        </p:txBody>
      </p:sp>
      <p:sp>
        <p:nvSpPr>
          <p:cNvPr id="124" name="Google Shape;124;p10"/>
          <p:cNvSpPr txBox="1"/>
          <p:nvPr/>
        </p:nvSpPr>
        <p:spPr>
          <a:xfrm>
            <a:off x="128422" y="1257757"/>
            <a:ext cx="3011805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42265" marR="0" lvl="0" indent="-342265" algn="l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Instead, we use the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735" marR="0" lvl="0" indent="0" algn="ctr" rtl="0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following function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 txBox="1"/>
          <p:nvPr/>
        </p:nvSpPr>
        <p:spPr>
          <a:xfrm>
            <a:off x="3785742" y="955899"/>
            <a:ext cx="4912360" cy="33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x,y;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4885" marR="561340" lvl="0" indent="0" algn="l" rtl="0">
              <a:lnSpc>
                <a:spcPct val="14423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small,big;  printf("Two integers: ");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scanf("%d %d", &amp;x, &amp;y);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min_max(x,y,&amp;small,&amp;big);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4758309" y="4363973"/>
            <a:ext cx="4410075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printf("%d &lt;= %d", small, big);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4758309" y="4839461"/>
            <a:ext cx="1257300" cy="42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return 0;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/>
        </p:nvSpPr>
        <p:spPr>
          <a:xfrm>
            <a:off x="128422" y="2489199"/>
            <a:ext cx="3793490" cy="445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984885" marR="311150" lvl="0" indent="-972819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void min_max(int a, int b,  int *min, int *max){  if(a&gt;b){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60245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*max=a;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60245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*min=b;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2698115" lvl="0" indent="0" algn="r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2774315" lvl="0" indent="0" algn="r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else{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60245" marR="0" lvl="0" indent="0" algn="l" rtl="0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*max=b;	</a:t>
            </a:r>
            <a:r>
              <a:rPr lang="en-US" sz="26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60245" marR="0" lvl="0" indent="0" algn="l" rtl="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*min=a;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3706495" y="1250950"/>
            <a:ext cx="1905" cy="5307330"/>
          </a:xfrm>
          <a:custGeom>
            <a:avLst/>
            <a:gdLst/>
            <a:ahLst/>
            <a:cxnLst/>
            <a:rect l="l" t="t" r="r" b="b"/>
            <a:pathLst>
              <a:path w="1904" h="5307330" extrusionOk="0">
                <a:moveTo>
                  <a:pt x="0" y="0"/>
                </a:moveTo>
                <a:lnTo>
                  <a:pt x="1396" y="5307076"/>
                </a:lnTo>
              </a:path>
            </a:pathLst>
          </a:custGeom>
          <a:noFill/>
          <a:ln w="57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title"/>
          </p:nvPr>
        </p:nvSpPr>
        <p:spPr>
          <a:xfrm>
            <a:off x="2529332" y="74421"/>
            <a:ext cx="386016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Pointer Arithmetic</a:t>
            </a:r>
            <a:endParaRPr/>
          </a:p>
        </p:txBody>
      </p:sp>
      <p:sp>
        <p:nvSpPr>
          <p:cNvPr id="135" name="Google Shape;135;p11"/>
          <p:cNvSpPr txBox="1"/>
          <p:nvPr/>
        </p:nvSpPr>
        <p:spPr>
          <a:xfrm>
            <a:off x="178714" y="1731619"/>
            <a:ext cx="3531235" cy="295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98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a[ 10 ], *p;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&amp;a[2];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*p = 10;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*(p+1) = 10;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printf("%d", *(p+3));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1"/>
          <p:cNvSpPr txBox="1"/>
          <p:nvPr/>
        </p:nvSpPr>
        <p:spPr>
          <a:xfrm>
            <a:off x="4750053" y="1850898"/>
            <a:ext cx="212153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a[ 10 ], *p;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4750053" y="2789326"/>
            <a:ext cx="271272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7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a[2] = 10;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a[3] = 10;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printf("%d", a[5]);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1"/>
          <p:cNvSpPr/>
          <p:nvPr/>
        </p:nvSpPr>
        <p:spPr>
          <a:xfrm>
            <a:off x="910755" y="5645899"/>
            <a:ext cx="7188200" cy="537845"/>
          </a:xfrm>
          <a:custGeom>
            <a:avLst/>
            <a:gdLst/>
            <a:ahLst/>
            <a:cxnLst/>
            <a:rect l="l" t="t" r="r" b="b"/>
            <a:pathLst>
              <a:path w="7188200" h="537845" extrusionOk="0">
                <a:moveTo>
                  <a:pt x="0" y="537438"/>
                </a:moveTo>
                <a:lnTo>
                  <a:pt x="7188073" y="537438"/>
                </a:lnTo>
                <a:lnTo>
                  <a:pt x="7188073" y="12"/>
                </a:lnTo>
                <a:lnTo>
                  <a:pt x="0" y="12"/>
                </a:lnTo>
                <a:lnTo>
                  <a:pt x="0" y="537438"/>
                </a:lnTo>
                <a:close/>
              </a:path>
              <a:path w="7188200" h="537845" extrusionOk="0">
                <a:moveTo>
                  <a:pt x="4333074" y="0"/>
                </a:moveTo>
                <a:lnTo>
                  <a:pt x="4334471" y="537438"/>
                </a:lnTo>
              </a:path>
              <a:path w="7188200" h="537845" extrusionOk="0">
                <a:moveTo>
                  <a:pt x="1444332" y="0"/>
                </a:moveTo>
                <a:lnTo>
                  <a:pt x="1445729" y="537438"/>
                </a:lnTo>
              </a:path>
              <a:path w="7188200" h="537845" extrusionOk="0">
                <a:moveTo>
                  <a:pt x="705319" y="0"/>
                </a:moveTo>
                <a:lnTo>
                  <a:pt x="706716" y="537438"/>
                </a:lnTo>
              </a:path>
              <a:path w="7188200" h="537845" extrusionOk="0">
                <a:moveTo>
                  <a:pt x="2183345" y="0"/>
                </a:moveTo>
                <a:lnTo>
                  <a:pt x="2184742" y="537438"/>
                </a:lnTo>
              </a:path>
              <a:path w="7188200" h="537845" extrusionOk="0">
                <a:moveTo>
                  <a:pt x="2922231" y="0"/>
                </a:moveTo>
                <a:lnTo>
                  <a:pt x="2923628" y="537438"/>
                </a:lnTo>
              </a:path>
              <a:path w="7188200" h="537845" extrusionOk="0">
                <a:moveTo>
                  <a:pt x="3595458" y="0"/>
                </a:moveTo>
                <a:lnTo>
                  <a:pt x="3596855" y="537438"/>
                </a:lnTo>
              </a:path>
              <a:path w="7188200" h="537845" extrusionOk="0">
                <a:moveTo>
                  <a:pt x="5071960" y="0"/>
                </a:moveTo>
                <a:lnTo>
                  <a:pt x="5073357" y="537438"/>
                </a:lnTo>
              </a:path>
              <a:path w="7188200" h="537845" extrusionOk="0">
                <a:moveTo>
                  <a:pt x="5810973" y="0"/>
                </a:moveTo>
                <a:lnTo>
                  <a:pt x="5812370" y="537438"/>
                </a:lnTo>
              </a:path>
              <a:path w="7188200" h="537845" extrusionOk="0">
                <a:moveTo>
                  <a:pt x="6482803" y="0"/>
                </a:moveTo>
                <a:lnTo>
                  <a:pt x="6484200" y="537438"/>
                </a:lnTo>
              </a:path>
            </a:pathLst>
          </a:custGeom>
          <a:noFill/>
          <a:ln w="57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/>
        </p:nvSpPr>
        <p:spPr>
          <a:xfrm>
            <a:off x="459740" y="5702909"/>
            <a:ext cx="99186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	a[0]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1"/>
          <p:cNvSpPr txBox="1"/>
          <p:nvPr/>
        </p:nvSpPr>
        <p:spPr>
          <a:xfrm>
            <a:off x="1682876" y="5702909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a[1]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1"/>
          <p:cNvSpPr txBox="1"/>
          <p:nvPr/>
        </p:nvSpPr>
        <p:spPr>
          <a:xfrm>
            <a:off x="2422017" y="5702909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a[2]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3161157" y="5702909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a[3]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 txBox="1"/>
          <p:nvPr/>
        </p:nvSpPr>
        <p:spPr>
          <a:xfrm>
            <a:off x="3961891" y="5702909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a[4]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1"/>
          <p:cNvSpPr txBox="1"/>
          <p:nvPr/>
        </p:nvSpPr>
        <p:spPr>
          <a:xfrm>
            <a:off x="4701032" y="5702909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a[5]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/>
        </p:nvSpPr>
        <p:spPr>
          <a:xfrm>
            <a:off x="5439917" y="5702909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a[6]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1"/>
          <p:cNvSpPr txBox="1"/>
          <p:nvPr/>
        </p:nvSpPr>
        <p:spPr>
          <a:xfrm>
            <a:off x="6179058" y="5702909"/>
            <a:ext cx="108458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a[7]	a[8]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7461250" y="5702909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a[9]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2611754" y="5041265"/>
            <a:ext cx="85725" cy="605155"/>
          </a:xfrm>
          <a:custGeom>
            <a:avLst/>
            <a:gdLst/>
            <a:ahLst/>
            <a:cxnLst/>
            <a:rect l="l" t="t" r="r" b="b"/>
            <a:pathLst>
              <a:path w="85725" h="605154" extrusionOk="0">
                <a:moveTo>
                  <a:pt x="28414" y="519345"/>
                </a:moveTo>
                <a:lnTo>
                  <a:pt x="0" y="519430"/>
                </a:lnTo>
                <a:lnTo>
                  <a:pt x="42799" y="604634"/>
                </a:lnTo>
                <a:lnTo>
                  <a:pt x="78199" y="533527"/>
                </a:lnTo>
                <a:lnTo>
                  <a:pt x="28447" y="533527"/>
                </a:lnTo>
                <a:lnTo>
                  <a:pt x="28414" y="519345"/>
                </a:lnTo>
                <a:close/>
              </a:path>
              <a:path w="85725" h="605154" extrusionOk="0">
                <a:moveTo>
                  <a:pt x="56862" y="519260"/>
                </a:moveTo>
                <a:lnTo>
                  <a:pt x="28414" y="519345"/>
                </a:lnTo>
                <a:lnTo>
                  <a:pt x="28447" y="533527"/>
                </a:lnTo>
                <a:lnTo>
                  <a:pt x="56895" y="533527"/>
                </a:lnTo>
                <a:lnTo>
                  <a:pt x="56862" y="519260"/>
                </a:lnTo>
                <a:close/>
              </a:path>
              <a:path w="85725" h="605154" extrusionOk="0">
                <a:moveTo>
                  <a:pt x="85343" y="519176"/>
                </a:moveTo>
                <a:lnTo>
                  <a:pt x="56862" y="519260"/>
                </a:lnTo>
                <a:lnTo>
                  <a:pt x="56895" y="533527"/>
                </a:lnTo>
                <a:lnTo>
                  <a:pt x="78199" y="533527"/>
                </a:lnTo>
                <a:lnTo>
                  <a:pt x="85343" y="519176"/>
                </a:lnTo>
                <a:close/>
              </a:path>
              <a:path w="85725" h="605154" extrusionOk="0">
                <a:moveTo>
                  <a:pt x="55625" y="0"/>
                </a:moveTo>
                <a:lnTo>
                  <a:pt x="27177" y="0"/>
                </a:lnTo>
                <a:lnTo>
                  <a:pt x="28414" y="519345"/>
                </a:lnTo>
                <a:lnTo>
                  <a:pt x="56862" y="519260"/>
                </a:lnTo>
                <a:lnTo>
                  <a:pt x="556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1"/>
          <p:cNvSpPr txBox="1"/>
          <p:nvPr/>
        </p:nvSpPr>
        <p:spPr>
          <a:xfrm>
            <a:off x="2577464" y="4659833"/>
            <a:ext cx="1115060" cy="34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	p+1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1"/>
          <p:cNvSpPr/>
          <p:nvPr/>
        </p:nvSpPr>
        <p:spPr>
          <a:xfrm>
            <a:off x="3388486" y="5004815"/>
            <a:ext cx="2924175" cy="620395"/>
          </a:xfrm>
          <a:custGeom>
            <a:avLst/>
            <a:gdLst/>
            <a:ahLst/>
            <a:cxnLst/>
            <a:rect l="l" t="t" r="r" b="b"/>
            <a:pathLst>
              <a:path w="2924175" h="620395" extrusionOk="0">
                <a:moveTo>
                  <a:pt x="85344" y="531876"/>
                </a:moveTo>
                <a:lnTo>
                  <a:pt x="56857" y="531964"/>
                </a:lnTo>
                <a:lnTo>
                  <a:pt x="55753" y="12700"/>
                </a:lnTo>
                <a:lnTo>
                  <a:pt x="27305" y="12700"/>
                </a:lnTo>
                <a:lnTo>
                  <a:pt x="28409" y="532053"/>
                </a:lnTo>
                <a:lnTo>
                  <a:pt x="0" y="532130"/>
                </a:lnTo>
                <a:lnTo>
                  <a:pt x="42926" y="617296"/>
                </a:lnTo>
                <a:lnTo>
                  <a:pt x="78206" y="546227"/>
                </a:lnTo>
                <a:lnTo>
                  <a:pt x="85344" y="531876"/>
                </a:lnTo>
                <a:close/>
              </a:path>
              <a:path w="2924175" h="620395" extrusionOk="0">
                <a:moveTo>
                  <a:pt x="829945" y="519303"/>
                </a:moveTo>
                <a:lnTo>
                  <a:pt x="801458" y="519353"/>
                </a:lnTo>
                <a:lnTo>
                  <a:pt x="800227" y="0"/>
                </a:lnTo>
                <a:lnTo>
                  <a:pt x="771779" y="127"/>
                </a:lnTo>
                <a:lnTo>
                  <a:pt x="773010" y="519391"/>
                </a:lnTo>
                <a:lnTo>
                  <a:pt x="744601" y="519430"/>
                </a:lnTo>
                <a:lnTo>
                  <a:pt x="787400" y="604697"/>
                </a:lnTo>
                <a:lnTo>
                  <a:pt x="822794" y="533654"/>
                </a:lnTo>
                <a:lnTo>
                  <a:pt x="829945" y="519303"/>
                </a:lnTo>
                <a:close/>
              </a:path>
              <a:path w="2924175" h="620395" extrusionOk="0">
                <a:moveTo>
                  <a:pt x="1448562" y="534670"/>
                </a:moveTo>
                <a:lnTo>
                  <a:pt x="1420075" y="534758"/>
                </a:lnTo>
                <a:lnTo>
                  <a:pt x="1418844" y="15494"/>
                </a:lnTo>
                <a:lnTo>
                  <a:pt x="1390396" y="15494"/>
                </a:lnTo>
                <a:lnTo>
                  <a:pt x="1391627" y="534847"/>
                </a:lnTo>
                <a:lnTo>
                  <a:pt x="1363218" y="534924"/>
                </a:lnTo>
                <a:lnTo>
                  <a:pt x="1406017" y="620090"/>
                </a:lnTo>
                <a:lnTo>
                  <a:pt x="1441411" y="549021"/>
                </a:lnTo>
                <a:lnTo>
                  <a:pt x="1448562" y="534670"/>
                </a:lnTo>
                <a:close/>
              </a:path>
              <a:path w="2924175" h="620395" extrusionOk="0">
                <a:moveTo>
                  <a:pt x="2184654" y="534670"/>
                </a:moveTo>
                <a:lnTo>
                  <a:pt x="2156168" y="534758"/>
                </a:lnTo>
                <a:lnTo>
                  <a:pt x="2155063" y="15494"/>
                </a:lnTo>
                <a:lnTo>
                  <a:pt x="2126615" y="15494"/>
                </a:lnTo>
                <a:lnTo>
                  <a:pt x="2127847" y="534847"/>
                </a:lnTo>
                <a:lnTo>
                  <a:pt x="2099310" y="534924"/>
                </a:lnTo>
                <a:lnTo>
                  <a:pt x="2142236" y="620090"/>
                </a:lnTo>
                <a:lnTo>
                  <a:pt x="2177516" y="549021"/>
                </a:lnTo>
                <a:lnTo>
                  <a:pt x="2184654" y="534670"/>
                </a:lnTo>
                <a:close/>
              </a:path>
              <a:path w="2924175" h="620395" extrusionOk="0">
                <a:moveTo>
                  <a:pt x="2923667" y="534670"/>
                </a:moveTo>
                <a:lnTo>
                  <a:pt x="2895181" y="534758"/>
                </a:lnTo>
                <a:lnTo>
                  <a:pt x="2893949" y="15494"/>
                </a:lnTo>
                <a:lnTo>
                  <a:pt x="2865501" y="15494"/>
                </a:lnTo>
                <a:lnTo>
                  <a:pt x="2866733" y="534847"/>
                </a:lnTo>
                <a:lnTo>
                  <a:pt x="2838323" y="534924"/>
                </a:lnTo>
                <a:lnTo>
                  <a:pt x="2881122" y="620090"/>
                </a:lnTo>
                <a:lnTo>
                  <a:pt x="2916517" y="549021"/>
                </a:lnTo>
                <a:lnTo>
                  <a:pt x="2923667" y="53467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1"/>
          <p:cNvSpPr txBox="1"/>
          <p:nvPr/>
        </p:nvSpPr>
        <p:spPr>
          <a:xfrm>
            <a:off x="3956430" y="4660138"/>
            <a:ext cx="331470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 baseline="300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p+2	</a:t>
            </a: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p+3	p+4	p+5	</a:t>
            </a:r>
            <a:r>
              <a:rPr lang="en-US" sz="3150" baseline="300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p+6</a:t>
            </a:r>
            <a:endParaRPr sz="3150" baseline="30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/>
          <p:nvPr/>
        </p:nvSpPr>
        <p:spPr>
          <a:xfrm>
            <a:off x="6965822" y="5004815"/>
            <a:ext cx="85725" cy="605155"/>
          </a:xfrm>
          <a:custGeom>
            <a:avLst/>
            <a:gdLst/>
            <a:ahLst/>
            <a:cxnLst/>
            <a:rect l="l" t="t" r="r" b="b"/>
            <a:pathLst>
              <a:path w="85725" h="605154" extrusionOk="0">
                <a:moveTo>
                  <a:pt x="28414" y="519387"/>
                </a:moveTo>
                <a:lnTo>
                  <a:pt x="0" y="519429"/>
                </a:lnTo>
                <a:lnTo>
                  <a:pt x="42799" y="604697"/>
                </a:lnTo>
                <a:lnTo>
                  <a:pt x="78088" y="533653"/>
                </a:lnTo>
                <a:lnTo>
                  <a:pt x="28448" y="533653"/>
                </a:lnTo>
                <a:lnTo>
                  <a:pt x="28414" y="519387"/>
                </a:lnTo>
                <a:close/>
              </a:path>
              <a:path w="85725" h="605154" extrusionOk="0">
                <a:moveTo>
                  <a:pt x="56862" y="519345"/>
                </a:moveTo>
                <a:lnTo>
                  <a:pt x="28414" y="519387"/>
                </a:lnTo>
                <a:lnTo>
                  <a:pt x="28448" y="533653"/>
                </a:lnTo>
                <a:lnTo>
                  <a:pt x="56896" y="533526"/>
                </a:lnTo>
                <a:lnTo>
                  <a:pt x="56862" y="519345"/>
                </a:lnTo>
                <a:close/>
              </a:path>
              <a:path w="85725" h="605154" extrusionOk="0">
                <a:moveTo>
                  <a:pt x="85217" y="519302"/>
                </a:moveTo>
                <a:lnTo>
                  <a:pt x="56862" y="519345"/>
                </a:lnTo>
                <a:lnTo>
                  <a:pt x="56896" y="533526"/>
                </a:lnTo>
                <a:lnTo>
                  <a:pt x="28448" y="533653"/>
                </a:lnTo>
                <a:lnTo>
                  <a:pt x="78088" y="533653"/>
                </a:lnTo>
                <a:lnTo>
                  <a:pt x="85217" y="519302"/>
                </a:lnTo>
                <a:close/>
              </a:path>
              <a:path w="85725" h="605154" extrusionOk="0">
                <a:moveTo>
                  <a:pt x="55625" y="0"/>
                </a:moveTo>
                <a:lnTo>
                  <a:pt x="27177" y="126"/>
                </a:lnTo>
                <a:lnTo>
                  <a:pt x="28414" y="519387"/>
                </a:lnTo>
                <a:lnTo>
                  <a:pt x="56862" y="519345"/>
                </a:lnTo>
                <a:lnTo>
                  <a:pt x="556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1"/>
          <p:cNvSpPr txBox="1"/>
          <p:nvPr/>
        </p:nvSpPr>
        <p:spPr>
          <a:xfrm>
            <a:off x="7461250" y="4657166"/>
            <a:ext cx="481330" cy="347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p+7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7637526" y="5017515"/>
            <a:ext cx="85725" cy="605155"/>
          </a:xfrm>
          <a:custGeom>
            <a:avLst/>
            <a:gdLst/>
            <a:ahLst/>
            <a:cxnLst/>
            <a:rect l="l" t="t" r="r" b="b"/>
            <a:pathLst>
              <a:path w="85725" h="605154" extrusionOk="0">
                <a:moveTo>
                  <a:pt x="28417" y="519345"/>
                </a:moveTo>
                <a:lnTo>
                  <a:pt x="0" y="519429"/>
                </a:lnTo>
                <a:lnTo>
                  <a:pt x="42925" y="604596"/>
                </a:lnTo>
                <a:lnTo>
                  <a:pt x="78217" y="533526"/>
                </a:lnTo>
                <a:lnTo>
                  <a:pt x="28448" y="533526"/>
                </a:lnTo>
                <a:lnTo>
                  <a:pt x="28417" y="519345"/>
                </a:lnTo>
                <a:close/>
              </a:path>
              <a:path w="85725" h="605154" extrusionOk="0">
                <a:moveTo>
                  <a:pt x="56865" y="519260"/>
                </a:moveTo>
                <a:lnTo>
                  <a:pt x="28417" y="519345"/>
                </a:lnTo>
                <a:lnTo>
                  <a:pt x="28448" y="533526"/>
                </a:lnTo>
                <a:lnTo>
                  <a:pt x="56896" y="533399"/>
                </a:lnTo>
                <a:lnTo>
                  <a:pt x="56865" y="519260"/>
                </a:lnTo>
                <a:close/>
              </a:path>
              <a:path w="85725" h="605154" extrusionOk="0">
                <a:moveTo>
                  <a:pt x="85344" y="519175"/>
                </a:moveTo>
                <a:lnTo>
                  <a:pt x="56865" y="519260"/>
                </a:lnTo>
                <a:lnTo>
                  <a:pt x="56896" y="533399"/>
                </a:lnTo>
                <a:lnTo>
                  <a:pt x="28448" y="533526"/>
                </a:lnTo>
                <a:lnTo>
                  <a:pt x="78217" y="533526"/>
                </a:lnTo>
                <a:lnTo>
                  <a:pt x="85344" y="519175"/>
                </a:lnTo>
                <a:close/>
              </a:path>
              <a:path w="85725" h="605154" extrusionOk="0">
                <a:moveTo>
                  <a:pt x="55752" y="0"/>
                </a:moveTo>
                <a:lnTo>
                  <a:pt x="27304" y="0"/>
                </a:lnTo>
                <a:lnTo>
                  <a:pt x="28417" y="519345"/>
                </a:lnTo>
                <a:lnTo>
                  <a:pt x="56865" y="519260"/>
                </a:lnTo>
                <a:lnTo>
                  <a:pt x="557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1"/>
          <p:cNvSpPr txBox="1"/>
          <p:nvPr/>
        </p:nvSpPr>
        <p:spPr>
          <a:xfrm>
            <a:off x="459740" y="1165936"/>
            <a:ext cx="8101965" cy="671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46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pointer variable points to an array element, there is a notion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adding or subtracting an integer to/from the pointer elements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>
            <a:spLocks noGrp="1"/>
          </p:cNvSpPr>
          <p:nvPr>
            <p:ph type="title"/>
          </p:nvPr>
        </p:nvSpPr>
        <p:spPr>
          <a:xfrm>
            <a:off x="2707004" y="285749"/>
            <a:ext cx="300228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Pointer Arithmetic</a:t>
            </a:r>
            <a:endParaRPr sz="2800"/>
          </a:p>
        </p:txBody>
      </p:sp>
      <p:sp>
        <p:nvSpPr>
          <p:cNvPr id="161" name="Google Shape;161;p12"/>
          <p:cNvSpPr txBox="1"/>
          <p:nvPr/>
        </p:nvSpPr>
        <p:spPr>
          <a:xfrm>
            <a:off x="553008" y="929076"/>
            <a:ext cx="6086475" cy="1977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555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examples: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3461384" lvl="0" indent="0" algn="l" rtl="0">
              <a:lnSpc>
                <a:spcPct val="1212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a[10], *p, *q;  p = &amp;a[2];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q = p + 3;	/* q points to a[5] now */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12"/>
          <p:cNvGraphicFramePr/>
          <p:nvPr/>
        </p:nvGraphicFramePr>
        <p:xfrm>
          <a:off x="991158" y="2997579"/>
          <a:ext cx="5831825" cy="3860866"/>
        </p:xfrm>
        <a:graphic>
          <a:graphicData uri="http://schemas.openxmlformats.org/drawingml/2006/table">
            <a:tbl>
              <a:tblPr firstRow="1" bandRow="1">
                <a:noFill/>
                <a:tableStyleId>{E664027D-6D71-4E74-801C-827EADF09CC7}</a:tableStyleId>
              </a:tblPr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6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= q – 1;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9375" lvl="0" indent="0" algn="r" rtl="0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/*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2860" lvl="0" indent="0" algn="ctr" rtl="0">
                        <a:lnSpc>
                          <a:spcPct val="1114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points to a[4] now */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734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p++;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3500" marB="0"/>
                </a:tc>
                <a:tc>
                  <a:txBody>
                    <a:bodyPr/>
                    <a:lstStyle/>
                    <a:p>
                      <a:pPr marL="0" marR="79375" lvl="0" indent="0" algn="r" rtl="0">
                        <a:lnSpc>
                          <a:spcPct val="11734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/*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3500" marB="0"/>
                </a:tc>
                <a:tc>
                  <a:txBody>
                    <a:bodyPr/>
                    <a:lstStyle/>
                    <a:p>
                      <a:pPr marL="0" marR="23495" lvl="0" indent="0" algn="ctr" rtl="0">
                        <a:lnSpc>
                          <a:spcPct val="11734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 points to a[5] now */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350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p--;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4925" marB="0"/>
                </a:tc>
                <a:tc gridSpan="2">
                  <a:txBody>
                    <a:bodyPr/>
                    <a:lstStyle/>
                    <a:p>
                      <a:pPr marL="13779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/* p points to a[4] now */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749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8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*p = 123;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3500" marB="0"/>
                </a:tc>
                <a:tc gridSpan="2">
                  <a:txBody>
                    <a:bodyPr/>
                    <a:lstStyle/>
                    <a:p>
                      <a:pPr marL="187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/*	a[4] = 123 */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350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0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*q = *p;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4125" marB="0"/>
                </a:tc>
                <a:tc gridSpan="2">
                  <a:txBody>
                    <a:bodyPr/>
                    <a:lstStyle/>
                    <a:p>
                      <a:pPr marL="1530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/*	a[5] = a[4]	*/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412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8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 = p;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2850" marB="0"/>
                </a:tc>
                <a:tc gridSpan="2">
                  <a:txBody>
                    <a:bodyPr/>
                    <a:lstStyle/>
                    <a:p>
                      <a:pPr marL="15303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/*	q points to a[4] now */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285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1734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scanf("%d", q)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3500" marB="0"/>
                </a:tc>
                <a:tc gridSpan="2">
                  <a:txBody>
                    <a:bodyPr/>
                    <a:lstStyle/>
                    <a:p>
                      <a:pPr marL="210820" marR="0" lvl="0" indent="0" algn="l" rtl="0">
                        <a:lnSpc>
                          <a:spcPct val="11734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/* scanf("%d", &amp;a[4])	*/</a:t>
                      </a:r>
                      <a:endParaRPr sz="24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350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>
            <a:spLocks noGrp="1"/>
          </p:cNvSpPr>
          <p:nvPr>
            <p:ph type="title"/>
          </p:nvPr>
        </p:nvSpPr>
        <p:spPr>
          <a:xfrm>
            <a:off x="2923158" y="138811"/>
            <a:ext cx="3688715" cy="51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50"/>
              <a:t>Pointers and Arrays</a:t>
            </a:r>
            <a:endParaRPr sz="3150"/>
          </a:p>
        </p:txBody>
      </p:sp>
      <p:sp>
        <p:nvSpPr>
          <p:cNvPr id="168" name="Google Shape;168;p13"/>
          <p:cNvSpPr txBox="1"/>
          <p:nvPr/>
        </p:nvSpPr>
        <p:spPr>
          <a:xfrm>
            <a:off x="297586" y="1097531"/>
            <a:ext cx="8146415" cy="5646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2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the value of an array name is also an address.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fact, pointers and array names can be used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interchangeably in many (but not all) cases.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205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	int n, *p;	p=&amp;n;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79500" marR="0" lvl="0" indent="0" algn="l" rtl="0">
              <a:lnSpc>
                <a:spcPct val="100000"/>
              </a:lnSpc>
              <a:spcBef>
                <a:spcPts val="131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n=1;	*p = 1;	p[0] = 1;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0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major differences are: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7870" marR="0" lvl="1" indent="-311785" algn="l" rtl="0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</a:pPr>
            <a:r>
              <a:rPr lang="en-US" sz="2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names come with valid spaces where they “point” to.</a:t>
            </a:r>
            <a:endParaRPr sz="2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3787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you cannot “point” the names to other places.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10515" marR="213359" lvl="1" indent="-310515" algn="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150"/>
              <a:buFont typeface="Arial"/>
              <a:buChar char="•"/>
            </a:pPr>
            <a:r>
              <a:rPr lang="en-US" sz="21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Pointers do not point to valid space when they are created.</a:t>
            </a:r>
            <a:endParaRPr sz="21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278130" lvl="0" indent="0" algn="r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have to point them to some valid space (initialization).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2610739" y="0"/>
            <a:ext cx="5763895" cy="100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Using Pointers to Access Array  Elements</a:t>
            </a:r>
            <a:endParaRPr sz="3200"/>
          </a:p>
        </p:txBody>
      </p:sp>
      <p:sp>
        <p:nvSpPr>
          <p:cNvPr id="174" name="Google Shape;174;p14"/>
          <p:cNvSpPr/>
          <p:nvPr/>
        </p:nvSpPr>
        <p:spPr>
          <a:xfrm>
            <a:off x="910755" y="5645899"/>
            <a:ext cx="7188200" cy="537845"/>
          </a:xfrm>
          <a:custGeom>
            <a:avLst/>
            <a:gdLst/>
            <a:ahLst/>
            <a:cxnLst/>
            <a:rect l="l" t="t" r="r" b="b"/>
            <a:pathLst>
              <a:path w="7188200" h="537845" extrusionOk="0">
                <a:moveTo>
                  <a:pt x="0" y="537438"/>
                </a:moveTo>
                <a:lnTo>
                  <a:pt x="7188073" y="537438"/>
                </a:lnTo>
                <a:lnTo>
                  <a:pt x="7188073" y="12"/>
                </a:lnTo>
                <a:lnTo>
                  <a:pt x="0" y="12"/>
                </a:lnTo>
                <a:lnTo>
                  <a:pt x="0" y="537438"/>
                </a:lnTo>
                <a:close/>
              </a:path>
              <a:path w="7188200" h="537845" extrusionOk="0">
                <a:moveTo>
                  <a:pt x="4333074" y="0"/>
                </a:moveTo>
                <a:lnTo>
                  <a:pt x="4334471" y="537438"/>
                </a:lnTo>
              </a:path>
              <a:path w="7188200" h="537845" extrusionOk="0">
                <a:moveTo>
                  <a:pt x="1444332" y="0"/>
                </a:moveTo>
                <a:lnTo>
                  <a:pt x="1445729" y="537438"/>
                </a:lnTo>
              </a:path>
              <a:path w="7188200" h="537845" extrusionOk="0">
                <a:moveTo>
                  <a:pt x="705319" y="0"/>
                </a:moveTo>
                <a:lnTo>
                  <a:pt x="706716" y="537438"/>
                </a:lnTo>
              </a:path>
              <a:path w="7188200" h="537845" extrusionOk="0">
                <a:moveTo>
                  <a:pt x="2183345" y="0"/>
                </a:moveTo>
                <a:lnTo>
                  <a:pt x="2184742" y="537438"/>
                </a:lnTo>
              </a:path>
              <a:path w="7188200" h="537845" extrusionOk="0">
                <a:moveTo>
                  <a:pt x="2922231" y="0"/>
                </a:moveTo>
                <a:lnTo>
                  <a:pt x="2923628" y="537438"/>
                </a:lnTo>
              </a:path>
              <a:path w="7188200" h="537845" extrusionOk="0">
                <a:moveTo>
                  <a:pt x="3595458" y="0"/>
                </a:moveTo>
                <a:lnTo>
                  <a:pt x="3596855" y="537438"/>
                </a:lnTo>
              </a:path>
              <a:path w="7188200" h="537845" extrusionOk="0">
                <a:moveTo>
                  <a:pt x="5071960" y="0"/>
                </a:moveTo>
                <a:lnTo>
                  <a:pt x="5073357" y="537438"/>
                </a:lnTo>
              </a:path>
              <a:path w="7188200" h="537845" extrusionOk="0">
                <a:moveTo>
                  <a:pt x="5810973" y="0"/>
                </a:moveTo>
                <a:lnTo>
                  <a:pt x="5812370" y="537438"/>
                </a:lnTo>
              </a:path>
              <a:path w="7188200" h="537845" extrusionOk="0">
                <a:moveTo>
                  <a:pt x="6482803" y="0"/>
                </a:moveTo>
                <a:lnTo>
                  <a:pt x="6484200" y="537438"/>
                </a:lnTo>
              </a:path>
            </a:pathLst>
          </a:custGeom>
          <a:noFill/>
          <a:ln w="57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59740" y="5702909"/>
            <a:ext cx="99186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	a[0]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1682876" y="5702909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a[1]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2422017" y="5702909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a[2]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4"/>
          <p:cNvSpPr txBox="1"/>
          <p:nvPr/>
        </p:nvSpPr>
        <p:spPr>
          <a:xfrm>
            <a:off x="2422017" y="4660138"/>
            <a:ext cx="174625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2456433" y="5041265"/>
            <a:ext cx="85725" cy="605155"/>
          </a:xfrm>
          <a:custGeom>
            <a:avLst/>
            <a:gdLst/>
            <a:ahLst/>
            <a:cxnLst/>
            <a:rect l="l" t="t" r="r" b="b"/>
            <a:pathLst>
              <a:path w="85725" h="605154" extrusionOk="0">
                <a:moveTo>
                  <a:pt x="28414" y="519345"/>
                </a:moveTo>
                <a:lnTo>
                  <a:pt x="0" y="519430"/>
                </a:lnTo>
                <a:lnTo>
                  <a:pt x="42799" y="604634"/>
                </a:lnTo>
                <a:lnTo>
                  <a:pt x="78199" y="533527"/>
                </a:lnTo>
                <a:lnTo>
                  <a:pt x="28448" y="533527"/>
                </a:lnTo>
                <a:lnTo>
                  <a:pt x="28414" y="519345"/>
                </a:lnTo>
                <a:close/>
              </a:path>
              <a:path w="85725" h="605154" extrusionOk="0">
                <a:moveTo>
                  <a:pt x="56862" y="519260"/>
                </a:moveTo>
                <a:lnTo>
                  <a:pt x="28414" y="519345"/>
                </a:lnTo>
                <a:lnTo>
                  <a:pt x="28448" y="533527"/>
                </a:lnTo>
                <a:lnTo>
                  <a:pt x="56896" y="533527"/>
                </a:lnTo>
                <a:lnTo>
                  <a:pt x="56862" y="519260"/>
                </a:lnTo>
                <a:close/>
              </a:path>
              <a:path w="85725" h="605154" extrusionOk="0">
                <a:moveTo>
                  <a:pt x="85343" y="519176"/>
                </a:moveTo>
                <a:lnTo>
                  <a:pt x="56862" y="519260"/>
                </a:lnTo>
                <a:lnTo>
                  <a:pt x="56896" y="533527"/>
                </a:lnTo>
                <a:lnTo>
                  <a:pt x="78199" y="533527"/>
                </a:lnTo>
                <a:lnTo>
                  <a:pt x="85343" y="519176"/>
                </a:lnTo>
                <a:close/>
              </a:path>
              <a:path w="85725" h="605154" extrusionOk="0">
                <a:moveTo>
                  <a:pt x="55626" y="0"/>
                </a:moveTo>
                <a:lnTo>
                  <a:pt x="27178" y="0"/>
                </a:lnTo>
                <a:lnTo>
                  <a:pt x="28414" y="519345"/>
                </a:lnTo>
                <a:lnTo>
                  <a:pt x="56862" y="519260"/>
                </a:lnTo>
                <a:lnTo>
                  <a:pt x="556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2637282" y="5151247"/>
            <a:ext cx="473709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p[0]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3161157" y="5014163"/>
            <a:ext cx="602615" cy="103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7475" rIns="0" bIns="0" anchor="t" anchorCtr="0">
            <a:spAutoFit/>
          </a:bodyPr>
          <a:lstStyle/>
          <a:p>
            <a:pPr marL="1416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p[1]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a[3]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3961891" y="5014163"/>
            <a:ext cx="1951989" cy="103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7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p[2]	p[3]	p[4]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a[4]	a[5]	a[6]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6050407" y="5014163"/>
            <a:ext cx="1212850" cy="103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74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p[5]	p[6]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0970" marR="0" lvl="0" indent="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a[7]	a[8]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7461250" y="5014163"/>
            <a:ext cx="568960" cy="103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97475" rIns="0" bIns="0" anchor="t" anchorCtr="0">
            <a:spAutoFit/>
          </a:bodyPr>
          <a:lstStyle/>
          <a:p>
            <a:pPr marL="10731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p[7]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a[9]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 txBox="1"/>
          <p:nvPr/>
        </p:nvSpPr>
        <p:spPr>
          <a:xfrm>
            <a:off x="550875" y="1696897"/>
            <a:ext cx="2383155" cy="228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a[ 10 ], *p;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&amp;a[2];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p[0] = 10;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p[1] = 10;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printf(“%d”, p[3]);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4716526" y="1772792"/>
            <a:ext cx="1876425" cy="40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a[ 10 ], *p;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4"/>
          <p:cNvSpPr txBox="1"/>
          <p:nvPr/>
        </p:nvSpPr>
        <p:spPr>
          <a:xfrm>
            <a:off x="4716526" y="2603742"/>
            <a:ext cx="2383155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1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a[2] = 10;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a[3] = 10;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printf(“%d”, a[5]);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>
            <a:spLocks noGrp="1"/>
          </p:cNvSpPr>
          <p:nvPr>
            <p:ph type="title"/>
          </p:nvPr>
        </p:nvSpPr>
        <p:spPr>
          <a:xfrm>
            <a:off x="2191892" y="-92583"/>
            <a:ext cx="476021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6550" rIns="0" bIns="0" anchor="t" anchorCtr="0">
            <a:spAutoFit/>
          </a:bodyPr>
          <a:lstStyle/>
          <a:p>
            <a:pPr marL="455294" marR="5080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An Array Name is Like a  Constant Pointer</a:t>
            </a:r>
            <a:endParaRPr sz="2800"/>
          </a:p>
        </p:txBody>
      </p:sp>
      <p:sp>
        <p:nvSpPr>
          <p:cNvPr id="193" name="Google Shape;193;p15"/>
          <p:cNvSpPr txBox="1">
            <a:spLocks noGrp="1"/>
          </p:cNvSpPr>
          <p:nvPr>
            <p:ph type="body" idx="1"/>
          </p:nvPr>
        </p:nvSpPr>
        <p:spPr>
          <a:xfrm>
            <a:off x="485648" y="1117219"/>
            <a:ext cx="7181215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354965" marR="5080" lvl="0" indent="-34290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Array name is like a constant pointer  which points to the first element of the  array.</a:t>
            </a:r>
            <a:endParaRPr/>
          </a:p>
          <a:p>
            <a:pPr marL="469265" lvl="0" indent="0" algn="l" rtl="0">
              <a:lnSpc>
                <a:spcPct val="100000"/>
              </a:lnSpc>
              <a:spcBef>
                <a:spcPts val="284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</a:rPr>
              <a:t>int a[10], *p, *q;</a:t>
            </a:r>
            <a:endParaRPr sz="2450"/>
          </a:p>
        </p:txBody>
      </p:sp>
      <p:sp>
        <p:nvSpPr>
          <p:cNvPr id="194" name="Google Shape;194;p15"/>
          <p:cNvSpPr txBox="1"/>
          <p:nvPr/>
        </p:nvSpPr>
        <p:spPr>
          <a:xfrm>
            <a:off x="942847" y="2899295"/>
            <a:ext cx="1351915" cy="12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6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a;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11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q = a + 3;  a ++;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2957829" y="2899295"/>
            <a:ext cx="2424430" cy="1272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6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/* p = &amp;a[0] */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225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/* q = &amp;a[0] + 3 */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590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/*	illegal !!! */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485648" y="4182617"/>
            <a:ext cx="7791450" cy="263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1575" rIns="0" bIns="0" anchor="t" anchorCtr="0">
            <a:spAutoFit/>
          </a:bodyPr>
          <a:lstStyle/>
          <a:p>
            <a:pPr marL="354965" marR="508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Therefore, you can “pass an array” to a  function.	Actually, the address of the first  element is passed.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34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a[ ] = { 5, 7, 8 , 2, 3 };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sum( a, 5 );	/* Equal to sum(&amp;a[0],5)	*/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84885" marR="0" lvl="0" indent="0" algn="l" rtl="0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……….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"/>
          <p:cNvSpPr txBox="1">
            <a:spLocks noGrp="1"/>
          </p:cNvSpPr>
          <p:nvPr>
            <p:ph type="title"/>
          </p:nvPr>
        </p:nvSpPr>
        <p:spPr>
          <a:xfrm>
            <a:off x="1748789" y="3283711"/>
            <a:ext cx="4135120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mbria"/>
                <a:ea typeface="Cambria"/>
                <a:cs typeface="Cambria"/>
                <a:sym typeface="Cambria"/>
              </a:rPr>
              <a:t>Dynamic Memory  Allocation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2474214" y="76327"/>
            <a:ext cx="43484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with Arrays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90322" y="1034541"/>
            <a:ext cx="8211820" cy="580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1375" marR="0" lvl="1" indent="-415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 of data cannot be predicted beforehand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1375" marR="73025" lvl="1" indent="-414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data items keeps changing during program  execution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2450"/>
              <a:buFont typeface="Arial"/>
              <a:buNone/>
            </a:pPr>
            <a:endParaRPr sz="2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Search for an element in an array of N elements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222884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solution: find the maximum possible value of	N and  allocate an array of N elements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1375" marR="0" lvl="1" indent="-415290" algn="l" rtl="0">
              <a:lnSpc>
                <a:spcPct val="119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Wasteful of memory space, as N may be much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13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in some executions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1375" marR="195580" lvl="1" indent="-414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	maximum value of N may be 10,000, but a  particular run may need to search only among 100  elements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5603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	</a:t>
            </a: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array of size 10,000 always wastes memory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most cases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/>
        </p:nvSpPr>
        <p:spPr>
          <a:xfrm>
            <a:off x="78739" y="142138"/>
            <a:ext cx="8790305" cy="641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5100" rIns="0" bIns="0" anchor="t" anchorCtr="0">
            <a:spAutoFit/>
          </a:bodyPr>
          <a:lstStyle/>
          <a:p>
            <a:pPr marL="1333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Better Solution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8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memory allocation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1375" marR="645160" lvl="1" indent="-414655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 how much memory is needed after the  program is run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67180" marR="1372235" lvl="0" indent="-311150" algn="l" rtl="0">
              <a:lnSpc>
                <a:spcPct val="100400"/>
              </a:lnSpc>
              <a:spcBef>
                <a:spcPts val="685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ask the user to enter from  keyboard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4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1375" marR="5080" lvl="1" indent="-414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Dynamically allocate only the amount of memory  needed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ts val="4050"/>
              <a:buFont typeface="Arial"/>
              <a:buNone/>
            </a:pPr>
            <a:endParaRPr sz="40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provides functions to dynamically allocate memory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775"/>
              </a:spcBef>
              <a:spcAft>
                <a:spcPts val="0"/>
              </a:spcAft>
              <a:buNone/>
            </a:pPr>
            <a:r>
              <a:rPr lang="en-US" sz="3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– malloc, calloc, realloc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2191892" y="-92583"/>
            <a:ext cx="476021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27685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Memory Allocation  Functions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690473" y="925677"/>
            <a:ext cx="7660640" cy="537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884555" lvl="1" indent="-287019" algn="l" rtl="0">
              <a:lnSpc>
                <a:spcPct val="108076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Allocates requested number of bytes and  returns a pointer to the first byte of the  allocated space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calloc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850264" lvl="1" indent="-287019" algn="just" rtl="0">
              <a:lnSpc>
                <a:spcPct val="108076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Allocates space for an array of elements,  initializes them to zero and then returns a  pointer to the memory.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654" algn="just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Frees previously allocated space.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realloc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654" algn="just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Modifies the size of previously allocated space.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just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only do </a:t>
            </a:r>
            <a:r>
              <a:rPr lang="en-US" sz="2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malloc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2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/>
        </p:nvSpPr>
        <p:spPr>
          <a:xfrm>
            <a:off x="258267" y="240029"/>
            <a:ext cx="7364095" cy="6626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10667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Topics Covered</a:t>
            </a:r>
            <a:endParaRPr sz="2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365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Fundamentals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Initializing Pointers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Pointers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Pointers as Function Parameters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 Arithmetic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Pointers and Arrays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Pointers to Access Array Elements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memory allocation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168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Handling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>
            <a:spLocks noGrp="1"/>
          </p:cNvSpPr>
          <p:nvPr>
            <p:ph type="title"/>
          </p:nvPr>
        </p:nvSpPr>
        <p:spPr>
          <a:xfrm>
            <a:off x="2191892" y="-92583"/>
            <a:ext cx="476021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5294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Allocating a Block of  Memory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539597" y="1127251"/>
            <a:ext cx="8252459" cy="458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0" rIns="0" bIns="0" anchor="t" anchorCtr="0">
            <a:spAutoFit/>
          </a:bodyPr>
          <a:lstStyle/>
          <a:p>
            <a:pPr marL="426719" marR="377190" lvl="0" indent="-414654" algn="l" rtl="0">
              <a:lnSpc>
                <a:spcPct val="1079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block of memory can be allocated using the  function </a:t>
            </a:r>
            <a:r>
              <a:rPr lang="en-US" sz="2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1375" marR="5080" lvl="1" indent="-414655" algn="l" rtl="0">
              <a:lnSpc>
                <a:spcPct val="107931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ourier New"/>
              <a:buChar char="o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Reserves a block of memory of specified size  and returns a pointer of type </a:t>
            </a:r>
            <a:r>
              <a:rPr lang="en-US" sz="29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1375" marR="143510" lvl="1" indent="-414655" algn="l" rtl="0">
              <a:lnSpc>
                <a:spcPct val="107931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ourier New"/>
              <a:buChar char="o"/>
            </a:pPr>
            <a:r>
              <a:rPr lang="en-US"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return pointer can be type-casted to any  pointer type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urier New"/>
              <a:buNone/>
            </a:pPr>
            <a:endParaRPr sz="3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5254625" lvl="0" indent="-426719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format:  </a:t>
            </a:r>
            <a:r>
              <a:rPr lang="en-US" sz="29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type *p;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2650" marR="0" lvl="0" indent="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 =	(type *) malloc (byte_size);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>
            <a:off x="2779014" y="101600"/>
            <a:ext cx="1885314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3571113" y="5567146"/>
            <a:ext cx="4187825" cy="533400"/>
          </a:xfrm>
          <a:custGeom>
            <a:avLst/>
            <a:gdLst/>
            <a:ahLst/>
            <a:cxnLst/>
            <a:rect l="l" t="t" r="r" b="b"/>
            <a:pathLst>
              <a:path w="4187825" h="533400" extrusionOk="0">
                <a:moveTo>
                  <a:pt x="0" y="532955"/>
                </a:moveTo>
                <a:lnTo>
                  <a:pt x="4187444" y="532955"/>
                </a:lnTo>
                <a:lnTo>
                  <a:pt x="4187444" y="0"/>
                </a:lnTo>
                <a:lnTo>
                  <a:pt x="0" y="0"/>
                </a:lnTo>
                <a:lnTo>
                  <a:pt x="0" y="532955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p21"/>
          <p:cNvGraphicFramePr/>
          <p:nvPr/>
        </p:nvGraphicFramePr>
        <p:xfrm>
          <a:off x="3571113" y="5567146"/>
          <a:ext cx="4185975" cy="532950"/>
        </p:xfrm>
        <a:graphic>
          <a:graphicData uri="http://schemas.openxmlformats.org/drawingml/2006/table">
            <a:tbl>
              <a:tblPr firstRow="1" bandRow="1">
                <a:noFill/>
                <a:tableStyleId>{E664027D-6D71-4E74-801C-827EADF09CC7}</a:tableStyleId>
              </a:tblPr>
              <a:tblGrid>
                <a:gridCol w="45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3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2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381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2" name="Google Shape;232;p21"/>
          <p:cNvGrpSpPr/>
          <p:nvPr/>
        </p:nvGrpSpPr>
        <p:grpSpPr>
          <a:xfrm>
            <a:off x="982510" y="4729670"/>
            <a:ext cx="2512910" cy="861632"/>
            <a:chOff x="982510" y="4729670"/>
            <a:chExt cx="2512910" cy="861632"/>
          </a:xfrm>
        </p:grpSpPr>
        <p:sp>
          <p:nvSpPr>
            <p:cNvPr id="233" name="Google Shape;233;p21"/>
            <p:cNvSpPr/>
            <p:nvPr/>
          </p:nvSpPr>
          <p:spPr>
            <a:xfrm>
              <a:off x="982510" y="472967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 extrusionOk="0">
                  <a:moveTo>
                    <a:pt x="609092" y="0"/>
                  </a:moveTo>
                  <a:lnTo>
                    <a:pt x="0" y="0"/>
                  </a:lnTo>
                  <a:lnTo>
                    <a:pt x="0" y="532955"/>
                  </a:lnTo>
                  <a:lnTo>
                    <a:pt x="609092" y="532955"/>
                  </a:lnTo>
                  <a:lnTo>
                    <a:pt x="609092" y="0"/>
                  </a:lnTo>
                  <a:close/>
                </a:path>
              </a:pathLst>
            </a:custGeom>
            <a:solidFill>
              <a:srgbClr val="E7E7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982510" y="472967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 extrusionOk="0">
                  <a:moveTo>
                    <a:pt x="0" y="532955"/>
                  </a:moveTo>
                  <a:lnTo>
                    <a:pt x="609092" y="532955"/>
                  </a:lnTo>
                  <a:lnTo>
                    <a:pt x="609092" y="0"/>
                  </a:lnTo>
                  <a:lnTo>
                    <a:pt x="0" y="0"/>
                  </a:lnTo>
                  <a:lnTo>
                    <a:pt x="0" y="532955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1"/>
            <p:cNvSpPr/>
            <p:nvPr/>
          </p:nvSpPr>
          <p:spPr>
            <a:xfrm>
              <a:off x="1358010" y="4939792"/>
              <a:ext cx="2137410" cy="651510"/>
            </a:xfrm>
            <a:custGeom>
              <a:avLst/>
              <a:gdLst/>
              <a:ahLst/>
              <a:cxnLst/>
              <a:rect l="l" t="t" r="r" b="b"/>
              <a:pathLst>
                <a:path w="2137410" h="651510" extrusionOk="0">
                  <a:moveTo>
                    <a:pt x="2021879" y="614291"/>
                  </a:moveTo>
                  <a:lnTo>
                    <a:pt x="2011426" y="650913"/>
                  </a:lnTo>
                  <a:lnTo>
                    <a:pt x="2137029" y="627379"/>
                  </a:lnTo>
                  <a:lnTo>
                    <a:pt x="2128437" y="619505"/>
                  </a:lnTo>
                  <a:lnTo>
                    <a:pt x="2040127" y="619505"/>
                  </a:lnTo>
                  <a:lnTo>
                    <a:pt x="2021879" y="614291"/>
                  </a:lnTo>
                  <a:close/>
                </a:path>
                <a:path w="2137410" h="651510" extrusionOk="0">
                  <a:moveTo>
                    <a:pt x="2032327" y="577689"/>
                  </a:moveTo>
                  <a:lnTo>
                    <a:pt x="2021879" y="614291"/>
                  </a:lnTo>
                  <a:lnTo>
                    <a:pt x="2040127" y="619505"/>
                  </a:lnTo>
                  <a:lnTo>
                    <a:pt x="2050668" y="582929"/>
                  </a:lnTo>
                  <a:lnTo>
                    <a:pt x="2032327" y="577689"/>
                  </a:lnTo>
                  <a:close/>
                </a:path>
                <a:path w="2137410" h="651510" extrusionOk="0">
                  <a:moveTo>
                    <a:pt x="2042794" y="541019"/>
                  </a:moveTo>
                  <a:lnTo>
                    <a:pt x="2032327" y="577689"/>
                  </a:lnTo>
                  <a:lnTo>
                    <a:pt x="2050668" y="582929"/>
                  </a:lnTo>
                  <a:lnTo>
                    <a:pt x="2040127" y="619505"/>
                  </a:lnTo>
                  <a:lnTo>
                    <a:pt x="2128437" y="619505"/>
                  </a:lnTo>
                  <a:lnTo>
                    <a:pt x="2042794" y="541019"/>
                  </a:lnTo>
                  <a:close/>
                </a:path>
                <a:path w="2137410" h="651510" extrusionOk="0">
                  <a:moveTo>
                    <a:pt x="10413" y="0"/>
                  </a:moveTo>
                  <a:lnTo>
                    <a:pt x="0" y="36575"/>
                  </a:lnTo>
                  <a:lnTo>
                    <a:pt x="2021879" y="614291"/>
                  </a:lnTo>
                  <a:lnTo>
                    <a:pt x="2032327" y="577689"/>
                  </a:lnTo>
                  <a:lnTo>
                    <a:pt x="104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21"/>
          <p:cNvSpPr txBox="1"/>
          <p:nvPr/>
        </p:nvSpPr>
        <p:spPr>
          <a:xfrm>
            <a:off x="506374" y="1240358"/>
            <a:ext cx="7534275" cy="3899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0" marR="3937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 = (int *) malloc(100 * sizeof(int));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28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0594" marR="5080" lvl="0" indent="-41465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memory space equivalent to </a:t>
            </a:r>
            <a:r>
              <a:rPr lang="en-US" sz="2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100  times the size of an int 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bytes is reserved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50594" marR="688975" lvl="0" indent="-414655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of the first byte of the  allocated memory is assigned to the  pointer </a:t>
            </a:r>
            <a:r>
              <a:rPr lang="en-US" sz="2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r>
              <a:rPr lang="en-US" sz="2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type </a:t>
            </a:r>
            <a:r>
              <a:rPr lang="en-US" sz="29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74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4298696" y="6201257"/>
            <a:ext cx="273367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 bytes of space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>
            <a:spLocks noGrp="1"/>
          </p:cNvSpPr>
          <p:nvPr>
            <p:ph type="title"/>
          </p:nvPr>
        </p:nvSpPr>
        <p:spPr>
          <a:xfrm>
            <a:off x="2707004" y="190627"/>
            <a:ext cx="1885314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43" name="Google Shape;24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315" y="1001267"/>
            <a:ext cx="562356" cy="73609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2"/>
          <p:cNvSpPr txBox="1"/>
          <p:nvPr/>
        </p:nvSpPr>
        <p:spPr>
          <a:xfrm>
            <a:off x="435965" y="1061085"/>
            <a:ext cx="8143875" cy="582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25780" marR="0" lvl="0" indent="-5137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cptr = (char *) malloc (20);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2650"/>
              <a:buFont typeface="Arial"/>
              <a:buNone/>
            </a:pPr>
            <a:endParaRPr sz="26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7620" lvl="0" indent="-287019" algn="just" rtl="0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Allocates 20 bytes of space for the pointer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cptr 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type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8255" lvl="0" indent="-414654" algn="l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sptr	=	(struct	stud	*)	malloc(10*sizeof(struct  stud));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5080" lvl="0" indent="-187959" algn="just" rtl="0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Allocates space for a structure array of 10  elements.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sptr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 to a structure element of  type </a:t>
            </a:r>
            <a:r>
              <a:rPr lang="en-US" sz="2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struct stud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635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Always use sizeof operator to find number of  bytes for a data type, as it can vary from  machine to machine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2995041" y="152222"/>
            <a:ext cx="2911475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Points to Note</a:t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228396" y="1172971"/>
            <a:ext cx="7599045" cy="5495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490219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malloc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allocates a block of contiguous  bytes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2010" marR="203834" lvl="1" indent="-414655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allocation can fail if sufficient contiguous  memory space is not available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endParaRPr sz="3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2010" marR="0" lvl="1" indent="-415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it fails, </a:t>
            </a:r>
            <a:r>
              <a:rPr lang="en-US" sz="2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malloc 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</a:t>
            </a:r>
            <a:r>
              <a:rPr lang="en-US" sz="2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	((p = (int *) malloc(100 * sizeof(int))) == NULL)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54050" marR="0" lvl="0" indent="0" algn="l" rtl="0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11250" marR="598805" lvl="0" indent="0" algn="l" rtl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printf (“\n Memory cannot be allocated”);  exit();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0" indent="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2562860" y="175386"/>
            <a:ext cx="409003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Using the malloc’d Array</a:t>
            </a:r>
            <a:endParaRPr sz="2800"/>
          </a:p>
        </p:txBody>
      </p:sp>
      <p:sp>
        <p:nvSpPr>
          <p:cNvPr id="256" name="Google Shape;256;p24"/>
          <p:cNvSpPr txBox="1"/>
          <p:nvPr/>
        </p:nvSpPr>
        <p:spPr>
          <a:xfrm>
            <a:off x="228396" y="1241882"/>
            <a:ext cx="8776335" cy="476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27355" marR="0" lvl="0" indent="-4152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the memory is allocated, it can be used with pointers, 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73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array notation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7355" marR="0" lvl="0" indent="-41529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0" marR="4593590" lvl="0" indent="0" algn="l" rtl="0">
              <a:lnSpc>
                <a:spcPct val="143529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 *p, n, i;  scanf(“%d”, &amp;n);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41500" marR="0" lvl="0" indent="0" algn="l" rtl="0">
              <a:lnSpc>
                <a:spcPct val="100000"/>
              </a:lnSpc>
              <a:spcBef>
                <a:spcPts val="365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 = (int *) malloc (n * sizeof(int));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635" marR="3896995" lvl="0" indent="-381000" algn="l" rtl="0">
              <a:lnSpc>
                <a:spcPct val="143529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-US" sz="25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 (i=0; i&lt;n; ++i)  scanf(“%d”, </a:t>
            </a:r>
            <a:r>
              <a:rPr lang="en-US" sz="255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&amp;p[i]</a:t>
            </a:r>
            <a:r>
              <a:rPr lang="en-US" sz="25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sz="2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endParaRPr sz="3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252855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 integers allocated can be accessed as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*p, *(p+1),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299845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*(p+2),…, *(p+n-1)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just as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p[0], p[1], p[2], …,p[n-1]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>
            <a:spLocks noGrp="1"/>
          </p:cNvSpPr>
          <p:nvPr>
            <p:ph type="title"/>
          </p:nvPr>
        </p:nvSpPr>
        <p:spPr>
          <a:xfrm>
            <a:off x="2779014" y="152222"/>
            <a:ext cx="1885314" cy="57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grpSp>
        <p:nvGrpSpPr>
          <p:cNvPr id="262" name="Google Shape;262;p25"/>
          <p:cNvGrpSpPr/>
          <p:nvPr/>
        </p:nvGrpSpPr>
        <p:grpSpPr>
          <a:xfrm>
            <a:off x="4648072" y="1677860"/>
            <a:ext cx="4381500" cy="4473575"/>
            <a:chOff x="4648072" y="1677860"/>
            <a:chExt cx="4381500" cy="4473575"/>
          </a:xfrm>
        </p:grpSpPr>
        <p:sp>
          <p:nvSpPr>
            <p:cNvPr id="263" name="Google Shape;263;p25"/>
            <p:cNvSpPr/>
            <p:nvPr/>
          </p:nvSpPr>
          <p:spPr>
            <a:xfrm>
              <a:off x="4648072" y="1677860"/>
              <a:ext cx="4381500" cy="4473575"/>
            </a:xfrm>
            <a:custGeom>
              <a:avLst/>
              <a:gdLst/>
              <a:ahLst/>
              <a:cxnLst/>
              <a:rect l="l" t="t" r="r" b="b"/>
              <a:pathLst>
                <a:path w="4381500" h="4473575" extrusionOk="0">
                  <a:moveTo>
                    <a:pt x="4381119" y="0"/>
                  </a:moveTo>
                  <a:lnTo>
                    <a:pt x="0" y="0"/>
                  </a:lnTo>
                  <a:lnTo>
                    <a:pt x="0" y="4473067"/>
                  </a:lnTo>
                  <a:lnTo>
                    <a:pt x="4381119" y="4473067"/>
                  </a:lnTo>
                  <a:lnTo>
                    <a:pt x="4381119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5"/>
            <p:cNvSpPr/>
            <p:nvPr/>
          </p:nvSpPr>
          <p:spPr>
            <a:xfrm>
              <a:off x="4648072" y="1677860"/>
              <a:ext cx="4381500" cy="4473575"/>
            </a:xfrm>
            <a:custGeom>
              <a:avLst/>
              <a:gdLst/>
              <a:ahLst/>
              <a:cxnLst/>
              <a:rect l="l" t="t" r="r" b="b"/>
              <a:pathLst>
                <a:path w="4381500" h="4473575" extrusionOk="0">
                  <a:moveTo>
                    <a:pt x="0" y="4473067"/>
                  </a:moveTo>
                  <a:lnTo>
                    <a:pt x="4381119" y="4473067"/>
                  </a:lnTo>
                  <a:lnTo>
                    <a:pt x="4381119" y="0"/>
                  </a:lnTo>
                  <a:lnTo>
                    <a:pt x="0" y="0"/>
                  </a:lnTo>
                  <a:lnTo>
                    <a:pt x="0" y="4473067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5" name="Google Shape;265;p25"/>
          <p:cNvSpPr txBox="1"/>
          <p:nvPr/>
        </p:nvSpPr>
        <p:spPr>
          <a:xfrm>
            <a:off x="4727575" y="1640484"/>
            <a:ext cx="4178935" cy="411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741680" lvl="0" indent="0" algn="l" rtl="0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printf("Input heights for %d  students \n",N);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5904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i&lt;N; i++)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78460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scanf ("%f", 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&amp;height[i]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99744" marR="1593215" lvl="0" indent="-243839" algn="l" rtl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for(i=0;i&lt;N;i++)  sum += </a:t>
            </a: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height[i]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5904" marR="5080" lvl="0" indent="0" algn="l" rtl="0">
              <a:lnSpc>
                <a:spcPct val="288125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 = sum / (float) N;  printf("Average height = %f \n",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44675" marR="0" lvl="0" indent="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avg);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5904" marR="2206625" lvl="0" indent="0" algn="l" rtl="0">
              <a:lnSpc>
                <a:spcPct val="1194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free (height);  return 0;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25"/>
          <p:cNvSpPr txBox="1"/>
          <p:nvPr/>
        </p:nvSpPr>
        <p:spPr>
          <a:xfrm>
            <a:off x="4727575" y="5782462"/>
            <a:ext cx="147320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67" name="Google Shape;267;p25"/>
          <p:cNvGrpSpPr/>
          <p:nvPr/>
        </p:nvGrpSpPr>
        <p:grpSpPr>
          <a:xfrm>
            <a:off x="3838" y="1601724"/>
            <a:ext cx="4628515" cy="3882390"/>
            <a:chOff x="3838" y="1601724"/>
            <a:chExt cx="4628515" cy="3882390"/>
          </a:xfrm>
        </p:grpSpPr>
        <p:sp>
          <p:nvSpPr>
            <p:cNvPr id="268" name="Google Shape;268;p25"/>
            <p:cNvSpPr/>
            <p:nvPr/>
          </p:nvSpPr>
          <p:spPr>
            <a:xfrm>
              <a:off x="3838" y="1601724"/>
              <a:ext cx="4628515" cy="3882390"/>
            </a:xfrm>
            <a:custGeom>
              <a:avLst/>
              <a:gdLst/>
              <a:ahLst/>
              <a:cxnLst/>
              <a:rect l="l" t="t" r="r" b="b"/>
              <a:pathLst>
                <a:path w="4628515" h="3882390" extrusionOk="0">
                  <a:moveTo>
                    <a:pt x="4628007" y="0"/>
                  </a:moveTo>
                  <a:lnTo>
                    <a:pt x="0" y="0"/>
                  </a:lnTo>
                  <a:lnTo>
                    <a:pt x="0" y="3882390"/>
                  </a:lnTo>
                  <a:lnTo>
                    <a:pt x="4628007" y="3882390"/>
                  </a:lnTo>
                  <a:lnTo>
                    <a:pt x="4628007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5"/>
            <p:cNvSpPr/>
            <p:nvPr/>
          </p:nvSpPr>
          <p:spPr>
            <a:xfrm>
              <a:off x="3838" y="1601724"/>
              <a:ext cx="4628515" cy="3882390"/>
            </a:xfrm>
            <a:custGeom>
              <a:avLst/>
              <a:gdLst/>
              <a:ahLst/>
              <a:cxnLst/>
              <a:rect l="l" t="t" r="r" b="b"/>
              <a:pathLst>
                <a:path w="4628515" h="3882390" extrusionOk="0">
                  <a:moveTo>
                    <a:pt x="0" y="3882390"/>
                  </a:moveTo>
                  <a:lnTo>
                    <a:pt x="4628007" y="3882390"/>
                  </a:lnTo>
                  <a:lnTo>
                    <a:pt x="4628007" y="0"/>
                  </a:lnTo>
                  <a:lnTo>
                    <a:pt x="0" y="0"/>
                  </a:lnTo>
                  <a:lnTo>
                    <a:pt x="0" y="3882390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25"/>
          <p:cNvSpPr txBox="1"/>
          <p:nvPr/>
        </p:nvSpPr>
        <p:spPr>
          <a:xfrm>
            <a:off x="82397" y="1564284"/>
            <a:ext cx="4423410" cy="324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6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i,N;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2206625" lvl="0" indent="0" algn="l" rtl="0">
              <a:lnSpc>
                <a:spcPct val="12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*height;  float sum=0,avg;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508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printf("Input no. of students\n");  scanf("%d", &amp;N);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3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565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height = (float *)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67410" marR="0" lvl="0" indent="0" algn="l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malloc(N * sizeof(float));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/>
        </p:nvSpPr>
        <p:spPr>
          <a:xfrm>
            <a:off x="297586" y="230251"/>
            <a:ext cx="8649970" cy="6271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38887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Releasing the Allocated Space: free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 sz="27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676275" lvl="0" indent="-414654" algn="l" rtl="0">
              <a:lnSpc>
                <a:spcPct val="100299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•"/>
            </a:pPr>
            <a:r>
              <a:rPr lang="en-US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allocated block can be returned to the  system for future use by using the </a:t>
            </a:r>
            <a:r>
              <a:rPr lang="en-US" sz="3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free  </a:t>
            </a:r>
            <a:r>
              <a:rPr lang="en-US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0" lvl="0" indent="-414654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•"/>
            </a:pPr>
            <a:r>
              <a:rPr lang="en-US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syntax: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</a:t>
            </a:r>
            <a:r>
              <a:rPr lang="en-US" sz="3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free (ptr);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747395" lvl="0" indent="-414654" algn="just" rtl="0">
              <a:lnSpc>
                <a:spcPct val="100299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•"/>
            </a:pPr>
            <a:r>
              <a:rPr lang="en-US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</a:t>
            </a:r>
            <a:r>
              <a:rPr lang="en-US" sz="3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ptr </a:t>
            </a:r>
            <a:r>
              <a:rPr lang="en-US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 pointer to a memory block  which has been previously created using  </a:t>
            </a:r>
            <a:r>
              <a:rPr lang="en-US" sz="325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malloc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26719" marR="5080" lvl="0" indent="-414654" algn="l" rtl="0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•"/>
            </a:pPr>
            <a:r>
              <a:rPr lang="en-US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no size needs to be mentioned for  the allocated block, the system remembers it  for each pointer returned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>
            <a:spLocks noGrp="1"/>
          </p:cNvSpPr>
          <p:nvPr>
            <p:ph type="title"/>
          </p:nvPr>
        </p:nvSpPr>
        <p:spPr>
          <a:xfrm>
            <a:off x="2725673" y="103123"/>
            <a:ext cx="471805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Can we allocate only arrays?</a:t>
            </a:r>
            <a:endParaRPr sz="2800"/>
          </a:p>
        </p:txBody>
      </p:sp>
      <p:sp>
        <p:nvSpPr>
          <p:cNvPr id="281" name="Google Shape;281;p27"/>
          <p:cNvSpPr txBox="1"/>
          <p:nvPr/>
        </p:nvSpPr>
        <p:spPr>
          <a:xfrm>
            <a:off x="228396" y="1328419"/>
            <a:ext cx="8449945" cy="51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0" bIns="0" anchor="t" anchorCtr="0">
            <a:spAutoFit/>
          </a:bodyPr>
          <a:lstStyle/>
          <a:p>
            <a:pPr marL="355600" marR="293370" lvl="0" indent="-342900" algn="l" rtl="0">
              <a:lnSpc>
                <a:spcPct val="1085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•"/>
            </a:pPr>
            <a:r>
              <a:rPr lang="en-US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malloc can be used to allocate memory for  single variables also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50"/>
              <a:buFont typeface="Arial"/>
              <a:buNone/>
            </a:pPr>
            <a:endParaRPr sz="4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1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–"/>
            </a:pPr>
            <a:r>
              <a:rPr lang="en-US" sz="3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 (int *) malloc (sizeof(int));</a:t>
            </a:r>
            <a:endParaRPr sz="3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4450"/>
              <a:buFont typeface="Arial"/>
              <a:buNone/>
            </a:pPr>
            <a:endParaRPr sz="4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5080" lvl="1" indent="-287019" algn="l" rtl="0">
              <a:lnSpc>
                <a:spcPct val="1085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–"/>
            </a:pPr>
            <a:r>
              <a:rPr lang="en-US" sz="3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Allocates space for a single int, which can  be accessed as </a:t>
            </a:r>
            <a:r>
              <a:rPr lang="en-US" sz="325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*p</a:t>
            </a:r>
            <a:endParaRPr sz="32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414019" lvl="0" indent="-342900" algn="l" rtl="0">
              <a:lnSpc>
                <a:spcPct val="10858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50"/>
              <a:buFont typeface="Arial"/>
              <a:buChar char="•"/>
            </a:pPr>
            <a:r>
              <a:rPr lang="en-US" sz="32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variable allocations are just special  case of array allocations</a:t>
            </a:r>
            <a:endParaRPr sz="32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>
            <a:spLocks noGrp="1"/>
          </p:cNvSpPr>
          <p:nvPr>
            <p:ph type="title"/>
          </p:nvPr>
        </p:nvSpPr>
        <p:spPr>
          <a:xfrm>
            <a:off x="1748789" y="3283711"/>
            <a:ext cx="4135120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CB18"/>
              </a:buClr>
              <a:buSzPts val="2400"/>
              <a:buFont typeface="Rockwell"/>
              <a:buNone/>
            </a:pPr>
            <a:r>
              <a:rPr lang="en-US" sz="3600">
                <a:latin typeface="Rockwell"/>
                <a:ea typeface="Rockwell"/>
                <a:cs typeface="Rockwell"/>
                <a:sym typeface="Rockwell"/>
              </a:rPr>
              <a:t>File Handling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Operations on Files</a:t>
            </a:r>
            <a:endParaRPr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Typical operations on a file are: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>
                <a:highlight>
                  <a:srgbClr val="FFFF00"/>
                </a:highlight>
              </a:rPr>
              <a:t>Open </a:t>
            </a:r>
            <a:r>
              <a:rPr lang="en-US"/>
              <a:t>: To open a file to store/retrieve data in it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>
                <a:highlight>
                  <a:srgbClr val="FFFF00"/>
                </a:highlight>
              </a:rPr>
              <a:t>Read</a:t>
            </a:r>
            <a:r>
              <a:rPr lang="en-US"/>
              <a:t> : The file is used as an input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>
                <a:highlight>
                  <a:srgbClr val="FFFF00"/>
                </a:highlight>
              </a:rPr>
              <a:t>Write </a:t>
            </a:r>
            <a:r>
              <a:rPr lang="en-US"/>
              <a:t>: The file is used as output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>
                <a:highlight>
                  <a:srgbClr val="FFFF00"/>
                </a:highlight>
              </a:rPr>
              <a:t>Close</a:t>
            </a:r>
            <a:r>
              <a:rPr lang="en-US"/>
              <a:t> : Preserve the file for a later use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>
                <a:highlight>
                  <a:srgbClr val="FFFF00"/>
                </a:highlight>
              </a:rPr>
              <a:t>Access</a:t>
            </a:r>
            <a:r>
              <a:rPr lang="en-US"/>
              <a:t>: Random accessing data in a file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2850895" y="253365"/>
            <a:ext cx="357568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Pointer Fundamentals</a:t>
            </a:r>
            <a:endParaRPr sz="2800"/>
          </a:p>
        </p:txBody>
      </p:sp>
      <p:sp>
        <p:nvSpPr>
          <p:cNvPr id="61" name="Google Shape;61;p3"/>
          <p:cNvSpPr txBox="1"/>
          <p:nvPr/>
        </p:nvSpPr>
        <p:spPr>
          <a:xfrm>
            <a:off x="452119" y="1240028"/>
            <a:ext cx="5297805" cy="16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6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variable is defined the  compiler (linker/loader actually)  allocates a real memory  address for the variable.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909624" y="2860294"/>
            <a:ext cx="95440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– int x;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2345182" y="2860294"/>
            <a:ext cx="3482975" cy="1379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8875" rIns="0" bIns="0" anchor="t" anchorCtr="0">
            <a:spAutoFit/>
          </a:bodyPr>
          <a:lstStyle/>
          <a:p>
            <a:pPr marL="67310" marR="5080" lvl="0" indent="-5524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allocate 4 bytes in the  main memory, which will  be used to store an  integer value.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452119" y="4258183"/>
            <a:ext cx="5213985" cy="16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600" rIns="0" bIns="0" anchor="t" anchorCtr="0">
            <a:spAutoFit/>
          </a:bodyPr>
          <a:lstStyle/>
          <a:p>
            <a:pPr marL="355600" marR="508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value is assigned to a  variable, the value is actually  placed to the memory that was  allocated.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909624" y="5878474"/>
            <a:ext cx="89535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– x=3;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2201926" y="5878474"/>
            <a:ext cx="3566795" cy="72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975" rIns="0" bIns="0" anchor="t" anchorCtr="0">
            <a:spAutoFit/>
          </a:bodyPr>
          <a:lstStyle/>
          <a:p>
            <a:pPr marL="210184" marR="5080" lvl="0" indent="-198120" algn="l" rtl="0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store integer 3 in the 4  bytes of memory.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67;p3"/>
          <p:cNvGraphicFramePr/>
          <p:nvPr/>
        </p:nvGraphicFramePr>
        <p:xfrm>
          <a:off x="7096207" y="981982"/>
          <a:ext cx="1276350" cy="5508600"/>
        </p:xfrm>
        <a:graphic>
          <a:graphicData uri="http://schemas.openxmlformats.org/drawingml/2006/table">
            <a:tbl>
              <a:tblPr firstRow="1" bandRow="1">
                <a:noFill/>
                <a:tableStyleId>{E664027D-6D71-4E74-801C-827EADF09CC7}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80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00000000</a:t>
                      </a:r>
                      <a:endParaRPr sz="17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20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50">
                <a:tc>
                  <a:txBody>
                    <a:bodyPr/>
                    <a:lstStyle/>
                    <a:p>
                      <a:pPr marL="80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00000000</a:t>
                      </a:r>
                      <a:endParaRPr sz="17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0350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80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00000000</a:t>
                      </a:r>
                      <a:endParaRPr sz="17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0415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80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00000011</a:t>
                      </a:r>
                      <a:endParaRPr sz="17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0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8" name="Google Shape;68;p3"/>
          <p:cNvSpPr/>
          <p:nvPr/>
        </p:nvSpPr>
        <p:spPr>
          <a:xfrm>
            <a:off x="6587363" y="1951101"/>
            <a:ext cx="537845" cy="1814195"/>
          </a:xfrm>
          <a:custGeom>
            <a:avLst/>
            <a:gdLst/>
            <a:ahLst/>
            <a:cxnLst/>
            <a:rect l="l" t="t" r="r" b="b"/>
            <a:pathLst>
              <a:path w="537845" h="1814195" extrusionOk="0">
                <a:moveTo>
                  <a:pt x="537463" y="1813814"/>
                </a:moveTo>
                <a:lnTo>
                  <a:pt x="475831" y="1809821"/>
                </a:lnTo>
                <a:lnTo>
                  <a:pt x="419262" y="1798448"/>
                </a:lnTo>
                <a:lnTo>
                  <a:pt x="369366" y="1780603"/>
                </a:lnTo>
                <a:lnTo>
                  <a:pt x="327754" y="1757196"/>
                </a:lnTo>
                <a:lnTo>
                  <a:pt x="296038" y="1729134"/>
                </a:lnTo>
                <a:lnTo>
                  <a:pt x="268731" y="1662684"/>
                </a:lnTo>
                <a:lnTo>
                  <a:pt x="268731" y="1058037"/>
                </a:lnTo>
                <a:lnTo>
                  <a:pt x="261637" y="1023393"/>
                </a:lnTo>
                <a:lnTo>
                  <a:pt x="209709" y="963524"/>
                </a:lnTo>
                <a:lnTo>
                  <a:pt x="168097" y="940117"/>
                </a:lnTo>
                <a:lnTo>
                  <a:pt x="118201" y="922272"/>
                </a:lnTo>
                <a:lnTo>
                  <a:pt x="61632" y="910899"/>
                </a:lnTo>
                <a:lnTo>
                  <a:pt x="0" y="906907"/>
                </a:lnTo>
                <a:lnTo>
                  <a:pt x="61632" y="902914"/>
                </a:lnTo>
                <a:lnTo>
                  <a:pt x="118201" y="891541"/>
                </a:lnTo>
                <a:lnTo>
                  <a:pt x="168097" y="873696"/>
                </a:lnTo>
                <a:lnTo>
                  <a:pt x="209709" y="850289"/>
                </a:lnTo>
                <a:lnTo>
                  <a:pt x="241425" y="822227"/>
                </a:lnTo>
                <a:lnTo>
                  <a:pt x="268731" y="755776"/>
                </a:lnTo>
                <a:lnTo>
                  <a:pt x="268731" y="151129"/>
                </a:lnTo>
                <a:lnTo>
                  <a:pt x="275826" y="116486"/>
                </a:lnTo>
                <a:lnTo>
                  <a:pt x="327754" y="56617"/>
                </a:lnTo>
                <a:lnTo>
                  <a:pt x="369366" y="33210"/>
                </a:lnTo>
                <a:lnTo>
                  <a:pt x="419262" y="15365"/>
                </a:lnTo>
                <a:lnTo>
                  <a:pt x="475831" y="3992"/>
                </a:lnTo>
                <a:lnTo>
                  <a:pt x="537463" y="0"/>
                </a:lnTo>
              </a:path>
            </a:pathLst>
          </a:custGeom>
          <a:noFill/>
          <a:ln w="57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6358254" y="2644266"/>
            <a:ext cx="16002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File Handling Commands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Include header file </a:t>
            </a:r>
            <a:r>
              <a:rPr lang="en-US" b="1">
                <a:solidFill>
                  <a:srgbClr val="FF0000"/>
                </a:solidFill>
              </a:rPr>
              <a:t>&lt;stdio.h&gt; </a:t>
            </a:r>
            <a:r>
              <a:rPr lang="en-US"/>
              <a:t>to access all file handling utilities.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A data type called </a:t>
            </a:r>
            <a:r>
              <a:rPr lang="en-US" b="1">
                <a:solidFill>
                  <a:srgbClr val="7030A0"/>
                </a:solidFill>
              </a:rPr>
              <a:t>FILE</a:t>
            </a:r>
            <a:r>
              <a:rPr lang="en-US"/>
              <a:t> is there to create a pointer to a file. Sometimes also called a </a:t>
            </a:r>
            <a:r>
              <a:rPr lang="en-US" b="1">
                <a:solidFill>
                  <a:schemeClr val="dk1"/>
                </a:solidFill>
              </a:rPr>
              <a:t>file stream</a:t>
            </a:r>
            <a:r>
              <a:rPr lang="en-US"/>
              <a:t>.</a:t>
            </a:r>
            <a:br>
              <a:rPr lang="en-US"/>
            </a:b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FILE *fptr; // fptr is a pointer to a</a:t>
            </a:r>
            <a:br>
              <a:rPr lang="en-US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        // FILE structure</a:t>
            </a:r>
            <a:br>
              <a:rPr lang="en-US" b="1">
                <a:latin typeface="Courier New"/>
                <a:ea typeface="Courier New"/>
                <a:cs typeface="Courier New"/>
                <a:sym typeface="Courier New"/>
              </a:rPr>
            </a:b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To open a file, use fopen() function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FILE* fopen(char *filename, char *mode);</a:t>
            </a:r>
            <a:endParaRPr/>
          </a:p>
          <a:p>
            <a:pPr marL="342884" lvl="0" indent="-170161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To close a file, use fclose() function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fclose(FILE *fptr);</a:t>
            </a:r>
            <a:endParaRPr/>
          </a:p>
          <a:p>
            <a:pPr marL="342884" lvl="0" indent="-170161" algn="l" rtl="0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>
            <a:spLocks noGrp="1"/>
          </p:cNvSpPr>
          <p:nvPr>
            <p:ph type="title"/>
          </p:nvPr>
        </p:nvSpPr>
        <p:spPr>
          <a:xfrm>
            <a:off x="2528013" y="11658"/>
            <a:ext cx="5436117" cy="86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 sz="2400"/>
              <a:t>fopen(char *filename, char *mode)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The first argument is a string to characters indicating the name of the file to be opened.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The second argument is to specify the mode of file opening. There are five file opening modes in C :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</a:pPr>
            <a:r>
              <a:rPr lang="en-US" sz="2400">
                <a:highlight>
                  <a:srgbClr val="FFFF00"/>
                </a:highlight>
              </a:rPr>
              <a:t>"r"</a:t>
            </a:r>
            <a:r>
              <a:rPr lang="en-US" sz="2400"/>
              <a:t> 	: Opens a file for reading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</a:pPr>
            <a:r>
              <a:rPr lang="en-US" sz="2400">
                <a:highlight>
                  <a:srgbClr val="FFFF00"/>
                </a:highlight>
              </a:rPr>
              <a:t>"w" </a:t>
            </a:r>
            <a:r>
              <a:rPr lang="en-US" sz="2400"/>
              <a:t>	: Creates a file for writing (overwrite, if it contains data)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</a:pPr>
            <a:r>
              <a:rPr lang="en-US" sz="2400">
                <a:highlight>
                  <a:srgbClr val="FFFF00"/>
                </a:highlight>
              </a:rPr>
              <a:t>"a" </a:t>
            </a:r>
            <a:r>
              <a:rPr lang="en-US" sz="2400"/>
              <a:t>	: Opens a file for appending to the end of the file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It returns the special value </a:t>
            </a:r>
            <a:r>
              <a:rPr lang="en-US" b="1">
                <a:solidFill>
                  <a:srgbClr val="FF0000"/>
                </a:solidFill>
              </a:rPr>
              <a:t>NULL</a:t>
            </a:r>
            <a:r>
              <a:rPr lang="en-US"/>
              <a:t> to indicate that it couldn't open the file.</a:t>
            </a: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fopen() function</a:t>
            </a:r>
            <a:endParaRPr/>
          </a:p>
        </p:txBody>
      </p:sp>
      <p:sp>
        <p:nvSpPr>
          <p:cNvPr id="310" name="Google Shape;310;p32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If a </a:t>
            </a:r>
            <a:r>
              <a:rPr lang="en-US">
                <a:solidFill>
                  <a:srgbClr val="00B0F0"/>
                </a:solidFill>
              </a:rPr>
              <a:t>file that does not exist </a:t>
            </a:r>
            <a:r>
              <a:rPr lang="en-US"/>
              <a:t>is opened for </a:t>
            </a:r>
            <a:r>
              <a:rPr lang="en-US">
                <a:solidFill>
                  <a:srgbClr val="FF0000"/>
                </a:solidFill>
              </a:rPr>
              <a:t>writing or appending</a:t>
            </a:r>
            <a:r>
              <a:rPr lang="en-US"/>
              <a:t>, it is created as a </a:t>
            </a:r>
            <a:r>
              <a:rPr lang="en-US" b="1"/>
              <a:t>new</a:t>
            </a:r>
            <a:r>
              <a:rPr lang="en-US"/>
              <a:t>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Opening an </a:t>
            </a:r>
            <a:r>
              <a:rPr lang="en-US">
                <a:solidFill>
                  <a:srgbClr val="FF0000"/>
                </a:solidFill>
              </a:rPr>
              <a:t>existing file </a:t>
            </a:r>
            <a:r>
              <a:rPr lang="en-US"/>
              <a:t>for writing causes the </a:t>
            </a:r>
            <a:r>
              <a:rPr lang="en-US">
                <a:solidFill>
                  <a:srgbClr val="00B0F0"/>
                </a:solidFill>
              </a:rPr>
              <a:t>old contents to be discarded</a:t>
            </a:r>
            <a:r>
              <a:rPr lang="en-US"/>
              <a:t>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Opening an existing file for appending preserves the old contents, and new contents will be added at the end.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File opening error :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Trying to read a file that does not exist. 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Trying to read a file that doesn’t have permission.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If there is an error, fopen() returns NULL.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3"/>
          <p:cNvSpPr txBox="1">
            <a:spLocks noGrp="1"/>
          </p:cNvSpPr>
          <p:nvPr>
            <p:ph type="sldNum" idx="12"/>
          </p:nvPr>
        </p:nvSpPr>
        <p:spPr>
          <a:xfrm>
            <a:off x="6400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33</a:t>
            </a:fld>
            <a:endParaRPr sz="1800" b="1" i="0" u="none" strike="noStrike" cap="non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1716110" y="4264235"/>
            <a:ext cx="32203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568633" y="1910496"/>
            <a:ext cx="810110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800" b="1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3"/>
          <p:cNvSpPr/>
          <p:nvPr/>
        </p:nvSpPr>
        <p:spPr>
          <a:xfrm>
            <a:off x="373486" y="1823025"/>
            <a:ext cx="8986235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0" name="Google Shape;320;p33"/>
          <p:cNvGraphicFramePr/>
          <p:nvPr>
            <p:extLst>
              <p:ext uri="{D42A27DB-BD31-4B8C-83A1-F6EECF244321}">
                <p14:modId xmlns:p14="http://schemas.microsoft.com/office/powerpoint/2010/main" val="2249139552"/>
              </p:ext>
            </p:extLst>
          </p:nvPr>
        </p:nvGraphicFramePr>
        <p:xfrm>
          <a:off x="152400" y="610341"/>
          <a:ext cx="8839200" cy="6113312"/>
        </p:xfrm>
        <a:graphic>
          <a:graphicData uri="http://schemas.openxmlformats.org/drawingml/2006/table">
            <a:tbl>
              <a:tblPr>
                <a:noFill/>
                <a:tableStyleId>{ADA2D7E6-1205-4872-ABEF-D5750105C42B}</a:tableStyleId>
              </a:tblPr>
              <a:tblGrid>
                <a:gridCol w="245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-US" sz="2050" b="1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File Opening Modes</a:t>
                      </a:r>
                      <a:endParaRPr sz="2050" b="1" u="none" strike="noStrike" cap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b="1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Purposes</a:t>
                      </a:r>
                      <a:endParaRPr sz="2050" b="1" u="none" strike="noStrike" cap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850"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“r” (</a:t>
                      </a:r>
                      <a:r>
                        <a:rPr lang="en-US" sz="205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i.e</a:t>
                      </a: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read)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Opens a file </a:t>
                      </a:r>
                      <a:r>
                        <a:rPr lang="en-US" sz="2050" b="1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 reading purpose only</a:t>
                      </a: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If the specified file doesn’t exist, it returns NULL. (The file must already exist.)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850">
                <a:tc>
                  <a:txBody>
                    <a:bodyPr/>
                    <a:lstStyle/>
                    <a:p>
                      <a:pPr marL="457200" marR="0" lvl="0" indent="-4572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AutoNum type="arabicPeriod" startAt="2"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“r+”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(read and write)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Opens a file for both reading and writing purpose. If the specified file doesn’t exist, it returns NULL. (The file must already exist.)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6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“w”(</a:t>
                      </a:r>
                      <a:r>
                        <a:rPr lang="en-US" sz="205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i.e</a:t>
                      </a: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write)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Opens a file for writing purpose. If the specified file already exist, the content within the file are overwritten (</a:t>
                      </a:r>
                      <a:r>
                        <a:rPr lang="en-US" sz="205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i.e</a:t>
                      </a: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content is deleted first and then written)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If the file doesn’t exist, a new file is created implicitly.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 “w+”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(read and write)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Same of 3 but data can be read too.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4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 “a” (</a:t>
                      </a:r>
                      <a:r>
                        <a:rPr lang="en-US" sz="2050" u="none" strike="noStrike" cap="none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i.e</a:t>
                      </a: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append)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Opens an existing file for adding new information at the end of file purpose. If the file doesn’t exist, a new file is created implicitly.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 “a+”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(append + read)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205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Opens an existing file for both reading and appending purpose. A new file is created if specified file doesn’t exist.</a:t>
                      </a:r>
                      <a:endParaRPr sz="205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fopen() example</a:t>
            </a: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void main() 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FILE *fptr;  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char filename[]= "file01.txt";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fptr = fopen(filename,"w");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if (fptr == NULL) {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printf("Error creating file %s\n", filename);  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exit(-1);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else {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  printf("Success creating file %s\n", filename);  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fclose(fptr);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Writing into a File</a:t>
            </a:r>
            <a:endParaRPr/>
          </a:p>
        </p:txBody>
      </p:sp>
      <p:sp>
        <p:nvSpPr>
          <p:cNvPr id="332" name="Google Shape;332;p35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Following functions in C are usually used for writing simple data into a file :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int fputc(int c, FILE *fptr)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int fprintf(FILE *fptr, char *format,...)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 int fputs(char *s, FILE *fptr)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int fputc(int c, FILE *fptr);</a:t>
            </a:r>
            <a:endParaRPr/>
          </a:p>
        </p:txBody>
      </p:sp>
      <p:sp>
        <p:nvSpPr>
          <p:cNvPr id="338" name="Google Shape;338;p36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The fputc() function writes the character c to file fptr and returns the character written, or EOF if an error occurs. 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FILE *fptr;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char ch=‘a’;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i;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fptr = fopen("test3.txt","w");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fputc(ch, fptr);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fclose(fptr);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 sz="2000"/>
              <a:t>int fprintf(FILE *fptr, char *format,...);</a:t>
            </a:r>
            <a:endParaRPr/>
          </a:p>
        </p:txBody>
      </p:sp>
      <p:sp>
        <p:nvSpPr>
          <p:cNvPr id="344" name="Google Shape;344;p37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fprintf() formats and writes output to the fptr stream fptr under the control of format string. 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The function is identical to the printf() function except the first argument which is a file pointer that specifies the file to be written.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The fprintf() returns the number of characters written, or negative if an error occur.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Example: fprintf(stdout,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en-US"/>
              <a:t>Hello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/>
              <a:t>); //stdout is a file pointer that points to standard output(console screen)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fprintf() Example</a:t>
            </a:r>
            <a:endParaRPr/>
          </a:p>
        </p:txBody>
      </p:sp>
      <p:sp>
        <p:nvSpPr>
          <p:cNvPr id="350" name="Google Shape;350;p38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  FILE *fptr;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  fptr = fopen("test6.txt", "w");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800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fprintf</a:t>
            </a: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(fptr, "Number is %d\n", 123);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  fclose(fptr);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 int fputs(char *s, FILE *fptr)</a:t>
            </a:r>
            <a:endParaRPr/>
          </a:p>
        </p:txBody>
      </p:sp>
      <p:sp>
        <p:nvSpPr>
          <p:cNvPr id="356" name="Google Shape;356;p39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The fputs() function writes a string (which need not contain a newline) to a file. 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It returns non-negative, or EOF if an error occurs.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void main(){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FILE *fptr;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fptr = fopen("test7.txt", "w");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fputs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("Hello World!",fptr);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fclose(fptr);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2887726" y="325373"/>
            <a:ext cx="136207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Pointers</a:t>
            </a:r>
            <a:endParaRPr sz="2800"/>
          </a:p>
        </p:txBody>
      </p:sp>
      <p:sp>
        <p:nvSpPr>
          <p:cNvPr id="75" name="Google Shape;75;p4"/>
          <p:cNvSpPr txBox="1"/>
          <p:nvPr/>
        </p:nvSpPr>
        <p:spPr>
          <a:xfrm>
            <a:off x="439318" y="1740154"/>
            <a:ext cx="5637530" cy="68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700" rIns="0" bIns="0" anchor="t" anchorCtr="0">
            <a:spAutoFit/>
          </a:bodyPr>
          <a:lstStyle/>
          <a:p>
            <a:pPr marL="355600" marR="5080" lvl="0" indent="-343535" algn="l" rtl="0">
              <a:lnSpc>
                <a:spcPct val="10739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value of a variable is used, the  contents in the memory are used.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896823" y="2444623"/>
            <a:ext cx="852805" cy="37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– y=x;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2387345" y="2444623"/>
            <a:ext cx="3802379" cy="1004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12700" marR="5080" lvl="0" indent="0" algn="l" rtl="0">
              <a:lnSpc>
                <a:spcPct val="8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read the contents in the 4  bytes of memory, and then  assign it to variable </a:t>
            </a:r>
            <a:r>
              <a:rPr lang="en-US" sz="23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439318" y="3477895"/>
            <a:ext cx="5716905" cy="2201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355600" marR="0" lvl="0" indent="-343535" algn="l" rtl="0">
              <a:lnSpc>
                <a:spcPct val="113695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&amp;x 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get the address of </a:t>
            </a:r>
            <a:r>
              <a:rPr lang="en-US" sz="23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(referencing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136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</a:t>
            </a:r>
            <a:r>
              <a:rPr lang="en-US" sz="23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can be passed to a function: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– scanf("%d", &amp;x);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3535" algn="l" rtl="0">
              <a:lnSpc>
                <a:spcPct val="114130"/>
              </a:lnSpc>
              <a:spcBef>
                <a:spcPts val="405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address can also be stored in a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0" algn="l" rtl="0">
              <a:lnSpc>
                <a:spcPct val="1141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 ……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79;p4"/>
          <p:cNvGraphicFramePr/>
          <p:nvPr/>
        </p:nvGraphicFramePr>
        <p:xfrm>
          <a:off x="7012259" y="578909"/>
          <a:ext cx="1276350" cy="5508650"/>
        </p:xfrm>
        <a:graphic>
          <a:graphicData uri="http://schemas.openxmlformats.org/drawingml/2006/table">
            <a:tbl>
              <a:tblPr firstRow="1" bandRow="1">
                <a:noFill/>
                <a:tableStyleId>{E664027D-6D71-4E74-801C-827EADF09CC7}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80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00000000</a:t>
                      </a:r>
                      <a:endParaRPr sz="17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20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marL="80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00000000</a:t>
                      </a:r>
                      <a:endParaRPr sz="17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0350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25">
                <a:tc>
                  <a:txBody>
                    <a:bodyPr/>
                    <a:lstStyle/>
                    <a:p>
                      <a:pPr marL="80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00000000</a:t>
                      </a:r>
                      <a:endParaRPr sz="17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10415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800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50" u="none" strike="noStrike" cap="none">
                          <a:solidFill>
                            <a:srgbClr val="9900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00000011</a:t>
                      </a:r>
                      <a:endParaRPr sz="17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6825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0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2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0" name="Google Shape;80;p4"/>
          <p:cNvSpPr/>
          <p:nvPr/>
        </p:nvSpPr>
        <p:spPr>
          <a:xfrm>
            <a:off x="6503416" y="1548002"/>
            <a:ext cx="537845" cy="1814195"/>
          </a:xfrm>
          <a:custGeom>
            <a:avLst/>
            <a:gdLst/>
            <a:ahLst/>
            <a:cxnLst/>
            <a:rect l="l" t="t" r="r" b="b"/>
            <a:pathLst>
              <a:path w="537845" h="1814195" extrusionOk="0">
                <a:moveTo>
                  <a:pt x="537463" y="1813814"/>
                </a:moveTo>
                <a:lnTo>
                  <a:pt x="475831" y="1809821"/>
                </a:lnTo>
                <a:lnTo>
                  <a:pt x="419262" y="1798448"/>
                </a:lnTo>
                <a:lnTo>
                  <a:pt x="369366" y="1780603"/>
                </a:lnTo>
                <a:lnTo>
                  <a:pt x="327754" y="1757196"/>
                </a:lnTo>
                <a:lnTo>
                  <a:pt x="296038" y="1729134"/>
                </a:lnTo>
                <a:lnTo>
                  <a:pt x="268731" y="1662684"/>
                </a:lnTo>
                <a:lnTo>
                  <a:pt x="268731" y="1058037"/>
                </a:lnTo>
                <a:lnTo>
                  <a:pt x="261630" y="1023393"/>
                </a:lnTo>
                <a:lnTo>
                  <a:pt x="209669" y="963524"/>
                </a:lnTo>
                <a:lnTo>
                  <a:pt x="168044" y="940117"/>
                </a:lnTo>
                <a:lnTo>
                  <a:pt x="118146" y="922272"/>
                </a:lnTo>
                <a:lnTo>
                  <a:pt x="61592" y="910899"/>
                </a:lnTo>
                <a:lnTo>
                  <a:pt x="0" y="906907"/>
                </a:lnTo>
                <a:lnTo>
                  <a:pt x="61592" y="902914"/>
                </a:lnTo>
                <a:lnTo>
                  <a:pt x="118146" y="891541"/>
                </a:lnTo>
                <a:lnTo>
                  <a:pt x="168044" y="873696"/>
                </a:lnTo>
                <a:lnTo>
                  <a:pt x="209669" y="850289"/>
                </a:lnTo>
                <a:lnTo>
                  <a:pt x="241403" y="822227"/>
                </a:lnTo>
                <a:lnTo>
                  <a:pt x="268731" y="755776"/>
                </a:lnTo>
                <a:lnTo>
                  <a:pt x="268731" y="151130"/>
                </a:lnTo>
                <a:lnTo>
                  <a:pt x="275826" y="116486"/>
                </a:lnTo>
                <a:lnTo>
                  <a:pt x="327754" y="56617"/>
                </a:lnTo>
                <a:lnTo>
                  <a:pt x="369366" y="33210"/>
                </a:lnTo>
                <a:lnTo>
                  <a:pt x="419262" y="15365"/>
                </a:lnTo>
                <a:lnTo>
                  <a:pt x="475831" y="3992"/>
                </a:lnTo>
                <a:lnTo>
                  <a:pt x="537463" y="0"/>
                </a:lnTo>
              </a:path>
            </a:pathLst>
          </a:custGeom>
          <a:noFill/>
          <a:ln w="57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6274434" y="2241296"/>
            <a:ext cx="16002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6503416" y="4302378"/>
            <a:ext cx="537845" cy="1814195"/>
          </a:xfrm>
          <a:custGeom>
            <a:avLst/>
            <a:gdLst/>
            <a:ahLst/>
            <a:cxnLst/>
            <a:rect l="l" t="t" r="r" b="b"/>
            <a:pathLst>
              <a:path w="537845" h="1814195" extrusionOk="0">
                <a:moveTo>
                  <a:pt x="537463" y="1813775"/>
                </a:moveTo>
                <a:lnTo>
                  <a:pt x="475831" y="1809783"/>
                </a:lnTo>
                <a:lnTo>
                  <a:pt x="419262" y="1798411"/>
                </a:lnTo>
                <a:lnTo>
                  <a:pt x="369366" y="1780567"/>
                </a:lnTo>
                <a:lnTo>
                  <a:pt x="327754" y="1757158"/>
                </a:lnTo>
                <a:lnTo>
                  <a:pt x="296038" y="1729093"/>
                </a:lnTo>
                <a:lnTo>
                  <a:pt x="268731" y="1662620"/>
                </a:lnTo>
                <a:lnTo>
                  <a:pt x="268731" y="1058037"/>
                </a:lnTo>
                <a:lnTo>
                  <a:pt x="261630" y="1023353"/>
                </a:lnTo>
                <a:lnTo>
                  <a:pt x="209669" y="963471"/>
                </a:lnTo>
                <a:lnTo>
                  <a:pt x="168044" y="940077"/>
                </a:lnTo>
                <a:lnTo>
                  <a:pt x="118146" y="922250"/>
                </a:lnTo>
                <a:lnTo>
                  <a:pt x="61592" y="910893"/>
                </a:lnTo>
                <a:lnTo>
                  <a:pt x="0" y="906907"/>
                </a:lnTo>
                <a:lnTo>
                  <a:pt x="61592" y="902913"/>
                </a:lnTo>
                <a:lnTo>
                  <a:pt x="118146" y="891538"/>
                </a:lnTo>
                <a:lnTo>
                  <a:pt x="168044" y="873686"/>
                </a:lnTo>
                <a:lnTo>
                  <a:pt x="209669" y="850265"/>
                </a:lnTo>
                <a:lnTo>
                  <a:pt x="241403" y="822181"/>
                </a:lnTo>
                <a:lnTo>
                  <a:pt x="268731" y="755650"/>
                </a:lnTo>
                <a:lnTo>
                  <a:pt x="268731" y="151130"/>
                </a:lnTo>
                <a:lnTo>
                  <a:pt x="275826" y="116446"/>
                </a:lnTo>
                <a:lnTo>
                  <a:pt x="327754" y="56564"/>
                </a:lnTo>
                <a:lnTo>
                  <a:pt x="369366" y="33170"/>
                </a:lnTo>
                <a:lnTo>
                  <a:pt x="419262" y="15343"/>
                </a:lnTo>
                <a:lnTo>
                  <a:pt x="475831" y="3986"/>
                </a:lnTo>
                <a:lnTo>
                  <a:pt x="537463" y="0"/>
                </a:lnTo>
              </a:path>
            </a:pathLst>
          </a:custGeom>
          <a:noFill/>
          <a:ln w="57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6274434" y="4996053"/>
            <a:ext cx="160020" cy="347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Reading from a File</a:t>
            </a:r>
            <a:endParaRPr/>
          </a:p>
        </p:txBody>
      </p:sp>
      <p:sp>
        <p:nvSpPr>
          <p:cNvPr id="362" name="Google Shape;362;p40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Following functions in C are usually used for reading simple data from a file  :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fgetc(…)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fscanf(…)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fgets(…)</a:t>
            </a:r>
            <a:endParaRPr/>
          </a:p>
          <a:p>
            <a:pPr marL="742913" lvl="1" indent="-285736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</a:pPr>
            <a:r>
              <a:rPr lang="en-US"/>
              <a:t>getc(…)</a:t>
            </a: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1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int fgetc(FILE *fptr);</a:t>
            </a:r>
            <a:endParaRPr/>
          </a:p>
        </p:txBody>
      </p:sp>
      <p:sp>
        <p:nvSpPr>
          <p:cNvPr id="368" name="Google Shape;368;p41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The fgetc() function returns the next character in the stream fptr  as an unsigned char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It returns the special value EOF, if end of file or error occurs. 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FILE *fptr;</a:t>
            </a: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fptr = fopen("test.txt","r");</a:t>
            </a: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char c,c1;</a:t>
            </a: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c = fgetc(fptr)//reading character from a file.</a:t>
            </a: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c1= fgetc(fptr);</a:t>
            </a: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printf ("%c",c);</a:t>
            </a:r>
            <a:endParaRPr/>
          </a:p>
          <a:p>
            <a:pPr marL="342884" lvl="0" indent="-342884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	fclose(fptr);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2"/>
          <p:cNvSpPr txBox="1">
            <a:spLocks noGrp="1"/>
          </p:cNvSpPr>
          <p:nvPr>
            <p:ph type="title"/>
          </p:nvPr>
        </p:nvSpPr>
        <p:spPr>
          <a:xfrm>
            <a:off x="2191892" y="-92583"/>
            <a:ext cx="476021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fgetc(FILE *fptr);</a:t>
            </a:r>
            <a:endParaRPr/>
          </a:p>
        </p:txBody>
      </p:sp>
      <p:sp>
        <p:nvSpPr>
          <p:cNvPr id="374" name="Google Shape;374;p42"/>
          <p:cNvSpPr txBox="1">
            <a:spLocks noGrp="1"/>
          </p:cNvSpPr>
          <p:nvPr>
            <p:ph type="body" idx="1"/>
          </p:nvPr>
        </p:nvSpPr>
        <p:spPr>
          <a:xfrm>
            <a:off x="485648" y="1117219"/>
            <a:ext cx="7181215" cy="180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Suppose we have a </a:t>
            </a:r>
            <a:r>
              <a:rPr lang="en-US" b="1">
                <a:solidFill>
                  <a:srgbClr val="FF0000"/>
                </a:solidFill>
              </a:rPr>
              <a:t>file test.txt </a:t>
            </a:r>
            <a:r>
              <a:rPr lang="en-US"/>
              <a:t>which contains “</a:t>
            </a:r>
            <a:r>
              <a:rPr lang="en-US">
                <a:highlight>
                  <a:srgbClr val="FFFF00"/>
                </a:highlight>
              </a:rPr>
              <a:t>Hello World</a:t>
            </a:r>
            <a:r>
              <a:rPr lang="en-US"/>
              <a:t>”.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5" name="Google Shape;37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920" y="2288283"/>
            <a:ext cx="5017727" cy="456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8787" y="4610012"/>
            <a:ext cx="18288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2"/>
          <p:cNvSpPr txBox="1"/>
          <p:nvPr/>
        </p:nvSpPr>
        <p:spPr>
          <a:xfrm>
            <a:off x="6440184" y="4265364"/>
            <a:ext cx="2682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int fscanf(FILE *fptr, char *format, ...);</a:t>
            </a:r>
            <a:endParaRPr/>
          </a:p>
        </p:txBody>
      </p:sp>
      <p:sp>
        <p:nvSpPr>
          <p:cNvPr id="383" name="Google Shape;383;p43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 b="1">
                <a:solidFill>
                  <a:srgbClr val="FF0000"/>
                </a:solidFill>
              </a:rPr>
              <a:t>fscanf() </a:t>
            </a:r>
            <a:r>
              <a:rPr lang="en-US"/>
              <a:t>reads from the stream fptr under control of format and assigns converted values through subsequent assignments, each of which must be a pointer.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It returns when format is exhausted.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fscanf() returns EOF if end of file or an error occurs before any conversion.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 It </a:t>
            </a:r>
            <a:r>
              <a:rPr lang="en-US">
                <a:highlight>
                  <a:srgbClr val="FFFF00"/>
                </a:highlight>
              </a:rPr>
              <a:t>returns</a:t>
            </a:r>
            <a:r>
              <a:rPr lang="en-US"/>
              <a:t> the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number of input items converted</a:t>
            </a:r>
            <a:r>
              <a:rPr lang="en-US"/>
              <a:t> and assigned.</a:t>
            </a: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fscanf() Example</a:t>
            </a:r>
            <a:endParaRPr/>
          </a:p>
        </p:txBody>
      </p:sp>
      <p:sp>
        <p:nvSpPr>
          <p:cNvPr id="389" name="Google Shape;389;p44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FILE *fptr;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int x,y,n;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fptr = fopen("test.txt","r");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(fptr,"%d,%d",&amp;x,&amp;y);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printf ("x=%d, y=%d \n",x,y);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fclose(fptr);</a:t>
            </a: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</p:txBody>
      </p:sp>
      <p:pic>
        <p:nvPicPr>
          <p:cNvPr id="390" name="Google Shape;39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680" y="1052736"/>
            <a:ext cx="2438200" cy="859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1690" y="5595714"/>
            <a:ext cx="233362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4"/>
          <p:cNvSpPr txBox="1"/>
          <p:nvPr/>
        </p:nvSpPr>
        <p:spPr>
          <a:xfrm>
            <a:off x="5661690" y="5287937"/>
            <a:ext cx="268282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  <p:sp>
        <p:nvSpPr>
          <p:cNvPr id="393" name="Google Shape;393;p44"/>
          <p:cNvSpPr/>
          <p:nvPr/>
        </p:nvSpPr>
        <p:spPr>
          <a:xfrm>
            <a:off x="3701845" y="2740481"/>
            <a:ext cx="1959845" cy="4191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4" name="Google Shape;394;p44"/>
          <p:cNvCxnSpPr>
            <a:endCxn id="390" idx="2"/>
          </p:cNvCxnSpPr>
          <p:nvPr/>
        </p:nvCxnSpPr>
        <p:spPr>
          <a:xfrm rot="10800000" flipH="1">
            <a:off x="4734180" y="1912448"/>
            <a:ext cx="1617600" cy="828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 sz="2000" b="1"/>
              <a:t>char *fgets(char *s, int n, FILE *fptr);</a:t>
            </a:r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b="1"/>
              <a:t>s</a:t>
            </a:r>
            <a:r>
              <a:rPr lang="en-US"/>
              <a:t> 	- The array where the characters will be stored.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b="1"/>
              <a:t>n</a:t>
            </a:r>
            <a:r>
              <a:rPr lang="en-US"/>
              <a:t> 	- The size of s.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rPr lang="en-US" b="1"/>
              <a:t>fptr</a:t>
            </a:r>
            <a:r>
              <a:rPr lang="en-US"/>
              <a:t> - The file stream to read.</a:t>
            </a: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fgets()  reads at most n-1 characters into the array  </a:t>
            </a:r>
            <a:r>
              <a:rPr lang="en-US" b="1"/>
              <a:t>s</a:t>
            </a:r>
            <a:r>
              <a:rPr lang="en-US"/>
              <a:t>, stopping if a newline is encountered.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The newline is included in the array, which is terminated by ‘\0’.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The fgets() function returns s. 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</a:pPr>
            <a:r>
              <a:rPr lang="en-US"/>
              <a:t>If an error occurs, it returns NULL;</a:t>
            </a: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  <a:p>
            <a:pPr marL="342884" lvl="0" indent="-139683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fgets() Example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FILE *fptr;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char line [100];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fptr = fopen("test.txt","r");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fgets(line,100,fptr);//reads at most 99 characters from the file.(remaining one for null character)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printf ("Line: %s\n",line);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 b="1">
                <a:latin typeface="Courier New"/>
                <a:ea typeface="Courier New"/>
                <a:cs typeface="Courier New"/>
                <a:sym typeface="Courier New"/>
              </a:rPr>
              <a:t>fclose(fptr);</a:t>
            </a:r>
            <a:endParaRPr/>
          </a:p>
        </p:txBody>
      </p:sp>
      <p:pic>
        <p:nvPicPr>
          <p:cNvPr id="407" name="Google Shape;40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7073" y="1052736"/>
            <a:ext cx="4352925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6"/>
          <p:cNvSpPr/>
          <p:nvPr/>
        </p:nvSpPr>
        <p:spPr>
          <a:xfrm>
            <a:off x="3122660" y="2607745"/>
            <a:ext cx="1959845" cy="419100"/>
          </a:xfrm>
          <a:prstGeom prst="rect">
            <a:avLst/>
          </a:prstGeom>
          <a:noFill/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9" name="Google Shape;409;p46"/>
          <p:cNvCxnSpPr>
            <a:endCxn id="407" idx="2"/>
          </p:cNvCxnSpPr>
          <p:nvPr/>
        </p:nvCxnSpPr>
        <p:spPr>
          <a:xfrm rot="10800000" flipH="1">
            <a:off x="4155136" y="1995711"/>
            <a:ext cx="2378400" cy="612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10" name="Google Shape;41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31219" y="5805264"/>
            <a:ext cx="162877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2483767" y="188639"/>
            <a:ext cx="5297827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mbria"/>
              <a:buNone/>
            </a:pPr>
            <a:r>
              <a:rPr lang="en-US"/>
              <a:t> int feof(FILE *fptr)</a:t>
            </a:r>
            <a:endParaRPr/>
          </a:p>
        </p:txBody>
      </p:sp>
      <p:sp>
        <p:nvSpPr>
          <p:cNvPr id="416" name="Google Shape;416;p47"/>
          <p:cNvSpPr txBox="1">
            <a:spLocks noGrp="1"/>
          </p:cNvSpPr>
          <p:nvPr>
            <p:ph type="body" idx="1"/>
          </p:nvPr>
        </p:nvSpPr>
        <p:spPr>
          <a:xfrm>
            <a:off x="179512" y="1052736"/>
            <a:ext cx="8784976" cy="561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884" lvl="0" indent="-34288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Char char="•"/>
            </a:pPr>
            <a:r>
              <a:rPr lang="en-US"/>
              <a:t>feof() returns true when End-of-File indicator associated with the file is set, else false is returned.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FILE *fptr;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char line [1000];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fptr = fopen("test.txt","r");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while (</a:t>
            </a:r>
            <a:r>
              <a:rPr lang="en-US" b="1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!feof(fptr)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fgets(line,1000,fptr);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 printf("Line %s\n",line);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342884" lvl="0" indent="-342884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None/>
            </a:pP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fclose(fptr);</a:t>
            </a:r>
            <a:endParaRPr/>
          </a:p>
          <a:p>
            <a:pPr marL="342884" lvl="0" indent="-154923" algn="l" rtl="0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"/>
          <p:cNvSpPr txBox="1">
            <a:spLocks noGrp="1"/>
          </p:cNvSpPr>
          <p:nvPr>
            <p:ph type="title"/>
          </p:nvPr>
        </p:nvSpPr>
        <p:spPr>
          <a:xfrm>
            <a:off x="474370" y="2946272"/>
            <a:ext cx="364490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Cambria"/>
                <a:ea typeface="Cambria"/>
                <a:cs typeface="Cambria"/>
                <a:sym typeface="Cambria"/>
              </a:rPr>
              <a:t>End of Lecture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418591" y="285749"/>
            <a:ext cx="5511800" cy="259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1310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Pointers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declare a pointer variable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265" marR="0" lvl="0" indent="0" algn="l" rtl="0">
              <a:lnSpc>
                <a:spcPct val="100000"/>
              </a:lnSpc>
              <a:spcBef>
                <a:spcPts val="745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– type * pointername;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8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875791" y="2942082"/>
            <a:ext cx="1377315" cy="40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– int * p1;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2366517" y="2942082"/>
            <a:ext cx="5890895" cy="779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385445" algn="l" rtl="0">
              <a:lnSpc>
                <a:spcPct val="100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p1 is a variable that tends to point to an  integer, (or p1 is a int pointer)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418591" y="3695496"/>
            <a:ext cx="7738109" cy="269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3500" rIns="0" bIns="0" anchor="t" anchorCtr="0">
            <a:spAutoFit/>
          </a:bodyPr>
          <a:lstStyle/>
          <a:p>
            <a:pPr marL="756285" marR="0" lvl="0" indent="-2876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CC"/>
              </a:buClr>
              <a:buSzPts val="2450"/>
              <a:buFont typeface="Arial"/>
              <a:buChar char="–"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char *p2;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56285" marR="0" lvl="0" indent="-287654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900CC"/>
              </a:buClr>
              <a:buSzPts val="2450"/>
              <a:buFont typeface="Arial"/>
              <a:buChar char="–"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unsigned int * p3;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9900CC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p1 = &amp;x;	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Store the address in p1 */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9900CC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scanf("%d", p1);	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i.e. scanf("%d",&amp;x); */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695"/>
              </a:spcBef>
              <a:spcAft>
                <a:spcPts val="0"/>
              </a:spcAft>
              <a:buClr>
                <a:srgbClr val="9900CC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p2 = &amp;x;	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/* Will get warning message */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/>
        </p:nvSpPr>
        <p:spPr>
          <a:xfrm>
            <a:off x="553008" y="285749"/>
            <a:ext cx="7529195" cy="358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0" marR="5143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Initializing Pointers</a:t>
            </a:r>
            <a:endParaRPr sz="2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55600" marR="5080" lvl="0" indent="-342900" algn="l" rtl="0">
              <a:lnSpc>
                <a:spcPct val="100800"/>
              </a:lnSpc>
              <a:spcBef>
                <a:spcPts val="253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 other variables, always initialize pointers  before using them!!!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4965" marR="5072380" lvl="0" indent="-354965" algn="l" rtl="0">
              <a:lnSpc>
                <a:spcPct val="146071"/>
              </a:lnSpc>
              <a:spcBef>
                <a:spcPts val="2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 </a:t>
            </a: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main(){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70585" marR="586232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x;  int *p;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1410969" y="3847566"/>
            <a:ext cx="6238875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scanf("%d",p);	/*	*/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 = &amp;x;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1010208" y="4777766"/>
            <a:ext cx="4134485" cy="98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800" rIns="0" bIns="0" anchor="t" anchorCtr="0">
            <a:spAutoFit/>
          </a:bodyPr>
          <a:lstStyle/>
          <a:p>
            <a:pPr marL="41338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scanf("%d",p);	/* Correct */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1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/>
          <p:nvPr/>
        </p:nvSpPr>
        <p:spPr>
          <a:xfrm>
            <a:off x="4437634" y="3496183"/>
            <a:ext cx="2654935" cy="1209675"/>
          </a:xfrm>
          <a:custGeom>
            <a:avLst/>
            <a:gdLst/>
            <a:ahLst/>
            <a:cxnLst/>
            <a:rect l="l" t="t" r="r" b="b"/>
            <a:pathLst>
              <a:path w="2654934" h="1209675" extrusionOk="0">
                <a:moveTo>
                  <a:pt x="1408683" y="243077"/>
                </a:moveTo>
                <a:lnTo>
                  <a:pt x="1817751" y="0"/>
                </a:lnTo>
                <a:lnTo>
                  <a:pt x="1785112" y="323468"/>
                </a:lnTo>
                <a:lnTo>
                  <a:pt x="2213101" y="177545"/>
                </a:lnTo>
                <a:lnTo>
                  <a:pt x="2013077" y="365632"/>
                </a:lnTo>
                <a:lnTo>
                  <a:pt x="2654681" y="371982"/>
                </a:lnTo>
                <a:lnTo>
                  <a:pt x="2087498" y="526287"/>
                </a:lnTo>
                <a:lnTo>
                  <a:pt x="2245360" y="632078"/>
                </a:lnTo>
                <a:lnTo>
                  <a:pt x="2013077" y="689101"/>
                </a:lnTo>
                <a:lnTo>
                  <a:pt x="2320036" y="875156"/>
                </a:lnTo>
                <a:lnTo>
                  <a:pt x="1799208" y="803401"/>
                </a:lnTo>
                <a:lnTo>
                  <a:pt x="1836419" y="972438"/>
                </a:lnTo>
                <a:lnTo>
                  <a:pt x="1496949" y="892047"/>
                </a:lnTo>
                <a:lnTo>
                  <a:pt x="1427099" y="1054861"/>
                </a:lnTo>
                <a:lnTo>
                  <a:pt x="1213230" y="972438"/>
                </a:lnTo>
                <a:lnTo>
                  <a:pt x="1069213" y="1103502"/>
                </a:lnTo>
                <a:lnTo>
                  <a:pt x="925067" y="1014729"/>
                </a:lnTo>
                <a:lnTo>
                  <a:pt x="604265" y="1209166"/>
                </a:lnTo>
                <a:lnTo>
                  <a:pt x="590550" y="1021079"/>
                </a:lnTo>
                <a:lnTo>
                  <a:pt x="157987" y="997838"/>
                </a:lnTo>
                <a:lnTo>
                  <a:pt x="409320" y="860424"/>
                </a:lnTo>
                <a:lnTo>
                  <a:pt x="0" y="720851"/>
                </a:lnTo>
                <a:lnTo>
                  <a:pt x="483615" y="648969"/>
                </a:lnTo>
                <a:lnTo>
                  <a:pt x="144017" y="462914"/>
                </a:lnTo>
                <a:lnTo>
                  <a:pt x="660273" y="437641"/>
                </a:lnTo>
                <a:lnTo>
                  <a:pt x="553338" y="202945"/>
                </a:lnTo>
                <a:lnTo>
                  <a:pt x="1050798" y="357250"/>
                </a:lnTo>
                <a:lnTo>
                  <a:pt x="1194815" y="105663"/>
                </a:lnTo>
                <a:lnTo>
                  <a:pt x="1408683" y="243077"/>
                </a:lnTo>
                <a:close/>
              </a:path>
            </a:pathLst>
          </a:custGeom>
          <a:noFill/>
          <a:ln w="572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5287517" y="3911549"/>
            <a:ext cx="760095" cy="402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Don’t</a:t>
            </a:r>
            <a:endParaRPr sz="24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>
            <a:spLocks noGrp="1"/>
          </p:cNvSpPr>
          <p:nvPr>
            <p:ph type="title"/>
          </p:nvPr>
        </p:nvSpPr>
        <p:spPr>
          <a:xfrm>
            <a:off x="2707004" y="285749"/>
            <a:ext cx="2385060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Using Pointers</a:t>
            </a:r>
            <a:endParaRPr sz="2800"/>
          </a:p>
        </p:txBody>
      </p:sp>
      <p:sp>
        <p:nvSpPr>
          <p:cNvPr id="106" name="Google Shape;106;p7"/>
          <p:cNvSpPr txBox="1"/>
          <p:nvPr/>
        </p:nvSpPr>
        <p:spPr>
          <a:xfrm>
            <a:off x="159512" y="1031494"/>
            <a:ext cx="8420735" cy="5810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55600" marR="508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use pointers to access the values of  other variables, </a:t>
            </a:r>
            <a:r>
              <a:rPr lang="en-US" sz="32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i.e.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contents of the  memory for other variables.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93980" lvl="0" indent="-342900" algn="l" rtl="0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 this, use the </a:t>
            </a:r>
            <a:r>
              <a:rPr lang="en-US" sz="32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 (dereferencing  operator).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marR="0" lvl="0" indent="0" algn="l" rtl="0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	Depending on different context, </a:t>
            </a:r>
            <a:r>
              <a:rPr lang="en-US" sz="215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21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different meanings.</a:t>
            </a:r>
            <a:endParaRPr sz="21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8600" algn="l" rtl="0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rgbClr val="9900CC"/>
              </a:buClr>
              <a:buSzPts val="2450"/>
              <a:buFont typeface="Arial"/>
              <a:buChar char="•"/>
            </a:pPr>
            <a:r>
              <a:rPr lang="en-US" sz="2450" b="0" i="0" u="none" strike="noStrike" cap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n, m=3, *p;</a:t>
            </a:r>
            <a:endParaRPr sz="2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86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9900CC"/>
              </a:buClr>
              <a:buSzPts val="2450"/>
              <a:buFont typeface="Arial"/>
              <a:buChar char="•"/>
            </a:pPr>
            <a:r>
              <a:rPr lang="en-US" sz="2450" b="0" i="0" u="none" strike="noStrike" cap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p=&amp;m;</a:t>
            </a:r>
            <a:endParaRPr sz="2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86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9900CC"/>
              </a:buClr>
              <a:buSzPts val="2450"/>
              <a:buFont typeface="Arial"/>
              <a:buChar char="•"/>
            </a:pPr>
            <a:r>
              <a:rPr lang="en-US" sz="2450" b="0" i="0" u="none" strike="noStrike" cap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n=*p;</a:t>
            </a:r>
            <a:endParaRPr sz="2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8600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9900CC"/>
              </a:buClr>
              <a:buSzPts val="2450"/>
              <a:buFont typeface="Arial"/>
              <a:buChar char="•"/>
            </a:pPr>
            <a:r>
              <a:rPr lang="en-US" sz="2450" b="0" i="0" u="none" strike="noStrike" cap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printf("%d\n", n);</a:t>
            </a:r>
            <a:endParaRPr sz="2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55700" marR="0" lvl="1" indent="-228600" algn="l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9900CC"/>
              </a:buClr>
              <a:buSzPts val="2450"/>
              <a:buFont typeface="Arial"/>
              <a:buChar char="•"/>
            </a:pPr>
            <a:r>
              <a:rPr lang="en-US" sz="2450" b="0" i="0" u="none" strike="noStrike" cap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printf("%d\n",*p);</a:t>
            </a:r>
            <a:endParaRPr sz="245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>
            <a:spLocks noGrp="1"/>
          </p:cNvSpPr>
          <p:nvPr>
            <p:ph type="title"/>
          </p:nvPr>
        </p:nvSpPr>
        <p:spPr>
          <a:xfrm>
            <a:off x="2923158" y="285749"/>
            <a:ext cx="2009139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An Example</a:t>
            </a:r>
            <a:endParaRPr sz="2800"/>
          </a:p>
        </p:txBody>
      </p:sp>
      <p:sp>
        <p:nvSpPr>
          <p:cNvPr id="112" name="Google Shape;112;p8"/>
          <p:cNvSpPr txBox="1"/>
          <p:nvPr/>
        </p:nvSpPr>
        <p:spPr>
          <a:xfrm>
            <a:off x="1003503" y="1492758"/>
            <a:ext cx="5692140" cy="4694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2637155" lvl="0" indent="0" algn="l" rtl="0">
              <a:lnSpc>
                <a:spcPct val="12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int m=3, n=100, *p;  p=&amp;m;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270125" lvl="0" indent="0" algn="l" rtl="0">
              <a:lnSpc>
                <a:spcPct val="146071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printf("m is %d\n",*p);  m++;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6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printf("now m is %d\n",*p);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p=&amp;n;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printf("n is %d\n",*p);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5080" lvl="0" indent="0" algn="l" rtl="0">
              <a:lnSpc>
                <a:spcPct val="1215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*p=500;	/* *p is at the left of "="	*/  printf("now n is %d\n", n);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2191892" y="-92583"/>
            <a:ext cx="4760214" cy="112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7025" rIns="0" bIns="0" anchor="t" anchorCtr="0">
            <a:spAutoFit/>
          </a:bodyPr>
          <a:lstStyle/>
          <a:p>
            <a:pPr marL="455294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Pointers as Function  Parameters</a:t>
            </a:r>
            <a:endParaRPr sz="2800"/>
          </a:p>
        </p:txBody>
      </p:sp>
      <p:sp>
        <p:nvSpPr>
          <p:cNvPr id="118" name="Google Shape;118;p9"/>
          <p:cNvSpPr txBox="1"/>
          <p:nvPr/>
        </p:nvSpPr>
        <p:spPr>
          <a:xfrm>
            <a:off x="553008" y="1034542"/>
            <a:ext cx="8242934" cy="5490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81965" marR="890905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Sometimes, you want a function to assign a  value to a variable.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885" marR="0" lvl="1" indent="-4038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</a:t>
            </a:r>
            <a:r>
              <a:rPr lang="en-US" sz="2800" b="0" i="0" u="none" strike="noStrike" cap="none">
                <a:solidFill>
                  <a:srgbClr val="9900CC"/>
                </a:solidFill>
                <a:latin typeface="Arial"/>
                <a:ea typeface="Arial"/>
                <a:cs typeface="Arial"/>
                <a:sym typeface="Arial"/>
              </a:rPr>
              <a:t>scanf()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1965" marR="193675" lvl="0" indent="-4699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 you want a function that computes the  minimum AND maximum numbers in 2 integers.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1965" marR="0" lvl="0" indent="-469900" algn="l" rtl="0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1, use two global variables.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885" marR="5080" lvl="1" indent="-403860" algn="l" rtl="0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function, assign the minimum and maximum  numbers to the two global variables.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885" marR="39370" lvl="1" indent="-4038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function returns, the calling function can  read the minimum and maximum numbers from  the two global variables.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1965" marR="0" lvl="0" indent="-469900" algn="l" rtl="0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bad because the function is not reusable.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48</Slides>
  <Notes>48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PowerPoint Presentation</vt:lpstr>
      <vt:lpstr>Pointer Fundamentals</vt:lpstr>
      <vt:lpstr>Pointers</vt:lpstr>
      <vt:lpstr>PowerPoint Presentation</vt:lpstr>
      <vt:lpstr>PowerPoint Presentation</vt:lpstr>
      <vt:lpstr>Using Pointers</vt:lpstr>
      <vt:lpstr>An Example</vt:lpstr>
      <vt:lpstr>Pointers as Function  Parameters</vt:lpstr>
      <vt:lpstr>Pointers as Function Parameters</vt:lpstr>
      <vt:lpstr>Pointer Arithmetic</vt:lpstr>
      <vt:lpstr>Pointer Arithmetic</vt:lpstr>
      <vt:lpstr>Pointers and Arrays</vt:lpstr>
      <vt:lpstr>Using Pointers to Access Array  Elements</vt:lpstr>
      <vt:lpstr>An Array Name is Like a  Constant Pointer</vt:lpstr>
      <vt:lpstr>Dynamic Memory  Allocation</vt:lpstr>
      <vt:lpstr>Problem with Arrays</vt:lpstr>
      <vt:lpstr>PowerPoint Presentation</vt:lpstr>
      <vt:lpstr>Memory Allocation  Functions</vt:lpstr>
      <vt:lpstr>Allocating a Block of  Memory</vt:lpstr>
      <vt:lpstr>Example</vt:lpstr>
      <vt:lpstr>Example</vt:lpstr>
      <vt:lpstr>Points to Note</vt:lpstr>
      <vt:lpstr>Using the malloc’d Array</vt:lpstr>
      <vt:lpstr>Example</vt:lpstr>
      <vt:lpstr>PowerPoint Presentation</vt:lpstr>
      <vt:lpstr>Can we allocate only arrays?</vt:lpstr>
      <vt:lpstr>File Handling</vt:lpstr>
      <vt:lpstr>Operations on Files</vt:lpstr>
      <vt:lpstr>File Handling Commands</vt:lpstr>
      <vt:lpstr>fopen(char *filename, char *mode)</vt:lpstr>
      <vt:lpstr>fopen() function</vt:lpstr>
      <vt:lpstr>PowerPoint Presentation</vt:lpstr>
      <vt:lpstr>fopen() example</vt:lpstr>
      <vt:lpstr>Writing into a File</vt:lpstr>
      <vt:lpstr>int fputc(int c, FILE *fptr);</vt:lpstr>
      <vt:lpstr>int fprintf(FILE *fptr, char *format,...);</vt:lpstr>
      <vt:lpstr>fprintf() Example</vt:lpstr>
      <vt:lpstr> int fputs(char *s, FILE *fptr)</vt:lpstr>
      <vt:lpstr>Reading from a File</vt:lpstr>
      <vt:lpstr>int fgetc(FILE *fptr);</vt:lpstr>
      <vt:lpstr>Example: fgetc(FILE *fptr);</vt:lpstr>
      <vt:lpstr>int fscanf(FILE *fptr, char *format, ...);</vt:lpstr>
      <vt:lpstr>fscanf() Example</vt:lpstr>
      <vt:lpstr>char *fgets(char *s, int n, FILE *fptr);</vt:lpstr>
      <vt:lpstr>fgets() Example</vt:lpstr>
      <vt:lpstr> int feof(FILE *fptr)</vt:lpstr>
      <vt:lpstr>End of Lecture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Jnaneshwar Bohara</dc:creator>
  <cp:revision>3</cp:revision>
  <dcterms:created xsi:type="dcterms:W3CDTF">2024-09-20T09:05:38Z</dcterms:created>
  <dcterms:modified xsi:type="dcterms:W3CDTF">2025-10-26T01:23:09Z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2024-09-20T00:00:00Z</vt:filetime>
  </property>
</Properties>
</file>