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나눔고딕" pitchFamily="2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6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7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66543"/>
            <a:ext cx="66484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자바에서의 큐(Queue)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1548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큐는 1950~1960년대에 등장한 중요한 </a:t>
            </a: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자료구조입니다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.</a:t>
            </a:r>
            <a:b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기본 원리부터 실제 자바 코드에서의 활용까지 단계별로 살펴볼 것입니다.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793790" y="462224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추가로</a:t>
            </a:r>
            <a:r>
              <a:rPr lang="en-US" altLang="ko-KR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…</a:t>
            </a:r>
            <a:endParaRPr lang="en-US" sz="1500" dirty="0">
              <a:solidFill>
                <a:srgbClr val="BFBFBF"/>
              </a:solidFill>
              <a:latin typeface="나눔고딕" pitchFamily="2" charset="-127"/>
              <a:ea typeface="나눔고딕" pitchFamily="2" charset="-127"/>
              <a:cs typeface="Open San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앨런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튜링과 폰 노이만이 큐 개념의 기초를 세웠으며,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오늘날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큐는 작업 스케줄링, CPU 태스크 관리 등 다양한 분야에서 활용되고 있습니다. 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793790" y="598301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99063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966103"/>
            <a:ext cx="17922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 Bold" pitchFamily="34" charset="-120"/>
              </a:rPr>
              <a:t>작성자: 제영 박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ue Interface In Java">
            <a:extLst>
              <a:ext uri="{FF2B5EF4-FFF2-40B4-BE49-F238E27FC236}">
                <a16:creationId xmlns:a16="http://schemas.microsoft.com/office/drawing/2014/main" id="{86DC1870-4083-3B27-3ACC-74E2FBC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05" y="1"/>
            <a:ext cx="944956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/>
          <p:cNvSpPr/>
          <p:nvPr/>
        </p:nvSpPr>
        <p:spPr>
          <a:xfrm>
            <a:off x="793790" y="1525072"/>
            <a:ext cx="58189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큐(Queue)란?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7401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6165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역사적 배경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142298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큐는 자료구조의 일종으로, 1950~1960년대에 등장했습니다. 앨런 튜링과 폰 노이만이 이 개념의 기초를 세웠습니다.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257401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74" y="26165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FIFO 원칙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142298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먼저 들어간 자료가 먼저 나오는 선입선출(First In First Out) 구조입니다. 이는 실생활에서 줄을 서서 기다리는 상황에서 기원되었습니다.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410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45294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4883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활용 분야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7" y="5978723"/>
            <a:ext cx="343804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작업 스케줄링, CPU 태스크 관리, 버스 시스템 등 </a:t>
            </a:r>
            <a:br>
              <a:rPr lang="en-US" sz="17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75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다양한</a:t>
            </a:r>
            <a:r>
              <a:rPr lang="en-US" sz="17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컴퓨터 시스템에서 널리 사용됩니다.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5837277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자바에서의 큐 인터페이스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95" y="1748671"/>
            <a:ext cx="2157413" cy="127968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891" y="2351842"/>
            <a:ext cx="312301" cy="3904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46859" y="1970723"/>
            <a:ext cx="2769751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 인터페이스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5346859" y="2451021"/>
            <a:ext cx="2769751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Collection 인터페이스를 상속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5180290" y="3040856"/>
            <a:ext cx="8617387" cy="15240"/>
          </a:xfrm>
          <a:prstGeom prst="roundRect">
            <a:avLst>
              <a:gd name="adj" fmla="val 218600"/>
            </a:avLst>
          </a:prstGeom>
          <a:solidFill>
            <a:srgbClr val="57575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688" y="3083838"/>
            <a:ext cx="4314944" cy="127968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891" y="3528417"/>
            <a:ext cx="312301" cy="39040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25684" y="3305889"/>
            <a:ext cx="262318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java.util 패키지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6425684" y="3786188"/>
            <a:ext cx="2623185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자바 표준 라이브러리의 일부</a:t>
            </a:r>
            <a:endParaRPr lang="en-US" sz="1700" dirty="0"/>
          </a:p>
        </p:txBody>
      </p:sp>
      <p:sp>
        <p:nvSpPr>
          <p:cNvPr id="12" name="Shape 6"/>
          <p:cNvSpPr/>
          <p:nvPr/>
        </p:nvSpPr>
        <p:spPr>
          <a:xfrm>
            <a:off x="6259116" y="4376023"/>
            <a:ext cx="7538561" cy="15240"/>
          </a:xfrm>
          <a:prstGeom prst="roundRect">
            <a:avLst>
              <a:gd name="adj" fmla="val 218600"/>
            </a:avLst>
          </a:prstGeom>
          <a:solidFill>
            <a:srgbClr val="57575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63" y="4419005"/>
            <a:ext cx="6472476" cy="127968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891" y="4863584"/>
            <a:ext cx="312301" cy="39040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4390" y="4641056"/>
            <a:ext cx="217801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구현 클래스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7504390" y="5121354"/>
            <a:ext cx="2178010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LinkedList 등으로 구현</a:t>
            </a:r>
            <a:endParaRPr lang="en-US" sz="1700" dirty="0"/>
          </a:p>
        </p:txBody>
      </p:sp>
      <p:sp>
        <p:nvSpPr>
          <p:cNvPr id="17" name="Text 9"/>
          <p:cNvSpPr/>
          <p:nvPr/>
        </p:nvSpPr>
        <p:spPr>
          <a:xfrm>
            <a:off x="777240" y="5948482"/>
            <a:ext cx="13075920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자바에서 큐 인터페이스는 java.util 패키지에 포함되어 있으며, Collection 인터페이스를 상속받은 인터페이스입니다. </a:t>
            </a:r>
            <a:b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 인터페이스는 직접 인스턴스화할 수 없으며, LinkedList와 같은 구현 클래스를 통해 사용할 수 있습니다.</a:t>
            </a:r>
            <a:endParaRPr lang="en-US" sz="1700" dirty="0"/>
          </a:p>
        </p:txBody>
      </p:sp>
      <p:sp>
        <p:nvSpPr>
          <p:cNvPr id="18" name="Text 10"/>
          <p:cNvSpPr/>
          <p:nvPr/>
        </p:nvSpPr>
        <p:spPr>
          <a:xfrm>
            <a:off x="777240" y="6908840"/>
            <a:ext cx="13075920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큐를 사용하기 위해서는 다음과 </a:t>
            </a:r>
            <a:r>
              <a:rPr lang="en-US" sz="17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같이</a:t>
            </a: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</a:t>
            </a:r>
            <a:r>
              <a:rPr lang="en-US" sz="17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선언합니다</a:t>
            </a: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“ Queue&lt;V&gt; name = new LinkedList&lt;&gt;(); “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이렇게</a:t>
            </a:r>
            <a:r>
              <a:rPr lang="en-US" sz="17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선언된 큐 객체를 통해 요소를 추가하고 제거하는 다양한 메서드를 활용할 수 있습니다.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5685" y="1051084"/>
            <a:ext cx="5931218" cy="639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큐의 주요 메서드 - 삽입 관련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2615833" y="2142031"/>
            <a:ext cx="8650737" cy="3086219"/>
          </a:xfrm>
          <a:prstGeom prst="roundRect">
            <a:avLst>
              <a:gd name="adj" fmla="val 99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2623453" y="2149651"/>
            <a:ext cx="8633643" cy="5875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828121" y="2279906"/>
            <a:ext cx="169548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메서드 시그니처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56219" y="2279906"/>
            <a:ext cx="1691206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설명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680507" y="2279906"/>
            <a:ext cx="1691206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예외 발생 여부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604796" y="2279906"/>
            <a:ext cx="169548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반환 타입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2623453" y="2737225"/>
            <a:ext cx="8633643" cy="124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828121" y="2867479"/>
            <a:ext cx="169548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boolean offer(E e)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4756219" y="2867479"/>
            <a:ext cx="1691206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큐에 요소를 삽입.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공간이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</a:t>
            </a: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부족하면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return false 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680507" y="2867479"/>
            <a:ext cx="1691206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아니오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8604796" y="2867479"/>
            <a:ext cx="169548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boolean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2623453" y="3978927"/>
            <a:ext cx="8633643" cy="124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828121" y="4109182"/>
            <a:ext cx="169548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boolean add(E e)</a:t>
            </a:r>
            <a:endParaRPr lang="en-US" sz="1300" dirty="0"/>
          </a:p>
        </p:txBody>
      </p:sp>
      <p:sp>
        <p:nvSpPr>
          <p:cNvPr id="17" name="Text 14"/>
          <p:cNvSpPr/>
          <p:nvPr/>
        </p:nvSpPr>
        <p:spPr>
          <a:xfrm>
            <a:off x="4756219" y="4109182"/>
            <a:ext cx="1691206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큐에 요소를 삽입.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공간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부족 시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예외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</a:t>
            </a: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발생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(</a:t>
            </a: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thorw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)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6680507" y="4109182"/>
            <a:ext cx="1691206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예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8604796" y="4109182"/>
            <a:ext cx="169548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boolean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2623453" y="5375767"/>
            <a:ext cx="8582774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offer() 메서드는 삽입에 실패하면 false를 반환하는 반면,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add() 메서드는 IllegalStateException 예외를 발생시킵니다. </a:t>
            </a:r>
            <a:b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6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일반적으로</a:t>
            </a: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예외 처리가 필요 없는 경우에는 offer() 메서드를 사용하는 것이 권장됩니다.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196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5428" y="2463879"/>
            <a:ext cx="5137547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큐의 주요 메서드 - 조회 및 제거</a:t>
            </a:r>
            <a:endParaRPr lang="en-US" sz="3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28" y="3211116"/>
            <a:ext cx="807839" cy="9694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15559" y="3372683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poll()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1615559" y="3722013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 앞 요소를 꺼내고 제거. 비어 있으면 null 반환</a:t>
            </a:r>
            <a:endParaRPr lang="en-US" sz="12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8" y="4180523"/>
            <a:ext cx="807839" cy="96940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15559" y="4342090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remove()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1615559" y="4691420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 앞 요소를 꺼내고 제거. 비어 있으면 예외 발생</a:t>
            </a:r>
            <a:endParaRPr lang="en-US" sz="12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28" y="5149929"/>
            <a:ext cx="807839" cy="96940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15559" y="5311497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peek()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1615559" y="5660827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 앞 요소를 확인만 함. 비어 있으면 null 반환</a:t>
            </a:r>
            <a:endParaRPr lang="en-US" sz="12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28" y="6119336"/>
            <a:ext cx="807839" cy="96940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615559" y="6280904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element()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1615559" y="6630233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 앞 요소를 확인만 함. 비어 있으면 예외 발생</a:t>
            </a:r>
            <a:endParaRPr lang="en-US" sz="1250" dirty="0"/>
          </a:p>
        </p:txBody>
      </p:sp>
      <p:sp>
        <p:nvSpPr>
          <p:cNvPr id="16" name="Text 9"/>
          <p:cNvSpPr/>
          <p:nvPr/>
        </p:nvSpPr>
        <p:spPr>
          <a:xfrm>
            <a:off x="7840265" y="3211116"/>
            <a:ext cx="5755053" cy="4292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큐에서 요소를 조회하거나 제거하는 </a:t>
            </a: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메서드들은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</a:t>
            </a:r>
            <a:b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b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예외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발생 여부에 따라 </a:t>
            </a: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구분됩니다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.</a:t>
            </a:r>
          </a:p>
          <a:p>
            <a:pPr marL="0" indent="0" algn="ctr">
              <a:lnSpc>
                <a:spcPts val="2000"/>
              </a:lnSpc>
              <a:buNone/>
            </a:pPr>
            <a:b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 poll()과 peek()은 큐가 비어있을 때 null을 반환하는 </a:t>
            </a:r>
            <a:r>
              <a:rPr lang="en-US" sz="1500" dirty="0" err="1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반면</a:t>
            </a: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,</a:t>
            </a:r>
          </a:p>
          <a:p>
            <a:pPr marL="0" indent="0" algn="ctr">
              <a:lnSpc>
                <a:spcPts val="2000"/>
              </a:lnSpc>
              <a:buNone/>
            </a:pPr>
            <a:b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</a:br>
            <a:r>
              <a:rPr lang="en-US" sz="15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remove()와 element()는 NoSuchElementException을 발생시킵니다.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925" y="574238"/>
            <a:ext cx="9524405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Collection 인터페이스에서 상속받은 메서드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2087047" y="2325529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크기 관련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0925" y="2777133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size(), isEmpty()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45" y="1644491"/>
            <a:ext cx="4608909" cy="4608909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15" y="2433816"/>
            <a:ext cx="312420" cy="3905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2908" y="2325529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검색 관련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9932908" y="2777133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contains(), containsAll()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45" y="1644491"/>
            <a:ext cx="4608909" cy="4608909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619" y="2826008"/>
            <a:ext cx="312420" cy="3905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2908" y="4786551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수정 관련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9932908" y="5238155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remove(), clear(), removeAll(), retainAll()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745" y="1644491"/>
            <a:ext cx="4608909" cy="460890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427" y="5073313"/>
            <a:ext cx="312420" cy="39052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087047" y="4786551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변환 관련</a:t>
            </a:r>
            <a:endParaRPr lang="en-US" sz="2050" dirty="0"/>
          </a:p>
        </p:txBody>
      </p:sp>
      <p:sp>
        <p:nvSpPr>
          <p:cNvPr id="16" name="Text 8"/>
          <p:cNvSpPr/>
          <p:nvPr/>
        </p:nvSpPr>
        <p:spPr>
          <a:xfrm>
            <a:off x="730925" y="5238155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iterator(), toArray()</a:t>
            </a:r>
            <a:endParaRPr lang="en-US" sz="16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745" y="1644491"/>
            <a:ext cx="4608909" cy="4608909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9123" y="4681121"/>
            <a:ext cx="312420" cy="39052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30925" y="6488311"/>
            <a:ext cx="13168551" cy="668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 인터페이스는 Collection 인터페이스를 상속받기 때문에, Collection에 정의된 다양한 메서드들을 사용할 수 있습니다. 이러한 메서드들은 큐의 크기 확인, 요소 검색, 컬렉션 수정, 다른 형태로의 변환 등 다양한 기능을 제공합니다.</a:t>
            </a:r>
            <a:endParaRPr lang="en-US" sz="1600" dirty="0"/>
          </a:p>
        </p:txBody>
      </p:sp>
      <p:sp>
        <p:nvSpPr>
          <p:cNvPr id="20" name="Text 10"/>
          <p:cNvSpPr/>
          <p:nvPr/>
        </p:nvSpPr>
        <p:spPr>
          <a:xfrm>
            <a:off x="730925" y="7391400"/>
            <a:ext cx="13168551" cy="668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특히 iterator() 메서드는 큐의 모든 요소를 순회할 수 있는 반복자를 제공하며, toArray() 메서드는 큐의 요소들을 배열로 변환하여 반환합니다. 이러한 메서드들은 큐를 다양한 방식으로 활용할 수 있게 해줍니다.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0655" y="553283"/>
            <a:ext cx="6049089" cy="628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큐의 비교 및 해시 관련 메서드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90655" y="1483876"/>
            <a:ext cx="3767138" cy="2125385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391870" y="1685092"/>
            <a:ext cx="2515314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equals(Object o)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1870" y="2120265"/>
            <a:ext cx="3364706" cy="965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다른 큐와 비교하여 내용이 동일한지 확인합니다. 두 큐가 같은 순서로 같은 요소를 포함하고 있다면 true를 반환합니다.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10159008" y="1483876"/>
            <a:ext cx="3767138" cy="2125385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10360223" y="1685092"/>
            <a:ext cx="2515314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hashCode()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360223" y="2120265"/>
            <a:ext cx="3364706" cy="1287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큐의 해시코드 값을 반환합니다. 이 값은 HashMap이나 HashSet과 같은 해시 기반 컬렉션에서 큐를 키로 사용할 때 필요합니다.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90655" y="3810476"/>
            <a:ext cx="7735491" cy="1481495"/>
          </a:xfrm>
          <a:prstGeom prst="roundRect">
            <a:avLst>
              <a:gd name="adj" fmla="val 2037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6391870" y="4011692"/>
            <a:ext cx="2515314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활용 사례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1870" y="4446865"/>
            <a:ext cx="733305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이러한 메서드들은 큐 객체를 다른 컬렉션과 함께 사용하거나, 객체 비교가 필요한 상황에서 유용하게 활용됩니다.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6190655" y="5518309"/>
            <a:ext cx="7735491" cy="965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 인터페이스는 Object 클래스에서 상속받은 equals()와 hashCode() 메서드를 오버라이드하여 제공합니다. 이 메서드들은 큐 객체의 내용 비교와 해시 기반 컬렉션에서의 활용을 위해 중요합니다.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6190655" y="6710482"/>
            <a:ext cx="7735491" cy="965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equals() 메서드는 두 큐가 같은 요소를 같은 순서로 포함하고 있는지 비교하며, hashCode() 메서드는 큐의 내용을 기반으로 해시 값을 생성합니다. 이 두 메서드는 항상 일관되게 구현되어야 합니다.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1007" y="448032"/>
            <a:ext cx="3150275" cy="393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dirty="0">
                <a:solidFill>
                  <a:srgbClr val="FEFEFE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큐의 실제 활용 사례</a:t>
            </a:r>
            <a:endParaRPr lang="en-US" sz="2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" y="1093708"/>
            <a:ext cx="3150275" cy="19469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48683" y="1093708"/>
            <a:ext cx="1575078" cy="196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CPU 태스크 관리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3748683" y="1366123"/>
            <a:ext cx="1044071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운영체제에서 프로세스 스케줄링을 위해 큐를 사용합니다. 실행 대기 중인 프로세스들이 큐에 저장되어 순서대로 처리됩니다.</a:t>
            </a:r>
            <a:endParaRPr lang="en-US" sz="9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7" y="3292554"/>
            <a:ext cx="3150275" cy="19469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48683" y="3292554"/>
            <a:ext cx="1575078" cy="196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프린터 작업 대기열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3748683" y="3564969"/>
            <a:ext cx="1044071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프린터에 전송된 인쇄 작업들이 큐에 저장되어 선입선출 방식으로 처리됩니다.</a:t>
            </a:r>
            <a:endParaRPr lang="en-US" sz="9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07" y="5491401"/>
            <a:ext cx="3150275" cy="19469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748683" y="5491401"/>
            <a:ext cx="1575078" cy="196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Instrument Sans Medium" pitchFamily="34" charset="-120"/>
              </a:rPr>
              <a:t>웹 서버 요청 처리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748683" y="5763816"/>
            <a:ext cx="1044071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웹 서버에서 들어오는 요청들을 큐에 저장하고 순서대로 처리합니다. 이를 통해 서버 부하를 관리합니다.</a:t>
            </a:r>
            <a:endParaRPr lang="en-US" sz="950" dirty="0"/>
          </a:p>
        </p:txBody>
      </p:sp>
      <p:sp>
        <p:nvSpPr>
          <p:cNvPr id="12" name="Text 7"/>
          <p:cNvSpPr/>
          <p:nvPr/>
        </p:nvSpPr>
        <p:spPr>
          <a:xfrm>
            <a:off x="441007" y="7579995"/>
            <a:ext cx="13748385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BFBFBF"/>
                </a:solidFill>
                <a:latin typeface="나눔고딕" pitchFamily="2" charset="-127"/>
                <a:ea typeface="나눔고딕" pitchFamily="2" charset="-127"/>
                <a:cs typeface="Open Sans" pitchFamily="34" charset="-120"/>
              </a:rPr>
              <a:t>큐는 컴퓨터 과학과 소프트웨어 개발의 다양한 영역에서 활용됩니다. 특히 순서대로 처리해야 하는 작업들을 관리하는 데 매우 효과적입니다. 자바에서 제공하는 큐 인터페이스를 활용하면 이러한 시스템을 쉽게 구현할 수 있습니다.</a:t>
            </a:r>
            <a:endParaRPr 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711</Words>
  <Application>Microsoft Office PowerPoint</Application>
  <PresentationFormat>사용자 지정</PresentationFormat>
  <Paragraphs>85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제영 박</cp:lastModifiedBy>
  <cp:revision>3</cp:revision>
  <dcterms:created xsi:type="dcterms:W3CDTF">2025-05-10T12:20:17Z</dcterms:created>
  <dcterms:modified xsi:type="dcterms:W3CDTF">2025-05-10T12:46:29Z</dcterms:modified>
</cp:coreProperties>
</file>