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5466612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My favourite feature of the game is the message system. We're these guys who got thrown into an island with undying, respawning monsters. We want to trade resources, etc.</a:t>
            </a:r>
          </a:p>
          <a:p>
            <a:pPr lvl="0" rtl="0">
              <a:buNone/>
            </a:pPr>
            <a:r>
              <a:rPr lang="en"/>
              <a:t>So the story: there are different instances of the island in parallel universe and all that jazz. But the wizards are powerful, so they can send messages through time and space. hence our system.</a:t>
            </a:r>
          </a:p>
          <a:p>
            <a:pPr lvl="0" rtl="0">
              <a:buNone/>
            </a:pPr>
            <a:r>
              <a:rPr lang="en"/>
              <a:t>*demo.</a:t>
            </a:r>
          </a:p>
          <a:p>
            <a:pPr>
              <a:buNone/>
            </a:pPr>
            <a:r>
              <a:rPr lang="en"/>
              <a:t>*trap demo too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So this is my first time designing a web-game or a game, so I followed a few tutorials online to organise my game folder.</a:t>
            </a:r>
          </a:p>
          <a:p>
            <a:pPr lvl="0" rtl="0">
              <a:buNone/>
            </a:pPr>
            <a:r>
              <a:rPr lang="en"/>
              <a:t>The game engine is actually really helpful.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For our WebApps Project, we decided to write a web-based game. In our initial idea this will be a RTS-ish with some RPG elements. We chose JavaScript for our game. *if big audience(As some of you may know) It's gonna be hard to write a game engine from scratch, so we acquired the help of :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So in conclusion, we have changed our plan a lot from the start.</a:t>
            </a:r>
          </a:p>
          <a:p>
            <a:pPr lvl="0" rtl="0">
              <a:buNone/>
            </a:pPr>
            <a:r>
              <a:rPr lang="en"/>
              <a:t>We've covered some core features of the game, as mentioned before.</a:t>
            </a:r>
          </a:p>
          <a:p>
            <a:pPr>
              <a:buNone/>
            </a:pPr>
            <a:r>
              <a:rPr lang="en"/>
              <a:t>Technically, this might not be much, but I've enjoyed working on the messaging system and the trap system.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Of course there are much left to do. *Read that shit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-I've learned a lot from the Crafty google group</a:t>
            </a:r>
          </a:p>
          <a:p>
            <a:pPr lvl="0" rtl="0">
              <a:buNone/>
            </a:pPr>
            <a:r>
              <a:rPr lang="en"/>
              <a:t>-I didnt realise there are free sprites everywhere, so ended up wasting time finding images</a:t>
            </a:r>
          </a:p>
          <a:p>
            <a:pPr lvl="0" rtl="0">
              <a:buNone/>
            </a:pPr>
            <a:r>
              <a:rPr lang="en"/>
              <a:t>-This is an online game, so it's important that we set up the server</a:t>
            </a:r>
          </a:p>
          <a:p>
            <a:pPr>
              <a:buNone/>
            </a:pPr>
            <a:r>
              <a:rPr lang="en"/>
              <a:t>Yan worked on the server/database part separately, so it's hard to debug right before the demo, because we need to use the college's server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Although this has been hard, because there's not many tutorials, lectures about this, and we have to learn everything from scratch, it's been enjoyable.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So why JavaScript?</a:t>
            </a:r>
          </a:p>
          <a:p>
            <a:pPr lvl="0" rtl="0">
              <a:buNone/>
            </a:pPr>
            <a:r>
              <a:rPr lang="en"/>
              <a:t> this is the first language that comes to mind in web programming. So it's the first choice for our game.</a:t>
            </a:r>
          </a:p>
          <a:p>
            <a:pPr lvl="0" rtl="0">
              <a:buNone/>
            </a:pPr>
            <a:r>
              <a:rPr lang="en"/>
              <a:t>It's easy to learn. Took me a week to learn and be comfortable. Should take you guys even less.</a:t>
            </a:r>
          </a:p>
          <a:p>
            <a:pPr lvl="0" rtl="0">
              <a:buNone/>
            </a:pPr>
            <a:r>
              <a:rPr lang="en"/>
              <a:t>There are other languages but JS seems to have a larger development community, hence stable and powerful.</a:t>
            </a:r>
          </a:p>
          <a:p>
            <a:pPr>
              <a:buNone/>
            </a:pPr>
            <a:r>
              <a:rPr lang="en"/>
              <a:t>Welp, However we havent tried using any other langs (Python, Lua etc), so this might not be the most optimal choice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Our initial aim was much bigger, but we quickly realised  we won't have enough time to meet all of them.</a:t>
            </a:r>
          </a:p>
          <a:p>
            <a:pPr lvl="0" rtl="0">
              <a:buNone/>
            </a:pPr>
            <a:r>
              <a:rPr lang="en"/>
              <a:t>So we reduced our aim into:</a:t>
            </a:r>
          </a:p>
          <a:p>
            <a:pPr lvl="0" rtl="0">
              <a:buNone/>
            </a:pPr>
            <a:r>
              <a:rPr lang="en"/>
              <a:t>	Character movements</a:t>
            </a:r>
          </a:p>
          <a:p>
            <a:pPr lvl="0" rtl="0">
              <a:buNone/>
            </a:pPr>
            <a:r>
              <a:rPr lang="en"/>
              <a:t>	Resource Gathering</a:t>
            </a:r>
          </a:p>
          <a:p>
            <a:pPr lvl="0" rtl="0">
              <a:buNone/>
            </a:pPr>
            <a:r>
              <a:rPr lang="en"/>
              <a:t>	Basic buildings</a:t>
            </a:r>
          </a:p>
          <a:p>
            <a:pPr>
              <a:buNone/>
            </a:pPr>
            <a:r>
              <a:rPr lang="en"/>
              <a:t>	Basic Fighting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So our first goal is to create a reg/login system, with which players can create their own userID and play under it.</a:t>
            </a:r>
          </a:p>
          <a:p>
            <a:pPr lvl="0" rtl="0">
              <a:buNone/>
            </a:pPr>
            <a:r>
              <a:rPr lang="en"/>
              <a:t>*Demonstration registration and logging in.</a:t>
            </a:r>
          </a:p>
          <a:p>
            <a:pPr lvl="0" rtl="0">
              <a:buNone/>
            </a:pPr>
            <a:r>
              <a:rPr lang="en"/>
              <a:t>*Show the database changing?</a:t>
            </a:r>
          </a:p>
          <a:p>
            <a:pPr>
              <a:buNone/>
            </a:pPr>
            <a:r>
              <a:rPr lang="en"/>
              <a:t>demo later, to show technical part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Now that we've successfully logged in as a new, fresh player. You can see the very simple map that is quickly created just for demo purpose. We used the Fourway control scheme instead of mouse click, just because of nostalgia. I can gather resources by simply walking up to them. Same with the monsters. *demonstrate a death. At this stage of the game, you will just die when facing a monster, so let's not provoke the guy for now.</a:t>
            </a:r>
          </a:p>
          <a:p>
            <a:pPr lvl="0" rtl="0">
              <a:buNone/>
            </a:pPr>
            <a:r>
              <a:rPr lang="en"/>
              <a:t>With the resources, you can build stuff. *demonstrate ...</a:t>
            </a:r>
          </a:p>
          <a:p>
            <a:pPr lvl="0" rtl="0">
              <a:buNone/>
            </a:pPr>
            <a:r>
              <a:rPr lang="en"/>
              <a:t>As you can see we only have 2 buildings for now as we didnt have time to create a complete building tree and tech tree.</a:t>
            </a:r>
          </a:p>
          <a:p>
            <a:pPr>
              <a:buNone/>
            </a:pPr>
            <a:r>
              <a:rPr lang="en"/>
              <a:t>We also didnt have time to implement a fighting system. So we ended up with a primitive way to kill monsters. By throwing stuff against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 this game is an online web-game, so we want our progress to be saved when we log out. But that proved to be a problem for us. There is no way to save the whole map's information with our current Engine. Writing one by ourselves seem to be hard too.</a:t>
            </a:r>
          </a:p>
          <a:p>
            <a:pPr lvl="0" rtl="0">
              <a:buNone/>
            </a:pPr>
            <a:r>
              <a:rPr lang="en"/>
              <a:t>So our solution:</a:t>
            </a:r>
          </a:p>
          <a:p>
            <a:pPr lvl="0" rtl="0">
              <a:buNone/>
            </a:pPr>
            <a:r>
              <a:rPr lang="en"/>
              <a:t>We create a system to save the game</a:t>
            </a:r>
          </a:p>
          <a:p>
            <a:pPr lvl="0" rtl="0">
              <a:buNone/>
            </a:pPr>
            <a:r>
              <a:rPr lang="en"/>
              <a:t>We will do a demo later, so we can also show the technical part of it</a:t>
            </a:r>
          </a:p>
          <a:p>
            <a:pPr lvl="0" rtl="0">
              <a:buNone/>
            </a:pPr>
            <a:r>
              <a:rPr lang="en"/>
              <a:t>*Bonfire demo</a:t>
            </a:r>
          </a:p>
          <a:p>
            <a:endParaRPr lang="e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doc.ic.ac.uk/~nl1010/webapp_2013/src/homepage.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76523"/>
            <a:ext cx="7772400" cy="1546500"/>
          </a:xfrm>
          <a:prstGeom prst="rect">
            <a:avLst/>
          </a:prstGeom>
          <a:ln>
            <a:noFill/>
          </a:ln>
        </p:spPr>
        <p:txBody>
          <a:bodyPr lIns="91425" tIns="91425" rIns="91425" bIns="91425" anchor="b" anchorCtr="0">
            <a:noAutofit/>
          </a:bodyPr>
          <a:lstStyle/>
          <a:p>
            <a:pPr algn="ctr">
              <a:buNone/>
            </a:pPr>
            <a:r>
              <a:rPr lang="en" sz="9600" dirty="0">
                <a:ln>
                  <a:solidFill>
                    <a:schemeClr val="tx1"/>
                  </a:solidFill>
                </a:ln>
                <a:solidFill>
                  <a:schemeClr val="bg1"/>
                </a:solidFill>
                <a:effectLst>
                  <a:outerShdw blurRad="38100" dist="38100" dir="2700000" algn="tl">
                    <a:srgbClr val="000000">
                      <a:alpha val="43137"/>
                    </a:srgbClr>
                  </a:outerShdw>
                </a:effectLst>
                <a:latin typeface="Corsiva"/>
                <a:ea typeface="Corsiva"/>
                <a:cs typeface="Corsiva"/>
                <a:sym typeface="Corsiva"/>
              </a:rPr>
              <a:t>Soul Wizard</a:t>
            </a:r>
          </a:p>
        </p:txBody>
      </p:sp>
      <p:sp>
        <p:nvSpPr>
          <p:cNvPr id="24" name="Shape 24"/>
          <p:cNvSpPr txBox="1"/>
          <p:nvPr/>
        </p:nvSpPr>
        <p:spPr>
          <a:xfrm>
            <a:off x="1817350" y="2639325"/>
            <a:ext cx="2637599" cy="763200"/>
          </a:xfrm>
          <a:prstGeom prst="rect">
            <a:avLst/>
          </a:prstGeom>
          <a:noFill/>
        </p:spPr>
        <p:txBody>
          <a:bodyPr lIns="91425" tIns="91425" rIns="91425" bIns="91425" anchor="t" anchorCtr="0">
            <a:noAutofit/>
          </a:bodyPr>
          <a:lstStyle/>
          <a:p>
            <a:pPr>
              <a:buNone/>
            </a:pPr>
            <a:r>
              <a:rPr lang="en" sz="3000" u="sng">
                <a:solidFill>
                  <a:schemeClr val="hlink"/>
                </a:solidFill>
                <a:latin typeface="Corsiva"/>
                <a:ea typeface="Corsiva"/>
                <a:cs typeface="Corsiva"/>
                <a:sym typeface="Corsiva"/>
                <a:hlinkClick r:id="rId4"/>
              </a:rPr>
              <a:t>HOMEPAGE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Message System - (in develop)</a:t>
            </a:r>
          </a:p>
        </p:txBody>
      </p:sp>
      <p:sp>
        <p:nvSpPr>
          <p:cNvPr id="79" name="Shape 7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57200" rtl="0">
              <a:lnSpc>
                <a:spcPct val="150000"/>
              </a:lnSpc>
              <a:buClr>
                <a:schemeClr val="lt1"/>
              </a:buClr>
              <a:buSzPct val="166666"/>
              <a:buFont typeface="Arial"/>
              <a:buChar char="•"/>
            </a:pPr>
            <a:r>
              <a:rPr lang="en" sz="3600" dirty="0">
                <a:ln>
                  <a:solidFill>
                    <a:schemeClr val="tx1"/>
                  </a:solidFill>
                </a:ln>
              </a:rPr>
              <a:t>Theme of the game: depressing hopeless</a:t>
            </a:r>
          </a:p>
          <a:p>
            <a:pPr marL="457200" lvl="0" indent="-457200" rtl="0">
              <a:lnSpc>
                <a:spcPct val="150000"/>
              </a:lnSpc>
              <a:buClr>
                <a:schemeClr val="lt1"/>
              </a:buClr>
              <a:buSzPct val="166666"/>
              <a:buFont typeface="Arial"/>
              <a:buChar char="•"/>
            </a:pPr>
            <a:r>
              <a:rPr lang="en" sz="3600" dirty="0">
                <a:ln>
                  <a:solidFill>
                    <a:schemeClr val="tx1"/>
                  </a:solidFill>
                </a:ln>
              </a:rPr>
              <a:t>So we want to create a system to 'bring' players together.</a:t>
            </a:r>
          </a:p>
          <a:p>
            <a:pPr marL="457200" lvl="0" indent="-457200">
              <a:lnSpc>
                <a:spcPct val="150000"/>
              </a:lnSpc>
              <a:buClr>
                <a:schemeClr val="lt1"/>
              </a:buClr>
              <a:buSzPct val="166666"/>
              <a:buFont typeface="Arial"/>
              <a:buChar char="•"/>
            </a:pPr>
            <a:r>
              <a:rPr lang="en" sz="3600" dirty="0">
                <a:ln>
                  <a:solidFill>
                    <a:schemeClr val="tx1"/>
                  </a:solidFill>
                </a:ln>
              </a:rPr>
              <a:t>Placing 'shared' Messages on the Ground</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Implementation Overview</a:t>
            </a:r>
          </a:p>
          <a:p>
            <a:pPr>
              <a:buNone/>
            </a:pPr>
            <a:r>
              <a:rPr lang="en" dirty="0">
                <a:ln>
                  <a:solidFill>
                    <a:schemeClr val="tx1"/>
                  </a:solidFill>
                </a:ln>
                <a:solidFill>
                  <a:schemeClr val="bg1"/>
                </a:solidFill>
              </a:rPr>
              <a:t>- The Game</a:t>
            </a:r>
          </a:p>
        </p:txBody>
      </p:sp>
      <p:sp>
        <p:nvSpPr>
          <p:cNvPr id="85" name="Shape 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57200" rtl="0">
              <a:lnSpc>
                <a:spcPct val="150000"/>
              </a:lnSpc>
              <a:buClr>
                <a:schemeClr val="lt1"/>
              </a:buClr>
              <a:buSzPct val="166666"/>
              <a:buFont typeface="Arial"/>
              <a:buChar char="•"/>
            </a:pPr>
            <a:r>
              <a:rPr lang="en" sz="3600" dirty="0">
                <a:ln>
                  <a:solidFill>
                    <a:schemeClr val="tx1"/>
                  </a:solidFill>
                </a:ln>
              </a:rPr>
              <a:t>Separation of the actual game code and the assets (map, sprites)</a:t>
            </a:r>
          </a:p>
          <a:p>
            <a:pPr marL="457200" lvl="0" indent="-457200" rtl="0">
              <a:lnSpc>
                <a:spcPct val="150000"/>
              </a:lnSpc>
              <a:buClr>
                <a:schemeClr val="lt1"/>
              </a:buClr>
              <a:buSzPct val="166666"/>
              <a:buFont typeface="Arial"/>
              <a:buChar char="•"/>
            </a:pPr>
            <a:r>
              <a:rPr lang="en" sz="3600" dirty="0">
                <a:ln>
                  <a:solidFill>
                    <a:schemeClr val="tx1"/>
                  </a:solidFill>
                </a:ln>
              </a:rPr>
              <a:t>Separation of the game components and scenes.</a:t>
            </a:r>
          </a:p>
          <a:p>
            <a:pPr marL="457200" lvl="0" indent="-457200">
              <a:lnSpc>
                <a:spcPct val="150000"/>
              </a:lnSpc>
              <a:buClr>
                <a:schemeClr val="lt1"/>
              </a:buClr>
              <a:buSzPct val="166666"/>
              <a:buFont typeface="Arial"/>
              <a:buChar char="•"/>
            </a:pPr>
            <a:r>
              <a:rPr lang="en" sz="3600" dirty="0">
                <a:ln>
                  <a:solidFill>
                    <a:schemeClr val="tx1"/>
                  </a:solidFill>
                </a:ln>
              </a:rPr>
              <a:t>The game engine helps a lot in this scheme</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dirty="0">
                <a:ln>
                  <a:solidFill>
                    <a:schemeClr val="tx1"/>
                  </a:solidFill>
                </a:ln>
                <a:solidFill>
                  <a:schemeClr val="bg1"/>
                </a:solidFill>
              </a:rPr>
              <a:t>Implementation Overview</a:t>
            </a:r>
          </a:p>
          <a:p>
            <a:pPr lvl="0" rtl="0">
              <a:buNone/>
            </a:pPr>
            <a:r>
              <a:rPr lang="en" dirty="0">
                <a:ln>
                  <a:solidFill>
                    <a:schemeClr val="tx1"/>
                  </a:solidFill>
                </a:ln>
                <a:solidFill>
                  <a:schemeClr val="bg1"/>
                </a:solidFill>
              </a:rPr>
              <a:t>- Database/Server</a:t>
            </a:r>
          </a:p>
        </p:txBody>
      </p:sp>
      <p:sp>
        <p:nvSpPr>
          <p:cNvPr id="91" name="Shape 91"/>
          <p:cNvSpPr txBox="1">
            <a:spLocks noGrp="1"/>
          </p:cNvSpPr>
          <p:nvPr>
            <p:ph type="body" idx="1"/>
          </p:nvPr>
        </p:nvSpPr>
        <p:spPr>
          <a:xfrm>
            <a:off x="457200" y="1600200"/>
            <a:ext cx="8229600" cy="4967700"/>
          </a:xfrm>
          <a:prstGeom prst="rect">
            <a:avLst/>
          </a:prstGeom>
          <a:ln w="9525" cap="flat">
            <a:solidFill>
              <a:srgbClr val="4A86E8"/>
            </a:solidFill>
            <a:prstDash val="solid"/>
            <a:round/>
            <a:headEnd type="none" w="med" len="med"/>
            <a:tailEnd type="none" w="med" len="med"/>
          </a:ln>
        </p:spPr>
        <p:txBody>
          <a:bodyPr lIns="91425" tIns="91425" rIns="91425" bIns="91425" anchor="t" anchorCtr="0">
            <a:noAutofit/>
          </a:bodyPr>
          <a:lstStyle/>
          <a:p>
            <a:pPr lvl="0" rtl="0">
              <a:buNone/>
            </a:pPr>
            <a:r>
              <a:rPr lang="en" dirty="0">
                <a:ln>
                  <a:solidFill>
                    <a:schemeClr val="tx1"/>
                  </a:solidFill>
                </a:ln>
              </a:rPr>
              <a:t>The PHP Host</a:t>
            </a:r>
          </a:p>
          <a:p>
            <a:pPr lvl="0" rtl="0">
              <a:buNone/>
            </a:pPr>
            <a:r>
              <a:rPr lang="en" dirty="0">
                <a:ln>
                  <a:solidFill>
                    <a:schemeClr val="tx1"/>
                  </a:solidFill>
                </a:ln>
                <a:solidFill>
                  <a:srgbClr val="3C78D8"/>
                </a:solidFill>
              </a:rPr>
              <a:t>www.doc.ic.ac.uk</a:t>
            </a:r>
            <a:r>
              <a:rPr lang="en" dirty="0">
                <a:ln>
                  <a:solidFill>
                    <a:schemeClr val="tx1"/>
                  </a:solidFill>
                </a:ln>
              </a:rPr>
              <a:t> </a:t>
            </a:r>
          </a:p>
          <a:p>
            <a:endParaRPr lang="en" dirty="0">
              <a:ln>
                <a:solidFill>
                  <a:schemeClr val="tx1"/>
                </a:solidFill>
              </a:ln>
            </a:endParaRPr>
          </a:p>
          <a:p>
            <a:endParaRPr lang="en" dirty="0">
              <a:ln>
                <a:solidFill>
                  <a:schemeClr val="tx1"/>
                </a:solidFill>
              </a:ln>
            </a:endParaRPr>
          </a:p>
          <a:p>
            <a:pPr lvl="0" rtl="0">
              <a:buNone/>
            </a:pPr>
            <a:r>
              <a:rPr lang="en" dirty="0">
                <a:ln>
                  <a:solidFill>
                    <a:schemeClr val="tx1"/>
                  </a:solidFill>
                </a:ln>
              </a:rPr>
              <a:t>The Postgresql Database Host</a:t>
            </a:r>
          </a:p>
          <a:p>
            <a:pPr lvl="0" rtl="0">
              <a:buNone/>
            </a:pPr>
            <a:r>
              <a:rPr lang="en" dirty="0">
                <a:ln>
                  <a:solidFill>
                    <a:schemeClr val="tx1"/>
                  </a:solidFill>
                </a:ln>
                <a:solidFill>
                  <a:srgbClr val="3D85C6"/>
                </a:solidFill>
              </a:rPr>
              <a:t>db.doc.ic.ac.uk</a:t>
            </a:r>
          </a:p>
          <a:p>
            <a:endParaRPr lang="en" dirty="0">
              <a:ln>
                <a:solidFill>
                  <a:schemeClr val="tx1"/>
                </a:solidFill>
              </a:ln>
              <a:solidFill>
                <a:srgbClr val="3D85C6"/>
              </a:solidFill>
            </a:endParaRPr>
          </a:p>
          <a:p>
            <a:endParaRPr lang="en" dirty="0">
              <a:ln>
                <a:solidFill>
                  <a:schemeClr val="tx1"/>
                </a:solidFill>
              </a:ln>
              <a:solidFill>
                <a:srgbClr val="3D85C6"/>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dirty="0">
                <a:ln>
                  <a:solidFill>
                    <a:schemeClr val="tx1"/>
                  </a:solidFill>
                </a:ln>
                <a:solidFill>
                  <a:schemeClr val="bg1"/>
                </a:solidFill>
              </a:rPr>
              <a:t>Database/Server </a:t>
            </a:r>
          </a:p>
          <a:p>
            <a:pPr lvl="0" rtl="0">
              <a:buNone/>
            </a:pPr>
            <a:r>
              <a:rPr lang="en" dirty="0">
                <a:ln>
                  <a:solidFill>
                    <a:schemeClr val="tx1"/>
                  </a:solidFill>
                </a:ln>
                <a:solidFill>
                  <a:schemeClr val="bg1"/>
                </a:solidFill>
              </a:rPr>
              <a:t>- languages</a:t>
            </a:r>
          </a:p>
        </p:txBody>
      </p:sp>
      <p:sp>
        <p:nvSpPr>
          <p:cNvPr id="97" name="Shape 97"/>
          <p:cNvSpPr txBox="1">
            <a:spLocks noGrp="1"/>
          </p:cNvSpPr>
          <p:nvPr>
            <p:ph type="body" idx="1"/>
          </p:nvPr>
        </p:nvSpPr>
        <p:spPr>
          <a:xfrm>
            <a:off x="457200" y="1600200"/>
            <a:ext cx="8229600" cy="4967700"/>
          </a:xfrm>
          <a:prstGeom prst="rect">
            <a:avLst/>
          </a:prstGeom>
          <a:ln w="9525" cap="flat">
            <a:solidFill>
              <a:srgbClr val="4A86E8"/>
            </a:solidFill>
            <a:prstDash val="solid"/>
            <a:round/>
            <a:headEnd type="none" w="med" len="med"/>
            <a:tailEnd type="none" w="med" len="med"/>
          </a:ln>
        </p:spPr>
        <p:txBody>
          <a:bodyPr lIns="91425" tIns="91425" rIns="91425" bIns="91425" anchor="t" anchorCtr="0">
            <a:noAutofit/>
          </a:bodyPr>
          <a:lstStyle/>
          <a:p>
            <a:pPr lvl="0" rtl="0">
              <a:buNone/>
            </a:pPr>
            <a:r>
              <a:rPr lang="en" b="1" dirty="0">
                <a:ln>
                  <a:solidFill>
                    <a:schemeClr val="tx1"/>
                  </a:solidFill>
                </a:ln>
              </a:rPr>
              <a:t>Client </a:t>
            </a:r>
          </a:p>
          <a:p>
            <a:pPr lvl="0" rtl="0">
              <a:buNone/>
            </a:pPr>
            <a:r>
              <a:rPr lang="en" sz="2400" dirty="0">
                <a:ln>
                  <a:solidFill>
                    <a:schemeClr val="tx1"/>
                  </a:solidFill>
                </a:ln>
              </a:rPr>
              <a:t>Http + Javascript (incl. jQuery,Ajax)</a:t>
            </a:r>
          </a:p>
          <a:p>
            <a:endParaRPr lang="en" sz="2400" dirty="0">
              <a:ln>
                <a:solidFill>
                  <a:schemeClr val="tx1"/>
                </a:solidFill>
              </a:ln>
            </a:endParaRPr>
          </a:p>
          <a:p>
            <a:pPr lvl="0" rtl="0">
              <a:buNone/>
            </a:pPr>
            <a:r>
              <a:rPr lang="en" dirty="0">
                <a:ln>
                  <a:solidFill>
                    <a:schemeClr val="tx1"/>
                  </a:solidFill>
                </a:ln>
              </a:rPr>
              <a:t>Server </a:t>
            </a:r>
          </a:p>
          <a:p>
            <a:pPr lvl="0" rtl="0">
              <a:buNone/>
            </a:pPr>
            <a:r>
              <a:rPr lang="en" sz="2400" dirty="0">
                <a:ln>
                  <a:solidFill>
                    <a:schemeClr val="tx1"/>
                  </a:solidFill>
                </a:ln>
              </a:rPr>
              <a:t>PHP </a:t>
            </a:r>
          </a:p>
          <a:p>
            <a:endParaRPr lang="en" sz="2400" dirty="0">
              <a:ln>
                <a:solidFill>
                  <a:schemeClr val="tx1"/>
                </a:solidFill>
              </a:ln>
            </a:endParaRPr>
          </a:p>
          <a:p>
            <a:pPr lvl="0" rtl="0">
              <a:buNone/>
            </a:pPr>
            <a:r>
              <a:rPr lang="en" dirty="0">
                <a:ln>
                  <a:solidFill>
                    <a:schemeClr val="tx1"/>
                  </a:solidFill>
                </a:ln>
              </a:rPr>
              <a:t>Database </a:t>
            </a:r>
          </a:p>
          <a:p>
            <a:pPr lvl="0" rtl="0">
              <a:buNone/>
            </a:pPr>
            <a:r>
              <a:rPr lang="en" sz="2400" dirty="0">
                <a:ln>
                  <a:solidFill>
                    <a:schemeClr val="tx1"/>
                  </a:solidFill>
                </a:ln>
              </a:rPr>
              <a:t>SQL</a:t>
            </a:r>
          </a:p>
          <a:p>
            <a:endParaRPr lang="en" sz="2400" dirty="0">
              <a:ln>
                <a:solidFill>
                  <a:schemeClr val="tx1"/>
                </a:solidFill>
              </a:ln>
            </a:endParaRPr>
          </a:p>
          <a:p>
            <a:endParaRPr lang="en" sz="2400" dirty="0">
              <a:ln>
                <a:solidFill>
                  <a:schemeClr val="tx1"/>
                </a:solidFill>
              </a:ln>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25403"/>
            <a:ext cx="8229600" cy="1474800"/>
          </a:xfrm>
          <a:prstGeom prst="rect">
            <a:avLst/>
          </a:prstGeom>
        </p:spPr>
        <p:txBody>
          <a:bodyPr lIns="91425" tIns="91425" rIns="91425" bIns="91425" anchor="b" anchorCtr="0">
            <a:noAutofit/>
          </a:bodyPr>
          <a:lstStyle/>
          <a:p>
            <a:pPr lvl="0" rtl="0">
              <a:buClr>
                <a:srgbClr val="000000"/>
              </a:buClr>
              <a:buSzPct val="30555"/>
              <a:buFont typeface="Arial"/>
              <a:buNone/>
            </a:pPr>
            <a:r>
              <a:rPr lang="en" dirty="0">
                <a:ln>
                  <a:solidFill>
                    <a:schemeClr val="tx1"/>
                  </a:solidFill>
                </a:ln>
                <a:solidFill>
                  <a:schemeClr val="bg1"/>
                </a:solidFill>
              </a:rPr>
              <a:t>Implementation Overview</a:t>
            </a:r>
          </a:p>
          <a:p>
            <a:pPr lvl="0" rtl="0">
              <a:buNone/>
            </a:pPr>
            <a:r>
              <a:rPr lang="en" sz="3000" dirty="0">
                <a:ln>
                  <a:solidFill>
                    <a:schemeClr val="tx1"/>
                  </a:solidFill>
                </a:ln>
                <a:solidFill>
                  <a:schemeClr val="bg1"/>
                </a:solidFill>
              </a:rPr>
              <a:t>-Other Techniques In Database/Server </a:t>
            </a:r>
          </a:p>
        </p:txBody>
      </p:sp>
      <p:sp>
        <p:nvSpPr>
          <p:cNvPr id="103" name="Shape 103"/>
          <p:cNvSpPr txBox="1">
            <a:spLocks noGrp="1"/>
          </p:cNvSpPr>
          <p:nvPr>
            <p:ph type="body" idx="1"/>
          </p:nvPr>
        </p:nvSpPr>
        <p:spPr>
          <a:xfrm>
            <a:off x="457200" y="1600200"/>
            <a:ext cx="8229600" cy="4967700"/>
          </a:xfrm>
          <a:prstGeom prst="rect">
            <a:avLst/>
          </a:prstGeom>
          <a:ln w="9525" cap="flat">
            <a:solidFill>
              <a:srgbClr val="4A86E8"/>
            </a:solidFill>
            <a:prstDash val="solid"/>
            <a:round/>
            <a:headEnd type="none" w="med" len="med"/>
            <a:tailEnd type="none" w="med" len="med"/>
          </a:ln>
        </p:spPr>
        <p:txBody>
          <a:bodyPr lIns="91425" tIns="91425" rIns="91425" bIns="91425" anchor="t" anchorCtr="0">
            <a:noAutofit/>
          </a:bodyPr>
          <a:lstStyle/>
          <a:p>
            <a:pPr lvl="0" rtl="0">
              <a:buNone/>
            </a:pPr>
            <a:r>
              <a:rPr lang="en" dirty="0">
                <a:ln>
                  <a:solidFill>
                    <a:schemeClr val="tx1"/>
                  </a:solidFill>
                </a:ln>
              </a:rPr>
              <a:t>JQuery and Ajax</a:t>
            </a:r>
          </a:p>
          <a:p>
            <a:pPr lvl="0" rtl="0">
              <a:buNone/>
            </a:pPr>
            <a:r>
              <a:rPr lang="en" dirty="0">
                <a:ln>
                  <a:solidFill>
                    <a:schemeClr val="tx1"/>
                  </a:solidFill>
                </a:ln>
              </a:rPr>
              <a:t>	</a:t>
            </a:r>
            <a:r>
              <a:rPr lang="en" sz="1800" dirty="0">
                <a:ln>
                  <a:solidFill>
                    <a:schemeClr val="tx1"/>
                  </a:solidFill>
                </a:ln>
              </a:rPr>
              <a:t>Super convenience for both</a:t>
            </a:r>
          </a:p>
          <a:p>
            <a:pPr lvl="0" indent="457200" rtl="0">
              <a:buNone/>
            </a:pPr>
            <a:r>
              <a:rPr lang="en" sz="1800" dirty="0">
                <a:ln>
                  <a:solidFill>
                    <a:schemeClr val="tx1"/>
                  </a:solidFill>
                </a:ln>
              </a:rPr>
              <a:t>JS&lt;-&gt; HTML &amp; JS&lt;-&gt;PHP </a:t>
            </a:r>
          </a:p>
          <a:p>
            <a:pPr lvl="0" rtl="0">
              <a:buNone/>
            </a:pPr>
            <a:r>
              <a:rPr lang="en" dirty="0">
                <a:ln>
                  <a:solidFill>
                    <a:schemeClr val="tx1"/>
                  </a:solidFill>
                </a:ln>
              </a:rPr>
              <a:t>Json (JavaScript Object Notation)</a:t>
            </a:r>
          </a:p>
          <a:p>
            <a:pPr lvl="0" rtl="0">
              <a:buNone/>
            </a:pPr>
            <a:r>
              <a:rPr lang="en" dirty="0">
                <a:ln>
                  <a:solidFill>
                    <a:schemeClr val="tx1"/>
                  </a:solidFill>
                </a:ln>
              </a:rPr>
              <a:t>	</a:t>
            </a:r>
            <a:r>
              <a:rPr lang="en" sz="1800" dirty="0">
                <a:ln>
                  <a:solidFill>
                    <a:schemeClr val="tx1"/>
                  </a:solidFill>
                </a:ln>
              </a:rPr>
              <a:t>Make life easy</a:t>
            </a:r>
          </a:p>
          <a:p>
            <a:pPr lvl="0" rtl="0">
              <a:buNone/>
            </a:pPr>
            <a:r>
              <a:rPr lang="en" sz="1800" dirty="0">
                <a:ln>
                  <a:solidFill>
                    <a:schemeClr val="tx1"/>
                  </a:solidFill>
                </a:ln>
              </a:rPr>
              <a:t>	encode query result --send-to--&gt; JS/PHP decode </a:t>
            </a:r>
          </a:p>
          <a:p>
            <a:pPr lvl="0" rtl="0">
              <a:buNone/>
            </a:pPr>
            <a:r>
              <a:rPr lang="en" dirty="0">
                <a:ln>
                  <a:solidFill>
                    <a:schemeClr val="tx1"/>
                  </a:solidFill>
                </a:ln>
              </a:rPr>
              <a:t>Sessions</a:t>
            </a:r>
          </a:p>
          <a:p>
            <a:pPr lvl="0" rtl="0">
              <a:buNone/>
            </a:pPr>
            <a:r>
              <a:rPr lang="en" sz="1800" dirty="0">
                <a:ln>
                  <a:solidFill>
                    <a:schemeClr val="tx1"/>
                  </a:solidFill>
                </a:ln>
              </a:rPr>
              <a:t>	PHP&lt;----&gt;PHP</a:t>
            </a:r>
          </a:p>
          <a:p>
            <a:pPr lvl="0" rtl="0">
              <a:buNone/>
            </a:pPr>
            <a:r>
              <a:rPr lang="en" dirty="0">
                <a:ln>
                  <a:solidFill>
                    <a:schemeClr val="tx1"/>
                  </a:solidFill>
                </a:ln>
              </a:rPr>
              <a:t>Cookies</a:t>
            </a:r>
          </a:p>
          <a:p>
            <a:pPr lvl="0" rtl="0">
              <a:buNone/>
            </a:pPr>
            <a:r>
              <a:rPr lang="en" sz="1800" dirty="0">
                <a:ln>
                  <a:solidFill>
                    <a:schemeClr val="tx1"/>
                  </a:solidFill>
                </a:ln>
              </a:rPr>
              <a:t>	share data JS&lt;----&gt;PHP</a:t>
            </a:r>
          </a:p>
          <a:p>
            <a:pPr lvl="0" indent="457200" rtl="0">
              <a:buNone/>
            </a:pPr>
            <a:r>
              <a:rPr lang="en" sz="1800" dirty="0">
                <a:ln>
                  <a:solidFill>
                    <a:schemeClr val="tx1"/>
                  </a:solidFill>
                </a:ln>
              </a:rPr>
              <a:t>reduce communication times with server &amp; database</a:t>
            </a:r>
          </a:p>
          <a:p>
            <a:endParaRPr lang="en" sz="1800" dirty="0">
              <a:ln>
                <a:solidFill>
                  <a:schemeClr val="tx1"/>
                </a:solidFill>
              </a:ln>
            </a:endParaRPr>
          </a:p>
          <a:p>
            <a:endParaRPr lang="en" sz="1800" dirty="0">
              <a:ln>
                <a:solidFill>
                  <a:schemeClr val="tx1"/>
                </a:solidFill>
              </a:ln>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
Database/Server</a:t>
            </a:r>
          </a:p>
          <a:p>
            <a:pPr lvl="0" rtl="0">
              <a:buNone/>
            </a:pPr>
            <a:r>
              <a:rPr lang="en" dirty="0">
                <a:ln>
                  <a:solidFill>
                    <a:schemeClr val="tx1"/>
                  </a:solidFill>
                </a:ln>
                <a:solidFill>
                  <a:schemeClr val="bg1"/>
                </a:solidFill>
              </a:rPr>
              <a:t>MVC structure</a:t>
            </a:r>
          </a:p>
        </p:txBody>
      </p:sp>
      <p:sp>
        <p:nvSpPr>
          <p:cNvPr id="109" name="Shape 109"/>
          <p:cNvSpPr/>
          <p:nvPr/>
        </p:nvSpPr>
        <p:spPr>
          <a:xfrm>
            <a:off x="392850" y="1584925"/>
            <a:ext cx="2330399" cy="2052599"/>
          </a:xfrm>
          <a:prstGeom prst="foldedCorner">
            <a:avLst>
              <a:gd name="adj" fmla="val 16667"/>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CLIENT</a:t>
            </a:r>
          </a:p>
          <a:p>
            <a:pPr lvl="0" rtl="0">
              <a:buNone/>
            </a:pPr>
            <a:r>
              <a:rPr lang="en" sz="2400"/>
              <a:t>HTML,</a:t>
            </a:r>
          </a:p>
          <a:p>
            <a:pPr lvl="0" rtl="0">
              <a:buNone/>
            </a:pPr>
            <a:r>
              <a:rPr lang="en" sz="2400"/>
              <a:t>Javascript</a:t>
            </a:r>
          </a:p>
        </p:txBody>
      </p:sp>
      <p:sp>
        <p:nvSpPr>
          <p:cNvPr id="110" name="Shape 110"/>
          <p:cNvSpPr/>
          <p:nvPr/>
        </p:nvSpPr>
        <p:spPr>
          <a:xfrm>
            <a:off x="2959275" y="4698225"/>
            <a:ext cx="2702049" cy="20526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Database</a:t>
            </a:r>
          </a:p>
          <a:p>
            <a:pPr lvl="0" rtl="0">
              <a:buNone/>
            </a:pPr>
            <a:r>
              <a:rPr lang="en" sz="2400"/>
              <a:t>postgresDB</a:t>
            </a:r>
          </a:p>
        </p:txBody>
      </p:sp>
      <p:sp>
        <p:nvSpPr>
          <p:cNvPr id="111" name="Shape 111"/>
          <p:cNvSpPr txBox="1"/>
          <p:nvPr/>
        </p:nvSpPr>
        <p:spPr>
          <a:xfrm>
            <a:off x="6635075" y="1924975"/>
            <a:ext cx="1284600" cy="469799"/>
          </a:xfrm>
          <a:prstGeom prst="rect">
            <a:avLst/>
          </a:prstGeom>
          <a:noFill/>
        </p:spPr>
        <p:txBody>
          <a:bodyPr lIns="91425" tIns="91425" rIns="91425" bIns="91425" anchor="t" anchorCtr="0">
            <a:noAutofit/>
          </a:bodyPr>
          <a:lstStyle/>
          <a:p>
            <a:pPr lvl="0" rtl="0">
              <a:buNone/>
            </a:pPr>
            <a:r>
              <a:rPr lang="en"/>
              <a:t>registr.php</a:t>
            </a:r>
          </a:p>
        </p:txBody>
      </p:sp>
      <p:sp>
        <p:nvSpPr>
          <p:cNvPr id="112" name="Shape 112"/>
          <p:cNvSpPr/>
          <p:nvPr/>
        </p:nvSpPr>
        <p:spPr>
          <a:xfrm>
            <a:off x="6165000" y="1710300"/>
            <a:ext cx="2521800" cy="2483399"/>
          </a:xfrm>
          <a:prstGeom prst="cube">
            <a:avLst>
              <a:gd name="adj" fmla="val 25000"/>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SERVER</a:t>
            </a:r>
          </a:p>
          <a:p>
            <a:pPr lvl="0" rtl="0">
              <a:buNone/>
            </a:pPr>
            <a:r>
              <a:rPr lang="en" sz="2400"/>
              <a:t>PHPs</a:t>
            </a:r>
          </a:p>
        </p:txBody>
      </p:sp>
      <p:sp>
        <p:nvSpPr>
          <p:cNvPr id="113" name="Shape 113"/>
          <p:cNvSpPr/>
          <p:nvPr/>
        </p:nvSpPr>
        <p:spPr>
          <a:xfrm>
            <a:off x="5785850" y="2163050"/>
            <a:ext cx="2702099" cy="680099"/>
          </a:xfrm>
          <a:prstGeom prst="ribbon2">
            <a:avLst>
              <a:gd name="adj1" fmla="val 16667"/>
              <a:gd name="adj2" fmla="val 50000"/>
            </a:avLst>
          </a:prstGeom>
          <a:solidFill>
            <a:srgbClr val="45818E"/>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lgn="ctr">
              <a:buNone/>
            </a:pPr>
            <a:r>
              <a:rPr lang="en" sz="3600" b="1">
                <a:solidFill>
                  <a:srgbClr val="FFFFFF"/>
                </a:solidFill>
                <a:latin typeface="Corsiva"/>
                <a:ea typeface="Corsiva"/>
                <a:cs typeface="Corsiva"/>
                <a:sym typeface="Corsiva"/>
              </a:rPr>
              <a:t>C</a:t>
            </a:r>
          </a:p>
        </p:txBody>
      </p:sp>
      <p:sp>
        <p:nvSpPr>
          <p:cNvPr id="114" name="Shape 114"/>
          <p:cNvSpPr/>
          <p:nvPr/>
        </p:nvSpPr>
        <p:spPr>
          <a:xfrm>
            <a:off x="207000" y="2957425"/>
            <a:ext cx="2702099" cy="680099"/>
          </a:xfrm>
          <a:prstGeom prst="ribbon2">
            <a:avLst>
              <a:gd name="adj1" fmla="val 16667"/>
              <a:gd name="adj2" fmla="val 50000"/>
            </a:avLst>
          </a:prstGeom>
          <a:solidFill>
            <a:srgbClr val="FF0000"/>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lvl="0" algn="ctr" rtl="0">
              <a:buNone/>
            </a:pPr>
            <a:r>
              <a:rPr lang="en" sz="3600" b="1">
                <a:solidFill>
                  <a:srgbClr val="FFFFFF"/>
                </a:solidFill>
                <a:latin typeface="Corsiva"/>
                <a:ea typeface="Corsiva"/>
                <a:cs typeface="Corsiva"/>
                <a:sym typeface="Corsiva"/>
              </a:rPr>
              <a:t>V</a:t>
            </a:r>
          </a:p>
        </p:txBody>
      </p:sp>
      <p:sp>
        <p:nvSpPr>
          <p:cNvPr id="115" name="Shape 115"/>
          <p:cNvSpPr/>
          <p:nvPr/>
        </p:nvSpPr>
        <p:spPr>
          <a:xfrm>
            <a:off x="3187400" y="4572225"/>
            <a:ext cx="2245800" cy="825899"/>
          </a:xfrm>
          <a:prstGeom prst="ribbon">
            <a:avLst>
              <a:gd name="adj1" fmla="val 16667"/>
              <a:gd name="adj2" fmla="val 50000"/>
            </a:avLst>
          </a:prstGeom>
          <a:solidFill>
            <a:srgbClr val="3C78D8"/>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buNone/>
            </a:pPr>
            <a:r>
              <a:rPr lang="en" sz="3000" b="1">
                <a:solidFill>
                  <a:srgbClr val="FFFFFF"/>
                </a:solidFill>
                <a:latin typeface="Corsiva"/>
                <a:ea typeface="Corsiva"/>
                <a:cs typeface="Corsiva"/>
                <a:sym typeface="Corsiva"/>
              </a:rPr>
              <a:t>   M</a:t>
            </a:r>
          </a:p>
        </p:txBody>
      </p:sp>
      <p:sp>
        <p:nvSpPr>
          <p:cNvPr id="116" name="Shape 116"/>
          <p:cNvSpPr/>
          <p:nvPr/>
        </p:nvSpPr>
        <p:spPr>
          <a:xfrm>
            <a:off x="2765875" y="2372900"/>
            <a:ext cx="3113399" cy="378000"/>
          </a:xfrm>
          <a:prstGeom prst="leftRightArrow">
            <a:avLst>
              <a:gd name="adj1" fmla="val 50000"/>
              <a:gd name="adj2" fmla="val 50000"/>
            </a:avLst>
          </a:prstGeom>
          <a:solidFill>
            <a:schemeClr val="accent2"/>
          </a:solidFill>
          <a:ln w="19050" cap="flat">
            <a:solidFill>
              <a:schemeClr val="accent2"/>
            </a:solidFill>
            <a:prstDash val="solid"/>
            <a:round/>
            <a:headEnd type="none" w="med" len="med"/>
            <a:tailEnd type="none" w="med" len="med"/>
          </a:ln>
        </p:spPr>
        <p:txBody>
          <a:bodyPr lIns="91425" tIns="91425" rIns="91425" bIns="91425" anchor="ctr" anchorCtr="0">
            <a:noAutofit/>
          </a:bodyPr>
          <a:lstStyle/>
          <a:p>
            <a:endParaRPr/>
          </a:p>
        </p:txBody>
      </p:sp>
      <p:sp>
        <p:nvSpPr>
          <p:cNvPr id="117" name="Shape 117"/>
          <p:cNvSpPr/>
          <p:nvPr/>
        </p:nvSpPr>
        <p:spPr>
          <a:xfrm rot="-2335572">
            <a:off x="4171865" y="3754425"/>
            <a:ext cx="1934685" cy="378007"/>
          </a:xfrm>
          <a:prstGeom prst="leftRightArrow">
            <a:avLst>
              <a:gd name="adj1" fmla="val 50000"/>
              <a:gd name="adj2" fmla="val 50000"/>
            </a:avLst>
          </a:prstGeom>
          <a:solidFill>
            <a:schemeClr val="accent2"/>
          </a:solidFill>
          <a:ln w="19050" cap="flat">
            <a:solidFill>
              <a:schemeClr val="accent2"/>
            </a:solidFill>
            <a:prstDash val="solid"/>
            <a:round/>
            <a:headEnd type="none" w="med" len="med"/>
            <a:tailEnd type="none" w="med" len="med"/>
          </a:ln>
        </p:spPr>
        <p:txBody>
          <a:bodyPr lIns="91425" tIns="91425" rIns="91425" bIns="91425" anchor="ctr" anchorCtr="0">
            <a:noAutofit/>
          </a:bodyPr>
          <a:lstStyle/>
          <a:p>
            <a:endParaRPr/>
          </a:p>
        </p:txBody>
      </p:sp>
      <p:sp>
        <p:nvSpPr>
          <p:cNvPr id="118" name="Shape 118"/>
          <p:cNvSpPr/>
          <p:nvPr/>
        </p:nvSpPr>
        <p:spPr>
          <a:xfrm rot="2591412">
            <a:off x="1226989" y="4259149"/>
            <a:ext cx="1947919" cy="378000"/>
          </a:xfrm>
          <a:prstGeom prst="stripedRightArrow">
            <a:avLst>
              <a:gd name="adj1" fmla="val 50000"/>
              <a:gd name="adj2" fmla="val 50000"/>
            </a:avLst>
          </a:prstGeom>
          <a:solidFill>
            <a:srgbClr val="741B47"/>
          </a:solidFill>
          <a:ln w="19050" cap="flat">
            <a:solidFill>
              <a:srgbClr val="1C4587"/>
            </a:solidFill>
            <a:prstDash val="solid"/>
            <a:round/>
            <a:headEnd type="none" w="med" len="med"/>
            <a:tailEnd type="none" w="med" len="med"/>
          </a:ln>
        </p:spPr>
        <p:txBody>
          <a:bodyPr lIns="91425" tIns="91425" rIns="91425" bIns="91425" anchor="ctr" anchorCtr="0">
            <a:noAutofit/>
          </a:bodyPr>
          <a:lstStyle/>
          <a:p>
            <a:endParaRPr/>
          </a:p>
        </p:txBody>
      </p:sp>
      <p:sp>
        <p:nvSpPr>
          <p:cNvPr id="119" name="Shape 119"/>
          <p:cNvSpPr/>
          <p:nvPr/>
        </p:nvSpPr>
        <p:spPr>
          <a:xfrm>
            <a:off x="1761150" y="4035200"/>
            <a:ext cx="879599" cy="825899"/>
          </a:xfrm>
          <a:prstGeom prst="noSmoking">
            <a:avLst>
              <a:gd name="adj" fmla="val 18750"/>
            </a:avLst>
          </a:prstGeom>
          <a:solidFill>
            <a:srgbClr val="FF0000"/>
          </a:solid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10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10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gtEl>
                                        <p:attrNameLst>
                                          <p:attrName>style.visibility</p:attrName>
                                        </p:attrNameLst>
                                      </p:cBhvr>
                                      <p:to>
                                        <p:strVal val="visible"/>
                                      </p:to>
                                    </p:set>
                                    <p:animEffect transition="in" filter="fade">
                                      <p:cBhvr>
                                        <p:cTn id="37" dur="1000"/>
                                        <p:tgtEl>
                                          <p:spTgt spid="1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10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fade">
                                      <p:cBhvr>
                                        <p:cTn id="47" dur="1000"/>
                                        <p:tgtEl>
                                          <p:spTgt spid="1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fade">
                                      <p:cBhvr>
                                        <p:cTn id="5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SERVER STRUCTURE</a:t>
            </a:r>
          </a:p>
          <a:p>
            <a:pPr lvl="0" rtl="0">
              <a:buNone/>
            </a:pPr>
            <a:r>
              <a:rPr lang="en" dirty="0">
                <a:ln>
                  <a:solidFill>
                    <a:schemeClr val="tx1"/>
                  </a:solidFill>
                </a:ln>
                <a:solidFill>
                  <a:schemeClr val="bg1"/>
                </a:solidFill>
              </a:rPr>
              <a:t>php script+php class(entities)</a:t>
            </a:r>
          </a:p>
        </p:txBody>
      </p:sp>
      <p:sp>
        <p:nvSpPr>
          <p:cNvPr id="125" name="Shape 125"/>
          <p:cNvSpPr txBox="1"/>
          <p:nvPr/>
        </p:nvSpPr>
        <p:spPr>
          <a:xfrm>
            <a:off x="170025" y="6212600"/>
            <a:ext cx="7571999" cy="2115899"/>
          </a:xfrm>
          <a:prstGeom prst="rect">
            <a:avLst/>
          </a:prstGeom>
          <a:noFill/>
        </p:spPr>
        <p:txBody>
          <a:bodyPr lIns="91425" tIns="91425" rIns="91425" bIns="91425" anchor="t" anchorCtr="0">
            <a:noAutofit/>
          </a:bodyPr>
          <a:lstStyle/>
          <a:p>
            <a:pPr>
              <a:buNone/>
            </a:pPr>
            <a:r>
              <a:rPr lang="en" sz="3000">
                <a:solidFill>
                  <a:schemeClr val="lt1"/>
                </a:solidFill>
              </a:rPr>
              <a:t>
</a:t>
            </a:r>
          </a:p>
        </p:txBody>
      </p:sp>
      <p:sp>
        <p:nvSpPr>
          <p:cNvPr id="126" name="Shape 126"/>
          <p:cNvSpPr/>
          <p:nvPr/>
        </p:nvSpPr>
        <p:spPr>
          <a:xfrm>
            <a:off x="457198" y="1417650"/>
            <a:ext cx="2885499" cy="4959024"/>
          </a:xfrm>
          <a:prstGeom prst="rect">
            <a:avLst/>
          </a:prstGeom>
          <a:blipFill>
            <a:blip r:embed="rId4"/>
            <a:stretch>
              <a:fillRect/>
            </a:stretch>
          </a:blipFill>
          <a:ln>
            <a:noFill/>
          </a:ln>
        </p:spPr>
      </p:sp>
      <p:sp>
        <p:nvSpPr>
          <p:cNvPr id="127" name="Shape 127"/>
          <p:cNvSpPr/>
          <p:nvPr/>
        </p:nvSpPr>
        <p:spPr>
          <a:xfrm>
            <a:off x="3923375" y="1345450"/>
            <a:ext cx="1078150" cy="1244949"/>
          </a:xfrm>
          <a:prstGeom prst="rect">
            <a:avLst/>
          </a:prstGeom>
          <a:blipFill>
            <a:blip r:embed="rId5"/>
            <a:stretch>
              <a:fillRect/>
            </a:stretch>
          </a:blipFill>
          <a:ln>
            <a:noFill/>
          </a:ln>
        </p:spPr>
      </p:sp>
      <p:sp>
        <p:nvSpPr>
          <p:cNvPr id="128" name="Shape 128"/>
          <p:cNvSpPr/>
          <p:nvPr/>
        </p:nvSpPr>
        <p:spPr>
          <a:xfrm>
            <a:off x="6111350" y="1417650"/>
            <a:ext cx="1903975" cy="4959025"/>
          </a:xfrm>
          <a:prstGeom prst="rect">
            <a:avLst/>
          </a:prstGeom>
          <a:blipFill>
            <a:blip r:embed="rId6"/>
            <a:stretch>
              <a:fillRect/>
            </a:stretch>
          </a:blipFill>
          <a:ln>
            <a:noFill/>
          </a:ln>
        </p:spPr>
      </p:sp>
      <p:sp>
        <p:nvSpPr>
          <p:cNvPr id="129" name="Shape 129"/>
          <p:cNvSpPr/>
          <p:nvPr/>
        </p:nvSpPr>
        <p:spPr>
          <a:xfrm>
            <a:off x="2403150" y="5530125"/>
            <a:ext cx="1903975" cy="846549"/>
          </a:xfrm>
          <a:prstGeom prst="flowChartOnlineStorage">
            <a:avLst/>
          </a:prstGeom>
          <a:solidFill>
            <a:srgbClr val="A4C2F4"/>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1800">
                <a:solidFill>
                  <a:srgbClr val="F3F3F3"/>
                </a:solidFill>
                <a:latin typeface="Impact"/>
                <a:ea typeface="Impact"/>
                <a:cs typeface="Impact"/>
                <a:sym typeface="Impact"/>
              </a:rPr>
              <a:t>PHP SCRIPTS</a:t>
            </a:r>
          </a:p>
        </p:txBody>
      </p:sp>
      <p:sp>
        <p:nvSpPr>
          <p:cNvPr id="130" name="Shape 130"/>
          <p:cNvSpPr/>
          <p:nvPr/>
        </p:nvSpPr>
        <p:spPr>
          <a:xfrm flipH="1">
            <a:off x="4911975" y="5530100"/>
            <a:ext cx="1571999" cy="846600"/>
          </a:xfrm>
          <a:prstGeom prst="flowChartDelay">
            <a:avLst/>
          </a:prstGeom>
          <a:solidFill>
            <a:srgbClr val="A4C2F4"/>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1800">
                <a:solidFill>
                  <a:srgbClr val="FFFFFF"/>
                </a:solidFill>
                <a:latin typeface="Impact"/>
                <a:ea typeface="Impact"/>
                <a:cs typeface="Impact"/>
                <a:sym typeface="Impact"/>
              </a:rPr>
              <a:t>PHP</a:t>
            </a:r>
          </a:p>
          <a:p>
            <a:pPr>
              <a:buNone/>
            </a:pPr>
            <a:r>
              <a:rPr lang="en" sz="1800">
                <a:solidFill>
                  <a:srgbClr val="FFFFFF"/>
                </a:solidFill>
                <a:latin typeface="Impact"/>
                <a:ea typeface="Impact"/>
                <a:cs typeface="Impact"/>
                <a:sym typeface="Impact"/>
              </a:rPr>
              <a:t>ENTITIES</a:t>
            </a:r>
          </a:p>
        </p:txBody>
      </p:sp>
      <p:cxnSp>
        <p:nvCxnSpPr>
          <p:cNvPr id="131" name="Shape 131"/>
          <p:cNvCxnSpPr/>
          <p:nvPr/>
        </p:nvCxnSpPr>
        <p:spPr>
          <a:xfrm>
            <a:off x="3037925" y="3415775"/>
            <a:ext cx="3430799" cy="0"/>
          </a:xfrm>
          <a:prstGeom prst="straightConnector1">
            <a:avLst/>
          </a:prstGeom>
          <a:noFill/>
          <a:ln w="19050" cap="flat">
            <a:solidFill>
              <a:srgbClr val="A4C2F4"/>
            </a:solidFill>
            <a:prstDash val="solid"/>
            <a:round/>
            <a:headEnd type="none" w="lg" len="lg"/>
            <a:tailEnd type="triangle" w="lg" len="lg"/>
          </a:ln>
        </p:spPr>
      </p:cxnSp>
      <p:cxnSp>
        <p:nvCxnSpPr>
          <p:cNvPr id="132" name="Shape 132"/>
          <p:cNvCxnSpPr/>
          <p:nvPr/>
        </p:nvCxnSpPr>
        <p:spPr>
          <a:xfrm>
            <a:off x="3113500" y="4730700"/>
            <a:ext cx="3128699" cy="378000"/>
          </a:xfrm>
          <a:prstGeom prst="straightConnector1">
            <a:avLst/>
          </a:prstGeom>
          <a:noFill/>
          <a:ln w="19050" cap="flat">
            <a:solidFill>
              <a:srgbClr val="FF9900"/>
            </a:solidFill>
            <a:prstDash val="solid"/>
            <a:round/>
            <a:headEnd type="none" w="lg" len="lg"/>
            <a:tailEnd type="triangle" w="lg" len="lg"/>
          </a:ln>
        </p:spPr>
      </p:cxnSp>
      <p:cxnSp>
        <p:nvCxnSpPr>
          <p:cNvPr id="133" name="Shape 133"/>
          <p:cNvCxnSpPr/>
          <p:nvPr/>
        </p:nvCxnSpPr>
        <p:spPr>
          <a:xfrm rot="10800000" flipH="1">
            <a:off x="2992575" y="2040500"/>
            <a:ext cx="3491400" cy="14999"/>
          </a:xfrm>
          <a:prstGeom prst="straightConnector1">
            <a:avLst/>
          </a:prstGeom>
          <a:noFill/>
          <a:ln w="19050" cap="flat">
            <a:solidFill>
              <a:srgbClr val="FF0000"/>
            </a:solidFill>
            <a:prstDash val="solid"/>
            <a:round/>
            <a:headEnd type="none" w="lg" len="lg"/>
            <a:tailEnd type="triangle" w="lg" len="lg"/>
          </a:ln>
        </p:spPr>
      </p:cxnSp>
      <p:cxnSp>
        <p:nvCxnSpPr>
          <p:cNvPr id="134" name="Shape 134"/>
          <p:cNvCxnSpPr/>
          <p:nvPr/>
        </p:nvCxnSpPr>
        <p:spPr>
          <a:xfrm>
            <a:off x="1602100" y="2312450"/>
            <a:ext cx="4851600" cy="2841600"/>
          </a:xfrm>
          <a:prstGeom prst="straightConnector1">
            <a:avLst/>
          </a:prstGeom>
          <a:noFill/>
          <a:ln w="19050" cap="flat">
            <a:solidFill>
              <a:srgbClr val="FF9900"/>
            </a:solidFill>
            <a:prstDash val="solid"/>
            <a:round/>
            <a:headEnd type="none" w="lg" len="lg"/>
            <a:tailEnd type="triangle" w="lg" len="lg"/>
          </a:ln>
        </p:spPr>
      </p:cxnSp>
      <p:cxnSp>
        <p:nvCxnSpPr>
          <p:cNvPr id="135" name="Shape 135"/>
          <p:cNvCxnSpPr/>
          <p:nvPr/>
        </p:nvCxnSpPr>
        <p:spPr>
          <a:xfrm>
            <a:off x="1753225" y="3627375"/>
            <a:ext cx="4564499" cy="1481099"/>
          </a:xfrm>
          <a:prstGeom prst="straightConnector1">
            <a:avLst/>
          </a:prstGeom>
          <a:noFill/>
          <a:ln w="19050" cap="flat">
            <a:solidFill>
              <a:srgbClr val="FF9900"/>
            </a:solidFill>
            <a:prstDash val="solid"/>
            <a:round/>
            <a:headEnd type="none" w="lg" len="lg"/>
            <a:tailEnd type="triangle" w="lg" len="lg"/>
          </a:ln>
        </p:spPr>
      </p:cxnSp>
      <p:cxnSp>
        <p:nvCxnSpPr>
          <p:cNvPr id="136" name="Shape 136"/>
          <p:cNvCxnSpPr/>
          <p:nvPr/>
        </p:nvCxnSpPr>
        <p:spPr>
          <a:xfrm rot="10800000" flipH="1">
            <a:off x="1723000" y="3461025"/>
            <a:ext cx="4670400" cy="982499"/>
          </a:xfrm>
          <a:prstGeom prst="straightConnector1">
            <a:avLst/>
          </a:prstGeom>
          <a:noFill/>
          <a:ln w="19050" cap="flat">
            <a:solidFill>
              <a:srgbClr val="A4C2F4"/>
            </a:solidFill>
            <a:prstDash val="solid"/>
            <a:round/>
            <a:headEnd type="none" w="lg" len="lg"/>
            <a:tailEnd type="triangle" w="lg" len="lg"/>
          </a:ln>
        </p:spPr>
      </p:cxnSp>
      <p:cxnSp>
        <p:nvCxnSpPr>
          <p:cNvPr id="137" name="Shape 137"/>
          <p:cNvCxnSpPr/>
          <p:nvPr/>
        </p:nvCxnSpPr>
        <p:spPr>
          <a:xfrm rot="10800000" flipH="1">
            <a:off x="1571850" y="2267050"/>
            <a:ext cx="4836600" cy="3370499"/>
          </a:xfrm>
          <a:prstGeom prst="straightConnector1">
            <a:avLst/>
          </a:prstGeom>
          <a:noFill/>
          <a:ln w="19050" cap="flat">
            <a:solidFill>
              <a:srgbClr val="FF0000"/>
            </a:solidFill>
            <a:prstDash val="solid"/>
            <a:round/>
            <a:headEnd type="none" w="lg" len="lg"/>
            <a:tailEnd type="triangle" w="lg" len="lg"/>
          </a:ln>
        </p:spPr>
      </p:cxnSp>
      <p:cxnSp>
        <p:nvCxnSpPr>
          <p:cNvPr id="138" name="Shape 138"/>
          <p:cNvCxnSpPr/>
          <p:nvPr/>
        </p:nvCxnSpPr>
        <p:spPr>
          <a:xfrm rot="10800000">
            <a:off x="3022925" y="2085874"/>
            <a:ext cx="14999" cy="1329900"/>
          </a:xfrm>
          <a:prstGeom prst="straightConnector1">
            <a:avLst/>
          </a:prstGeom>
          <a:noFill/>
          <a:ln w="19050" cap="flat">
            <a:solidFill>
              <a:schemeClr val="accent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DATABASE STRUCTURE</a:t>
            </a:r>
          </a:p>
          <a:p>
            <a:pPr lvl="0" rtl="0">
              <a:spcBef>
                <a:spcPts val="600"/>
              </a:spcBef>
              <a:buNone/>
            </a:pPr>
            <a:r>
              <a:rPr lang="en" sz="3000" b="0" dirty="0">
                <a:ln>
                  <a:solidFill>
                    <a:schemeClr val="tx1"/>
                  </a:solidFill>
                </a:ln>
                <a:solidFill>
                  <a:schemeClr val="bg1"/>
                </a:solidFill>
              </a:rPr>
              <a:t>3 main tables currently :</a:t>
            </a:r>
          </a:p>
        </p:txBody>
      </p:sp>
      <p:sp>
        <p:nvSpPr>
          <p:cNvPr id="144" name="Shape 14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b="1" dirty="0">
                <a:ln>
                  <a:solidFill>
                    <a:schemeClr val="tx1"/>
                  </a:solidFill>
                </a:ln>
                <a:solidFill>
                  <a:srgbClr val="FF0000"/>
                </a:solidFill>
                <a:latin typeface="Corsiva"/>
                <a:ea typeface="Corsiva"/>
                <a:cs typeface="Corsiva"/>
                <a:sym typeface="Corsiva"/>
              </a:rPr>
              <a:t>table_register :</a:t>
            </a:r>
          </a:p>
          <a:p>
            <a:pPr lvl="0" rtl="0">
              <a:buNone/>
            </a:pPr>
            <a:r>
              <a:rPr lang="en" sz="2400" dirty="0">
                <a:ln>
                  <a:solidFill>
                    <a:schemeClr val="tx1"/>
                  </a:solidFill>
                </a:ln>
              </a:rPr>
              <a:t> server the registration and login request </a:t>
            </a:r>
          </a:p>
          <a:p>
            <a:pPr lvl="0" rtl="0">
              <a:buNone/>
            </a:pPr>
            <a:r>
              <a:rPr lang="en" dirty="0">
                <a:ln>
                  <a:solidFill>
                    <a:schemeClr val="tx1"/>
                  </a:solidFill>
                </a:ln>
                <a:solidFill>
                  <a:srgbClr val="FF0000"/>
                </a:solidFill>
                <a:latin typeface="Corsiva"/>
                <a:ea typeface="Corsiva"/>
                <a:cs typeface="Corsiva"/>
                <a:sym typeface="Corsiva"/>
              </a:rPr>
              <a:t>table_player: </a:t>
            </a:r>
          </a:p>
          <a:p>
            <a:pPr lvl="0" rtl="0">
              <a:buNone/>
            </a:pPr>
            <a:r>
              <a:rPr lang="en" sz="2400" dirty="0">
                <a:ln>
                  <a:solidFill>
                    <a:schemeClr val="tx1"/>
                  </a:solidFill>
                </a:ln>
              </a:rPr>
              <a:t>server the game player's resources</a:t>
            </a:r>
          </a:p>
          <a:p>
            <a:pPr lvl="0" rtl="0">
              <a:buNone/>
            </a:pPr>
            <a:r>
              <a:rPr lang="en" dirty="0">
                <a:ln>
                  <a:solidFill>
                    <a:schemeClr val="tx1"/>
                  </a:solidFill>
                </a:ln>
                <a:solidFill>
                  <a:srgbClr val="FF0000"/>
                </a:solidFill>
                <a:latin typeface="Corsiva"/>
                <a:ea typeface="Corsiva"/>
                <a:cs typeface="Corsiva"/>
                <a:sym typeface="Corsiva"/>
              </a:rPr>
              <a:t>table_message</a:t>
            </a:r>
            <a:r>
              <a:rPr lang="en" dirty="0">
                <a:ln>
                  <a:solidFill>
                    <a:schemeClr val="tx1"/>
                  </a:solidFill>
                </a:ln>
                <a:latin typeface="Corsiva"/>
                <a:ea typeface="Corsiva"/>
                <a:cs typeface="Corsiva"/>
                <a:sym typeface="Corsiva"/>
              </a:rPr>
              <a:t>:</a:t>
            </a:r>
          </a:p>
          <a:p>
            <a:pPr lvl="0" rtl="0">
              <a:buNone/>
            </a:pPr>
            <a:r>
              <a:rPr lang="en" sz="2400" dirty="0">
                <a:ln>
                  <a:solidFill>
                    <a:schemeClr val="tx1"/>
                  </a:solidFill>
                </a:ln>
              </a:rPr>
              <a:t>server the message system which makes player can share experience on the game</a:t>
            </a:r>
          </a:p>
          <a:p>
            <a:endParaRPr lang="en" sz="2400" dirty="0">
              <a:ln>
                <a:solidFill>
                  <a:schemeClr val="tx1"/>
                </a:solidFill>
              </a:ln>
            </a:endParaRPr>
          </a:p>
          <a:p>
            <a:pPr lvl="0" rtl="0">
              <a:buNone/>
            </a:pPr>
            <a:r>
              <a:rPr lang="en" dirty="0">
                <a:ln>
                  <a:solidFill>
                    <a:schemeClr val="tx1"/>
                  </a:solidFill>
                </a:ln>
              </a:rPr>
              <a:t>AND MORE...</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Database &amp; Server structure</a:t>
            </a:r>
          </a:p>
          <a:p>
            <a:pPr lvl="0" rtl="0">
              <a:buNone/>
            </a:pPr>
            <a:r>
              <a:rPr lang="en" dirty="0">
                <a:ln>
                  <a:solidFill>
                    <a:schemeClr val="tx1"/>
                  </a:solidFill>
                </a:ln>
                <a:solidFill>
                  <a:schemeClr val="bg1"/>
                </a:solidFill>
              </a:rPr>
              <a:t>Advantages </a:t>
            </a:r>
          </a:p>
        </p:txBody>
      </p:sp>
      <p:sp>
        <p:nvSpPr>
          <p:cNvPr id="150" name="Shape 1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ln>
                  <a:solidFill>
                    <a:schemeClr val="tx1"/>
                  </a:solidFill>
                </a:ln>
                <a:solidFill>
                  <a:srgbClr val="FFFFFF"/>
                </a:solidFill>
              </a:rPr>
              <a:t>1. Easy to read and debug</a:t>
            </a:r>
          </a:p>
          <a:p>
            <a:endParaRPr lang="en" dirty="0">
              <a:ln>
                <a:solidFill>
                  <a:schemeClr val="tx1"/>
                </a:solidFill>
              </a:ln>
              <a:solidFill>
                <a:srgbClr val="FFFFFF"/>
              </a:solidFill>
            </a:endParaRPr>
          </a:p>
          <a:p>
            <a:pPr lvl="0" rtl="0">
              <a:buClr>
                <a:srgbClr val="000000"/>
              </a:buClr>
              <a:buSzPct val="36666"/>
              <a:buFont typeface="Arial"/>
              <a:buNone/>
            </a:pPr>
            <a:r>
              <a:rPr lang="en" dirty="0">
                <a:ln>
                  <a:solidFill>
                    <a:schemeClr val="tx1"/>
                  </a:solidFill>
                </a:ln>
                <a:solidFill>
                  <a:srgbClr val="FFFFFF"/>
                </a:solidFill>
              </a:rPr>
              <a:t>2. Easy to get  understand the logic</a:t>
            </a:r>
          </a:p>
          <a:p>
            <a:endParaRPr lang="en" dirty="0">
              <a:ln>
                <a:solidFill>
                  <a:schemeClr val="tx1"/>
                </a:solidFill>
              </a:ln>
              <a:solidFill>
                <a:srgbClr val="FFFFFF"/>
              </a:solidFill>
            </a:endParaRPr>
          </a:p>
          <a:p>
            <a:pPr lvl="0" rtl="0">
              <a:buNone/>
            </a:pPr>
            <a:r>
              <a:rPr lang="en" dirty="0">
                <a:ln>
                  <a:solidFill>
                    <a:schemeClr val="tx1"/>
                  </a:solidFill>
                </a:ln>
                <a:solidFill>
                  <a:srgbClr val="FFFFFF"/>
                </a:solidFill>
              </a:rPr>
              <a:t>3. Easy to implement new things and new Feature</a:t>
            </a:r>
          </a:p>
          <a:p>
            <a:endParaRPr lang="en" dirty="0">
              <a:ln>
                <a:solidFill>
                  <a:schemeClr val="tx1"/>
                </a:solidFill>
              </a:ln>
              <a:solidFill>
                <a:srgbClr val="FFFFFF"/>
              </a:solidFill>
            </a:endParaRPr>
          </a:p>
          <a:p>
            <a:pPr lvl="0" rtl="0">
              <a:buNone/>
            </a:pPr>
            <a:r>
              <a:rPr lang="en" dirty="0">
                <a:ln>
                  <a:solidFill>
                    <a:schemeClr val="tx1"/>
                  </a:solidFill>
                </a:ln>
                <a:solidFill>
                  <a:srgbClr val="FFFFFF"/>
                </a:solidFill>
              </a:rPr>
              <a:t>4. Make structure nice and tidy</a:t>
            </a:r>
          </a:p>
          <a:p>
            <a:endParaRPr lang="en" dirty="0">
              <a:ln>
                <a:solidFill>
                  <a:schemeClr val="tx1"/>
                </a:solidFill>
              </a:ln>
              <a:solidFill>
                <a:srgbClr val="FFFFFF"/>
              </a:solidFill>
            </a:endParaRPr>
          </a:p>
          <a:p>
            <a:endParaRPr lang="en" dirty="0">
              <a:ln>
                <a:solidFill>
                  <a:schemeClr val="tx1"/>
                </a:solidFill>
              </a:ln>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
Main Feature</a:t>
            </a:r>
          </a:p>
          <a:p>
            <a:pPr lvl="0" rtl="0">
              <a:buNone/>
            </a:pPr>
            <a:r>
              <a:rPr lang="en" dirty="0">
                <a:ln>
                  <a:solidFill>
                    <a:schemeClr val="tx1"/>
                  </a:solidFill>
                </a:ln>
                <a:solidFill>
                  <a:schemeClr val="bg1"/>
                </a:solidFill>
              </a:rPr>
              <a:t>1.Registration </a:t>
            </a:r>
          </a:p>
        </p:txBody>
      </p:sp>
      <p:sp>
        <p:nvSpPr>
          <p:cNvPr id="156" name="Shape 156"/>
          <p:cNvSpPr/>
          <p:nvPr/>
        </p:nvSpPr>
        <p:spPr>
          <a:xfrm>
            <a:off x="392850" y="1584925"/>
            <a:ext cx="2330399" cy="2052599"/>
          </a:xfrm>
          <a:prstGeom prst="foldedCorner">
            <a:avLst>
              <a:gd name="adj" fmla="val 16667"/>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dirty="0"/>
              <a:t>CLIENT</a:t>
            </a:r>
          </a:p>
          <a:p>
            <a:pPr>
              <a:buNone/>
            </a:pPr>
            <a:r>
              <a:rPr lang="en" sz="2400" dirty="0"/>
              <a:t>register.html with javascripts</a:t>
            </a:r>
          </a:p>
        </p:txBody>
      </p:sp>
      <p:sp>
        <p:nvSpPr>
          <p:cNvPr id="157" name="Shape 157"/>
          <p:cNvSpPr/>
          <p:nvPr/>
        </p:nvSpPr>
        <p:spPr>
          <a:xfrm>
            <a:off x="6165000" y="1710300"/>
            <a:ext cx="2521800" cy="2483399"/>
          </a:xfrm>
          <a:prstGeom prst="cube">
            <a:avLst>
              <a:gd name="adj" fmla="val 25000"/>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2400" b="1"/>
              <a:t>SERVER</a:t>
            </a:r>
          </a:p>
        </p:txBody>
      </p:sp>
      <p:sp>
        <p:nvSpPr>
          <p:cNvPr id="158" name="Shape 158"/>
          <p:cNvSpPr/>
          <p:nvPr/>
        </p:nvSpPr>
        <p:spPr>
          <a:xfrm>
            <a:off x="2959275" y="4698225"/>
            <a:ext cx="2702049" cy="20526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2400" b="1"/>
              <a:t>Database</a:t>
            </a:r>
          </a:p>
        </p:txBody>
      </p:sp>
      <p:cxnSp>
        <p:nvCxnSpPr>
          <p:cNvPr id="159" name="Shape 159"/>
          <p:cNvCxnSpPr>
            <a:endCxn id="160" idx="1"/>
          </p:cNvCxnSpPr>
          <p:nvPr/>
        </p:nvCxnSpPr>
        <p:spPr>
          <a:xfrm rot="10800000" flipH="1">
            <a:off x="2245775" y="2159874"/>
            <a:ext cx="4389299" cy="312599"/>
          </a:xfrm>
          <a:prstGeom prst="straightConnector1">
            <a:avLst/>
          </a:prstGeom>
          <a:noFill/>
          <a:ln w="19050" cap="flat">
            <a:solidFill>
              <a:srgbClr val="FF0000"/>
            </a:solidFill>
            <a:prstDash val="solid"/>
            <a:round/>
            <a:headEnd type="none" w="lg" len="lg"/>
            <a:tailEnd type="triangle" w="lg" len="lg"/>
          </a:ln>
        </p:spPr>
      </p:cxnSp>
      <p:cxnSp>
        <p:nvCxnSpPr>
          <p:cNvPr id="161" name="Shape 161"/>
          <p:cNvCxnSpPr/>
          <p:nvPr/>
        </p:nvCxnSpPr>
        <p:spPr>
          <a:xfrm flipH="1">
            <a:off x="4877774" y="2282225"/>
            <a:ext cx="2724600" cy="2631900"/>
          </a:xfrm>
          <a:prstGeom prst="straightConnector1">
            <a:avLst/>
          </a:prstGeom>
          <a:noFill/>
          <a:ln w="19050" cap="flat">
            <a:solidFill>
              <a:srgbClr val="FF0000"/>
            </a:solidFill>
            <a:prstDash val="solid"/>
            <a:round/>
            <a:headEnd type="none" w="lg" len="lg"/>
            <a:tailEnd type="triangle" w="lg" len="lg"/>
          </a:ln>
        </p:spPr>
      </p:cxnSp>
      <p:sp>
        <p:nvSpPr>
          <p:cNvPr id="162" name="Shape 162"/>
          <p:cNvSpPr/>
          <p:nvPr/>
        </p:nvSpPr>
        <p:spPr>
          <a:xfrm>
            <a:off x="5915075" y="5345400"/>
            <a:ext cx="2724600" cy="914400"/>
          </a:xfrm>
          <a:prstGeom prst="wedgeRectCallout">
            <a:avLst>
              <a:gd name="adj1" fmla="val -72945"/>
              <a:gd name="adj2" fmla="val -74248"/>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INSERT username and password</a:t>
            </a:r>
          </a:p>
        </p:txBody>
      </p:sp>
      <p:sp>
        <p:nvSpPr>
          <p:cNvPr id="163" name="Shape 163"/>
          <p:cNvSpPr txBox="1"/>
          <p:nvPr/>
        </p:nvSpPr>
        <p:spPr>
          <a:xfrm>
            <a:off x="4020325" y="4881850"/>
            <a:ext cx="1640999" cy="624899"/>
          </a:xfrm>
          <a:prstGeom prst="rect">
            <a:avLst/>
          </a:prstGeom>
          <a:noFill/>
        </p:spPr>
        <p:txBody>
          <a:bodyPr lIns="91425" tIns="91425" rIns="91425" bIns="91425" anchor="t" anchorCtr="0">
            <a:noAutofit/>
          </a:bodyPr>
          <a:lstStyle/>
          <a:p>
            <a:pPr>
              <a:buNone/>
            </a:pPr>
            <a:r>
              <a:rPr lang="en"/>
              <a:t>table_register</a:t>
            </a:r>
          </a:p>
        </p:txBody>
      </p:sp>
      <p:sp>
        <p:nvSpPr>
          <p:cNvPr id="164" name="Shape 164"/>
          <p:cNvSpPr/>
          <p:nvPr/>
        </p:nvSpPr>
        <p:spPr>
          <a:xfrm>
            <a:off x="6857975" y="4486350"/>
            <a:ext cx="1919400" cy="783299"/>
          </a:xfrm>
          <a:prstGeom prst="wedgeRectCallout">
            <a:avLst>
              <a:gd name="adj1" fmla="val -122247"/>
              <a:gd name="adj2" fmla="val 19785"/>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unique user_id</a:t>
            </a:r>
          </a:p>
          <a:p>
            <a:pPr>
              <a:buNone/>
            </a:pPr>
            <a:r>
              <a:rPr lang="en"/>
              <a:t>generated and stored in the same row</a:t>
            </a:r>
          </a:p>
        </p:txBody>
      </p:sp>
      <p:sp>
        <p:nvSpPr>
          <p:cNvPr id="160" name="Shape 160"/>
          <p:cNvSpPr txBox="1"/>
          <p:nvPr/>
        </p:nvSpPr>
        <p:spPr>
          <a:xfrm>
            <a:off x="6635075" y="1924975"/>
            <a:ext cx="1284600" cy="469799"/>
          </a:xfrm>
          <a:prstGeom prst="rect">
            <a:avLst/>
          </a:prstGeom>
          <a:noFill/>
        </p:spPr>
        <p:txBody>
          <a:bodyPr lIns="91425" tIns="91425" rIns="91425" bIns="91425" anchor="t" anchorCtr="0">
            <a:noAutofit/>
          </a:bodyPr>
          <a:lstStyle/>
          <a:p>
            <a:pPr>
              <a:buNone/>
            </a:pPr>
            <a:r>
              <a:rPr lang="en"/>
              <a:t>register.php</a:t>
            </a:r>
          </a:p>
        </p:txBody>
      </p:sp>
      <p:sp>
        <p:nvSpPr>
          <p:cNvPr id="165" name="Shape 165"/>
          <p:cNvSpPr/>
          <p:nvPr/>
        </p:nvSpPr>
        <p:spPr>
          <a:xfrm>
            <a:off x="4863075" y="1381150"/>
            <a:ext cx="1640999" cy="469799"/>
          </a:xfrm>
          <a:prstGeom prst="wedgeRectCallout">
            <a:avLst>
              <a:gd name="adj1" fmla="val 67050"/>
              <a:gd name="adj2" fmla="val 109344"/>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check validity,ok </a:t>
            </a:r>
          </a:p>
        </p:txBody>
      </p:sp>
      <p:sp>
        <p:nvSpPr>
          <p:cNvPr id="166" name="Shape 166"/>
          <p:cNvSpPr/>
          <p:nvPr/>
        </p:nvSpPr>
        <p:spPr>
          <a:xfrm>
            <a:off x="2245775" y="3951875"/>
            <a:ext cx="1524000" cy="657900"/>
          </a:xfrm>
          <a:prstGeom prst="wedgeRectCallout">
            <a:avLst>
              <a:gd name="adj1" fmla="val 76912"/>
              <a:gd name="adj2" fmla="val 8905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SELECT username and check existence</a:t>
            </a:r>
          </a:p>
        </p:txBody>
      </p:sp>
      <p:cxnSp>
        <p:nvCxnSpPr>
          <p:cNvPr id="167" name="Shape 167"/>
          <p:cNvCxnSpPr>
            <a:stCxn id="165" idx="4"/>
            <a:endCxn id="166" idx="4"/>
          </p:cNvCxnSpPr>
          <p:nvPr/>
        </p:nvCxnSpPr>
        <p:spPr>
          <a:xfrm flipH="1">
            <a:off x="4179913" y="2129748"/>
            <a:ext cx="2603951" cy="2736976"/>
          </a:xfrm>
          <a:prstGeom prst="straightConnector1">
            <a:avLst/>
          </a:prstGeom>
          <a:noFill/>
          <a:ln w="19050" cap="flat">
            <a:solidFill>
              <a:srgbClr val="FF0000"/>
            </a:solidFill>
            <a:prstDash val="solid"/>
            <a:round/>
            <a:headEnd type="none" w="lg" len="lg"/>
            <a:tailEnd type="triangle" w="lg" len="lg"/>
          </a:ln>
        </p:spPr>
      </p:cxnSp>
      <p:cxnSp>
        <p:nvCxnSpPr>
          <p:cNvPr id="168" name="Shape 168"/>
          <p:cNvCxnSpPr>
            <a:stCxn id="166" idx="4"/>
            <a:endCxn id="160" idx="2"/>
          </p:cNvCxnSpPr>
          <p:nvPr/>
        </p:nvCxnSpPr>
        <p:spPr>
          <a:xfrm rot="10800000" flipH="1">
            <a:off x="4179913" y="2394774"/>
            <a:ext cx="3097461" cy="2471949"/>
          </a:xfrm>
          <a:prstGeom prst="straightConnector1">
            <a:avLst/>
          </a:prstGeom>
          <a:noFill/>
          <a:ln w="19050" cap="flat">
            <a:solidFill>
              <a:srgbClr val="FF0000"/>
            </a:solidFill>
            <a:prstDash val="solid"/>
            <a:round/>
            <a:headEnd type="none" w="lg" len="lg"/>
            <a:tailEnd type="triangle" w="lg" len="lg"/>
          </a:ln>
        </p:spPr>
      </p:cxnSp>
      <p:sp>
        <p:nvSpPr>
          <p:cNvPr id="169" name="Shape 169"/>
          <p:cNvSpPr/>
          <p:nvPr/>
        </p:nvSpPr>
        <p:spPr>
          <a:xfrm>
            <a:off x="6955125" y="1023100"/>
            <a:ext cx="1122900" cy="469799"/>
          </a:xfrm>
          <a:prstGeom prst="wedgeRectCallout">
            <a:avLst>
              <a:gd name="adj1" fmla="val -21972"/>
              <a:gd name="adj2" fmla="val 20836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OK!</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1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fade">
                                      <p:cBhvr>
                                        <p:cTn id="22" dur="10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1000"/>
                                        <p:tgtEl>
                                          <p:spTgt spid="1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fade">
                                      <p:cBhvr>
                                        <p:cTn id="32" dur="1000"/>
                                        <p:tgtEl>
                                          <p:spTgt spid="1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fade">
                                      <p:cBhvr>
                                        <p:cTn id="37" dur="1000"/>
                                        <p:tgtEl>
                                          <p:spTgt spid="1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4"/>
                                        </p:tgtEl>
                                        <p:attrNameLst>
                                          <p:attrName>style.visibility</p:attrName>
                                        </p:attrNameLst>
                                      </p:cBhvr>
                                      <p:to>
                                        <p:strVal val="visible"/>
                                      </p:to>
                                    </p:set>
                                    <p:animEffect transition="in" filter="fade">
                                      <p:cBhvr>
                                        <p:cTn id="42"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Introduction</a:t>
            </a:r>
          </a:p>
        </p:txBody>
      </p:sp>
      <p:sp>
        <p:nvSpPr>
          <p:cNvPr id="30" name="Shape 3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57200" rtl="0">
              <a:buClr>
                <a:srgbClr val="FFFFFF"/>
              </a:buClr>
              <a:buSzPct val="166666"/>
              <a:buFont typeface="Arial"/>
              <a:buChar char="•"/>
            </a:pPr>
            <a:r>
              <a:rPr lang="en" sz="3600" dirty="0">
                <a:ln>
                  <a:solidFill>
                    <a:schemeClr val="tx1"/>
                  </a:solidFill>
                </a:ln>
                <a:solidFill>
                  <a:schemeClr val="bg1"/>
                </a:solidFill>
                <a:effectLst>
                  <a:outerShdw blurRad="38100" dist="38100" dir="2700000" algn="tl">
                    <a:srgbClr val="000000">
                      <a:alpha val="43137"/>
                    </a:srgbClr>
                  </a:outerShdw>
                </a:effectLst>
              </a:rPr>
              <a:t>Web-based game</a:t>
            </a:r>
          </a:p>
          <a:p>
            <a:pPr marL="457200" lvl="0" indent="-457200" rtl="0">
              <a:buClr>
                <a:srgbClr val="FFFFFF"/>
              </a:buClr>
              <a:buSzPct val="166666"/>
              <a:buFont typeface="Arial"/>
              <a:buChar char="•"/>
            </a:pPr>
            <a:r>
              <a:rPr lang="en" sz="3600" dirty="0">
                <a:ln>
                  <a:solidFill>
                    <a:schemeClr val="tx1"/>
                  </a:solidFill>
                </a:ln>
                <a:solidFill>
                  <a:schemeClr val="bg1"/>
                </a:solidFill>
                <a:effectLst>
                  <a:outerShdw blurRad="38100" dist="38100" dir="2700000" algn="tl">
                    <a:srgbClr val="000000">
                      <a:alpha val="43137"/>
                    </a:srgbClr>
                  </a:outerShdw>
                </a:effectLst>
              </a:rPr>
              <a:t>RTS-ish</a:t>
            </a:r>
          </a:p>
          <a:p>
            <a:pPr marL="457200" lvl="0" indent="-457200" rtl="0">
              <a:buClr>
                <a:srgbClr val="FFFFFF"/>
              </a:buClr>
              <a:buSzPct val="166666"/>
              <a:buFont typeface="Arial"/>
              <a:buChar char="•"/>
            </a:pPr>
            <a:r>
              <a:rPr lang="en" sz="3600" dirty="0">
                <a:ln>
                  <a:solidFill>
                    <a:schemeClr val="tx1"/>
                  </a:solidFill>
                </a:ln>
                <a:solidFill>
                  <a:schemeClr val="bg1"/>
                </a:solidFill>
                <a:effectLst>
                  <a:outerShdw blurRad="38100" dist="38100" dir="2700000" algn="tl">
                    <a:srgbClr val="000000">
                      <a:alpha val="43137"/>
                    </a:srgbClr>
                  </a:outerShdw>
                </a:effectLst>
              </a:rPr>
              <a:t>Written in JavaScript</a:t>
            </a:r>
          </a:p>
          <a:p>
            <a:pPr marL="457200" lvl="0" indent="-457200" rtl="0">
              <a:buClr>
                <a:srgbClr val="FFFFFF"/>
              </a:buClr>
              <a:buSzPct val="166666"/>
              <a:buFont typeface="Arial"/>
              <a:buChar char="•"/>
            </a:pPr>
            <a:r>
              <a:rPr lang="en" sz="3600" dirty="0">
                <a:ln>
                  <a:solidFill>
                    <a:schemeClr val="tx1"/>
                  </a:solidFill>
                </a:ln>
                <a:solidFill>
                  <a:schemeClr val="bg1"/>
                </a:solidFill>
                <a:effectLst>
                  <a:outerShdw blurRad="38100" dist="38100" dir="2700000" algn="tl">
                    <a:srgbClr val="000000">
                      <a:alpha val="43137"/>
                    </a:srgbClr>
                  </a:outerShdw>
                </a:effectLst>
              </a:rPr>
              <a:t>With the help of:</a:t>
            </a:r>
          </a:p>
          <a:p>
            <a:pPr marL="914400" lvl="1" indent="-457200" rtl="0">
              <a:buClr>
                <a:srgbClr val="FFFFFF"/>
              </a:buClr>
              <a:buSzPct val="100000"/>
              <a:buFont typeface="Courier New"/>
              <a:buChar char="o"/>
            </a:pPr>
            <a:r>
              <a:rPr lang="en" sz="3600" dirty="0">
                <a:ln>
                  <a:solidFill>
                    <a:schemeClr val="tx1"/>
                  </a:solidFill>
                </a:ln>
                <a:solidFill>
                  <a:schemeClr val="bg1"/>
                </a:solidFill>
                <a:effectLst>
                  <a:outerShdw blurRad="38100" dist="38100" dir="2700000" algn="tl">
                    <a:srgbClr val="000000">
                      <a:alpha val="43137"/>
                    </a:srgbClr>
                  </a:outerShdw>
                </a:effectLst>
              </a:rPr>
              <a:t>Crafty Game Engine</a:t>
            </a:r>
          </a:p>
          <a:p>
            <a:pPr marL="914400" lvl="1" indent="-457200">
              <a:buClr>
                <a:srgbClr val="FFFFFF"/>
              </a:buClr>
              <a:buSzPct val="100000"/>
              <a:buFont typeface="Courier New"/>
              <a:buChar char="o"/>
            </a:pPr>
            <a:r>
              <a:rPr lang="en" sz="3600" dirty="0">
                <a:ln>
                  <a:solidFill>
                    <a:schemeClr val="tx1"/>
                  </a:solidFill>
                </a:ln>
                <a:solidFill>
                  <a:schemeClr val="bg1"/>
                </a:solidFill>
                <a:effectLst>
                  <a:outerShdw blurRad="38100" dist="38100" dir="2700000" algn="tl">
                    <a:srgbClr val="000000">
                      <a:alpha val="43137"/>
                    </a:srgbClr>
                  </a:outerShdw>
                </a:effectLst>
              </a:rPr>
              <a:t>Tiled Map Editor</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Main Feature</a:t>
            </a:r>
          </a:p>
          <a:p>
            <a:pPr lvl="0" rtl="0">
              <a:buNone/>
            </a:pPr>
            <a:r>
              <a:rPr lang="en" dirty="0">
                <a:ln>
                  <a:solidFill>
                    <a:schemeClr val="tx1"/>
                  </a:solidFill>
                </a:ln>
                <a:solidFill>
                  <a:schemeClr val="bg1"/>
                </a:solidFill>
              </a:rPr>
              <a:t>2.Login</a:t>
            </a:r>
          </a:p>
        </p:txBody>
      </p:sp>
      <p:sp>
        <p:nvSpPr>
          <p:cNvPr id="175" name="Shape 175"/>
          <p:cNvSpPr/>
          <p:nvPr/>
        </p:nvSpPr>
        <p:spPr>
          <a:xfrm>
            <a:off x="392850" y="1584925"/>
            <a:ext cx="2330399" cy="2052599"/>
          </a:xfrm>
          <a:prstGeom prst="foldedCorner">
            <a:avLst>
              <a:gd name="adj" fmla="val 16667"/>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CLIENT</a:t>
            </a:r>
          </a:p>
          <a:p>
            <a:pPr lvl="0" rtl="0">
              <a:buNone/>
            </a:pPr>
            <a:r>
              <a:rPr lang="en" sz="2400"/>
              <a:t>login.html with javascripts</a:t>
            </a:r>
          </a:p>
        </p:txBody>
      </p:sp>
      <p:sp>
        <p:nvSpPr>
          <p:cNvPr id="176" name="Shape 176"/>
          <p:cNvSpPr/>
          <p:nvPr/>
        </p:nvSpPr>
        <p:spPr>
          <a:xfrm>
            <a:off x="6165000" y="1710300"/>
            <a:ext cx="2521800" cy="2483399"/>
          </a:xfrm>
          <a:prstGeom prst="cube">
            <a:avLst>
              <a:gd name="adj" fmla="val 25000"/>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SERVER</a:t>
            </a:r>
          </a:p>
        </p:txBody>
      </p:sp>
      <p:sp>
        <p:nvSpPr>
          <p:cNvPr id="177" name="Shape 177"/>
          <p:cNvSpPr/>
          <p:nvPr/>
        </p:nvSpPr>
        <p:spPr>
          <a:xfrm>
            <a:off x="2959275" y="4698225"/>
            <a:ext cx="2702049" cy="20526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Database</a:t>
            </a:r>
          </a:p>
        </p:txBody>
      </p:sp>
      <p:cxnSp>
        <p:nvCxnSpPr>
          <p:cNvPr id="178" name="Shape 178"/>
          <p:cNvCxnSpPr>
            <a:endCxn id="179" idx="1"/>
          </p:cNvCxnSpPr>
          <p:nvPr/>
        </p:nvCxnSpPr>
        <p:spPr>
          <a:xfrm rot="10800000" flipH="1">
            <a:off x="2245775" y="2159874"/>
            <a:ext cx="4389299" cy="312599"/>
          </a:xfrm>
          <a:prstGeom prst="straightConnector1">
            <a:avLst/>
          </a:prstGeom>
          <a:noFill/>
          <a:ln w="19050" cap="flat">
            <a:solidFill>
              <a:srgbClr val="FF0000"/>
            </a:solidFill>
            <a:prstDash val="solid"/>
            <a:round/>
            <a:headEnd type="none" w="lg" len="lg"/>
            <a:tailEnd type="triangle" w="lg" len="lg"/>
          </a:ln>
        </p:spPr>
      </p:cxnSp>
      <p:cxnSp>
        <p:nvCxnSpPr>
          <p:cNvPr id="180" name="Shape 180"/>
          <p:cNvCxnSpPr/>
          <p:nvPr/>
        </p:nvCxnSpPr>
        <p:spPr>
          <a:xfrm flipH="1">
            <a:off x="4877774" y="2282225"/>
            <a:ext cx="2724600" cy="2631900"/>
          </a:xfrm>
          <a:prstGeom prst="straightConnector1">
            <a:avLst/>
          </a:prstGeom>
          <a:noFill/>
          <a:ln w="19050" cap="flat">
            <a:solidFill>
              <a:srgbClr val="FF0000"/>
            </a:solidFill>
            <a:prstDash val="solid"/>
            <a:round/>
            <a:headEnd type="none" w="lg" len="lg"/>
            <a:tailEnd type="triangle" w="lg" len="lg"/>
          </a:ln>
        </p:spPr>
      </p:cxnSp>
      <p:sp>
        <p:nvSpPr>
          <p:cNvPr id="181" name="Shape 181"/>
          <p:cNvSpPr txBox="1"/>
          <p:nvPr/>
        </p:nvSpPr>
        <p:spPr>
          <a:xfrm>
            <a:off x="2959275" y="4698225"/>
            <a:ext cx="1640999" cy="624899"/>
          </a:xfrm>
          <a:prstGeom prst="rect">
            <a:avLst/>
          </a:prstGeom>
          <a:noFill/>
        </p:spPr>
        <p:txBody>
          <a:bodyPr lIns="91425" tIns="91425" rIns="91425" bIns="91425" anchor="t" anchorCtr="0">
            <a:noAutofit/>
          </a:bodyPr>
          <a:lstStyle/>
          <a:p>
            <a:pPr lvl="0" rtl="0">
              <a:buNone/>
            </a:pPr>
            <a:r>
              <a:rPr lang="en"/>
              <a:t>table_register</a:t>
            </a:r>
          </a:p>
        </p:txBody>
      </p:sp>
      <p:sp>
        <p:nvSpPr>
          <p:cNvPr id="182" name="Shape 182"/>
          <p:cNvSpPr/>
          <p:nvPr/>
        </p:nvSpPr>
        <p:spPr>
          <a:xfrm>
            <a:off x="6857975" y="4486350"/>
            <a:ext cx="1919400" cy="783299"/>
          </a:xfrm>
          <a:prstGeom prst="wedgeRectCallout">
            <a:avLst>
              <a:gd name="adj1" fmla="val -144294"/>
              <a:gd name="adj2" fmla="val 1592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SELECT * ,WHERE uid==xx</a:t>
            </a:r>
          </a:p>
        </p:txBody>
      </p:sp>
      <p:sp>
        <p:nvSpPr>
          <p:cNvPr id="179" name="Shape 179"/>
          <p:cNvSpPr txBox="1"/>
          <p:nvPr/>
        </p:nvSpPr>
        <p:spPr>
          <a:xfrm>
            <a:off x="6635075" y="1924975"/>
            <a:ext cx="1919400" cy="469799"/>
          </a:xfrm>
          <a:prstGeom prst="rect">
            <a:avLst/>
          </a:prstGeom>
          <a:noFill/>
        </p:spPr>
        <p:txBody>
          <a:bodyPr lIns="91425" tIns="91425" rIns="91425" bIns="91425" anchor="t" anchorCtr="0">
            <a:noAutofit/>
          </a:bodyPr>
          <a:lstStyle/>
          <a:p>
            <a:pPr lvl="0" rtl="0">
              <a:buNone/>
            </a:pPr>
            <a:r>
              <a:rPr lang="en"/>
              <a:t>login.php+user.php</a:t>
            </a:r>
          </a:p>
        </p:txBody>
      </p:sp>
      <p:sp>
        <p:nvSpPr>
          <p:cNvPr id="183" name="Shape 183"/>
          <p:cNvSpPr/>
          <p:nvPr/>
        </p:nvSpPr>
        <p:spPr>
          <a:xfrm>
            <a:off x="1223500" y="3214700"/>
            <a:ext cx="3219299" cy="469799"/>
          </a:xfrm>
          <a:prstGeom prst="wedgeRectCallout">
            <a:avLst>
              <a:gd name="adj1" fmla="val 20445"/>
              <a:gd name="adj2" fmla="val 275378"/>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SELECT password WHERE username=xx</a:t>
            </a:r>
          </a:p>
        </p:txBody>
      </p:sp>
      <p:sp>
        <p:nvSpPr>
          <p:cNvPr id="184" name="Shape 184"/>
          <p:cNvSpPr/>
          <p:nvPr/>
        </p:nvSpPr>
        <p:spPr>
          <a:xfrm>
            <a:off x="5345375" y="1324625"/>
            <a:ext cx="1289699" cy="957600"/>
          </a:xfrm>
          <a:prstGeom prst="wedgeRectCallout">
            <a:avLst>
              <a:gd name="adj1" fmla="val 92697"/>
              <a:gd name="adj2" fmla="val 5119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OK , with uid fetched</a:t>
            </a:r>
          </a:p>
        </p:txBody>
      </p:sp>
      <p:cxnSp>
        <p:nvCxnSpPr>
          <p:cNvPr id="185" name="Shape 185"/>
          <p:cNvCxnSpPr>
            <a:stCxn id="179" idx="1"/>
          </p:cNvCxnSpPr>
          <p:nvPr/>
        </p:nvCxnSpPr>
        <p:spPr>
          <a:xfrm flipH="1">
            <a:off x="3415775" y="2159874"/>
            <a:ext cx="3219299" cy="2706900"/>
          </a:xfrm>
          <a:prstGeom prst="straightConnector1">
            <a:avLst/>
          </a:prstGeom>
          <a:noFill/>
          <a:ln w="19050" cap="flat">
            <a:solidFill>
              <a:srgbClr val="FF0000"/>
            </a:solidFill>
            <a:prstDash val="solid"/>
            <a:round/>
            <a:headEnd type="none" w="lg" len="lg"/>
            <a:tailEnd type="triangle" w="lg" len="lg"/>
          </a:ln>
        </p:spPr>
      </p:cxnSp>
      <p:cxnSp>
        <p:nvCxnSpPr>
          <p:cNvPr id="186" name="Shape 186"/>
          <p:cNvCxnSpPr/>
          <p:nvPr/>
        </p:nvCxnSpPr>
        <p:spPr>
          <a:xfrm rot="10800000" flipH="1">
            <a:off x="3657675" y="2339524"/>
            <a:ext cx="3710399" cy="2517300"/>
          </a:xfrm>
          <a:prstGeom prst="straightConnector1">
            <a:avLst/>
          </a:prstGeom>
          <a:noFill/>
          <a:ln w="19050" cap="flat">
            <a:solidFill>
              <a:srgbClr val="FF0000"/>
            </a:solidFill>
            <a:prstDash val="solid"/>
            <a:round/>
            <a:headEnd type="none" w="lg" len="lg"/>
            <a:tailEnd type="triangle" w="lg" len="lg"/>
          </a:ln>
        </p:spPr>
      </p:cxnSp>
      <p:sp>
        <p:nvSpPr>
          <p:cNvPr id="187" name="Shape 187"/>
          <p:cNvSpPr txBox="1"/>
          <p:nvPr/>
        </p:nvSpPr>
        <p:spPr>
          <a:xfrm>
            <a:off x="4020325" y="4856825"/>
            <a:ext cx="1640999" cy="624899"/>
          </a:xfrm>
          <a:prstGeom prst="rect">
            <a:avLst/>
          </a:prstGeom>
          <a:noFill/>
        </p:spPr>
        <p:txBody>
          <a:bodyPr lIns="91425" tIns="91425" rIns="91425" bIns="91425" anchor="t" anchorCtr="0">
            <a:noAutofit/>
          </a:bodyPr>
          <a:lstStyle/>
          <a:p>
            <a:pPr lvl="0" rtl="0">
              <a:buNone/>
            </a:pPr>
            <a:r>
              <a:rPr lang="en"/>
              <a:t>table_player</a:t>
            </a:r>
          </a:p>
        </p:txBody>
      </p:sp>
      <p:cxnSp>
        <p:nvCxnSpPr>
          <p:cNvPr id="188" name="Shape 188"/>
          <p:cNvCxnSpPr>
            <a:endCxn id="189" idx="2"/>
          </p:cNvCxnSpPr>
          <p:nvPr/>
        </p:nvCxnSpPr>
        <p:spPr>
          <a:xfrm rot="10800000" flipH="1">
            <a:off x="4877724" y="2924674"/>
            <a:ext cx="2637000" cy="2147700"/>
          </a:xfrm>
          <a:prstGeom prst="straightConnector1">
            <a:avLst/>
          </a:prstGeom>
          <a:noFill/>
          <a:ln w="19050" cap="flat">
            <a:solidFill>
              <a:srgbClr val="FF0000"/>
            </a:solidFill>
            <a:prstDash val="solid"/>
            <a:round/>
            <a:headEnd type="none" w="lg" len="lg"/>
            <a:tailEnd type="triangle" w="lg" len="lg"/>
          </a:ln>
        </p:spPr>
      </p:cxnSp>
      <p:sp>
        <p:nvSpPr>
          <p:cNvPr id="189" name="Shape 189"/>
          <p:cNvSpPr txBox="1"/>
          <p:nvPr/>
        </p:nvSpPr>
        <p:spPr>
          <a:xfrm>
            <a:off x="6076825" y="2539175"/>
            <a:ext cx="2875799" cy="385499"/>
          </a:xfrm>
          <a:prstGeom prst="rect">
            <a:avLst/>
          </a:prstGeom>
          <a:noFill/>
        </p:spPr>
        <p:txBody>
          <a:bodyPr lIns="91425" tIns="91425" rIns="91425" bIns="91425" anchor="t" anchorCtr="0">
            <a:noAutofit/>
          </a:bodyPr>
          <a:lstStyle/>
          <a:p>
            <a:pPr>
              <a:buNone/>
            </a:pPr>
            <a:r>
              <a:rPr lang="en"/>
              <a:t>restore_playe.phpr+player.php</a:t>
            </a:r>
          </a:p>
        </p:txBody>
      </p:sp>
      <p:sp>
        <p:nvSpPr>
          <p:cNvPr id="190" name="Shape 190"/>
          <p:cNvSpPr/>
          <p:nvPr/>
        </p:nvSpPr>
        <p:spPr>
          <a:xfrm>
            <a:off x="1738150" y="1231925"/>
            <a:ext cx="1289699" cy="11430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cookies</a:t>
            </a:r>
          </a:p>
        </p:txBody>
      </p:sp>
      <p:cxnSp>
        <p:nvCxnSpPr>
          <p:cNvPr id="191" name="Shape 191"/>
          <p:cNvCxnSpPr>
            <a:stCxn id="189" idx="1"/>
            <a:endCxn id="190" idx="5"/>
          </p:cNvCxnSpPr>
          <p:nvPr/>
        </p:nvCxnSpPr>
        <p:spPr>
          <a:xfrm rot="10800000">
            <a:off x="2838977" y="2207536"/>
            <a:ext cx="3237847" cy="524388"/>
          </a:xfrm>
          <a:prstGeom prst="straightConnector1">
            <a:avLst/>
          </a:prstGeom>
          <a:noFill/>
          <a:ln w="19050" cap="flat">
            <a:solidFill>
              <a:srgbClr val="FF0000"/>
            </a:solidFill>
            <a:prstDash val="solid"/>
            <a:round/>
            <a:headEnd type="none" w="lg" len="lg"/>
            <a:tailEnd type="triangle" w="lg" len="lg"/>
          </a:ln>
        </p:spPr>
      </p:cxnSp>
      <p:sp>
        <p:nvSpPr>
          <p:cNvPr id="192" name="Shape 192"/>
          <p:cNvSpPr/>
          <p:nvPr/>
        </p:nvSpPr>
        <p:spPr>
          <a:xfrm>
            <a:off x="181375" y="3113500"/>
            <a:ext cx="937200" cy="7832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GAME</a:t>
            </a:r>
          </a:p>
        </p:txBody>
      </p:sp>
      <p:cxnSp>
        <p:nvCxnSpPr>
          <p:cNvPr id="193" name="Shape 193"/>
          <p:cNvCxnSpPr>
            <a:stCxn id="190" idx="3"/>
          </p:cNvCxnSpPr>
          <p:nvPr/>
        </p:nvCxnSpPr>
        <p:spPr>
          <a:xfrm flipH="1">
            <a:off x="1027622" y="2207536"/>
            <a:ext cx="899400" cy="905999"/>
          </a:xfrm>
          <a:prstGeom prst="straightConnector1">
            <a:avLst/>
          </a:prstGeom>
          <a:noFill/>
          <a:ln w="19050" cap="flat">
            <a:solidFill>
              <a:srgbClr val="FF0000"/>
            </a:solidFill>
            <a:prstDash val="solid"/>
            <a:round/>
            <a:headEnd type="none" w="lg" len="lg"/>
            <a:tailEnd type="triangle" w="lg" len="lg"/>
          </a:ln>
        </p:spPr>
      </p:cxnSp>
      <p:sp>
        <p:nvSpPr>
          <p:cNvPr id="194" name="Shape 194"/>
          <p:cNvSpPr txBox="1"/>
          <p:nvPr/>
        </p:nvSpPr>
        <p:spPr>
          <a:xfrm>
            <a:off x="4065725" y="5323125"/>
            <a:ext cx="1919400" cy="385499"/>
          </a:xfrm>
          <a:prstGeom prst="rect">
            <a:avLst/>
          </a:prstGeom>
          <a:noFill/>
        </p:spPr>
        <p:txBody>
          <a:bodyPr lIns="91425" tIns="91425" rIns="91425" bIns="91425" anchor="t" anchorCtr="0">
            <a:noAutofit/>
          </a:bodyPr>
          <a:lstStyle/>
          <a:p>
            <a:pPr>
              <a:buNone/>
            </a:pPr>
            <a:r>
              <a:rPr lang="en"/>
              <a:t>table_message</a:t>
            </a:r>
          </a:p>
        </p:txBody>
      </p:sp>
      <p:sp>
        <p:nvSpPr>
          <p:cNvPr id="195" name="Shape 195"/>
          <p:cNvSpPr txBox="1"/>
          <p:nvPr/>
        </p:nvSpPr>
        <p:spPr>
          <a:xfrm>
            <a:off x="6165000" y="3313862"/>
            <a:ext cx="2178300" cy="783299"/>
          </a:xfrm>
          <a:prstGeom prst="rect">
            <a:avLst/>
          </a:prstGeom>
          <a:noFill/>
        </p:spPr>
        <p:txBody>
          <a:bodyPr lIns="91425" tIns="91425" rIns="91425" bIns="91425" anchor="t" anchorCtr="0">
            <a:noAutofit/>
          </a:bodyPr>
          <a:lstStyle/>
          <a:p>
            <a:pPr lvl="0" rtl="0">
              <a:buNone/>
            </a:pPr>
            <a:r>
              <a:rPr lang="en"/>
              <a:t>construct_message.php+</a:t>
            </a:r>
          </a:p>
          <a:p>
            <a:pPr lvl="0" rtl="0">
              <a:buNone/>
            </a:pPr>
            <a:r>
              <a:rPr lang="en"/>
              <a:t>message.php</a:t>
            </a:r>
          </a:p>
        </p:txBody>
      </p:sp>
      <p:cxnSp>
        <p:nvCxnSpPr>
          <p:cNvPr id="196" name="Shape 196"/>
          <p:cNvCxnSpPr/>
          <p:nvPr/>
        </p:nvCxnSpPr>
        <p:spPr>
          <a:xfrm flipH="1">
            <a:off x="5335200" y="4020325"/>
            <a:ext cx="1345199" cy="1345199"/>
          </a:xfrm>
          <a:prstGeom prst="straightConnector1">
            <a:avLst/>
          </a:prstGeom>
          <a:noFill/>
          <a:ln w="19050" cap="flat">
            <a:solidFill>
              <a:srgbClr val="FF0000"/>
            </a:solidFill>
            <a:prstDash val="solid"/>
            <a:round/>
            <a:headEnd type="none" w="lg" len="lg"/>
            <a:tailEnd type="triangle" w="lg" len="lg"/>
          </a:ln>
        </p:spPr>
      </p:cxnSp>
      <p:sp>
        <p:nvSpPr>
          <p:cNvPr id="197" name="Shape 197"/>
          <p:cNvSpPr/>
          <p:nvPr/>
        </p:nvSpPr>
        <p:spPr>
          <a:xfrm>
            <a:off x="6672300" y="5562300"/>
            <a:ext cx="1163699" cy="624899"/>
          </a:xfrm>
          <a:prstGeom prst="wedgeRectCallout">
            <a:avLst>
              <a:gd name="adj1" fmla="val -155805"/>
              <a:gd name="adj2" fmla="val -86334"/>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SELECT * </a:t>
            </a:r>
          </a:p>
        </p:txBody>
      </p:sp>
      <p:cxnSp>
        <p:nvCxnSpPr>
          <p:cNvPr id="198" name="Shape 198"/>
          <p:cNvCxnSpPr/>
          <p:nvPr/>
        </p:nvCxnSpPr>
        <p:spPr>
          <a:xfrm rot="10800000" flipH="1">
            <a:off x="5546850" y="3702962"/>
            <a:ext cx="1632299" cy="1889100"/>
          </a:xfrm>
          <a:prstGeom prst="straightConnector1">
            <a:avLst/>
          </a:prstGeom>
          <a:noFill/>
          <a:ln w="19050" cap="flat">
            <a:solidFill>
              <a:srgbClr val="FF0000"/>
            </a:solidFill>
            <a:prstDash val="solid"/>
            <a:round/>
            <a:headEnd type="none" w="lg" len="lg"/>
            <a:tailEnd type="triangle" w="lg" len="lg"/>
          </a:ln>
        </p:spPr>
      </p:cxnSp>
      <p:cxnSp>
        <p:nvCxnSpPr>
          <p:cNvPr id="199" name="Shape 199"/>
          <p:cNvCxnSpPr>
            <a:endCxn id="192" idx="0"/>
          </p:cNvCxnSpPr>
          <p:nvPr/>
        </p:nvCxnSpPr>
        <p:spPr>
          <a:xfrm rot="10800000">
            <a:off x="1118575" y="3505149"/>
            <a:ext cx="5864099" cy="213000"/>
          </a:xfrm>
          <a:prstGeom prst="straightConnector1">
            <a:avLst/>
          </a:prstGeom>
          <a:noFill/>
          <a:ln w="19050" cap="flat">
            <a:solidFill>
              <a:srgbClr val="FF0000"/>
            </a:solidFill>
            <a:prstDash val="solid"/>
            <a:round/>
            <a:headEnd type="none" w="lg" len="lg"/>
            <a:tailEnd type="triangle" w="lg" len="lg"/>
          </a:ln>
        </p:spPr>
      </p:cxnSp>
      <p:sp>
        <p:nvSpPr>
          <p:cNvPr id="200" name="Shape 200"/>
          <p:cNvSpPr/>
          <p:nvPr/>
        </p:nvSpPr>
        <p:spPr>
          <a:xfrm>
            <a:off x="-151073" y="3313875"/>
            <a:ext cx="2521800" cy="1143017"/>
          </a:xfrm>
          <a:prstGeom prst="irregularSeal1">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CONSTRUCT</a:t>
            </a:r>
          </a:p>
        </p:txBody>
      </p:sp>
      <p:sp>
        <p:nvSpPr>
          <p:cNvPr id="201" name="Shape 201"/>
          <p:cNvSpPr/>
          <p:nvPr/>
        </p:nvSpPr>
        <p:spPr>
          <a:xfrm>
            <a:off x="7949650" y="2902100"/>
            <a:ext cx="937200" cy="469799"/>
          </a:xfrm>
          <a:prstGeom prst="wedgeRectCallout">
            <a:avLst>
              <a:gd name="adj1" fmla="val -128985"/>
              <a:gd name="adj2" fmla="val 12368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json obj</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10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1000"/>
                                        <p:tgtEl>
                                          <p:spTgt spid="1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1000"/>
                                        <p:tgtEl>
                                          <p:spTgt spid="1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fade">
                                      <p:cBhvr>
                                        <p:cTn id="27" dur="1000"/>
                                        <p:tgtEl>
                                          <p:spTgt spid="1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0"/>
                                        </p:tgtEl>
                                        <p:attrNameLst>
                                          <p:attrName>style.visibility</p:attrName>
                                        </p:attrNameLst>
                                      </p:cBhvr>
                                      <p:to>
                                        <p:strVal val="visible"/>
                                      </p:to>
                                    </p:set>
                                    <p:animEffect transition="in" filter="fade">
                                      <p:cBhvr>
                                        <p:cTn id="32" dur="1000"/>
                                        <p:tgtEl>
                                          <p:spTgt spid="1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fade">
                                      <p:cBhvr>
                                        <p:cTn id="37" dur="1000"/>
                                        <p:tgtEl>
                                          <p:spTgt spid="1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8"/>
                                        </p:tgtEl>
                                        <p:attrNameLst>
                                          <p:attrName>style.visibility</p:attrName>
                                        </p:attrNameLst>
                                      </p:cBhvr>
                                      <p:to>
                                        <p:strVal val="visible"/>
                                      </p:to>
                                    </p:set>
                                    <p:animEffect transition="in" filter="fade">
                                      <p:cBhvr>
                                        <p:cTn id="42" dur="1000"/>
                                        <p:tgtEl>
                                          <p:spTgt spid="18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9"/>
                                        </p:tgtEl>
                                        <p:attrNameLst>
                                          <p:attrName>style.visibility</p:attrName>
                                        </p:attrNameLst>
                                      </p:cBhvr>
                                      <p:to>
                                        <p:strVal val="visible"/>
                                      </p:to>
                                    </p:set>
                                    <p:animEffect transition="in" filter="fade">
                                      <p:cBhvr>
                                        <p:cTn id="47" dur="1000"/>
                                        <p:tgtEl>
                                          <p:spTgt spid="1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1"/>
                                        </p:tgtEl>
                                        <p:attrNameLst>
                                          <p:attrName>style.visibility</p:attrName>
                                        </p:attrNameLst>
                                      </p:cBhvr>
                                      <p:to>
                                        <p:strVal val="visible"/>
                                      </p:to>
                                    </p:set>
                                    <p:animEffect transition="in" filter="fade">
                                      <p:cBhvr>
                                        <p:cTn id="52" dur="1000"/>
                                        <p:tgtEl>
                                          <p:spTgt spid="1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0"/>
                                        </p:tgtEl>
                                        <p:attrNameLst>
                                          <p:attrName>style.visibility</p:attrName>
                                        </p:attrNameLst>
                                      </p:cBhvr>
                                      <p:to>
                                        <p:strVal val="visible"/>
                                      </p:to>
                                    </p:set>
                                    <p:animEffect transition="in" filter="fade">
                                      <p:cBhvr>
                                        <p:cTn id="57" dur="1000"/>
                                        <p:tgtEl>
                                          <p:spTgt spid="19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3"/>
                                        </p:tgtEl>
                                        <p:attrNameLst>
                                          <p:attrName>style.visibility</p:attrName>
                                        </p:attrNameLst>
                                      </p:cBhvr>
                                      <p:to>
                                        <p:strVal val="visible"/>
                                      </p:to>
                                    </p:set>
                                    <p:animEffect transition="in" filter="fade">
                                      <p:cBhvr>
                                        <p:cTn id="62" dur="1000"/>
                                        <p:tgtEl>
                                          <p:spTgt spid="19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2"/>
                                        </p:tgtEl>
                                        <p:attrNameLst>
                                          <p:attrName>style.visibility</p:attrName>
                                        </p:attrNameLst>
                                      </p:cBhvr>
                                      <p:to>
                                        <p:strVal val="visible"/>
                                      </p:to>
                                    </p:set>
                                    <p:animEffect transition="in" filter="fade">
                                      <p:cBhvr>
                                        <p:cTn id="67" dur="1000"/>
                                        <p:tgtEl>
                                          <p:spTgt spid="19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5"/>
                                        </p:tgtEl>
                                        <p:attrNameLst>
                                          <p:attrName>style.visibility</p:attrName>
                                        </p:attrNameLst>
                                      </p:cBhvr>
                                      <p:to>
                                        <p:strVal val="visible"/>
                                      </p:to>
                                    </p:set>
                                    <p:animEffect transition="in" filter="fade">
                                      <p:cBhvr>
                                        <p:cTn id="72" dur="1000"/>
                                        <p:tgtEl>
                                          <p:spTgt spid="19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6"/>
                                        </p:tgtEl>
                                        <p:attrNameLst>
                                          <p:attrName>style.visibility</p:attrName>
                                        </p:attrNameLst>
                                      </p:cBhvr>
                                      <p:to>
                                        <p:strVal val="visible"/>
                                      </p:to>
                                    </p:set>
                                    <p:animEffect transition="in" filter="fade">
                                      <p:cBhvr>
                                        <p:cTn id="77" dur="1000"/>
                                        <p:tgtEl>
                                          <p:spTgt spid="1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97"/>
                                        </p:tgtEl>
                                        <p:attrNameLst>
                                          <p:attrName>style.visibility</p:attrName>
                                        </p:attrNameLst>
                                      </p:cBhvr>
                                      <p:to>
                                        <p:strVal val="visible"/>
                                      </p:to>
                                    </p:set>
                                    <p:animEffect transition="in" filter="fade">
                                      <p:cBhvr>
                                        <p:cTn id="82" dur="1000"/>
                                        <p:tgtEl>
                                          <p:spTgt spid="19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98"/>
                                        </p:tgtEl>
                                        <p:attrNameLst>
                                          <p:attrName>style.visibility</p:attrName>
                                        </p:attrNameLst>
                                      </p:cBhvr>
                                      <p:to>
                                        <p:strVal val="visible"/>
                                      </p:to>
                                    </p:set>
                                    <p:animEffect transition="in" filter="fade">
                                      <p:cBhvr>
                                        <p:cTn id="87" dur="1000"/>
                                        <p:tgtEl>
                                          <p:spTgt spid="19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01"/>
                                        </p:tgtEl>
                                        <p:attrNameLst>
                                          <p:attrName>style.visibility</p:attrName>
                                        </p:attrNameLst>
                                      </p:cBhvr>
                                      <p:to>
                                        <p:strVal val="visible"/>
                                      </p:to>
                                    </p:set>
                                    <p:animEffect transition="in" filter="fade">
                                      <p:cBhvr>
                                        <p:cTn id="92" dur="1000"/>
                                        <p:tgtEl>
                                          <p:spTgt spid="20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animEffect transition="in" filter="fade">
                                      <p:cBhvr>
                                        <p:cTn id="97" dur="1000"/>
                                        <p:tgtEl>
                                          <p:spTgt spid="19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00"/>
                                        </p:tgtEl>
                                        <p:attrNameLst>
                                          <p:attrName>style.visibility</p:attrName>
                                        </p:attrNameLst>
                                      </p:cBhvr>
                                      <p:to>
                                        <p:strVal val="visible"/>
                                      </p:to>
                                    </p:set>
                                    <p:animEffect transition="in" filter="fade">
                                      <p:cBhvr>
                                        <p:cTn id="102" dur="13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0" lvl="0" indent="0" rtl="0">
              <a:buNone/>
            </a:pPr>
            <a:r>
              <a:rPr lang="en" dirty="0">
                <a:ln>
                  <a:solidFill>
                    <a:schemeClr val="tx1"/>
                  </a:solidFill>
                </a:ln>
                <a:solidFill>
                  <a:schemeClr val="bg1"/>
                </a:solidFill>
              </a:rPr>
              <a:t>Gaming data &amp; Saving system</a:t>
            </a:r>
          </a:p>
        </p:txBody>
      </p:sp>
      <p:sp>
        <p:nvSpPr>
          <p:cNvPr id="207" name="Shape 207"/>
          <p:cNvSpPr/>
          <p:nvPr/>
        </p:nvSpPr>
        <p:spPr>
          <a:xfrm>
            <a:off x="392850" y="1584925"/>
            <a:ext cx="2330399" cy="2052599"/>
          </a:xfrm>
          <a:prstGeom prst="foldedCorner">
            <a:avLst>
              <a:gd name="adj" fmla="val 16667"/>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CLIENT</a:t>
            </a:r>
          </a:p>
          <a:p>
            <a:endParaRPr lang="en" sz="2400" b="1"/>
          </a:p>
        </p:txBody>
      </p:sp>
      <p:sp>
        <p:nvSpPr>
          <p:cNvPr id="208" name="Shape 208"/>
          <p:cNvSpPr/>
          <p:nvPr/>
        </p:nvSpPr>
        <p:spPr>
          <a:xfrm>
            <a:off x="6165000" y="1649275"/>
            <a:ext cx="2521800" cy="2483399"/>
          </a:xfrm>
          <a:prstGeom prst="cube">
            <a:avLst>
              <a:gd name="adj" fmla="val 25000"/>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SERVER</a:t>
            </a:r>
          </a:p>
        </p:txBody>
      </p:sp>
      <p:sp>
        <p:nvSpPr>
          <p:cNvPr id="209" name="Shape 209"/>
          <p:cNvSpPr/>
          <p:nvPr/>
        </p:nvSpPr>
        <p:spPr>
          <a:xfrm>
            <a:off x="2959350" y="4426175"/>
            <a:ext cx="2702049" cy="20526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Database</a:t>
            </a:r>
          </a:p>
        </p:txBody>
      </p:sp>
      <p:sp>
        <p:nvSpPr>
          <p:cNvPr id="210" name="Shape 210"/>
          <p:cNvSpPr/>
          <p:nvPr/>
        </p:nvSpPr>
        <p:spPr>
          <a:xfrm>
            <a:off x="392850" y="3058575"/>
            <a:ext cx="1299899" cy="1143000"/>
          </a:xfrm>
          <a:prstGeom prst="verticalScrol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b="1"/>
              <a:t>GAME</a:t>
            </a:r>
          </a:p>
        </p:txBody>
      </p:sp>
      <p:sp>
        <p:nvSpPr>
          <p:cNvPr id="211" name="Shape 211"/>
          <p:cNvSpPr/>
          <p:nvPr/>
        </p:nvSpPr>
        <p:spPr>
          <a:xfrm>
            <a:off x="2085750" y="1360275"/>
            <a:ext cx="1299899" cy="11430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COOKIE</a:t>
            </a:r>
          </a:p>
        </p:txBody>
      </p:sp>
      <p:cxnSp>
        <p:nvCxnSpPr>
          <p:cNvPr id="212" name="Shape 212"/>
          <p:cNvCxnSpPr>
            <a:stCxn id="210" idx="0"/>
            <a:endCxn id="211" idx="3"/>
          </p:cNvCxnSpPr>
          <p:nvPr/>
        </p:nvCxnSpPr>
        <p:spPr>
          <a:xfrm rot="10800000" flipH="1">
            <a:off x="1042799" y="2335886"/>
            <a:ext cx="1233315" cy="722688"/>
          </a:xfrm>
          <a:prstGeom prst="straightConnector1">
            <a:avLst/>
          </a:prstGeom>
          <a:noFill/>
          <a:ln w="19050" cap="flat">
            <a:solidFill>
              <a:srgbClr val="FF0000"/>
            </a:solidFill>
            <a:prstDash val="solid"/>
            <a:round/>
            <a:headEnd type="none" w="lg" len="lg"/>
            <a:tailEnd type="triangle" w="lg" len="lg"/>
          </a:ln>
        </p:spPr>
      </p:cxnSp>
      <p:cxnSp>
        <p:nvCxnSpPr>
          <p:cNvPr id="213" name="Shape 213"/>
          <p:cNvCxnSpPr>
            <a:stCxn id="211" idx="4"/>
          </p:cNvCxnSpPr>
          <p:nvPr/>
        </p:nvCxnSpPr>
        <p:spPr>
          <a:xfrm flipH="1">
            <a:off x="1677599" y="2503275"/>
            <a:ext cx="1058099" cy="670800"/>
          </a:xfrm>
          <a:prstGeom prst="straightConnector1">
            <a:avLst/>
          </a:prstGeom>
          <a:noFill/>
          <a:ln w="19050" cap="flat">
            <a:solidFill>
              <a:srgbClr val="FF0000"/>
            </a:solidFill>
            <a:prstDash val="solid"/>
            <a:round/>
            <a:headEnd type="none" w="lg" len="lg"/>
            <a:tailEnd type="triangle" w="lg" len="lg"/>
          </a:ln>
        </p:spPr>
      </p:cxnSp>
      <p:sp>
        <p:nvSpPr>
          <p:cNvPr id="214" name="Shape 214"/>
          <p:cNvSpPr/>
          <p:nvPr/>
        </p:nvSpPr>
        <p:spPr>
          <a:xfrm>
            <a:off x="1346662" y="2204775"/>
            <a:ext cx="1058099" cy="1267800"/>
          </a:xfrm>
          <a:prstGeom prst="bracePair">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pPr lvl="0" rtl="0">
              <a:buNone/>
            </a:pPr>
            <a:r>
              <a:rPr lang="en">
                <a:latin typeface="Comic Sans MS"/>
                <a:ea typeface="Comic Sans MS"/>
                <a:cs typeface="Comic Sans MS"/>
                <a:sym typeface="Comic Sans MS"/>
              </a:rPr>
              <a:t>move,</a:t>
            </a:r>
          </a:p>
          <a:p>
            <a:pPr lvl="0" rtl="0">
              <a:buNone/>
            </a:pPr>
            <a:r>
              <a:rPr lang="en">
                <a:latin typeface="Comic Sans MS"/>
                <a:ea typeface="Comic Sans MS"/>
                <a:cs typeface="Comic Sans MS"/>
                <a:sym typeface="Comic Sans MS"/>
              </a:rPr>
              <a:t>fight,</a:t>
            </a:r>
          </a:p>
          <a:p>
            <a:pPr>
              <a:buNone/>
            </a:pPr>
            <a:r>
              <a:rPr lang="en">
                <a:latin typeface="Comic Sans MS"/>
                <a:ea typeface="Comic Sans MS"/>
                <a:cs typeface="Comic Sans MS"/>
                <a:sym typeface="Comic Sans MS"/>
              </a:rPr>
              <a:t>mining..etc</a:t>
            </a:r>
          </a:p>
        </p:txBody>
      </p:sp>
      <p:sp>
        <p:nvSpPr>
          <p:cNvPr id="215" name="Shape 215"/>
          <p:cNvSpPr/>
          <p:nvPr/>
        </p:nvSpPr>
        <p:spPr>
          <a:xfrm>
            <a:off x="777200" y="3852200"/>
            <a:ext cx="742950" cy="457200"/>
          </a:xfrm>
          <a:prstGeom prst="rect">
            <a:avLst/>
          </a:prstGeom>
          <a:blipFill>
            <a:blip r:embed="rId4"/>
            <a:stretch>
              <a:fillRect/>
            </a:stretch>
          </a:blipFill>
          <a:ln>
            <a:noFill/>
          </a:ln>
        </p:spPr>
      </p:sp>
      <p:sp>
        <p:nvSpPr>
          <p:cNvPr id="216" name="Shape 216"/>
          <p:cNvSpPr/>
          <p:nvPr/>
        </p:nvSpPr>
        <p:spPr>
          <a:xfrm>
            <a:off x="2085749" y="1297874"/>
            <a:ext cx="1299899" cy="1267800"/>
          </a:xfrm>
          <a:prstGeom prst="arc">
            <a:avLst>
              <a:gd name="adj1" fmla="val 3419738"/>
              <a:gd name="adj2" fmla="val 3326225"/>
            </a:avLst>
          </a:prstGeom>
          <a:noFill/>
          <a:ln w="3810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217" name="Shape 217"/>
          <p:cNvCxnSpPr/>
          <p:nvPr/>
        </p:nvCxnSpPr>
        <p:spPr>
          <a:xfrm>
            <a:off x="3430900" y="2161300"/>
            <a:ext cx="3053099" cy="483600"/>
          </a:xfrm>
          <a:prstGeom prst="straightConnector1">
            <a:avLst/>
          </a:prstGeom>
          <a:noFill/>
          <a:ln w="19050" cap="flat">
            <a:solidFill>
              <a:srgbClr val="FF0000"/>
            </a:solidFill>
            <a:prstDash val="solid"/>
            <a:round/>
            <a:headEnd type="none" w="lg" len="lg"/>
            <a:tailEnd type="triangle" w="lg" len="lg"/>
          </a:ln>
        </p:spPr>
      </p:cxnSp>
      <p:sp>
        <p:nvSpPr>
          <p:cNvPr id="218" name="Shape 218"/>
          <p:cNvSpPr txBox="1"/>
          <p:nvPr/>
        </p:nvSpPr>
        <p:spPr>
          <a:xfrm>
            <a:off x="6412125" y="2464525"/>
            <a:ext cx="2153100" cy="293400"/>
          </a:xfrm>
          <a:prstGeom prst="rect">
            <a:avLst/>
          </a:prstGeom>
          <a:noFill/>
        </p:spPr>
        <p:txBody>
          <a:bodyPr lIns="91425" tIns="91425" rIns="91425" bIns="91425" anchor="t" anchorCtr="0">
            <a:noAutofit/>
          </a:bodyPr>
          <a:lstStyle/>
          <a:p>
            <a:pPr>
              <a:buNone/>
            </a:pPr>
            <a:r>
              <a:rPr lang="en"/>
              <a:t>save.php+player entity</a:t>
            </a:r>
          </a:p>
        </p:txBody>
      </p:sp>
      <p:cxnSp>
        <p:nvCxnSpPr>
          <p:cNvPr id="219" name="Shape 219"/>
          <p:cNvCxnSpPr/>
          <p:nvPr/>
        </p:nvCxnSpPr>
        <p:spPr>
          <a:xfrm flipH="1">
            <a:off x="4791049" y="2826325"/>
            <a:ext cx="1934700" cy="1843800"/>
          </a:xfrm>
          <a:prstGeom prst="straightConnector1">
            <a:avLst/>
          </a:prstGeom>
          <a:noFill/>
          <a:ln w="19050" cap="flat">
            <a:solidFill>
              <a:srgbClr val="FF0000"/>
            </a:solidFill>
            <a:prstDash val="solid"/>
            <a:round/>
            <a:headEnd type="none" w="lg" len="lg"/>
            <a:tailEnd type="triangle" w="lg" len="lg"/>
          </a:ln>
        </p:spPr>
      </p:cxnSp>
      <p:sp>
        <p:nvSpPr>
          <p:cNvPr id="220" name="Shape 220"/>
          <p:cNvSpPr/>
          <p:nvPr/>
        </p:nvSpPr>
        <p:spPr>
          <a:xfrm>
            <a:off x="3325100" y="4685350"/>
            <a:ext cx="1822799" cy="3780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table_player</a:t>
            </a:r>
          </a:p>
        </p:txBody>
      </p:sp>
      <p:sp>
        <p:nvSpPr>
          <p:cNvPr id="221" name="Shape 221"/>
          <p:cNvSpPr/>
          <p:nvPr/>
        </p:nvSpPr>
        <p:spPr>
          <a:xfrm>
            <a:off x="6484000" y="5063350"/>
            <a:ext cx="1438499" cy="457200"/>
          </a:xfrm>
          <a:prstGeom prst="wedgeRectCallout">
            <a:avLst>
              <a:gd name="adj1" fmla="val -154305"/>
              <a:gd name="adj2" fmla="val -13382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INSERT / UPDATE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
                                        </p:tgtEl>
                                        <p:attrNameLst>
                                          <p:attrName>style.visibility</p:attrName>
                                        </p:attrNameLst>
                                      </p:cBhvr>
                                      <p:to>
                                        <p:strVal val="visible"/>
                                      </p:to>
                                    </p:set>
                                    <p:animEffect transition="in" filter="fade">
                                      <p:cBhvr>
                                        <p:cTn id="17" dur="1000"/>
                                        <p:tgtEl>
                                          <p:spTgt spid="2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3"/>
                                        </p:tgtEl>
                                        <p:attrNameLst>
                                          <p:attrName>style.visibility</p:attrName>
                                        </p:attrNameLst>
                                      </p:cBhvr>
                                      <p:to>
                                        <p:strVal val="visible"/>
                                      </p:to>
                                    </p:set>
                                    <p:animEffect transition="in" filter="fade">
                                      <p:cBhvr>
                                        <p:cTn id="22" dur="1000"/>
                                        <p:tgtEl>
                                          <p:spTgt spid="2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fade">
                                      <p:cBhvr>
                                        <p:cTn id="27" dur="1000"/>
                                        <p:tgtEl>
                                          <p:spTgt spid="2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gtEl>
                                        <p:attrNameLst>
                                          <p:attrName>style.visibility</p:attrName>
                                        </p:attrNameLst>
                                      </p:cBhvr>
                                      <p:to>
                                        <p:strVal val="visible"/>
                                      </p:to>
                                    </p:set>
                                    <p:animEffect transition="in" filter="fade">
                                      <p:cBhvr>
                                        <p:cTn id="32" dur="1000"/>
                                        <p:tgtEl>
                                          <p:spTgt spid="2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gtEl>
                                        <p:attrNameLst>
                                          <p:attrName>style.visibility</p:attrName>
                                        </p:attrNameLst>
                                      </p:cBhvr>
                                      <p:to>
                                        <p:strVal val="visible"/>
                                      </p:to>
                                    </p:set>
                                    <p:animEffect transition="in" filter="fade">
                                      <p:cBhvr>
                                        <p:cTn id="37" dur="1000"/>
                                        <p:tgtEl>
                                          <p:spTgt spid="2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7"/>
                                        </p:tgtEl>
                                        <p:attrNameLst>
                                          <p:attrName>style.visibility</p:attrName>
                                        </p:attrNameLst>
                                      </p:cBhvr>
                                      <p:to>
                                        <p:strVal val="visible"/>
                                      </p:to>
                                    </p:set>
                                    <p:animEffect transition="in" filter="fade">
                                      <p:cBhvr>
                                        <p:cTn id="42" dur="1000"/>
                                        <p:tgtEl>
                                          <p:spTgt spid="2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8"/>
                                        </p:tgtEl>
                                        <p:attrNameLst>
                                          <p:attrName>style.visibility</p:attrName>
                                        </p:attrNameLst>
                                      </p:cBhvr>
                                      <p:to>
                                        <p:strVal val="visible"/>
                                      </p:to>
                                    </p:set>
                                    <p:animEffect transition="in" filter="fade">
                                      <p:cBhvr>
                                        <p:cTn id="47" dur="1000"/>
                                        <p:tgtEl>
                                          <p:spTgt spid="2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9"/>
                                        </p:tgtEl>
                                        <p:attrNameLst>
                                          <p:attrName>style.visibility</p:attrName>
                                        </p:attrNameLst>
                                      </p:cBhvr>
                                      <p:to>
                                        <p:strVal val="visible"/>
                                      </p:to>
                                    </p:set>
                                    <p:animEffect transition="in" filter="fade">
                                      <p:cBhvr>
                                        <p:cTn id="52" dur="1000"/>
                                        <p:tgtEl>
                                          <p:spTgt spid="2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0"/>
                                        </p:tgtEl>
                                        <p:attrNameLst>
                                          <p:attrName>style.visibility</p:attrName>
                                        </p:attrNameLst>
                                      </p:cBhvr>
                                      <p:to>
                                        <p:strVal val="visible"/>
                                      </p:to>
                                    </p:set>
                                    <p:animEffect transition="in" filter="fade">
                                      <p:cBhvr>
                                        <p:cTn id="57"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
</a:t>
            </a:r>
          </a:p>
          <a:p>
            <a:endParaRPr lang="en" dirty="0">
              <a:ln>
                <a:solidFill>
                  <a:schemeClr val="tx1"/>
                </a:solidFill>
              </a:ln>
              <a:solidFill>
                <a:schemeClr val="bg1"/>
              </a:solidFill>
            </a:endParaRPr>
          </a:p>
          <a:p>
            <a:endParaRPr lang="en" dirty="0">
              <a:ln>
                <a:solidFill>
                  <a:schemeClr val="tx1"/>
                </a:solidFill>
              </a:ln>
              <a:solidFill>
                <a:schemeClr val="bg1"/>
              </a:solidFill>
            </a:endParaRPr>
          </a:p>
          <a:p>
            <a:pPr lvl="0" rtl="0">
              <a:buNone/>
            </a:pPr>
            <a:r>
              <a:rPr lang="en" dirty="0">
                <a:ln>
                  <a:solidFill>
                    <a:schemeClr val="tx1"/>
                  </a:solidFill>
                </a:ln>
                <a:solidFill>
                  <a:schemeClr val="bg1"/>
                </a:solidFill>
              </a:rPr>
              <a:t>3.Global Message System and communication</a:t>
            </a:r>
          </a:p>
        </p:txBody>
      </p:sp>
      <p:sp>
        <p:nvSpPr>
          <p:cNvPr id="227" name="Shape 227"/>
          <p:cNvSpPr/>
          <p:nvPr/>
        </p:nvSpPr>
        <p:spPr>
          <a:xfrm>
            <a:off x="392850" y="1584925"/>
            <a:ext cx="2330399" cy="2052599"/>
          </a:xfrm>
          <a:prstGeom prst="foldedCorner">
            <a:avLst>
              <a:gd name="adj" fmla="val 16667"/>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CLIENT</a:t>
            </a:r>
          </a:p>
          <a:p>
            <a:endParaRPr lang="en" sz="2400" b="1"/>
          </a:p>
        </p:txBody>
      </p:sp>
      <p:sp>
        <p:nvSpPr>
          <p:cNvPr id="228" name="Shape 228"/>
          <p:cNvSpPr/>
          <p:nvPr/>
        </p:nvSpPr>
        <p:spPr>
          <a:xfrm>
            <a:off x="6165000" y="1649275"/>
            <a:ext cx="2521800" cy="2483399"/>
          </a:xfrm>
          <a:prstGeom prst="cube">
            <a:avLst>
              <a:gd name="adj" fmla="val 25000"/>
            </a:avLst>
          </a:prstGeom>
          <a:solidFill>
            <a:srgbClr val="EFEFE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SERVER</a:t>
            </a:r>
          </a:p>
        </p:txBody>
      </p:sp>
      <p:sp>
        <p:nvSpPr>
          <p:cNvPr id="229" name="Shape 229"/>
          <p:cNvSpPr/>
          <p:nvPr/>
        </p:nvSpPr>
        <p:spPr>
          <a:xfrm>
            <a:off x="2959350" y="4426175"/>
            <a:ext cx="2702049" cy="20526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2400" b="1"/>
              <a:t>Database</a:t>
            </a:r>
          </a:p>
        </p:txBody>
      </p:sp>
      <p:cxnSp>
        <p:nvCxnSpPr>
          <p:cNvPr id="230" name="Shape 230"/>
          <p:cNvCxnSpPr/>
          <p:nvPr/>
        </p:nvCxnSpPr>
        <p:spPr>
          <a:xfrm rot="10800000" flipH="1">
            <a:off x="1813825" y="2100874"/>
            <a:ext cx="4685099" cy="1420800"/>
          </a:xfrm>
          <a:prstGeom prst="straightConnector1">
            <a:avLst/>
          </a:prstGeom>
          <a:noFill/>
          <a:ln w="19050" cap="flat">
            <a:solidFill>
              <a:srgbClr val="FF0000"/>
            </a:solidFill>
            <a:prstDash val="solid"/>
            <a:round/>
            <a:headEnd type="none" w="lg" len="lg"/>
            <a:tailEnd type="triangle" w="lg" len="lg"/>
          </a:ln>
        </p:spPr>
      </p:cxnSp>
      <p:cxnSp>
        <p:nvCxnSpPr>
          <p:cNvPr id="231" name="Shape 231"/>
          <p:cNvCxnSpPr/>
          <p:nvPr/>
        </p:nvCxnSpPr>
        <p:spPr>
          <a:xfrm flipH="1">
            <a:off x="4897525" y="2962350"/>
            <a:ext cx="2024699" cy="1647299"/>
          </a:xfrm>
          <a:prstGeom prst="straightConnector1">
            <a:avLst/>
          </a:prstGeom>
          <a:noFill/>
          <a:ln w="19050" cap="flat">
            <a:solidFill>
              <a:srgbClr val="00FFFF"/>
            </a:solidFill>
            <a:prstDash val="solid"/>
            <a:round/>
            <a:headEnd type="none" w="lg" len="lg"/>
            <a:tailEnd type="triangle" w="lg" len="lg"/>
          </a:ln>
        </p:spPr>
      </p:cxnSp>
      <p:cxnSp>
        <p:nvCxnSpPr>
          <p:cNvPr id="232" name="Shape 232"/>
          <p:cNvCxnSpPr/>
          <p:nvPr/>
        </p:nvCxnSpPr>
        <p:spPr>
          <a:xfrm>
            <a:off x="3476225" y="1934600"/>
            <a:ext cx="3143699" cy="785999"/>
          </a:xfrm>
          <a:prstGeom prst="straightConnector1">
            <a:avLst/>
          </a:prstGeom>
          <a:noFill/>
          <a:ln w="19050" cap="flat">
            <a:solidFill>
              <a:srgbClr val="00FFFF"/>
            </a:solidFill>
            <a:prstDash val="solid"/>
            <a:round/>
            <a:headEnd type="none" w="lg" len="lg"/>
            <a:tailEnd type="triangle" w="lg" len="lg"/>
          </a:ln>
        </p:spPr>
      </p:cxnSp>
      <p:sp>
        <p:nvSpPr>
          <p:cNvPr id="233" name="Shape 233"/>
          <p:cNvSpPr txBox="1"/>
          <p:nvPr/>
        </p:nvSpPr>
        <p:spPr>
          <a:xfrm>
            <a:off x="6487225" y="1787075"/>
            <a:ext cx="2028300" cy="595200"/>
          </a:xfrm>
          <a:prstGeom prst="rect">
            <a:avLst/>
          </a:prstGeom>
          <a:noFill/>
        </p:spPr>
        <p:txBody>
          <a:bodyPr lIns="91425" tIns="91425" rIns="91425" bIns="91425" anchor="t" anchorCtr="0">
            <a:noAutofit/>
          </a:bodyPr>
          <a:lstStyle/>
          <a:p>
            <a:pPr lvl="0" rtl="0">
              <a:buNone/>
            </a:pPr>
            <a:r>
              <a:rPr lang="en"/>
              <a:t>leave_message.php</a:t>
            </a:r>
          </a:p>
          <a:p>
            <a:pPr>
              <a:buNone/>
            </a:pPr>
            <a:r>
              <a:rPr lang="en"/>
              <a:t>+message entity</a:t>
            </a:r>
          </a:p>
        </p:txBody>
      </p:sp>
      <p:sp>
        <p:nvSpPr>
          <p:cNvPr id="234" name="Shape 234"/>
          <p:cNvSpPr/>
          <p:nvPr/>
        </p:nvSpPr>
        <p:spPr>
          <a:xfrm>
            <a:off x="2481451" y="3766350"/>
            <a:ext cx="1219199" cy="531000"/>
          </a:xfrm>
          <a:prstGeom prst="wedgeRectCallout">
            <a:avLst>
              <a:gd name="adj1" fmla="val 126017"/>
              <a:gd name="adj2" fmla="val 7869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INSERT x,y,message</a:t>
            </a:r>
          </a:p>
        </p:txBody>
      </p:sp>
      <p:sp>
        <p:nvSpPr>
          <p:cNvPr id="235" name="Shape 235"/>
          <p:cNvSpPr/>
          <p:nvPr/>
        </p:nvSpPr>
        <p:spPr>
          <a:xfrm>
            <a:off x="241825" y="2629850"/>
            <a:ext cx="1042800" cy="1420800"/>
          </a:xfrm>
          <a:prstGeom prst="verticalScroll">
            <a:avLst>
              <a:gd name="adj" fmla="val 12500"/>
            </a:avLst>
          </a:prstGeom>
          <a:solidFill>
            <a:srgbClr val="980000"/>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buNone/>
            </a:pPr>
            <a:r>
              <a:rPr lang="en" sz="3000" b="1">
                <a:solidFill>
                  <a:srgbClr val="FFFFFF"/>
                </a:solidFill>
              </a:rPr>
              <a:t>P1</a:t>
            </a:r>
          </a:p>
        </p:txBody>
      </p:sp>
      <p:sp>
        <p:nvSpPr>
          <p:cNvPr id="236" name="Shape 236"/>
          <p:cNvSpPr/>
          <p:nvPr/>
        </p:nvSpPr>
        <p:spPr>
          <a:xfrm>
            <a:off x="2085750" y="1284700"/>
            <a:ext cx="1042800" cy="1254599"/>
          </a:xfrm>
          <a:prstGeom prst="verticalScroll">
            <a:avLst>
              <a:gd name="adj" fmla="val 12500"/>
            </a:avLst>
          </a:prstGeom>
          <a:solidFill>
            <a:srgbClr val="073763"/>
          </a:solidFill>
          <a:ln w="19050" cap="flat">
            <a:solidFill>
              <a:srgbClr val="E69138"/>
            </a:solidFill>
            <a:prstDash val="solid"/>
            <a:round/>
            <a:headEnd type="none" w="med" len="med"/>
            <a:tailEnd type="none" w="med" len="med"/>
          </a:ln>
        </p:spPr>
        <p:txBody>
          <a:bodyPr lIns="91425" tIns="91425" rIns="91425" bIns="91425" anchor="ctr" anchorCtr="0">
            <a:noAutofit/>
          </a:bodyPr>
          <a:lstStyle/>
          <a:p>
            <a:pPr>
              <a:buNone/>
            </a:pPr>
            <a:r>
              <a:rPr lang="en" sz="3000" b="1">
                <a:solidFill>
                  <a:srgbClr val="FFFFFF"/>
                </a:solidFill>
              </a:rPr>
              <a:t>P2</a:t>
            </a:r>
          </a:p>
        </p:txBody>
      </p:sp>
      <p:sp>
        <p:nvSpPr>
          <p:cNvPr id="237" name="Shape 237"/>
          <p:cNvSpPr/>
          <p:nvPr/>
        </p:nvSpPr>
        <p:spPr>
          <a:xfrm>
            <a:off x="811125" y="3344925"/>
            <a:ext cx="1219200" cy="685800"/>
          </a:xfrm>
          <a:prstGeom prst="rect">
            <a:avLst/>
          </a:prstGeom>
          <a:blipFill>
            <a:blip r:embed="rId4"/>
            <a:stretch>
              <a:fillRect/>
            </a:stretch>
          </a:blipFill>
          <a:ln>
            <a:noFill/>
          </a:ln>
        </p:spPr>
      </p:sp>
      <p:sp>
        <p:nvSpPr>
          <p:cNvPr id="238" name="Shape 238"/>
          <p:cNvSpPr/>
          <p:nvPr/>
        </p:nvSpPr>
        <p:spPr>
          <a:xfrm>
            <a:off x="0" y="4810725"/>
            <a:ext cx="2147399" cy="595200"/>
          </a:xfrm>
          <a:prstGeom prst="wedgeRectCallout">
            <a:avLst>
              <a:gd name="adj1" fmla="val 14735"/>
              <a:gd name="adj2" fmla="val -22764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latin typeface="Comic Sans MS"/>
                <a:ea typeface="Comic Sans MS"/>
                <a:cs typeface="Comic Sans MS"/>
                <a:sym typeface="Comic Sans MS"/>
              </a:rPr>
              <a:t>"someone try o/ to me -- I beat him to death"</a:t>
            </a:r>
          </a:p>
        </p:txBody>
      </p:sp>
      <p:sp>
        <p:nvSpPr>
          <p:cNvPr id="239" name="Shape 239"/>
          <p:cNvSpPr txBox="1"/>
          <p:nvPr/>
        </p:nvSpPr>
        <p:spPr>
          <a:xfrm>
            <a:off x="3329025" y="4557975"/>
            <a:ext cx="2147399" cy="453299"/>
          </a:xfrm>
          <a:prstGeom prst="rect">
            <a:avLst/>
          </a:prstGeom>
          <a:noFill/>
        </p:spPr>
        <p:txBody>
          <a:bodyPr lIns="91425" tIns="91425" rIns="91425" bIns="91425" anchor="t" anchorCtr="0">
            <a:noAutofit/>
          </a:bodyPr>
          <a:lstStyle/>
          <a:p>
            <a:pPr>
              <a:buNone/>
            </a:pPr>
            <a:r>
              <a:rPr lang="en" sz="1800"/>
              <a:t>table_message</a:t>
            </a:r>
          </a:p>
        </p:txBody>
      </p:sp>
      <p:sp>
        <p:nvSpPr>
          <p:cNvPr id="240" name="Shape 240"/>
          <p:cNvSpPr/>
          <p:nvPr/>
        </p:nvSpPr>
        <p:spPr>
          <a:xfrm>
            <a:off x="2811225" y="1614408"/>
            <a:ext cx="1042800" cy="595200"/>
          </a:xfrm>
          <a:prstGeom prst="rect">
            <a:avLst/>
          </a:prstGeom>
          <a:blipFill>
            <a:blip r:embed="rId5"/>
            <a:stretch>
              <a:fillRect/>
            </a:stretch>
          </a:blipFill>
        </p:spPr>
      </p:sp>
      <p:sp>
        <p:nvSpPr>
          <p:cNvPr id="241" name="Shape 241"/>
          <p:cNvSpPr txBox="1"/>
          <p:nvPr/>
        </p:nvSpPr>
        <p:spPr>
          <a:xfrm>
            <a:off x="6226375" y="2584625"/>
            <a:ext cx="2702099" cy="453299"/>
          </a:xfrm>
          <a:prstGeom prst="rect">
            <a:avLst/>
          </a:prstGeom>
          <a:noFill/>
        </p:spPr>
        <p:txBody>
          <a:bodyPr lIns="91425" tIns="91425" rIns="91425" bIns="91425" anchor="t" anchorCtr="0">
            <a:noAutofit/>
          </a:bodyPr>
          <a:lstStyle/>
          <a:p>
            <a:pPr>
              <a:buNone/>
            </a:pPr>
            <a:r>
              <a:rPr lang="en"/>
              <a:t>read_message.php+message entity</a:t>
            </a:r>
          </a:p>
        </p:txBody>
      </p:sp>
      <p:sp>
        <p:nvSpPr>
          <p:cNvPr id="242" name="Shape 242"/>
          <p:cNvSpPr/>
          <p:nvPr/>
        </p:nvSpPr>
        <p:spPr>
          <a:xfrm>
            <a:off x="3190425" y="1051587"/>
            <a:ext cx="814200" cy="233099"/>
          </a:xfrm>
          <a:prstGeom prst="wedgeRectCallout">
            <a:avLst>
              <a:gd name="adj1" fmla="val -13111"/>
              <a:gd name="adj2" fmla="val 241018"/>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read!</a:t>
            </a:r>
          </a:p>
        </p:txBody>
      </p:sp>
      <p:sp>
        <p:nvSpPr>
          <p:cNvPr id="243" name="Shape 243"/>
          <p:cNvSpPr/>
          <p:nvPr/>
        </p:nvSpPr>
        <p:spPr>
          <a:xfrm>
            <a:off x="6227000" y="4428425"/>
            <a:ext cx="1219199" cy="785999"/>
          </a:xfrm>
          <a:prstGeom prst="wedgeRectCallout">
            <a:avLst>
              <a:gd name="adj1" fmla="val -147738"/>
              <a:gd name="adj2" fmla="val -2780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SELECT message WHERE x,y</a:t>
            </a:r>
          </a:p>
        </p:txBody>
      </p:sp>
      <p:cxnSp>
        <p:nvCxnSpPr>
          <p:cNvPr id="244" name="Shape 244"/>
          <p:cNvCxnSpPr>
            <a:stCxn id="243" idx="4"/>
          </p:cNvCxnSpPr>
          <p:nvPr/>
        </p:nvCxnSpPr>
        <p:spPr>
          <a:xfrm rot="10800000" flipH="1">
            <a:off x="5035378" y="2947201"/>
            <a:ext cx="2234399" cy="1655700"/>
          </a:xfrm>
          <a:prstGeom prst="straightConnector1">
            <a:avLst/>
          </a:prstGeom>
          <a:noFill/>
          <a:ln w="19050" cap="flat">
            <a:solidFill>
              <a:srgbClr val="00FFFF"/>
            </a:solidFill>
            <a:prstDash val="solid"/>
            <a:round/>
            <a:headEnd type="none" w="lg" len="lg"/>
            <a:tailEnd type="triangle" w="lg" len="lg"/>
          </a:ln>
        </p:spPr>
      </p:cxnSp>
      <p:cxnSp>
        <p:nvCxnSpPr>
          <p:cNvPr id="245" name="Shape 245"/>
          <p:cNvCxnSpPr/>
          <p:nvPr/>
        </p:nvCxnSpPr>
        <p:spPr>
          <a:xfrm rot="10800000">
            <a:off x="3627399" y="1858950"/>
            <a:ext cx="3582000" cy="982499"/>
          </a:xfrm>
          <a:prstGeom prst="straightConnector1">
            <a:avLst/>
          </a:prstGeom>
          <a:noFill/>
          <a:ln w="19050" cap="flat">
            <a:solidFill>
              <a:srgbClr val="00FFFF"/>
            </a:solidFill>
            <a:prstDash val="solid"/>
            <a:round/>
            <a:headEnd type="none" w="lg" len="lg"/>
            <a:tailEnd type="triangle" w="lg" len="lg"/>
          </a:ln>
        </p:spPr>
      </p:cxnSp>
      <p:sp>
        <p:nvSpPr>
          <p:cNvPr id="246" name="Shape 246"/>
          <p:cNvSpPr/>
          <p:nvPr/>
        </p:nvSpPr>
        <p:spPr>
          <a:xfrm>
            <a:off x="4004625" y="355950"/>
            <a:ext cx="2147399" cy="595200"/>
          </a:xfrm>
          <a:prstGeom prst="wedgeRectCallout">
            <a:avLst>
              <a:gd name="adj1" fmla="val -68174"/>
              <a:gd name="adj2" fmla="val 175655"/>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a:t>"someone try o/  to me --- I beat him to death"</a:t>
            </a:r>
          </a:p>
        </p:txBody>
      </p:sp>
      <p:sp>
        <p:nvSpPr>
          <p:cNvPr id="247" name="Shape 247"/>
          <p:cNvSpPr/>
          <p:nvPr/>
        </p:nvSpPr>
        <p:spPr>
          <a:xfrm>
            <a:off x="2147387" y="2209587"/>
            <a:ext cx="1175999" cy="453299"/>
          </a:xfrm>
          <a:prstGeom prst="cloudCallout">
            <a:avLst>
              <a:gd name="adj1" fmla="val 72114"/>
              <a:gd name="adj2" fmla="val -101293"/>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idiot.</a:t>
            </a:r>
          </a:p>
        </p:txBody>
      </p:sp>
      <p:sp>
        <p:nvSpPr>
          <p:cNvPr id="248" name="Shape 248"/>
          <p:cNvSpPr/>
          <p:nvPr/>
        </p:nvSpPr>
        <p:spPr>
          <a:xfrm>
            <a:off x="2998575" y="480750"/>
            <a:ext cx="668099" cy="453299"/>
          </a:xfrm>
          <a:prstGeom prst="wedgeRectCallout">
            <a:avLst>
              <a:gd name="adj1" fmla="val 14425"/>
              <a:gd name="adj2" fmla="val 205135"/>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"lol"</a:t>
            </a:r>
          </a:p>
        </p:txBody>
      </p:sp>
      <p:cxnSp>
        <p:nvCxnSpPr>
          <p:cNvPr id="249" name="Shape 249"/>
          <p:cNvCxnSpPr>
            <a:stCxn id="248" idx="4"/>
          </p:cNvCxnSpPr>
          <p:nvPr/>
        </p:nvCxnSpPr>
        <p:spPr>
          <a:xfrm>
            <a:off x="3428998" y="1637276"/>
            <a:ext cx="3444300" cy="219600"/>
          </a:xfrm>
          <a:prstGeom prst="straightConnector1">
            <a:avLst/>
          </a:prstGeom>
          <a:noFill/>
          <a:ln w="19050" cap="flat">
            <a:solidFill>
              <a:srgbClr val="00FFFF"/>
            </a:solidFill>
            <a:prstDash val="solid"/>
            <a:round/>
            <a:headEnd type="none" w="lg" len="lg"/>
            <a:tailEnd type="triangle" w="lg" len="lg"/>
          </a:ln>
        </p:spPr>
      </p:cxnSp>
      <p:cxnSp>
        <p:nvCxnSpPr>
          <p:cNvPr id="250" name="Shape 250"/>
          <p:cNvCxnSpPr/>
          <p:nvPr/>
        </p:nvCxnSpPr>
        <p:spPr>
          <a:xfrm flipH="1">
            <a:off x="4095900" y="1889250"/>
            <a:ext cx="2780999" cy="2735699"/>
          </a:xfrm>
          <a:prstGeom prst="straightConnector1">
            <a:avLst/>
          </a:prstGeom>
          <a:noFill/>
          <a:ln w="19050" cap="flat">
            <a:solidFill>
              <a:srgbClr val="00FFFF"/>
            </a:solidFill>
            <a:prstDash val="solid"/>
            <a:round/>
            <a:headEnd type="none" w="lg" len="lg"/>
            <a:tailEnd type="triangle" w="lg" len="lg"/>
          </a:ln>
        </p:spPr>
      </p:cxnSp>
      <p:sp>
        <p:nvSpPr>
          <p:cNvPr id="251" name="Shape 251"/>
          <p:cNvSpPr/>
          <p:nvPr/>
        </p:nvSpPr>
        <p:spPr>
          <a:xfrm>
            <a:off x="3329025" y="3282750"/>
            <a:ext cx="1219199" cy="453299"/>
          </a:xfrm>
          <a:prstGeom prst="wedgeRectCallout">
            <a:avLst>
              <a:gd name="adj1" fmla="val 15211"/>
              <a:gd name="adj2" fmla="val 237823"/>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UPDATE, message++</a:t>
            </a:r>
          </a:p>
        </p:txBody>
      </p:sp>
      <p:sp>
        <p:nvSpPr>
          <p:cNvPr id="252" name="Shape 252"/>
          <p:cNvSpPr/>
          <p:nvPr/>
        </p:nvSpPr>
        <p:spPr>
          <a:xfrm>
            <a:off x="3869200" y="287175"/>
            <a:ext cx="2330399" cy="785999"/>
          </a:xfrm>
          <a:prstGeom prst="wedgeRectCallout">
            <a:avLst>
              <a:gd name="adj1" fmla="val -60273"/>
              <a:gd name="adj2" fmla="val 129628"/>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i="1">
                <a:latin typeface="Comic Sans MS"/>
                <a:ea typeface="Comic Sans MS"/>
                <a:cs typeface="Comic Sans MS"/>
                <a:sym typeface="Comic Sans MS"/>
              </a:rPr>
              <a:t>"someone try o/  to me --- I beat him to death"</a:t>
            </a:r>
          </a:p>
          <a:p>
            <a:pPr>
              <a:buNone/>
            </a:pPr>
            <a:r>
              <a:rPr lang="en" i="1">
                <a:latin typeface="Comic Sans MS"/>
                <a:ea typeface="Comic Sans MS"/>
                <a:cs typeface="Comic Sans MS"/>
                <a:sym typeface="Comic Sans MS"/>
              </a:rPr>
              <a:t>"lol"</a:t>
            </a:r>
          </a:p>
        </p:txBody>
      </p:sp>
      <p:cxnSp>
        <p:nvCxnSpPr>
          <p:cNvPr id="253" name="Shape 253"/>
          <p:cNvCxnSpPr>
            <a:stCxn id="233" idx="1"/>
          </p:cNvCxnSpPr>
          <p:nvPr/>
        </p:nvCxnSpPr>
        <p:spPr>
          <a:xfrm flipH="1">
            <a:off x="4609525" y="2084675"/>
            <a:ext cx="1877699" cy="2283299"/>
          </a:xfrm>
          <a:prstGeom prst="straightConnector1">
            <a:avLst/>
          </a:prstGeom>
          <a:noFill/>
          <a:ln w="19050" cap="flat">
            <a:solidFill>
              <a:srgbClr val="FF0000"/>
            </a:solidFill>
            <a:prstDash val="solid"/>
            <a:round/>
            <a:headEnd type="none" w="lg" len="lg"/>
            <a:tailEnd type="triangle" w="lg" len="lg"/>
          </a:ln>
        </p:spPr>
      </p:cxnSp>
      <p:sp>
        <p:nvSpPr>
          <p:cNvPr id="254" name="Shape 254"/>
          <p:cNvSpPr/>
          <p:nvPr/>
        </p:nvSpPr>
        <p:spPr>
          <a:xfrm>
            <a:off x="1284625" y="2706312"/>
            <a:ext cx="1092599" cy="595200"/>
          </a:xfrm>
          <a:prstGeom prst="bevel">
            <a:avLst>
              <a:gd name="adj" fmla="val 12500"/>
            </a:avLst>
          </a:prstGeom>
          <a:solidFill>
            <a:srgbClr val="9FC5E8"/>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a:t>GAME</a:t>
            </a:r>
          </a:p>
        </p:txBody>
      </p:sp>
      <p:cxnSp>
        <p:nvCxnSpPr>
          <p:cNvPr id="255" name="Shape 255"/>
          <p:cNvCxnSpPr/>
          <p:nvPr/>
        </p:nvCxnSpPr>
        <p:spPr>
          <a:xfrm rot="10800000" flipH="1">
            <a:off x="2377075" y="2811275"/>
            <a:ext cx="3849300" cy="192599"/>
          </a:xfrm>
          <a:prstGeom prst="straightConnector1">
            <a:avLst/>
          </a:prstGeom>
          <a:noFill/>
          <a:ln w="19050" cap="flat">
            <a:solidFill>
              <a:srgbClr val="9900FF"/>
            </a:solidFill>
            <a:prstDash val="solid"/>
            <a:round/>
            <a:headEnd type="none" w="lg" len="lg"/>
            <a:tailEnd type="triangle" w="lg" len="lg"/>
          </a:ln>
        </p:spPr>
      </p:cxnSp>
      <p:cxnSp>
        <p:nvCxnSpPr>
          <p:cNvPr id="256" name="Shape 256"/>
          <p:cNvCxnSpPr/>
          <p:nvPr/>
        </p:nvCxnSpPr>
        <p:spPr>
          <a:xfrm rot="10800000">
            <a:off x="3507874" y="1990124"/>
            <a:ext cx="2677200" cy="830400"/>
          </a:xfrm>
          <a:prstGeom prst="straightConnector1">
            <a:avLst/>
          </a:prstGeom>
          <a:noFill/>
          <a:ln w="19050" cap="flat">
            <a:solidFill>
              <a:srgbClr val="9900FF"/>
            </a:solidFill>
            <a:prstDash val="solid"/>
            <a:round/>
            <a:headEnd type="none" w="lg" len="lg"/>
            <a:tailEnd type="triangle" w="lg" len="lg"/>
          </a:ln>
        </p:spPr>
      </p:cxnSp>
      <p:sp>
        <p:nvSpPr>
          <p:cNvPr id="257" name="Shape 257"/>
          <p:cNvSpPr/>
          <p:nvPr/>
        </p:nvSpPr>
        <p:spPr>
          <a:xfrm>
            <a:off x="0" y="4810725"/>
            <a:ext cx="2330399" cy="785999"/>
          </a:xfrm>
          <a:prstGeom prst="wedgeRectCallout">
            <a:avLst>
              <a:gd name="adj1" fmla="val 20920"/>
              <a:gd name="adj2" fmla="val -186489"/>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i="1">
                <a:latin typeface="Comic Sans MS"/>
                <a:ea typeface="Comic Sans MS"/>
                <a:cs typeface="Comic Sans MS"/>
                <a:sym typeface="Comic Sans MS"/>
              </a:rPr>
              <a:t>"someone try o/  to me --- I beat him to death"</a:t>
            </a:r>
          </a:p>
          <a:p>
            <a:pPr lvl="0" rtl="0">
              <a:buNone/>
            </a:pPr>
            <a:r>
              <a:rPr lang="en" i="1">
                <a:latin typeface="Comic Sans MS"/>
                <a:ea typeface="Comic Sans MS"/>
                <a:cs typeface="Comic Sans MS"/>
                <a:sym typeface="Comic Sans MS"/>
              </a:rPr>
              <a:t>"lol"</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fade">
                                      <p:cBhvr>
                                        <p:cTn id="17" dur="10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1000"/>
                                        <p:tgtEl>
                                          <p:spTgt spid="2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fade">
                                      <p:cBhvr>
                                        <p:cTn id="27" dur="10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fade">
                                      <p:cBhvr>
                                        <p:cTn id="32" dur="1000"/>
                                        <p:tgtEl>
                                          <p:spTgt spid="25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fade">
                                      <p:cBhvr>
                                        <p:cTn id="37" dur="10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gtEl>
                                        <p:attrNameLst>
                                          <p:attrName>style.visibility</p:attrName>
                                        </p:attrNameLst>
                                      </p:cBhvr>
                                      <p:to>
                                        <p:strVal val="visible"/>
                                      </p:to>
                                    </p:set>
                                    <p:animEffect transition="in" filter="fade">
                                      <p:cBhvr>
                                        <p:cTn id="42" dur="1000"/>
                                        <p:tgtEl>
                                          <p:spTgt spid="2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0"/>
                                        </p:tgtEl>
                                        <p:attrNameLst>
                                          <p:attrName>style.visibility</p:attrName>
                                        </p:attrNameLst>
                                      </p:cBhvr>
                                      <p:to>
                                        <p:strVal val="visible"/>
                                      </p:to>
                                    </p:set>
                                    <p:animEffect transition="in" filter="fade">
                                      <p:cBhvr>
                                        <p:cTn id="47" dur="1000"/>
                                        <p:tgtEl>
                                          <p:spTgt spid="2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2"/>
                                        </p:tgtEl>
                                        <p:attrNameLst>
                                          <p:attrName>style.visibility</p:attrName>
                                        </p:attrNameLst>
                                      </p:cBhvr>
                                      <p:to>
                                        <p:strVal val="visible"/>
                                      </p:to>
                                    </p:set>
                                    <p:animEffect transition="in" filter="fade">
                                      <p:cBhvr>
                                        <p:cTn id="57" dur="1000"/>
                                        <p:tgtEl>
                                          <p:spTgt spid="2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1"/>
                                        </p:tgtEl>
                                        <p:attrNameLst>
                                          <p:attrName>style.visibility</p:attrName>
                                        </p:attrNameLst>
                                      </p:cBhvr>
                                      <p:to>
                                        <p:strVal val="visible"/>
                                      </p:to>
                                    </p:set>
                                    <p:animEffect transition="in" filter="fade">
                                      <p:cBhvr>
                                        <p:cTn id="62" dur="1000"/>
                                        <p:tgtEl>
                                          <p:spTgt spid="24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1"/>
                                        </p:tgtEl>
                                        <p:attrNameLst>
                                          <p:attrName>style.visibility</p:attrName>
                                        </p:attrNameLst>
                                      </p:cBhvr>
                                      <p:to>
                                        <p:strVal val="visible"/>
                                      </p:to>
                                    </p:set>
                                    <p:animEffect transition="in" filter="fade">
                                      <p:cBhvr>
                                        <p:cTn id="67" dur="1000"/>
                                        <p:tgtEl>
                                          <p:spTgt spid="23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3"/>
                                        </p:tgtEl>
                                        <p:attrNameLst>
                                          <p:attrName>style.visibility</p:attrName>
                                        </p:attrNameLst>
                                      </p:cBhvr>
                                      <p:to>
                                        <p:strVal val="visible"/>
                                      </p:to>
                                    </p:set>
                                    <p:animEffect transition="in" filter="fade">
                                      <p:cBhvr>
                                        <p:cTn id="72" dur="1000"/>
                                        <p:tgtEl>
                                          <p:spTgt spid="24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4"/>
                                        </p:tgtEl>
                                        <p:attrNameLst>
                                          <p:attrName>style.visibility</p:attrName>
                                        </p:attrNameLst>
                                      </p:cBhvr>
                                      <p:to>
                                        <p:strVal val="visible"/>
                                      </p:to>
                                    </p:set>
                                    <p:animEffect transition="in" filter="fade">
                                      <p:cBhvr>
                                        <p:cTn id="77" dur="1000"/>
                                        <p:tgtEl>
                                          <p:spTgt spid="2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45"/>
                                        </p:tgtEl>
                                        <p:attrNameLst>
                                          <p:attrName>style.visibility</p:attrName>
                                        </p:attrNameLst>
                                      </p:cBhvr>
                                      <p:to>
                                        <p:strVal val="visible"/>
                                      </p:to>
                                    </p:set>
                                    <p:animEffect transition="in" filter="fade">
                                      <p:cBhvr>
                                        <p:cTn id="82" dur="1000"/>
                                        <p:tgtEl>
                                          <p:spTgt spid="24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10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7"/>
                                        </p:tgtEl>
                                        <p:attrNameLst>
                                          <p:attrName>style.visibility</p:attrName>
                                        </p:attrNameLst>
                                      </p:cBhvr>
                                      <p:to>
                                        <p:strVal val="visible"/>
                                      </p:to>
                                    </p:set>
                                    <p:animEffect transition="in" filter="fade">
                                      <p:cBhvr>
                                        <p:cTn id="92" dur="1000"/>
                                        <p:tgtEl>
                                          <p:spTgt spid="2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1000"/>
                                        <p:tgtEl>
                                          <p:spTgt spid="242"/>
                                        </p:tgtEl>
                                      </p:cBhvr>
                                    </p:animEffect>
                                    <p:set>
                                      <p:cBhvr>
                                        <p:cTn id="97" dur="1" fill="hold">
                                          <p:stCondLst>
                                            <p:cond delay="1000"/>
                                          </p:stCondLst>
                                        </p:cTn>
                                        <p:tgtEl>
                                          <p:spTgt spid="24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48"/>
                                        </p:tgtEl>
                                        <p:attrNameLst>
                                          <p:attrName>style.visibility</p:attrName>
                                        </p:attrNameLst>
                                      </p:cBhvr>
                                      <p:to>
                                        <p:strVal val="visible"/>
                                      </p:to>
                                    </p:set>
                                    <p:animEffect transition="in" filter="fade">
                                      <p:cBhvr>
                                        <p:cTn id="102" dur="1000"/>
                                        <p:tgtEl>
                                          <p:spTgt spid="24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49"/>
                                        </p:tgtEl>
                                        <p:attrNameLst>
                                          <p:attrName>style.visibility</p:attrName>
                                        </p:attrNameLst>
                                      </p:cBhvr>
                                      <p:to>
                                        <p:strVal val="visible"/>
                                      </p:to>
                                    </p:set>
                                    <p:animEffect transition="in" filter="fade">
                                      <p:cBhvr>
                                        <p:cTn id="107" dur="1000"/>
                                        <p:tgtEl>
                                          <p:spTgt spid="2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0"/>
                                        </p:tgtEl>
                                        <p:attrNameLst>
                                          <p:attrName>style.visibility</p:attrName>
                                        </p:attrNameLst>
                                      </p:cBhvr>
                                      <p:to>
                                        <p:strVal val="visible"/>
                                      </p:to>
                                    </p:set>
                                    <p:animEffect transition="in" filter="fade">
                                      <p:cBhvr>
                                        <p:cTn id="112" dur="1000"/>
                                        <p:tgtEl>
                                          <p:spTgt spid="25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51"/>
                                        </p:tgtEl>
                                        <p:attrNameLst>
                                          <p:attrName>style.visibility</p:attrName>
                                        </p:attrNameLst>
                                      </p:cBhvr>
                                      <p:to>
                                        <p:strVal val="visible"/>
                                      </p:to>
                                    </p:set>
                                    <p:animEffect transition="in" filter="fade">
                                      <p:cBhvr>
                                        <p:cTn id="117" dur="1000"/>
                                        <p:tgtEl>
                                          <p:spTgt spid="25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54"/>
                                        </p:tgtEl>
                                        <p:attrNameLst>
                                          <p:attrName>style.visibility</p:attrName>
                                        </p:attrNameLst>
                                      </p:cBhvr>
                                      <p:to>
                                        <p:strVal val="visible"/>
                                      </p:to>
                                    </p:set>
                                    <p:animEffect transition="in" filter="fade">
                                      <p:cBhvr>
                                        <p:cTn id="122" dur="1000"/>
                                        <p:tgtEl>
                                          <p:spTgt spid="25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55"/>
                                        </p:tgtEl>
                                        <p:attrNameLst>
                                          <p:attrName>style.visibility</p:attrName>
                                        </p:attrNameLst>
                                      </p:cBhvr>
                                      <p:to>
                                        <p:strVal val="visible"/>
                                      </p:to>
                                    </p:set>
                                    <p:animEffect transition="in" filter="fade">
                                      <p:cBhvr>
                                        <p:cTn id="127" dur="1000"/>
                                        <p:tgtEl>
                                          <p:spTgt spid="25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256"/>
                                        </p:tgtEl>
                                        <p:attrNameLst>
                                          <p:attrName>style.visibility</p:attrName>
                                        </p:attrNameLst>
                                      </p:cBhvr>
                                      <p:to>
                                        <p:strVal val="visible"/>
                                      </p:to>
                                    </p:set>
                                    <p:animEffect transition="in" filter="fade">
                                      <p:cBhvr>
                                        <p:cTn id="132" dur="1000"/>
                                        <p:tgtEl>
                                          <p:spTgt spid="25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52"/>
                                        </p:tgtEl>
                                        <p:attrNameLst>
                                          <p:attrName>style.visibility</p:attrName>
                                        </p:attrNameLst>
                                      </p:cBhvr>
                                      <p:to>
                                        <p:strVal val="visible"/>
                                      </p:to>
                                    </p:set>
                                    <p:animEffect transition="in" filter="fade">
                                      <p:cBhvr>
                                        <p:cTn id="137" dur="1000"/>
                                        <p:tgtEl>
                                          <p:spTgt spid="25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57"/>
                                        </p:tgtEl>
                                        <p:attrNameLst>
                                          <p:attrName>style.visibility</p:attrName>
                                        </p:attrNameLst>
                                      </p:cBhvr>
                                      <p:to>
                                        <p:strVal val="visible"/>
                                      </p:to>
                                    </p:set>
                                    <p:animEffect transition="in" filter="fade">
                                      <p:cBhvr>
                                        <p:cTn id="142" dur="1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What we've accomplished</a:t>
            </a:r>
          </a:p>
        </p:txBody>
      </p:sp>
      <p:sp>
        <p:nvSpPr>
          <p:cNvPr id="263" name="Shape 26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15000"/>
              </a:lnSpc>
              <a:buClr>
                <a:srgbClr val="FFFFFF"/>
              </a:buClr>
              <a:buSzPct val="138888"/>
              <a:buFont typeface="Arial"/>
              <a:buChar char="•"/>
            </a:pPr>
            <a:r>
              <a:rPr lang="en" sz="3600" dirty="0">
                <a:ln>
                  <a:solidFill>
                    <a:schemeClr val="tx1"/>
                  </a:solidFill>
                </a:ln>
                <a:solidFill>
                  <a:srgbClr val="FFFFFF"/>
                </a:solidFill>
              </a:rPr>
              <a:t>The core features: </a:t>
            </a:r>
          </a:p>
          <a:p>
            <a:pPr marL="914400" lvl="1" indent="-381000" rtl="0">
              <a:lnSpc>
                <a:spcPct val="115000"/>
              </a:lnSpc>
              <a:buClr>
                <a:srgbClr val="FFFFFF"/>
              </a:buClr>
              <a:buSzPct val="66666"/>
              <a:buFont typeface="Courier New"/>
              <a:buChar char="o"/>
            </a:pPr>
            <a:r>
              <a:rPr lang="en" sz="3600" dirty="0">
                <a:ln>
                  <a:solidFill>
                    <a:schemeClr val="tx1"/>
                  </a:solidFill>
                </a:ln>
                <a:solidFill>
                  <a:srgbClr val="FFFFFF"/>
                </a:solidFill>
              </a:rPr>
              <a:t>Basic interactions</a:t>
            </a:r>
          </a:p>
          <a:p>
            <a:pPr marL="914400" lvl="1" indent="-381000" rtl="0">
              <a:lnSpc>
                <a:spcPct val="115000"/>
              </a:lnSpc>
              <a:buClr>
                <a:srgbClr val="FFFFFF"/>
              </a:buClr>
              <a:buSzPct val="66666"/>
              <a:buFont typeface="Courier New"/>
              <a:buChar char="o"/>
            </a:pPr>
            <a:r>
              <a:rPr lang="en" sz="3600" dirty="0">
                <a:ln>
                  <a:solidFill>
                    <a:schemeClr val="tx1"/>
                  </a:solidFill>
                </a:ln>
                <a:solidFill>
                  <a:srgbClr val="FFFFFF"/>
                </a:solidFill>
              </a:rPr>
              <a:t>A frame to work on later</a:t>
            </a:r>
          </a:p>
          <a:p>
            <a:pPr marL="457200" lvl="0" indent="-419100" rtl="0">
              <a:lnSpc>
                <a:spcPct val="115000"/>
              </a:lnSpc>
              <a:buClr>
                <a:srgbClr val="FFFFFF"/>
              </a:buClr>
              <a:buSzPct val="138888"/>
              <a:buFont typeface="Arial"/>
              <a:buChar char="•"/>
            </a:pPr>
            <a:r>
              <a:rPr lang="en" sz="3600" dirty="0">
                <a:ln>
                  <a:solidFill>
                    <a:schemeClr val="tx1"/>
                  </a:solidFill>
                </a:ln>
                <a:solidFill>
                  <a:srgbClr val="FFFFFF"/>
                </a:solidFill>
              </a:rPr>
              <a:t>With some interesting feature (to work on):</a:t>
            </a:r>
          </a:p>
          <a:p>
            <a:pPr marL="914400" lvl="1" indent="-381000" rtl="0">
              <a:lnSpc>
                <a:spcPct val="115000"/>
              </a:lnSpc>
              <a:buClr>
                <a:srgbClr val="FFFFFF"/>
              </a:buClr>
              <a:buSzPct val="66666"/>
              <a:buFont typeface="Courier New"/>
              <a:buChar char="o"/>
            </a:pPr>
            <a:r>
              <a:rPr lang="en" sz="3600" dirty="0">
                <a:ln>
                  <a:solidFill>
                    <a:schemeClr val="tx1"/>
                  </a:solidFill>
                </a:ln>
                <a:solidFill>
                  <a:srgbClr val="FFFFFF"/>
                </a:solidFill>
              </a:rPr>
              <a:t>Hidden events (traps)</a:t>
            </a:r>
          </a:p>
          <a:p>
            <a:pPr marL="914400" lvl="1" indent="-381000" rtl="0">
              <a:lnSpc>
                <a:spcPct val="115000"/>
              </a:lnSpc>
              <a:buClr>
                <a:srgbClr val="FFFFFF"/>
              </a:buClr>
              <a:buSzPct val="66666"/>
              <a:buFont typeface="Courier New"/>
              <a:buChar char="o"/>
            </a:pPr>
            <a:r>
              <a:rPr lang="en" sz="3600" dirty="0">
                <a:ln>
                  <a:solidFill>
                    <a:schemeClr val="tx1"/>
                  </a:solidFill>
                </a:ln>
                <a:solidFill>
                  <a:srgbClr val="FFFFFF"/>
                </a:solidFill>
              </a:rPr>
              <a:t>Messaging System</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What's left to do</a:t>
            </a:r>
          </a:p>
        </p:txBody>
      </p:sp>
      <p:sp>
        <p:nvSpPr>
          <p:cNvPr id="269" name="Shape 269"/>
          <p:cNvSpPr txBox="1">
            <a:spLocks noGrp="1"/>
          </p:cNvSpPr>
          <p:nvPr>
            <p:ph type="body" idx="1"/>
          </p:nvPr>
        </p:nvSpPr>
        <p:spPr>
          <a:xfrm>
            <a:off x="366525" y="1599025"/>
            <a:ext cx="8229600" cy="4967700"/>
          </a:xfrm>
          <a:prstGeom prst="rect">
            <a:avLst/>
          </a:prstGeom>
        </p:spPr>
        <p:txBody>
          <a:bodyPr lIns="91425" tIns="91425" rIns="91425" bIns="91425" anchor="t" anchorCtr="0">
            <a:noAutofit/>
          </a:bodyPr>
          <a:lstStyle/>
          <a:p>
            <a:pPr marL="457200" lvl="0" indent="-419100" rtl="0">
              <a:buClr>
                <a:srgbClr val="FFFFFF"/>
              </a:buClr>
              <a:buSzPct val="166666"/>
              <a:buFont typeface="Arial"/>
              <a:buChar char="•"/>
            </a:pPr>
            <a:r>
              <a:rPr lang="en" dirty="0">
                <a:ln>
                  <a:solidFill>
                    <a:schemeClr val="tx1"/>
                  </a:solidFill>
                </a:ln>
                <a:solidFill>
                  <a:srgbClr val="FFFFFF"/>
                </a:solidFill>
              </a:rPr>
              <a:t>Class System. Importing equipments</a:t>
            </a:r>
          </a:p>
          <a:p>
            <a:pPr marL="457200" lvl="0" indent="-419100" rtl="0">
              <a:buClr>
                <a:srgbClr val="FFFFFF"/>
              </a:buClr>
              <a:buSzPct val="166666"/>
              <a:buFont typeface="Arial"/>
              <a:buChar char="•"/>
            </a:pPr>
            <a:r>
              <a:rPr lang="en" dirty="0">
                <a:ln>
                  <a:solidFill>
                    <a:schemeClr val="tx1"/>
                  </a:solidFill>
                </a:ln>
                <a:solidFill>
                  <a:srgbClr val="FFFFFF"/>
                </a:solidFill>
              </a:rPr>
              <a:t>Player Summoning System. For trading and PvP.</a:t>
            </a:r>
          </a:p>
          <a:p>
            <a:pPr marL="457200" lvl="0" indent="-419100" rtl="0">
              <a:buClr>
                <a:srgbClr val="FFFFFF"/>
              </a:buClr>
              <a:buSzPct val="166666"/>
              <a:buFont typeface="Arial"/>
              <a:buChar char="•"/>
            </a:pPr>
            <a:r>
              <a:rPr lang="en" dirty="0">
                <a:ln>
                  <a:solidFill>
                    <a:schemeClr val="tx1"/>
                  </a:solidFill>
                </a:ln>
                <a:solidFill>
                  <a:srgbClr val="FFFFFF"/>
                </a:solidFill>
              </a:rPr>
              <a:t>Units/Items/Spells.</a:t>
            </a:r>
          </a:p>
          <a:p>
            <a:pPr marL="457200" lvl="0" indent="-419100" rtl="0">
              <a:buClr>
                <a:srgbClr val="FFFFFF"/>
              </a:buClr>
              <a:buSzPct val="166666"/>
              <a:buFont typeface="Arial"/>
              <a:buChar char="•"/>
            </a:pPr>
            <a:r>
              <a:rPr lang="en" dirty="0">
                <a:ln>
                  <a:solidFill>
                    <a:schemeClr val="tx1"/>
                  </a:solidFill>
                </a:ln>
                <a:solidFill>
                  <a:srgbClr val="FFFFFF"/>
                </a:solidFill>
              </a:rPr>
              <a:t>Complete Building/Tech Trees.</a:t>
            </a:r>
          </a:p>
          <a:p>
            <a:pPr marL="457200" lvl="0" indent="-419100" rtl="0">
              <a:buClr>
                <a:srgbClr val="FFFFFF"/>
              </a:buClr>
              <a:buSzPct val="166666"/>
              <a:buFont typeface="Arial"/>
              <a:buChar char="•"/>
            </a:pPr>
            <a:r>
              <a:rPr lang="en" dirty="0">
                <a:ln>
                  <a:solidFill>
                    <a:schemeClr val="tx1"/>
                  </a:solidFill>
                </a:ln>
                <a:solidFill>
                  <a:srgbClr val="FFFFFF"/>
                </a:solidFill>
              </a:rPr>
              <a:t>Monster variation.</a:t>
            </a:r>
          </a:p>
          <a:p>
            <a:pPr marL="457200" lvl="0" indent="-419100" rtl="0">
              <a:buClr>
                <a:srgbClr val="FFFFFF"/>
              </a:buClr>
              <a:buSzPct val="166666"/>
              <a:buFont typeface="Arial"/>
              <a:buChar char="•"/>
            </a:pPr>
            <a:r>
              <a:rPr lang="en" dirty="0">
                <a:ln>
                  <a:solidFill>
                    <a:schemeClr val="tx1"/>
                  </a:solidFill>
                </a:ln>
                <a:solidFill>
                  <a:srgbClr val="FFFFFF"/>
                </a:solidFill>
              </a:rPr>
              <a:t>Better UI/Graphics/Sounds</a:t>
            </a:r>
          </a:p>
          <a:p>
            <a:pPr marL="457200" lvl="0" indent="-419100" rtl="0">
              <a:buClr>
                <a:srgbClr val="FFFFFF"/>
              </a:buClr>
              <a:buSzPct val="166666"/>
              <a:buFont typeface="Arial"/>
              <a:buChar char="•"/>
            </a:pPr>
            <a:r>
              <a:rPr lang="en" dirty="0">
                <a:ln>
                  <a:solidFill>
                    <a:schemeClr val="tx1"/>
                  </a:solidFill>
                </a:ln>
                <a:solidFill>
                  <a:srgbClr val="FFFFFF"/>
                </a:solidFill>
              </a:rPr>
              <a:t>Make the game actually fun to play.</a:t>
            </a:r>
          </a:p>
          <a:p>
            <a:pPr marL="457200" lvl="0" indent="-419100" rtl="0">
              <a:buClr>
                <a:srgbClr val="FFFFFF"/>
              </a:buClr>
              <a:buSzPct val="166666"/>
              <a:buFont typeface="Arial"/>
              <a:buChar char="•"/>
            </a:pPr>
            <a:r>
              <a:rPr lang="en" dirty="0">
                <a:ln>
                  <a:solidFill>
                    <a:schemeClr val="tx1"/>
                  </a:solidFill>
                </a:ln>
                <a:solidFill>
                  <a:srgbClr val="FFFFFF"/>
                </a:solidFill>
              </a:rPr>
              <a:t>Larger and complex map with war fog</a:t>
            </a:r>
          </a:p>
          <a:p>
            <a:pPr marL="457200" lvl="0" indent="-419100">
              <a:buClr>
                <a:srgbClr val="FFFFFF"/>
              </a:buClr>
              <a:buSzPct val="166666"/>
              <a:buFont typeface="Arial"/>
              <a:buChar char="•"/>
            </a:pPr>
            <a:r>
              <a:rPr lang="en" dirty="0">
                <a:ln>
                  <a:solidFill>
                    <a:schemeClr val="tx1"/>
                  </a:solidFill>
                </a:ln>
                <a:solidFill>
                  <a:srgbClr val="FFFFFF"/>
                </a:solidFill>
              </a:rPr>
              <a:t>Storyline,quests,missions</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Some experiences</a:t>
            </a:r>
          </a:p>
        </p:txBody>
      </p:sp>
      <p:sp>
        <p:nvSpPr>
          <p:cNvPr id="275" name="Shape 27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rgbClr val="FFFFFF"/>
              </a:buClr>
              <a:buSzPct val="138888"/>
              <a:buFont typeface="Arial"/>
              <a:buChar char="•"/>
            </a:pPr>
            <a:r>
              <a:rPr lang="en" sz="3600" dirty="0">
                <a:ln>
                  <a:solidFill>
                    <a:schemeClr val="tx1"/>
                  </a:solidFill>
                </a:ln>
                <a:solidFill>
                  <a:srgbClr val="FFFFFF"/>
                </a:solidFill>
              </a:rPr>
              <a:t>Using open source tools (game engines) can gain you access to the community's wisdom. Especially when you are learning the language.</a:t>
            </a:r>
          </a:p>
          <a:p>
            <a:pPr marL="457200" lvl="0" indent="-419100" rtl="0">
              <a:buClr>
                <a:srgbClr val="FFFFFF"/>
              </a:buClr>
              <a:buSzPct val="138888"/>
              <a:buFont typeface="Arial"/>
              <a:buChar char="•"/>
            </a:pPr>
            <a:r>
              <a:rPr lang="en" sz="3600" dirty="0">
                <a:ln>
                  <a:solidFill>
                    <a:schemeClr val="tx1"/>
                  </a:solidFill>
                </a:ln>
                <a:solidFill>
                  <a:srgbClr val="FFFFFF"/>
                </a:solidFill>
              </a:rPr>
              <a:t>There are sites that contain free sprites you can use.</a:t>
            </a:r>
          </a:p>
          <a:p>
            <a:pPr marL="457200" lvl="0" indent="-419100" rtl="0">
              <a:buClr>
                <a:srgbClr val="FFFFFF"/>
              </a:buClr>
              <a:buSzPct val="138888"/>
              <a:buFont typeface="Arial"/>
              <a:buChar char="•"/>
            </a:pPr>
            <a:r>
              <a:rPr lang="en" sz="3600" dirty="0">
                <a:ln>
                  <a:solidFill>
                    <a:schemeClr val="tx1"/>
                  </a:solidFill>
                </a:ln>
                <a:solidFill>
                  <a:srgbClr val="FFFFFF"/>
                </a:solidFill>
              </a:rPr>
              <a:t>Set up the server as soon as you start.</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Conclusion</a:t>
            </a:r>
          </a:p>
        </p:txBody>
      </p:sp>
      <p:sp>
        <p:nvSpPr>
          <p:cNvPr id="281" name="Shape 2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buNone/>
            </a:pPr>
            <a:r>
              <a:rPr lang="en" sz="3600" dirty="0">
                <a:ln>
                  <a:solidFill>
                    <a:schemeClr val="tx1"/>
                  </a:solidFill>
                </a:ln>
                <a:solidFill>
                  <a:srgbClr val="FFFFFF"/>
                </a:solidFill>
              </a:rPr>
              <a:t>
</a:t>
            </a:r>
          </a:p>
          <a:p>
            <a:pPr marL="0" indent="0">
              <a:buNone/>
            </a:pPr>
            <a:r>
              <a:rPr lang="en" sz="3600" dirty="0">
                <a:ln>
                  <a:solidFill>
                    <a:schemeClr val="tx1"/>
                  </a:solidFill>
                </a:ln>
                <a:solidFill>
                  <a:srgbClr val="FFFFFF"/>
                </a:solidFill>
              </a:rPr>
              <a:t>We learned to program a functional online web-game in 2 weeks Yay!</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Questions?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
</a:t>
            </a:r>
          </a:p>
          <a:p>
            <a:pPr lvl="0" rtl="0">
              <a:buNone/>
            </a:pPr>
            <a:r>
              <a:rPr lang="en" dirty="0">
                <a:ln>
                  <a:solidFill>
                    <a:schemeClr val="tx1"/>
                  </a:solidFill>
                </a:ln>
                <a:solidFill>
                  <a:schemeClr val="bg1"/>
                </a:solidFill>
              </a:rPr>
              <a:t>Language Choosing</a:t>
            </a:r>
          </a:p>
          <a:p>
            <a:pPr lvl="0" rtl="0">
              <a:buNone/>
            </a:pPr>
            <a:r>
              <a:rPr lang="en" dirty="0">
                <a:ln>
                  <a:solidFill>
                    <a:schemeClr val="tx1"/>
                  </a:solidFill>
                </a:ln>
                <a:solidFill>
                  <a:schemeClr val="bg1"/>
                </a:solidFill>
              </a:rPr>
              <a:t>JavaScript</a:t>
            </a:r>
          </a:p>
        </p:txBody>
      </p:sp>
      <p:sp>
        <p:nvSpPr>
          <p:cNvPr id="36" name="Shape 36"/>
          <p:cNvSpPr txBox="1">
            <a:spLocks noGrp="1"/>
          </p:cNvSpPr>
          <p:nvPr>
            <p:ph type="body" idx="1"/>
          </p:nvPr>
        </p:nvSpPr>
        <p:spPr>
          <a:xfrm>
            <a:off x="457200" y="1748150"/>
            <a:ext cx="8229600" cy="4819500"/>
          </a:xfrm>
          <a:prstGeom prst="rect">
            <a:avLst/>
          </a:prstGeom>
        </p:spPr>
        <p:txBody>
          <a:bodyPr lIns="91425" tIns="91425" rIns="91425" bIns="91425" anchor="t" anchorCtr="0">
            <a:noAutofit/>
          </a:bodyPr>
          <a:lstStyle/>
          <a:p>
            <a:pPr marL="457200" lvl="0" indent="-419100" rtl="0">
              <a:lnSpc>
                <a:spcPct val="150000"/>
              </a:lnSpc>
              <a:buClr>
                <a:srgbClr val="FFFFFF"/>
              </a:buClr>
              <a:buSzPct val="138888"/>
              <a:buFont typeface="Arial"/>
              <a:buChar char="•"/>
            </a:pPr>
            <a:r>
              <a:rPr lang="en" sz="3600" dirty="0">
                <a:ln>
                  <a:solidFill>
                    <a:schemeClr val="tx1"/>
                  </a:solidFill>
                </a:ln>
                <a:solidFill>
                  <a:srgbClr val="FFFFFF"/>
                </a:solidFill>
              </a:rPr>
              <a:t>Universal </a:t>
            </a:r>
          </a:p>
          <a:p>
            <a:pPr marL="457200" lvl="0" indent="-419100" rtl="0">
              <a:lnSpc>
                <a:spcPct val="150000"/>
              </a:lnSpc>
              <a:buClr>
                <a:srgbClr val="FFFFFF"/>
              </a:buClr>
              <a:buSzPct val="138888"/>
              <a:buFont typeface="Arial"/>
              <a:buChar char="•"/>
            </a:pPr>
            <a:r>
              <a:rPr lang="en" sz="3600" dirty="0">
                <a:ln>
                  <a:solidFill>
                    <a:schemeClr val="tx1"/>
                  </a:solidFill>
                </a:ln>
                <a:solidFill>
                  <a:srgbClr val="FFFFFF"/>
                </a:solidFill>
              </a:rPr>
              <a:t>Easy to implement.</a:t>
            </a:r>
          </a:p>
          <a:p>
            <a:pPr marL="457200" lvl="0" indent="-419100" rtl="0">
              <a:lnSpc>
                <a:spcPct val="150000"/>
              </a:lnSpc>
              <a:buClr>
                <a:srgbClr val="FFFFFF"/>
              </a:buClr>
              <a:buSzPct val="138888"/>
              <a:buFont typeface="Arial"/>
              <a:buChar char="•"/>
            </a:pPr>
            <a:r>
              <a:rPr lang="en" sz="3600" dirty="0">
                <a:ln>
                  <a:solidFill>
                    <a:schemeClr val="tx1"/>
                  </a:solidFill>
                </a:ln>
                <a:solidFill>
                  <a:srgbClr val="FFFFFF"/>
                </a:solidFill>
              </a:rPr>
              <a:t>Stable and powerful</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Clr>
                <a:srgbClr val="000000"/>
              </a:buClr>
              <a:buSzPct val="30555"/>
              <a:buFont typeface="Arial"/>
              <a:buNone/>
            </a:pPr>
            <a:r>
              <a:rPr lang="en" dirty="0">
                <a:ln>
                  <a:solidFill>
                    <a:schemeClr val="tx1"/>
                  </a:solidFill>
                </a:ln>
                <a:solidFill>
                  <a:schemeClr val="bg1"/>
                </a:solidFill>
              </a:rPr>
              <a:t>Language Choosing</a:t>
            </a:r>
          </a:p>
          <a:p>
            <a:pPr>
              <a:buNone/>
            </a:pPr>
            <a:r>
              <a:rPr lang="en" dirty="0">
                <a:ln>
                  <a:solidFill>
                    <a:schemeClr val="tx1"/>
                  </a:solidFill>
                </a:ln>
                <a:solidFill>
                  <a:schemeClr val="bg1"/>
                </a:solidFill>
              </a:rPr>
              <a:t>PHP</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ln>
                  <a:solidFill>
                    <a:schemeClr val="tx1"/>
                  </a:solidFill>
                </a:ln>
              </a:rPr>
              <a:t>Integrates with HTML &amp; JavaScript</a:t>
            </a:r>
          </a:p>
          <a:p>
            <a:endParaRPr lang="en" dirty="0">
              <a:ln>
                <a:solidFill>
                  <a:schemeClr val="tx1"/>
                </a:solidFill>
              </a:ln>
            </a:endParaRPr>
          </a:p>
          <a:p>
            <a:pPr lvl="0" rtl="0">
              <a:buNone/>
            </a:pPr>
            <a:r>
              <a:rPr lang="en" dirty="0">
                <a:ln>
                  <a:solidFill>
                    <a:schemeClr val="tx1"/>
                  </a:solidFill>
                </a:ln>
              </a:rPr>
              <a:t>Wild use</a:t>
            </a:r>
          </a:p>
          <a:p>
            <a:endParaRPr lang="en" dirty="0">
              <a:ln>
                <a:solidFill>
                  <a:schemeClr val="tx1"/>
                </a:solidFill>
              </a:ln>
            </a:endParaRPr>
          </a:p>
          <a:p>
            <a:pPr lvl="0" rtl="0">
              <a:buNone/>
            </a:pPr>
            <a:r>
              <a:rPr lang="en" dirty="0">
                <a:ln>
                  <a:solidFill>
                    <a:schemeClr val="tx1"/>
                  </a:solidFill>
                </a:ln>
              </a:rPr>
              <a:t>Easy to Learn</a:t>
            </a:r>
          </a:p>
          <a:p>
            <a:endParaRPr lang="en" dirty="0">
              <a:ln>
                <a:solidFill>
                  <a:schemeClr val="tx1"/>
                </a:solidFill>
              </a:ln>
            </a:endParaRPr>
          </a:p>
          <a:p>
            <a:pPr lvl="0" rtl="0">
              <a:buNone/>
            </a:pPr>
            <a:r>
              <a:rPr lang="en" dirty="0">
                <a:ln>
                  <a:solidFill>
                    <a:schemeClr val="tx1"/>
                  </a:solidFill>
                </a:ln>
              </a:rPr>
              <a:t>Database Communication</a:t>
            </a:r>
          </a:p>
          <a:p>
            <a:endParaRPr lang="en" dirty="0">
              <a:ln>
                <a:solidFill>
                  <a:schemeClr val="tx1"/>
                </a:solidFill>
              </a:ln>
            </a:endParaRPr>
          </a:p>
          <a:p>
            <a:pPr>
              <a:buNone/>
            </a:pPr>
            <a:r>
              <a:rPr lang="en" dirty="0">
                <a:ln>
                  <a:solidFill>
                    <a:schemeClr val="tx1"/>
                  </a:solidFill>
                </a:ln>
              </a:rPr>
              <a:t>Good for starter</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GitHub</a:t>
            </a:r>
          </a:p>
        </p:txBody>
      </p:sp>
      <p:sp>
        <p:nvSpPr>
          <p:cNvPr id="48" name="Shape 48"/>
          <p:cNvSpPr txBox="1">
            <a:spLocks noGrp="1"/>
          </p:cNvSpPr>
          <p:nvPr>
            <p:ph type="body" idx="1"/>
          </p:nvPr>
        </p:nvSpPr>
        <p:spPr>
          <a:xfrm>
            <a:off x="457200" y="1600200"/>
            <a:ext cx="3359399" cy="4819800"/>
          </a:xfrm>
          <a:prstGeom prst="rect">
            <a:avLst/>
          </a:prstGeom>
        </p:spPr>
        <p:txBody>
          <a:bodyPr lIns="91425" tIns="91425" rIns="91425" bIns="91425" anchor="t" anchorCtr="0">
            <a:noAutofit/>
          </a:bodyPr>
          <a:lstStyle/>
          <a:p>
            <a:pPr lvl="0" rtl="0">
              <a:buNone/>
            </a:pPr>
            <a:r>
              <a:rPr lang="en" dirty="0">
                <a:ln>
                  <a:solidFill>
                    <a:schemeClr val="tx1"/>
                  </a:solidFill>
                </a:ln>
              </a:rPr>
              <a:t>1.Version Control</a:t>
            </a:r>
          </a:p>
          <a:p>
            <a:endParaRPr lang="en" dirty="0">
              <a:ln>
                <a:solidFill>
                  <a:schemeClr val="tx1"/>
                </a:solidFill>
              </a:ln>
            </a:endParaRPr>
          </a:p>
          <a:p>
            <a:pPr lvl="0" rtl="0">
              <a:buNone/>
            </a:pPr>
            <a:r>
              <a:rPr lang="en" dirty="0">
                <a:ln>
                  <a:solidFill>
                    <a:schemeClr val="tx1"/>
                  </a:solidFill>
                </a:ln>
              </a:rPr>
              <a:t>2.Work in different</a:t>
            </a:r>
          </a:p>
          <a:p>
            <a:pPr lvl="0" rtl="0">
              <a:buNone/>
            </a:pPr>
            <a:r>
              <a:rPr lang="en" dirty="0">
                <a:ln>
                  <a:solidFill>
                    <a:schemeClr val="tx1"/>
                  </a:solidFill>
                </a:ln>
              </a:rPr>
              <a:t>computers remotely</a:t>
            </a:r>
          </a:p>
          <a:p>
            <a:pPr lvl="0" rtl="0">
              <a:buNone/>
            </a:pPr>
            <a:r>
              <a:rPr lang="en" dirty="0">
                <a:ln>
                  <a:solidFill>
                    <a:schemeClr val="tx1"/>
                  </a:solidFill>
                </a:ln>
              </a:rPr>
              <a:t>and synchronize</a:t>
            </a:r>
          </a:p>
        </p:txBody>
      </p:sp>
      <p:sp>
        <p:nvSpPr>
          <p:cNvPr id="49" name="Shape 49"/>
          <p:cNvSpPr/>
          <p:nvPr/>
        </p:nvSpPr>
        <p:spPr>
          <a:xfrm>
            <a:off x="3920575" y="223375"/>
            <a:ext cx="4028400" cy="6272399"/>
          </a:xfrm>
          <a:prstGeom prst="rect">
            <a:avLst/>
          </a:prstGeom>
          <a:blipFill>
            <a:blip r:embed="rId4"/>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Our aims</a:t>
            </a:r>
          </a:p>
        </p:txBody>
      </p:sp>
      <p:sp>
        <p:nvSpPr>
          <p:cNvPr id="55" name="Shape 5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150000"/>
              </a:lnSpc>
              <a:buClr>
                <a:schemeClr val="lt1"/>
              </a:buClr>
              <a:buSzPct val="166666"/>
              <a:buFont typeface="Arial"/>
              <a:buChar char="•"/>
            </a:pPr>
            <a:r>
              <a:rPr lang="en" dirty="0">
                <a:ln>
                  <a:solidFill>
                    <a:schemeClr val="tx1"/>
                  </a:solidFill>
                </a:ln>
              </a:rPr>
              <a:t>We might not have enough time to make a large detailed map and storyline.</a:t>
            </a:r>
          </a:p>
          <a:p>
            <a:pPr marL="457200" lvl="0" indent="-419100" rtl="0">
              <a:lnSpc>
                <a:spcPct val="150000"/>
              </a:lnSpc>
              <a:buClr>
                <a:schemeClr val="lt1"/>
              </a:buClr>
              <a:buSzPct val="166666"/>
              <a:buFont typeface="Arial"/>
              <a:buChar char="•"/>
            </a:pPr>
            <a:r>
              <a:rPr lang="en" dirty="0">
                <a:ln>
                  <a:solidFill>
                    <a:schemeClr val="tx1"/>
                  </a:solidFill>
                </a:ln>
                <a:solidFill>
                  <a:srgbClr val="FF0000"/>
                </a:solidFill>
              </a:rPr>
              <a:t>So, basic functions of the game:</a:t>
            </a:r>
          </a:p>
          <a:p>
            <a:pPr marL="914400" lvl="1" indent="-419100" rtl="0">
              <a:lnSpc>
                <a:spcPct val="150000"/>
              </a:lnSpc>
              <a:buClr>
                <a:schemeClr val="lt1"/>
              </a:buClr>
              <a:buSzPct val="100000"/>
              <a:buFont typeface="Courier New"/>
              <a:buChar char="o"/>
            </a:pPr>
            <a:r>
              <a:rPr lang="en" dirty="0">
                <a:ln>
                  <a:solidFill>
                    <a:schemeClr val="tx1"/>
                  </a:solidFill>
                </a:ln>
                <a:solidFill>
                  <a:srgbClr val="FF0000"/>
                </a:solidFill>
              </a:rPr>
              <a:t>Movement</a:t>
            </a:r>
          </a:p>
          <a:p>
            <a:pPr marL="914400" lvl="1" indent="-419100" rtl="0">
              <a:lnSpc>
                <a:spcPct val="150000"/>
              </a:lnSpc>
              <a:buClr>
                <a:schemeClr val="lt1"/>
              </a:buClr>
              <a:buSzPct val="100000"/>
              <a:buFont typeface="Courier New"/>
              <a:buChar char="o"/>
            </a:pPr>
            <a:r>
              <a:rPr lang="en" dirty="0">
                <a:ln>
                  <a:solidFill>
                    <a:schemeClr val="tx1"/>
                  </a:solidFill>
                </a:ln>
                <a:solidFill>
                  <a:srgbClr val="FF0000"/>
                </a:solidFill>
              </a:rPr>
              <a:t>Resource Gathering</a:t>
            </a:r>
          </a:p>
          <a:p>
            <a:pPr marL="914400" lvl="1" indent="-419100" rtl="0">
              <a:lnSpc>
                <a:spcPct val="150000"/>
              </a:lnSpc>
              <a:buClr>
                <a:schemeClr val="lt1"/>
              </a:buClr>
              <a:buSzPct val="100000"/>
              <a:buFont typeface="Courier New"/>
              <a:buChar char="o"/>
            </a:pPr>
            <a:r>
              <a:rPr lang="en" dirty="0">
                <a:ln>
                  <a:solidFill>
                    <a:schemeClr val="tx1"/>
                  </a:solidFill>
                </a:ln>
                <a:solidFill>
                  <a:srgbClr val="FF0000"/>
                </a:solidFill>
              </a:rPr>
              <a:t>Constructions</a:t>
            </a:r>
          </a:p>
          <a:p>
            <a:pPr marL="914400" lvl="1" indent="-419100">
              <a:lnSpc>
                <a:spcPct val="150000"/>
              </a:lnSpc>
              <a:buClr>
                <a:schemeClr val="lt1"/>
              </a:buClr>
              <a:buSzPct val="100000"/>
              <a:buFont typeface="Courier New"/>
              <a:buChar char="o"/>
            </a:pPr>
            <a:r>
              <a:rPr lang="en" dirty="0">
                <a:ln>
                  <a:solidFill>
                    <a:schemeClr val="tx1"/>
                  </a:solidFill>
                </a:ln>
                <a:solidFill>
                  <a:srgbClr val="FF0000"/>
                </a:solidFill>
              </a:rPr>
              <a:t>Fighting System</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Interactions - Login</a:t>
            </a:r>
          </a:p>
        </p:txBody>
      </p:sp>
      <p:sp>
        <p:nvSpPr>
          <p:cNvPr id="61" name="Shape 6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lnSpc>
                <a:spcPct val="200000"/>
              </a:lnSpc>
              <a:buClr>
                <a:schemeClr val="lt1"/>
              </a:buClr>
              <a:buSzPct val="138888"/>
              <a:buFont typeface="Arial"/>
              <a:buChar char="•"/>
            </a:pPr>
            <a:r>
              <a:rPr lang="en" sz="3600" dirty="0">
                <a:ln>
                  <a:solidFill>
                    <a:schemeClr val="tx1"/>
                  </a:solidFill>
                </a:ln>
              </a:rPr>
              <a:t>Registration System</a:t>
            </a:r>
          </a:p>
          <a:p>
            <a:pPr marL="457200" lvl="0" indent="-419100" rtl="0">
              <a:lnSpc>
                <a:spcPct val="200000"/>
              </a:lnSpc>
              <a:buClr>
                <a:schemeClr val="lt1"/>
              </a:buClr>
              <a:buSzPct val="138888"/>
              <a:buFont typeface="Arial"/>
              <a:buChar char="•"/>
            </a:pPr>
            <a:r>
              <a:rPr lang="en" sz="3600" dirty="0">
                <a:ln>
                  <a:solidFill>
                    <a:schemeClr val="tx1"/>
                  </a:solidFill>
                </a:ln>
              </a:rPr>
              <a:t>Login System</a:t>
            </a:r>
          </a:p>
          <a:p>
            <a:pPr marL="457200" lvl="0" indent="-419100" rtl="0">
              <a:lnSpc>
                <a:spcPct val="200000"/>
              </a:lnSpc>
              <a:buClr>
                <a:schemeClr val="lt1"/>
              </a:buClr>
              <a:buSzPct val="138888"/>
              <a:buFont typeface="Arial"/>
              <a:buChar char="•"/>
            </a:pPr>
            <a:r>
              <a:rPr lang="en" sz="3600" dirty="0">
                <a:ln>
                  <a:solidFill>
                    <a:schemeClr val="tx1"/>
                  </a:solidFill>
                </a:ln>
              </a:rPr>
              <a:t>Database demo</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dirty="0">
                <a:ln>
                  <a:solidFill>
                    <a:schemeClr val="tx1"/>
                  </a:solidFill>
                </a:ln>
                <a:solidFill>
                  <a:schemeClr val="bg1"/>
                </a:solidFill>
              </a:rPr>
              <a:t>The Game - Overall</a:t>
            </a:r>
          </a:p>
        </p:txBody>
      </p:sp>
      <p:sp>
        <p:nvSpPr>
          <p:cNvPr id="67" name="Shape 6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38888"/>
              <a:buFont typeface="Arial"/>
              <a:buChar char="•"/>
            </a:pPr>
            <a:r>
              <a:rPr lang="en" sz="3600" dirty="0">
                <a:ln>
                  <a:solidFill>
                    <a:schemeClr val="tx1"/>
                  </a:solidFill>
                </a:ln>
              </a:rPr>
              <a:t>Very small map</a:t>
            </a:r>
          </a:p>
          <a:p>
            <a:pPr marL="457200" lvl="0" indent="-419100" rtl="0">
              <a:buClr>
                <a:schemeClr val="lt1"/>
              </a:buClr>
              <a:buSzPct val="138888"/>
              <a:buFont typeface="Arial"/>
              <a:buChar char="•"/>
            </a:pPr>
            <a:r>
              <a:rPr lang="en" sz="3600" dirty="0">
                <a:ln>
                  <a:solidFill>
                    <a:schemeClr val="tx1"/>
                  </a:solidFill>
                </a:ln>
              </a:rPr>
              <a:t>Basic Fourway movement</a:t>
            </a:r>
          </a:p>
          <a:p>
            <a:pPr marL="457200" lvl="0" indent="-419100" rtl="0">
              <a:buClr>
                <a:schemeClr val="lt1"/>
              </a:buClr>
              <a:buSzPct val="138888"/>
              <a:buFont typeface="Arial"/>
              <a:buChar char="•"/>
            </a:pPr>
            <a:r>
              <a:rPr lang="en" sz="3600" dirty="0">
                <a:ln>
                  <a:solidFill>
                    <a:schemeClr val="tx1"/>
                  </a:solidFill>
                </a:ln>
              </a:rPr>
              <a:t>Basic resource gathering</a:t>
            </a:r>
          </a:p>
          <a:p>
            <a:pPr marL="457200" lvl="0" indent="-419100" rtl="0">
              <a:buClr>
                <a:schemeClr val="lt1"/>
              </a:buClr>
              <a:buSzPct val="138888"/>
              <a:buFont typeface="Arial"/>
              <a:buChar char="•"/>
            </a:pPr>
            <a:r>
              <a:rPr lang="en" sz="3600" dirty="0">
                <a:ln>
                  <a:solidFill>
                    <a:schemeClr val="tx1"/>
                  </a:solidFill>
                </a:ln>
              </a:rPr>
              <a:t>Basic building system</a:t>
            </a:r>
          </a:p>
          <a:p>
            <a:pPr marL="457200" lvl="0" indent="-419100" rtl="0">
              <a:buClr>
                <a:schemeClr val="lt1"/>
              </a:buClr>
              <a:buSzPct val="138888"/>
              <a:buFont typeface="Arial"/>
              <a:buChar char="•"/>
            </a:pPr>
            <a:r>
              <a:rPr lang="en" sz="3600" dirty="0">
                <a:ln>
                  <a:solidFill>
                    <a:schemeClr val="tx1"/>
                  </a:solidFill>
                </a:ln>
              </a:rPr>
              <a:t>Need tech/buildings/units</a:t>
            </a:r>
          </a:p>
          <a:p>
            <a:pPr marL="457200" lvl="0" indent="-419100" rtl="0">
              <a:buClr>
                <a:schemeClr val="lt1"/>
              </a:buClr>
              <a:buSzPct val="138888"/>
              <a:buFont typeface="Arial"/>
              <a:buChar char="•"/>
            </a:pPr>
            <a:r>
              <a:rPr lang="en" sz="3600" dirty="0">
                <a:ln>
                  <a:solidFill>
                    <a:schemeClr val="tx1"/>
                  </a:solidFill>
                </a:ln>
              </a:rPr>
              <a:t>Battle system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ln>
                  <a:solidFill>
                    <a:schemeClr val="tx1"/>
                  </a:solidFill>
                </a:ln>
                <a:solidFill>
                  <a:schemeClr val="bg1"/>
                </a:solidFill>
              </a:rPr>
              <a:t>Interactions - Save/Load</a:t>
            </a:r>
          </a:p>
        </p:txBody>
      </p:sp>
      <p:sp>
        <p:nvSpPr>
          <p:cNvPr id="73" name="Shape 7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57200" rtl="0">
              <a:lnSpc>
                <a:spcPct val="150000"/>
              </a:lnSpc>
              <a:buClr>
                <a:schemeClr val="lt1"/>
              </a:buClr>
              <a:buSzPct val="166666"/>
              <a:buFont typeface="Arial"/>
              <a:buChar char="•"/>
            </a:pPr>
            <a:r>
              <a:rPr lang="en" sz="3600" dirty="0">
                <a:ln>
                  <a:solidFill>
                    <a:schemeClr val="tx1"/>
                  </a:solidFill>
                </a:ln>
              </a:rPr>
              <a:t>We added some little things to the story: time and space in the Island is distorted.</a:t>
            </a:r>
          </a:p>
          <a:p>
            <a:pPr marL="457200" lvl="0" indent="-457200" rtl="0">
              <a:lnSpc>
                <a:spcPct val="150000"/>
              </a:lnSpc>
              <a:buClr>
                <a:schemeClr val="lt1"/>
              </a:buClr>
              <a:buSzPct val="166666"/>
              <a:buFont typeface="Arial"/>
              <a:buChar char="•"/>
            </a:pPr>
            <a:r>
              <a:rPr lang="en" sz="3600" dirty="0">
                <a:ln>
                  <a:solidFill>
                    <a:schemeClr val="tx1"/>
                  </a:solidFill>
                </a:ln>
              </a:rPr>
              <a:t>Only save the resources and location. Monsters will respawn</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1420</Words>
  <Application>Microsoft Office PowerPoint</Application>
  <PresentationFormat>On-screen Show (4:3)</PresentationFormat>
  <Paragraphs>269</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
      <vt:lpstr>Soul Wizard</vt:lpstr>
      <vt:lpstr>Introduction</vt:lpstr>
      <vt:lpstr>
 Language Choosing JavaScript</vt:lpstr>
      <vt:lpstr>Language Choosing PHP</vt:lpstr>
      <vt:lpstr>GitHub</vt:lpstr>
      <vt:lpstr>Our aims</vt:lpstr>
      <vt:lpstr>Interactions - Login</vt:lpstr>
      <vt:lpstr>The Game - Overall</vt:lpstr>
      <vt:lpstr>Interactions - Save/Load</vt:lpstr>
      <vt:lpstr>Message System - (in develop)</vt:lpstr>
      <vt:lpstr>Implementation Overview - The Game</vt:lpstr>
      <vt:lpstr>Implementation Overview - Database/Server</vt:lpstr>
      <vt:lpstr>Database/Server  - languages</vt:lpstr>
      <vt:lpstr>Implementation Overview -Other Techniques In Database/Server </vt:lpstr>
      <vt:lpstr>
Database/Server MVC structure</vt:lpstr>
      <vt:lpstr>SERVER STRUCTURE php script+php class(entities)</vt:lpstr>
      <vt:lpstr>DATABASE STRUCTURE 3 main tables currently :</vt:lpstr>
      <vt:lpstr>Database &amp; Server structure Advantages </vt:lpstr>
      <vt:lpstr>
Main Feature 1.Registration </vt:lpstr>
      <vt:lpstr>Main Feature 2.Login</vt:lpstr>
      <vt:lpstr>Gaming data &amp; Saving system</vt:lpstr>
      <vt:lpstr>
   3.Global Message System and communication</vt:lpstr>
      <vt:lpstr>What we've accomplished</vt:lpstr>
      <vt:lpstr>What's left to do</vt:lpstr>
      <vt:lpstr>Some experiences</vt:lpstr>
      <vt:lpstr>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Soul Wizard</dc:title>
  <dc:creator>Duc</dc:creator>
  <cp:lastModifiedBy>Duc</cp:lastModifiedBy>
  <cp:revision>2</cp:revision>
  <dcterms:modified xsi:type="dcterms:W3CDTF">2013-06-20T18:34:27Z</dcterms:modified>
</cp:coreProperties>
</file>