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a:solidFill>
                  <a:schemeClr val="dk1"/>
                </a:solidFill>
                <a:latin typeface="Arial"/>
                <a:ea typeface="Arial"/>
                <a:cs typeface="Arial"/>
                <a:sym typeface="Arial"/>
              </a:rPr>
              <a:t>Context</a:t>
            </a:r>
            <a:endParaRPr sz="1400" b="1"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a:solidFill>
                  <a:schemeClr val="dk1"/>
                </a:solidFill>
                <a:latin typeface="Arial"/>
                <a:ea typeface="Arial"/>
                <a:cs typeface="Arial"/>
                <a:sym typeface="Arial"/>
              </a:rPr>
              <a:t>Constraints within solution space</a:t>
            </a:r>
            <a:endParaRPr sz="1400" b="1"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2456" y="358748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63363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a:solidFill>
                  <a:schemeClr val="dk1"/>
                </a:solidFill>
                <a:latin typeface="Arial"/>
                <a:ea typeface="Arial"/>
                <a:cs typeface="Arial"/>
                <a:sym typeface="Arial"/>
              </a:rPr>
              <a:t>Criteria for success</a:t>
            </a:r>
            <a:endParaRPr sz="1400" b="1"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a:solidFill>
                  <a:schemeClr val="dk1"/>
                </a:solidFill>
                <a:latin typeface="Arial"/>
                <a:ea typeface="Arial"/>
                <a:cs typeface="Arial"/>
                <a:sym typeface="Arial"/>
              </a:rPr>
              <a:t>Stakeholders to provide key insight</a:t>
            </a:r>
            <a:endParaRPr sz="1400" b="1" i="0" u="none" strike="noStrike" cap="none">
              <a:solidFill>
                <a:srgbClr val="000000"/>
              </a:solidFill>
              <a:latin typeface="Arial"/>
              <a:ea typeface="Arial"/>
              <a:cs typeface="Arial"/>
              <a:sym typeface="Arial"/>
            </a:endParaRPr>
          </a:p>
        </p:txBody>
      </p:sp>
      <p:sp>
        <p:nvSpPr>
          <p:cNvPr id="30" name="Google Shape;30;p1"/>
          <p:cNvSpPr/>
          <p:nvPr/>
        </p:nvSpPr>
        <p:spPr>
          <a:xfrm>
            <a:off x="236753" y="456246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534420"/>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a:solidFill>
                  <a:schemeClr val="dk1"/>
                </a:solidFill>
                <a:latin typeface="Arial"/>
                <a:ea typeface="Arial"/>
                <a:cs typeface="Arial"/>
                <a:sym typeface="Arial"/>
              </a:rPr>
              <a:t>Scope of solution space </a:t>
            </a:r>
            <a:endParaRPr sz="1400" b="1"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a:solidFill>
                  <a:schemeClr val="dk1"/>
                </a:solidFill>
              </a:rPr>
              <a:t>Key</a:t>
            </a:r>
            <a:r>
              <a:rPr lang="en-AU" sz="1428" b="1" i="0" u="none" strike="noStrike" cap="none">
                <a:solidFill>
                  <a:schemeClr val="dk1"/>
                </a:solidFill>
                <a:latin typeface="Arial"/>
                <a:ea typeface="Arial"/>
                <a:cs typeface="Arial"/>
                <a:sym typeface="Arial"/>
              </a:rPr>
              <a:t> data sources </a:t>
            </a:r>
            <a:endParaRPr sz="1400" b="1"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5739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a:t>Due to increase demand for Iron, </a:t>
            </a:r>
            <a:r>
              <a:rPr lang="en-US" sz="1100" err="1"/>
              <a:t>Monalco</a:t>
            </a:r>
            <a:r>
              <a:rPr lang="en-US" sz="1100"/>
              <a:t> Mining and its competitors invested heavily in operational equipment such as ore crushers to capitalize on this opportunity. However, increased production led to too much supply and market prices fell from $110/ton to $55/ton. With breakeven point at $50/ton, </a:t>
            </a:r>
            <a:r>
              <a:rPr lang="en-US" sz="1100" err="1"/>
              <a:t>Monalco</a:t>
            </a:r>
            <a:r>
              <a:rPr lang="en-US" sz="1100"/>
              <a:t> is at risk of taking on losses. As preventative measure, management wants to regulate cost, particularly in maintenance expenditures. </a:t>
            </a:r>
            <a:endParaRPr sz="1100"/>
          </a:p>
        </p:txBody>
      </p:sp>
      <p:sp>
        <p:nvSpPr>
          <p:cNvPr id="35" name="Google Shape;35;p1"/>
          <p:cNvSpPr txBox="1"/>
          <p:nvPr/>
        </p:nvSpPr>
        <p:spPr>
          <a:xfrm>
            <a:off x="137949" y="3923343"/>
            <a:ext cx="4324418" cy="53749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a:t>When maintenance expenses of ore crushers are reduced by at least 20% over the year. </a:t>
            </a:r>
            <a:endParaRPr sz="1100" i="0" u="none" strike="noStrike" cap="none">
              <a:solidFill>
                <a:srgbClr val="000000"/>
              </a:solidFill>
              <a:latin typeface="Arial"/>
              <a:ea typeface="Arial"/>
              <a:cs typeface="Arial"/>
              <a:sym typeface="Arial"/>
            </a:endParaRPr>
          </a:p>
        </p:txBody>
      </p:sp>
      <p:sp>
        <p:nvSpPr>
          <p:cNvPr id="36" name="Google Shape;36;p1"/>
          <p:cNvSpPr txBox="1"/>
          <p:nvPr/>
        </p:nvSpPr>
        <p:spPr>
          <a:xfrm>
            <a:off x="195751" y="4906243"/>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Applies only to production side of the mineral iron, specifically its ore crusher system and maintenance. </a:t>
            </a:r>
            <a:endParaRPr sz="1200" b="0" i="0" u="none" strike="noStrike" cap="none">
              <a:solidFill>
                <a:srgbClr val="000000"/>
              </a:solidFill>
              <a:latin typeface="Arial"/>
              <a:ea typeface="Arial"/>
              <a:cs typeface="Arial"/>
              <a:sym typeface="Arial"/>
            </a:endParaRPr>
          </a:p>
        </p:txBody>
      </p:sp>
      <p:sp>
        <p:nvSpPr>
          <p:cNvPr id="37" name="Google Shape;37;p1"/>
          <p:cNvSpPr txBox="1"/>
          <p:nvPr/>
        </p:nvSpPr>
        <p:spPr>
          <a:xfrm>
            <a:off x="4558232" y="1963919"/>
            <a:ext cx="4324418" cy="1172483"/>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00" b="1" u="sng"/>
              <a:t>Worker Resistance</a:t>
            </a:r>
            <a:r>
              <a:rPr lang="en-US" sz="1000"/>
              <a:t> – reliability of engineering team to actually cut-back performing ‘maintenance events’</a:t>
            </a:r>
            <a:br>
              <a:rPr lang="en-US" sz="1000"/>
            </a:br>
            <a:endParaRPr lang="en-US" sz="1000"/>
          </a:p>
          <a:p>
            <a:pPr marL="171450" marR="0" lvl="0" indent="-171450" algn="l" rtl="0">
              <a:lnSpc>
                <a:spcPct val="100000"/>
              </a:lnSpc>
              <a:spcBef>
                <a:spcPts val="0"/>
              </a:spcBef>
              <a:spcAft>
                <a:spcPts val="0"/>
              </a:spcAft>
              <a:buFont typeface="Arial" panose="020B0604020202020204" pitchFamily="34" charset="0"/>
              <a:buChar char="•"/>
            </a:pPr>
            <a:r>
              <a:rPr lang="en-US" sz="1000" b="1" i="0" u="sng" strike="noStrike" cap="none">
                <a:solidFill>
                  <a:srgbClr val="000000"/>
                </a:solidFill>
                <a:latin typeface="Arial"/>
                <a:ea typeface="Arial"/>
                <a:cs typeface="Arial"/>
                <a:sym typeface="Arial"/>
              </a:rPr>
              <a:t>Maintenance Events</a:t>
            </a:r>
            <a:r>
              <a:rPr lang="en-US" sz="1000" i="0" u="none" strike="noStrike" cap="none">
                <a:solidFill>
                  <a:srgbClr val="000000"/>
                </a:solidFill>
                <a:latin typeface="Arial"/>
                <a:ea typeface="Arial"/>
                <a:cs typeface="Arial"/>
                <a:sym typeface="Arial"/>
              </a:rPr>
              <a:t> - Limit on performing ‘maintenance event’ for an ore crusher (crusher must be checked / cleaned for every 50,000 tons of iron ore processed)</a:t>
            </a:r>
          </a:p>
          <a:p>
            <a:pPr marL="0" marR="0" lvl="0" indent="0" algn="l" rtl="0">
              <a:lnSpc>
                <a:spcPct val="100000"/>
              </a:lnSpc>
              <a:spcBef>
                <a:spcPts val="0"/>
              </a:spcBef>
              <a:spcAft>
                <a:spcPts val="0"/>
              </a:spcAft>
              <a:buNone/>
            </a:pPr>
            <a:endParaRPr sz="1000" b="1" i="0" u="none" strike="noStrike" cap="none">
              <a:solidFill>
                <a:srgbClr val="000000"/>
              </a:solidFill>
              <a:latin typeface="Arial"/>
              <a:ea typeface="Arial"/>
              <a:cs typeface="Arial"/>
              <a:sym typeface="Arial"/>
            </a:endParaRPr>
          </a:p>
        </p:txBody>
      </p:sp>
      <p:sp>
        <p:nvSpPr>
          <p:cNvPr id="38" name="Google Shape;38;p1"/>
          <p:cNvSpPr txBox="1"/>
          <p:nvPr/>
        </p:nvSpPr>
        <p:spPr>
          <a:xfrm>
            <a:off x="4632740" y="5124637"/>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00" b="1" i="0" u="sng" strike="noStrike" cap="none">
                <a:solidFill>
                  <a:srgbClr val="000000"/>
                </a:solidFill>
                <a:latin typeface="Arial"/>
                <a:ea typeface="Arial"/>
                <a:cs typeface="Arial"/>
                <a:sym typeface="Arial"/>
              </a:rPr>
              <a:t>Data Historian </a:t>
            </a:r>
            <a:r>
              <a:rPr lang="en-US" sz="1000" i="0" u="none" strike="noStrike" cap="none">
                <a:solidFill>
                  <a:srgbClr val="000000"/>
                </a:solidFill>
                <a:latin typeface="Arial"/>
                <a:ea typeface="Arial"/>
                <a:cs typeface="Arial"/>
                <a:sym typeface="Arial"/>
              </a:rPr>
              <a:t>– info on how many iron ore tons are processed with current ore crushers</a:t>
            </a:r>
            <a:endParaRPr lang="en-US" sz="1000" b="1"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Font typeface="Arial" panose="020B0604020202020204" pitchFamily="34" charset="0"/>
              <a:buChar char="•"/>
            </a:pPr>
            <a:r>
              <a:rPr lang="en-US" sz="1000" b="1" u="sng"/>
              <a:t>Ellipse</a:t>
            </a:r>
            <a:r>
              <a:rPr lang="en-US" sz="1000" b="1"/>
              <a:t> </a:t>
            </a:r>
            <a:r>
              <a:rPr lang="en-US" sz="1000"/>
              <a:t>– maintenance database on old work orders prior to switching to SAP</a:t>
            </a:r>
            <a:endParaRPr lang="en-US" sz="1000" b="1"/>
          </a:p>
          <a:p>
            <a:pPr marL="171450" marR="0" lvl="0" indent="-171450" algn="l" rtl="0">
              <a:lnSpc>
                <a:spcPct val="100000"/>
              </a:lnSpc>
              <a:spcBef>
                <a:spcPts val="0"/>
              </a:spcBef>
              <a:spcAft>
                <a:spcPts val="0"/>
              </a:spcAft>
              <a:buFont typeface="Arial" panose="020B0604020202020204" pitchFamily="34" charset="0"/>
              <a:buChar char="•"/>
            </a:pPr>
            <a:r>
              <a:rPr lang="en-US" sz="1000" b="1" i="0" u="sng" strike="noStrike" cap="none">
                <a:solidFill>
                  <a:srgbClr val="000000"/>
                </a:solidFill>
                <a:latin typeface="Arial"/>
                <a:ea typeface="Arial"/>
                <a:cs typeface="Arial"/>
                <a:sym typeface="Arial"/>
              </a:rPr>
              <a:t>SAP</a:t>
            </a:r>
            <a:r>
              <a:rPr lang="en-US" sz="1000" b="1" i="0" u="none" strike="noStrike" cap="none">
                <a:solidFill>
                  <a:srgbClr val="000000"/>
                </a:solidFill>
                <a:latin typeface="Arial"/>
                <a:ea typeface="Arial"/>
                <a:cs typeface="Arial"/>
                <a:sym typeface="Arial"/>
              </a:rPr>
              <a:t> </a:t>
            </a:r>
            <a:r>
              <a:rPr lang="en-US" sz="1000" i="0" u="none" strike="noStrike" cap="none">
                <a:solidFill>
                  <a:srgbClr val="000000"/>
                </a:solidFill>
                <a:latin typeface="Arial"/>
                <a:ea typeface="Arial"/>
                <a:cs typeface="Arial"/>
                <a:sym typeface="Arial"/>
              </a:rPr>
              <a:t>– current maintenance database on equipment logs, work order requests, and other pieces of equipment</a:t>
            </a:r>
            <a:endParaRPr sz="1000" b="1" i="0" u="none" strike="noStrike" cap="non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040962" cy="108106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Arial" panose="020B0604020202020204" pitchFamily="34" charset="0"/>
              <a:buChar char="•"/>
            </a:pPr>
            <a:r>
              <a:rPr lang="en-AU" sz="1000" b="1" i="0" u="none" strike="noStrike" cap="none">
                <a:solidFill>
                  <a:srgbClr val="000000"/>
                </a:solidFill>
                <a:latin typeface="Arial"/>
                <a:ea typeface="Arial"/>
                <a:cs typeface="Arial"/>
                <a:sym typeface="Arial"/>
              </a:rPr>
              <a:t>Chanel Adams </a:t>
            </a:r>
            <a:r>
              <a:rPr lang="en-AU" sz="1000" b="0" i="0" u="none" strike="noStrike" cap="none">
                <a:solidFill>
                  <a:srgbClr val="000000"/>
                </a:solidFill>
                <a:latin typeface="Arial"/>
                <a:ea typeface="Arial"/>
                <a:cs typeface="Arial"/>
                <a:sym typeface="Arial"/>
              </a:rPr>
              <a:t>(Reliability Engineer)</a:t>
            </a:r>
          </a:p>
          <a:p>
            <a:pPr marL="285750" marR="0" lvl="0" indent="-285750" algn="l" rtl="0">
              <a:lnSpc>
                <a:spcPct val="100000"/>
              </a:lnSpc>
              <a:spcBef>
                <a:spcPts val="0"/>
              </a:spcBef>
              <a:spcAft>
                <a:spcPts val="0"/>
              </a:spcAft>
              <a:buFont typeface="Arial" panose="020B0604020202020204" pitchFamily="34" charset="0"/>
              <a:buChar char="•"/>
            </a:pPr>
            <a:r>
              <a:rPr lang="en-AU" sz="1000" b="1"/>
              <a:t>Jonas Richards</a:t>
            </a:r>
            <a:r>
              <a:rPr lang="en-AU" sz="1000"/>
              <a:t> (Asset Integrity Manager)</a:t>
            </a:r>
          </a:p>
          <a:p>
            <a:pPr marL="285750" marR="0" lvl="0" indent="-285750" algn="l" rtl="0">
              <a:lnSpc>
                <a:spcPct val="100000"/>
              </a:lnSpc>
              <a:spcBef>
                <a:spcPts val="0"/>
              </a:spcBef>
              <a:spcAft>
                <a:spcPts val="0"/>
              </a:spcAft>
              <a:buFont typeface="Arial" panose="020B0604020202020204" pitchFamily="34" charset="0"/>
              <a:buChar char="•"/>
            </a:pPr>
            <a:r>
              <a:rPr lang="en-AU" sz="1000" b="1" i="0" u="none" strike="noStrike" cap="none">
                <a:solidFill>
                  <a:srgbClr val="000000"/>
                </a:solidFill>
                <a:latin typeface="Arial"/>
                <a:ea typeface="Arial"/>
                <a:cs typeface="Arial"/>
                <a:sym typeface="Arial"/>
              </a:rPr>
              <a:t>Bruce Banner</a:t>
            </a:r>
            <a:r>
              <a:rPr lang="en-AU" sz="1000" b="0" i="0" u="none" strike="noStrike" cap="none">
                <a:solidFill>
                  <a:srgbClr val="000000"/>
                </a:solidFill>
                <a:latin typeface="Arial"/>
                <a:ea typeface="Arial"/>
                <a:cs typeface="Arial"/>
                <a:sym typeface="Arial"/>
              </a:rPr>
              <a:t> (Maintenance SME)</a:t>
            </a:r>
          </a:p>
          <a:p>
            <a:pPr marL="285750" marR="0" lvl="0" indent="-285750" algn="l" rtl="0">
              <a:lnSpc>
                <a:spcPct val="100000"/>
              </a:lnSpc>
              <a:spcBef>
                <a:spcPts val="0"/>
              </a:spcBef>
              <a:spcAft>
                <a:spcPts val="0"/>
              </a:spcAft>
              <a:buFont typeface="Arial" panose="020B0604020202020204" pitchFamily="34" charset="0"/>
              <a:buChar char="•"/>
            </a:pPr>
            <a:r>
              <a:rPr lang="en-AU" sz="1000" b="1"/>
              <a:t>Jane </a:t>
            </a:r>
            <a:r>
              <a:rPr lang="en-AU" sz="1000" b="1" err="1"/>
              <a:t>Steere</a:t>
            </a:r>
            <a:r>
              <a:rPr lang="en-AU" sz="1000"/>
              <a:t> (Principal Maintenance)</a:t>
            </a:r>
          </a:p>
          <a:p>
            <a:pPr marL="285750" marR="0" lvl="0" indent="-285750" algn="l" rtl="0">
              <a:lnSpc>
                <a:spcPct val="100000"/>
              </a:lnSpc>
              <a:spcBef>
                <a:spcPts val="0"/>
              </a:spcBef>
              <a:spcAft>
                <a:spcPts val="0"/>
              </a:spcAft>
              <a:buFont typeface="Arial" panose="020B0604020202020204" pitchFamily="34" charset="0"/>
              <a:buChar char="•"/>
            </a:pPr>
            <a:r>
              <a:rPr lang="en-AU" sz="1000" b="1" i="0" u="none" strike="noStrike" cap="none">
                <a:solidFill>
                  <a:srgbClr val="000000"/>
                </a:solidFill>
                <a:latin typeface="Arial"/>
                <a:ea typeface="Arial"/>
                <a:cs typeface="Arial"/>
                <a:sym typeface="Arial"/>
              </a:rPr>
              <a:t>Fargo Williams</a:t>
            </a:r>
            <a:r>
              <a:rPr lang="en-AU" sz="1000" b="0" i="0" u="none" strike="noStrike" cap="none">
                <a:solidFill>
                  <a:srgbClr val="000000"/>
                </a:solidFill>
                <a:latin typeface="Arial"/>
                <a:ea typeface="Arial"/>
                <a:cs typeface="Arial"/>
                <a:sym typeface="Arial"/>
              </a:rPr>
              <a:t> (Change Manager)</a:t>
            </a:r>
          </a:p>
          <a:p>
            <a:pPr marL="285750" marR="0" lvl="0" indent="-285750" algn="l" rtl="0">
              <a:lnSpc>
                <a:spcPct val="100000"/>
              </a:lnSpc>
              <a:spcBef>
                <a:spcPts val="0"/>
              </a:spcBef>
              <a:spcAft>
                <a:spcPts val="0"/>
              </a:spcAft>
              <a:buFont typeface="Arial" panose="020B0604020202020204" pitchFamily="34" charset="0"/>
              <a:buChar char="•"/>
            </a:pPr>
            <a:r>
              <a:rPr lang="en-AU" sz="1000" b="1"/>
              <a:t>Tara Starr </a:t>
            </a:r>
            <a:r>
              <a:rPr lang="en-AU" sz="1000"/>
              <a:t>(Maintenance SME)</a:t>
            </a:r>
            <a:endParaRPr sz="1000" b="0" i="0" u="none" strike="noStrike" cap="none">
              <a:solidFill>
                <a:srgbClr val="000000"/>
              </a:solidFill>
              <a:latin typeface="Arial"/>
              <a:ea typeface="Arial"/>
              <a:cs typeface="Arial"/>
              <a:sym typeface="Arial"/>
            </a:endParaRPr>
          </a:p>
        </p:txBody>
      </p:sp>
      <p:sp>
        <p:nvSpPr>
          <p:cNvPr id="48" name="Google Shape;48;p1"/>
          <p:cNvSpPr txBox="1"/>
          <p:nvPr/>
        </p:nvSpPr>
        <p:spPr>
          <a:xfrm>
            <a:off x="184141" y="540901"/>
            <a:ext cx="6844372" cy="764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500" b="1" i="0" u="none" strike="noStrike" cap="none">
                <a:solidFill>
                  <a:srgbClr val="000000"/>
                </a:solidFill>
                <a:latin typeface="Arial"/>
                <a:ea typeface="Arial"/>
                <a:cs typeface="Arial"/>
                <a:sym typeface="Arial"/>
              </a:rPr>
              <a:t>How can </a:t>
            </a:r>
            <a:r>
              <a:rPr lang="en-US" sz="1500" b="1" i="0" u="none" strike="noStrike" cap="none" err="1">
                <a:solidFill>
                  <a:srgbClr val="000000"/>
                </a:solidFill>
                <a:latin typeface="Arial"/>
                <a:ea typeface="Arial"/>
                <a:cs typeface="Arial"/>
                <a:sym typeface="Arial"/>
              </a:rPr>
              <a:t>Monalco</a:t>
            </a:r>
            <a:r>
              <a:rPr lang="en-US" sz="1500" b="1" i="0" u="none" strike="noStrike" cap="none">
                <a:solidFill>
                  <a:srgbClr val="000000"/>
                </a:solidFill>
                <a:latin typeface="Arial"/>
                <a:ea typeface="Arial"/>
                <a:cs typeface="Arial"/>
                <a:sym typeface="Arial"/>
              </a:rPr>
              <a:t> Mining decrease maintenance spending by at least 20% through reducing work orders and minimizing equipment’s “excess wear” over the year?</a:t>
            </a:r>
            <a:endParaRPr sz="1500" b="1"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revision>1</cp:revision>
  <dcterms:modified xsi:type="dcterms:W3CDTF">2020-05-27T17:06:11Z</dcterms:modified>
</cp:coreProperties>
</file>