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63C2-6532-474F-B175-FD48821BE110}" v="11" dt="2020-05-19T23:05:18.548"/>
    <p1510:client id="{64AB13D9-372D-4CE1-BF80-A6C7CED8A7D6}" v="26" dt="2020-06-07T23:13:07.001"/>
    <p1510:client id="{AC2318EB-A870-1F4C-9384-193521F76977}" v="1" dt="2020-06-10T18:07:5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4"/>
    <p:restoredTop sz="78993"/>
  </p:normalViewPr>
  <p:slideViewPr>
    <p:cSldViewPr snapToGrid="0">
      <p:cViewPr varScale="1">
        <p:scale>
          <a:sx n="126" d="100"/>
          <a:sy n="126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2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40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23858" y="1374901"/>
            <a:ext cx="3524510" cy="494839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747470" y="1374901"/>
            <a:ext cx="5176902" cy="496957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84140" y="135673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844775" y="1353047"/>
            <a:ext cx="194716" cy="221417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32385" y="135759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4120335" y="13488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3844775" y="2918095"/>
            <a:ext cx="194716" cy="231176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84140" y="342900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74695" y="300683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u="sng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129839" y="29014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3551" y="470792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806664" y="4554223"/>
            <a:ext cx="232827" cy="21974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32715" y="471945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80286" y="521754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51937" y="1712820"/>
            <a:ext cx="3171289" cy="15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Helvetica" pitchFamily="2" charset="0"/>
              </a:rPr>
              <a:t>Currently, BMR prices resort tickets based on a premium above the average price of resorts in the same market segment. But this is a poor strategy as it doesn’t provide details on which facilities make the best investments. In effort to capitalize its assets and have a data-driven pricing-strategy, BMR is considering a number of changes and asks the data science team for guidance.  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249568" y="3721914"/>
            <a:ext cx="3358124" cy="84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When BMR accepts our proposal for ticket-pricin</a:t>
            </a:r>
            <a:r>
              <a:rPr lang="en-AU" sz="1100" dirty="0"/>
              <a:t>g and implements our recommended changes at the park. </a:t>
            </a:r>
            <a:endParaRPr lang="en-AU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13551" y="5023751"/>
            <a:ext cx="3248063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 resorts only in the US market 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3806664" y="1642141"/>
            <a:ext cx="5132724" cy="121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Financial</a:t>
            </a:r>
            <a:r>
              <a:rPr lang="en-US" sz="1200" dirty="0"/>
              <a:t> – BMR may not have enough funding to implement changes such as purchasing more chairlifts</a:t>
            </a:r>
            <a:br>
              <a:rPr lang="en-US" sz="1200" dirty="0"/>
            </a:br>
            <a:endParaRPr lang="en-US" sz="1200" dirty="0"/>
          </a:p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Geographic</a:t>
            </a:r>
            <a:r>
              <a:rPr lang="en-US" sz="120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200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mountain park terrain may prevent BMR from increasing the number of runs </a:t>
            </a:r>
            <a:endParaRPr lang="en-US" sz="12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Worksheet: (Capstone #1: Big Mountain Resort)</a:t>
            </a:r>
            <a:endParaRPr lang="en-AU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79845" cy="7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can Big Mountain Resort (BMR) increase revenue next season by adapting a data-driven pricing strategy and increasing the number of chairlifts, runs and days open at the resort? </a:t>
            </a:r>
          </a:p>
        </p:txBody>
      </p:sp>
      <p:sp>
        <p:nvSpPr>
          <p:cNvPr id="49" name="Google Shape;24;p1">
            <a:extLst>
              <a:ext uri="{FF2B5EF4-FFF2-40B4-BE49-F238E27FC236}">
                <a16:creationId xmlns:a16="http://schemas.microsoft.com/office/drawing/2014/main" id="{9967DDD8-13A9-5B45-B3A1-C559AB84ECA4}"/>
              </a:ext>
            </a:extLst>
          </p:cNvPr>
          <p:cNvSpPr/>
          <p:nvPr/>
        </p:nvSpPr>
        <p:spPr>
          <a:xfrm rot="259037">
            <a:off x="684785" y="150999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2;p1">
            <a:extLst>
              <a:ext uri="{FF2B5EF4-FFF2-40B4-BE49-F238E27FC236}">
                <a16:creationId xmlns:a16="http://schemas.microsoft.com/office/drawing/2014/main" id="{9E340F8D-4484-B041-ACC7-3323DC9DEA3C}"/>
              </a:ext>
            </a:extLst>
          </p:cNvPr>
          <p:cNvSpPr/>
          <p:nvPr/>
        </p:nvSpPr>
        <p:spPr>
          <a:xfrm>
            <a:off x="522881" y="3385563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Criteria</a:t>
            </a:r>
          </a:p>
        </p:txBody>
      </p:sp>
      <p:sp>
        <p:nvSpPr>
          <p:cNvPr id="52" name="Google Shape;37;p1">
            <a:extLst>
              <a:ext uri="{FF2B5EF4-FFF2-40B4-BE49-F238E27FC236}">
                <a16:creationId xmlns:a16="http://schemas.microsoft.com/office/drawing/2014/main" id="{D91F679A-FCA9-8049-AFBC-A92AB4C15BF3}"/>
              </a:ext>
            </a:extLst>
          </p:cNvPr>
          <p:cNvSpPr txBox="1"/>
          <p:nvPr/>
        </p:nvSpPr>
        <p:spPr>
          <a:xfrm>
            <a:off x="3844774" y="3238007"/>
            <a:ext cx="4985565" cy="113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BOD / Owner </a:t>
            </a:r>
            <a:r>
              <a:rPr lang="en-US" sz="1200" dirty="0"/>
              <a:t> - Decision maker(s)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Director of Operations</a:t>
            </a:r>
            <a:r>
              <a:rPr lang="en-US" sz="1200" dirty="0"/>
              <a:t> – Jimmy Blackburn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Database Manager </a:t>
            </a:r>
            <a:r>
              <a:rPr lang="en-US" sz="1200" dirty="0"/>
              <a:t>– Alesha Eisen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Accounting Dept.</a:t>
            </a:r>
            <a:r>
              <a:rPr lang="en-US" sz="1200" dirty="0"/>
              <a:t> – Accountant / Analyst</a:t>
            </a:r>
            <a:endParaRPr lang="en-US" sz="1200" b="1" u="sng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Ski Resort Designer</a:t>
            </a:r>
            <a:r>
              <a:rPr lang="en-US" sz="1200" b="1" dirty="0"/>
              <a:t> – </a:t>
            </a:r>
            <a:r>
              <a:rPr lang="en-US" sz="1200" dirty="0"/>
              <a:t>Designs runs</a:t>
            </a:r>
          </a:p>
          <a:p>
            <a:br>
              <a:rPr lang="en-US" sz="900" dirty="0"/>
            </a:br>
            <a:endParaRPr lang="en-US" sz="900" dirty="0"/>
          </a:p>
        </p:txBody>
      </p:sp>
      <p:sp>
        <p:nvSpPr>
          <p:cNvPr id="53" name="Google Shape;29;p1">
            <a:extLst>
              <a:ext uri="{FF2B5EF4-FFF2-40B4-BE49-F238E27FC236}">
                <a16:creationId xmlns:a16="http://schemas.microsoft.com/office/drawing/2014/main" id="{177BE4B4-B363-684E-9667-585E03D19284}"/>
              </a:ext>
            </a:extLst>
          </p:cNvPr>
          <p:cNvSpPr/>
          <p:nvPr/>
        </p:nvSpPr>
        <p:spPr>
          <a:xfrm>
            <a:off x="4120335" y="450146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Data Sources</a:t>
            </a:r>
          </a:p>
        </p:txBody>
      </p:sp>
      <p:sp>
        <p:nvSpPr>
          <p:cNvPr id="55" name="Google Shape;37;p1">
            <a:extLst>
              <a:ext uri="{FF2B5EF4-FFF2-40B4-BE49-F238E27FC236}">
                <a16:creationId xmlns:a16="http://schemas.microsoft.com/office/drawing/2014/main" id="{E0631082-9A63-5040-AB7D-8466BCFEB4B7}"/>
              </a:ext>
            </a:extLst>
          </p:cNvPr>
          <p:cNvSpPr txBox="1"/>
          <p:nvPr/>
        </p:nvSpPr>
        <p:spPr>
          <a:xfrm>
            <a:off x="3844774" y="4816629"/>
            <a:ext cx="4985565" cy="150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csv file </a:t>
            </a:r>
            <a:r>
              <a:rPr lang="en-US" sz="1200" dirty="0"/>
              <a:t>– (from database manager), contains data from 330 US resorts in the same market segment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Financial statements</a:t>
            </a:r>
            <a:r>
              <a:rPr lang="en-US" sz="1200" dirty="0"/>
              <a:t> – resource for valuating revenue; operating costs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sng" dirty="0"/>
              <a:t>Cost of new equipment/facilities</a:t>
            </a:r>
            <a:r>
              <a:rPr lang="en-US" sz="1200" u="sng" dirty="0"/>
              <a:t> </a:t>
            </a:r>
            <a:r>
              <a:rPr lang="en-US" sz="1200" dirty="0"/>
              <a:t>– additional lifts, snowmakers (</a:t>
            </a:r>
            <a:r>
              <a:rPr lang="en-US" sz="1200" dirty="0" err="1"/>
              <a:t>etc</a:t>
            </a:r>
            <a:r>
              <a:rPr lang="en-US" sz="1200" dirty="0"/>
              <a:t>). </a:t>
            </a:r>
            <a:endParaRPr lang="en-US" sz="12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572</Words>
  <Application>Microsoft Macintosh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Quattrocento Sans</vt:lpstr>
      <vt:lpstr>Synergy_CF_YNR002</vt:lpstr>
      <vt:lpstr>Problem Statement Worksheet: (Capstone #1: Big Mountain Resort)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Maria Nina Lacson</cp:lastModifiedBy>
  <cp:revision>37</cp:revision>
  <dcterms:modified xsi:type="dcterms:W3CDTF">2020-09-10T20:57:13Z</dcterms:modified>
</cp:coreProperties>
</file>