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286" r:id="rId6"/>
    <p:sldId id="296" r:id="rId7"/>
    <p:sldId id="273" r:id="rId8"/>
    <p:sldId id="280" r:id="rId9"/>
    <p:sldId id="297" r:id="rId10"/>
    <p:sldId id="298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554" autoAdjust="0"/>
  </p:normalViewPr>
  <p:slideViewPr>
    <p:cSldViewPr snapToGrid="0">
      <p:cViewPr varScale="1">
        <p:scale>
          <a:sx n="87" d="100"/>
          <a:sy n="87" d="100"/>
        </p:scale>
        <p:origin x="341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BADFD9-ADFC-4D1F-ACF9-03B85E66582A}" type="datetime1">
              <a:rPr lang="pt-BR" smtClean="0"/>
              <a:t>07/09/2022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E70B0D-B36C-4FFA-A4C4-B61DAF3931A7}" type="datetime1">
              <a:rPr lang="pt-BR" smtClean="0"/>
              <a:t>07/09/2022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  <a:endParaRPr lang="pt-BR" dirty="0"/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19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77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03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B45BDF-D856-47E7-A63A-8AC52558E68A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çã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objeto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BCDAFB-C0C6-4072-B31B-6CC680D828C2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F3183-CA2F-4908-8167-7738ADB29E4B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19345D-3C38-422F-B900-6D7E2F09E79B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D7FFA2-4599-48FA-BE81-2868299844D8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A402C-5FED-4AC2-93F5-32653B4DFF68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D38989-85BC-45B2-B5BC-96AE400C3CFC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AF801-ED23-49AE-9833-44D7BEC6B7B6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F991AB-F5A5-4B8A-982C-9827D6732C2C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4A3A3-F726-4C2F-B2CF-49E1EBC1D49D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7CC061C-B327-42CC-A2C4-8DB360DFB763}" type="datetime1">
              <a:rPr lang="pt-BR" noProof="0" smtClean="0"/>
              <a:t>07/09/2022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tâ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4" name="objeto 3" descr="Pessoas com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pt-BR" sz="5000" dirty="0">
                <a:latin typeface="Gill Sans MT" panose="020B0502020104020203" pitchFamily="34" charset="0"/>
              </a:rPr>
              <a:t>REDISPUTING</a:t>
            </a:r>
            <a:br>
              <a:rPr lang="pt-BR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pt-BR" sz="5000" dirty="0">
                <a:latin typeface="Gill Sans MT" panose="020B0502020104020203" pitchFamily="34" charset="0"/>
              </a:rPr>
              <a:t>PLANO DE PROJETO</a:t>
            </a:r>
            <a:endParaRPr lang="pt-BR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224" y="4255996"/>
            <a:ext cx="5096503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pt-BR" dirty="0"/>
              <a:t>Resolução de disputas online</a:t>
            </a:r>
            <a:endParaRPr lang="pt-BR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to 7" descr="Retângulo be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286000" y="3229868"/>
            <a:ext cx="7620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7" descr="O homem fala por telef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555172" cy="6848669"/>
          </a:xfrm>
          <a:prstGeom prst="rect">
            <a:avLst/>
          </a:prstGeom>
        </p:spPr>
      </p:pic>
      <p:sp>
        <p:nvSpPr>
          <p:cNvPr id="5" name="objeto 3" descr="Retângulo be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6914607" y="740229"/>
            <a:ext cx="5277394" cy="5384126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6" name="objeto 6" descr="Retâ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3648891" y="1692008"/>
            <a:ext cx="8543109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491" y="1907886"/>
            <a:ext cx="5165558" cy="83385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  <a:latin typeface="Gill Sans MT" panose="020B0502020104020203" pitchFamily="34" charset="0"/>
              </a:rPr>
              <a:t>Renegociação de dívidas</a:t>
            </a:r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objeto 9" descr="Retângulo be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4169213" y="2585315"/>
            <a:ext cx="4754118" cy="50546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4112606" y="2698788"/>
            <a:ext cx="7861679" cy="2352183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buNone/>
            </a:pPr>
            <a:r>
              <a:rPr lang="pt-BR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O que será desenvolvido?</a:t>
            </a:r>
          </a:p>
          <a:p>
            <a:pPr marL="0" indent="0" algn="just" rtl="0">
              <a:buNone/>
            </a:pPr>
            <a:r>
              <a:rPr lang="pt-BR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Plataformas de ODR (Online dispute </a:t>
            </a:r>
            <a:r>
              <a:rPr lang="pt-BR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resolution</a:t>
            </a:r>
            <a:r>
              <a:rPr lang="pt-BR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) </a:t>
            </a:r>
            <a: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são utilizadas por órgãos públicos como o Procon de SP para suporte ao Código de Defesa do Consumidor, e sua iniciativa tem sido utilizada por plataformas como Reclame Aqui, para resolução de problemas iniciais.</a:t>
            </a:r>
          </a:p>
          <a:p>
            <a:pPr marL="0" indent="0" algn="just" rtl="0">
              <a:buNone/>
            </a:pPr>
            <a:b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</a:br>
            <a: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Até o presente momento, não encontra-se plataformas disponíveis para suporte e encaminhamento a resolução de dívidas relacionadas ao super endividamento do consumidor</a:t>
            </a:r>
            <a:endParaRPr lang="pt-BR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7" descr="O homem fala por telef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555172" cy="6848669"/>
          </a:xfrm>
          <a:prstGeom prst="rect">
            <a:avLst/>
          </a:prstGeom>
        </p:spPr>
      </p:pic>
      <p:sp>
        <p:nvSpPr>
          <p:cNvPr id="5" name="objeto 3" descr="Retângulo be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6914607" y="740229"/>
            <a:ext cx="5277394" cy="5384126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6" name="objeto 6" descr="Retâ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3646509" y="1664970"/>
            <a:ext cx="8543109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491" y="1907886"/>
            <a:ext cx="5165558" cy="833856"/>
          </a:xfrm>
        </p:spPr>
        <p:txBody>
          <a:bodyPr rtlCol="0"/>
          <a:lstStyle/>
          <a:p>
            <a:pPr rtl="0"/>
            <a:r>
              <a:rPr lang="pt-BR" dirty="0" err="1">
                <a:solidFill>
                  <a:schemeClr val="bg1"/>
                </a:solidFill>
                <a:latin typeface="Gill Sans MT" panose="020B0502020104020203" pitchFamily="34" charset="0"/>
              </a:rPr>
              <a:t>Redisputing</a:t>
            </a:r>
            <a:endParaRPr lang="pt-BR" dirty="0">
              <a:latin typeface="Gill Sans MT" panose="020B0502020104020203" pitchFamily="34" charset="0"/>
            </a:endParaRP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objeto 9" descr="Retângulo be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4169213" y="2585315"/>
            <a:ext cx="4754118" cy="50546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4112606" y="2698788"/>
            <a:ext cx="7861679" cy="22508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 empresa </a:t>
            </a:r>
            <a:r>
              <a:rPr lang="pt-BR" sz="1800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Redisputing</a:t>
            </a:r>
            <a: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, possui o ramo de atuação como o desenvolvimento de soluções jurídicas digitais. Neste momento, busca prover o meio necessário para resolução de disputas relacionados ao Superendividamento </a:t>
            </a:r>
            <a:b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</a:br>
            <a:b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</a:br>
            <a: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Desta forma, a empresa digital </a:t>
            </a:r>
            <a:r>
              <a:rPr lang="pt-BR" sz="1800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Restomer</a:t>
            </a:r>
            <a: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, deseja adquirir a solução que será desenvolvida pela </a:t>
            </a:r>
            <a:r>
              <a:rPr lang="pt-BR" sz="1800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Redisputing</a:t>
            </a:r>
            <a:r>
              <a:rPr lang="pt-BR" sz="1800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, para atuar pelo intermédio do encaminhamento de resolução de disputas relacionados ao Superendividamento .</a:t>
            </a:r>
          </a:p>
        </p:txBody>
      </p:sp>
    </p:spTree>
    <p:extLst>
      <p:ext uri="{BB962C8B-B14F-4D97-AF65-F5344CB8AC3E}">
        <p14:creationId xmlns:p14="http://schemas.microsoft.com/office/powerpoint/2010/main" val="195968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spaço Reservado para Imagem 32" descr="Aperto de mão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to 3" descr="Retângulo azul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2662665"/>
            <a:ext cx="12189600" cy="4195335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13" name="Oval 12" descr="Oval be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PRINCIPAIS REQUISITOS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9331" y="1718385"/>
            <a:ext cx="3789362" cy="823912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/>
              <a:t>Consumidor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78" y="2685770"/>
            <a:ext cx="3132000" cy="4092718"/>
          </a:xfrm>
        </p:spPr>
        <p:txBody>
          <a:bodyPr rtlCol="0">
            <a:noAutofit/>
          </a:bodyPr>
          <a:lstStyle/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sz="1500" i="1" dirty="0">
                <a:solidFill>
                  <a:srgbClr val="FFFFFF"/>
                </a:solidFill>
                <a:cs typeface="Arial"/>
              </a:rPr>
              <a:t>Pode acessar a plataforma e incluir uma disputa vinculando a empresa que receberá a disputa, inclusive, visualizando disputas já abertas e status das mesmas.</a:t>
            </a:r>
          </a:p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sz="1500" i="1" dirty="0">
                <a:solidFill>
                  <a:srgbClr val="FFFFFF"/>
                </a:solidFill>
                <a:cs typeface="Arial"/>
              </a:rPr>
              <a:t>Pode incluir descrição, CNPJ do fornecedor, nome, valores, e demais descrições pertinentes na disputa. </a:t>
            </a:r>
          </a:p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sz="1500" i="1" dirty="0">
                <a:solidFill>
                  <a:srgbClr val="FFFFFF"/>
                </a:solidFill>
                <a:cs typeface="Arial"/>
              </a:rPr>
              <a:t>Pode visualizar e incluir mensagens no chat ao fornecedor.</a:t>
            </a:r>
          </a:p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sz="1500" i="1" dirty="0">
                <a:solidFill>
                  <a:srgbClr val="FFFFFF"/>
                </a:solidFill>
                <a:cs typeface="Arial"/>
              </a:rPr>
              <a:t>Pode definir em seu perfil melhores horários para agenda de audiência.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2369" y="1687211"/>
            <a:ext cx="4745038" cy="823912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/>
              <a:t>Empresa/ fornecedor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2765282"/>
            <a:ext cx="3361615" cy="3728550"/>
          </a:xfrm>
        </p:spPr>
        <p:txBody>
          <a:bodyPr rtlCol="0">
            <a:noAutofit/>
          </a:bodyPr>
          <a:lstStyle/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sz="1500" i="1" dirty="0">
                <a:solidFill>
                  <a:srgbClr val="FFFFFF"/>
                </a:solidFill>
                <a:cs typeface="Arial"/>
              </a:rPr>
              <a:t>A empresa/ fornecedor de serviços que receberá a disputa em seu nome, deve poder acessar a plataforma e interagir com a disputa</a:t>
            </a:r>
          </a:p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sz="1500" i="1" dirty="0">
                <a:solidFill>
                  <a:srgbClr val="FFFFFF"/>
                </a:solidFill>
                <a:cs typeface="Arial"/>
              </a:rPr>
              <a:t>Pode visualizar e incluir mensagens no chat ao consumidor.</a:t>
            </a:r>
          </a:p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sz="1500" i="1" dirty="0">
                <a:solidFill>
                  <a:srgbClr val="FFFFFF"/>
                </a:solidFill>
                <a:cs typeface="Arial"/>
              </a:rPr>
              <a:t>Pode acessar a plataforma por meio de link recebido em </a:t>
            </a:r>
            <a:r>
              <a:rPr lang="pt-BR" sz="1500" i="1" dirty="0" err="1">
                <a:solidFill>
                  <a:srgbClr val="FFFFFF"/>
                </a:solidFill>
                <a:cs typeface="Arial"/>
              </a:rPr>
              <a:t>email</a:t>
            </a:r>
            <a:r>
              <a:rPr lang="pt-BR" sz="1500" i="1" dirty="0">
                <a:solidFill>
                  <a:srgbClr val="FFFFFF"/>
                </a:solidFill>
                <a:cs typeface="Arial"/>
              </a:rPr>
              <a:t> cadastrado na Receita.</a:t>
            </a:r>
          </a:p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sz="1500" i="1" dirty="0">
                <a:solidFill>
                  <a:srgbClr val="FFFFFF"/>
                </a:solidFill>
                <a:cs typeface="Arial"/>
              </a:rPr>
              <a:t>Pode acessar a plataforma e visualizar todas disputas abertas contra seu CNPJ, inclusive, pelo link recebido via </a:t>
            </a:r>
            <a:r>
              <a:rPr lang="pt-BR" sz="1500" i="1" dirty="0" err="1">
                <a:solidFill>
                  <a:srgbClr val="FFFFFF"/>
                </a:solidFill>
                <a:cs typeface="Arial"/>
              </a:rPr>
              <a:t>email</a:t>
            </a:r>
            <a:endParaRPr lang="pt-BR" sz="1500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mtClean="0"/>
              <a:t>4</a:t>
            </a:fld>
            <a:endParaRPr lang="pt-BR" dirty="0"/>
          </a:p>
        </p:txBody>
      </p:sp>
      <p:sp>
        <p:nvSpPr>
          <p:cNvPr id="9" name="objeto 5" descr="Retângulo be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2"/>
            <a:ext cx="5018998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14" name="Espaço Reservado para Texto 5">
            <a:extLst>
              <a:ext uri="{FF2B5EF4-FFF2-40B4-BE49-F238E27FC236}">
                <a16:creationId xmlns:a16="http://schemas.microsoft.com/office/drawing/2014/main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649514" y="1683956"/>
            <a:ext cx="254315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sz="2000" dirty="0"/>
              <a:t>Sistema</a:t>
            </a:r>
          </a:p>
        </p:txBody>
      </p:sp>
      <p:sp>
        <p:nvSpPr>
          <p:cNvPr id="15" name="Espaço Reservado para Conteúdo 6">
            <a:extLst>
              <a:ext uri="{FF2B5EF4-FFF2-40B4-BE49-F238E27FC236}">
                <a16:creationId xmlns:a16="http://schemas.microsoft.com/office/drawing/2014/main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606898" y="2812258"/>
            <a:ext cx="3132000" cy="3866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i="1" dirty="0">
                <a:solidFill>
                  <a:srgbClr val="FFFFFF"/>
                </a:solidFill>
                <a:cs typeface="Arial"/>
              </a:rPr>
              <a:t>O acesso se dará exclusivamente por aparelhos como computadores e notebook</a:t>
            </a:r>
          </a:p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i="1" dirty="0">
                <a:solidFill>
                  <a:srgbClr val="FFFFFF"/>
                </a:solidFill>
                <a:cs typeface="Arial"/>
              </a:rPr>
              <a:t>A disputa entre consumidor e fornecedor deve possuir sistema de chat entre as partes, inclusive permitindo incluir arquivos.</a:t>
            </a:r>
          </a:p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i="1" dirty="0">
                <a:solidFill>
                  <a:srgbClr val="FFFFFF"/>
                </a:solidFill>
                <a:cs typeface="Arial"/>
              </a:rPr>
              <a:t>Deve gerenciar os status de uma disputa, inclusive, a concluindo.</a:t>
            </a:r>
          </a:p>
          <a:p>
            <a:pPr algn="just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pt-BR" i="1" dirty="0">
                <a:solidFill>
                  <a:srgbClr val="FFFFFF"/>
                </a:solidFill>
                <a:cs typeface="Arial"/>
              </a:rPr>
              <a:t>Deve manter as partes informadas do andamento via e-mails cadastrados na plataforma, ou receita para fornecedores.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Mãos das pessoa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TECNOLOGIAS UTILIZADAS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mtClean="0"/>
              <a:t>5</a:t>
            </a:fld>
            <a:endParaRPr lang="pt-BR" dirty="0"/>
          </a:p>
        </p:txBody>
      </p:sp>
      <p:graphicFrame>
        <p:nvGraphicFramePr>
          <p:cNvPr id="13" name="Espaço Reservado para Conteúdo 12" descr="Tabela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57799025"/>
              </p:ext>
            </p:extLst>
          </p:nvPr>
        </p:nvGraphicFramePr>
        <p:xfrm>
          <a:off x="915637" y="2242613"/>
          <a:ext cx="9959183" cy="4319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19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5785985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</a:tblGrid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Linguagem (Principal)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JavaScript</a:t>
                      </a:r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 (</a:t>
                      </a:r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TypeScript</a:t>
                      </a:r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)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kern="1200" noProof="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Node.js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409746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Frontend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Next.js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054509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SGBD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MySQL, </a:t>
                      </a:r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MongoDB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422497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Versionamento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GitHub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544061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Hospedagem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Heroku</a:t>
                      </a:r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, AWS, Azure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532042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Gestão de projeto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?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217003"/>
                  </a:ext>
                </a:extLst>
              </a:tr>
            </a:tbl>
          </a:graphicData>
        </a:graphic>
      </p:graphicFrame>
      <p:sp>
        <p:nvSpPr>
          <p:cNvPr id="11" name="objeto 5" descr="Retângulo be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 flipV="1">
            <a:off x="915637" y="1263425"/>
            <a:ext cx="6123338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Mãos das pessoa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HARDWARE NECESSÁRIO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mtClean="0"/>
              <a:t>6</a:t>
            </a:fld>
            <a:endParaRPr lang="pt-BR" dirty="0"/>
          </a:p>
        </p:txBody>
      </p:sp>
      <p:graphicFrame>
        <p:nvGraphicFramePr>
          <p:cNvPr id="13" name="Espaço Reservado para Conteúdo 12" descr="Tabela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618063519"/>
              </p:ext>
            </p:extLst>
          </p:nvPr>
        </p:nvGraphicFramePr>
        <p:xfrm>
          <a:off x="915637" y="2242613"/>
          <a:ext cx="9959183" cy="370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19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5785985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</a:tblGrid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Processador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Quad</a:t>
                      </a:r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-core 2.4GHz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Gráfico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Onboard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409746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Memória RAM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4GB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054509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Armazenamento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150GB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422497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Periféricos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Monitor, mouse, teclado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544061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Conexão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Acesso a internet p/ download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532042"/>
                  </a:ext>
                </a:extLst>
              </a:tr>
            </a:tbl>
          </a:graphicData>
        </a:graphic>
      </p:graphicFrame>
      <p:sp>
        <p:nvSpPr>
          <p:cNvPr id="11" name="objeto 5" descr="Retângulo be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 flipV="1">
            <a:off x="915637" y="1263425"/>
            <a:ext cx="6123338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98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Mãos das pessoa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to 3" descr="Retâ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Oval 8" descr="Oval be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SOFTWARE DESENVOLVIMENTO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smtClean="0"/>
              <a:t>7</a:t>
            </a:fld>
            <a:endParaRPr lang="pt-BR" dirty="0"/>
          </a:p>
        </p:txBody>
      </p:sp>
      <p:graphicFrame>
        <p:nvGraphicFramePr>
          <p:cNvPr id="13" name="Espaço Reservado para Conteúdo 12" descr="Tabela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61632405"/>
              </p:ext>
            </p:extLst>
          </p:nvPr>
        </p:nvGraphicFramePr>
        <p:xfrm>
          <a:off x="915637" y="2242613"/>
          <a:ext cx="9959183" cy="308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319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5785985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</a:tblGrid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Navegador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Google Chrome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Requisições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Postman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409746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Responsividade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Responsively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054509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CLI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 err="1">
                          <a:solidFill>
                            <a:schemeClr val="accent1"/>
                          </a:solidFill>
                          <a:latin typeface="+mj-lt"/>
                        </a:rPr>
                        <a:t>Heroku</a:t>
                      </a:r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 CLI, Next.js, terminais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422497"/>
                  </a:ext>
                </a:extLst>
              </a:tr>
              <a:tr h="617034"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Editor de código-fonte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29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Visual Studio</a:t>
                      </a:r>
                      <a:endParaRPr lang="pt-br" sz="29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90269"/>
                  </a:ext>
                </a:extLst>
              </a:tr>
            </a:tbl>
          </a:graphicData>
        </a:graphic>
      </p:graphicFrame>
      <p:sp>
        <p:nvSpPr>
          <p:cNvPr id="11" name="objeto 5" descr="Retângulo be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 flipV="1">
            <a:off x="915637" y="1263425"/>
            <a:ext cx="6123338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678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6941_TF45022061.potx" id="{F3DB256A-B81D-4A6B-B832-452DBB5F354D}" vid="{711D9367-F65C-492B-A7AA-3F6548781A6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Plano de marketing para serviços profissionais</Template>
  <TotalTime>0</TotalTime>
  <Words>454</Words>
  <Application>Microsoft Office PowerPoint</Application>
  <PresentationFormat>Widescreen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</vt:lpstr>
      <vt:lpstr>Calibri</vt:lpstr>
      <vt:lpstr>Gill Sans MT</vt:lpstr>
      <vt:lpstr>Tema do Office</vt:lpstr>
      <vt:lpstr>REDISPUTING PLANO DE PROJETO</vt:lpstr>
      <vt:lpstr>Renegociação de dívidas</vt:lpstr>
      <vt:lpstr>Redisputing</vt:lpstr>
      <vt:lpstr>PRINCIPAIS REQUISITOS</vt:lpstr>
      <vt:lpstr>TECNOLOGIAS UTILIZADAS</vt:lpstr>
      <vt:lpstr>HARDWARE NECESSÁRIO</vt:lpstr>
      <vt:lpstr>SOFTWARE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REDISPUTING PLANO DE PROJETO</dc:title>
  <dc:creator>Germano B</dc:creator>
  <cp:lastModifiedBy>Germano B</cp:lastModifiedBy>
  <cp:revision>2</cp:revision>
  <dcterms:created xsi:type="dcterms:W3CDTF">2022-09-07T13:36:25Z</dcterms:created>
  <dcterms:modified xsi:type="dcterms:W3CDTF">2022-09-07T15:54:48Z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2022-09-07T15:15:10Z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96ed8959-8eb5-48bb-a26f-2a6f1edcf76f</vt:lpwstr>
  </property>
  <property fmtid="{D5CDD505-2E9C-101B-9397-08002B2CF9AE}" pid="8" name="MSIP_Label_defa4170-0d19-0005-0004-bc88714345d2_ActionId">
    <vt:lpwstr>13a5fc72-4519-46ce-9005-6961076adf42</vt:lpwstr>
  </property>
  <property fmtid="{D5CDD505-2E9C-101B-9397-08002B2CF9AE}" pid="9" name="MSIP_Label_defa4170-0d19-0005-0004-bc88714345d2_ContentBits">
    <vt:lpwstr>0</vt:lpwstr>
  </property>
</Properties>
</file>