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7" r:id="rId9"/>
    <p:sldId id="266" r:id="rId10"/>
    <p:sldId id="268" r:id="rId11"/>
    <p:sldId id="269" r:id="rId12"/>
    <p:sldId id="273" r:id="rId13"/>
    <p:sldId id="270" r:id="rId14"/>
    <p:sldId id="272" r:id="rId15"/>
    <p:sldId id="274" r:id="rId16"/>
    <p:sldId id="275" r:id="rId17"/>
    <p:sldId id="277" r:id="rId18"/>
    <p:sldId id="278" r:id="rId1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51B1D8-50DD-4E57-A64D-D359730EC50B}" type="datetimeFigureOut">
              <a:rPr lang="fr-FR" smtClean="0"/>
              <a:pPr/>
              <a:t>11/06/2015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10E462-6CCA-4C1C-929F-89C5C38C2C3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Nicolas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10E462-6CCA-4C1C-929F-89C5C38C2C39}" type="slidenum">
              <a:rPr lang="fr-FR" smtClean="0"/>
              <a:pPr/>
              <a:t>3</a:t>
            </a:fld>
            <a:endParaRPr lang="fr-F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Quentin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10E462-6CCA-4C1C-929F-89C5C38C2C39}" type="slidenum">
              <a:rPr lang="fr-FR" smtClean="0"/>
              <a:pPr/>
              <a:t>16</a:t>
            </a:fld>
            <a:endParaRPr lang="fr-F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smtClean="0"/>
              <a:t>Nicolas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10E462-6CCA-4C1C-929F-89C5C38C2C39}" type="slidenum">
              <a:rPr lang="fr-FR" smtClean="0"/>
              <a:pPr/>
              <a:t>17</a:t>
            </a:fld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Nina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10E462-6CCA-4C1C-929F-89C5C38C2C39}" type="slidenum">
              <a:rPr lang="fr-FR" smtClean="0"/>
              <a:pPr/>
              <a:t>4</a:t>
            </a:fld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Quentin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10E462-6CCA-4C1C-929F-89C5C38C2C39}" type="slidenum">
              <a:rPr lang="fr-FR" smtClean="0"/>
              <a:pPr/>
              <a:t>6</a:t>
            </a:fld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Raphael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10E462-6CCA-4C1C-929F-89C5C38C2C39}" type="slidenum">
              <a:rPr lang="fr-FR" smtClean="0"/>
              <a:pPr/>
              <a:t>7</a:t>
            </a:fld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Quentin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10E462-6CCA-4C1C-929F-89C5C38C2C39}" type="slidenum">
              <a:rPr lang="fr-FR" smtClean="0"/>
              <a:pPr/>
              <a:t>8</a:t>
            </a:fld>
            <a:endParaRPr lang="fr-F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Nicolas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10E462-6CCA-4C1C-929F-89C5C38C2C39}" type="slidenum">
              <a:rPr lang="fr-FR" smtClean="0"/>
              <a:pPr/>
              <a:t>10</a:t>
            </a:fld>
            <a:endParaRPr lang="fr-F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Nina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10E462-6CCA-4C1C-929F-89C5C38C2C39}" type="slidenum">
              <a:rPr lang="fr-FR" smtClean="0"/>
              <a:pPr/>
              <a:t>12</a:t>
            </a:fld>
            <a:endParaRPr lang="fr-F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Raphael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10E462-6CCA-4C1C-929F-89C5C38C2C39}" type="slidenum">
              <a:rPr lang="fr-FR" smtClean="0"/>
              <a:pPr/>
              <a:t>13</a:t>
            </a:fld>
            <a:endParaRPr lang="fr-F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Nina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10E462-6CCA-4C1C-929F-89C5C38C2C39}" type="slidenum">
              <a:rPr lang="fr-FR" smtClean="0"/>
              <a:pPr/>
              <a:t>15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ectangle à coins arrondis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ectangle à coins arrondis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EB84C4F3-35E6-4EAA-A96A-6E707B4C4A71}" type="datetime1">
              <a:rPr lang="fr-FR" smtClean="0"/>
              <a:pPr/>
              <a:t>11/06/2015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fr-FR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CC7972F1-59AD-4177-82A8-3971F70217C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33502-246F-4F76-AACC-28D699EF2B03}" type="datetime1">
              <a:rPr lang="fr-FR" smtClean="0"/>
              <a:pPr/>
              <a:t>11/06/2015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972F1-59AD-4177-82A8-3971F70217C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82FC9-3606-4465-A809-7E28C64D7D44}" type="datetime1">
              <a:rPr lang="fr-FR" smtClean="0"/>
              <a:pPr/>
              <a:t>11/06/2015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972F1-59AD-4177-82A8-3971F70217C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3B5A2-3752-4501-927A-0343B2AF3E8E}" type="datetime1">
              <a:rPr lang="fr-FR" smtClean="0"/>
              <a:pPr/>
              <a:t>11/06/2015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972F1-59AD-4177-82A8-3971F70217C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4B365-6A5A-4323-AD67-63F8206239B0}" type="datetime1">
              <a:rPr lang="fr-FR" smtClean="0"/>
              <a:pPr/>
              <a:t>11/06/2015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972F1-59AD-4177-82A8-3971F70217C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44FB6-694F-4290-8E2C-BDFCD780EAEA}" type="datetime1">
              <a:rPr lang="fr-FR" smtClean="0"/>
              <a:pPr/>
              <a:t>11/06/2015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972F1-59AD-4177-82A8-3971F70217C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6" name="Espace réservé de la date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8154AEF-C243-457F-9271-66CC888FCA36}" type="datetime1">
              <a:rPr lang="fr-FR" smtClean="0"/>
              <a:pPr/>
              <a:t>11/06/2015</a:t>
            </a:fld>
            <a:endParaRPr lang="fr-FR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C7972F1-59AD-4177-82A8-3971F70217CC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8" name="Espace réservé du pied de page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C5384CEB-1B2C-4C9E-95D0-57DA6AE22052}" type="datetime1">
              <a:rPr lang="fr-FR" smtClean="0"/>
              <a:pPr/>
              <a:t>11/06/2015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CC7972F1-59AD-4177-82A8-3971F70217C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37E12-96E2-46FD-A4B9-48043A994B61}" type="datetime1">
              <a:rPr lang="fr-FR" smtClean="0"/>
              <a:pPr/>
              <a:t>11/06/2015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972F1-59AD-4177-82A8-3971F70217C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56709-221C-497E-9778-28A7AD64C1B3}" type="datetime1">
              <a:rPr lang="fr-FR" smtClean="0"/>
              <a:pPr/>
              <a:t>11/06/2015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972F1-59AD-4177-82A8-3971F70217C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66E79-95C6-4893-AC6B-D82238B6BAF8}" type="datetime1">
              <a:rPr lang="fr-FR" smtClean="0"/>
              <a:pPr/>
              <a:t>11/06/2015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972F1-59AD-4177-82A8-3971F70217C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ectangle à coins arrondis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ectangle à coins arrondis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1F39413A-11C5-455C-9D0C-381B7F548D2A}" type="datetime1">
              <a:rPr lang="fr-FR" smtClean="0"/>
              <a:pPr/>
              <a:t>11/06/2015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fr-FR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CC7972F1-59AD-4177-82A8-3971F70217C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55576" y="476672"/>
            <a:ext cx="7772400" cy="3024336"/>
          </a:xfrm>
        </p:spPr>
        <p:txBody>
          <a:bodyPr>
            <a:noAutofit/>
          </a:bodyPr>
          <a:lstStyle/>
          <a:p>
            <a:pPr algn="ctr"/>
            <a:r>
              <a:rPr lang="fr-FR" sz="8800" b="1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Projet </a:t>
            </a:r>
            <a:r>
              <a:rPr lang="fr-FR" sz="8800" b="1" dirty="0" err="1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Zeldiablo</a:t>
            </a:r>
            <a:endParaRPr lang="fr-FR" sz="8800" b="1" dirty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23528" y="4005064"/>
            <a:ext cx="6400800" cy="3456384"/>
          </a:xfrm>
        </p:spPr>
        <p:txBody>
          <a:bodyPr>
            <a:noAutofit/>
          </a:bodyPr>
          <a:lstStyle/>
          <a:p>
            <a:r>
              <a:rPr lang="fr-FR" sz="2800" dirty="0" smtClean="0"/>
              <a:t>FERRY Quentin</a:t>
            </a:r>
          </a:p>
          <a:p>
            <a:r>
              <a:rPr lang="fr-FR" sz="2800" dirty="0" smtClean="0"/>
              <a:t>LAMBLIN Nicolas</a:t>
            </a:r>
          </a:p>
          <a:p>
            <a:r>
              <a:rPr lang="fr-FR" sz="2800" dirty="0" smtClean="0"/>
              <a:t>MEURANT Nina</a:t>
            </a:r>
          </a:p>
          <a:p>
            <a:r>
              <a:rPr lang="fr-FR" sz="2800" dirty="0" smtClean="0"/>
              <a:t>THENOT Raphael</a:t>
            </a:r>
          </a:p>
          <a:p>
            <a:endParaRPr lang="fr-FR" sz="2800" dirty="0" smtClean="0"/>
          </a:p>
          <a:p>
            <a:r>
              <a:rPr lang="fr-FR" sz="2000" dirty="0" smtClean="0"/>
              <a:t>Juin 2015 </a:t>
            </a:r>
          </a:p>
          <a:p>
            <a:endParaRPr lang="fr-FR" sz="3200" dirty="0"/>
          </a:p>
        </p:txBody>
      </p:sp>
      <p:sp>
        <p:nvSpPr>
          <p:cNvPr id="4" name="Rectangle 3"/>
          <p:cNvSpPr/>
          <p:nvPr/>
        </p:nvSpPr>
        <p:spPr>
          <a:xfrm>
            <a:off x="72008" y="68431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1400" dirty="0" smtClean="0">
                <a:solidFill>
                  <a:schemeClr val="bg1"/>
                </a:solidFill>
              </a:rPr>
              <a:t>DÉPARTEMENT INFORMATIQUE</a:t>
            </a:r>
          </a:p>
          <a:p>
            <a:r>
              <a:rPr lang="fr-FR" sz="1400" dirty="0" smtClean="0">
                <a:solidFill>
                  <a:schemeClr val="bg1"/>
                </a:solidFill>
              </a:rPr>
              <a:t>I.U.T CHARLEMAGNE</a:t>
            </a:r>
          </a:p>
          <a:p>
            <a:r>
              <a:rPr lang="fr-FR" sz="1400" dirty="0" smtClean="0">
                <a:solidFill>
                  <a:schemeClr val="bg1"/>
                </a:solidFill>
              </a:rPr>
              <a:t>2 TER BD CHARLEMAGNE</a:t>
            </a:r>
          </a:p>
          <a:p>
            <a:r>
              <a:rPr lang="fr-FR" sz="1400" dirty="0" smtClean="0">
                <a:solidFill>
                  <a:schemeClr val="bg1"/>
                </a:solidFill>
              </a:rPr>
              <a:t>54000 NANCY</a:t>
            </a:r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972F1-59AD-4177-82A8-3971F70217CC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61156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fr-FR" sz="2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Mardi 9 juin 2015 matin</a:t>
            </a:r>
            <a:endParaRPr lang="fr-FR" sz="2400" dirty="0" smtClean="0"/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1" i="0" u="none" strike="noStrike" kern="1200" cap="all" spc="0" normalizeH="0" baseline="0" noProof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uLnTx/>
                <a:uFillTx/>
                <a:latin typeface="+mj-lt"/>
                <a:ea typeface="+mj-ea"/>
                <a:cs typeface="+mj-cs"/>
              </a:rPr>
              <a:t>V3.0</a:t>
            </a:r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0" y="1772816"/>
            <a:ext cx="9144000" cy="1143000"/>
          </a:xfrm>
          <a:prstGeom prst="rect">
            <a:avLst/>
          </a:prstGeom>
        </p:spPr>
        <p:txBody>
          <a:bodyPr vert="horz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fr-FR" sz="4000" b="1" u="sng" noProof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Attaque et dégâts infligés </a:t>
            </a:r>
            <a:endParaRPr kumimoji="0" lang="fr-FR" sz="4000" b="1" i="0" u="sng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51520" y="3356992"/>
            <a:ext cx="8568952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dirty="0" smtClean="0"/>
              <a:t>Lorsque le personnage et un monstres sont à côté, ils peuvent s’infligés des dégâts en  s’attaquant</a:t>
            </a:r>
          </a:p>
          <a:p>
            <a:endParaRPr lang="fr-FR" sz="1200" dirty="0" smtClean="0"/>
          </a:p>
          <a:p>
            <a:r>
              <a:rPr lang="fr-FR" sz="1200" b="1" dirty="0" smtClean="0"/>
              <a:t>Critères de validation:</a:t>
            </a:r>
          </a:p>
          <a:p>
            <a:endParaRPr lang="fr-FR" sz="1200" b="1" dirty="0" smtClean="0"/>
          </a:p>
          <a:p>
            <a:pPr>
              <a:buFont typeface="Arial" pitchFamily="34" charset="0"/>
              <a:buChar char="•"/>
            </a:pPr>
            <a:r>
              <a:rPr lang="fr-FR" sz="1200" dirty="0" smtClean="0"/>
              <a:t>   Le monstre attaque le personnage lorsqu'il est situé à côté</a:t>
            </a:r>
          </a:p>
          <a:p>
            <a:pPr>
              <a:buFont typeface="Arial" pitchFamily="34" charset="0"/>
              <a:buChar char="•"/>
            </a:pPr>
            <a:r>
              <a:rPr lang="fr-FR" sz="1200" dirty="0" smtClean="0"/>
              <a:t>   Le personnage attaque un monstre qui est situé à côté de lui</a:t>
            </a:r>
          </a:p>
          <a:p>
            <a:pPr>
              <a:buFont typeface="Arial" pitchFamily="34" charset="0"/>
              <a:buChar char="•"/>
            </a:pPr>
            <a:r>
              <a:rPr lang="fr-FR" sz="1200" dirty="0" smtClean="0"/>
              <a:t>   Le monstre ou le personnage attaquer perd des points de vie</a:t>
            </a:r>
          </a:p>
          <a:p>
            <a:pPr>
              <a:buFont typeface="Arial" pitchFamily="34" charset="0"/>
              <a:buChar char="•"/>
            </a:pPr>
            <a:r>
              <a:rPr lang="fr-FR" sz="1200" dirty="0" smtClean="0"/>
              <a:t>   L'attaque ne fonctionne pas s'ils ne sont pas situés l'un à côté de l'autre</a:t>
            </a:r>
          </a:p>
          <a:p>
            <a:pPr>
              <a:buFont typeface="Arial" pitchFamily="34" charset="0"/>
              <a:buChar char="•"/>
            </a:pP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323528" y="5253007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u="sng" dirty="0" smtClean="0">
                <a:solidFill>
                  <a:srgbClr val="FF0000"/>
                </a:solidFill>
              </a:rPr>
              <a:t>Répartition des tâches :</a:t>
            </a:r>
          </a:p>
          <a:p>
            <a:r>
              <a:rPr lang="fr-FR" sz="1400" dirty="0" smtClean="0">
                <a:solidFill>
                  <a:srgbClr val="FF0000"/>
                </a:solidFill>
              </a:rPr>
              <a:t>Nicolas:  ode principale des méthodes ajoutées + modification des </a:t>
            </a:r>
            <a:r>
              <a:rPr lang="fr-FR" sz="1400" dirty="0" err="1" smtClean="0">
                <a:solidFill>
                  <a:srgbClr val="FF0000"/>
                </a:solidFill>
              </a:rPr>
              <a:t>sprites</a:t>
            </a:r>
            <a:r>
              <a:rPr lang="fr-FR" sz="1400" dirty="0" smtClean="0">
                <a:solidFill>
                  <a:srgbClr val="FF0000"/>
                </a:solidFill>
              </a:rPr>
              <a:t> si il attaque</a:t>
            </a:r>
          </a:p>
          <a:p>
            <a:r>
              <a:rPr lang="fr-FR" sz="1400" dirty="0" smtClean="0">
                <a:solidFill>
                  <a:srgbClr val="FF0000"/>
                </a:solidFill>
              </a:rPr>
              <a:t>Nina:  code principale des méthodes ajoutées + ajout bilan et  diagrammes</a:t>
            </a:r>
          </a:p>
          <a:p>
            <a:r>
              <a:rPr lang="fr-FR" sz="1400" dirty="0" smtClean="0">
                <a:solidFill>
                  <a:srgbClr val="FF0000"/>
                </a:solidFill>
              </a:rPr>
              <a:t>Quentin:  diagramme classe</a:t>
            </a:r>
          </a:p>
          <a:p>
            <a:r>
              <a:rPr lang="fr-FR" sz="1400" dirty="0" smtClean="0">
                <a:solidFill>
                  <a:srgbClr val="FF0000"/>
                </a:solidFill>
              </a:rPr>
              <a:t>Raphaël: diagramme séquence</a:t>
            </a:r>
            <a:endParaRPr lang="fr-FR" sz="1400" dirty="0">
              <a:solidFill>
                <a:srgbClr val="FF0000"/>
              </a:solidFill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972F1-59AD-4177-82A8-3971F70217CC}" type="slidenum">
              <a:rPr lang="fr-FR" smtClean="0"/>
              <a:pPr/>
              <a:t>10</a:t>
            </a:fld>
            <a:endParaRPr lang="fr-FR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539552" y="2348880"/>
            <a:ext cx="8229600" cy="1143000"/>
          </a:xfrm>
          <a:prstGeom prst="rect">
            <a:avLst/>
          </a:prstGeom>
        </p:spPr>
        <p:txBody>
          <a:bodyPr vert="horz" anchor="ctr">
            <a:no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9600" b="1" i="0" u="none" strike="noStrike" kern="1200" cap="all" spc="0" normalizeH="0" baseline="0" noProof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uLnTx/>
                <a:uFillTx/>
                <a:latin typeface="+mj-lt"/>
                <a:ea typeface="+mj-ea"/>
                <a:cs typeface="+mj-cs"/>
              </a:rPr>
              <a:t>V4</a:t>
            </a:r>
            <a:br>
              <a:rPr kumimoji="0" lang="fr-FR" sz="9600" b="1" i="0" u="none" strike="noStrike" kern="1200" cap="all" spc="0" normalizeH="0" baseline="0" noProof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fr-FR" sz="4000" b="1" i="0" u="none" strike="noStrike" kern="1200" cap="all" spc="0" normalizeH="0" baseline="0" noProof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uLnTx/>
                <a:uFillTx/>
                <a:latin typeface="+mj-lt"/>
                <a:ea typeface="+mj-ea"/>
                <a:cs typeface="+mj-cs"/>
              </a:rPr>
              <a:t>Mardi 9juin 2015 après-midi</a:t>
            </a:r>
            <a:endParaRPr kumimoji="0" lang="fr-FR" sz="9600" b="1" i="0" u="none" strike="noStrike" kern="1200" cap="all" spc="0" normalizeH="0" baseline="0" noProof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972F1-59AD-4177-82A8-3971F70217CC}" type="slidenum">
              <a:rPr lang="fr-FR" smtClean="0"/>
              <a:pPr/>
              <a:t>11</a:t>
            </a:fld>
            <a:endParaRPr lang="fr-FR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61156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fr-FR" sz="2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Mardi 9 juin 2015 matin</a:t>
            </a:r>
            <a:endParaRPr lang="fr-FR" sz="2400" dirty="0" smtClean="0"/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1" i="0" u="none" strike="noStrike" kern="1200" cap="all" spc="0" normalizeH="0" baseline="0" noProof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uLnTx/>
                <a:uFillTx/>
                <a:latin typeface="+mj-lt"/>
                <a:ea typeface="+mj-ea"/>
                <a:cs typeface="+mj-cs"/>
              </a:rPr>
              <a:t>V4.0</a:t>
            </a:r>
          </a:p>
        </p:txBody>
      </p:sp>
      <p:sp>
        <p:nvSpPr>
          <p:cNvPr id="6" name="Rectangle 5"/>
          <p:cNvSpPr/>
          <p:nvPr/>
        </p:nvSpPr>
        <p:spPr>
          <a:xfrm>
            <a:off x="323528" y="2420888"/>
            <a:ext cx="8568952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dirty="0" smtClean="0"/>
              <a:t>Le labyrinthe est constitué de plusieurs étages. Chaque étage correspond à un niveau particulier. Des escaliers permettent de passer d’un étage à un autre.</a:t>
            </a:r>
          </a:p>
          <a:p>
            <a:endParaRPr lang="fr-FR" sz="1200" dirty="0" smtClean="0"/>
          </a:p>
          <a:p>
            <a:r>
              <a:rPr lang="fr-FR" sz="1200" b="1" dirty="0" smtClean="0"/>
              <a:t>Critères de validation:</a:t>
            </a:r>
          </a:p>
          <a:p>
            <a:endParaRPr lang="fr-FR" sz="1200" b="1" dirty="0" smtClean="0"/>
          </a:p>
          <a:p>
            <a:pPr>
              <a:buFont typeface="Arial" pitchFamily="34" charset="0"/>
              <a:buChar char="•"/>
            </a:pPr>
            <a:r>
              <a:rPr lang="fr-FR" sz="1200" dirty="0" smtClean="0"/>
              <a:t>   Lorsque le personnage  va sur l’escalier, il change de niveau.</a:t>
            </a:r>
          </a:p>
          <a:p>
            <a:pPr>
              <a:buFont typeface="Arial" pitchFamily="34" charset="0"/>
              <a:buChar char="•"/>
            </a:pPr>
            <a:r>
              <a:rPr lang="fr-FR" sz="1200" dirty="0" smtClean="0"/>
              <a:t>   Les monstres peuvent traverser la case</a:t>
            </a:r>
          </a:p>
          <a:p>
            <a:pPr>
              <a:buFont typeface="Arial" pitchFamily="34" charset="0"/>
              <a:buChar char="•"/>
            </a:pPr>
            <a:r>
              <a:rPr lang="fr-FR" sz="1200" dirty="0" smtClean="0"/>
              <a:t>   Le monstre ou le personnage attaquer perd des points de vie</a:t>
            </a:r>
          </a:p>
          <a:p>
            <a:pPr>
              <a:buFont typeface="Arial" pitchFamily="34" charset="0"/>
              <a:buChar char="•"/>
            </a:pPr>
            <a:r>
              <a:rPr lang="fr-FR" sz="1200" dirty="0" smtClean="0"/>
              <a:t>   L'attaque ne fonctionne pas s'ils ne sont pas situés l'un à côté de l'autre</a:t>
            </a:r>
          </a:p>
          <a:p>
            <a:pPr>
              <a:buFont typeface="Arial" pitchFamily="34" charset="0"/>
              <a:buChar char="•"/>
            </a:pPr>
            <a:r>
              <a:rPr lang="fr-FR" sz="1200" dirty="0" smtClean="0"/>
              <a:t>   Les monstres du niveau où le héros se trouvait avant l'escalier n'apparaissent pas dans l'étage supérieur/inférieur. Ils restent à leur position et conservent leur points de vie.</a:t>
            </a:r>
          </a:p>
          <a:p>
            <a:pPr>
              <a:buFont typeface="Arial" pitchFamily="34" charset="0"/>
              <a:buChar char="•"/>
            </a:pPr>
            <a:r>
              <a:rPr lang="fr-FR" sz="1200" dirty="0" smtClean="0"/>
              <a:t>   De nouveaux monstres peuvent être présents à l'étage sup rieur en fonction du descriptif du niveau.</a:t>
            </a:r>
          </a:p>
          <a:p>
            <a:pPr>
              <a:buFont typeface="Arial" pitchFamily="34" charset="0"/>
              <a:buChar char="•"/>
            </a:pPr>
            <a:r>
              <a:rPr lang="fr-FR" sz="1200" dirty="0" smtClean="0"/>
              <a:t>   Les escaliers peuvent être de deux types : un escalier qui monte ou un escalier qui descend.</a:t>
            </a:r>
          </a:p>
          <a:p>
            <a:pPr>
              <a:buFont typeface="Arial" pitchFamily="34" charset="0"/>
              <a:buChar char="•"/>
            </a:pPr>
            <a:r>
              <a:rPr lang="fr-FR" sz="1200" dirty="0" smtClean="0"/>
              <a:t>   Les escaliers sont empruntables dans les deux sens : un escalier qui monte vers un étage possède un escalier qui descend à la même position dans l'étage supérieur (et inversement)</a:t>
            </a:r>
          </a:p>
          <a:p>
            <a:pPr>
              <a:buFont typeface="Arial" pitchFamily="34" charset="0"/>
              <a:buChar char="•"/>
            </a:pPr>
            <a:r>
              <a:rPr lang="fr-FR" sz="1200" dirty="0" smtClean="0"/>
              <a:t>   L’escalier qui monte amène à un niveau plus dur et l’escalier qui descend amène à un niveau plus facile</a:t>
            </a:r>
          </a:p>
          <a:p>
            <a:pPr>
              <a:buFont typeface="Arial" pitchFamily="34" charset="0"/>
              <a:buChar char="•"/>
            </a:pPr>
            <a:endParaRPr lang="fr-FR" sz="1200" dirty="0" smtClean="0"/>
          </a:p>
          <a:p>
            <a:pPr>
              <a:buFont typeface="Arial" pitchFamily="34" charset="0"/>
              <a:buChar char="•"/>
            </a:pPr>
            <a:endParaRPr lang="fr-FR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0" y="1484784"/>
            <a:ext cx="9144000" cy="1143000"/>
          </a:xfrm>
          <a:prstGeom prst="rect">
            <a:avLst/>
          </a:prstGeom>
        </p:spPr>
        <p:txBody>
          <a:bodyPr vert="horz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fr-FR" sz="4000" b="1" u="sng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Gestion de multi-niveaux</a:t>
            </a:r>
            <a:endParaRPr kumimoji="0" lang="fr-FR" sz="4000" b="1" i="0" u="sng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323528" y="5469031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u="sng" dirty="0" smtClean="0">
                <a:solidFill>
                  <a:srgbClr val="FF0000"/>
                </a:solidFill>
              </a:rPr>
              <a:t>Répartition des tâches :</a:t>
            </a:r>
          </a:p>
          <a:p>
            <a:r>
              <a:rPr lang="fr-FR" sz="1400" dirty="0" smtClean="0">
                <a:solidFill>
                  <a:srgbClr val="FF0000"/>
                </a:solidFill>
              </a:rPr>
              <a:t>Nicolas:  Conception du nouveau labyrinthe</a:t>
            </a:r>
          </a:p>
          <a:p>
            <a:r>
              <a:rPr lang="fr-FR" sz="1400" dirty="0" smtClean="0">
                <a:solidFill>
                  <a:srgbClr val="FF0000"/>
                </a:solidFill>
              </a:rPr>
              <a:t>Nina:  diagramme classe + ajout bilan et  diagrammes</a:t>
            </a:r>
          </a:p>
          <a:p>
            <a:r>
              <a:rPr lang="fr-FR" sz="1400" dirty="0" smtClean="0">
                <a:solidFill>
                  <a:srgbClr val="FF0000"/>
                </a:solidFill>
              </a:rPr>
              <a:t>Quentin: code principal</a:t>
            </a:r>
          </a:p>
          <a:p>
            <a:r>
              <a:rPr lang="fr-FR" sz="1400" dirty="0" smtClean="0">
                <a:solidFill>
                  <a:srgbClr val="FF0000"/>
                </a:solidFill>
              </a:rPr>
              <a:t>Raphaël: diagramme séquence</a:t>
            </a:r>
            <a:endParaRPr lang="fr-FR" sz="1400" dirty="0">
              <a:solidFill>
                <a:srgbClr val="FF0000"/>
              </a:solidFill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972F1-59AD-4177-82A8-3971F70217CC}" type="slidenum">
              <a:rPr lang="fr-FR" smtClean="0"/>
              <a:pPr/>
              <a:t>12</a:t>
            </a:fld>
            <a:endParaRPr lang="fr-FR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61156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fr-FR" sz="2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Mardi 9 juin 2015 matin</a:t>
            </a:r>
            <a:endParaRPr lang="fr-FR" sz="2400" dirty="0" smtClean="0"/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1" i="0" u="none" strike="noStrike" kern="1200" cap="all" spc="0" normalizeH="0" baseline="0" noProof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uLnTx/>
                <a:uFillTx/>
                <a:latin typeface="+mj-lt"/>
                <a:ea typeface="+mj-ea"/>
                <a:cs typeface="+mj-cs"/>
              </a:rPr>
              <a:t>V4.1</a:t>
            </a:r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0" y="1772816"/>
            <a:ext cx="9144000" cy="1143000"/>
          </a:xfrm>
          <a:prstGeom prst="rect">
            <a:avLst/>
          </a:prstGeom>
        </p:spPr>
        <p:txBody>
          <a:bodyPr vert="horz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fr-FR" sz="4000" b="1" u="sng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Cases déclencheur</a:t>
            </a:r>
          </a:p>
        </p:txBody>
      </p:sp>
      <p:sp>
        <p:nvSpPr>
          <p:cNvPr id="6" name="Rectangle 5"/>
          <p:cNvSpPr/>
          <p:nvPr/>
        </p:nvSpPr>
        <p:spPr>
          <a:xfrm>
            <a:off x="323528" y="3105835"/>
            <a:ext cx="8424936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 smtClean="0"/>
              <a:t>Lorsque un personnage arrive sur la case déclencheur, des cases pleines se transforment en cases vides</a:t>
            </a:r>
          </a:p>
          <a:p>
            <a:endParaRPr lang="fr-FR" sz="1600" dirty="0" smtClean="0"/>
          </a:p>
          <a:p>
            <a:r>
              <a:rPr lang="fr-FR" sz="1600" b="1" dirty="0" smtClean="0"/>
              <a:t>Critères de validation:</a:t>
            </a:r>
          </a:p>
          <a:p>
            <a:endParaRPr lang="fr-FR" sz="1600" b="1" dirty="0" smtClean="0"/>
          </a:p>
          <a:p>
            <a:pPr>
              <a:buFont typeface="Arial" pitchFamily="34" charset="0"/>
              <a:buChar char="•"/>
            </a:pPr>
            <a:r>
              <a:rPr lang="fr-FR" sz="1600" dirty="0" smtClean="0"/>
              <a:t>   Les cases avec effet sont des cases traversables.</a:t>
            </a:r>
          </a:p>
          <a:p>
            <a:pPr>
              <a:buFont typeface="Arial" pitchFamily="34" charset="0"/>
              <a:buChar char="•"/>
            </a:pPr>
            <a:r>
              <a:rPr lang="fr-FR" sz="1600" dirty="0" smtClean="0"/>
              <a:t>   Lorsqu'un personnage marche sur cette case, elle déclenche immédiatement un effet</a:t>
            </a:r>
          </a:p>
          <a:p>
            <a:pPr>
              <a:buFont typeface="Arial" pitchFamily="34" charset="0"/>
              <a:buChar char="•"/>
            </a:pPr>
            <a:r>
              <a:rPr lang="fr-FR" sz="1600" dirty="0" smtClean="0"/>
              <a:t>   Lorsque les monstres marche sur cette case, aucun effet se déclenche</a:t>
            </a:r>
          </a:p>
          <a:p>
            <a:endParaRPr lang="fr-FR" b="1" dirty="0" smtClean="0"/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323528" y="5253007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u="sng" dirty="0" smtClean="0">
                <a:solidFill>
                  <a:srgbClr val="FF0000"/>
                </a:solidFill>
              </a:rPr>
              <a:t>Répartition des tâches :</a:t>
            </a:r>
          </a:p>
          <a:p>
            <a:r>
              <a:rPr lang="fr-FR" sz="1400" dirty="0" smtClean="0">
                <a:solidFill>
                  <a:srgbClr val="FF0000"/>
                </a:solidFill>
              </a:rPr>
              <a:t>Nicolas:  diagramme de classe</a:t>
            </a:r>
          </a:p>
          <a:p>
            <a:r>
              <a:rPr lang="fr-FR" sz="1400" dirty="0" smtClean="0">
                <a:solidFill>
                  <a:srgbClr val="FF0000"/>
                </a:solidFill>
              </a:rPr>
              <a:t>Nina:  ajout bilan et  diagrammes + aide diagramme classe</a:t>
            </a:r>
          </a:p>
          <a:p>
            <a:r>
              <a:rPr lang="fr-FR" sz="1400" dirty="0" smtClean="0">
                <a:solidFill>
                  <a:srgbClr val="FF0000"/>
                </a:solidFill>
              </a:rPr>
              <a:t>Quentin: Code principal</a:t>
            </a:r>
          </a:p>
          <a:p>
            <a:r>
              <a:rPr lang="fr-FR" sz="1400" dirty="0" smtClean="0">
                <a:solidFill>
                  <a:srgbClr val="FF0000"/>
                </a:solidFill>
              </a:rPr>
              <a:t>Raphaël:  (continue le travail sur les </a:t>
            </a:r>
            <a:r>
              <a:rPr lang="fr-FR" sz="1400" dirty="0" err="1" smtClean="0">
                <a:solidFill>
                  <a:srgbClr val="FF0000"/>
                </a:solidFill>
              </a:rPr>
              <a:t>sprites</a:t>
            </a:r>
            <a:r>
              <a:rPr lang="fr-FR" sz="1400" dirty="0" smtClean="0">
                <a:solidFill>
                  <a:srgbClr val="FF0000"/>
                </a:solidFill>
              </a:rPr>
              <a:t>)</a:t>
            </a:r>
            <a:endParaRPr lang="fr-FR" sz="1400" dirty="0">
              <a:solidFill>
                <a:srgbClr val="FF0000"/>
              </a:solidFill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972F1-59AD-4177-82A8-3971F70217CC}" type="slidenum">
              <a:rPr lang="fr-FR" smtClean="0"/>
              <a:pPr/>
              <a:t>13</a:t>
            </a:fld>
            <a:endParaRPr lang="fr-FR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323528" y="2348880"/>
            <a:ext cx="8820472" cy="1143000"/>
          </a:xfrm>
          <a:prstGeom prst="rect">
            <a:avLst/>
          </a:prstGeom>
        </p:spPr>
        <p:txBody>
          <a:bodyPr vert="horz" anchor="ctr">
            <a:no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9600" b="1" i="0" u="none" strike="noStrike" kern="1200" cap="all" spc="0" normalizeH="0" baseline="0" noProof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uLnTx/>
                <a:uFillTx/>
                <a:latin typeface="+mj-lt"/>
                <a:ea typeface="+mj-ea"/>
                <a:cs typeface="+mj-cs"/>
              </a:rPr>
              <a:t>V5</a:t>
            </a:r>
            <a:br>
              <a:rPr kumimoji="0" lang="fr-FR" sz="9600" b="1" i="0" u="none" strike="noStrike" kern="1200" cap="all" spc="0" normalizeH="0" baseline="0" noProof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fr-FR" sz="4000" b="1" i="0" u="none" strike="noStrike" kern="1200" cap="all" spc="0" normalizeH="0" baseline="0" noProof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uLnTx/>
                <a:uFillTx/>
                <a:latin typeface="+mj-lt"/>
                <a:ea typeface="+mj-ea"/>
                <a:cs typeface="+mj-cs"/>
              </a:rPr>
              <a:t>Mercredi 10 juin 2015 après-midi</a:t>
            </a:r>
            <a:endParaRPr kumimoji="0" lang="fr-FR" sz="9600" b="1" i="0" u="none" strike="noStrike" kern="1200" cap="all" spc="0" normalizeH="0" baseline="0" noProof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972F1-59AD-4177-82A8-3971F70217CC}" type="slidenum">
              <a:rPr lang="fr-FR" smtClean="0"/>
              <a:pPr/>
              <a:t>14</a:t>
            </a:fld>
            <a:endParaRPr lang="fr-FR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61156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fr-FR" sz="2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Mercredi 10 juin 2015 après midi</a:t>
            </a:r>
            <a:endParaRPr lang="fr-FR" sz="2400" dirty="0" smtClean="0"/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1" i="0" u="none" strike="noStrike" kern="1200" cap="all" spc="0" normalizeH="0" baseline="0" noProof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uLnTx/>
                <a:uFillTx/>
                <a:latin typeface="+mj-lt"/>
                <a:ea typeface="+mj-ea"/>
                <a:cs typeface="+mj-cs"/>
              </a:rPr>
              <a:t>V5.0</a:t>
            </a:r>
          </a:p>
        </p:txBody>
      </p:sp>
      <p:sp>
        <p:nvSpPr>
          <p:cNvPr id="6" name="Rectangle 5"/>
          <p:cNvSpPr/>
          <p:nvPr/>
        </p:nvSpPr>
        <p:spPr>
          <a:xfrm>
            <a:off x="323528" y="3429000"/>
            <a:ext cx="856895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dirty="0" smtClean="0"/>
              <a:t>Lorsque le héros n'a plus de points de vie, le jeu s'arrête et la partie est perdue. Un message « Game over ! » apparaît à l’écran</a:t>
            </a:r>
          </a:p>
          <a:p>
            <a:r>
              <a:rPr lang="fr-FR" sz="1200" dirty="0" smtClean="0"/>
              <a:t>Lorsque le héro revient sur la case de départ avec le talisman, le jeu s’arrête et la partie est gagnée. Un message « You </a:t>
            </a:r>
            <a:r>
              <a:rPr lang="fr-FR" sz="1200" dirty="0" err="1" smtClean="0"/>
              <a:t>win</a:t>
            </a:r>
            <a:r>
              <a:rPr lang="fr-FR" sz="1200" dirty="0" smtClean="0"/>
              <a:t> ! » apparaît à l’écran.</a:t>
            </a:r>
          </a:p>
          <a:p>
            <a:endParaRPr lang="fr-FR" sz="1200" dirty="0" smtClean="0"/>
          </a:p>
          <a:p>
            <a:r>
              <a:rPr lang="fr-FR" sz="1200" b="1" dirty="0" smtClean="0"/>
              <a:t>Critères de validation:</a:t>
            </a:r>
          </a:p>
          <a:p>
            <a:endParaRPr lang="fr-FR" sz="1200" b="1" dirty="0" smtClean="0"/>
          </a:p>
          <a:p>
            <a:pPr>
              <a:buFont typeface="Arial" pitchFamily="34" charset="0"/>
              <a:buChar char="•"/>
            </a:pPr>
            <a:r>
              <a:rPr lang="fr-FR" sz="1200" dirty="0" smtClean="0"/>
              <a:t>    Quand le héros meurt, un message de fin est affiché sur la console et le jeu s'arrête.</a:t>
            </a:r>
          </a:p>
          <a:p>
            <a:pPr>
              <a:buFont typeface="Arial" pitchFamily="34" charset="0"/>
              <a:buChar char="•"/>
            </a:pPr>
            <a:r>
              <a:rPr lang="fr-FR" sz="1200" dirty="0" smtClean="0"/>
              <a:t>    Lorsque le héro revient sur la case de départ avec le talisman un message de fin est affiché sur la console et le jeu s’arrête</a:t>
            </a:r>
          </a:p>
          <a:p>
            <a:endParaRPr lang="fr-FR" sz="1200" dirty="0" smtClean="0"/>
          </a:p>
          <a:p>
            <a:pPr>
              <a:buFont typeface="Arial" pitchFamily="34" charset="0"/>
              <a:buChar char="•"/>
            </a:pPr>
            <a:endParaRPr lang="fr-FR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0" y="1772816"/>
            <a:ext cx="9144000" cy="1143000"/>
          </a:xfrm>
          <a:prstGeom prst="rect">
            <a:avLst/>
          </a:prstGeom>
        </p:spPr>
        <p:txBody>
          <a:bodyPr vert="horz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fr-FR" sz="4000" b="1" u="sng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Gestion de la fin du jeu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323528" y="5253007"/>
            <a:ext cx="84249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u="sng" dirty="0" smtClean="0">
                <a:solidFill>
                  <a:srgbClr val="FF0000"/>
                </a:solidFill>
              </a:rPr>
              <a:t>Répartition des tâches :</a:t>
            </a:r>
          </a:p>
          <a:p>
            <a:r>
              <a:rPr lang="fr-FR" sz="1400" dirty="0" smtClean="0">
                <a:solidFill>
                  <a:srgbClr val="FF0000"/>
                </a:solidFill>
              </a:rPr>
              <a:t>Nina:  écriture du code pour les messages de fin + ajout bilan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08304" y="5013176"/>
            <a:ext cx="1607619" cy="1611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08104" y="5013176"/>
            <a:ext cx="1645895" cy="16540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972F1-59AD-4177-82A8-3971F70217CC}" type="slidenum">
              <a:rPr lang="fr-FR" smtClean="0"/>
              <a:pPr/>
              <a:t>15</a:t>
            </a:fld>
            <a:endParaRPr lang="fr-FR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61156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fr-FR" sz="2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Mercredi 10 juin 2015 après midi</a:t>
            </a:r>
            <a:endParaRPr lang="fr-FR" sz="2400" dirty="0" smtClean="0"/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1" i="0" u="none" strike="noStrike" kern="1200" cap="all" spc="0" normalizeH="0" baseline="0" noProof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uLnTx/>
                <a:uFillTx/>
                <a:latin typeface="+mj-lt"/>
                <a:ea typeface="+mj-ea"/>
                <a:cs typeface="+mj-cs"/>
              </a:rPr>
              <a:t>V5.1</a:t>
            </a:r>
          </a:p>
        </p:txBody>
      </p:sp>
      <p:sp>
        <p:nvSpPr>
          <p:cNvPr id="5" name="Rectangle 4"/>
          <p:cNvSpPr/>
          <p:nvPr/>
        </p:nvSpPr>
        <p:spPr>
          <a:xfrm>
            <a:off x="323528" y="3429000"/>
            <a:ext cx="856895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dirty="0" smtClean="0"/>
              <a:t>Le héro ne voit  qu’à 1 case autour de lui.</a:t>
            </a:r>
          </a:p>
          <a:p>
            <a:endParaRPr lang="fr-FR" sz="1200" dirty="0" smtClean="0"/>
          </a:p>
          <a:p>
            <a:r>
              <a:rPr lang="fr-FR" sz="1200" b="1" dirty="0" smtClean="0"/>
              <a:t>Critères de validation:</a:t>
            </a:r>
          </a:p>
          <a:p>
            <a:endParaRPr lang="fr-FR" sz="1200" b="1" dirty="0" smtClean="0"/>
          </a:p>
          <a:p>
            <a:pPr>
              <a:buFont typeface="Arial" pitchFamily="34" charset="0"/>
              <a:buChar char="•"/>
            </a:pPr>
            <a:r>
              <a:rPr lang="fr-FR" sz="1200" dirty="0" smtClean="0"/>
              <a:t>    Toutes les autres cases sont noirs</a:t>
            </a:r>
          </a:p>
          <a:p>
            <a:pPr>
              <a:buFont typeface="Arial" pitchFamily="34" charset="0"/>
              <a:buChar char="•"/>
            </a:pPr>
            <a:r>
              <a:rPr lang="fr-FR" sz="1200" dirty="0" smtClean="0"/>
              <a:t>    Un carré de trois cases sur trois cases  où le héros est au milieu est visible</a:t>
            </a:r>
          </a:p>
          <a:p>
            <a:pPr>
              <a:buFont typeface="Arial" pitchFamily="34" charset="0"/>
              <a:buChar char="•"/>
            </a:pPr>
            <a:endParaRPr lang="fr-FR" dirty="0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0" y="1772816"/>
            <a:ext cx="9144000" cy="1143000"/>
          </a:xfrm>
          <a:prstGeom prst="rect">
            <a:avLst/>
          </a:prstGeom>
        </p:spPr>
        <p:txBody>
          <a:bodyPr vert="horz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fr-FR" sz="4000" b="1" u="sng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Gestion de la vision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251520" y="5253007"/>
            <a:ext cx="8424936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u="sng" dirty="0" smtClean="0">
                <a:solidFill>
                  <a:srgbClr val="FF0000"/>
                </a:solidFill>
              </a:rPr>
              <a:t>Répartition des tâches :</a:t>
            </a:r>
          </a:p>
          <a:p>
            <a:r>
              <a:rPr lang="fr-FR" sz="1400" dirty="0" smtClean="0">
                <a:solidFill>
                  <a:srgbClr val="FF0000"/>
                </a:solidFill>
              </a:rPr>
              <a:t>Nicolas:  aide au code principal</a:t>
            </a:r>
          </a:p>
          <a:p>
            <a:r>
              <a:rPr lang="fr-FR" sz="1400" dirty="0" smtClean="0">
                <a:solidFill>
                  <a:srgbClr val="FF0000"/>
                </a:solidFill>
              </a:rPr>
              <a:t>Nina: écriture bilan + ajout diagramme</a:t>
            </a:r>
          </a:p>
          <a:p>
            <a:r>
              <a:rPr lang="fr-FR" sz="1400" dirty="0" smtClean="0">
                <a:solidFill>
                  <a:srgbClr val="FF0000"/>
                </a:solidFill>
              </a:rPr>
              <a:t>Quentin: code principal</a:t>
            </a: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972F1-59AD-4177-82A8-3971F70217CC}" type="slidenum">
              <a:rPr lang="fr-FR" smtClean="0"/>
              <a:pPr/>
              <a:t>16</a:t>
            </a:fld>
            <a:endParaRPr lang="fr-FR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61156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fr-FR" sz="2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Mercredi 10 juin 2015 après midi</a:t>
            </a:r>
            <a:endParaRPr lang="fr-FR" sz="2400" dirty="0" smtClean="0"/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1" i="0" u="none" strike="noStrike" kern="1200" cap="all" spc="0" normalizeH="0" baseline="0" noProof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uLnTx/>
                <a:uFillTx/>
                <a:latin typeface="+mj-lt"/>
                <a:ea typeface="+mj-ea"/>
                <a:cs typeface="+mj-cs"/>
              </a:rPr>
              <a:t>V5.2</a:t>
            </a:r>
          </a:p>
        </p:txBody>
      </p:sp>
      <p:sp>
        <p:nvSpPr>
          <p:cNvPr id="5" name="Rectangle 4"/>
          <p:cNvSpPr/>
          <p:nvPr/>
        </p:nvSpPr>
        <p:spPr>
          <a:xfrm>
            <a:off x="323528" y="3429000"/>
            <a:ext cx="856895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dirty="0" smtClean="0"/>
              <a:t>Le héro lorsqu’il se rend sur la case où il y a une cerise récupère  10 points de vie.</a:t>
            </a:r>
          </a:p>
          <a:p>
            <a:endParaRPr lang="fr-FR" sz="1200" dirty="0" smtClean="0"/>
          </a:p>
          <a:p>
            <a:r>
              <a:rPr lang="fr-FR" sz="1200" b="1" dirty="0" smtClean="0"/>
              <a:t>Critères de validation:</a:t>
            </a:r>
          </a:p>
          <a:p>
            <a:endParaRPr lang="fr-FR" sz="1200" b="1" dirty="0" smtClean="0"/>
          </a:p>
          <a:p>
            <a:pPr>
              <a:buFont typeface="Arial" pitchFamily="34" charset="0"/>
              <a:buChar char="•"/>
            </a:pPr>
            <a:r>
              <a:rPr lang="fr-FR" sz="1200" dirty="0" smtClean="0"/>
              <a:t>    Le héro récupère de la vie lorsqu’il passe sur une cerise</a:t>
            </a:r>
          </a:p>
          <a:p>
            <a:pPr>
              <a:buFont typeface="Arial" pitchFamily="34" charset="0"/>
              <a:buChar char="•"/>
            </a:pPr>
            <a:r>
              <a:rPr lang="fr-FR" sz="1200" dirty="0" smtClean="0"/>
              <a:t>    Lorsque le héro a récupérée la cerise, elle n’est  plus visible</a:t>
            </a:r>
          </a:p>
          <a:p>
            <a:pPr>
              <a:buFont typeface="Arial" pitchFamily="34" charset="0"/>
              <a:buChar char="•"/>
            </a:pPr>
            <a:endParaRPr lang="fr-FR" dirty="0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0" y="1772816"/>
            <a:ext cx="9144000" cy="1143000"/>
          </a:xfrm>
          <a:prstGeom prst="rect">
            <a:avLst/>
          </a:prstGeom>
        </p:spPr>
        <p:txBody>
          <a:bodyPr vert="horz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fr-FR" sz="4000" b="1" u="sng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Ajout de vie supplémentaire pour le héros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323528" y="5253007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u="sng" dirty="0" smtClean="0">
                <a:solidFill>
                  <a:srgbClr val="FF0000"/>
                </a:solidFill>
              </a:rPr>
              <a:t>Répartition des tâches :</a:t>
            </a:r>
          </a:p>
          <a:p>
            <a:r>
              <a:rPr lang="fr-FR" sz="1400" dirty="0" smtClean="0">
                <a:solidFill>
                  <a:srgbClr val="FF0000"/>
                </a:solidFill>
              </a:rPr>
              <a:t>Nicolas:  code principal + diagramme s séquences</a:t>
            </a:r>
          </a:p>
          <a:p>
            <a:r>
              <a:rPr lang="fr-FR" sz="1400" dirty="0" smtClean="0">
                <a:solidFill>
                  <a:srgbClr val="FF0000"/>
                </a:solidFill>
              </a:rPr>
              <a:t>Nina:  Ecriture du bilan + diagramme de classe + tests</a:t>
            </a:r>
          </a:p>
          <a:p>
            <a:r>
              <a:rPr lang="fr-FR" sz="1400" dirty="0" smtClean="0">
                <a:solidFill>
                  <a:srgbClr val="FF0000"/>
                </a:solidFill>
              </a:rPr>
              <a:t>Quentin: correction de petits bugs</a:t>
            </a:r>
          </a:p>
          <a:p>
            <a:r>
              <a:rPr lang="fr-FR" sz="1400" dirty="0" smtClean="0">
                <a:solidFill>
                  <a:srgbClr val="FF0000"/>
                </a:solidFill>
              </a:rPr>
              <a:t>Raphaël:  recherche et  mise en place du </a:t>
            </a:r>
            <a:r>
              <a:rPr lang="fr-FR" sz="1400" dirty="0" err="1" smtClean="0">
                <a:solidFill>
                  <a:srgbClr val="FF0000"/>
                </a:solidFill>
              </a:rPr>
              <a:t>sprite</a:t>
            </a:r>
            <a:r>
              <a:rPr lang="fr-FR" sz="1400" dirty="0" smtClean="0">
                <a:solidFill>
                  <a:srgbClr val="FF0000"/>
                </a:solidFill>
              </a:rPr>
              <a:t> de la cerise</a:t>
            </a:r>
            <a:endParaRPr lang="fr-FR" sz="1400" dirty="0">
              <a:solidFill>
                <a:srgbClr val="FF0000"/>
              </a:solidFill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972F1-59AD-4177-82A8-3971F70217CC}" type="slidenum">
              <a:rPr lang="fr-FR" smtClean="0"/>
              <a:pPr/>
              <a:t>17</a:t>
            </a:fld>
            <a:endParaRPr lang="fr-FR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fr-FR" sz="7200" b="1" u="sng" dirty="0" smtClean="0"/>
              <a:t>Fin</a:t>
            </a:r>
            <a:endParaRPr lang="fr-FR" sz="7200" b="1" u="sng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1800" y="2492896"/>
            <a:ext cx="3905250" cy="390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972F1-59AD-4177-82A8-3971F70217CC}" type="slidenum">
              <a:rPr lang="fr-FR" smtClean="0"/>
              <a:pPr/>
              <a:t>18</a:t>
            </a:fld>
            <a:endParaRPr lang="fr-F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9552" y="2348880"/>
            <a:ext cx="8229600" cy="1143000"/>
          </a:xfrm>
        </p:spPr>
        <p:txBody>
          <a:bodyPr>
            <a:no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fr-FR" sz="96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V1</a:t>
            </a:r>
            <a:br>
              <a:rPr lang="fr-FR" sz="96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</a:br>
            <a:r>
              <a:rPr lang="fr-FR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Lundi 8 juin 2015 matin </a:t>
            </a:r>
            <a:endParaRPr lang="fr-FR" sz="96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972F1-59AD-4177-82A8-3971F70217CC}" type="slidenum">
              <a:rPr lang="fr-FR" smtClean="0"/>
              <a:pPr/>
              <a:t>2</a:t>
            </a:fld>
            <a:endParaRPr lang="fr-F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512" y="1772816"/>
            <a:ext cx="8712968" cy="1143000"/>
          </a:xfrm>
        </p:spPr>
        <p:txBody>
          <a:bodyPr>
            <a:noAutofit/>
          </a:bodyPr>
          <a:lstStyle/>
          <a:p>
            <a:pPr algn="ctr"/>
            <a:r>
              <a:rPr lang="fr-FR" b="1" u="sng" dirty="0" smtClean="0"/>
              <a:t>Création d’un labyrinthe par défaut</a:t>
            </a:r>
            <a:endParaRPr lang="fr-FR" b="1" u="sng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 t="29646"/>
          <a:stretch>
            <a:fillRect/>
          </a:stretch>
        </p:blipFill>
        <p:spPr bwMode="auto">
          <a:xfrm>
            <a:off x="1115616" y="3140968"/>
            <a:ext cx="7143750" cy="17087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re 1"/>
          <p:cNvSpPr txBox="1">
            <a:spLocks/>
          </p:cNvSpPr>
          <p:nvPr/>
        </p:nvSpPr>
        <p:spPr>
          <a:xfrm>
            <a:off x="61156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fr-FR" sz="2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Lundi 8 juin 2015 matin </a:t>
            </a:r>
            <a:endParaRPr lang="fr-FR" sz="2400" dirty="0" smtClean="0"/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1" i="0" u="none" strike="noStrike" kern="1200" cap="all" spc="0" normalizeH="0" baseline="0" noProof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uLnTx/>
                <a:uFillTx/>
                <a:latin typeface="+mj-lt"/>
                <a:ea typeface="+mj-ea"/>
                <a:cs typeface="+mj-cs"/>
              </a:rPr>
              <a:t>V1.0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323528" y="5253007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u="sng" dirty="0" smtClean="0">
                <a:solidFill>
                  <a:srgbClr val="FF0000"/>
                </a:solidFill>
              </a:rPr>
              <a:t>Répartition des tâches :</a:t>
            </a:r>
          </a:p>
          <a:p>
            <a:r>
              <a:rPr lang="fr-FR" sz="1400" dirty="0" smtClean="0">
                <a:solidFill>
                  <a:srgbClr val="FF0000"/>
                </a:solidFill>
              </a:rPr>
              <a:t>Nicolas: Diagramme de classe</a:t>
            </a:r>
          </a:p>
          <a:p>
            <a:r>
              <a:rPr lang="fr-FR" sz="1400" dirty="0" smtClean="0">
                <a:solidFill>
                  <a:srgbClr val="FF0000"/>
                </a:solidFill>
              </a:rPr>
              <a:t>Nina:  Ecriture du bilan + ajout des diagrammes +  tests</a:t>
            </a:r>
          </a:p>
          <a:p>
            <a:r>
              <a:rPr lang="fr-FR" sz="1400" dirty="0" smtClean="0">
                <a:solidFill>
                  <a:srgbClr val="FF0000"/>
                </a:solidFill>
              </a:rPr>
              <a:t>Quentin: Code principal</a:t>
            </a:r>
          </a:p>
          <a:p>
            <a:r>
              <a:rPr lang="fr-FR" sz="1400" dirty="0" smtClean="0">
                <a:solidFill>
                  <a:srgbClr val="FF0000"/>
                </a:solidFill>
              </a:rPr>
              <a:t>Raphaël: Diagramme de séquence</a:t>
            </a:r>
            <a:endParaRPr lang="fr-FR" sz="1400" dirty="0">
              <a:solidFill>
                <a:srgbClr val="FF0000"/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972F1-59AD-4177-82A8-3971F70217CC}" type="slidenum">
              <a:rPr lang="fr-FR" smtClean="0"/>
              <a:pPr/>
              <a:t>3</a:t>
            </a:fld>
            <a:endParaRPr lang="fr-F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611560" y="69269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fr-FR" sz="2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Lundi 8 juin 2015  matin </a:t>
            </a:r>
            <a:endParaRPr lang="fr-FR" sz="2400" dirty="0" smtClean="0"/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1" i="0" u="none" strike="noStrike" kern="1200" cap="all" spc="0" normalizeH="0" baseline="0" noProof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uLnTx/>
                <a:uFillTx/>
                <a:latin typeface="+mj-lt"/>
                <a:ea typeface="+mj-ea"/>
                <a:cs typeface="+mj-cs"/>
              </a:rPr>
              <a:t>V1.1</a:t>
            </a:r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179512" y="1772816"/>
            <a:ext cx="8712968" cy="1143000"/>
          </a:xfrm>
        </p:spPr>
        <p:txBody>
          <a:bodyPr>
            <a:noAutofit/>
          </a:bodyPr>
          <a:lstStyle/>
          <a:p>
            <a:pPr algn="ctr"/>
            <a:r>
              <a:rPr lang="fr-FR" b="1" u="sng" dirty="0" smtClean="0"/>
              <a:t>Collision avec les murs</a:t>
            </a:r>
            <a:endParaRPr lang="fr-FR" b="1" u="sng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2996952"/>
            <a:ext cx="7134225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ZoneTexte 5"/>
          <p:cNvSpPr txBox="1"/>
          <p:nvPr/>
        </p:nvSpPr>
        <p:spPr>
          <a:xfrm>
            <a:off x="323528" y="5253007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u="sng" dirty="0" smtClean="0">
                <a:solidFill>
                  <a:srgbClr val="FF0000"/>
                </a:solidFill>
              </a:rPr>
              <a:t>Répartition des tâches :</a:t>
            </a:r>
          </a:p>
          <a:p>
            <a:r>
              <a:rPr lang="fr-FR" sz="1400" dirty="0" smtClean="0">
                <a:solidFill>
                  <a:srgbClr val="FF0000"/>
                </a:solidFill>
              </a:rPr>
              <a:t>Nicolas:  diagramme classe</a:t>
            </a:r>
          </a:p>
          <a:p>
            <a:r>
              <a:rPr lang="fr-FR" sz="1400" dirty="0" smtClean="0">
                <a:solidFill>
                  <a:srgbClr val="FF0000"/>
                </a:solidFill>
              </a:rPr>
              <a:t>Nina:  Ecriture du bilan + ajout des diagrammes +  tests</a:t>
            </a:r>
          </a:p>
          <a:p>
            <a:r>
              <a:rPr lang="fr-FR" sz="1400" dirty="0" smtClean="0">
                <a:solidFill>
                  <a:srgbClr val="FF0000"/>
                </a:solidFill>
              </a:rPr>
              <a:t>Quentin: code principal</a:t>
            </a:r>
          </a:p>
          <a:p>
            <a:r>
              <a:rPr lang="fr-FR" sz="1400" dirty="0" smtClean="0">
                <a:solidFill>
                  <a:srgbClr val="FF0000"/>
                </a:solidFill>
              </a:rPr>
              <a:t>Raphaël: diagramme séquence</a:t>
            </a:r>
            <a:endParaRPr lang="fr-FR" sz="1400" dirty="0">
              <a:solidFill>
                <a:srgbClr val="FF0000"/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972F1-59AD-4177-82A8-3971F70217CC}" type="slidenum">
              <a:rPr lang="fr-FR" smtClean="0"/>
              <a:pPr/>
              <a:t>4</a:t>
            </a:fld>
            <a:endParaRPr lang="fr-F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539552" y="2348880"/>
            <a:ext cx="8229600" cy="1143000"/>
          </a:xfrm>
        </p:spPr>
        <p:txBody>
          <a:bodyPr>
            <a:no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fr-FR" sz="96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V2</a:t>
            </a:r>
            <a:br>
              <a:rPr lang="fr-FR" sz="96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</a:br>
            <a:r>
              <a:rPr lang="fr-FR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Lundi 8 juin 2015 après-midi </a:t>
            </a:r>
            <a:endParaRPr lang="fr-FR" sz="96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972F1-59AD-4177-82A8-3971F70217CC}" type="slidenum">
              <a:rPr lang="fr-FR" smtClean="0"/>
              <a:pPr/>
              <a:t>5</a:t>
            </a:fld>
            <a:endParaRPr lang="fr-FR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61156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fr-FR" sz="2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Lundi 8 juin 2015 après-midi</a:t>
            </a:r>
            <a:endParaRPr lang="fr-FR" sz="2400" dirty="0" smtClean="0"/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1" i="0" u="none" strike="noStrike" kern="1200" cap="all" spc="0" normalizeH="0" baseline="0" noProof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uLnTx/>
                <a:uFillTx/>
                <a:latin typeface="+mj-lt"/>
                <a:ea typeface="+mj-ea"/>
                <a:cs typeface="+mj-cs"/>
              </a:rPr>
              <a:t>V2.0</a:t>
            </a:r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179512" y="1772816"/>
            <a:ext cx="8712968" cy="1143000"/>
          </a:xfrm>
        </p:spPr>
        <p:txBody>
          <a:bodyPr>
            <a:noAutofit/>
          </a:bodyPr>
          <a:lstStyle/>
          <a:p>
            <a:pPr algn="ctr"/>
            <a:r>
              <a:rPr lang="fr-FR" b="1" u="sng" dirty="0" smtClean="0"/>
              <a:t>Génération et déplacement de monstres attirés par le héros</a:t>
            </a:r>
            <a:endParaRPr lang="fr-FR" b="1" u="sng" dirty="0"/>
          </a:p>
        </p:txBody>
      </p:sp>
      <p:sp>
        <p:nvSpPr>
          <p:cNvPr id="7" name="Rectangle 6"/>
          <p:cNvSpPr/>
          <p:nvPr/>
        </p:nvSpPr>
        <p:spPr>
          <a:xfrm>
            <a:off x="323528" y="3003917"/>
            <a:ext cx="856895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dirty="0" smtClean="0"/>
              <a:t>Au lancement du jeu, le jeu ajoute  différents monstres dans l'environnement. A chaque fois que les monstres se déplacent, les monstres tentent de réduire leur</a:t>
            </a:r>
          </a:p>
          <a:p>
            <a:r>
              <a:rPr lang="fr-FR" sz="1200" dirty="0" smtClean="0"/>
              <a:t>distance à vol d'oiseau par  rapport au héros.</a:t>
            </a:r>
          </a:p>
          <a:p>
            <a:endParaRPr lang="fr-FR" sz="1200" dirty="0" smtClean="0"/>
          </a:p>
          <a:p>
            <a:r>
              <a:rPr lang="fr-FR" sz="1200" b="1" dirty="0" smtClean="0"/>
              <a:t>Critères de validation:</a:t>
            </a:r>
          </a:p>
          <a:p>
            <a:endParaRPr lang="fr-FR" sz="1200" b="1" dirty="0" smtClean="0"/>
          </a:p>
          <a:p>
            <a:pPr>
              <a:buFont typeface="Arial" pitchFamily="34" charset="0"/>
              <a:buChar char="•"/>
            </a:pPr>
            <a:r>
              <a:rPr lang="fr-FR" sz="1200" dirty="0" smtClean="0"/>
              <a:t>    Il est possible de construire un labyrinthe par défaut contenant quelques monstres</a:t>
            </a:r>
          </a:p>
          <a:p>
            <a:pPr>
              <a:buFont typeface="Arial" pitchFamily="34" charset="0"/>
              <a:buChar char="•"/>
            </a:pPr>
            <a:r>
              <a:rPr lang="fr-FR" sz="1200" dirty="0" smtClean="0"/>
              <a:t>    Il est possible de construire un labyrinthe par défaut contenant quelques monstres</a:t>
            </a:r>
          </a:p>
          <a:p>
            <a:pPr>
              <a:buFont typeface="Arial" pitchFamily="34" charset="0"/>
              <a:buChar char="•"/>
            </a:pPr>
            <a:r>
              <a:rPr lang="fr-FR" sz="1200" dirty="0" smtClean="0"/>
              <a:t>    Il n'est pas possible de générer des monstres sur des cases non vides (position du joueur, d'autres monstres ou de murs</a:t>
            </a:r>
          </a:p>
          <a:p>
            <a:pPr>
              <a:buFont typeface="Arial" pitchFamily="34" charset="0"/>
              <a:buChar char="•"/>
            </a:pPr>
            <a:r>
              <a:rPr lang="fr-FR" sz="1200" dirty="0" smtClean="0"/>
              <a:t>    Après son déplacement, un monstre doit être plus proche du héros qu'avant son déplacement (distance de Manhattan 	sans prise en compte des murs).</a:t>
            </a:r>
          </a:p>
          <a:p>
            <a:pPr>
              <a:buFont typeface="Arial" pitchFamily="34" charset="0"/>
              <a:buChar char="•"/>
            </a:pPr>
            <a:r>
              <a:rPr lang="fr-FR" sz="1200" dirty="0" smtClean="0"/>
              <a:t>    Les monstres soumis aux obstacles peuvent se retrouver bloqués dans des cul-de-sac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323528" y="5253007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u="sng" dirty="0" smtClean="0">
                <a:solidFill>
                  <a:srgbClr val="FF0000"/>
                </a:solidFill>
              </a:rPr>
              <a:t>Répartition des tâches :</a:t>
            </a:r>
          </a:p>
          <a:p>
            <a:r>
              <a:rPr lang="fr-FR" sz="1400" dirty="0" smtClean="0">
                <a:solidFill>
                  <a:srgbClr val="FF0000"/>
                </a:solidFill>
              </a:rPr>
              <a:t>Nicolas:  diagramme classe</a:t>
            </a:r>
          </a:p>
          <a:p>
            <a:r>
              <a:rPr lang="fr-FR" sz="1400" dirty="0" smtClean="0">
                <a:solidFill>
                  <a:srgbClr val="FF0000"/>
                </a:solidFill>
              </a:rPr>
              <a:t>Nina:  Ecriture du bilan + ajout des diagrammes +  tests</a:t>
            </a:r>
          </a:p>
          <a:p>
            <a:r>
              <a:rPr lang="fr-FR" sz="1400" dirty="0" smtClean="0">
                <a:solidFill>
                  <a:srgbClr val="FF0000"/>
                </a:solidFill>
              </a:rPr>
              <a:t>Quentin: code principal</a:t>
            </a:r>
          </a:p>
          <a:p>
            <a:r>
              <a:rPr lang="fr-FR" sz="1400" dirty="0" smtClean="0">
                <a:solidFill>
                  <a:srgbClr val="FF0000"/>
                </a:solidFill>
              </a:rPr>
              <a:t>Raphaël:</a:t>
            </a:r>
            <a:endParaRPr lang="fr-FR" sz="1400" dirty="0">
              <a:solidFill>
                <a:srgbClr val="FF0000"/>
              </a:solidFill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972F1-59AD-4177-82A8-3971F70217CC}" type="slidenum">
              <a:rPr lang="fr-FR" smtClean="0"/>
              <a:pPr/>
              <a:t>6</a:t>
            </a:fld>
            <a:endParaRPr lang="fr-FR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61156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fr-FR" sz="2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Lundi 8 juin 2015 après-midi</a:t>
            </a:r>
            <a:endParaRPr lang="fr-FR" sz="2400" dirty="0" smtClean="0"/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1" i="0" u="none" strike="noStrike" kern="1200" cap="all" spc="0" normalizeH="0" baseline="0" noProof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uLnTx/>
                <a:uFillTx/>
                <a:latin typeface="+mj-lt"/>
                <a:ea typeface="+mj-ea"/>
                <a:cs typeface="+mj-cs"/>
              </a:rPr>
              <a:t>V2.1</a:t>
            </a:r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431032" y="1772816"/>
            <a:ext cx="8712968" cy="1143000"/>
          </a:xfrm>
        </p:spPr>
        <p:txBody>
          <a:bodyPr>
            <a:noAutofit/>
          </a:bodyPr>
          <a:lstStyle/>
          <a:p>
            <a:pPr algn="ctr"/>
            <a:r>
              <a:rPr lang="fr-FR" b="1" u="sng" dirty="0" smtClean="0"/>
              <a:t>Affichage avec des </a:t>
            </a:r>
            <a:r>
              <a:rPr lang="fr-FR" b="1" u="sng" dirty="0" err="1" smtClean="0"/>
              <a:t>sprites</a:t>
            </a:r>
            <a:endParaRPr lang="fr-FR" b="1" u="sng" dirty="0"/>
          </a:p>
        </p:txBody>
      </p:sp>
      <p:sp>
        <p:nvSpPr>
          <p:cNvPr id="8" name="Rectangle 7"/>
          <p:cNvSpPr/>
          <p:nvPr/>
        </p:nvSpPr>
        <p:spPr>
          <a:xfrm>
            <a:off x="251520" y="3645024"/>
            <a:ext cx="8568952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fr-FR" sz="1400" dirty="0" smtClean="0"/>
          </a:p>
          <a:p>
            <a:r>
              <a:rPr lang="fr-FR" sz="1400" dirty="0" smtClean="0"/>
              <a:t>La fenêtre n'affiche plus des figures de base (rond, carré) mais des </a:t>
            </a:r>
            <a:r>
              <a:rPr lang="fr-FR" sz="1400" dirty="0" err="1" smtClean="0"/>
              <a:t>sprites</a:t>
            </a:r>
            <a:r>
              <a:rPr lang="fr-FR" sz="1400" dirty="0" smtClean="0"/>
              <a:t> représentant les entités (fantômes, aventurier)</a:t>
            </a:r>
          </a:p>
          <a:p>
            <a:endParaRPr lang="fr-FR" sz="1400" b="1" dirty="0" smtClean="0"/>
          </a:p>
          <a:p>
            <a:r>
              <a:rPr lang="fr-FR" sz="1400" b="1" dirty="0" smtClean="0"/>
              <a:t>Critères de validation:</a:t>
            </a:r>
          </a:p>
          <a:p>
            <a:endParaRPr lang="fr-FR" sz="1400" b="1" dirty="0" smtClean="0"/>
          </a:p>
          <a:p>
            <a:pPr>
              <a:buFont typeface="Arial" pitchFamily="34" charset="0"/>
              <a:buChar char="•"/>
            </a:pPr>
            <a:r>
              <a:rPr lang="fr-FR" sz="1400" dirty="0" smtClean="0"/>
              <a:t> Les </a:t>
            </a:r>
            <a:r>
              <a:rPr lang="fr-FR" sz="1400" dirty="0" err="1" smtClean="0"/>
              <a:t>sprites</a:t>
            </a:r>
            <a:r>
              <a:rPr lang="fr-FR" sz="1400" dirty="0" smtClean="0"/>
              <a:t> permettent de représenter les personnages avec des images de fantômes et d’aventurier</a:t>
            </a:r>
            <a:endParaRPr lang="fr-FR" sz="2000" dirty="0" smtClean="0"/>
          </a:p>
          <a:p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323528" y="5253007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u="sng" dirty="0" smtClean="0">
                <a:solidFill>
                  <a:srgbClr val="FF0000"/>
                </a:solidFill>
              </a:rPr>
              <a:t>Répartition des tâches :</a:t>
            </a:r>
          </a:p>
          <a:p>
            <a:r>
              <a:rPr lang="fr-FR" sz="1400" dirty="0" smtClean="0">
                <a:solidFill>
                  <a:srgbClr val="FF0000"/>
                </a:solidFill>
              </a:rPr>
              <a:t>Nicolas: code de l’affiche des </a:t>
            </a:r>
            <a:r>
              <a:rPr lang="fr-FR" sz="1400" dirty="0" err="1" smtClean="0">
                <a:solidFill>
                  <a:srgbClr val="FF0000"/>
                </a:solidFill>
              </a:rPr>
              <a:t>sprites</a:t>
            </a:r>
            <a:r>
              <a:rPr lang="fr-FR" sz="1400" dirty="0" smtClean="0">
                <a:solidFill>
                  <a:srgbClr val="FF0000"/>
                </a:solidFill>
              </a:rPr>
              <a:t> </a:t>
            </a:r>
          </a:p>
          <a:p>
            <a:r>
              <a:rPr lang="fr-FR" sz="1400" dirty="0" smtClean="0">
                <a:solidFill>
                  <a:srgbClr val="FF0000"/>
                </a:solidFill>
              </a:rPr>
              <a:t>Nina:  Ecriture du bilan + recherche </a:t>
            </a:r>
            <a:r>
              <a:rPr lang="fr-FR" sz="1400" dirty="0" err="1" smtClean="0">
                <a:solidFill>
                  <a:srgbClr val="FF0000"/>
                </a:solidFill>
              </a:rPr>
              <a:t>sprites</a:t>
            </a:r>
            <a:r>
              <a:rPr lang="fr-FR" sz="1400" dirty="0" smtClean="0">
                <a:solidFill>
                  <a:srgbClr val="FF0000"/>
                </a:solidFill>
              </a:rPr>
              <a:t> </a:t>
            </a:r>
          </a:p>
          <a:p>
            <a:r>
              <a:rPr lang="fr-FR" sz="1400" dirty="0" smtClean="0">
                <a:solidFill>
                  <a:srgbClr val="FF0000"/>
                </a:solidFill>
              </a:rPr>
              <a:t>Quentin: code de l’affiche des </a:t>
            </a:r>
            <a:r>
              <a:rPr lang="fr-FR" sz="1400" dirty="0" err="1" smtClean="0">
                <a:solidFill>
                  <a:srgbClr val="FF0000"/>
                </a:solidFill>
              </a:rPr>
              <a:t>sprites</a:t>
            </a:r>
            <a:r>
              <a:rPr lang="fr-FR" sz="1400" dirty="0" smtClean="0">
                <a:solidFill>
                  <a:srgbClr val="FF0000"/>
                </a:solidFill>
              </a:rPr>
              <a:t> </a:t>
            </a:r>
          </a:p>
          <a:p>
            <a:r>
              <a:rPr lang="fr-FR" sz="1400" dirty="0" smtClean="0">
                <a:solidFill>
                  <a:srgbClr val="FF0000"/>
                </a:solidFill>
              </a:rPr>
              <a:t>Raphaël: retouche </a:t>
            </a:r>
            <a:r>
              <a:rPr lang="fr-FR" sz="1400" dirty="0" err="1" smtClean="0">
                <a:solidFill>
                  <a:srgbClr val="FF0000"/>
                </a:solidFill>
              </a:rPr>
              <a:t>sprite</a:t>
            </a:r>
            <a:endParaRPr lang="fr-FR" sz="1400" dirty="0">
              <a:solidFill>
                <a:srgbClr val="FF0000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972F1-59AD-4177-82A8-3971F70217CC}" type="slidenum">
              <a:rPr lang="fr-FR" smtClean="0"/>
              <a:pPr/>
              <a:t>7</a:t>
            </a:fld>
            <a:endParaRPr lang="fr-FR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61156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fr-FR" sz="2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Lundi 8 juin 2015 après-midi</a:t>
            </a:r>
            <a:endParaRPr lang="fr-FR" sz="2400" dirty="0" smtClean="0"/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1" i="0" u="none" strike="noStrike" kern="1200" cap="all" spc="0" normalizeH="0" baseline="0" noProof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uLnTx/>
                <a:uFillTx/>
                <a:latin typeface="+mj-lt"/>
                <a:ea typeface="+mj-ea"/>
                <a:cs typeface="+mj-cs"/>
              </a:rPr>
              <a:t>V2.2</a:t>
            </a:r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431032" y="1700808"/>
            <a:ext cx="8712968" cy="1143000"/>
          </a:xfrm>
        </p:spPr>
        <p:txBody>
          <a:bodyPr>
            <a:noAutofit/>
          </a:bodyPr>
          <a:lstStyle/>
          <a:p>
            <a:pPr algn="ctr"/>
            <a:r>
              <a:rPr lang="fr-FR" b="1" u="sng" dirty="0" smtClean="0"/>
              <a:t>Mise en </a:t>
            </a:r>
            <a:r>
              <a:rPr lang="fr-FR" sz="3600" b="1" u="sng" dirty="0" smtClean="0"/>
              <a:t>place</a:t>
            </a:r>
            <a:r>
              <a:rPr lang="fr-FR" b="1" u="sng" dirty="0" smtClean="0"/>
              <a:t> et acquisition du talisman</a:t>
            </a:r>
            <a:endParaRPr lang="fr-FR" b="1" u="sng" dirty="0"/>
          </a:p>
        </p:txBody>
      </p:sp>
      <p:sp>
        <p:nvSpPr>
          <p:cNvPr id="6" name="Rectangle 5"/>
          <p:cNvSpPr/>
          <p:nvPr/>
        </p:nvSpPr>
        <p:spPr>
          <a:xfrm>
            <a:off x="467544" y="3068960"/>
            <a:ext cx="83529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 smtClean="0"/>
              <a:t>Au lancement du jeu, un talisman est placé sur une case vide du labyrinthe. Le</a:t>
            </a:r>
          </a:p>
          <a:p>
            <a:r>
              <a:rPr lang="fr-FR" sz="1400" dirty="0" smtClean="0"/>
              <a:t>placement du talisman est toujours le même et dépend du niveau.</a:t>
            </a:r>
          </a:p>
          <a:p>
            <a:r>
              <a:rPr lang="fr-FR" sz="1400" dirty="0" smtClean="0"/>
              <a:t>Dés que le joueur demande à déplacer le héros sur le talisman, le héros se déplace et le prend.</a:t>
            </a:r>
          </a:p>
          <a:p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539552" y="3861048"/>
            <a:ext cx="835292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b="1" dirty="0" smtClean="0"/>
              <a:t>Critères de validation:</a:t>
            </a:r>
          </a:p>
          <a:p>
            <a:endParaRPr lang="fr-FR" sz="1400" dirty="0" smtClean="0"/>
          </a:p>
          <a:p>
            <a:pPr>
              <a:buFont typeface="Arial" pitchFamily="34" charset="0"/>
              <a:buChar char="•"/>
            </a:pPr>
            <a:r>
              <a:rPr lang="fr-FR" sz="1400" dirty="0" smtClean="0"/>
              <a:t>     Le talisman ne peut être placé que sur une case vide.</a:t>
            </a:r>
          </a:p>
          <a:p>
            <a:pPr>
              <a:buFont typeface="Arial" pitchFamily="34" charset="0"/>
              <a:buChar char="•"/>
            </a:pPr>
            <a:r>
              <a:rPr lang="fr-FR" sz="1400" dirty="0" smtClean="0"/>
              <a:t>     Les monstres et le héros peuvent se situer sur la case du talisman.</a:t>
            </a:r>
          </a:p>
          <a:p>
            <a:pPr>
              <a:buFont typeface="Arial" pitchFamily="34" charset="0"/>
              <a:buChar char="•"/>
            </a:pPr>
            <a:r>
              <a:rPr lang="fr-FR" sz="1400" dirty="0" smtClean="0"/>
              <a:t>     Le talisman n'est plus sur le plateau lorsque le héro le prend(et n'est plus affiché).</a:t>
            </a:r>
          </a:p>
          <a:p>
            <a:pPr>
              <a:buFont typeface="Arial" pitchFamily="34" charset="0"/>
              <a:buChar char="•"/>
            </a:pPr>
            <a:r>
              <a:rPr lang="fr-FR" sz="1400" dirty="0" smtClean="0"/>
              <a:t>     Un monstre ne récupère pas le talisman.</a:t>
            </a:r>
          </a:p>
          <a:p>
            <a:endParaRPr lang="fr-FR" sz="1600" dirty="0"/>
          </a:p>
        </p:txBody>
      </p:sp>
      <p:sp>
        <p:nvSpPr>
          <p:cNvPr id="8" name="ZoneTexte 7"/>
          <p:cNvSpPr txBox="1"/>
          <p:nvPr/>
        </p:nvSpPr>
        <p:spPr>
          <a:xfrm>
            <a:off x="323528" y="5253007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u="sng" dirty="0" smtClean="0">
                <a:solidFill>
                  <a:srgbClr val="FF0000"/>
                </a:solidFill>
              </a:rPr>
              <a:t>Répartition des tâches :</a:t>
            </a:r>
          </a:p>
          <a:p>
            <a:r>
              <a:rPr lang="fr-FR" sz="1400" dirty="0" smtClean="0">
                <a:solidFill>
                  <a:srgbClr val="FF0000"/>
                </a:solidFill>
              </a:rPr>
              <a:t>Nicolas: tests </a:t>
            </a:r>
          </a:p>
          <a:p>
            <a:r>
              <a:rPr lang="fr-FR" sz="1400" dirty="0" smtClean="0">
                <a:solidFill>
                  <a:srgbClr val="FF0000"/>
                </a:solidFill>
              </a:rPr>
              <a:t>Nina:  Ecriture du bilan + ajout des diagrammes +  tests</a:t>
            </a:r>
          </a:p>
          <a:p>
            <a:r>
              <a:rPr lang="fr-FR" sz="1400" dirty="0" smtClean="0">
                <a:solidFill>
                  <a:srgbClr val="FF0000"/>
                </a:solidFill>
              </a:rPr>
              <a:t>Quentin: Code principal</a:t>
            </a:r>
          </a:p>
          <a:p>
            <a:r>
              <a:rPr lang="fr-FR" sz="1400" dirty="0" smtClean="0">
                <a:solidFill>
                  <a:srgbClr val="FF0000"/>
                </a:solidFill>
              </a:rPr>
              <a:t>Raphaël:  modification diagramme</a:t>
            </a:r>
            <a:endParaRPr lang="fr-FR" sz="1400" dirty="0">
              <a:solidFill>
                <a:srgbClr val="FF0000"/>
              </a:solidFill>
            </a:endParaRP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972F1-59AD-4177-82A8-3971F70217CC}" type="slidenum">
              <a:rPr lang="fr-FR" smtClean="0"/>
              <a:pPr/>
              <a:t>8</a:t>
            </a:fld>
            <a:endParaRPr lang="fr-FR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539552" y="2348880"/>
            <a:ext cx="8229600" cy="1143000"/>
          </a:xfrm>
        </p:spPr>
        <p:txBody>
          <a:bodyPr>
            <a:no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fr-FR" sz="96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V3</a:t>
            </a:r>
            <a:br>
              <a:rPr lang="fr-FR" sz="96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</a:br>
            <a:r>
              <a:rPr lang="fr-FR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Mardi 9juin 2015 matin </a:t>
            </a:r>
            <a:endParaRPr lang="fr-FR" sz="96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972F1-59AD-4177-82A8-3971F70217CC}" type="slidenum">
              <a:rPr lang="fr-FR" smtClean="0"/>
              <a:pPr/>
              <a:t>9</a:t>
            </a:fld>
            <a:endParaRPr lang="fr-FR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in">
  <a:themeElements>
    <a:clrScheme name="Urbai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i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i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853</TotalTime>
  <Words>1205</Words>
  <Application>Microsoft Office PowerPoint</Application>
  <PresentationFormat>Affichage à l'écran (4:3)</PresentationFormat>
  <Paragraphs>214</Paragraphs>
  <Slides>18</Slides>
  <Notes>11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19" baseType="lpstr">
      <vt:lpstr>Urbain</vt:lpstr>
      <vt:lpstr>Projet Zeldiablo</vt:lpstr>
      <vt:lpstr>V1 Lundi 8 juin 2015 matin </vt:lpstr>
      <vt:lpstr>Création d’un labyrinthe par défaut</vt:lpstr>
      <vt:lpstr>Collision avec les murs</vt:lpstr>
      <vt:lpstr>V2 Lundi 8 juin 2015 après-midi </vt:lpstr>
      <vt:lpstr>Génération et déplacement de monstres attirés par le héros</vt:lpstr>
      <vt:lpstr>Affichage avec des sprites</vt:lpstr>
      <vt:lpstr>Mise en place et acquisition du talisman</vt:lpstr>
      <vt:lpstr>V3 Mardi 9juin 2015 matin </vt:lpstr>
      <vt:lpstr>Diapositive 10</vt:lpstr>
      <vt:lpstr>Diapositive 11</vt:lpstr>
      <vt:lpstr>Diapositive 12</vt:lpstr>
      <vt:lpstr>Diapositive 13</vt:lpstr>
      <vt:lpstr>Diapositive 14</vt:lpstr>
      <vt:lpstr>Diapositive 15</vt:lpstr>
      <vt:lpstr>Diapositive 16</vt:lpstr>
      <vt:lpstr>Diapositive 17</vt:lpstr>
      <vt:lpstr>Fin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Zeldiablo</dc:title>
  <dc:creator>Nina Meurant</dc:creator>
  <cp:lastModifiedBy>Nina Meurant</cp:lastModifiedBy>
  <cp:revision>95</cp:revision>
  <dcterms:created xsi:type="dcterms:W3CDTF">2015-06-08T06:43:10Z</dcterms:created>
  <dcterms:modified xsi:type="dcterms:W3CDTF">2015-06-11T16:37:06Z</dcterms:modified>
</cp:coreProperties>
</file>