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6"/>
  </p:notesMasterIdLst>
  <p:sldIdLst>
    <p:sldId id="260" r:id="rId2"/>
    <p:sldId id="261" r:id="rId3"/>
    <p:sldId id="262" r:id="rId4"/>
    <p:sldId id="257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5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9E09-BF1F-4FB9-86FD-5CC05E68620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9454-E6F3-451B-A8CC-C310D129B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D94-3C19-4375-A847-59A13C32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7883B-A31B-492E-9C4D-C23314B19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FA61-276D-48A9-8F65-743904A4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8C7E-B5A1-4D99-9678-4397CC4B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28DD-702B-49F1-BB9A-984BBFB0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CD4-E571-4494-9A5A-7B71AC41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0B7D7-ECE3-45AB-B84A-58E8EA45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70D8-22ED-46EC-86AE-C2F83C88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C11-688A-42BB-AC56-E1379A6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55DD-2E95-4AED-9015-7E6820CA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5BA90-122E-422B-92CE-37885804C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C928-F187-4575-B9C9-228576C59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33D0-C91C-49A5-99F1-DC9050F4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0F23-72FC-4659-92EB-3D4661FC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777A-D33E-4827-B849-6968F3DB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185F-AAFC-4D99-96FD-5B82BDC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4B21-CA3D-4F84-BE83-F6425577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085A-5E61-4519-94A1-5C8FBEA1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37D7-9A4E-499D-AA09-356141C2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1361-32AD-470C-A67C-70A74E6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3431-B0BD-4E84-B7BA-55561626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5900-292D-4F3B-A38E-BEE56984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CE98-3814-4682-B518-425617E7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B8C4-B437-4D39-BF96-C177C60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7905-5DE6-483C-8633-86A5168F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A21-9BEC-4D89-AAC3-E494575F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3355-6528-4164-B477-C14C4630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AC728-F74A-4D7A-B7DA-F73FB13B4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1C05-43D9-4993-BE66-B1734F4C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17833-102E-48DB-8005-EE35263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C0163-D525-4F12-8872-45878C6F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CADD-152A-45A0-8314-2667436C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B384-5755-400E-A5E9-992145A3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3390-A530-4863-9FAB-3CFD11036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8874E-9882-4D2F-8A08-5342FF1F0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909FA-5606-4AD4-A21D-7D990B2A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F123A-D618-4DFA-A562-3CE1B97B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467F2-5ECA-419B-834D-AC2749C8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8AF9F-243B-45A1-A3B4-743D4867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329E-BAB9-4511-9E03-94A60173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CEE24-E510-49B6-856C-9F1614FC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9497A-655A-41D5-BA6E-392DE01B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EB71E-0F16-44C7-A2CF-CAC8A72F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09934-8F23-4D53-8981-C0CE7F67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0FDC1-2B85-4C9F-9A47-F2610702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BCAB9-62E2-4E9D-AB57-A2865C6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8E2D-E20A-4A7D-B92B-8C4FD9E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96DA-ED28-4F29-88E3-10F1BA03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E861-2FED-4F39-AD3F-E92CEE9C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1DBE-2706-44E2-800E-08A910C0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E2FC8-26EE-4DBC-99D2-917E7E23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8F3A-AC9A-453D-87D6-23529838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64BB-E1DE-442C-A204-D0D9A84D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7066E-5564-4924-A742-2776096F0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513A-2584-4801-9815-347870D5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264A-63B2-4BF7-A46A-393CC84B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5F00-EF77-42C2-A656-216075CC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5141-4230-41FC-901B-8A299668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3E2F4-CB91-453F-9441-5B6AFC75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20FE-4C78-430E-AB88-A14B0BFE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AF43-BC17-4BFE-9866-E1F8FF0F7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197-9ABF-4248-B28B-6932892E681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8D96-5649-4CEB-9E63-26C72C6B6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C542-F1FC-4639-A5B9-4803E0605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1A8F-1340-419F-93F1-8E252AD1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.usgs.gov/nawqa/nutrients/pubs/wcp_v39_no12/" TargetMode="External"/><Relationship Id="rId2" Type="http://schemas.openxmlformats.org/officeDocument/2006/relationships/hyperlink" Target="https://nepis.epa.gov/Exe/ZyPDF.cgi/P10039OH.PDF?Dockey=P10039OH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ufs.ku.edu/media/uploads/work/kars_report_96-1.pdf" TargetMode="External"/><Relationship Id="rId2" Type="http://schemas.openxmlformats.org/officeDocument/2006/relationships/hyperlink" Target="https://esajournals.onlinelibrary.wiley.com/doi/10.1890/1051-0761%282002%29012%5B1702%3AIALNAS%5D2.0.CO%3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048969717335751" TargetMode="External"/><Relationship Id="rId5" Type="http://schemas.openxmlformats.org/officeDocument/2006/relationships/hyperlink" Target="https://www.sciencedirect.com/science/article/abs/pii/S0143622819301869" TargetMode="External"/><Relationship Id="rId4" Type="http://schemas.openxmlformats.org/officeDocument/2006/relationships/hyperlink" Target="https://www.nature.com/articles/s41598-020-74561-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5F0-845B-42D8-9A82-57305165E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landcover characteristics drive trends in ground water and surface water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EE18-9094-41A0-8B34-98F4588D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56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Nick Lamkey</a:t>
            </a:r>
          </a:p>
          <a:p>
            <a:r>
              <a:rPr lang="en-US" dirty="0"/>
              <a:t>Geologist</a:t>
            </a:r>
          </a:p>
          <a:p>
            <a:r>
              <a:rPr lang="en-US" dirty="0"/>
              <a:t>nclamkey@gmail.com</a:t>
            </a:r>
          </a:p>
        </p:txBody>
      </p:sp>
    </p:spTree>
    <p:extLst>
      <p:ext uri="{BB962C8B-B14F-4D97-AF65-F5344CB8AC3E}">
        <p14:creationId xmlns:p14="http://schemas.microsoft.com/office/powerpoint/2010/main" val="115247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FD5D-85DF-439F-961B-53AFC893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27597-FC4C-4119-9496-516C23DC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134" y="1111753"/>
            <a:ext cx="4465731" cy="4634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18E59-AED2-4FED-9B9B-6613C97A6620}"/>
              </a:ext>
            </a:extLst>
          </p:cNvPr>
          <p:cNvSpPr txBox="1"/>
          <p:nvPr/>
        </p:nvSpPr>
        <p:spPr>
          <a:xfrm>
            <a:off x="838200" y="2503503"/>
            <a:ext cx="138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30801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F080-C12F-4BAE-A798-A71E8EB0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972D-78F5-4ABD-9490-B82F8208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analysis down into seasons </a:t>
            </a:r>
          </a:p>
          <a:p>
            <a:r>
              <a:rPr lang="en-US" dirty="0"/>
              <a:t>Create a sequence of buffers around river</a:t>
            </a:r>
          </a:p>
          <a:p>
            <a:r>
              <a:rPr lang="en-US" dirty="0"/>
              <a:t>Check hydrographs and precipitation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climate, elevation, and LULC and other data that might be contributing to water quality </a:t>
            </a:r>
          </a:p>
          <a:p>
            <a:r>
              <a:rPr lang="en-US" dirty="0"/>
              <a:t>Use random forest to do a cluster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C2B6-6441-4459-BF18-D10F91F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9968-A675-4367-81F1-9E2D4FE6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Nitrate values will be higher when before crops are planted and after they are harvested and stabilize while they are growing—Nonpoint source pollution</a:t>
            </a:r>
          </a:p>
          <a:p>
            <a:pPr lvl="1"/>
            <a:r>
              <a:rPr lang="en-US" dirty="0"/>
              <a:t>Are they consistently fertilizing at the same time</a:t>
            </a:r>
          </a:p>
          <a:p>
            <a:pPr lvl="1"/>
            <a:r>
              <a:rPr lang="en-US" dirty="0"/>
              <a:t>Stream Stats—drainages-look at individual drainages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Background signal, check boundary conditions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Upstream signal </a:t>
            </a:r>
          </a:p>
          <a:p>
            <a:pPr lvl="1"/>
            <a:r>
              <a:rPr lang="en-US" dirty="0"/>
              <a:t>Crop data layer—MRLAs</a:t>
            </a:r>
          </a:p>
          <a:p>
            <a:pPr lvl="1"/>
            <a:r>
              <a:rPr lang="en-US" dirty="0"/>
              <a:t>Soils Map</a:t>
            </a:r>
          </a:p>
          <a:p>
            <a:pPr lvl="1"/>
            <a:r>
              <a:rPr lang="en-US" dirty="0"/>
              <a:t>Grab another basin’s data</a:t>
            </a:r>
          </a:p>
          <a:p>
            <a:pPr lvl="1"/>
            <a:r>
              <a:rPr lang="en-US" dirty="0"/>
              <a:t>PRISM-weather data-temperature, </a:t>
            </a:r>
            <a:r>
              <a:rPr lang="en-US" dirty="0" err="1"/>
              <a:t>precip</a:t>
            </a:r>
            <a:endParaRPr lang="en-US" dirty="0"/>
          </a:p>
          <a:p>
            <a:pPr lvl="1"/>
            <a:r>
              <a:rPr lang="en-US" dirty="0"/>
              <a:t>30 m DEM; SRTM-Elevation, slope in degrees, aspect-convert to sin or cos wave</a:t>
            </a:r>
          </a:p>
          <a:p>
            <a:pPr lvl="1"/>
            <a:r>
              <a:rPr lang="en-US" dirty="0"/>
              <a:t>Check hydrographs and </a:t>
            </a:r>
            <a:r>
              <a:rPr lang="en-US" dirty="0" err="1"/>
              <a:t>precip</a:t>
            </a:r>
            <a:r>
              <a:rPr lang="en-US" dirty="0"/>
              <a:t>—weather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Phenology NDVI season</a:t>
            </a:r>
          </a:p>
        </p:txBody>
      </p:sp>
    </p:spTree>
    <p:extLst>
      <p:ext uri="{BB962C8B-B14F-4D97-AF65-F5344CB8AC3E}">
        <p14:creationId xmlns:p14="http://schemas.microsoft.com/office/powerpoint/2010/main" val="346663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15F52-A959-48CA-802B-ACD98689DF1D}"/>
              </a:ext>
            </a:extLst>
          </p:cNvPr>
          <p:cNvSpPr txBox="1"/>
          <p:nvPr/>
        </p:nvSpPr>
        <p:spPr>
          <a:xfrm>
            <a:off x="4703753" y="2672406"/>
            <a:ext cx="14787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NDVI</a:t>
            </a:r>
          </a:p>
          <a:p>
            <a:pPr algn="ctr"/>
            <a:r>
              <a:rPr lang="en-US" dirty="0"/>
              <a:t>Independent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D1F58-7D16-449F-A13D-EC50B4A361F8}"/>
              </a:ext>
            </a:extLst>
          </p:cNvPr>
          <p:cNvSpPr txBox="1"/>
          <p:nvPr/>
        </p:nvSpPr>
        <p:spPr>
          <a:xfrm>
            <a:off x="6871765" y="2672406"/>
            <a:ext cx="13873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Nitrate</a:t>
            </a:r>
          </a:p>
          <a:p>
            <a:pPr algn="ctr"/>
            <a:r>
              <a:rPr lang="en-US" dirty="0"/>
              <a:t>Dependent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14065-F043-49E3-ADAA-1B913CE8A52B}"/>
              </a:ext>
            </a:extLst>
          </p:cNvPr>
          <p:cNvSpPr txBox="1"/>
          <p:nvPr/>
        </p:nvSpPr>
        <p:spPr>
          <a:xfrm>
            <a:off x="5523271" y="840670"/>
            <a:ext cx="1948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Precipitation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87D5D-F231-4655-A8F9-3F63B1B1FB11}"/>
              </a:ext>
            </a:extLst>
          </p:cNvPr>
          <p:cNvSpPr txBox="1"/>
          <p:nvPr/>
        </p:nvSpPr>
        <p:spPr>
          <a:xfrm>
            <a:off x="5666822" y="1379464"/>
            <a:ext cx="17206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Fertilizing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DF9D1-2EBC-49BC-B0CD-4C39DDAA3D8C}"/>
              </a:ext>
            </a:extLst>
          </p:cNvPr>
          <p:cNvSpPr txBox="1"/>
          <p:nvPr/>
        </p:nvSpPr>
        <p:spPr>
          <a:xfrm>
            <a:off x="5443138" y="253281"/>
            <a:ext cx="19974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BE1A6-8156-44E6-A95B-16B35915DEFA}"/>
              </a:ext>
            </a:extLst>
          </p:cNvPr>
          <p:cNvSpPr txBox="1"/>
          <p:nvPr/>
        </p:nvSpPr>
        <p:spPr>
          <a:xfrm>
            <a:off x="5666822" y="3909972"/>
            <a:ext cx="1948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LULC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73963-966A-44B7-8A4A-2F5C260861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2524" y="2995572"/>
            <a:ext cx="68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1803CD-2FD8-4312-80E2-82D959DD67C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443139" y="1748796"/>
            <a:ext cx="291034" cy="9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F0E898-D75B-415B-A652-06F9ABA3144F}"/>
              </a:ext>
            </a:extLst>
          </p:cNvPr>
          <p:cNvCxnSpPr/>
          <p:nvPr/>
        </p:nvCxnSpPr>
        <p:spPr>
          <a:xfrm>
            <a:off x="7014333" y="174879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D1482A-3988-4F1E-94D2-EF88C90B6F01}"/>
              </a:ext>
            </a:extLst>
          </p:cNvPr>
          <p:cNvSpPr txBox="1"/>
          <p:nvPr/>
        </p:nvSpPr>
        <p:spPr>
          <a:xfrm>
            <a:off x="5672721" y="4451730"/>
            <a:ext cx="1948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Discharge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0862B-396C-466C-A965-460DBEE1D896}"/>
              </a:ext>
            </a:extLst>
          </p:cNvPr>
          <p:cNvSpPr txBox="1"/>
          <p:nvPr/>
        </p:nvSpPr>
        <p:spPr>
          <a:xfrm>
            <a:off x="5666822" y="5009037"/>
            <a:ext cx="1948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Crop Data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4AD19-6B65-45C3-9F4C-92B718BBF7A3}"/>
              </a:ext>
            </a:extLst>
          </p:cNvPr>
          <p:cNvSpPr txBox="1"/>
          <p:nvPr/>
        </p:nvSpPr>
        <p:spPr>
          <a:xfrm>
            <a:off x="5666822" y="5478536"/>
            <a:ext cx="19482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Elevation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FA986-DF68-4E82-B08D-B738DAD86528}"/>
              </a:ext>
            </a:extLst>
          </p:cNvPr>
          <p:cNvSpPr txBox="1"/>
          <p:nvPr/>
        </p:nvSpPr>
        <p:spPr>
          <a:xfrm>
            <a:off x="256201" y="603843"/>
            <a:ext cx="4969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I deal with wells at different locations that have measurements on the same date in a linear regression-How do I match up the same NDVI value for that month with 3 different values for that month?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B92CF-762E-4468-9662-DE47D8673E7B}"/>
              </a:ext>
            </a:extLst>
          </p:cNvPr>
          <p:cNvSpPr txBox="1"/>
          <p:nvPr/>
        </p:nvSpPr>
        <p:spPr>
          <a:xfrm>
            <a:off x="0" y="5267432"/>
            <a:ext cx="49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format should I have all these data types in to do random forest?-First steps in setting up random forest?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D179A-6347-4B6B-AC37-C69D80B79C43}"/>
              </a:ext>
            </a:extLst>
          </p:cNvPr>
          <p:cNvSpPr txBox="1"/>
          <p:nvPr/>
        </p:nvSpPr>
        <p:spPr>
          <a:xfrm>
            <a:off x="7912158" y="253281"/>
            <a:ext cx="3973216" cy="1227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site too arbitrary? I picked this site because of the data availability, Should I upscale to entire basin or downscale?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A47E9-AA3C-4B62-9A2A-ADE0159AACF2}"/>
              </a:ext>
            </a:extLst>
          </p:cNvPr>
          <p:cNvSpPr txBox="1"/>
          <p:nvPr/>
        </p:nvSpPr>
        <p:spPr>
          <a:xfrm>
            <a:off x="8218784" y="5115238"/>
            <a:ext cx="397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particular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background values </a:t>
            </a:r>
          </a:p>
        </p:txBody>
      </p:sp>
    </p:spTree>
    <p:extLst>
      <p:ext uri="{BB962C8B-B14F-4D97-AF65-F5344CB8AC3E}">
        <p14:creationId xmlns:p14="http://schemas.microsoft.com/office/powerpoint/2010/main" val="346451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7E99-C971-4C04-BBCD-81C66CF9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Database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E9D-12C9-43EA-BCC2-371205A5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Coregister</a:t>
            </a:r>
            <a:r>
              <a:rPr lang="en-US" dirty="0"/>
              <a:t> all data layers by geolocation</a:t>
            </a:r>
          </a:p>
          <a:p>
            <a:pPr lvl="1"/>
            <a:r>
              <a:rPr lang="en-US" dirty="0" err="1"/>
              <a:t>Gdal</a:t>
            </a:r>
            <a:endParaRPr lang="en-US" dirty="0"/>
          </a:p>
          <a:p>
            <a:r>
              <a:rPr lang="en-US" dirty="0"/>
              <a:t>Apply k means fuzzy clustering on data stack</a:t>
            </a:r>
          </a:p>
          <a:p>
            <a:r>
              <a:rPr lang="en-US" dirty="0"/>
              <a:t>Select a random subsample</a:t>
            </a:r>
          </a:p>
          <a:p>
            <a:pPr lvl="1"/>
            <a:r>
              <a:rPr lang="en-US" dirty="0"/>
              <a:t>Partition – 75% training data; 25% validating data</a:t>
            </a:r>
          </a:p>
          <a:p>
            <a:r>
              <a:rPr lang="en-US" dirty="0"/>
              <a:t>Set up ground well random forest database</a:t>
            </a:r>
          </a:p>
          <a:p>
            <a:pPr lvl="1"/>
            <a:r>
              <a:rPr lang="en-US" dirty="0"/>
              <a:t>Response variable = ground well nitrate </a:t>
            </a:r>
          </a:p>
          <a:p>
            <a:pPr lvl="1"/>
            <a:r>
              <a:rPr lang="en-US" dirty="0"/>
              <a:t>Explanatory variables = mean value of each data layer within the cluster around the well </a:t>
            </a:r>
          </a:p>
          <a:p>
            <a:r>
              <a:rPr lang="en-US" dirty="0"/>
              <a:t>Set up surface water random forest database</a:t>
            </a:r>
          </a:p>
          <a:p>
            <a:pPr lvl="1"/>
            <a:r>
              <a:rPr lang="en-US" dirty="0"/>
              <a:t>Response variable = surface water </a:t>
            </a:r>
          </a:p>
          <a:p>
            <a:pPr lvl="1"/>
            <a:r>
              <a:rPr lang="en-US" dirty="0"/>
              <a:t>Explanatory variables = mean value of each data layer within the cluster around the river</a:t>
            </a:r>
          </a:p>
        </p:txBody>
      </p:sp>
    </p:spTree>
    <p:extLst>
      <p:ext uri="{BB962C8B-B14F-4D97-AF65-F5344CB8AC3E}">
        <p14:creationId xmlns:p14="http://schemas.microsoft.com/office/powerpoint/2010/main" val="36684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FA52-0A5B-47B9-A5FE-444B70B3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Ground water and surface water quality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AE5F-63AE-4845-B53E-A912FF2B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71166"/>
          </a:xfrm>
        </p:spPr>
        <p:txBody>
          <a:bodyPr>
            <a:normAutofit/>
          </a:bodyPr>
          <a:lstStyle/>
          <a:p>
            <a:r>
              <a:rPr lang="en-US" sz="2600" dirty="0"/>
              <a:t>Nonpoint source pollution comes from many diffuse sources as water moves over and through the ground</a:t>
            </a:r>
          </a:p>
          <a:p>
            <a:r>
              <a:rPr lang="en-US" sz="2600" dirty="0"/>
              <a:t>Agricultural nonpoint source pollution is leading source of water quality impacts on surveyed rivers and lakes</a:t>
            </a:r>
          </a:p>
          <a:p>
            <a:r>
              <a:rPr lang="en-US" sz="2600" dirty="0"/>
              <a:t>There’s over 330 million acres of agricultural land in the United States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Fertilizers</a:t>
            </a:r>
            <a:r>
              <a:rPr lang="en-US" sz="2600" dirty="0"/>
              <a:t> are the primary source of </a:t>
            </a:r>
            <a:r>
              <a:rPr lang="en-US" sz="2600" dirty="0">
                <a:solidFill>
                  <a:srgbClr val="FF0000"/>
                </a:solidFill>
              </a:rPr>
              <a:t>nitrate pollution </a:t>
            </a:r>
            <a:r>
              <a:rPr lang="en-US" sz="2600" dirty="0"/>
              <a:t>beneath agricultural lands</a:t>
            </a:r>
          </a:p>
          <a:p>
            <a:r>
              <a:rPr lang="en-US" sz="2600" dirty="0"/>
              <a:t>High levels of nitrate can cause </a:t>
            </a:r>
            <a:r>
              <a:rPr lang="en-US" sz="2600" dirty="0">
                <a:solidFill>
                  <a:srgbClr val="FF0000"/>
                </a:solidFill>
              </a:rPr>
              <a:t>blue baby syndrome</a:t>
            </a:r>
            <a:r>
              <a:rPr lang="en-US" sz="2600" dirty="0"/>
              <a:t>—a potentially fatal condition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43917-2583-49A2-B306-506B98D99946}"/>
              </a:ext>
            </a:extLst>
          </p:cNvPr>
          <p:cNvSpPr txBox="1"/>
          <p:nvPr/>
        </p:nvSpPr>
        <p:spPr>
          <a:xfrm>
            <a:off x="10046601" y="6169709"/>
            <a:ext cx="3221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US EPA</a:t>
            </a:r>
            <a:r>
              <a:rPr lang="en-US" sz="1200" dirty="0"/>
              <a:t>; </a:t>
            </a:r>
            <a:r>
              <a:rPr lang="en-US" sz="1200" dirty="0">
                <a:hlinkClick r:id="rId3"/>
              </a:rPr>
              <a:t>USGS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186E-2A54-4561-90FF-6F2FB646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Linking NDVI to nitrate (fertilizer) levels in ground water and surface water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4744-77D0-4B39-870E-A1329E2C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3139908"/>
            <a:ext cx="10364452" cy="342410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Griffith et al. (2002) </a:t>
            </a:r>
            <a:r>
              <a:rPr lang="en-US" dirty="0"/>
              <a:t>suggests that NDVI performs better than LULC when assessing vulnerability of water quality in watersheds </a:t>
            </a:r>
          </a:p>
          <a:p>
            <a:r>
              <a:rPr lang="en-US" dirty="0">
                <a:hlinkClick r:id="rId3"/>
              </a:rPr>
              <a:t>Whistler (1996) </a:t>
            </a:r>
            <a:r>
              <a:rPr lang="en-US" dirty="0"/>
              <a:t>and Griffith et al. (2002) shows a strong relationship between NDVI and surface water nitrate levels in Spring and Summer (R</a:t>
            </a:r>
            <a:r>
              <a:rPr lang="en-US" baseline="30000" dirty="0"/>
              <a:t>2</a:t>
            </a:r>
            <a:r>
              <a:rPr lang="en-US" dirty="0"/>
              <a:t> 0.7-0.9) </a:t>
            </a:r>
          </a:p>
          <a:p>
            <a:r>
              <a:rPr lang="en-US" dirty="0"/>
              <a:t>Other studies use NDVI in conjunction with many other types of data (Elevation, LULC, climate, aquifer properties, soils, stream flow)</a:t>
            </a:r>
          </a:p>
          <a:p>
            <a:r>
              <a:rPr lang="en-US" dirty="0"/>
              <a:t>Then apply machine learning or cluster analyses to extract out variables like groundwater recharge, homogenous regions of a watershed  and nitrate pollution predictions (</a:t>
            </a:r>
            <a:r>
              <a:rPr lang="en-US" dirty="0" err="1">
                <a:hlinkClick r:id="rId4"/>
              </a:rPr>
              <a:t>Parizi</a:t>
            </a:r>
            <a:r>
              <a:rPr lang="en-US" dirty="0">
                <a:hlinkClick r:id="rId4"/>
              </a:rPr>
              <a:t> et al., 2020</a:t>
            </a:r>
            <a:r>
              <a:rPr lang="en-US" dirty="0"/>
              <a:t>; </a:t>
            </a:r>
            <a:r>
              <a:rPr lang="en-US" dirty="0" err="1">
                <a:hlinkClick r:id="rId5"/>
              </a:rPr>
              <a:t>Sardooi</a:t>
            </a:r>
            <a:r>
              <a:rPr lang="en-US" dirty="0">
                <a:hlinkClick r:id="rId5"/>
              </a:rPr>
              <a:t> et al., 2019</a:t>
            </a:r>
            <a:r>
              <a:rPr lang="en-US" dirty="0"/>
              <a:t>; </a:t>
            </a:r>
            <a:r>
              <a:rPr lang="en-US" dirty="0">
                <a:hlinkClick r:id="rId6"/>
              </a:rPr>
              <a:t>Rodriguez-Galiano et al., 2017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337B7BB-091B-42B1-B86E-544C1905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4" y="595551"/>
            <a:ext cx="4440364" cy="2833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B2F438-2712-4191-8722-25EF8A9B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34" y="1118891"/>
            <a:ext cx="7476192" cy="52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0347-3CF6-4A8A-A163-E959DB16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9662"/>
            <a:ext cx="10364451" cy="1596177"/>
          </a:xfrm>
        </p:spPr>
        <p:txBody>
          <a:bodyPr/>
          <a:lstStyle/>
          <a:p>
            <a:pPr algn="ctr"/>
            <a:r>
              <a:rPr lang="en-US" dirty="0"/>
              <a:t>Methods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728B5-DB56-4057-9C69-603A3E939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942" y="1544789"/>
            <a:ext cx="6236114" cy="48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0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9F692A-F75A-4654-880E-FBF64C167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662" y="622155"/>
            <a:ext cx="8332675" cy="56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57DC8-9D78-4D5B-881A-63CDD95E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699" y="621792"/>
            <a:ext cx="8522602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834F06-CF4F-46EB-A7DB-02064937E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649" y="621792"/>
            <a:ext cx="8142702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24C8-5901-4D1C-9E82-29D8EF33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344BF-03D3-47E0-872E-684DB1AA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051" y="1631848"/>
            <a:ext cx="413545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741E0-650B-417F-BEA8-F9333CC2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45" y="1631848"/>
            <a:ext cx="41366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7788</TotalTime>
  <Words>577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landcover characteristics drive trends in ground water and surface water quality</vt:lpstr>
      <vt:lpstr>Ground water and surface water quality </vt:lpstr>
      <vt:lpstr>Linking NDVI to nitrate (fertilizer) levels in ground water and surface water </vt:lpstr>
      <vt:lpstr>PowerPoint Presentation</vt:lpstr>
      <vt:lpstr>Methods </vt:lpstr>
      <vt:lpstr>PowerPoint Presentation</vt:lpstr>
      <vt:lpstr>PowerPoint Presentation</vt:lpstr>
      <vt:lpstr>PowerPoint Presentation</vt:lpstr>
      <vt:lpstr>Results</vt:lpstr>
      <vt:lpstr>PowerPoint Presentation</vt:lpstr>
      <vt:lpstr>Next Steps </vt:lpstr>
      <vt:lpstr>Hypothesis</vt:lpstr>
      <vt:lpstr>PowerPoint Presentation</vt:lpstr>
      <vt:lpstr>Random Forest Database Setup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Lamkey, Nick C</dc:creator>
  <cp:lastModifiedBy>Nick Lamkey</cp:lastModifiedBy>
  <cp:revision>57</cp:revision>
  <dcterms:created xsi:type="dcterms:W3CDTF">2021-04-23T14:44:25Z</dcterms:created>
  <dcterms:modified xsi:type="dcterms:W3CDTF">2021-04-30T15:53:39Z</dcterms:modified>
</cp:coreProperties>
</file>