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8229600" cy="9253538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90" d="100"/>
          <a:sy n="90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54C45-5AD5-704B-88E2-7E702674D773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C006-2736-6540-9D43-7EEEA472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514411"/>
            <a:ext cx="6995160" cy="3221602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860250"/>
            <a:ext cx="6172200" cy="2234129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92665"/>
            <a:ext cx="1774508" cy="78419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92665"/>
            <a:ext cx="5220653" cy="78419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306961"/>
            <a:ext cx="7098030" cy="384921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192590"/>
            <a:ext cx="7098030" cy="2024211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463326"/>
            <a:ext cx="3497580" cy="58712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463326"/>
            <a:ext cx="3497580" cy="58712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92667"/>
            <a:ext cx="7098030" cy="1788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268403"/>
            <a:ext cx="3481506" cy="111170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380112"/>
            <a:ext cx="3481506" cy="49716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268403"/>
            <a:ext cx="3498652" cy="111170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380112"/>
            <a:ext cx="3498652" cy="49716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16902"/>
            <a:ext cx="2654260" cy="2159159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332340"/>
            <a:ext cx="4166235" cy="657601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76061"/>
            <a:ext cx="2654260" cy="514299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16902"/>
            <a:ext cx="2654260" cy="2159159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332340"/>
            <a:ext cx="4166235" cy="657601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76061"/>
            <a:ext cx="2654260" cy="514299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92667"/>
            <a:ext cx="7098030" cy="1788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463326"/>
            <a:ext cx="7098030" cy="5871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8576661"/>
            <a:ext cx="1851660" cy="492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8576661"/>
            <a:ext cx="2777490" cy="492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8576661"/>
            <a:ext cx="1851660" cy="492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3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8229600" cy="8977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3180866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0435" y="2501025"/>
                <a:ext cx="778872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Palatino" charset="0"/>
                    <a:ea typeface="Palatino" charset="0"/>
                    <a:cs typeface="Palatino" charset="0"/>
                  </a:rPr>
                  <a:t>(a) Passive, </a:t>
                </a:r>
                <a:r>
                  <a:rPr lang="en-US" sz="2200" dirty="0">
                    <a:latin typeface="Palatino" charset="0"/>
                    <a:ea typeface="Palatino" charset="0"/>
                    <a:cs typeface="Palatino" charset="0"/>
                  </a:rPr>
                  <a:t>active trajectory and beliefs for </a:t>
                </a:r>
                <a:r>
                  <a:rPr lang="en-US" sz="2200" dirty="0" smtClean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𝑏</m:t>
                        </m:r>
                      </m:e>
                      <m:sup>
                        <m:r>
                          <a:rPr lang="en-US" sz="2100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sz="2100" b="0" i="1" smtClean="0">
                            <a:latin typeface="Cambria Math" charset="0"/>
                            <a:ea typeface="Palatino" charset="0"/>
                            <a:cs typeface="Palatino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latin typeface="Cambria Math" charset="0"/>
                        <a:ea typeface="Palatino" charset="0"/>
                        <a:cs typeface="Palatino" charset="0"/>
                      </a:rPr>
                      <m:t>=(0.1, 0.9)</m:t>
                    </m:r>
                  </m:oMath>
                </a14:m>
                <a:endParaRPr lang="en-US" sz="22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5" y="2501025"/>
                <a:ext cx="7788729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235" t="-7042" b="-295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0435" y="5749873"/>
                <a:ext cx="778872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Palatino" charset="0"/>
                    <a:ea typeface="Palatino" charset="0"/>
                    <a:cs typeface="Palatino" charset="0"/>
                  </a:rPr>
                  <a:t>(b) </a:t>
                </a:r>
                <a:r>
                  <a:rPr lang="en-US" sz="2200" dirty="0">
                    <a:latin typeface="Palatino" charset="0"/>
                    <a:ea typeface="Palatino" charset="0"/>
                    <a:cs typeface="Palatino" charset="0"/>
                  </a:rPr>
                  <a:t>Passive, </a:t>
                </a:r>
                <a:r>
                  <a:rPr lang="en-US" sz="2200" dirty="0">
                    <a:latin typeface="Palatino" charset="0"/>
                    <a:ea typeface="Palatino" charset="0"/>
                    <a:cs typeface="Palatino" charset="0"/>
                  </a:rPr>
                  <a:t>active trajectory and beliefs for </a:t>
                </a:r>
                <a:r>
                  <a:rPr lang="en-US" sz="2200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 charset="0"/>
                            <a:ea typeface="Palatino" charset="0"/>
                            <a:cs typeface="Palatino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𝑏</m:t>
                        </m:r>
                      </m:e>
                      <m:sup>
                        <m:r>
                          <a:rPr lang="en-US" sz="2100" i="1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sz="2100" i="1">
                            <a:latin typeface="Cambria Math" charset="0"/>
                            <a:ea typeface="Palatino" charset="0"/>
                            <a:cs typeface="Palatino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𝜃</m:t>
                        </m:r>
                      </m:e>
                    </m:d>
                    <m:r>
                      <a:rPr lang="en-US" sz="2200" i="1">
                        <a:latin typeface="Cambria Math" charset="0"/>
                        <a:ea typeface="Palatino" charset="0"/>
                        <a:cs typeface="Palatino" charset="0"/>
                      </a:rPr>
                      <m:t>=(0.</m:t>
                    </m:r>
                    <m:r>
                      <a:rPr lang="en-US" sz="2200" b="0" i="1" smtClean="0">
                        <a:latin typeface="Cambria Math" charset="0"/>
                        <a:ea typeface="Palatino" charset="0"/>
                        <a:cs typeface="Palatino" charset="0"/>
                      </a:rPr>
                      <m:t>2</m:t>
                    </m:r>
                    <m:r>
                      <a:rPr lang="en-US" sz="2200" i="1">
                        <a:latin typeface="Cambria Math" charset="0"/>
                        <a:ea typeface="Palatino" charset="0"/>
                        <a:cs typeface="Palatino" charset="0"/>
                      </a:rPr>
                      <m:t>, 0.</m:t>
                    </m:r>
                    <m:r>
                      <a:rPr lang="en-US" sz="2200" b="0" i="1" smtClean="0">
                        <a:latin typeface="Cambria Math" charset="0"/>
                        <a:ea typeface="Palatino" charset="0"/>
                        <a:cs typeface="Palatino" charset="0"/>
                      </a:rPr>
                      <m:t>8</m:t>
                    </m:r>
                    <m:r>
                      <a:rPr lang="en-US" sz="2200" i="1">
                        <a:latin typeface="Cambria Math" charset="0"/>
                        <a:ea typeface="Palatino" charset="0"/>
                        <a:cs typeface="Palatino" charset="0"/>
                      </a:rPr>
                      <m:t>)</m:t>
                    </m:r>
                  </m:oMath>
                </a14:m>
                <a:endParaRPr lang="en-US" sz="22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5" y="5749873"/>
                <a:ext cx="7788729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391" t="-8451" b="-295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20434" y="8822651"/>
                <a:ext cx="778872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Palatino" charset="0"/>
                    <a:ea typeface="Palatino" charset="0"/>
                    <a:cs typeface="Palatino" charset="0"/>
                  </a:rPr>
                  <a:t>(c) </a:t>
                </a:r>
                <a:r>
                  <a:rPr lang="en-US" sz="2200" dirty="0">
                    <a:latin typeface="Palatino" charset="0"/>
                    <a:ea typeface="Palatino" charset="0"/>
                    <a:cs typeface="Palatino" charset="0"/>
                  </a:rPr>
                  <a:t>Passive, </a:t>
                </a:r>
                <a:r>
                  <a:rPr lang="en-US" sz="2200" dirty="0">
                    <a:latin typeface="Palatino" charset="0"/>
                    <a:ea typeface="Palatino" charset="0"/>
                    <a:cs typeface="Palatino" charset="0"/>
                  </a:rPr>
                  <a:t>active trajectory and beliefs for </a:t>
                </a:r>
                <a:r>
                  <a:rPr lang="en-US" sz="2200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 charset="0"/>
                            <a:ea typeface="Palatino" charset="0"/>
                            <a:cs typeface="Palatino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𝑏</m:t>
                        </m:r>
                      </m:e>
                      <m:sup>
                        <m:r>
                          <a:rPr lang="en-US" sz="2100" i="1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sz="2100" i="1">
                            <a:latin typeface="Cambria Math" charset="0"/>
                            <a:ea typeface="Palatino" charset="0"/>
                            <a:cs typeface="Palatino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  <a:ea typeface="Palatino" charset="0"/>
                            <a:cs typeface="Palatino" charset="0"/>
                          </a:rPr>
                          <m:t>𝜃</m:t>
                        </m:r>
                      </m:e>
                    </m:d>
                    <m:r>
                      <a:rPr lang="en-US" sz="2200" i="1">
                        <a:latin typeface="Cambria Math" charset="0"/>
                        <a:ea typeface="Palatino" charset="0"/>
                        <a:cs typeface="Palatino" charset="0"/>
                      </a:rPr>
                      <m:t>=(0.</m:t>
                    </m:r>
                    <m:r>
                      <a:rPr lang="en-US" sz="2200" b="0" i="1" smtClean="0">
                        <a:latin typeface="Cambria Math" charset="0"/>
                        <a:ea typeface="Palatino" charset="0"/>
                        <a:cs typeface="Palatino" charset="0"/>
                      </a:rPr>
                      <m:t>3</m:t>
                    </m:r>
                    <m:r>
                      <a:rPr lang="en-US" sz="2200" i="1">
                        <a:latin typeface="Cambria Math" charset="0"/>
                        <a:ea typeface="Palatino" charset="0"/>
                        <a:cs typeface="Palatino" charset="0"/>
                      </a:rPr>
                      <m:t>, 0.</m:t>
                    </m:r>
                    <m:r>
                      <a:rPr lang="en-US" sz="2200" b="0" i="1" smtClean="0">
                        <a:latin typeface="Cambria Math" charset="0"/>
                        <a:ea typeface="Palatino" charset="0"/>
                        <a:cs typeface="Palatino" charset="0"/>
                      </a:rPr>
                      <m:t>7</m:t>
                    </m:r>
                    <m:r>
                      <a:rPr lang="en-US" sz="2200" i="1">
                        <a:latin typeface="Cambria Math" charset="0"/>
                        <a:ea typeface="Palatino" charset="0"/>
                        <a:cs typeface="Palatino" charset="0"/>
                      </a:rPr>
                      <m:t>)</m:t>
                    </m:r>
                  </m:oMath>
                </a14:m>
                <a:endParaRPr lang="en-US" sz="22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4" y="8822651"/>
                <a:ext cx="7788729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156" t="-7042" b="-295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7" y="969169"/>
            <a:ext cx="7592847" cy="6548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3180866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641817" y="7583671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69471" y="7583671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97124" y="7583671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15344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92</Words>
  <Application>Microsoft Macintosh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Palatino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9</cp:revision>
  <cp:lastPrinted>2017-05-17T06:25:14Z</cp:lastPrinted>
  <dcterms:created xsi:type="dcterms:W3CDTF">2017-05-13T03:34:40Z</dcterms:created>
  <dcterms:modified xsi:type="dcterms:W3CDTF">2017-05-19T05:12:17Z</dcterms:modified>
</cp:coreProperties>
</file>