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charts/chart12.xml" ContentType="application/vnd.openxmlformats-officedocument.drawingml.chart+xml"/>
  <Override PartName="/ppt/charts/chart11.xml" ContentType="application/vnd.openxmlformats-officedocument.drawingml.chart+xml"/>
  <Override PartName="/ppt/charts/chart10.xml" ContentType="application/vnd.openxmlformats-officedocument.drawingml.char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b="0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 Train/Test Split, Whole Dataset</a:t>
            </a:r>
          </a:p>
        </c:rich>
      </c:tx>
      <c:overlay val="0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CAMIL H-BoW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Accuracy</c:v>
                </c:pt>
                <c:pt idx="1">
                  <c:v>F1 Score</c:v>
                </c:pt>
                <c:pt idx="2">
                  <c:v>Area Under Curve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90.71</c:v>
                </c:pt>
                <c:pt idx="1">
                  <c:v>89.7</c:v>
                </c:pt>
                <c:pt idx="2">
                  <c:v>97.63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CAMIL D-BoW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Accuracy</c:v>
                </c:pt>
                <c:pt idx="1">
                  <c:v>F1 Score</c:v>
                </c:pt>
                <c:pt idx="2">
                  <c:v>Area Under Curve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86.34</c:v>
                </c:pt>
                <c:pt idx="1">
                  <c:v>87.18</c:v>
                </c:pt>
                <c:pt idx="2">
                  <c:v>95.93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GICF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Accuracy</c:v>
                </c:pt>
                <c:pt idx="1">
                  <c:v>F1 Score</c:v>
                </c:pt>
                <c:pt idx="2">
                  <c:v>Area Under Curve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63.04</c:v>
                </c:pt>
                <c:pt idx="1">
                  <c:v>68.33</c:v>
                </c:pt>
                <c:pt idx="2">
                  <c:v>66.19</c:v>
                </c:pt>
              </c:numCache>
            </c:numRef>
          </c:val>
        </c:ser>
        <c:gapWidth val="100"/>
        <c:overlap val="0"/>
        <c:axId val="60624186"/>
        <c:axId val="2731479"/>
      </c:barChart>
      <c:catAx>
        <c:axId val="6062418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2731479"/>
        <c:crosses val="autoZero"/>
        <c:auto val="1"/>
        <c:lblAlgn val="ctr"/>
        <c:lblOffset val="100"/>
      </c:catAx>
      <c:valAx>
        <c:axId val="2731479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60624186"/>
        <c:crossesAt val="1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solidFill>
      <a:srgbClr val="ffffff"/>
    </a:solidFill>
    <a:ln w="18360">
      <a:solidFill>
        <a:srgbClr val="000000"/>
      </a:solidFill>
      <a:round/>
    </a:ln>
  </c:sp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b="0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 Train/Test Split, 0.1% of Data</a:t>
            </a:r>
          </a:p>
        </c:rich>
      </c:tx>
      <c:overlay val="0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CAMIL H-BoW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Accuracy</c:v>
                </c:pt>
                <c:pt idx="1">
                  <c:v>F1 Score</c:v>
                </c:pt>
                <c:pt idx="2">
                  <c:v>Area Under Curve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74.32</c:v>
                </c:pt>
                <c:pt idx="1">
                  <c:v>68.46</c:v>
                </c:pt>
                <c:pt idx="2">
                  <c:v>83.49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CAMIL D-BoW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Accuracy</c:v>
                </c:pt>
                <c:pt idx="1">
                  <c:v>F1 Score</c:v>
                </c:pt>
                <c:pt idx="2">
                  <c:v>Area Under Curve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84.15</c:v>
                </c:pt>
                <c:pt idx="1">
                  <c:v>85.13</c:v>
                </c:pt>
                <c:pt idx="2">
                  <c:v>90.86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GICF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Accuracy</c:v>
                </c:pt>
                <c:pt idx="1">
                  <c:v>F1 Score</c:v>
                </c:pt>
                <c:pt idx="2">
                  <c:v>Area Under Curve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64.67</c:v>
                </c:pt>
                <c:pt idx="1">
                  <c:v>66.95</c:v>
                </c:pt>
                <c:pt idx="2">
                  <c:v>65.56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MISVM</c:v>
                </c:pt>
              </c:strCache>
            </c:strRef>
          </c:tx>
          <c:spPr>
            <a:solidFill>
              <a:srgbClr val="579d1c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Accuracy</c:v>
                </c:pt>
                <c:pt idx="1">
                  <c:v>F1 Score</c:v>
                </c:pt>
                <c:pt idx="2">
                  <c:v>Area Under Curve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50.8</c:v>
                </c:pt>
                <c:pt idx="1">
                  <c:v>50</c:v>
                </c:pt>
                <c:pt idx="2">
                  <c:v>48.47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sbMIL</c:v>
                </c:pt>
              </c:strCache>
            </c:strRef>
          </c:tx>
          <c:spPr>
            <a:solidFill>
              <a:srgbClr val="7e0021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Accuracy</c:v>
                </c:pt>
                <c:pt idx="1">
                  <c:v>F1 Score</c:v>
                </c:pt>
                <c:pt idx="2">
                  <c:v>Area Under Curve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3"/>
                <c:pt idx="0">
                  <c:v>50.8</c:v>
                </c:pt>
                <c:pt idx="1">
                  <c:v>50</c:v>
                </c:pt>
                <c:pt idx="2">
                  <c:v>48.47</c:v>
                </c:pt>
              </c:numCache>
            </c:numRef>
          </c:val>
        </c:ser>
        <c:gapWidth val="100"/>
        <c:overlap val="0"/>
        <c:axId val="91640735"/>
        <c:axId val="12783718"/>
      </c:barChart>
      <c:catAx>
        <c:axId val="91640735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12783718"/>
        <c:crosses val="autoZero"/>
        <c:auto val="1"/>
        <c:lblAlgn val="ctr"/>
        <c:lblOffset val="100"/>
      </c:catAx>
      <c:valAx>
        <c:axId val="1278371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91640735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solidFill>
      <a:srgbClr val="ffffff"/>
    </a:solidFill>
    <a:ln w="18360">
      <a:solidFill>
        <a:srgbClr val="000000"/>
      </a:solidFill>
      <a:round/>
    </a:ln>
  </c:sp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b="0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23 Sample Test Set, Whole Dataset</a:t>
            </a:r>
          </a:p>
        </c:rich>
      </c:tx>
      <c:overlay val="0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CAMIL H-BoW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Accuracy</c:v>
                </c:pt>
                <c:pt idx="1">
                  <c:v>F1 Score</c:v>
                </c:pt>
                <c:pt idx="2">
                  <c:v>Area Under Curve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95.59</c:v>
                </c:pt>
                <c:pt idx="1">
                  <c:v>95.2</c:v>
                </c:pt>
                <c:pt idx="2">
                  <c:v>97.93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CAMIL D-BoW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Accuracy</c:v>
                </c:pt>
                <c:pt idx="1">
                  <c:v>F1 Score</c:v>
                </c:pt>
                <c:pt idx="2">
                  <c:v>Area Under Curve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91.62</c:v>
                </c:pt>
                <c:pt idx="1">
                  <c:v>91.89</c:v>
                </c:pt>
                <c:pt idx="2">
                  <c:v>98.03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mRMR + SVM (Qin)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Accuracy</c:v>
                </c:pt>
                <c:pt idx="1">
                  <c:v>F1 Score</c:v>
                </c:pt>
                <c:pt idx="2">
                  <c:v>Area Under Curve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80</c:v>
                </c:pt>
                <c:pt idx="1">
                  <c:v>81.2</c:v>
                </c:pt>
                <c:pt idx="2">
                  <c:v>82.3</c:v>
                </c:pt>
              </c:numCache>
            </c:numRef>
          </c:val>
        </c:ser>
        <c:gapWidth val="100"/>
        <c:overlap val="0"/>
        <c:axId val="26799999"/>
        <c:axId val="79562297"/>
      </c:barChart>
      <c:catAx>
        <c:axId val="26799999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79562297"/>
        <c:crosses val="autoZero"/>
        <c:auto val="1"/>
        <c:lblAlgn val="ctr"/>
        <c:lblOffset val="100"/>
      </c:catAx>
      <c:valAx>
        <c:axId val="79562297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26799999"/>
        <c:crossesAt val="1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solidFill>
      <a:srgbClr val="ffffff"/>
    </a:solidFill>
    <a:ln w="18360">
      <a:solidFill>
        <a:srgbClr val="000000"/>
      </a:solidFill>
      <a:round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128800" y="0"/>
            <a:ext cx="1014120" cy="101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7112160" y="0"/>
            <a:ext cx="1014120" cy="10141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10800000">
            <a:off x="10156680" y="3044520"/>
            <a:ext cx="1014120" cy="101412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0800000">
            <a:off x="9142920" y="3044520"/>
            <a:ext cx="1014120" cy="10141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rot="10800000">
            <a:off x="11173320" y="4059720"/>
            <a:ext cx="1014120" cy="101412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400" cy="62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400" cy="3337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154720" y="3903840"/>
            <a:ext cx="988200" cy="98676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 flipH="1">
            <a:off x="6179760" y="3903840"/>
            <a:ext cx="988200" cy="98676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7170120" y="3903840"/>
            <a:ext cx="988200" cy="986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 rot="10800000">
            <a:off x="11121480" y="6866280"/>
            <a:ext cx="988200" cy="98676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>
            <a:off x="0" y="4891680"/>
            <a:ext cx="9142920" cy="2509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10.xml"/><Relationship Id="rId2" Type="http://schemas.openxmlformats.org/officeDocument/2006/relationships/chart" Target="../charts/chart11.xml"/><Relationship Id="rId3" Type="http://schemas.openxmlformats.org/officeDocument/2006/relationships/chart" Target="../charts/chart12.xml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9320" y="1198440"/>
            <a:ext cx="8220960" cy="19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CAMIL: Clustering and Assembly with Multiple Instance Learning for Phenotype Prediction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86480" y="3295800"/>
            <a:ext cx="8769960" cy="97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Nathan LaPierre (me), Mohammad Arifur Rahman, and Huzefa Rangwala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George Mason University, Computer Science Department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410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Goal: Phenotype Prediction with Metagenomic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1229760"/>
            <a:ext cx="8519400" cy="33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5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Predict disease state (“phenotype”) of patient based on metagenome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Qin et al. dataset* (2012)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Type 2 Diabetes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367 Chinese patients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Stool samples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11760" y="4291920"/>
            <a:ext cx="510336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 J. Qin et al., “A metagenome-wide association study of gut microbiota in type 2 diabetes,” Nature, vol. 490, no. 7418, pp. 55–60, 2012.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1760" y="410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Background: Multiple Instance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11760" y="1229760"/>
            <a:ext cx="4268160" cy="33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5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Labeled bags containing unlabeled instances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29040">
              <a:lnSpc>
                <a:spcPct val="100000"/>
              </a:lnSpc>
              <a:buClr>
                <a:srgbClr val="434343"/>
              </a:buClr>
              <a:buFont typeface="Roboto"/>
              <a:buChar char="○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In this context: labeled patients and unlabeled reads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311760" y="4367880"/>
            <a:ext cx="567180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4"/>
          <p:cNvSpPr/>
          <p:nvPr/>
        </p:nvSpPr>
        <p:spPr>
          <a:xfrm>
            <a:off x="4970520" y="1377720"/>
            <a:ext cx="1286280" cy="1108800"/>
          </a:xfrm>
          <a:prstGeom prst="can">
            <a:avLst>
              <a:gd name="adj" fmla="val 25000"/>
            </a:avLst>
          </a:prstGeom>
          <a:solidFill>
            <a:srgbClr val="63d297"/>
          </a:solidFill>
          <a:ln w="9360">
            <a:solidFill>
              <a:srgbClr val="4ba17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- - - - -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Label: +1/-1?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- - - - 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6257520" y="1377720"/>
            <a:ext cx="1286280" cy="1108800"/>
          </a:xfrm>
          <a:prstGeom prst="can">
            <a:avLst>
              <a:gd name="adj" fmla="val 25000"/>
            </a:avLst>
          </a:prstGeom>
          <a:solidFill>
            <a:srgbClr val="63d297"/>
          </a:solidFill>
          <a:ln w="9360">
            <a:solidFill>
              <a:srgbClr val="4ba17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- - - - -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Label: +1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- - - - 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7544880" y="1377720"/>
            <a:ext cx="1286280" cy="1108800"/>
          </a:xfrm>
          <a:prstGeom prst="can">
            <a:avLst>
              <a:gd name="adj" fmla="val 25000"/>
            </a:avLst>
          </a:prstGeom>
          <a:solidFill>
            <a:srgbClr val="63d297"/>
          </a:solidFill>
          <a:ln w="9360">
            <a:solidFill>
              <a:srgbClr val="4ba17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- - - - -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Label: +1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- - - - 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4970520" y="2487600"/>
            <a:ext cx="1286280" cy="1108800"/>
          </a:xfrm>
          <a:prstGeom prst="can">
            <a:avLst>
              <a:gd name="adj" fmla="val 25000"/>
            </a:avLst>
          </a:prstGeom>
          <a:solidFill>
            <a:srgbClr val="63d297"/>
          </a:solidFill>
          <a:ln w="9360">
            <a:solidFill>
              <a:srgbClr val="4ba17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 - - - -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Label: -1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- - - - 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8"/>
          <p:cNvSpPr/>
          <p:nvPr/>
        </p:nvSpPr>
        <p:spPr>
          <a:xfrm>
            <a:off x="6257520" y="2487600"/>
            <a:ext cx="1286280" cy="1108800"/>
          </a:xfrm>
          <a:prstGeom prst="can">
            <a:avLst>
              <a:gd name="adj" fmla="val 25000"/>
            </a:avLst>
          </a:prstGeom>
          <a:solidFill>
            <a:srgbClr val="63d297"/>
          </a:solidFill>
          <a:ln w="9360">
            <a:solidFill>
              <a:srgbClr val="4ba17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- - - - -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Label: -1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- - - - 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9"/>
          <p:cNvSpPr/>
          <p:nvPr/>
        </p:nvSpPr>
        <p:spPr>
          <a:xfrm>
            <a:off x="7544880" y="2487600"/>
            <a:ext cx="1286280" cy="1108800"/>
          </a:xfrm>
          <a:prstGeom prst="can">
            <a:avLst>
              <a:gd name="adj" fmla="val 25000"/>
            </a:avLst>
          </a:prstGeom>
          <a:solidFill>
            <a:srgbClr val="63d297"/>
          </a:solidFill>
          <a:ln w="9360">
            <a:solidFill>
              <a:srgbClr val="4ba17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-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- -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Label: -1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- - - - 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410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Pipeline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1760" y="3409560"/>
            <a:ext cx="8627040" cy="11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FASTQ Data → Assembly → Clustering → Feature Extraction → SVM Classification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Shape 114" descr=""/>
          <p:cNvPicPr/>
          <p:nvPr/>
        </p:nvPicPr>
        <p:blipFill>
          <a:blip r:embed="rId1"/>
          <a:stretch/>
        </p:blipFill>
        <p:spPr>
          <a:xfrm>
            <a:off x="0" y="1165680"/>
            <a:ext cx="9142920" cy="224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11760" y="410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CAMIL Feature Extraction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11760" y="1229760"/>
            <a:ext cx="8519400" cy="33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5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MIL: “Bag of Words” (Amores)*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1. Cluster instances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2. Map to feature vectors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3. Standard classifier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Histogram Bag of Words (H-BoW)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Distance Bag of Words (D-BoW)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Shape 121" descr=""/>
          <p:cNvPicPr/>
          <p:nvPr/>
        </p:nvPicPr>
        <p:blipFill>
          <a:blip r:embed="rId1"/>
          <a:srcRect l="61676" t="0" r="18067" b="21760"/>
          <a:stretch/>
        </p:blipFill>
        <p:spPr>
          <a:xfrm>
            <a:off x="5086800" y="1229760"/>
            <a:ext cx="2573280" cy="243540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263160" y="4194000"/>
            <a:ext cx="5222880" cy="3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 J. Amores, “Multiple instance classification: Review, taxonomy and comparative study,” Artificial Intelligence, vol. 201, no. 1, pp. 81–105, 2013.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11760" y="410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4" name=""/>
          <p:cNvGraphicFramePr/>
          <p:nvPr/>
        </p:nvGraphicFramePr>
        <p:xfrm>
          <a:off x="274320" y="2468880"/>
          <a:ext cx="4206240" cy="2289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5" name=""/>
          <p:cNvGraphicFramePr/>
          <p:nvPr/>
        </p:nvGraphicFramePr>
        <p:xfrm>
          <a:off x="4572000" y="2468880"/>
          <a:ext cx="438912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6" name=""/>
          <p:cNvGraphicFramePr/>
          <p:nvPr/>
        </p:nvGraphicFramePr>
        <p:xfrm>
          <a:off x="2442960" y="91440"/>
          <a:ext cx="4506480" cy="2289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11760" y="410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Conclusion and Future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11760" y="1229760"/>
            <a:ext cx="8519400" cy="33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5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MIL can be an effective approach towards phenotype prediction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CAMIL is a general example of this kind of 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Future: different clustering &amp; assembly algorithms, different MIL-based feature extraction methods, instance labels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2016-12-15T15:13:31Z</dcterms:modified>
  <cp:revision>7</cp:revision>
  <dc:subject/>
  <dc:title/>
</cp:coreProperties>
</file>