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90" r:id="rId2"/>
    <p:sldId id="327" r:id="rId3"/>
    <p:sldId id="325" r:id="rId4"/>
    <p:sldId id="379" r:id="rId5"/>
    <p:sldId id="383" r:id="rId6"/>
    <p:sldId id="380" r:id="rId7"/>
    <p:sldId id="381" r:id="rId8"/>
    <p:sldId id="384" r:id="rId9"/>
    <p:sldId id="258" r:id="rId10"/>
    <p:sldId id="398" r:id="rId11"/>
    <p:sldId id="392" r:id="rId12"/>
    <p:sldId id="385" r:id="rId13"/>
    <p:sldId id="393" r:id="rId14"/>
    <p:sldId id="394" r:id="rId15"/>
    <p:sldId id="399" r:id="rId16"/>
    <p:sldId id="395" r:id="rId17"/>
    <p:sldId id="400" r:id="rId18"/>
    <p:sldId id="386" r:id="rId19"/>
    <p:sldId id="387" r:id="rId20"/>
    <p:sldId id="388" r:id="rId21"/>
    <p:sldId id="389" r:id="rId22"/>
    <p:sldId id="390" r:id="rId23"/>
    <p:sldId id="401" r:id="rId24"/>
    <p:sldId id="391" r:id="rId25"/>
    <p:sldId id="264" r:id="rId26"/>
    <p:sldId id="396" r:id="rId27"/>
    <p:sldId id="397" r:id="rId28"/>
    <p:sldId id="366" r:id="rId29"/>
    <p:sldId id="367" r:id="rId30"/>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0" autoAdjust="0"/>
    <p:restoredTop sz="85262" autoAdjust="0"/>
  </p:normalViewPr>
  <p:slideViewPr>
    <p:cSldViewPr>
      <p:cViewPr varScale="1">
        <p:scale>
          <a:sx n="62" d="100"/>
          <a:sy n="62" d="100"/>
        </p:scale>
        <p:origin x="-14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‹Nº›</a:t>
            </a:fld>
            <a:endParaRPr lang="es-AR" altLang="en-US"/>
          </a:p>
        </p:txBody>
      </p:sp>
    </p:spTree>
    <p:extLst>
      <p:ext uri="{BB962C8B-B14F-4D97-AF65-F5344CB8AC3E}">
        <p14:creationId xmlns:p14="http://schemas.microsoft.com/office/powerpoint/2010/main"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10</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8817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11</a:t>
            </a:fld>
            <a:endParaRPr lang="es-AR" altLang="en-US"/>
          </a:p>
        </p:txBody>
      </p:sp>
    </p:spTree>
    <p:extLst>
      <p:ext uri="{BB962C8B-B14F-4D97-AF65-F5344CB8AC3E}">
        <p14:creationId xmlns:p14="http://schemas.microsoft.com/office/powerpoint/2010/main" val="415168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12</a:t>
            </a:fld>
            <a:endParaRPr lang="es-AR" altLang="en-US"/>
          </a:p>
        </p:txBody>
      </p:sp>
    </p:spTree>
    <p:extLst>
      <p:ext uri="{BB962C8B-B14F-4D97-AF65-F5344CB8AC3E}">
        <p14:creationId xmlns:p14="http://schemas.microsoft.com/office/powerpoint/2010/main" val="108148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13</a:t>
            </a:fld>
            <a:endParaRPr lang="es-AR" altLang="en-US"/>
          </a:p>
        </p:txBody>
      </p:sp>
    </p:spTree>
    <p:extLst>
      <p:ext uri="{BB962C8B-B14F-4D97-AF65-F5344CB8AC3E}">
        <p14:creationId xmlns:p14="http://schemas.microsoft.com/office/powerpoint/2010/main" val="279194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para más info: http://www.w3schools.com/php/php_ref_string.asp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14</a:t>
            </a:fld>
            <a:endParaRPr lang="es-AR" altLang="en-US"/>
          </a:p>
        </p:txBody>
      </p:sp>
    </p:spTree>
    <p:extLst>
      <p:ext uri="{BB962C8B-B14F-4D97-AF65-F5344CB8AC3E}">
        <p14:creationId xmlns:p14="http://schemas.microsoft.com/office/powerpoint/2010/main" val="178263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15</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0372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(1)- === Identicos. true si son iguales y del mismo tipo</a:t>
            </a:r>
          </a:p>
          <a:p>
            <a:r>
              <a:rPr lang="es-ES">
                <a:cs typeface="Arial"/>
              </a:rPr>
              <a:t>       !== No identicos. true si no son iguales o del mismo tipo</a:t>
            </a:r>
            <a:br>
              <a:rPr lang="es-ES">
                <a:cs typeface="Arial"/>
              </a:rPr>
            </a:br>
            <a:endParaRPr lang="es-ES">
              <a:cs typeface="Arial"/>
            </a:endParaRPr>
          </a:p>
          <a:p>
            <a:r>
              <a:rPr lang="es-ES">
                <a:cs typeface="Arial"/>
              </a:rPr>
              <a:t>(2)- Se agregan and, or y xor</a:t>
            </a:r>
            <a:br>
              <a:rPr lang="es-ES">
                <a:cs typeface="Arial"/>
              </a:rPr>
            </a:br>
            <a:endParaRPr lang="es-ES">
              <a:cs typeface="Arial"/>
            </a:endParaRPr>
          </a:p>
          <a:p>
            <a:r>
              <a:rPr lang="es-ES">
                <a:cs typeface="Arial"/>
              </a:rPr>
              <a:t>(3)- .(punto) operador de concatenación; .= (punto igual) asigna y concatena</a:t>
            </a:r>
            <a:br>
              <a:rPr lang="es-ES">
                <a:cs typeface="Arial"/>
              </a:rPr>
            </a:br>
            <a:endParaRPr lang="es-ES">
              <a:cs typeface="Arial"/>
            </a:endParaRPr>
          </a:p>
          <a:p>
            <a:r>
              <a:rPr lang="es-ES">
                <a:cs typeface="Arial"/>
              </a:rPr>
              <a:t>(4)- + union entre arrays; == true si los vectores poseen los mismos pares de clave/valor;</a:t>
            </a:r>
          </a:p>
          <a:p>
            <a:r>
              <a:rPr lang="es-ES">
                <a:cs typeface="Arial"/>
              </a:rPr>
              <a:t>       === Identicos, true si los vectores poseen los mismos paras de clave/valor en el mismo orden y</a:t>
            </a:r>
          </a:p>
          <a:p>
            <a:r>
              <a:rPr lang="es-ES">
                <a:cs typeface="Arial"/>
              </a:rPr>
              <a:t>del mismo tipo; Distintos != &lt;&gt; !==</a:t>
            </a:r>
          </a:p>
          <a:p>
            <a:r>
              <a:rPr lang="es-ES">
                <a:cs typeface="Arial"/>
              </a:rPr>
              <a:t/>
            </a:r>
            <a:br>
              <a:rPr lang="es-ES">
                <a:cs typeface="Arial"/>
              </a:rPr>
            </a:br>
            <a:endParaRPr lang="es-ES">
              <a:cs typeface="Arial"/>
            </a:endParaRPr>
          </a:p>
          <a:p>
            <a:r>
              <a:rPr lang="es-ES">
                <a:cs typeface="Arial"/>
              </a:rPr>
              <a:t/>
            </a:r>
            <a:br>
              <a:rPr lang="es-ES">
                <a:cs typeface="Arial"/>
              </a:rPr>
            </a:br>
            <a:endParaRPr lang="es-ES">
              <a:cs typeface="Arial"/>
            </a:endParaRPr>
          </a:p>
          <a:p>
            <a:r>
              <a:rPr lang="es-ES">
                <a:cs typeface="Arial"/>
              </a:rPr>
              <a:t>http://www.w3schools.com/php/php_operators.asp</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16</a:t>
            </a:fld>
            <a:endParaRPr lang="es-AR" altLang="en-US"/>
          </a:p>
        </p:txBody>
      </p:sp>
    </p:spTree>
    <p:extLst>
      <p:ext uri="{BB962C8B-B14F-4D97-AF65-F5344CB8AC3E}">
        <p14:creationId xmlns:p14="http://schemas.microsoft.com/office/powerpoint/2010/main" val="2939841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17</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131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48748E-C389-4482-B003-05C6D868E89D}" type="slidenum">
              <a:rPr lang="es-AR" altLang="en-US"/>
              <a:pPr eaLnBrk="1" hangingPunct="1"/>
              <a:t>18</a:t>
            </a:fld>
            <a:endParaRPr lang="es-AR" altLang="en-US"/>
          </a:p>
        </p:txBody>
      </p:sp>
      <p:sp>
        <p:nvSpPr>
          <p:cNvPr id="3379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328504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B0393A-7BD4-422D-AA57-1227BB70104F}" type="slidenum">
              <a:rPr lang="es-AR" altLang="en-US"/>
              <a:pPr eaLnBrk="1" hangingPunct="1"/>
              <a:t>19</a:t>
            </a:fld>
            <a:endParaRPr lang="es-AR" altLang="en-US"/>
          </a:p>
        </p:txBody>
      </p:sp>
      <p:sp>
        <p:nvSpPr>
          <p:cNvPr id="34819"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340677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50EA5D-3623-4D21-9D8A-01C8393D628D}" type="slidenum">
              <a:rPr lang="es-AR" altLang="en-US"/>
              <a:pPr eaLnBrk="1" hangingPunct="1"/>
              <a:t>20</a:t>
            </a:fld>
            <a:endParaRPr lang="es-AR" altLang="en-US"/>
          </a:p>
        </p:txBody>
      </p:sp>
      <p:sp>
        <p:nvSpPr>
          <p:cNvPr id="35843"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412335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13D452-5425-4331-8F07-91048C5229EC}" type="slidenum">
              <a:rPr lang="es-AR" altLang="en-US"/>
              <a:pPr eaLnBrk="1" hangingPunct="1"/>
              <a:t>21</a:t>
            </a:fld>
            <a:endParaRPr lang="es-AR" altLang="en-US"/>
          </a:p>
        </p:txBody>
      </p:sp>
      <p:sp>
        <p:nvSpPr>
          <p:cNvPr id="36867"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36868" name="3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36680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00C1DD-8976-48E4-9FED-81DA2C0085B9}" type="slidenum">
              <a:rPr lang="es-AR" altLang="en-US"/>
              <a:pPr eaLnBrk="1" hangingPunct="1"/>
              <a:t>22</a:t>
            </a:fld>
            <a:endParaRPr lang="es-AR" altLang="en-US"/>
          </a:p>
        </p:txBody>
      </p:sp>
      <p:sp>
        <p:nvSpPr>
          <p:cNvPr id="3789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88981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478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24</a:t>
            </a:fld>
            <a:endParaRPr lang="es-AR" altLang="en-US"/>
          </a:p>
        </p:txBody>
      </p:sp>
    </p:spTree>
    <p:extLst>
      <p:ext uri="{BB962C8B-B14F-4D97-AF65-F5344CB8AC3E}">
        <p14:creationId xmlns:p14="http://schemas.microsoft.com/office/powerpoint/2010/main" val="75469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25</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smtClean="0"/>
              <a:t>Un </a:t>
            </a:r>
            <a:r>
              <a:rPr lang="es-ES" dirty="0" err="1" smtClean="0"/>
              <a:t>array</a:t>
            </a:r>
            <a:r>
              <a:rPr lang="es-ES" dirty="0" smtClean="0"/>
              <a:t> puede ser creado usando el constructor del lenguaje </a:t>
            </a:r>
            <a:r>
              <a:rPr lang="es-ES" dirty="0" err="1" smtClean="0"/>
              <a:t>array</a:t>
            </a:r>
            <a:r>
              <a:rPr lang="es-ES" dirty="0" smtClean="0"/>
              <a:t>(). Éste toma un cierto número de </a:t>
            </a:r>
            <a:r>
              <a:rPr lang="es-ES" dirty="0" err="1" smtClean="0"/>
              <a:t>parejas</a:t>
            </a:r>
            <a:r>
              <a:rPr lang="es-ES" i="1" dirty="0" err="1" smtClean="0"/>
              <a:t>clave</a:t>
            </a:r>
            <a:r>
              <a:rPr lang="es-ES" i="1" dirty="0" smtClean="0"/>
              <a:t> =&gt; valor</a:t>
            </a:r>
            <a:r>
              <a:rPr lang="es-ES" dirty="0" smtClean="0"/>
              <a:t> como argumentos.</a:t>
            </a:r>
          </a:p>
          <a:p>
            <a:pPr>
              <a:defRPr/>
            </a:pPr>
            <a:endParaRPr lang="es-ES" dirty="0" smtClean="0"/>
          </a:p>
          <a:p>
            <a:pPr>
              <a:defRPr/>
            </a:pPr>
            <a:r>
              <a:rPr lang="es-ES" dirty="0" err="1" smtClean="0"/>
              <a:t>array</a:t>
            </a:r>
            <a:r>
              <a:rPr lang="es-ES" dirty="0" smtClean="0"/>
              <a:t>( clave =&gt; valor, clave2 =&gt; valor2, clave3 =&gt; valor3, ... )</a:t>
            </a:r>
          </a:p>
          <a:p>
            <a:pPr>
              <a:defRPr/>
            </a:pPr>
            <a:endParaRPr lang="es-ES" dirty="0" smtClean="0"/>
          </a:p>
          <a:p>
            <a:pPr>
              <a:defRPr/>
            </a:pPr>
            <a:r>
              <a:rPr lang="es-ES" dirty="0" smtClean="0"/>
              <a:t>La coma después del último elemento del </a:t>
            </a:r>
            <a:r>
              <a:rPr lang="es-ES" dirty="0" err="1" smtClean="0"/>
              <a:t>array</a:t>
            </a:r>
            <a:r>
              <a:rPr lang="es-ES" dirty="0" smtClean="0"/>
              <a:t> es opcional y se puede omitir. Esto normalmente se hace para </a:t>
            </a:r>
            <a:r>
              <a:rPr lang="es-ES" dirty="0" err="1" smtClean="0"/>
              <a:t>arrays</a:t>
            </a:r>
            <a:r>
              <a:rPr lang="es-ES" dirty="0" smtClean="0"/>
              <a:t> de una única línea, es decir, es preferible </a:t>
            </a:r>
            <a:r>
              <a:rPr lang="es-ES" i="1" dirty="0" err="1" smtClean="0"/>
              <a:t>array</a:t>
            </a:r>
            <a:r>
              <a:rPr lang="es-ES" i="1" dirty="0" smtClean="0"/>
              <a:t>(1, 2)</a:t>
            </a:r>
            <a:r>
              <a:rPr lang="es-ES" dirty="0" smtClean="0"/>
              <a:t> que </a:t>
            </a:r>
            <a:r>
              <a:rPr lang="es-ES" i="1" dirty="0" err="1" smtClean="0"/>
              <a:t>array</a:t>
            </a:r>
            <a:r>
              <a:rPr lang="es-ES" i="1" dirty="0" smtClean="0"/>
              <a:t>(1, 2, )</a:t>
            </a:r>
            <a:r>
              <a:rPr lang="es-ES" dirty="0" smtClean="0"/>
              <a:t>. Por otra parte, para </a:t>
            </a:r>
            <a:r>
              <a:rPr lang="es-ES" dirty="0" err="1" smtClean="0"/>
              <a:t>arrays</a:t>
            </a:r>
            <a:r>
              <a:rPr lang="es-ES" dirty="0" smtClean="0"/>
              <a:t> </a:t>
            </a:r>
            <a:r>
              <a:rPr lang="es-ES" dirty="0" err="1" smtClean="0"/>
              <a:t>multilínea</a:t>
            </a:r>
            <a:r>
              <a:rPr lang="es-ES" dirty="0" smtClean="0"/>
              <a:t>, la coma final se usa comúnmente, ya que permite la adición sencilla de nuevos elementos al final.</a:t>
            </a:r>
          </a:p>
          <a:p>
            <a:pPr>
              <a:defRPr/>
            </a:pPr>
            <a:endParaRPr lang="es-AR" dirty="0" smtClean="0"/>
          </a:p>
          <a:p>
            <a:pPr>
              <a:defRPr/>
            </a:pPr>
            <a:r>
              <a:rPr lang="es-ES" dirty="0" smtClean="0"/>
              <a:t>La clave puede ser un </a:t>
            </a:r>
            <a:r>
              <a:rPr lang="es-ES" dirty="0" err="1" smtClean="0"/>
              <a:t>integer</a:t>
            </a:r>
            <a:r>
              <a:rPr lang="es-ES" dirty="0" smtClean="0"/>
              <a:t> o un </a:t>
            </a:r>
            <a:r>
              <a:rPr lang="es-ES" dirty="0" err="1" smtClean="0"/>
              <a:t>string</a:t>
            </a:r>
            <a:r>
              <a:rPr lang="es-ES" dirty="0" smtClean="0"/>
              <a:t>. El valor puede ser de cualquier tipo.</a:t>
            </a:r>
          </a:p>
          <a:p>
            <a:pPr>
              <a:defRPr/>
            </a:pPr>
            <a:r>
              <a:rPr lang="es-ES" dirty="0" smtClean="0"/>
              <a:t>Además, los siguientes moldeados de tipo en la clave producirá:</a:t>
            </a:r>
          </a:p>
          <a:p>
            <a:pPr>
              <a:defRPr/>
            </a:pPr>
            <a:r>
              <a:rPr lang="es-ES" dirty="0" err="1" smtClean="0"/>
              <a:t>Strings</a:t>
            </a:r>
            <a:r>
              <a:rPr lang="es-ES" dirty="0" smtClean="0"/>
              <a:t> que contienen </a:t>
            </a:r>
            <a:r>
              <a:rPr lang="es-ES" dirty="0" err="1" smtClean="0"/>
              <a:t>integers</a:t>
            </a:r>
            <a:r>
              <a:rPr lang="es-ES" dirty="0" smtClean="0"/>
              <a:t> válidos serán moldeados a el tipo </a:t>
            </a:r>
            <a:r>
              <a:rPr lang="es-ES" dirty="0" err="1" smtClean="0"/>
              <a:t>integer</a:t>
            </a:r>
            <a:r>
              <a:rPr lang="es-ES" dirty="0" smtClean="0"/>
              <a:t>. </a:t>
            </a:r>
            <a:r>
              <a:rPr lang="es-ES" dirty="0" err="1" smtClean="0"/>
              <a:t>P.e.j.</a:t>
            </a:r>
            <a:r>
              <a:rPr lang="es-ES" dirty="0" smtClean="0"/>
              <a:t> la clave </a:t>
            </a:r>
            <a:r>
              <a:rPr lang="es-ES" i="1" dirty="0" smtClean="0"/>
              <a:t>"8"</a:t>
            </a:r>
            <a:r>
              <a:rPr lang="es-ES" dirty="0" smtClean="0"/>
              <a:t> en realidad será almacenada como </a:t>
            </a:r>
            <a:r>
              <a:rPr lang="es-ES" i="1" dirty="0" smtClean="0"/>
              <a:t>8</a:t>
            </a:r>
            <a:r>
              <a:rPr lang="es-ES" dirty="0" smtClean="0"/>
              <a:t>. Por otro lado </a:t>
            </a:r>
            <a:r>
              <a:rPr lang="es-ES" i="1" dirty="0" smtClean="0"/>
              <a:t>"08"</a:t>
            </a:r>
            <a:r>
              <a:rPr lang="es-ES" dirty="0" smtClean="0"/>
              <a:t> no será convertido, ya que no es un número </a:t>
            </a:r>
            <a:r>
              <a:rPr lang="es-ES" dirty="0" err="1" smtClean="0"/>
              <a:t>integer</a:t>
            </a:r>
            <a:r>
              <a:rPr lang="es-ES" dirty="0" smtClean="0"/>
              <a:t> decimal válido.</a:t>
            </a:r>
          </a:p>
          <a:p>
            <a:pPr>
              <a:defRPr/>
            </a:pPr>
            <a:r>
              <a:rPr lang="es-ES" dirty="0" err="1" smtClean="0"/>
              <a:t>Floats</a:t>
            </a:r>
            <a:r>
              <a:rPr lang="es-ES" dirty="0" smtClean="0"/>
              <a:t> también serán moldeados en </a:t>
            </a:r>
            <a:r>
              <a:rPr lang="es-ES" dirty="0" err="1" smtClean="0"/>
              <a:t>integers</a:t>
            </a:r>
            <a:r>
              <a:rPr lang="es-ES" dirty="0" smtClean="0"/>
              <a:t>, lo que significa que la parte fraccionaria se elimina. </a:t>
            </a:r>
            <a:r>
              <a:rPr lang="es-ES" dirty="0" err="1" smtClean="0"/>
              <a:t>P.e.j.</a:t>
            </a:r>
            <a:r>
              <a:rPr lang="es-ES" dirty="0" smtClean="0"/>
              <a:t> la clave </a:t>
            </a:r>
            <a:r>
              <a:rPr lang="es-ES" i="1" dirty="0" smtClean="0"/>
              <a:t>8.7</a:t>
            </a:r>
            <a:r>
              <a:rPr lang="es-ES" dirty="0" smtClean="0"/>
              <a:t> en realidad será almacenada como </a:t>
            </a:r>
            <a:r>
              <a:rPr lang="es-ES" i="1" dirty="0" smtClean="0"/>
              <a:t>8</a:t>
            </a:r>
            <a:r>
              <a:rPr lang="es-ES" dirty="0" smtClean="0"/>
              <a:t>.</a:t>
            </a:r>
          </a:p>
          <a:p>
            <a:pPr>
              <a:defRPr/>
            </a:pPr>
            <a:r>
              <a:rPr lang="es-ES" dirty="0" err="1" smtClean="0"/>
              <a:t>Bools</a:t>
            </a:r>
            <a:r>
              <a:rPr lang="es-ES" dirty="0" smtClean="0"/>
              <a:t> son moldeados a </a:t>
            </a:r>
            <a:r>
              <a:rPr lang="es-ES" dirty="0" err="1" smtClean="0"/>
              <a:t>integers</a:t>
            </a:r>
            <a:r>
              <a:rPr lang="es-ES" dirty="0" smtClean="0"/>
              <a:t>, también, </a:t>
            </a:r>
            <a:r>
              <a:rPr lang="es-ES" dirty="0" err="1" smtClean="0"/>
              <a:t>p.e.j.</a:t>
            </a:r>
            <a:r>
              <a:rPr lang="es-ES" dirty="0" smtClean="0"/>
              <a:t> la clave </a:t>
            </a:r>
            <a:r>
              <a:rPr lang="es-ES" i="1" dirty="0" smtClean="0"/>
              <a:t>true</a:t>
            </a:r>
            <a:r>
              <a:rPr lang="es-ES" dirty="0" smtClean="0"/>
              <a:t> en realidad será almacenada como </a:t>
            </a:r>
            <a:r>
              <a:rPr lang="es-ES" i="1" dirty="0" smtClean="0"/>
              <a:t>1</a:t>
            </a:r>
            <a:r>
              <a:rPr lang="es-ES" dirty="0" smtClean="0"/>
              <a:t> y la </a:t>
            </a:r>
            <a:r>
              <a:rPr lang="es-ES" dirty="0" err="1" smtClean="0"/>
              <a:t>clave</a:t>
            </a:r>
            <a:r>
              <a:rPr lang="es-ES" i="1" dirty="0" err="1" smtClean="0"/>
              <a:t>false</a:t>
            </a:r>
            <a:r>
              <a:rPr lang="es-ES" dirty="0" smtClean="0"/>
              <a:t> como </a:t>
            </a:r>
            <a:r>
              <a:rPr lang="es-ES" i="1" dirty="0" smtClean="0"/>
              <a:t>0</a:t>
            </a:r>
            <a:r>
              <a:rPr lang="es-ES" dirty="0" smtClean="0"/>
              <a:t>.</a:t>
            </a:r>
          </a:p>
          <a:p>
            <a:pPr>
              <a:defRPr/>
            </a:pPr>
            <a:r>
              <a:rPr lang="es-ES" dirty="0" err="1" smtClean="0"/>
              <a:t>Null</a:t>
            </a:r>
            <a:r>
              <a:rPr lang="es-ES" dirty="0" smtClean="0"/>
              <a:t> será moldeado a un </a:t>
            </a:r>
            <a:r>
              <a:rPr lang="es-ES" dirty="0" err="1" smtClean="0"/>
              <a:t>string</a:t>
            </a:r>
            <a:r>
              <a:rPr lang="es-ES" dirty="0" smtClean="0"/>
              <a:t> vacío, </a:t>
            </a:r>
            <a:r>
              <a:rPr lang="es-ES" dirty="0" err="1" smtClean="0"/>
              <a:t>p.e.j.</a:t>
            </a:r>
            <a:r>
              <a:rPr lang="es-ES" dirty="0" smtClean="0"/>
              <a:t> la clave </a:t>
            </a:r>
            <a:r>
              <a:rPr lang="es-ES" i="1" dirty="0" err="1" smtClean="0"/>
              <a:t>null</a:t>
            </a:r>
            <a:r>
              <a:rPr lang="es-ES" dirty="0" smtClean="0"/>
              <a:t> en realidad será almacenada como </a:t>
            </a:r>
            <a:r>
              <a:rPr lang="es-ES" i="1" dirty="0" smtClean="0"/>
              <a:t>""</a:t>
            </a:r>
            <a:r>
              <a:rPr lang="es-ES" dirty="0" smtClean="0"/>
              <a:t>.</a:t>
            </a:r>
          </a:p>
          <a:p>
            <a:pPr>
              <a:defRPr/>
            </a:pPr>
            <a:r>
              <a:rPr lang="es-ES" dirty="0" err="1" smtClean="0"/>
              <a:t>Arrays</a:t>
            </a:r>
            <a:r>
              <a:rPr lang="es-ES" dirty="0" smtClean="0"/>
              <a:t> y </a:t>
            </a:r>
            <a:r>
              <a:rPr lang="es-ES" dirty="0" err="1" smtClean="0"/>
              <a:t>objects</a:t>
            </a:r>
            <a:r>
              <a:rPr lang="es-ES" dirty="0" smtClean="0"/>
              <a:t> </a:t>
            </a:r>
            <a:r>
              <a:rPr lang="es-ES" i="1" dirty="0" smtClean="0"/>
              <a:t>no pueden</a:t>
            </a:r>
            <a:r>
              <a:rPr lang="es-ES" dirty="0" smtClean="0"/>
              <a:t> ser usados como claves. Si lo hace, dará lugar a una advertencia: </a:t>
            </a:r>
            <a:r>
              <a:rPr lang="es-ES" i="1" dirty="0" err="1" smtClean="0"/>
              <a:t>Illegal</a:t>
            </a:r>
            <a:r>
              <a:rPr lang="es-ES" i="1" dirty="0" smtClean="0"/>
              <a:t> offset </a:t>
            </a:r>
            <a:r>
              <a:rPr lang="es-ES" i="1" dirty="0" err="1" smtClean="0"/>
              <a:t>type</a:t>
            </a:r>
            <a:r>
              <a:rPr lang="es-ES" dirty="0" smtClean="0"/>
              <a:t>.</a:t>
            </a:r>
          </a:p>
          <a:p>
            <a:pPr>
              <a:defRPr/>
            </a:pPr>
            <a:endParaRPr lang="es-AR" dirty="0"/>
          </a:p>
        </p:txBody>
      </p:sp>
    </p:spTree>
    <p:extLst>
      <p:ext uri="{BB962C8B-B14F-4D97-AF65-F5344CB8AC3E}">
        <p14:creationId xmlns:p14="http://schemas.microsoft.com/office/powerpoint/2010/main" val="3021063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71702E-B529-44EF-965C-327C6E6BCD1D}" type="slidenum">
              <a:rPr lang="es-AR" altLang="en-US"/>
              <a:pPr eaLnBrk="1" hangingPunct="1"/>
              <a:t>26</a:t>
            </a:fld>
            <a:endParaRPr lang="es-AR" altLang="en-US"/>
          </a:p>
        </p:txBody>
      </p:sp>
      <p:sp>
        <p:nvSpPr>
          <p:cNvPr id="38915"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4" name="3 Marcador de notas"/>
          <p:cNvSpPr>
            <a:spLocks noGrp="1"/>
          </p:cNvSpPr>
          <p:nvPr>
            <p:ph type="body" idx="1"/>
          </p:nvPr>
        </p:nvSpPr>
        <p:spPr/>
        <p:txBody>
          <a:bodyPr>
            <a:normAutofit fontScale="92500" lnSpcReduction="20000"/>
          </a:bodyPr>
          <a:lstStyle/>
          <a:p>
            <a:pPr>
              <a:defRPr/>
            </a:pPr>
            <a:r>
              <a:rPr lang="es-ES" dirty="0">
                <a:cs typeface="Arial"/>
              </a:rPr>
              <a:t>http://www.w3schools.com/php/php_ref_array.asp</a:t>
            </a:r>
            <a:br>
              <a:rPr lang="es-ES" dirty="0">
                <a:cs typeface="Arial"/>
              </a:rPr>
            </a:br>
            <a:r>
              <a:rPr lang="es-ES" dirty="0">
                <a:cs typeface="Arial"/>
              </a:rPr>
              <a:t/>
            </a:r>
            <a:br>
              <a:rPr lang="es-ES" dirty="0">
                <a:cs typeface="Arial"/>
              </a:rPr>
            </a:br>
            <a:r>
              <a:rPr lang="es-ES" dirty="0">
                <a:cs typeface="Arial"/>
              </a:rPr>
              <a:t/>
            </a:r>
            <a:br>
              <a:rPr lang="es-ES" dirty="0">
                <a:cs typeface="Arial"/>
              </a:rPr>
            </a:br>
            <a:endParaRPr lang="es-AR" dirty="0"/>
          </a:p>
        </p:txBody>
      </p:sp>
    </p:spTree>
    <p:extLst>
      <p:ext uri="{BB962C8B-B14F-4D97-AF65-F5344CB8AC3E}">
        <p14:creationId xmlns:p14="http://schemas.microsoft.com/office/powerpoint/2010/main" val="3556870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cs typeface="Arial"/>
              </a:rPr>
              <a:t>http://www.w3schools.com/php/php_arrays_sort.asp</a:t>
            </a:r>
          </a:p>
          <a:p>
            <a:r>
              <a:rPr lang="es-ES">
                <a:cs typeface="Arial"/>
              </a:rPr>
              <a:t/>
            </a:r>
            <a:br>
              <a:rPr lang="es-ES">
                <a:cs typeface="Arial"/>
              </a:rPr>
            </a:br>
            <a:endParaRPr lang="es-ES">
              <a:cs typeface="Arial"/>
            </a:endParaRPr>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27</a:t>
            </a:fld>
            <a:endParaRPr lang="es-AR" altLang="en-US"/>
          </a:p>
        </p:txBody>
      </p:sp>
    </p:spTree>
    <p:extLst>
      <p:ext uri="{BB962C8B-B14F-4D97-AF65-F5344CB8AC3E}">
        <p14:creationId xmlns:p14="http://schemas.microsoft.com/office/powerpoint/2010/main" val="3273038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28</a:t>
            </a:fld>
            <a:endParaRPr lang="es-AR" altLang="en-US"/>
          </a:p>
        </p:txBody>
      </p:sp>
    </p:spTree>
    <p:extLst>
      <p:ext uri="{BB962C8B-B14F-4D97-AF65-F5344CB8AC3E}">
        <p14:creationId xmlns:p14="http://schemas.microsoft.com/office/powerpoint/2010/main" val="1060475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994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A45061-1655-4FDA-AE2B-0260EA83E6A7}" type="slidenum">
              <a:rPr lang="es-AR" altLang="en-US"/>
              <a:pPr eaLnBrk="1" hangingPunct="1"/>
              <a:t>29</a:t>
            </a:fld>
            <a:endParaRPr lang="es-AR" altLang="en-US"/>
          </a:p>
        </p:txBody>
      </p:sp>
    </p:spTree>
    <p:extLst>
      <p:ext uri="{BB962C8B-B14F-4D97-AF65-F5344CB8AC3E}">
        <p14:creationId xmlns:p14="http://schemas.microsoft.com/office/powerpoint/2010/main" val="214403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486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ver gráfico de siguiente slide.</a:t>
            </a:r>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9707E-0FD4-4FE5-ACC6-6D8605383E7E}" type="slidenum">
              <a:rPr lang="es-AR" altLang="en-US"/>
              <a:pPr eaLnBrk="1" hangingPunct="1"/>
              <a:t>4</a:t>
            </a:fld>
            <a:endParaRPr lang="es-AR" altLang="en-US"/>
          </a:p>
        </p:txBody>
      </p:sp>
    </p:spTree>
    <p:extLst>
      <p:ext uri="{BB962C8B-B14F-4D97-AF65-F5344CB8AC3E}">
        <p14:creationId xmlns:p14="http://schemas.microsoft.com/office/powerpoint/2010/main" val="255770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dirty="0" smtClean="0">
                <a:latin typeface="Arial" panose="020B0604020202020204" pitchFamily="34" charset="0"/>
              </a:rPr>
              <a:t>Fuente: w3techs.com/</a:t>
            </a:r>
            <a:r>
              <a:rPr lang="es-AR" altLang="en-US" dirty="0" err="1" smtClean="0">
                <a:latin typeface="Arial" panose="020B0604020202020204" pitchFamily="34" charset="0"/>
              </a:rPr>
              <a:t>technologies</a:t>
            </a:r>
            <a:r>
              <a:rPr lang="es-AR" altLang="en-US" dirty="0" smtClean="0">
                <a:latin typeface="Arial" panose="020B0604020202020204" pitchFamily="34" charset="0"/>
              </a:rPr>
              <a:t>/</a:t>
            </a:r>
            <a:r>
              <a:rPr lang="es-AR" altLang="en-US" dirty="0" err="1" smtClean="0">
                <a:latin typeface="Arial" panose="020B0604020202020204" pitchFamily="34" charset="0"/>
              </a:rPr>
              <a:t>overview</a:t>
            </a:r>
            <a:r>
              <a:rPr lang="es-AR" altLang="en-US" dirty="0" smtClean="0">
                <a:latin typeface="Arial" panose="020B0604020202020204" pitchFamily="34" charset="0"/>
              </a:rPr>
              <a:t>/</a:t>
            </a:r>
            <a:r>
              <a:rPr lang="es-AR" altLang="en-US" dirty="0" err="1" smtClean="0">
                <a:latin typeface="Arial" panose="020B0604020202020204" pitchFamily="34" charset="0"/>
              </a:rPr>
              <a:t>programming_language</a:t>
            </a:r>
            <a:r>
              <a:rPr lang="es-AR" altLang="en-US" dirty="0" smtClean="0">
                <a:latin typeface="Arial" panose="020B0604020202020204" pitchFamily="34" charset="0"/>
              </a:rPr>
              <a:t>/</a:t>
            </a:r>
            <a:r>
              <a:rPr lang="es-AR" altLang="en-US" dirty="0" err="1" smtClean="0">
                <a:latin typeface="Arial" panose="020B0604020202020204" pitchFamily="34" charset="0"/>
              </a:rPr>
              <a:t>all</a:t>
            </a:r>
            <a:endParaRPr lang="es-AR" altLang="en-US" dirty="0" smtClean="0">
              <a:latin typeface="Arial" panose="020B0604020202020204" pitchFamily="34" charset="0"/>
            </a:endParaRPr>
          </a:p>
          <a:p>
            <a:endParaRPr lang="es-AR" altLang="en-US" dirty="0" smtClean="0">
              <a:latin typeface="Arial" panose="020B0604020202020204" pitchFamily="34" charset="0"/>
            </a:endParaRPr>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4E4FF5-B637-4A3C-92A3-F67B91A2C838}" type="slidenum">
              <a:rPr lang="es-AR" altLang="en-US"/>
              <a:pPr eaLnBrk="1" hangingPunct="1"/>
              <a:t>5</a:t>
            </a:fld>
            <a:endParaRPr lang="es-AR" altLang="en-US"/>
          </a:p>
        </p:txBody>
      </p:sp>
    </p:spTree>
    <p:extLst>
      <p:ext uri="{BB962C8B-B14F-4D97-AF65-F5344CB8AC3E}">
        <p14:creationId xmlns:p14="http://schemas.microsoft.com/office/powerpoint/2010/main" val="358480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a:ln/>
        </p:spPr>
      </p:sp>
      <p:sp>
        <p:nvSpPr>
          <p:cNvPr id="3072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n-US" smtClean="0">
                <a:latin typeface="Arial" panose="020B0604020202020204" pitchFamily="34" charset="0"/>
              </a:rPr>
              <a:t>Un cliente normalmente trabaja combinando lo que es su entorno local (por ejemplo nuestro sistema de archivos y programas instalados en nuestro ordenador) con peticiones a un servidor: por ejemplo cuando nos conectamos a internet y tecleamos una dirección web (URL), lo que hacemos es realizar una petición a un servidor. En este caso sería un servidor web, pero hay distintos tipos de servidores (de bases de datos, xml, etc.). El servidor le responde al cliente entregándole lo que ha solicitado si es posible o, en algunos casos, indicando que no tiene permisos para obtener lo solicitado, que lo que ha solicitado no existe, etc.</a:t>
            </a:r>
          </a:p>
          <a:p>
            <a:r>
              <a:rPr lang="es-ES" altLang="en-US" smtClean="0">
                <a:latin typeface="Arial" panose="020B0604020202020204" pitchFamily="34" charset="0"/>
              </a:rPr>
              <a:t>Estas definiciones son definiciones simplificadas y muy someras, pero para los objetivos de este curso nos resultarán suficientes.</a:t>
            </a:r>
          </a:p>
        </p:txBody>
      </p:sp>
      <p:sp>
        <p:nvSpPr>
          <p:cNvPr id="3072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8F312E-15AA-4E5A-A000-712FEE34548F}" type="slidenum">
              <a:rPr lang="es-AR" altLang="en-US"/>
              <a:pPr eaLnBrk="1" hangingPunct="1"/>
              <a:t>6</a:t>
            </a:fld>
            <a:endParaRPr lang="es-AR" altLang="en-US"/>
          </a:p>
        </p:txBody>
      </p:sp>
    </p:spTree>
    <p:extLst>
      <p:ext uri="{BB962C8B-B14F-4D97-AF65-F5344CB8AC3E}">
        <p14:creationId xmlns:p14="http://schemas.microsoft.com/office/powerpoint/2010/main" val="46592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7</a:t>
            </a:fld>
            <a:endParaRPr lang="es-AR" altLang="en-US"/>
          </a:p>
        </p:txBody>
      </p:sp>
    </p:spTree>
    <p:extLst>
      <p:ext uri="{BB962C8B-B14F-4D97-AF65-F5344CB8AC3E}">
        <p14:creationId xmlns:p14="http://schemas.microsoft.com/office/powerpoint/2010/main" val="9267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latin typeface="Arial" panose="020B0604020202020204" pitchFamily="34" charset="0"/>
              </a:rPr>
              <a:t>(*) véase https://php.net/manual/es/function.echo.php</a:t>
            </a:r>
          </a:p>
          <a:p>
            <a:r>
              <a:rPr lang="es-AR" altLang="en-US" smtClean="0">
                <a:latin typeface="Arial" panose="020B0604020202020204" pitchFamily="34" charset="0"/>
              </a:rPr>
              <a:t>Funciones similares:</a:t>
            </a:r>
          </a:p>
          <a:p>
            <a:r>
              <a:rPr lang="es-AR" altLang="en-US" b="1" smtClean="0">
                <a:latin typeface="Arial" panose="020B0604020202020204" pitchFamily="34" charset="0"/>
              </a:rPr>
              <a:t>print</a:t>
            </a:r>
          </a:p>
          <a:p>
            <a:r>
              <a:rPr lang="es-AR" altLang="en-US" smtClean="0">
                <a:latin typeface="Arial" panose="020B0604020202020204" pitchFamily="34" charset="0"/>
              </a:rPr>
              <a:t>https://php.net/manual/es/function.print.php</a:t>
            </a:r>
          </a:p>
          <a:p>
            <a:r>
              <a:rPr lang="es-AR" altLang="en-US" b="1" smtClean="0">
                <a:latin typeface="Arial" panose="020B0604020202020204" pitchFamily="34" charset="0"/>
              </a:rPr>
              <a:t>printf</a:t>
            </a:r>
          </a:p>
          <a:p>
            <a:r>
              <a:rPr lang="es-AR" altLang="en-US" smtClean="0">
                <a:latin typeface="Arial" panose="020B0604020202020204" pitchFamily="34" charset="0"/>
              </a:rPr>
              <a:t>https://php.net/manual/es/function.printf.php</a:t>
            </a:r>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297311-196C-44B2-B245-A9D883ADDE90}" type="slidenum">
              <a:rPr lang="es-AR" altLang="en-US"/>
              <a:pPr eaLnBrk="1" hangingPunct="1"/>
              <a:t>8</a:t>
            </a:fld>
            <a:endParaRPr lang="es-AR" altLang="en-US"/>
          </a:p>
        </p:txBody>
      </p:sp>
    </p:spTree>
    <p:extLst>
      <p:ext uri="{BB962C8B-B14F-4D97-AF65-F5344CB8AC3E}">
        <p14:creationId xmlns:p14="http://schemas.microsoft.com/office/powerpoint/2010/main" val="380065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51234D-42AD-489C-B93B-DC1E87260533}" type="slidenum">
              <a:rPr lang="es-AR" altLang="en-US"/>
              <a:pPr eaLnBrk="1" hangingPunct="1"/>
              <a:t>9</a:t>
            </a:fld>
            <a:endParaRPr lang="es-AR" altLang="en-US"/>
          </a:p>
        </p:txBody>
      </p:sp>
      <p:sp>
        <p:nvSpPr>
          <p:cNvPr id="32771"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n-US"/>
          </a:p>
        </p:txBody>
      </p:sp>
      <p:sp>
        <p:nvSpPr>
          <p:cNvPr id="2" name="Marcador de notas 1"/>
          <p:cNvSpPr>
            <a:spLocks noGrp="1"/>
          </p:cNvSpPr>
          <p:nvPr>
            <p:ph type="body" idx="1"/>
          </p:nvPr>
        </p:nvSpPr>
        <p:spPr/>
        <p:txBody>
          <a:bodyPr/>
          <a:lstStyle/>
          <a:p>
            <a:endParaRPr lang="es-ES"/>
          </a:p>
        </p:txBody>
      </p:sp>
    </p:spTree>
    <p:extLst>
      <p:ext uri="{BB962C8B-B14F-4D97-AF65-F5344CB8AC3E}">
        <p14:creationId xmlns:p14="http://schemas.microsoft.com/office/powerpoint/2010/main" val="287162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p14="http://schemas.microsoft.com/office/powerpoint/2010/main"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programacion_php-subscribe@gruposyahoo.com"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programacion_php@gruposyaho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679825"/>
            <a:ext cx="8697912" cy="755650"/>
          </a:xfrm>
        </p:spPr>
        <p:txBody>
          <a:bodyPr/>
          <a:lstStyle/>
          <a:p>
            <a:pPr algn="ctr" eaLnBrk="1" hangingPunct="1">
              <a:defRPr/>
            </a:pPr>
            <a:r>
              <a:rPr lang="es-AR" dirty="0" smtClean="0"/>
              <a:t>Maximiliano </a:t>
            </a:r>
            <a:r>
              <a:rPr lang="es-AR" dirty="0" err="1" smtClean="0"/>
              <a:t>Neiner</a:t>
            </a:r>
            <a:endParaRPr lang="es-AR" sz="2400" dirty="0" smtClean="0"/>
          </a:p>
        </p:txBody>
      </p:sp>
      <p:sp>
        <p:nvSpPr>
          <p:cNvPr id="74756" name="Rectangle 4"/>
          <p:cNvSpPr>
            <a:spLocks noChangeArrowheads="1"/>
          </p:cNvSpPr>
          <p:nvPr/>
        </p:nvSpPr>
        <p:spPr bwMode="auto">
          <a:xfrm>
            <a:off x="328613" y="304800"/>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a:t>
            </a:r>
            <a:r>
              <a:rPr lang="es-AR" sz="4800" dirty="0" smtClean="0">
                <a:solidFill>
                  <a:schemeClr val="tx2"/>
                </a:solidFill>
                <a:effectLst>
                  <a:outerShdw blurRad="38100" dist="38100" dir="2700000" algn="tl">
                    <a:srgbClr val="000000"/>
                  </a:outerShdw>
                </a:effectLst>
                <a:latin typeface="Franklin Gothic Medium" pitchFamily="34" charset="0"/>
              </a:rPr>
              <a:t>1</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CEB98"/>
                </a:solidFill>
              </a:rPr>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val="939740285"/>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(1/2)</a:t>
            </a:r>
            <a:endParaRPr lang="es-AR" sz="2800" dirty="0"/>
          </a:p>
        </p:txBody>
      </p:sp>
      <p:sp>
        <p:nvSpPr>
          <p:cNvPr id="3" name="2 Marcador de contenido"/>
          <p:cNvSpPr>
            <a:spLocks noGrp="1"/>
          </p:cNvSpPr>
          <p:nvPr>
            <p:ph idx="1"/>
          </p:nvPr>
        </p:nvSpPr>
        <p:spPr>
          <a:xfrm>
            <a:off x="381000" y="1416050"/>
            <a:ext cx="8388350" cy="5364545"/>
          </a:xfrm>
        </p:spPr>
        <p:txBody>
          <a:bodyPr/>
          <a:lstStyle/>
          <a:p>
            <a:pPr>
              <a:defRPr/>
            </a:pPr>
            <a:r>
              <a:rPr lang="es-ES" sz="2800" dirty="0"/>
              <a:t>PHP soporta ocho tipos primitivos.</a:t>
            </a:r>
          </a:p>
          <a:p>
            <a:pPr>
              <a:defRPr/>
            </a:pPr>
            <a:r>
              <a:rPr lang="es-AR" sz="2800" dirty="0"/>
              <a:t>Cuatro tipos escalares:</a:t>
            </a:r>
          </a:p>
          <a:p>
            <a:pPr lvl="1">
              <a:defRPr/>
            </a:pPr>
            <a:r>
              <a:rPr lang="es-ES" sz="2400" dirty="0" err="1"/>
              <a:t>Boolean </a:t>
            </a:r>
            <a:endParaRPr lang="es-AR" sz="2400" dirty="0"/>
          </a:p>
          <a:p>
            <a:pPr lvl="1">
              <a:defRPr/>
            </a:pPr>
            <a:r>
              <a:rPr lang="es-AR" sz="2400" dirty="0" err="1"/>
              <a:t>Integer</a:t>
            </a:r>
            <a:endParaRPr lang="es-AR" sz="2400" dirty="0"/>
          </a:p>
          <a:p>
            <a:pPr lvl="1">
              <a:defRPr/>
            </a:pPr>
            <a:r>
              <a:rPr lang="es-AR" sz="2400" dirty="0" err="1"/>
              <a:t>Float</a:t>
            </a:r>
            <a:endParaRPr lang="es-AR" sz="2400" dirty="0"/>
          </a:p>
          <a:p>
            <a:pPr lvl="1">
              <a:defRPr/>
            </a:pPr>
            <a:r>
              <a:rPr lang="es-AR" sz="2400" dirty="0" err="1"/>
              <a:t>String</a:t>
            </a:r>
            <a:endParaRPr lang="es-AR" sz="2400" dirty="0"/>
          </a:p>
          <a:p>
            <a:pPr>
              <a:defRPr/>
            </a:pPr>
            <a:r>
              <a:rPr lang="es-AR" sz="2800" dirty="0"/>
              <a:t>Dos tipos compuestos</a:t>
            </a:r>
          </a:p>
          <a:p>
            <a:pPr lvl="1">
              <a:defRPr/>
            </a:pPr>
            <a:r>
              <a:rPr lang="es-AR" sz="2400" dirty="0" err="1"/>
              <a:t>Array</a:t>
            </a:r>
            <a:endParaRPr lang="es-AR" sz="2400" dirty="0"/>
          </a:p>
          <a:p>
            <a:pPr lvl="1">
              <a:defRPr/>
            </a:pPr>
            <a:r>
              <a:rPr lang="es-AR" sz="2400" dirty="0" err="1"/>
              <a:t>Object</a:t>
            </a:r>
            <a:endParaRPr lang="es-AR" sz="2400" dirty="0"/>
          </a:p>
          <a:p>
            <a:pPr>
              <a:defRPr/>
            </a:pPr>
            <a:r>
              <a:rPr lang="es-AR" sz="2800" dirty="0"/>
              <a:t>Dos especiales</a:t>
            </a:r>
          </a:p>
          <a:p>
            <a:pPr lvl="1">
              <a:defRPr/>
            </a:pPr>
            <a:r>
              <a:rPr lang="es-AR" sz="2400" dirty="0" err="1"/>
              <a:t>Resource</a:t>
            </a:r>
            <a:endParaRPr lang="es-AR" sz="2400" dirty="0"/>
          </a:p>
          <a:p>
            <a:pPr lvl="1">
              <a:defRPr/>
            </a:pPr>
            <a:r>
              <a:rPr lang="es-AR" sz="2400" dirty="0"/>
              <a:t>NULL</a:t>
            </a: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Variables </a:t>
            </a:r>
            <a:r>
              <a:rPr lang="es-AR" sz="2800" dirty="0" smtClean="0"/>
              <a:t>(2/2)</a:t>
            </a:r>
            <a:endParaRPr lang="es-AR" sz="2800" dirty="0"/>
          </a:p>
        </p:txBody>
      </p:sp>
      <p:sp>
        <p:nvSpPr>
          <p:cNvPr id="4" name="2 Marcador de contenido"/>
          <p:cNvSpPr txBox="1">
            <a:spLocks/>
          </p:cNvSpPr>
          <p:nvPr/>
        </p:nvSpPr>
        <p:spPr bwMode="auto">
          <a:xfrm>
            <a:off x="5715000" y="1416050"/>
            <a:ext cx="3054350" cy="4449763"/>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Comienzan con el símbolo </a:t>
            </a:r>
            <a:r>
              <a:rPr lang="es-AR" sz="2400" kern="0" dirty="0">
                <a:solidFill>
                  <a:schemeClr val="tx2"/>
                </a:solidFill>
                <a:effectLst>
                  <a:outerShdw blurRad="38100" dist="38100" dir="2700000" algn="tl">
                    <a:srgbClr val="000000"/>
                  </a:outerShdw>
                </a:effectLst>
                <a:latin typeface="+mn-lt"/>
              </a:rPr>
              <a:t>$</a:t>
            </a:r>
            <a:r>
              <a:rPr lang="es-AR" sz="2400" kern="0" dirty="0">
                <a:effectLst>
                  <a:outerShdw blurRad="38100" dist="38100" dir="2700000" algn="tl">
                    <a:srgbClr val="000000"/>
                  </a:outerShdw>
                </a:effectLst>
                <a:latin typeface="+mn-lt"/>
              </a:rPr>
              <a:t>.</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Son case </a:t>
            </a:r>
            <a:r>
              <a:rPr lang="es-AR" sz="2400" kern="0" dirty="0" err="1">
                <a:effectLst>
                  <a:outerShdw blurRad="38100" dist="38100" dir="2700000" algn="tl">
                    <a:srgbClr val="000000"/>
                  </a:outerShdw>
                </a:effectLst>
                <a:latin typeface="+mn-lt"/>
              </a:rPr>
              <a:t>sensitivity</a:t>
            </a:r>
            <a:r>
              <a:rPr lang="es-AR" sz="2400" kern="0" dirty="0">
                <a:effectLst>
                  <a:outerShdw blurRad="38100" dist="38100" dir="2700000" algn="tl">
                    <a:srgbClr val="000000"/>
                  </a:outerShdw>
                </a:effectLst>
                <a:latin typeface="+mn-lt"/>
              </a:rPr>
              <a:t> (no así las palabras claves).</a:t>
            </a:r>
          </a:p>
          <a:p>
            <a:pPr marL="558800" indent="-558800" eaLnBrk="0" hangingPunct="0">
              <a:lnSpc>
                <a:spcPct val="90000"/>
              </a:lnSpc>
              <a:spcBef>
                <a:spcPct val="25000"/>
              </a:spcBef>
              <a:buClr>
                <a:schemeClr val="tx2"/>
              </a:buClr>
              <a:buSzPct val="75000"/>
              <a:buFont typeface="Wingdings" pitchFamily="2" charset="2"/>
              <a:buBlip>
                <a:blip r:embed="rId3"/>
              </a:buBlip>
              <a:defRPr/>
            </a:pPr>
            <a:endParaRPr lang="es-AR" sz="2400" kern="0" dirty="0">
              <a:effectLst>
                <a:outerShdw blurRad="38100" dist="38100" dir="2700000" algn="tl">
                  <a:srgbClr val="000000"/>
                </a:outerShdw>
              </a:effectLst>
              <a:latin typeface="+mn-lt"/>
            </a:endParaRPr>
          </a:p>
          <a:p>
            <a:pPr marL="558800" indent="-558800" eaLnBrk="0" hangingPunct="0">
              <a:lnSpc>
                <a:spcPct val="90000"/>
              </a:lnSpc>
              <a:spcBef>
                <a:spcPct val="25000"/>
              </a:spcBef>
              <a:buClr>
                <a:schemeClr val="tx2"/>
              </a:buClr>
              <a:buSzPct val="75000"/>
              <a:buFont typeface="Wingdings" pitchFamily="2" charset="2"/>
              <a:buBlip>
                <a:blip r:embed="rId3"/>
              </a:buBlip>
              <a:defRPr/>
            </a:pPr>
            <a:r>
              <a:rPr lang="es-AR" sz="2400" kern="0" dirty="0">
                <a:effectLst>
                  <a:outerShdw blurRad="38100" dist="38100" dir="2700000" algn="tl">
                    <a:srgbClr val="000000"/>
                  </a:outerShdw>
                </a:effectLst>
                <a:latin typeface="+mn-lt"/>
              </a:rPr>
              <a:t>Los tipos se definen cuando se les asigna un valor.</a:t>
            </a:r>
          </a:p>
        </p:txBody>
      </p:sp>
      <p:sp>
        <p:nvSpPr>
          <p:cNvPr id="11268" name="Rectangle 5"/>
          <p:cNvSpPr>
            <a:spLocks noChangeArrowheads="1"/>
          </p:cNvSpPr>
          <p:nvPr/>
        </p:nvSpPr>
        <p:spPr bwMode="auto">
          <a:xfrm>
            <a:off x="457200" y="1447800"/>
            <a:ext cx="52578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b="1">
              <a:solidFill>
                <a:srgbClr val="FF0000"/>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&lt;?php</a:t>
            </a:r>
          </a:p>
          <a:p>
            <a:pPr eaLnBrk="1" hangingPunct="1"/>
            <a:endParaRPr lang="en-US" altLang="en-US" sz="2400" b="1">
              <a:solidFill>
                <a:srgbClr val="FF000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$nombre</a:t>
            </a:r>
            <a:r>
              <a:rPr lang="en-US" altLang="en-US" sz="2400">
                <a:solidFill>
                  <a:schemeClr val="bg2"/>
                </a:solidFill>
                <a:latin typeface="Courier New" panose="02070309020205020404" pitchFamily="49" charset="0"/>
              </a:rPr>
              <a:t> = </a:t>
            </a:r>
            <a:r>
              <a:rPr lang="en-US" altLang="en-US" sz="2400">
                <a:solidFill>
                  <a:srgbClr val="993300"/>
                </a:solidFill>
                <a:latin typeface="Courier New" panose="02070309020205020404" pitchFamily="49" charset="0"/>
              </a:rPr>
              <a:t>“Juan”</a:t>
            </a:r>
            <a:r>
              <a:rPr lang="en-US" altLang="en-US" sz="2400">
                <a:solidFill>
                  <a:schemeClr val="bg2"/>
                </a:solidFill>
                <a:latin typeface="Courier New" panose="02070309020205020404" pitchFamily="49" charset="0"/>
              </a:rPr>
              <a:t>;</a:t>
            </a:r>
            <a:r>
              <a:rPr lang="en-US" altLang="en-US" sz="2400">
                <a:solidFill>
                  <a:srgbClr val="00B050"/>
                </a:solidFill>
                <a:latin typeface="Courier New" panose="02070309020205020404" pitchFamily="49" charset="0"/>
              </a:rPr>
              <a:t> </a:t>
            </a:r>
          </a:p>
          <a:p>
            <a:pPr eaLnBrk="1" hangingPunct="1"/>
            <a:r>
              <a:rPr lang="en-US" altLang="en-US" sz="2400">
                <a:solidFill>
                  <a:schemeClr val="accent2"/>
                </a:solidFill>
                <a:latin typeface="Courier New" panose="02070309020205020404" pitchFamily="49" charset="0"/>
              </a:rPr>
              <a:t>$edad </a:t>
            </a:r>
            <a:r>
              <a:rPr lang="en-US" altLang="en-US" sz="2400">
                <a:solidFill>
                  <a:schemeClr val="bg2"/>
                </a:solidFill>
                <a:latin typeface="Courier New" panose="02070309020205020404" pitchFamily="49" charset="0"/>
              </a:rPr>
              <a:t>= 25;</a:t>
            </a:r>
            <a:endParaRPr lang="en-US" altLang="en-US" sz="2400">
              <a:solidFill>
                <a:srgbClr val="00B050"/>
              </a:solidFill>
              <a:latin typeface="Courier New" panose="02070309020205020404" pitchFamily="49" charset="0"/>
            </a:endParaRPr>
          </a:p>
          <a:p>
            <a:pPr eaLnBrk="1" hangingPunct="1"/>
            <a:r>
              <a:rPr lang="en-US" altLang="en-US" sz="2400">
                <a:solidFill>
                  <a:schemeClr val="accent2"/>
                </a:solidFill>
                <a:latin typeface="Courier New" panose="02070309020205020404" pitchFamily="49" charset="0"/>
              </a:rPr>
              <a:t>$sueldo </a:t>
            </a:r>
            <a:r>
              <a:rPr lang="en-US" altLang="en-US" sz="2400">
                <a:solidFill>
                  <a:schemeClr val="bg2"/>
                </a:solidFill>
                <a:latin typeface="Courier New" panose="02070309020205020404" pitchFamily="49" charset="0"/>
              </a:rPr>
              <a:t>= 8500.33;</a:t>
            </a:r>
            <a:endParaRPr lang="en-US" altLang="en-US" sz="2400">
              <a:solidFill>
                <a:srgbClr val="00B050"/>
              </a:solidFill>
              <a:latin typeface="Courier New" panose="02070309020205020404" pitchFamily="49" charset="0"/>
            </a:endParaRPr>
          </a:p>
          <a:p>
            <a:pPr eaLnBrk="1" hangingPunct="1"/>
            <a:endParaRPr lang="en-US" altLang="en-US" sz="2400">
              <a:solidFill>
                <a:schemeClr val="bg2"/>
              </a:solidFill>
              <a:latin typeface="Courier New" panose="02070309020205020404" pitchFamily="49" charset="0"/>
            </a:endParaRPr>
          </a:p>
          <a:p>
            <a:pPr eaLnBrk="1" hangingPunct="1"/>
            <a:r>
              <a:rPr lang="en-US" altLang="en-US" sz="2400">
                <a:solidFill>
                  <a:schemeClr val="bg1"/>
                </a:solidFill>
                <a:latin typeface="Courier New" panose="02070309020205020404" pitchFamily="49" charset="0"/>
              </a:rPr>
              <a:t>print</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“nombre:</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$nombre</a:t>
            </a:r>
            <a:r>
              <a:rPr lang="en-US" altLang="en-US" sz="2400">
                <a:solidFill>
                  <a:srgbClr val="993300"/>
                </a:solidFill>
                <a:latin typeface="Courier New" panose="02070309020205020404" pitchFamily="49" charset="0"/>
              </a:rPr>
              <a:t>”</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echo</a:t>
            </a:r>
            <a:r>
              <a:rPr lang="en-US" altLang="en-US" sz="2400">
                <a:solidFill>
                  <a:schemeClr val="bg2"/>
                </a:solidFill>
                <a:latin typeface="Courier New" panose="02070309020205020404" pitchFamily="49" charset="0"/>
              </a:rPr>
              <a:t> </a:t>
            </a:r>
            <a:r>
              <a:rPr lang="en-US" altLang="en-US" sz="2400">
                <a:solidFill>
                  <a:srgbClr val="993300"/>
                </a:solidFill>
                <a:latin typeface="Courier New" panose="02070309020205020404" pitchFamily="49" charset="0"/>
              </a:rPr>
              <a:t>“edad:”</a:t>
            </a:r>
            <a:r>
              <a:rPr lang="en-US" altLang="en-US" sz="2400">
                <a:solidFill>
                  <a:schemeClr val="bg2"/>
                </a:solidFill>
                <a:latin typeface="Courier New" panose="02070309020205020404" pitchFamily="49" charset="0"/>
              </a:rPr>
              <a:t>, </a:t>
            </a:r>
            <a:r>
              <a:rPr lang="en-US" altLang="en-US" sz="2400">
                <a:solidFill>
                  <a:schemeClr val="accent2"/>
                </a:solidFill>
                <a:latin typeface="Courier New" panose="02070309020205020404" pitchFamily="49" charset="0"/>
              </a:rPr>
              <a:t>$edad</a:t>
            </a:r>
            <a:r>
              <a:rPr lang="en-US" altLang="en-US" sz="2400">
                <a:solidFill>
                  <a:schemeClr val="bg2"/>
                </a:solidFill>
                <a:latin typeface="Courier New" panose="02070309020205020404" pitchFamily="49" charset="0"/>
              </a:rPr>
              <a:t>;</a:t>
            </a:r>
          </a:p>
          <a:p>
            <a:pPr eaLnBrk="1" hangingPunct="1"/>
            <a:r>
              <a:rPr lang="en-US" altLang="en-US" sz="2400">
                <a:solidFill>
                  <a:schemeClr val="bg1"/>
                </a:solidFill>
                <a:latin typeface="Courier New" panose="02070309020205020404" pitchFamily="49" charset="0"/>
              </a:rPr>
              <a:t>printf</a:t>
            </a:r>
            <a:r>
              <a:rPr lang="en-US" altLang="en-US" sz="2400">
                <a:solidFill>
                  <a:schemeClr val="bg2"/>
                </a:solidFill>
                <a:latin typeface="Courier New" panose="02070309020205020404" pitchFamily="49" charset="0"/>
              </a:rPr>
              <a:t>(</a:t>
            </a:r>
            <a:r>
              <a:rPr lang="en-US" altLang="en-US" sz="2400">
                <a:solidFill>
                  <a:srgbClr val="993300"/>
                </a:solidFill>
                <a:latin typeface="Courier New" panose="02070309020205020404" pitchFamily="49" charset="0"/>
              </a:rPr>
              <a:t>“sueldo:%f”</a:t>
            </a:r>
            <a:r>
              <a:rPr lang="en-US" altLang="en-US" sz="2400">
                <a:solidFill>
                  <a:schemeClr val="bg2"/>
                </a:solidFill>
                <a:latin typeface="Courier New" panose="02070309020205020404" pitchFamily="49" charset="0"/>
              </a:rPr>
              <a:t>,</a:t>
            </a:r>
            <a:r>
              <a:rPr lang="en-US" altLang="en-US" sz="2400">
                <a:solidFill>
                  <a:schemeClr val="accent2"/>
                </a:solidFill>
                <a:latin typeface="Courier New" panose="02070309020205020404" pitchFamily="49" charset="0"/>
              </a:rPr>
              <a:t>$sueldo</a:t>
            </a:r>
            <a:r>
              <a:rPr lang="en-US" altLang="en-US" sz="2400">
                <a:solidFill>
                  <a:schemeClr val="bg2"/>
                </a:solidFill>
                <a:latin typeface="Courier New" panose="02070309020205020404" pitchFamily="49" charset="0"/>
              </a:rPr>
              <a:t>);</a:t>
            </a:r>
          </a:p>
          <a:p>
            <a:pPr eaLnBrk="1" hangingPunct="1"/>
            <a:endParaRPr lang="en-US" altLang="en-US" sz="2400" b="1">
              <a:solidFill>
                <a:schemeClr val="bg2"/>
              </a:solidFill>
              <a:latin typeface="Courier New" panose="02070309020205020404" pitchFamily="49" charset="0"/>
            </a:endParaRPr>
          </a:p>
          <a:p>
            <a:pPr eaLnBrk="1" hangingPunct="1"/>
            <a:r>
              <a:rPr lang="en-US" altLang="en-US" sz="2400" b="1">
                <a:solidFill>
                  <a:srgbClr val="FF0000"/>
                </a:solidFill>
                <a:latin typeface="Courier New" panose="02070309020205020404" pitchFamily="49" charset="0"/>
              </a:rPr>
              <a:t>?&gt;</a:t>
            </a:r>
          </a:p>
          <a:p>
            <a:pPr eaLnBrk="1" hangingPunct="1"/>
            <a:endParaRPr lang="en-US" altLang="en-US" sz="200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Conversión de Tipos</a:t>
            </a:r>
            <a:endParaRPr lang="es-AR" dirty="0"/>
          </a:p>
        </p:txBody>
      </p:sp>
      <p:sp>
        <p:nvSpPr>
          <p:cNvPr id="3" name="2 Marcador de contenido"/>
          <p:cNvSpPr>
            <a:spLocks noGrp="1"/>
          </p:cNvSpPr>
          <p:nvPr>
            <p:ph idx="1"/>
          </p:nvPr>
        </p:nvSpPr>
        <p:spPr>
          <a:xfrm>
            <a:off x="381000" y="1416050"/>
            <a:ext cx="8388350" cy="4724370"/>
          </a:xfrm>
        </p:spPr>
        <p:txBody>
          <a:bodyPr/>
          <a:lstStyle/>
          <a:p>
            <a:pPr>
              <a:defRPr/>
            </a:pPr>
            <a:r>
              <a:rPr lang="es-ES" sz="2800" dirty="0"/>
              <a:t>Las conversiones las realiza automáticamente PHP dependiendo del contenido de las variables. </a:t>
            </a:r>
            <a:endParaRPr lang="es-AR" sz="2800" dirty="0"/>
          </a:p>
          <a:p>
            <a:pPr>
              <a:defRPr/>
            </a:pPr>
            <a:r>
              <a:rPr lang="es-ES" sz="2800" dirty="0"/>
              <a:t>Sin embargo, si se desea explícitamente realizar una conversión de tipos:</a:t>
            </a:r>
            <a:endParaRPr lang="es-AR" sz="2800" dirty="0"/>
          </a:p>
          <a:p>
            <a:pPr lvl="1">
              <a:defRPr/>
            </a:pPr>
            <a:r>
              <a:rPr lang="es-AR" sz="2400" dirty="0"/>
              <a:t>(</a:t>
            </a:r>
            <a:r>
              <a:rPr lang="es-AR" sz="2400" dirty="0" err="1"/>
              <a:t>int</a:t>
            </a:r>
            <a:r>
              <a:rPr lang="es-AR" sz="2400" dirty="0"/>
              <a:t>), (</a:t>
            </a:r>
            <a:r>
              <a:rPr lang="es-AR" sz="2400" dirty="0" err="1"/>
              <a:t>integer</a:t>
            </a:r>
            <a:r>
              <a:rPr lang="es-AR" sz="2400" dirty="0"/>
              <a:t>) -&gt; convierte a entero</a:t>
            </a:r>
          </a:p>
          <a:p>
            <a:pPr lvl="1">
              <a:defRPr/>
            </a:pPr>
            <a:r>
              <a:rPr lang="es-AR" sz="2400" dirty="0"/>
              <a:t>(</a:t>
            </a:r>
            <a:r>
              <a:rPr lang="es-AR" sz="2400" dirty="0" err="1"/>
              <a:t>bool</a:t>
            </a:r>
            <a:r>
              <a:rPr lang="es-AR" sz="2400" dirty="0"/>
              <a:t>), (</a:t>
            </a:r>
            <a:r>
              <a:rPr lang="es-AR" sz="2400" dirty="0" err="1"/>
              <a:t>boolean</a:t>
            </a:r>
            <a:r>
              <a:rPr lang="es-AR" sz="2400" dirty="0"/>
              <a:t>) -&gt; convierte a booleano</a:t>
            </a:r>
          </a:p>
          <a:p>
            <a:pPr lvl="1">
              <a:defRPr/>
            </a:pPr>
            <a:r>
              <a:rPr lang="es-AR" sz="2400" dirty="0"/>
              <a:t>(</a:t>
            </a:r>
            <a:r>
              <a:rPr lang="es-AR" sz="2400" dirty="0" err="1"/>
              <a:t>float</a:t>
            </a:r>
            <a:r>
              <a:rPr lang="es-AR" sz="2400" dirty="0"/>
              <a:t>), (</a:t>
            </a:r>
            <a:r>
              <a:rPr lang="es-AR" sz="2400" dirty="0" err="1"/>
              <a:t>double</a:t>
            </a:r>
            <a:r>
              <a:rPr lang="es-AR" sz="2400" dirty="0"/>
              <a:t>), (real) -&gt; convierte a decimal</a:t>
            </a:r>
          </a:p>
          <a:p>
            <a:pPr lvl="1">
              <a:defRPr/>
            </a:pPr>
            <a:r>
              <a:rPr lang="es-AR" sz="2400" dirty="0"/>
              <a:t>(</a:t>
            </a:r>
            <a:r>
              <a:rPr lang="es-AR" sz="2400" dirty="0" err="1"/>
              <a:t>string</a:t>
            </a:r>
            <a:r>
              <a:rPr lang="es-AR" sz="2400" dirty="0"/>
              <a:t>) -&gt; convierte a cadena de caracteres</a:t>
            </a:r>
          </a:p>
          <a:p>
            <a:pPr lvl="1">
              <a:defRPr/>
            </a:pPr>
            <a:r>
              <a:rPr lang="es-AR" sz="2400" dirty="0"/>
              <a:t>(</a:t>
            </a:r>
            <a:r>
              <a:rPr lang="es-AR" sz="2400" dirty="0" err="1"/>
              <a:t>array</a:t>
            </a:r>
            <a:r>
              <a:rPr lang="es-AR" sz="2400" dirty="0"/>
              <a:t>) -&gt; convierte a </a:t>
            </a:r>
            <a:r>
              <a:rPr lang="es-AR" sz="2400" dirty="0" err="1"/>
              <a:t>array</a:t>
            </a:r>
            <a:endParaRPr lang="es-AR" sz="2400" dirty="0"/>
          </a:p>
          <a:p>
            <a:pPr lvl="1">
              <a:defRPr/>
            </a:pPr>
            <a:r>
              <a:rPr lang="es-AR" sz="2400" dirty="0"/>
              <a:t>(</a:t>
            </a:r>
            <a:r>
              <a:rPr lang="es-AR" sz="2400" dirty="0" err="1"/>
              <a:t>object</a:t>
            </a:r>
            <a:r>
              <a:rPr lang="es-AR" sz="2400" dirty="0"/>
              <a:t>) -&gt; convierte a objeto</a:t>
            </a:r>
          </a:p>
          <a:p>
            <a:pPr lvl="1">
              <a:defRPr/>
            </a:pPr>
            <a:r>
              <a:rPr lang="es-AR" sz="2400" dirty="0"/>
              <a:t>(</a:t>
            </a:r>
            <a:r>
              <a:rPr lang="es-AR" sz="2400" dirty="0" err="1"/>
              <a:t>unset</a:t>
            </a:r>
            <a:r>
              <a:rPr lang="es-AR" sz="2400" dirty="0"/>
              <a:t>) -&gt; convierte a nulo</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Funciones de Cadenas</a:t>
            </a:r>
          </a:p>
        </p:txBody>
      </p:sp>
      <p:sp>
        <p:nvSpPr>
          <p:cNvPr id="3" name="Marcador de contenido 2"/>
          <p:cNvSpPr>
            <a:spLocks noGrp="1"/>
          </p:cNvSpPr>
          <p:nvPr>
            <p:ph idx="1"/>
          </p:nvPr>
        </p:nvSpPr>
        <p:spPr>
          <a:xfrm>
            <a:off x="381000" y="1416050"/>
            <a:ext cx="8388350" cy="4616648"/>
          </a:xfrm>
          <a:noFill/>
        </p:spPr>
        <p:txBody>
          <a:bodyPr/>
          <a:lstStyle/>
          <a:p>
            <a:r>
              <a:rPr lang="es-ES" sz="2800">
                <a:solidFill>
                  <a:srgbClr val="FCEB98"/>
                </a:solidFill>
              </a:rPr>
              <a:t>strlen()</a:t>
            </a:r>
            <a:r>
              <a:rPr lang="es-ES" sz="2800"/>
              <a:t> Retorna la cantidad de caracteres de una cadena.</a:t>
            </a:r>
          </a:p>
          <a:p>
            <a:r>
              <a:rPr lang="pt-BR" sz="2800">
                <a:solidFill>
                  <a:srgbClr val="FCEB98"/>
                </a:solidFill>
              </a:rPr>
              <a:t>strcmp()</a:t>
            </a:r>
            <a:r>
              <a:rPr lang="pt-BR" sz="2800"/>
              <a:t> Compara dos cadenas (case </a:t>
            </a:r>
            <a:r>
              <a:rPr lang="es-ES" sz="2800"/>
              <a:t>sensitive).</a:t>
            </a:r>
            <a:endParaRPr lang="pt-BR" sz="2800"/>
          </a:p>
          <a:p>
            <a:r>
              <a:rPr lang="es-ES" sz="2800">
                <a:solidFill>
                  <a:srgbClr val="FCEB98"/>
                </a:solidFill>
              </a:rPr>
              <a:t>strtolower()</a:t>
            </a:r>
            <a:r>
              <a:rPr lang="es-ES" sz="2800"/>
              <a:t> Convierte una cadena a minúsculas</a:t>
            </a:r>
            <a:r>
              <a:rPr lang="es-ES" sz="2800">
                <a:solidFill>
                  <a:srgbClr val="FCEB98"/>
                </a:solidFill>
              </a:rPr>
              <a:t>.</a:t>
            </a:r>
            <a:endParaRPr lang="pt-BR" sz="2800">
              <a:solidFill>
                <a:srgbClr val="FCEB98"/>
              </a:solidFill>
            </a:endParaRPr>
          </a:p>
          <a:p>
            <a:r>
              <a:rPr lang="es-ES" sz="2800">
                <a:solidFill>
                  <a:srgbClr val="FCEB98"/>
                </a:solidFill>
              </a:rPr>
              <a:t>strtoupper()</a:t>
            </a:r>
            <a:r>
              <a:rPr lang="es-ES" sz="2800"/>
              <a:t> Convierte una cadena a mayúsculas.</a:t>
            </a:r>
            <a:endParaRPr lang="pt-BR" sz="2800"/>
          </a:p>
          <a:p>
            <a:r>
              <a:rPr lang="es-ES" sz="2800">
                <a:solidFill>
                  <a:srgbClr val="FCEB98"/>
                </a:solidFill>
              </a:rPr>
              <a:t>substr()</a:t>
            </a:r>
            <a:r>
              <a:rPr lang="es-ES" sz="2800"/>
              <a:t> Retorna una porción de la cadena.</a:t>
            </a:r>
          </a:p>
          <a:p>
            <a:r>
              <a:rPr lang="es-ES" sz="2800">
                <a:solidFill>
                  <a:srgbClr val="FCEB98"/>
                </a:solidFill>
              </a:rPr>
              <a:t>ucfirst()</a:t>
            </a:r>
            <a:r>
              <a:rPr lang="es-ES" sz="2800"/>
              <a:t> Convierte el primer caracter de la cadena a mayúscula.</a:t>
            </a:r>
          </a:p>
          <a:p>
            <a:r>
              <a:rPr lang="es-ES" sz="2800">
                <a:solidFill>
                  <a:srgbClr val="FCEB98"/>
                </a:solidFill>
              </a:rPr>
              <a:t>ucwords()</a:t>
            </a:r>
            <a:r>
              <a:rPr lang="es-ES" sz="2800"/>
              <a:t> Convierte el primer caracter de cada palabra de la cadena en mayúsculas.</a:t>
            </a:r>
          </a:p>
        </p:txBody>
      </p:sp>
    </p:spTree>
    <p:extLst>
      <p:ext uri="{BB962C8B-B14F-4D97-AF65-F5344CB8AC3E}">
        <p14:creationId xmlns:p14="http://schemas.microsoft.com/office/powerpoint/2010/main" val="233673127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CEB98"/>
                </a:solidFill>
              </a:rPr>
              <a:t>Operadores</a:t>
            </a:r>
          </a:p>
          <a:p>
            <a:pPr lvl="1" eaLnBrk="1" hangingPunct="1">
              <a:defRPr/>
            </a:pPr>
            <a:r>
              <a:rPr lang="es-AR" dirty="0"/>
              <a:t>Estructuras de Control</a:t>
            </a:r>
          </a:p>
          <a:p>
            <a:pPr lvl="1" eaLnBrk="1" hangingPunct="1">
              <a:defRPr/>
            </a:pPr>
            <a:r>
              <a:rPr lang="es-AR" dirty="0"/>
              <a:t>Arrays</a:t>
            </a:r>
          </a:p>
        </p:txBody>
      </p:sp>
    </p:spTree>
    <p:extLst>
      <p:ext uri="{BB962C8B-B14F-4D97-AF65-F5344CB8AC3E}">
        <p14:creationId xmlns:p14="http://schemas.microsoft.com/office/powerpoint/2010/main" val="1169996845"/>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Operadores</a:t>
            </a:r>
          </a:p>
        </p:txBody>
      </p:sp>
      <p:sp>
        <p:nvSpPr>
          <p:cNvPr id="3" name="Marcador de contenido 2"/>
          <p:cNvSpPr>
            <a:spLocks noGrp="1"/>
          </p:cNvSpPr>
          <p:nvPr>
            <p:ph idx="1"/>
          </p:nvPr>
        </p:nvSpPr>
        <p:spPr>
          <a:xfrm>
            <a:off x="381000" y="1416050"/>
            <a:ext cx="8388350" cy="3948773"/>
          </a:xfrm>
        </p:spPr>
        <p:txBody>
          <a:bodyPr/>
          <a:lstStyle/>
          <a:p>
            <a:r>
              <a:rPr lang="es-ES" sz="2800"/>
              <a:t>PHP divide a los operadores en grupos</a:t>
            </a:r>
          </a:p>
          <a:p>
            <a:pPr lvl="1"/>
            <a:r>
              <a:rPr lang="es-ES"/>
              <a:t>Operadores Aritméticos (Ídem C - C#)</a:t>
            </a:r>
          </a:p>
          <a:p>
            <a:pPr lvl="1"/>
            <a:r>
              <a:rPr lang="es-ES">
                <a:latin typeface="Franklin Gothic Medium" charset="0"/>
              </a:rPr>
              <a:t>Operadores de </a:t>
            </a:r>
            <a:r>
              <a:rPr lang="es-ES"/>
              <a:t>Asignación (Ídem C - C#)</a:t>
            </a:r>
          </a:p>
          <a:p>
            <a:pPr lvl="1"/>
            <a:r>
              <a:rPr lang="es-ES">
                <a:latin typeface="Franklin Gothic Medium" charset="0"/>
              </a:rPr>
              <a:t>Operadores </a:t>
            </a:r>
            <a:r>
              <a:rPr lang="es-ES"/>
              <a:t>Comparación (</a:t>
            </a:r>
            <a:r>
              <a:rPr lang="es-ES">
                <a:latin typeface="Franklin Gothic Medium" charset="0"/>
              </a:rPr>
              <a:t>Ídem C - C#</a:t>
            </a:r>
            <a:r>
              <a:rPr lang="es-ES"/>
              <a:t>) (</a:t>
            </a:r>
            <a:r>
              <a:rPr lang="es-ES" sz="2000"/>
              <a:t>1</a:t>
            </a:r>
            <a:r>
              <a:rPr lang="es-ES"/>
              <a:t>)</a:t>
            </a:r>
          </a:p>
          <a:p>
            <a:pPr lvl="1"/>
            <a:r>
              <a:rPr lang="es-ES"/>
              <a:t>Incremento/Decremento </a:t>
            </a:r>
            <a:r>
              <a:rPr lang="es-ES">
                <a:latin typeface="Franklin Gothic Medium" charset="0"/>
              </a:rPr>
              <a:t>(Ídem C - C#) </a:t>
            </a:r>
          </a:p>
          <a:p>
            <a:pPr lvl="1"/>
            <a:r>
              <a:rPr lang="es-ES">
                <a:latin typeface="Franklin Gothic Medium" charset="0"/>
              </a:rPr>
              <a:t>Operadores </a:t>
            </a:r>
            <a:r>
              <a:rPr lang="es-ES"/>
              <a:t>Lógicos (</a:t>
            </a:r>
            <a:r>
              <a:rPr lang="es-ES">
                <a:latin typeface="Franklin Gothic Medium" charset="0"/>
              </a:rPr>
              <a:t>Ídem C - C#</a:t>
            </a:r>
            <a:r>
              <a:rPr lang="es-ES"/>
              <a:t>) (</a:t>
            </a:r>
            <a:r>
              <a:rPr lang="es-ES" sz="2000"/>
              <a:t>2</a:t>
            </a:r>
            <a:r>
              <a:rPr lang="es-ES"/>
              <a:t>)</a:t>
            </a:r>
          </a:p>
          <a:p>
            <a:pPr lvl="1"/>
            <a:r>
              <a:rPr lang="es-ES">
                <a:latin typeface="Franklin Gothic Medium" charset="0"/>
              </a:rPr>
              <a:t>Operadores de </a:t>
            </a:r>
            <a:r>
              <a:rPr lang="es-ES"/>
              <a:t>cadena (</a:t>
            </a:r>
            <a:r>
              <a:rPr lang="es-ES" sz="2000"/>
              <a:t>3</a:t>
            </a:r>
            <a:r>
              <a:rPr lang="es-ES"/>
              <a:t>)</a:t>
            </a:r>
          </a:p>
          <a:p>
            <a:pPr lvl="1"/>
            <a:r>
              <a:rPr lang="es-ES">
                <a:latin typeface="Franklin Gothic Medium" charset="0"/>
              </a:rPr>
              <a:t>Operadores d</a:t>
            </a:r>
            <a:r>
              <a:rPr lang="es-ES"/>
              <a:t>e Array (</a:t>
            </a:r>
            <a:r>
              <a:rPr lang="es-ES" sz="2000"/>
              <a:t>4</a:t>
            </a:r>
            <a:r>
              <a:rPr lang="es-ES"/>
              <a:t>)</a:t>
            </a:r>
          </a:p>
        </p:txBody>
      </p:sp>
    </p:spTree>
    <p:extLst>
      <p:ext uri="{BB962C8B-B14F-4D97-AF65-F5344CB8AC3E}">
        <p14:creationId xmlns:p14="http://schemas.microsoft.com/office/powerpoint/2010/main" val="395998233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CEB98"/>
                </a:solidFill>
              </a:rPr>
              <a:t>Estructuras de Control</a:t>
            </a:r>
          </a:p>
          <a:p>
            <a:pPr lvl="1" eaLnBrk="1" hangingPunct="1">
              <a:defRPr/>
            </a:pPr>
            <a:r>
              <a:rPr lang="es-AR" dirty="0"/>
              <a:t>Arrays</a:t>
            </a:r>
          </a:p>
        </p:txBody>
      </p:sp>
    </p:spTree>
    <p:extLst>
      <p:ext uri="{BB962C8B-B14F-4D97-AF65-F5344CB8AC3E}">
        <p14:creationId xmlns:p14="http://schemas.microsoft.com/office/powerpoint/2010/main" val="3418661862"/>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905000"/>
            <a:ext cx="8229600" cy="3276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&gt;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r>
              <a:rPr lang="en-GB" altLang="en-US" sz="1600" b="1">
                <a:solidFill>
                  <a:srgbClr val="0000FF"/>
                </a:solidFill>
                <a:latin typeface="Courier New" panose="02070309020205020404" pitchFamily="49" charset="0"/>
                <a:cs typeface="Times New Roman" panose="02020603050405020304" pitchFamily="18" charset="0"/>
              </a:rPr>
              <a:t>if</a:t>
            </a:r>
            <a:r>
              <a:rPr lang="en-GB" altLang="en-US" sz="1600" b="1">
                <a:solidFill>
                  <a:srgbClr val="000000"/>
                </a:solidFill>
                <a:latin typeface="Courier New" panose="02070309020205020404" pitchFamily="49" charset="0"/>
                <a:cs typeface="Times New Roman" panose="02020603050405020304" pitchFamily="18" charset="0"/>
              </a:rPr>
              <a:t> (x &lt; 10) </a:t>
            </a:r>
          </a:p>
          <a:p>
            <a:pPr eaLnBrk="1" hangingPunct="1">
              <a:buClr>
                <a:srgbClr val="FFFFFF"/>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HacerAlgo();  {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Hacer1();      Hacer1();      Hacer1();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Hacer2();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r>
              <a:rPr lang="en-GB" altLang="en-US" sz="1600" b="1">
                <a:solidFill>
                  <a:srgbClr val="0000FF"/>
                </a:solidFill>
                <a:latin typeface="Courier New" panose="02070309020205020404" pitchFamily="49" charset="0"/>
                <a:cs typeface="Times New Roman" panose="02020603050405020304" pitchFamily="18" charset="0"/>
              </a:rPr>
              <a:t>else</a:t>
            </a:r>
            <a:r>
              <a:rPr lang="en-GB" altLang="en-US" sz="1600" b="1">
                <a:solidFill>
                  <a:srgbClr val="000000"/>
                </a:solidFill>
                <a:latin typeface="Courier New" panose="02070309020205020404" pitchFamily="49" charset="0"/>
                <a:cs typeface="Times New Roman" panose="02020603050405020304" pitchFamily="18" charset="0"/>
              </a:rPr>
              <a:t>            </a:t>
            </a:r>
            <a:r>
              <a:rPr lang="en-GB" altLang="en-US" sz="1600" b="1">
                <a:solidFill>
                  <a:srgbClr val="0000FF"/>
                </a:solidFill>
                <a:latin typeface="Courier New" panose="02070309020205020404" pitchFamily="49" charset="0"/>
                <a:cs typeface="Times New Roman" panose="02020603050405020304" pitchFamily="18" charset="0"/>
              </a:rPr>
              <a:t>else if</a:t>
            </a:r>
            <a:r>
              <a:rPr lang="en-GB" altLang="en-US" sz="1600" b="1">
                <a:solidFill>
                  <a:srgbClr val="000000"/>
                </a:solidFill>
                <a:latin typeface="Courier New" panose="02070309020205020404" pitchFamily="49" charset="0"/>
                <a:cs typeface="Times New Roman" panose="02020603050405020304" pitchFamily="18" charset="0"/>
              </a:rPr>
              <a:t> (x &gt; 20)</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Hacer2();       Hacer2();</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a:t>
            </a:r>
            <a:r>
              <a:rPr lang="en-GB" altLang="en-US" sz="1600" b="1">
                <a:solidFill>
                  <a:srgbClr val="0000FF"/>
                </a:solidFill>
                <a:latin typeface="Courier New" panose="02070309020205020404" pitchFamily="49" charset="0"/>
                <a:cs typeface="Times New Roman" panose="02020603050405020304" pitchFamily="18" charset="0"/>
              </a:rPr>
              <a:t>else </a:t>
            </a:r>
            <a:r>
              <a:rPr lang="en-GB" altLang="en-US" sz="1600" b="1">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Hacer3();</a:t>
            </a:r>
          </a:p>
          <a:p>
            <a:pPr eaLnBrk="1" hangingPunct="1">
              <a:buClr>
                <a:srgbClr val="000000"/>
              </a:buClr>
              <a:buSzPct val="100000"/>
              <a:buFont typeface="Courier New" panose="02070309020205020404" pitchFamily="49" charset="0"/>
              <a:buNone/>
            </a:pPr>
            <a:r>
              <a:rPr lang="en-GB" altLang="en-US" sz="1600" b="1">
                <a:solidFill>
                  <a:srgbClr val="000000"/>
                </a:solidFill>
                <a:latin typeface="Courier New" panose="02070309020205020404" pitchFamily="49" charset="0"/>
                <a:cs typeface="Times New Roman" panose="02020603050405020304" pitchFamily="18" charset="0"/>
              </a:rPr>
              <a:t>                                                }  </a:t>
            </a:r>
          </a:p>
        </p:txBody>
      </p:sp>
      <p:sp>
        <p:nvSpPr>
          <p:cNvPr id="17411"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s-AR" sz="2800" dirty="0" smtClean="0"/>
              <a:t>(1/2)</a:t>
            </a:r>
          </a:p>
        </p:txBody>
      </p:sp>
      <p:sp>
        <p:nvSpPr>
          <p:cNvPr id="17412" name="Rectangle 4"/>
          <p:cNvSpPr>
            <a:spLocks noGrp="1" noChangeArrowheads="1"/>
          </p:cNvSpPr>
          <p:nvPr>
            <p:ph type="body" idx="1"/>
          </p:nvPr>
        </p:nvSpPr>
        <p:spPr>
          <a:xfrm>
            <a:off x="381000" y="1292225"/>
            <a:ext cx="876300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sentencia </a:t>
            </a:r>
            <a:r>
              <a:rPr lang="es-AR" sz="2800" dirty="0" err="1" smtClean="0"/>
              <a:t>if</a:t>
            </a:r>
            <a:r>
              <a:rPr lang="es-AR" sz="2800" dirty="0" smtClean="0"/>
              <a:t> con varios formatos</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57200" y="1905000"/>
            <a:ext cx="8229600" cy="4419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sz="2000">
                <a:solidFill>
                  <a:schemeClr val="accent2"/>
                </a:solidFill>
                <a:latin typeface="Courier New" panose="02070309020205020404" pitchFamily="49" charset="0"/>
                <a:cs typeface="Times New Roman" panose="02020603050405020304" pitchFamily="18" charset="0"/>
              </a:rPr>
              <a:t>$a </a:t>
            </a:r>
            <a:r>
              <a:rPr lang="en-GB" altLang="en-US" sz="2000">
                <a:solidFill>
                  <a:srgbClr val="000000"/>
                </a:solidFill>
                <a:latin typeface="Courier New" panose="02070309020205020404" pitchFamily="49" charset="0"/>
                <a:cs typeface="Times New Roman" panose="02020603050405020304" pitchFamily="18" charset="0"/>
              </a:rPr>
              <a:t>= 0;</a:t>
            </a:r>
          </a:p>
          <a:p>
            <a:pPr eaLnBrk="1" hangingPunct="1"/>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r>
              <a:rPr lang="en-GB" altLang="en-US" sz="2000">
                <a:solidFill>
                  <a:srgbClr val="0000FF"/>
                </a:solidFill>
                <a:latin typeface="Courier New" panose="02070309020205020404" pitchFamily="49" charset="0"/>
                <a:cs typeface="Times New Roman" panose="02020603050405020304" pitchFamily="18" charset="0"/>
              </a:rPr>
              <a:t>switch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$a</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case</a:t>
            </a:r>
            <a:r>
              <a:rPr lang="en-GB" altLang="en-US" sz="2000">
                <a:solidFill>
                  <a:srgbClr val="000000"/>
                </a:solidFill>
                <a:latin typeface="Courier New" panose="02070309020205020404" pitchFamily="49" charset="0"/>
                <a:cs typeface="Times New Roman" panose="02020603050405020304" pitchFamily="18" charset="0"/>
              </a:rPr>
              <a:t> 1: </a:t>
            </a:r>
            <a:r>
              <a:rPr lang="en-GB" altLang="en-US" sz="2000">
                <a:solidFill>
                  <a:srgbClr val="009900"/>
                </a:solidFill>
                <a:latin typeface="Courier New" panose="02070309020205020404" pitchFamily="49" charset="0"/>
                <a:cs typeface="Times New Roman" panose="02020603050405020304" pitchFamily="18" charset="0"/>
              </a:rPr>
              <a:t>//CODIGO 1</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case</a:t>
            </a:r>
            <a:r>
              <a:rPr lang="en-GB" altLang="en-US" sz="2000">
                <a:solidFill>
                  <a:srgbClr val="000000"/>
                </a:solidFill>
                <a:latin typeface="Courier New" panose="02070309020205020404" pitchFamily="49" charset="0"/>
                <a:cs typeface="Times New Roman" panose="02020603050405020304" pitchFamily="18" charset="0"/>
              </a:rPr>
              <a:t> 2: </a:t>
            </a:r>
            <a:r>
              <a:rPr lang="en-GB" altLang="en-US" sz="2000">
                <a:solidFill>
                  <a:srgbClr val="009900"/>
                </a:solidFill>
                <a:latin typeface="Courier New" panose="02070309020205020404" pitchFamily="49" charset="0"/>
                <a:cs typeface="Times New Roman" panose="02020603050405020304" pitchFamily="18" charset="0"/>
              </a:rPr>
              <a:t>//CODIGO 2</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default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//CODIGO DEFAULT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break</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r>
              <a:rPr lang="en-GB" altLang="en-US" sz="2000">
                <a:solidFill>
                  <a:srgbClr val="000000"/>
                </a:solidFill>
                <a:latin typeface="Courier New" panose="02070309020205020404" pitchFamily="49" charset="0"/>
                <a:cs typeface="Times New Roman" panose="02020603050405020304" pitchFamily="18" charset="0"/>
              </a:rPr>
              <a:t>	}</a:t>
            </a:r>
          </a:p>
        </p:txBody>
      </p:sp>
      <p:sp>
        <p:nvSpPr>
          <p:cNvPr id="239619" name="Rectangle 3"/>
          <p:cNvSpPr>
            <a:spLocks noGrp="1" noChangeArrowheads="1"/>
          </p:cNvSpPr>
          <p:nvPr>
            <p:ph type="title"/>
          </p:nvPr>
        </p:nvSpPr>
        <p:spPr>
          <a:xfrm>
            <a:off x="304800" y="304800"/>
            <a:ext cx="88392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Sentencias condicionales </a:t>
            </a:r>
            <a:r>
              <a:rPr lang="en-GB" sz="2800" dirty="0" smtClean="0"/>
              <a:t>(2/2)</a:t>
            </a:r>
          </a:p>
        </p:txBody>
      </p:sp>
      <p:sp>
        <p:nvSpPr>
          <p:cNvPr id="239620" name="Rectangle 4"/>
          <p:cNvSpPr>
            <a:spLocks noGrp="1" noChangeArrowheads="1"/>
          </p:cNvSpPr>
          <p:nvPr>
            <p:ph type="body" idx="1"/>
          </p:nvPr>
        </p:nvSpPr>
        <p:spPr>
          <a:xfrm>
            <a:off x="381000" y="12922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700" dirty="0" smtClean="0"/>
              <a:t>PHP</a:t>
            </a:r>
            <a:r>
              <a:rPr lang="es-AR" sz="2800" dirty="0" smtClean="0"/>
              <a:t>: sentencia case</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534988"/>
          </a:xfrm>
        </p:spPr>
        <p:txBody>
          <a:bodyPr/>
          <a:lstStyle/>
          <a:p>
            <a:pPr eaLnBrk="1" hangingPunct="1">
              <a:defRPr/>
            </a:pPr>
            <a:r>
              <a:rPr lang="es-AR" dirty="0" smtClean="0"/>
              <a:t>Sintaxis</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a:t>
            </a:r>
            <a:endParaRPr lang="es-AR" dirty="0" smtClean="0"/>
          </a:p>
        </p:txBody>
      </p:sp>
      <p:sp>
        <p:nvSpPr>
          <p:cNvPr id="23555" name="Rectangle 3"/>
          <p:cNvSpPr>
            <a:spLocks noGrp="1" noChangeArrowheads="1"/>
          </p:cNvSpPr>
          <p:nvPr>
            <p:ph type="body" idx="1"/>
          </p:nvPr>
        </p:nvSpPr>
        <p:spPr>
          <a:xfrm>
            <a:off x="381000" y="161607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la sentencia </a:t>
            </a:r>
            <a:r>
              <a:rPr lang="es-AR" sz="2800" dirty="0" err="1" smtClean="0"/>
              <a:t>for</a:t>
            </a:r>
            <a:r>
              <a:rPr lang="es-AR" sz="2800" dirty="0" smtClean="0"/>
              <a:t> consta de tres partes</a:t>
            </a:r>
          </a:p>
        </p:txBody>
      </p:sp>
      <p:sp>
        <p:nvSpPr>
          <p:cNvPr id="16388" name="Rectangle 5"/>
          <p:cNvSpPr>
            <a:spLocks noChangeArrowheads="1"/>
          </p:cNvSpPr>
          <p:nvPr/>
        </p:nvSpPr>
        <p:spPr bwMode="auto">
          <a:xfrm>
            <a:off x="457200" y="22860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//Partes: declaración, prueba, acción</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=0;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 &lt; 10;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bg1"/>
                </a:solidFill>
                <a:latin typeface="Courier New" panose="02070309020205020404" pitchFamily="49" charset="0"/>
                <a:cs typeface="Times New Roman" panose="02020603050405020304" pitchFamily="18" charset="0"/>
              </a:rPr>
              <a:t>echo</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993300"/>
                </a:solidFill>
                <a:latin typeface="Courier New" panose="02070309020205020404" pitchFamily="49" charset="0"/>
                <a:cs typeface="Times New Roman" panose="02020603050405020304" pitchFamily="18" charset="0"/>
              </a:rPr>
              <a:t>“&lt;br/&gt;”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$i</a:t>
            </a:r>
            <a:r>
              <a:rPr lang="en-GB" altLang="en-US" sz="2000">
                <a:solidFill>
                  <a:srgbClr val="000000"/>
                </a:solidFill>
                <a:latin typeface="Courier New" panose="02070309020205020404" pitchFamily="49" charset="0"/>
                <a:cs typeface="Times New Roman" panose="02020603050405020304" pitchFamily="18" charset="0"/>
              </a:rPr>
              <a:t> + 1;		</a:t>
            </a:r>
          </a:p>
          <a:p>
            <a:pPr eaLnBrk="1" hangingPunct="1">
              <a:buClr>
                <a:srgbClr val="0000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Foreach</a:t>
            </a:r>
            <a:endParaRPr lang="es-AR" dirty="0" smtClean="0"/>
          </a:p>
        </p:txBody>
      </p:sp>
      <p:sp>
        <p:nvSpPr>
          <p:cNvPr id="17411" name="Rectangle 5"/>
          <p:cNvSpPr>
            <a:spLocks noChangeArrowheads="1"/>
          </p:cNvSpPr>
          <p:nvPr/>
        </p:nvSpPr>
        <p:spPr bwMode="auto">
          <a:xfrm>
            <a:off x="457200" y="21336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a:t>
            </a:r>
            <a:r>
              <a:rPr lang="en-GB" altLang="en-US" sz="2000">
                <a:solidFill>
                  <a:srgbClr val="000000"/>
                </a:solidFill>
                <a:latin typeface="Courier New" panose="02070309020205020404" pitchFamily="49" charset="0"/>
                <a:cs typeface="Times New Roman" panose="02020603050405020304" pitchFamily="18" charset="0"/>
              </a:rPr>
              <a:t> =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rgbClr val="000000"/>
                </a:solidFill>
                <a:latin typeface="Courier New" panose="02070309020205020404" pitchFamily="49" charset="0"/>
                <a:cs typeface="Times New Roman" panose="02020603050405020304" pitchFamily="18" charset="0"/>
              </a:rPr>
              <a:t>(1,2,3);</a:t>
            </a:r>
            <a:endParaRPr lang="en-GB" altLang="en-US" sz="2000">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//$valor es un elemento de la colección</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25607" name="Rectangle 7"/>
          <p:cNvSpPr>
            <a:spLocks noChangeArrowheads="1"/>
          </p:cNvSpPr>
          <p:nvPr/>
        </p:nvSpPr>
        <p:spPr bwMode="auto">
          <a:xfrm>
            <a:off x="381000" y="1431925"/>
            <a:ext cx="838835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900"/>
              </a:spcBef>
              <a:spcAft>
                <a:spcPts val="1500"/>
              </a:spcAft>
              <a:buClr>
                <a:srgbClr val="FFB601"/>
              </a:buClr>
              <a:buSzPct val="133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err="1">
                <a:effectLst>
                  <a:outerShdw blurRad="38100" dist="38100" dir="2700000" algn="tl">
                    <a:srgbClr val="000000"/>
                  </a:outerShdw>
                </a:effectLst>
                <a:latin typeface="Franklin Gothic Medium" pitchFamily="34" charset="0"/>
                <a:cs typeface="Lucida Sans Unicode" pitchFamily="34" charset="0"/>
              </a:rPr>
              <a:t>Foreach</a:t>
            </a:r>
            <a:r>
              <a:rPr lang="es-AR" sz="2800" dirty="0">
                <a:effectLst>
                  <a:outerShdw blurRad="38100" dist="38100" dir="2700000" algn="tl">
                    <a:srgbClr val="000000"/>
                  </a:outerShdw>
                </a:effectLst>
                <a:latin typeface="Franklin Gothic Medium" pitchFamily="34" charset="0"/>
                <a:cs typeface="Lucida Sans Unicode" pitchFamily="34" charset="0"/>
              </a:rPr>
              <a:t> permite recorrer </a:t>
            </a:r>
            <a:r>
              <a:rPr lang="es-AR" sz="2800" dirty="0" err="1">
                <a:effectLst>
                  <a:outerShdw blurRad="38100" dist="38100" dir="2700000" algn="tl">
                    <a:srgbClr val="000000"/>
                  </a:outerShdw>
                </a:effectLst>
                <a:latin typeface="Franklin Gothic Medium" pitchFamily="34" charset="0"/>
                <a:cs typeface="Lucida Sans Unicode" pitchFamily="34" charset="0"/>
              </a:rPr>
              <a:t>arrays</a:t>
            </a:r>
            <a:r>
              <a:rPr lang="es-AR" sz="2800" dirty="0">
                <a:effectLst>
                  <a:outerShdw blurRad="38100" dist="38100" dir="2700000" algn="tl">
                    <a:srgbClr val="000000"/>
                  </a:outerShdw>
                </a:effectLst>
                <a:latin typeface="Franklin Gothic Medium" pitchFamily="34" charset="0"/>
                <a:cs typeface="Lucida Sans Unicode" pitchFamily="34" charset="0"/>
              </a:rPr>
              <a:t> y objetos</a:t>
            </a:r>
            <a:r>
              <a:rPr lang="en-GB" sz="2400" dirty="0">
                <a:effectLst>
                  <a:outerShdw blurRad="38100" dist="38100" dir="2700000" algn="tl">
                    <a:srgbClr val="000000"/>
                  </a:outerShdw>
                </a:effectLst>
                <a:latin typeface="Franklin Gothic Medium" pitchFamily="34" charset="0"/>
                <a:cs typeface="Lucida Sans Unicode" pitchFamily="34" charset="0"/>
              </a:rPr>
              <a:t>.</a:t>
            </a:r>
          </a:p>
        </p:txBody>
      </p:sp>
      <p:sp>
        <p:nvSpPr>
          <p:cNvPr id="17413" name="Rectangle 5"/>
          <p:cNvSpPr>
            <a:spLocks noChangeArrowheads="1"/>
          </p:cNvSpPr>
          <p:nvPr/>
        </p:nvSpPr>
        <p:spPr bwMode="auto">
          <a:xfrm>
            <a:off x="457200" y="4343400"/>
            <a:ext cx="8229600" cy="1676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array</a:t>
            </a:r>
            <a:r>
              <a:rPr lang="en-GB" altLang="en-US" sz="2000">
                <a:solidFill>
                  <a:schemeClr val="bg2"/>
                </a:solidFill>
                <a:latin typeface="Courier New" panose="02070309020205020404" pitchFamily="49" charset="0"/>
                <a:cs typeface="Times New Roman" panose="02020603050405020304" pitchFamily="18" charset="0"/>
              </a:rPr>
              <a:t>(</a:t>
            </a:r>
            <a:r>
              <a:rPr lang="en-GB" altLang="en-US" sz="2000">
                <a:solidFill>
                  <a:srgbClr val="993300"/>
                </a:solidFill>
                <a:latin typeface="Courier New" panose="02070309020205020404" pitchFamily="49" charset="0"/>
                <a:cs typeface="Times New Roman" panose="02020603050405020304" pitchFamily="18" charset="0"/>
              </a:rPr>
              <a:t>“uno”</a:t>
            </a:r>
            <a:r>
              <a:rPr lang="en-GB" altLang="en-US" sz="2000">
                <a:solidFill>
                  <a:schemeClr val="bg2"/>
                </a:solidFill>
                <a:latin typeface="Courier New" panose="02070309020205020404" pitchFamily="49" charset="0"/>
                <a:cs typeface="Times New Roman" panose="02020603050405020304" pitchFamily="18" charset="0"/>
              </a:rPr>
              <a:t> =&gt; 1, </a:t>
            </a:r>
            <a:r>
              <a:rPr lang="en-GB" altLang="en-US" sz="2000">
                <a:solidFill>
                  <a:srgbClr val="993300"/>
                </a:solidFill>
                <a:latin typeface="Courier New" panose="02070309020205020404" pitchFamily="49" charset="0"/>
                <a:cs typeface="Times New Roman" panose="02020603050405020304" pitchFamily="18" charset="0"/>
              </a:rPr>
              <a:t>“dos”</a:t>
            </a:r>
            <a:r>
              <a:rPr lang="en-GB" altLang="en-US" sz="2000">
                <a:solidFill>
                  <a:schemeClr val="bg2"/>
                </a:solidFill>
                <a:latin typeface="Courier New" panose="02070309020205020404" pitchFamily="49" charset="0"/>
                <a:cs typeface="Times New Roman" panose="02020603050405020304" pitchFamily="18" charset="0"/>
              </a:rPr>
              <a:t> =&gt; 2, </a:t>
            </a:r>
            <a:r>
              <a:rPr lang="en-GB" altLang="en-US" sz="2000">
                <a:solidFill>
                  <a:srgbClr val="993300"/>
                </a:solidFill>
                <a:latin typeface="Courier New" panose="02070309020205020404" pitchFamily="49" charset="0"/>
                <a:cs typeface="Times New Roman" panose="02020603050405020304" pitchFamily="18" charset="0"/>
              </a:rPr>
              <a:t>“tres”</a:t>
            </a:r>
            <a:r>
              <a:rPr lang="en-GB" altLang="en-US" sz="2000">
                <a:solidFill>
                  <a:schemeClr val="bg2"/>
                </a:solidFill>
                <a:latin typeface="Courier New" panose="02070309020205020404" pitchFamily="49" charset="0"/>
                <a:cs typeface="Times New Roman" panose="02020603050405020304" pitchFamily="18" charset="0"/>
              </a:rPr>
              <a:t> =&gt; 3)</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foreach</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$vec </a:t>
            </a:r>
            <a:r>
              <a:rPr lang="en-GB" altLang="en-US" sz="2000">
                <a:solidFill>
                  <a:srgbClr val="0000FF"/>
                </a:solidFill>
                <a:latin typeface="Courier New" panose="02070309020205020404" pitchFamily="49" charset="0"/>
                <a:cs typeface="Times New Roman" panose="02020603050405020304" pitchFamily="18" charset="0"/>
              </a:rPr>
              <a:t>as</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$k</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=&gt;</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chemeClr val="accent2"/>
                </a:solidFill>
                <a:latin typeface="Courier New" panose="02070309020205020404" pitchFamily="49" charset="0"/>
                <a:cs typeface="Times New Roman" panose="02020603050405020304" pitchFamily="18" charset="0"/>
              </a:rPr>
              <a:t>$valor</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    </a:t>
            </a:r>
            <a:r>
              <a:rPr lang="es-AR" altLang="en-US" sz="2000">
                <a:solidFill>
                  <a:srgbClr val="009900"/>
                </a:solidFill>
                <a:latin typeface="Courier New" panose="02070309020205020404" pitchFamily="49" charset="0"/>
                <a:cs typeface="Times New Roman" panose="02020603050405020304" pitchFamily="18" charset="0"/>
              </a:rPr>
              <a:t>//$k posee la clave y $valor el elemento</a:t>
            </a:r>
            <a:r>
              <a:rPr lang="en-GB" altLang="en-US" sz="2000">
                <a:solidFill>
                  <a:srgbClr val="000000"/>
                </a:solidFill>
                <a:latin typeface="Courier New" panose="02070309020205020404" pitchFamily="49" charset="0"/>
                <a:cs typeface="Times New Roman" panose="02020603050405020304" pitchFamily="18" charset="0"/>
              </a:rPr>
              <a:t>	</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04800" y="304800"/>
            <a:ext cx="8394700" cy="722313"/>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Sentencia </a:t>
            </a:r>
            <a:r>
              <a:rPr lang="es-AR" dirty="0" err="1" smtClean="0"/>
              <a:t>While</a:t>
            </a:r>
            <a:endParaRPr lang="es-AR" dirty="0" smtClean="0"/>
          </a:p>
        </p:txBody>
      </p:sp>
      <p:sp>
        <p:nvSpPr>
          <p:cNvPr id="249859" name="Rectangle 3"/>
          <p:cNvSpPr>
            <a:spLocks noGrp="1" noChangeArrowheads="1"/>
          </p:cNvSpPr>
          <p:nvPr>
            <p:ph type="body" idx="1"/>
          </p:nvPr>
        </p:nvSpPr>
        <p:spPr>
          <a:xfrm>
            <a:off x="381000" y="1368425"/>
            <a:ext cx="8388350"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PHP:</a:t>
            </a:r>
          </a:p>
        </p:txBody>
      </p:sp>
      <p:sp>
        <p:nvSpPr>
          <p:cNvPr id="18436" name="Rectangle 5"/>
          <p:cNvSpPr>
            <a:spLocks noChangeArrowheads="1"/>
          </p:cNvSpPr>
          <p:nvPr/>
        </p:nvSpPr>
        <p:spPr bwMode="auto">
          <a:xfrm>
            <a:off x="457200" y="19812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p>
        </p:txBody>
      </p:sp>
      <p:sp>
        <p:nvSpPr>
          <p:cNvPr id="18437" name="Rectangle 5"/>
          <p:cNvSpPr>
            <a:spLocks noChangeArrowheads="1"/>
          </p:cNvSpPr>
          <p:nvPr/>
        </p:nvSpPr>
        <p:spPr bwMode="auto">
          <a:xfrm>
            <a:off x="457200" y="44196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9900"/>
              </a:buClr>
              <a:buSzPct val="100000"/>
              <a:buFont typeface="Courier New" panose="02070309020205020404" pitchFamily="49" charset="0"/>
              <a:buNone/>
            </a:pP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99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true</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9900"/>
              </a:buClr>
              <a:buSzPct val="100000"/>
              <a:buFont typeface="Courier New" panose="02070309020205020404" pitchFamily="49" charset="0"/>
              <a:buNone/>
            </a:pPr>
            <a:endParaRPr lang="en-GB" altLang="en-US" sz="2000">
              <a:solidFill>
                <a:srgbClr val="000000"/>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n-GB" altLang="en-US" sz="2000">
                <a:solidFill>
                  <a:srgbClr val="0000FF"/>
                </a:solidFill>
                <a:latin typeface="Courier New" panose="02070309020205020404" pitchFamily="49" charset="0"/>
                <a:cs typeface="Times New Roman" panose="02020603050405020304" pitchFamily="18" charset="0"/>
              </a:rPr>
              <a:t>do</a:t>
            </a:r>
            <a:r>
              <a:rPr lang="en-GB" altLang="en-US" sz="2000">
                <a:solidFill>
                  <a:srgbClr val="000000"/>
                </a:solidFill>
                <a:latin typeface="Courier New" panose="02070309020205020404" pitchFamily="49" charset="0"/>
                <a:cs typeface="Times New Roman" panose="02020603050405020304" pitchFamily="18" charset="0"/>
              </a:rPr>
              <a:t>{</a:t>
            </a:r>
          </a:p>
          <a:p>
            <a:pPr eaLnBrk="1" hangingPunct="1">
              <a:buClr>
                <a:srgbClr val="000000"/>
              </a:buClr>
              <a:buSzPct val="100000"/>
              <a:buFont typeface="Courier New" panose="02070309020205020404" pitchFamily="49" charset="0"/>
              <a:buNone/>
            </a:pPr>
            <a:r>
              <a:rPr lang="en-GB" altLang="en-US" sz="2000">
                <a:solidFill>
                  <a:srgbClr val="009900"/>
                </a:solidFill>
                <a:latin typeface="Courier New" panose="02070309020205020404" pitchFamily="49" charset="0"/>
                <a:cs typeface="Times New Roman" panose="02020603050405020304" pitchFamily="18" charset="0"/>
              </a:rPr>
              <a:t>		//En algún momento poner $condicion = false</a:t>
            </a:r>
          </a:p>
          <a:p>
            <a:pPr eaLnBrk="1" hangingPunct="1">
              <a:buClr>
                <a:srgbClr val="000000"/>
              </a:buClr>
              <a:buSzPct val="100000"/>
              <a:buFont typeface="Courier New" panose="02070309020205020404" pitchFamily="49" charset="0"/>
              <a:buNone/>
            </a:pP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rgbClr val="0000FF"/>
                </a:solidFill>
                <a:latin typeface="Courier New" panose="02070309020205020404" pitchFamily="49" charset="0"/>
                <a:cs typeface="Times New Roman" panose="02020603050405020304" pitchFamily="18" charset="0"/>
              </a:rPr>
              <a:t>while</a:t>
            </a:r>
            <a:r>
              <a:rPr lang="en-GB" altLang="en-US" sz="2000">
                <a:solidFill>
                  <a:srgbClr val="000000"/>
                </a:solidFill>
                <a:latin typeface="Courier New" panose="02070309020205020404" pitchFamily="49" charset="0"/>
                <a:cs typeface="Times New Roman" panose="02020603050405020304" pitchFamily="18" charset="0"/>
              </a:rPr>
              <a:t>(</a:t>
            </a:r>
            <a:r>
              <a:rPr lang="en-GB" altLang="en-US" sz="2000">
                <a:solidFill>
                  <a:schemeClr val="accent2"/>
                </a:solidFill>
                <a:latin typeface="Courier New" panose="02070309020205020404" pitchFamily="49" charset="0"/>
                <a:cs typeface="Times New Roman" panose="02020603050405020304" pitchFamily="18" charset="0"/>
              </a:rPr>
              <a:t>$condicion</a:t>
            </a:r>
            <a:r>
              <a:rPr lang="en-GB" altLang="en-US" sz="2000">
                <a:solidFill>
                  <a:srgbClr val="000000"/>
                </a:solidFill>
                <a:latin typeface="Courier New" panose="02070309020205020404" pitchFamily="49" charset="0"/>
                <a:cs typeface="Times New Roman" panose="02020603050405020304" pitchFamily="18" charset="0"/>
              </a:rPr>
              <a:t> ==</a:t>
            </a:r>
            <a:r>
              <a:rPr lang="en-GB" altLang="en-US" sz="2000">
                <a:solidFill>
                  <a:srgbClr val="0000FF"/>
                </a:solidFill>
                <a:latin typeface="Courier New" panose="02070309020205020404" pitchFamily="49" charset="0"/>
                <a:cs typeface="Times New Roman" panose="02020603050405020304" pitchFamily="18" charset="0"/>
              </a:rPr>
              <a:t> true</a:t>
            </a:r>
            <a:r>
              <a:rPr lang="en-GB" altLang="en-US" sz="200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rgbClr val="FFFFFF"/>
                </a:solidFill>
              </a:rPr>
              <a:t>Temas Generales</a:t>
            </a:r>
          </a:p>
          <a:p>
            <a:pPr lvl="1" eaLnBrk="1" hangingPunct="1">
              <a:defRPr/>
            </a:pPr>
            <a:r>
              <a:rPr lang="es-AR" dirty="0">
                <a:solidFill>
                  <a:srgbClr val="FFFFFF"/>
                </a:solidFill>
              </a:rPr>
              <a:t>Definición e inicialización de variables</a:t>
            </a:r>
          </a:p>
          <a:p>
            <a:pPr lvl="1" eaLnBrk="1" hangingPunct="1">
              <a:defRPr/>
            </a:pPr>
            <a:r>
              <a:rPr lang="es-AR" dirty="0">
                <a:solidFill>
                  <a:srgbClr val="FFFFFF"/>
                </a:solidFill>
              </a:rPr>
              <a:t>Operadores</a:t>
            </a:r>
          </a:p>
          <a:p>
            <a:pPr lvl="1" eaLnBrk="1" hangingPunct="1">
              <a:defRPr/>
            </a:pPr>
            <a:r>
              <a:rPr lang="es-AR" dirty="0">
                <a:solidFill>
                  <a:srgbClr val="FFFFFF"/>
                </a:solidFill>
              </a:rPr>
              <a:t>Estructuras de Control</a:t>
            </a:r>
          </a:p>
          <a:p>
            <a:pPr lvl="1" eaLnBrk="1" hangingPunct="1">
              <a:defRPr/>
            </a:pPr>
            <a:r>
              <a:rPr lang="es-AR" dirty="0">
                <a:solidFill>
                  <a:srgbClr val="FCEB98"/>
                </a:solidFill>
              </a:rPr>
              <a:t>Arrays</a:t>
            </a:r>
          </a:p>
        </p:txBody>
      </p:sp>
    </p:spTree>
    <p:extLst>
      <p:ext uri="{BB962C8B-B14F-4D97-AF65-F5344CB8AC3E}">
        <p14:creationId xmlns:p14="http://schemas.microsoft.com/office/powerpoint/2010/main" val="2965147988"/>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err="1"/>
              <a:t>Arrays </a:t>
            </a:r>
            <a:r>
              <a:rPr lang="es-AR" sz="2800" dirty="0" err="1"/>
              <a:t>(1/4)</a:t>
            </a:r>
            <a:endParaRPr lang="es-AR" sz="2800" dirty="0"/>
          </a:p>
        </p:txBody>
      </p:sp>
      <p:sp>
        <p:nvSpPr>
          <p:cNvPr id="3" name="2 Marcador de contenido"/>
          <p:cNvSpPr>
            <a:spLocks noGrp="1"/>
          </p:cNvSpPr>
          <p:nvPr>
            <p:ph idx="1"/>
          </p:nvPr>
        </p:nvSpPr>
        <p:spPr>
          <a:xfrm>
            <a:off x="381000" y="1416050"/>
            <a:ext cx="8388350" cy="4138056"/>
          </a:xfrm>
        </p:spPr>
        <p:txBody>
          <a:bodyPr/>
          <a:lstStyle/>
          <a:p>
            <a:pPr>
              <a:defRPr/>
            </a:pPr>
            <a:r>
              <a:rPr lang="es-ES" sz="2800" dirty="0"/>
              <a:t>Un </a:t>
            </a:r>
            <a:r>
              <a:rPr lang="es-ES" sz="2800" dirty="0" err="1"/>
              <a:t>array</a:t>
            </a:r>
            <a:r>
              <a:rPr lang="es-ES" sz="2800" dirty="0"/>
              <a:t> en PHP es realmente un mapa ordenado. Un mapa es un tipo de datos </a:t>
            </a:r>
            <a:r>
              <a:rPr lang="es-ES" sz="2800" dirty="0" smtClean="0"/>
              <a:t>que asocia</a:t>
            </a:r>
            <a:r>
              <a:rPr lang="es-ES" sz="2800" dirty="0"/>
              <a:t> </a:t>
            </a:r>
            <a:r>
              <a:rPr lang="es-ES" sz="2800" i="1" dirty="0" smtClean="0"/>
              <a:t>valores</a:t>
            </a:r>
            <a:r>
              <a:rPr lang="es-ES" sz="2800" dirty="0"/>
              <a:t> </a:t>
            </a:r>
            <a:r>
              <a:rPr lang="es-ES" sz="2800" dirty="0" smtClean="0"/>
              <a:t>con</a:t>
            </a:r>
            <a:r>
              <a:rPr lang="es-ES" sz="2800" dirty="0"/>
              <a:t> </a:t>
            </a:r>
            <a:r>
              <a:rPr lang="es-ES" sz="2800" i="1" dirty="0"/>
              <a:t>claves</a:t>
            </a:r>
            <a:r>
              <a:rPr lang="es-ES" sz="2800" dirty="0"/>
              <a:t>. </a:t>
            </a:r>
          </a:p>
          <a:p>
            <a:pPr>
              <a:defRPr/>
            </a:pPr>
            <a:endParaRPr lang="es-ES" sz="2800" dirty="0"/>
          </a:p>
          <a:p>
            <a:pPr>
              <a:defRPr/>
            </a:pPr>
            <a:r>
              <a:rPr lang="es-ES" sz="2800" dirty="0"/>
              <a:t>PHP tiene tres tipos de arrays</a:t>
            </a:r>
          </a:p>
          <a:p>
            <a:pPr lvl="1">
              <a:defRPr/>
            </a:pPr>
            <a:r>
              <a:rPr lang="es-ES" sz="2400" dirty="0"/>
              <a:t>Arrays indexados. Índices numéricos.</a:t>
            </a:r>
          </a:p>
          <a:p>
            <a:pPr lvl="1">
              <a:defRPr/>
            </a:pPr>
            <a:r>
              <a:rPr lang="es-ES" sz="2400" dirty="0"/>
              <a:t>Arrays asociativos. Índices nombrados.</a:t>
            </a:r>
          </a:p>
          <a:p>
            <a:pPr lvl="1">
              <a:defRPr/>
            </a:pPr>
            <a:r>
              <a:rPr lang="es-ES" sz="2400" dirty="0"/>
              <a:t>Arrays multidimensionales. Arrays que contienen otros arrays.</a:t>
            </a:r>
          </a:p>
          <a:p>
            <a:pPr>
              <a:defRPr/>
            </a:pPr>
            <a:endParaRPr lang="es-ES" sz="1000"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(2/4)</a:t>
            </a:r>
          </a:p>
        </p:txBody>
      </p:sp>
      <p:sp>
        <p:nvSpPr>
          <p:cNvPr id="21507" name="Rectangle 3"/>
          <p:cNvSpPr>
            <a:spLocks noGrp="1" noChangeArrowheads="1"/>
          </p:cNvSpPr>
          <p:nvPr>
            <p:ph type="body" idx="1"/>
          </p:nvPr>
        </p:nvSpPr>
        <p:spPr>
          <a:xfrm>
            <a:off x="381000" y="1219200"/>
            <a:ext cx="8763000" cy="82708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En PHP </a:t>
            </a:r>
            <a:r>
              <a:rPr lang="es-ES" sz="2800" dirty="0" smtClean="0"/>
              <a:t>los </a:t>
            </a:r>
            <a:r>
              <a:rPr lang="es-ES" sz="2800" dirty="0" err="1" smtClean="0"/>
              <a:t>arrays</a:t>
            </a:r>
            <a:r>
              <a:rPr lang="es-ES" sz="2800" dirty="0" smtClean="0"/>
              <a:t> pueden ser creados con el constructor del lenguaje </a:t>
            </a:r>
            <a:r>
              <a:rPr lang="es-ES" sz="2800" dirty="0" err="1" smtClean="0"/>
              <a:t>array</a:t>
            </a:r>
            <a:r>
              <a:rPr lang="es-ES" sz="2800" dirty="0" smtClean="0"/>
              <a:t>(). </a:t>
            </a:r>
            <a:endParaRPr lang="es-AR" sz="2800" dirty="0" smtClean="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 simplemente </a:t>
            </a:r>
          </a:p>
        </p:txBody>
      </p:sp>
      <p:sp>
        <p:nvSpPr>
          <p:cNvPr id="20485" name="Rectangle 5"/>
          <p:cNvSpPr>
            <a:spLocks noChangeArrowheads="1"/>
          </p:cNvSpPr>
          <p:nvPr/>
        </p:nvSpPr>
        <p:spPr bwMode="auto">
          <a:xfrm>
            <a:off x="533400" y="2057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rgbClr val="0000FF"/>
                </a:solidFill>
                <a:latin typeface="Courier New" panose="02070309020205020404" pitchFamily="49" charset="0"/>
                <a:cs typeface="Courier New" panose="02070309020205020404" pitchFamily="49" charset="0"/>
              </a:rPr>
              <a:t>array</a:t>
            </a:r>
            <a:r>
              <a:rPr lang="en-GB" altLang="en-US" sz="2000">
                <a:solidFill>
                  <a:srgbClr val="000000"/>
                </a:solidFill>
                <a:latin typeface="Courier New" panose="02070309020205020404" pitchFamily="49" charset="0"/>
                <a:cs typeface="Courier New" panose="02070309020205020404" pitchFamily="49" charset="0"/>
              </a:rPr>
              <a:t>(1,2,3);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chemeClr val="bg2"/>
                </a:solidFill>
                <a:latin typeface="Courier New" panose="02070309020205020404" pitchFamily="49" charset="0"/>
                <a:cs typeface="Courier New" panose="02070309020205020404" pitchFamily="49" charset="0"/>
              </a:rPr>
              <a:t>[0]</a:t>
            </a:r>
            <a:r>
              <a:rPr lang="en-GB" altLang="en-US" sz="2000">
                <a:solidFill>
                  <a:srgbClr val="000000"/>
                </a:solidFill>
                <a:latin typeface="Courier New" panose="02070309020205020404" pitchFamily="49" charset="0"/>
                <a:cs typeface="Courier New" panose="02070309020205020404" pitchFamily="49" charset="0"/>
              </a:rPr>
              <a:t> = </a:t>
            </a:r>
            <a:r>
              <a:rPr lang="en-GB" altLang="en-US" sz="2000">
                <a:solidFill>
                  <a:schemeClr val="bg2"/>
                </a:solidFill>
                <a:latin typeface="Courier New" panose="02070309020205020404" pitchFamily="49" charset="0"/>
                <a:cs typeface="Courier New" panose="02070309020205020404" pitchFamily="49" charset="0"/>
              </a:rPr>
              <a:t>1</a:t>
            </a:r>
            <a:r>
              <a:rPr lang="en-GB" altLang="en-US" sz="2000">
                <a:solidFill>
                  <a:srgbClr val="000000"/>
                </a:solidFill>
                <a:latin typeface="Courier New" panose="02070309020205020404" pitchFamily="49" charset="0"/>
                <a:cs typeface="Courier New" panose="02070309020205020404" pitchFamily="49" charset="0"/>
              </a:rPr>
              <a:t>;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[1] = 2;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[2] = 3;</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array(3){[0]=&gt;int(1) [1]=&gt;int(2) [2]=&gt;int(3)}</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Arrays </a:t>
            </a:r>
            <a:r>
              <a:rPr lang="en-GB" sz="2800" dirty="0"/>
              <a:t>(3/4)</a:t>
            </a:r>
          </a:p>
        </p:txBody>
      </p:sp>
      <p:sp>
        <p:nvSpPr>
          <p:cNvPr id="21507" name="Rectangle 3"/>
          <p:cNvSpPr>
            <a:spLocks noGrp="1" noChangeArrowheads="1"/>
          </p:cNvSpPr>
          <p:nvPr>
            <p:ph type="body" idx="1"/>
          </p:nvPr>
        </p:nvSpPr>
        <p:spPr>
          <a:xfrm>
            <a:off x="381000" y="1219200"/>
            <a:ext cx="8763000" cy="460768"/>
          </a:xfrm>
        </p:spPr>
        <p:txBody>
          <a:bodyPr lIns="90000" tIns="46800" rIns="90000" bIns="46800"/>
          <a:lstStyle/>
          <a:p>
            <a:pPr marL="341313" indent="-341313" defTabSz="457200" eaLnBrk="1" hangingPunct="1">
              <a:lnSpc>
                <a:spcPct val="85000"/>
              </a:lnSpc>
              <a:spcBef>
                <a:spcPts val="863"/>
              </a:spcBef>
              <a:spcAft>
                <a:spcPts val="1438"/>
              </a:spcAft>
              <a:buClr>
                <a:srgbClr val="FFB601"/>
              </a:buClr>
              <a:buSzPct val="13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t>Arrays asociativos con el </a:t>
            </a:r>
            <a:r>
              <a:rPr lang="es-AR" sz="2800" dirty="0" smtClean="0"/>
              <a:t>constructor </a:t>
            </a:r>
            <a:r>
              <a:rPr lang="es-ES" sz="2800" dirty="0" err="1" smtClean="0"/>
              <a:t>array</a:t>
            </a:r>
            <a:r>
              <a:rPr lang="es-ES" sz="2800" dirty="0"/>
              <a:t>(). </a:t>
            </a:r>
            <a:endParaRPr lang="es-AR" sz="2800" dirty="0"/>
          </a:p>
        </p:txBody>
      </p:sp>
      <p:sp>
        <p:nvSpPr>
          <p:cNvPr id="21508" name="Rectangle 4"/>
          <p:cNvSpPr>
            <a:spLocks noChangeArrowheads="1"/>
          </p:cNvSpPr>
          <p:nvPr/>
        </p:nvSpPr>
        <p:spPr bwMode="auto">
          <a:xfrm>
            <a:off x="381000" y="4038600"/>
            <a:ext cx="8763000" cy="460375"/>
          </a:xfrm>
          <a:prstGeom prst="rect">
            <a:avLst/>
          </a:prstGeom>
          <a:noFill/>
          <a:ln w="9525" algn="ctr">
            <a:noFill/>
            <a:round/>
            <a:headEnd/>
            <a:tailEnd/>
          </a:ln>
          <a:effectLst/>
        </p:spPr>
        <p:txBody>
          <a:bodyPr lIns="90000" tIns="46800" rIns="90000" bIns="46800">
            <a:spAutoFit/>
          </a:bodyPr>
          <a:lstStyle/>
          <a:p>
            <a:pPr marL="341313" indent="-341313" defTabSz="457200">
              <a:lnSpc>
                <a:spcPct val="85000"/>
              </a:lnSpc>
              <a:spcBef>
                <a:spcPts val="863"/>
              </a:spcBef>
              <a:spcAft>
                <a:spcPts val="1438"/>
              </a:spcAft>
              <a:buClr>
                <a:srgbClr val="FFB601"/>
              </a:buClr>
              <a:buSzPct val="139000"/>
              <a:buFont typeface="Wingdings"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a:effectLst>
                  <a:outerShdw blurRad="38100" dist="38100" dir="2700000" algn="tl">
                    <a:srgbClr val="000000"/>
                  </a:outerShdw>
                </a:effectLst>
                <a:latin typeface="Franklin Gothic Medium" pitchFamily="34" charset="0"/>
                <a:cs typeface="Lucida Sans Unicode" pitchFamily="34" charset="0"/>
              </a:rPr>
              <a:t>O</a:t>
            </a:r>
          </a:p>
        </p:txBody>
      </p:sp>
      <p:sp>
        <p:nvSpPr>
          <p:cNvPr id="20485" name="Rectangle 5"/>
          <p:cNvSpPr>
            <a:spLocks noChangeArrowheads="1"/>
          </p:cNvSpPr>
          <p:nvPr/>
        </p:nvSpPr>
        <p:spPr bwMode="auto">
          <a:xfrm>
            <a:off x="533400" y="1732377"/>
            <a:ext cx="8229600" cy="2153823"/>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 = </a:t>
            </a:r>
            <a:r>
              <a:rPr lang="en-GB" altLang="en-US" sz="2000" dirty="0">
                <a:solidFill>
                  <a:srgbClr val="0000FF"/>
                </a:solidFill>
                <a:latin typeface="Courier New" panose="02070309020205020404" pitchFamily="49" charset="0"/>
                <a:cs typeface="Courier New" panose="02070309020205020404" pitchFamily="49" charset="0"/>
              </a:rPr>
              <a:t>array</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rgbClr val="C00000"/>
                </a:solidFill>
                <a:latin typeface="Courier New" panose="02070309020205020404" pitchFamily="49" charset="0"/>
                <a:cs typeface="Courier New" panose="02070309020205020404" pitchFamily="49" charset="0"/>
              </a:rPr>
              <a:t>"Juan"</a:t>
            </a:r>
            <a:r>
              <a:rPr lang="en-GB" altLang="en-US" sz="2000" dirty="0">
                <a:solidFill>
                  <a:srgbClr val="000000"/>
                </a:solidFill>
                <a:latin typeface="Courier New" panose="02070309020205020404" pitchFamily="49" charset="0"/>
                <a:cs typeface="Courier New" panose="02070309020205020404" pitchFamily="49" charset="0"/>
              </a:rPr>
              <a:t>=&gt;22,</a:t>
            </a:r>
            <a:r>
              <a:rPr lang="en-GB" altLang="en-US" sz="2000" dirty="0">
                <a:solidFill>
                  <a:srgbClr val="C00000"/>
                </a:solidFill>
                <a:latin typeface="Courier New" panose="02070309020205020404" pitchFamily="49" charset="0"/>
                <a:cs typeface="Courier New" panose="02070309020205020404" pitchFamily="49" charset="0"/>
              </a:rPr>
              <a:t>"Romina"</a:t>
            </a:r>
            <a:r>
              <a:rPr lang="en-GB" altLang="en-US" sz="2000" dirty="0">
                <a:solidFill>
                  <a:srgbClr val="000000"/>
                </a:solidFill>
                <a:latin typeface="Courier New" panose="02070309020205020404" pitchFamily="49" charset="0"/>
                <a:cs typeface="Courier New" panose="02070309020205020404" pitchFamily="49" charset="0"/>
              </a:rPr>
              <a:t>=&gt;12,</a:t>
            </a:r>
            <a:r>
              <a:rPr lang="en-GB" altLang="en-US" sz="2000" dirty="0">
                <a:solidFill>
                  <a:srgbClr val="C00000"/>
                </a:solidFill>
                <a:latin typeface="Courier New" panose="02070309020205020404" pitchFamily="49" charset="0"/>
                <a:cs typeface="Courier New" panose="02070309020205020404" pitchFamily="49" charset="0"/>
              </a:rPr>
              <a:t>"Uriel"</a:t>
            </a:r>
            <a:r>
              <a:rPr lang="en-GB" altLang="en-US" sz="2000" dirty="0">
                <a:solidFill>
                  <a:srgbClr val="000000"/>
                </a:solidFill>
                <a:latin typeface="Courier New" panose="02070309020205020404" pitchFamily="49" charset="0"/>
                <a:cs typeface="Courier New" panose="02070309020205020404" pitchFamily="49" charset="0"/>
              </a:rPr>
              <a:t>=&gt;8);</a:t>
            </a:r>
          </a:p>
          <a:p>
            <a:pPr eaLnBrk="1" hangingPunct="1">
              <a:buClr>
                <a:srgbClr val="0000FF"/>
              </a:buClr>
              <a:buSzPct val="100000"/>
            </a:pPr>
            <a:r>
              <a:rPr lang="en-GB" altLang="en-US" sz="2000" dirty="0" err="1">
                <a:solidFill>
                  <a:srgbClr val="0000FF"/>
                </a:solidFill>
                <a:latin typeface="Courier New" panose="02070309020205020404" pitchFamily="49" charset="0"/>
                <a:cs typeface="Courier New" panose="02070309020205020404" pitchFamily="49" charset="0"/>
              </a:rPr>
              <a:t>var_dump</a:t>
            </a:r>
            <a:r>
              <a:rPr lang="en-GB" altLang="en-US" sz="2000" dirty="0">
                <a:solidFill>
                  <a:srgbClr val="000000"/>
                </a:solidFill>
                <a:latin typeface="Courier New" panose="02070309020205020404" pitchFamily="49" charset="0"/>
                <a:cs typeface="Courier New" panose="02070309020205020404" pitchFamily="49" charset="0"/>
              </a:rPr>
              <a:t>(</a:t>
            </a:r>
            <a:r>
              <a:rPr lang="en-GB" altLang="en-US" sz="2000" dirty="0">
                <a:solidFill>
                  <a:schemeClr val="accent2"/>
                </a:solidFill>
                <a:latin typeface="Courier New" panose="02070309020205020404" pitchFamily="49" charset="0"/>
                <a:cs typeface="Courier New" panose="02070309020205020404" pitchFamily="49" charset="0"/>
              </a:rPr>
              <a:t>$</a:t>
            </a:r>
            <a:r>
              <a:rPr lang="en-GB" altLang="en-US" sz="2000" dirty="0" err="1">
                <a:solidFill>
                  <a:schemeClr val="accent2"/>
                </a:solidFill>
                <a:latin typeface="Courier New" panose="02070309020205020404" pitchFamily="49" charset="0"/>
                <a:cs typeface="Courier New" panose="02070309020205020404" pitchFamily="49" charset="0"/>
              </a:rPr>
              <a:t>vec</a:t>
            </a:r>
            <a:r>
              <a:rPr lang="en-GB" altLang="en-US" sz="2000" dirty="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dirty="0" err="1">
                <a:solidFill>
                  <a:srgbClr val="00B050"/>
                </a:solidFill>
                <a:latin typeface="Courier New" panose="02070309020205020404" pitchFamily="49" charset="0"/>
                <a:cs typeface="Courier New" panose="02070309020205020404" pitchFamily="49" charset="0"/>
              </a:rPr>
              <a:t>Salida</a:t>
            </a:r>
            <a:r>
              <a:rPr lang="en-GB" altLang="en-US" sz="2000" dirty="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s-AR" altLang="en-US" sz="2000" dirty="0" err="1">
                <a:solidFill>
                  <a:srgbClr val="00B050"/>
                </a:solidFill>
                <a:latin typeface="Courier New" panose="02070309020205020404" pitchFamily="49" charset="0"/>
                <a:cs typeface="Courier New" panose="02070309020205020404" pitchFamily="49" charset="0"/>
              </a:rPr>
              <a:t>array</a:t>
            </a:r>
            <a:r>
              <a:rPr lang="es-AR" altLang="en-US" sz="2000" dirty="0">
                <a:solidFill>
                  <a:srgbClr val="00B050"/>
                </a:solidFill>
                <a:latin typeface="Courier New" panose="02070309020205020404" pitchFamily="49" charset="0"/>
                <a:cs typeface="Courier New" panose="02070309020205020404" pitchFamily="49" charset="0"/>
              </a:rPr>
              <a:t>(3</a:t>
            </a:r>
            <a:r>
              <a:rPr lang="en-GB" altLang="en-US" sz="2000" dirty="0">
                <a:solidFill>
                  <a:srgbClr val="00B050"/>
                </a:solidFill>
                <a:latin typeface="Courier New" panose="02070309020205020404" pitchFamily="49" charset="0"/>
                <a:cs typeface="Courier New" panose="02070309020205020404" pitchFamily="49" charset="0"/>
              </a:rPr>
              <a:t>){["Juan"]=&gt;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(22)["</a:t>
            </a:r>
            <a:r>
              <a:rPr lang="en-GB" altLang="en-US" sz="2000" dirty="0" err="1">
                <a:solidFill>
                  <a:srgbClr val="00B050"/>
                </a:solidFill>
                <a:latin typeface="Courier New" panose="02070309020205020404" pitchFamily="49" charset="0"/>
                <a:cs typeface="Courier New" panose="02070309020205020404" pitchFamily="49" charset="0"/>
              </a:rPr>
              <a:t>Romina</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(12)</a:t>
            </a:r>
          </a:p>
          <a:p>
            <a:pPr eaLnBrk="1" hangingPunct="1">
              <a:buClr>
                <a:srgbClr val="0000FF"/>
              </a:buClr>
              <a:buSzPct val="100000"/>
            </a:pPr>
            <a:r>
              <a:rPr lang="en-GB" altLang="en-US" sz="2000" dirty="0">
                <a:solidFill>
                  <a:srgbClr val="00B050"/>
                </a:solidFill>
                <a:latin typeface="Courier New" panose="02070309020205020404" pitchFamily="49" charset="0"/>
                <a:cs typeface="Courier New" panose="02070309020205020404" pitchFamily="49" charset="0"/>
              </a:rPr>
              <a:t>[" </a:t>
            </a:r>
            <a:r>
              <a:rPr lang="en-GB" altLang="en-US" sz="2000" dirty="0" err="1">
                <a:solidFill>
                  <a:srgbClr val="00B050"/>
                </a:solidFill>
                <a:latin typeface="Courier New" panose="02070309020205020404" pitchFamily="49" charset="0"/>
                <a:cs typeface="Courier New" panose="02070309020205020404" pitchFamily="49" charset="0"/>
              </a:rPr>
              <a:t>Uriel</a:t>
            </a:r>
            <a:r>
              <a:rPr lang="en-GB" altLang="en-US" sz="2000" dirty="0">
                <a:solidFill>
                  <a:srgbClr val="00B050"/>
                </a:solidFill>
                <a:latin typeface="Courier New" panose="02070309020205020404" pitchFamily="49" charset="0"/>
                <a:cs typeface="Courier New" panose="02070309020205020404" pitchFamily="49" charset="0"/>
              </a:rPr>
              <a:t>"]=&gt;</a:t>
            </a:r>
            <a:r>
              <a:rPr lang="en-GB" altLang="en-US" sz="2000" dirty="0" err="1">
                <a:solidFill>
                  <a:srgbClr val="00B050"/>
                </a:solidFill>
                <a:latin typeface="Courier New" panose="02070309020205020404" pitchFamily="49" charset="0"/>
                <a:cs typeface="Courier New" panose="02070309020205020404" pitchFamily="49" charset="0"/>
              </a:rPr>
              <a:t>int</a:t>
            </a:r>
            <a:r>
              <a:rPr lang="en-GB" altLang="en-US" sz="2000" dirty="0">
                <a:solidFill>
                  <a:srgbClr val="00B050"/>
                </a:solidFill>
                <a:latin typeface="Courier New" panose="02070309020205020404" pitchFamily="49" charset="0"/>
                <a:cs typeface="Courier New" panose="02070309020205020404" pitchFamily="49" charset="0"/>
              </a:rPr>
              <a:t>(8</a:t>
            </a:r>
            <a:r>
              <a:rPr lang="es-AR" altLang="en-US" sz="2000" dirty="0">
                <a:solidFill>
                  <a:srgbClr val="00B050"/>
                </a:solidFill>
                <a:latin typeface="Courier New" panose="02070309020205020404" pitchFamily="49" charset="0"/>
                <a:cs typeface="Courier New" panose="02070309020205020404" pitchFamily="49" charset="0"/>
              </a:rPr>
              <a:t>)}</a:t>
            </a:r>
            <a:endParaRPr lang="en-GB" altLang="en-US" sz="2000" dirty="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dirty="0">
                <a:solidFill>
                  <a:srgbClr val="00B050"/>
                </a:solidFill>
                <a:latin typeface="Courier New" panose="02070309020205020404" pitchFamily="49" charset="0"/>
                <a:cs typeface="Courier New" panose="02070309020205020404" pitchFamily="49" charset="0"/>
              </a:rPr>
              <a:t>*/</a:t>
            </a:r>
          </a:p>
        </p:txBody>
      </p:sp>
      <p:sp>
        <p:nvSpPr>
          <p:cNvPr id="20486" name="Rectangle 5"/>
          <p:cNvSpPr>
            <a:spLocks noChangeArrowheads="1"/>
          </p:cNvSpPr>
          <p:nvPr/>
        </p:nvSpPr>
        <p:spPr bwMode="auto">
          <a:xfrm>
            <a:off x="533400" y="4724400"/>
            <a:ext cx="8229600" cy="1828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pP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"Hugo"</a:t>
            </a:r>
            <a:r>
              <a:rPr lang="en-GB" altLang="en-US" sz="2000">
                <a:solidFill>
                  <a:srgbClr val="000000"/>
                </a:solidFill>
                <a:latin typeface="Courier New" panose="02070309020205020404" pitchFamily="49" charset="0"/>
                <a:cs typeface="Courier New" panose="02070309020205020404" pitchFamily="49" charset="0"/>
              </a:rPr>
              <a:t>]=15; </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rgbClr val="C00000"/>
                </a:solidFill>
                <a:latin typeface="Courier New" panose="02070309020205020404" pitchFamily="49" charset="0"/>
                <a:cs typeface="Courier New" panose="02070309020205020404" pitchFamily="49" charset="0"/>
              </a:rPr>
              <a:t>"Juana"</a:t>
            </a:r>
            <a:r>
              <a:rPr lang="en-GB" altLang="en-US" sz="2000">
                <a:solidFill>
                  <a:srgbClr val="000000"/>
                </a:solidFill>
                <a:latin typeface="Courier New" panose="02070309020205020404" pitchFamily="49" charset="0"/>
                <a:cs typeface="Courier New" panose="02070309020205020404" pitchFamily="49" charset="0"/>
              </a:rPr>
              <a:t>]= 36;</a:t>
            </a:r>
          </a:p>
          <a:p>
            <a:pPr eaLnBrk="1" hangingPunct="1">
              <a:buClr>
                <a:srgbClr val="0000FF"/>
              </a:buClr>
              <a:buSzPct val="100000"/>
            </a:pPr>
            <a:r>
              <a:rPr lang="en-GB" altLang="en-US" sz="2000">
                <a:solidFill>
                  <a:srgbClr val="0000FF"/>
                </a:solidFill>
                <a:latin typeface="Courier New" panose="02070309020205020404" pitchFamily="49" charset="0"/>
                <a:cs typeface="Courier New" panose="02070309020205020404" pitchFamily="49" charset="0"/>
              </a:rPr>
              <a:t>var_dump</a:t>
            </a:r>
            <a:r>
              <a:rPr lang="en-GB" altLang="en-US" sz="2000">
                <a:solidFill>
                  <a:srgbClr val="000000"/>
                </a:solidFill>
                <a:latin typeface="Courier New" panose="02070309020205020404" pitchFamily="49" charset="0"/>
                <a:cs typeface="Courier New" panose="02070309020205020404" pitchFamily="49" charset="0"/>
              </a:rPr>
              <a:t>(</a:t>
            </a:r>
            <a:r>
              <a:rPr lang="en-GB" altLang="en-US" sz="2000">
                <a:solidFill>
                  <a:schemeClr val="accent2"/>
                </a:solidFill>
                <a:latin typeface="Courier New" panose="02070309020205020404" pitchFamily="49" charset="0"/>
                <a:cs typeface="Courier New" panose="02070309020205020404" pitchFamily="49" charset="0"/>
              </a:rPr>
              <a:t>$vec</a:t>
            </a:r>
            <a:r>
              <a:rPr lang="en-GB" altLang="en-US" sz="2000">
                <a:solidFill>
                  <a:srgbClr val="00000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a:t>
            </a:r>
          </a:p>
          <a:p>
            <a:pPr eaLnBrk="1" hangingPunct="1">
              <a:buClr>
                <a:srgbClr val="0000FF"/>
              </a:buClr>
              <a:buSzPct val="100000"/>
            </a:pPr>
            <a:r>
              <a:rPr lang="en-GB" altLang="en-US" sz="2000">
                <a:solidFill>
                  <a:srgbClr val="00B050"/>
                </a:solidFill>
                <a:latin typeface="Courier New" panose="02070309020205020404" pitchFamily="49" charset="0"/>
                <a:cs typeface="Courier New" panose="02070309020205020404" pitchFamily="49" charset="0"/>
              </a:rPr>
              <a:t>Salida: </a:t>
            </a:r>
          </a:p>
          <a:p>
            <a:pPr eaLnBrk="1" hangingPunct="1">
              <a:buClr>
                <a:srgbClr val="0000FF"/>
              </a:buClr>
              <a:buSzPct val="100000"/>
            </a:pPr>
            <a:r>
              <a:rPr lang="es-AR" altLang="en-US" sz="2000">
                <a:solidFill>
                  <a:srgbClr val="00B050"/>
                </a:solidFill>
                <a:latin typeface="Courier New" panose="02070309020205020404" pitchFamily="49" charset="0"/>
                <a:cs typeface="Courier New" panose="02070309020205020404" pitchFamily="49" charset="0"/>
              </a:rPr>
              <a:t>		</a:t>
            </a:r>
            <a:r>
              <a:rPr lang="en-GB" altLang="en-US" sz="2000">
                <a:solidFill>
                  <a:srgbClr val="00B050"/>
                </a:solidFill>
                <a:latin typeface="Courier New" panose="02070309020205020404" pitchFamily="49" charset="0"/>
                <a:cs typeface="Courier New" panose="02070309020205020404" pitchFamily="49" charset="0"/>
              </a:rPr>
              <a:t>array(2){["Hugo"]=&gt;int(15)["Juana"]=&gt;int(36</a:t>
            </a:r>
            <a:r>
              <a:rPr lang="es-AR" altLang="en-US" sz="2000">
                <a:solidFill>
                  <a:srgbClr val="00B050"/>
                </a:solidFill>
                <a:latin typeface="Courier New" panose="02070309020205020404" pitchFamily="49" charset="0"/>
                <a:cs typeface="Courier New" panose="02070309020205020404" pitchFamily="49" charset="0"/>
              </a:rPr>
              <a:t>)}</a:t>
            </a:r>
            <a:endParaRPr lang="en-GB" altLang="en-US" sz="200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000">
                <a:solidFill>
                  <a:srgbClr val="00B05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3142838"/>
      </p:ext>
    </p:extLst>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Arrays </a:t>
            </a:r>
            <a:r>
              <a:rPr lang="es-ES" sz="2800"/>
              <a:t>(4/4)</a:t>
            </a:r>
          </a:p>
        </p:txBody>
      </p:sp>
      <p:sp>
        <p:nvSpPr>
          <p:cNvPr id="3" name="Marcador de contenido 2"/>
          <p:cNvSpPr>
            <a:spLocks noGrp="1"/>
          </p:cNvSpPr>
          <p:nvPr>
            <p:ph idx="1"/>
          </p:nvPr>
        </p:nvSpPr>
        <p:spPr>
          <a:xfrm>
            <a:off x="381000" y="1416050"/>
            <a:ext cx="8388350" cy="4358116"/>
          </a:xfrm>
        </p:spPr>
        <p:txBody>
          <a:bodyPr/>
          <a:lstStyle/>
          <a:p>
            <a:r>
              <a:rPr lang="es-ES" sz="2800"/>
              <a:t>Funciones para ordenar Arrays</a:t>
            </a:r>
          </a:p>
          <a:p>
            <a:pPr lvl="1"/>
            <a:r>
              <a:rPr lang="es-ES" sz="2400">
                <a:solidFill>
                  <a:srgbClr val="FCEB98"/>
                </a:solidFill>
              </a:rPr>
              <a:t>sort()</a:t>
            </a:r>
            <a:r>
              <a:rPr lang="es-ES" sz="2400"/>
              <a:t> Ordena un array ascendentemente</a:t>
            </a:r>
          </a:p>
          <a:p>
            <a:pPr lvl="1"/>
            <a:r>
              <a:rPr lang="es-ES" sz="2400">
                <a:solidFill>
                  <a:srgbClr val="FCEB98"/>
                </a:solidFill>
              </a:rPr>
              <a:t>rsort()</a:t>
            </a:r>
            <a:r>
              <a:rPr lang="es-ES" sz="2400"/>
              <a:t> Ordena un array descendentemente</a:t>
            </a:r>
          </a:p>
          <a:p>
            <a:pPr lvl="1"/>
            <a:r>
              <a:rPr lang="es-ES" sz="2400">
                <a:solidFill>
                  <a:srgbClr val="FCEB98"/>
                </a:solidFill>
              </a:rPr>
              <a:t>asort()</a:t>
            </a:r>
            <a:r>
              <a:rPr lang="es-ES" sz="2400"/>
              <a:t> Ordena un array asociativo ascendentemente, por su valor.</a:t>
            </a:r>
          </a:p>
          <a:p>
            <a:pPr lvl="1"/>
            <a:r>
              <a:rPr lang="es-ES" sz="2400">
                <a:solidFill>
                  <a:srgbClr val="FCEB98"/>
                </a:solidFill>
              </a:rPr>
              <a:t>ksort()</a:t>
            </a:r>
            <a:r>
              <a:rPr lang="es-ES" sz="2400"/>
              <a:t> Ordena un array asociativo ascendentemente, por su clave.</a:t>
            </a:r>
          </a:p>
          <a:p>
            <a:pPr lvl="1"/>
            <a:r>
              <a:rPr lang="es-ES" sz="2400">
                <a:solidFill>
                  <a:srgbClr val="FCEB98"/>
                </a:solidFill>
              </a:rPr>
              <a:t>arsort()</a:t>
            </a:r>
            <a:r>
              <a:rPr lang="es-ES" sz="2400"/>
              <a:t> </a:t>
            </a:r>
            <a:r>
              <a:rPr lang="es-ES" sz="2400">
                <a:latin typeface="Franklin Gothic Medium" charset="0"/>
              </a:rPr>
              <a:t>Ordena un array asociativo descendentemente, por su valor.</a:t>
            </a:r>
          </a:p>
          <a:p>
            <a:pPr lvl="1"/>
            <a:r>
              <a:rPr lang="es-ES" sz="2400">
                <a:solidFill>
                  <a:srgbClr val="FCEB98"/>
                </a:solidFill>
              </a:rPr>
              <a:t>krsort()</a:t>
            </a:r>
            <a:r>
              <a:rPr lang="es-ES" sz="2400"/>
              <a:t> </a:t>
            </a:r>
            <a:r>
              <a:rPr lang="es-ES" sz="2400">
                <a:latin typeface="Franklin Gothic Medium" charset="0"/>
              </a:rPr>
              <a:t>Ordena un array asociativo descendentemente, por su clave.</a:t>
            </a:r>
          </a:p>
        </p:txBody>
      </p:sp>
    </p:spTree>
    <p:extLst>
      <p:ext uri="{BB962C8B-B14F-4D97-AF65-F5344CB8AC3E}">
        <p14:creationId xmlns:p14="http://schemas.microsoft.com/office/powerpoint/2010/main" val="2670156323"/>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381000" y="309563"/>
            <a:ext cx="8393113" cy="757237"/>
          </a:xfrm>
        </p:spPr>
        <p:txBody>
          <a:bodyPr/>
          <a:lstStyle/>
          <a:p>
            <a:pPr eaLnBrk="1" hangingPunct="1">
              <a:defRPr/>
            </a:pPr>
            <a:r>
              <a:rPr lang="es-ES" dirty="0" smtClean="0"/>
              <a:t>Ejercicios de Programación</a:t>
            </a:r>
          </a:p>
        </p:txBody>
      </p:sp>
      <p:sp>
        <p:nvSpPr>
          <p:cNvPr id="264195" name="Rectangle 3"/>
          <p:cNvSpPr>
            <a:spLocks noGrp="1" noChangeArrowheads="1"/>
          </p:cNvSpPr>
          <p:nvPr>
            <p:ph type="body" idx="1"/>
          </p:nvPr>
        </p:nvSpPr>
        <p:spPr>
          <a:xfrm>
            <a:off x="381000" y="1416050"/>
            <a:ext cx="8610600" cy="5084469"/>
          </a:xfrm>
        </p:spPr>
        <p:txBody>
          <a:bodyPr/>
          <a:lstStyle/>
          <a:p>
            <a:pPr eaLnBrk="1" hangingPunct="1">
              <a:defRPr/>
            </a:pPr>
            <a:r>
              <a:rPr lang="es-ES" dirty="0" smtClean="0"/>
              <a:t>Realizar los primeros ejercicios de la guía.</a:t>
            </a:r>
          </a:p>
          <a:p>
            <a:pPr eaLnBrk="1" hangingPunct="1">
              <a:defRPr/>
            </a:pPr>
            <a:r>
              <a:rPr lang="es-ES" dirty="0" smtClean="0"/>
              <a:t>Leer las recomendaciones.</a:t>
            </a:r>
          </a:p>
          <a:p>
            <a:pPr eaLnBrk="1" hangingPunct="1">
              <a:defRPr/>
            </a:pPr>
            <a:r>
              <a:rPr lang="es-ES" dirty="0" smtClean="0"/>
              <a:t>Aula: http</a:t>
            </a:r>
            <a:r>
              <a:rPr lang="es-ES" dirty="0"/>
              <a:t>://www.utnfravirtual.org.ar/</a:t>
            </a:r>
            <a:endParaRPr lang="es-ES" dirty="0" smtClean="0"/>
          </a:p>
          <a:p>
            <a:pPr eaLnBrk="1" hangingPunct="1">
              <a:defRPr/>
            </a:pPr>
            <a:r>
              <a:rPr lang="es-ES" dirty="0" smtClean="0"/>
              <a:t>Anotarse en el grupo de PHP para recibir materiales de estudio.</a:t>
            </a:r>
            <a:endParaRPr lang="es-ES" dirty="0"/>
          </a:p>
          <a:p>
            <a:pPr lvl="1" eaLnBrk="1" hangingPunct="1">
              <a:defRPr/>
            </a:pPr>
            <a:r>
              <a:rPr lang="es-AR" i="1" dirty="0" smtClean="0"/>
              <a:t>Para suscribirse</a:t>
            </a:r>
            <a:r>
              <a:rPr lang="es-AR" dirty="0" smtClean="0"/>
              <a:t>: </a:t>
            </a:r>
          </a:p>
          <a:p>
            <a:pPr lvl="1" eaLnBrk="1" hangingPunct="1">
              <a:buFont typeface="Wingdings" panose="05000000000000000000" pitchFamily="2" charset="2"/>
              <a:buNone/>
              <a:defRPr/>
            </a:pPr>
            <a:r>
              <a:rPr lang="es-AR" sz="2600" dirty="0" smtClean="0">
                <a:hlinkClick r:id="rId3"/>
              </a:rPr>
              <a:t>programacion_php-subscribe@gruposyahoo.com</a:t>
            </a:r>
            <a:endParaRPr lang="es-AR" sz="2600" dirty="0" smtClean="0"/>
          </a:p>
          <a:p>
            <a:pPr lvl="1" eaLnBrk="1" hangingPunct="1">
              <a:defRPr/>
            </a:pPr>
            <a:r>
              <a:rPr lang="es-ES" dirty="0" smtClean="0"/>
              <a:t>Colocar Nombre, Apellido y Curso.</a:t>
            </a:r>
          </a:p>
          <a:p>
            <a:pPr lvl="1" eaLnBrk="1" hangingPunct="1">
              <a:defRPr/>
            </a:pPr>
            <a:r>
              <a:rPr lang="es-AR" i="1" dirty="0" smtClean="0"/>
              <a:t>Luego se podrá enviar mensajes a</a:t>
            </a:r>
            <a:r>
              <a:rPr lang="es-AR" dirty="0" smtClean="0"/>
              <a:t>: </a:t>
            </a:r>
          </a:p>
          <a:p>
            <a:pPr lvl="1" eaLnBrk="1" hangingPunct="1">
              <a:buFont typeface="Wingdings" panose="05000000000000000000" pitchFamily="2" charset="2"/>
              <a:buNone/>
              <a:defRPr/>
            </a:pPr>
            <a:r>
              <a:rPr lang="es-AR" sz="2600" dirty="0" smtClean="0">
                <a:hlinkClick r:id="rId4"/>
              </a:rPr>
              <a:t>programacion_php@gruposyahoo.com</a:t>
            </a:r>
            <a:endParaRPr lang="es-ES" sz="2600" b="1" dirty="0" smtClean="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068532"/>
          </a:xfrm>
        </p:spPr>
        <p:txBody>
          <a:bodyPr/>
          <a:lstStyle/>
          <a:p>
            <a:pPr eaLnBrk="1" hangingPunct="1">
              <a:defRPr/>
            </a:pPr>
            <a:r>
              <a:rPr lang="es-AR" sz="3600" dirty="0"/>
              <a:t>Sintaxis</a:t>
            </a:r>
          </a:p>
          <a:p>
            <a:pPr lvl="1" eaLnBrk="1" hangingPunct="1">
              <a:defRPr/>
            </a:pPr>
            <a:r>
              <a:rPr lang="es-AR" dirty="0">
                <a:solidFill>
                  <a:schemeClr val="accent1"/>
                </a:solidFill>
              </a:rPr>
              <a:t>Temas Generales</a:t>
            </a:r>
          </a:p>
          <a:p>
            <a:pPr lvl="1" eaLnBrk="1" hangingPunct="1">
              <a:defRPr/>
            </a:pPr>
            <a:r>
              <a:rPr lang="es-AR" dirty="0"/>
              <a:t>Definición e inicialización de variables</a:t>
            </a:r>
          </a:p>
          <a:p>
            <a:pPr lvl="1" eaLnBrk="1" hangingPunct="1">
              <a:defRPr/>
            </a:pPr>
            <a:r>
              <a:rPr lang="es-AR" dirty="0"/>
              <a:t>Operadores</a:t>
            </a:r>
          </a:p>
          <a:p>
            <a:pPr lvl="1" eaLnBrk="1" hangingPunct="1">
              <a:defRPr/>
            </a:pPr>
            <a:r>
              <a:rPr lang="es-AR" dirty="0"/>
              <a:t>Estructuras de Control</a:t>
            </a:r>
          </a:p>
          <a:p>
            <a:pPr lvl="1" eaLnBrk="1" hangingPunct="1">
              <a:defRPr/>
            </a:pPr>
            <a:r>
              <a:rPr lang="es-AR" dirty="0"/>
              <a:t>Arrays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5211763"/>
          </a:xfrm>
        </p:spPr>
        <p:txBody>
          <a:bodyPr/>
          <a:lstStyle/>
          <a:p>
            <a:pPr>
              <a:defRPr/>
            </a:pPr>
            <a:r>
              <a:rPr lang="es-ES" sz="2800" dirty="0" smtClean="0"/>
              <a:t>PHP es un lenguaje de código abierto muy popular, adecuado para desarrollo Web y que puede ser incrustado en HTML.</a:t>
            </a:r>
          </a:p>
          <a:p>
            <a:pPr>
              <a:defRPr/>
            </a:pPr>
            <a:endParaRPr lang="es-ES" sz="1000" dirty="0" smtClean="0"/>
          </a:p>
          <a:p>
            <a:pPr>
              <a:defRPr/>
            </a:pPr>
            <a:r>
              <a:rPr lang="es-ES" sz="2800" b="1" dirty="0" smtClean="0"/>
              <a:t>Popular</a:t>
            </a:r>
            <a:r>
              <a:rPr lang="es-ES" sz="2800" dirty="0" smtClean="0"/>
              <a:t>: porque un gran número de páginas y portales Web están creadas con PHP </a:t>
            </a:r>
            <a:r>
              <a:rPr lang="es-ES" sz="2000" dirty="0" smtClean="0"/>
              <a:t>(*)</a:t>
            </a:r>
            <a:r>
              <a:rPr lang="es-ES" sz="2800" dirty="0" smtClean="0"/>
              <a:t>.</a:t>
            </a:r>
          </a:p>
          <a:p>
            <a:pPr>
              <a:defRPr/>
            </a:pPr>
            <a:endParaRPr lang="es-ES" sz="1000" dirty="0" smtClean="0"/>
          </a:p>
          <a:p>
            <a:pPr>
              <a:defRPr/>
            </a:pPr>
            <a:r>
              <a:rPr lang="es-ES" sz="2800" b="1" dirty="0" smtClean="0"/>
              <a:t>Código abierto</a:t>
            </a:r>
            <a:r>
              <a:rPr lang="es-ES" sz="2800" dirty="0" smtClean="0"/>
              <a:t>: significa que es de uso libre y gratuito para todos los programadores que quieran usarlo.</a:t>
            </a:r>
          </a:p>
          <a:p>
            <a:pPr>
              <a:defRPr/>
            </a:pPr>
            <a:endParaRPr lang="es-ES" sz="1000" dirty="0" smtClean="0"/>
          </a:p>
          <a:p>
            <a:pPr>
              <a:defRPr/>
            </a:pPr>
            <a:r>
              <a:rPr lang="es-ES" sz="2800" b="1" dirty="0" smtClean="0"/>
              <a:t>Incrustado en HTML</a:t>
            </a:r>
            <a:r>
              <a:rPr lang="es-ES" sz="2800" dirty="0" smtClean="0"/>
              <a:t>: significa que en un mismo archivo vamos a poder combinar código PHP con código HTML.</a:t>
            </a:r>
            <a:endParaRPr lang="es-AR" sz="2800"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238"/>
          </a:xfrm>
        </p:spPr>
        <p:txBody>
          <a:bodyPr/>
          <a:lstStyle/>
          <a:p>
            <a:pPr>
              <a:defRPr/>
            </a:pPr>
            <a:r>
              <a:rPr lang="es-AR" dirty="0" smtClean="0"/>
              <a:t>PHP </a:t>
            </a:r>
            <a:r>
              <a:rPr lang="es-AR" sz="2800" dirty="0" smtClean="0"/>
              <a:t>(PHP: </a:t>
            </a:r>
            <a:r>
              <a:rPr lang="es-AR" sz="2800" dirty="0" err="1" smtClean="0"/>
              <a:t>Hypertext</a:t>
            </a:r>
            <a:r>
              <a:rPr lang="es-AR" sz="2800" dirty="0" smtClean="0"/>
              <a:t> Pre-</a:t>
            </a:r>
            <a:r>
              <a:rPr lang="es-AR" sz="2800" dirty="0" err="1" smtClean="0"/>
              <a:t>Processor</a:t>
            </a:r>
            <a:r>
              <a:rPr lang="es-AR" sz="2800" dirty="0" smtClean="0"/>
              <a:t>)</a:t>
            </a:r>
            <a:endParaRPr lang="es-AR" sz="2800" dirty="0"/>
          </a:p>
        </p:txBody>
      </p:sp>
      <p:sp>
        <p:nvSpPr>
          <p:cNvPr id="3" name="2 Marcador de contenido"/>
          <p:cNvSpPr>
            <a:spLocks noGrp="1"/>
          </p:cNvSpPr>
          <p:nvPr>
            <p:ph idx="1"/>
          </p:nvPr>
        </p:nvSpPr>
        <p:spPr>
          <a:xfrm>
            <a:off x="381000" y="1416050"/>
            <a:ext cx="8388350" cy="1966913"/>
          </a:xfrm>
        </p:spPr>
        <p:txBody>
          <a:bodyPr/>
          <a:lstStyle/>
          <a:p>
            <a:pPr>
              <a:defRPr/>
            </a:pPr>
            <a:r>
              <a:rPr lang="es-AR" sz="2800" dirty="0" smtClean="0"/>
              <a:t>Es multiplataforma (Windows, Linux, Mac)</a:t>
            </a:r>
          </a:p>
          <a:p>
            <a:pPr>
              <a:defRPr/>
            </a:pPr>
            <a:r>
              <a:rPr lang="es-AR" sz="2800" dirty="0" smtClean="0"/>
              <a:t>El código PHP es ‘invisible’ al navegador.</a:t>
            </a:r>
          </a:p>
          <a:p>
            <a:pPr>
              <a:defRPr/>
            </a:pPr>
            <a:r>
              <a:rPr lang="es-AR" sz="2800" dirty="0" smtClean="0"/>
              <a:t>Capacidad de conexión a base de datos.</a:t>
            </a:r>
          </a:p>
          <a:p>
            <a:pPr>
              <a:defRPr/>
            </a:pPr>
            <a:r>
              <a:rPr lang="es-AR" sz="2800" dirty="0" smtClean="0"/>
              <a:t>Capacidad de expandir su potencial con </a:t>
            </a:r>
            <a:r>
              <a:rPr lang="es-AR" sz="2800" dirty="0" err="1" smtClean="0"/>
              <a:t>plugins</a:t>
            </a:r>
            <a:r>
              <a:rPr lang="es-AR" sz="2800" dirty="0" smtClean="0"/>
              <a:t>.</a:t>
            </a:r>
            <a:endParaRPr lang="es-AR" sz="2800" dirty="0"/>
          </a:p>
        </p:txBody>
      </p:sp>
      <p:pic>
        <p:nvPicPr>
          <p:cNvPr id="1026" name="Picture 2"/>
          <p:cNvPicPr>
            <a:picLocks noChangeAspect="1" noChangeArrowheads="1"/>
          </p:cNvPicPr>
          <p:nvPr/>
        </p:nvPicPr>
        <p:blipFill>
          <a:blip r:embed="rId3" cstate="print"/>
          <a:srcRect/>
          <a:stretch>
            <a:fillRect/>
          </a:stretch>
        </p:blipFill>
        <p:spPr bwMode="auto">
          <a:xfrm>
            <a:off x="762000" y="3581400"/>
            <a:ext cx="7696200" cy="2971800"/>
          </a:xfrm>
          <a:prstGeom prst="rect">
            <a:avLst/>
          </a:prstGeom>
          <a:noFill/>
          <a:ln w="9525">
            <a:noFill/>
            <a:miter lim="800000"/>
            <a:headEnd/>
            <a:tailEnd/>
          </a:ln>
        </p:spPr>
      </p:pic>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Cliente - Servidor</a:t>
            </a:r>
            <a:endParaRPr lang="es-AR" dirty="0"/>
          </a:p>
        </p:txBody>
      </p:sp>
      <p:sp>
        <p:nvSpPr>
          <p:cNvPr id="3" name="2 Marcador de contenido"/>
          <p:cNvSpPr>
            <a:spLocks noGrp="1"/>
          </p:cNvSpPr>
          <p:nvPr>
            <p:ph idx="1"/>
          </p:nvPr>
        </p:nvSpPr>
        <p:spPr>
          <a:xfrm>
            <a:off x="381000" y="1416050"/>
            <a:ext cx="8388350" cy="3479414"/>
          </a:xfrm>
        </p:spPr>
        <p:txBody>
          <a:bodyPr/>
          <a:lstStyle/>
          <a:p>
            <a:pPr>
              <a:defRPr/>
            </a:pPr>
            <a:r>
              <a:rPr lang="es-ES" sz="2800" dirty="0"/>
              <a:t>Llamamos servidores a ordenadores generalmente potentes, con un software y hardware especial,  que se encargan de resolver peticiones que le hacen otros ordenadores. </a:t>
            </a:r>
          </a:p>
          <a:p>
            <a:pPr>
              <a:defRPr/>
            </a:pPr>
            <a:endParaRPr lang="es-ES" sz="1000" dirty="0"/>
          </a:p>
          <a:p>
            <a:pPr>
              <a:defRPr/>
            </a:pPr>
            <a:r>
              <a:rPr lang="es-ES" sz="2800" dirty="0"/>
              <a:t>Hablamos de clientes para referirnos a cualquier dispositivo (ordenadores tipo PC, Note </a:t>
            </a:r>
            <a:r>
              <a:rPr lang="es-ES" sz="2800" dirty="0" err="1"/>
              <a:t>Books</a:t>
            </a:r>
            <a:r>
              <a:rPr lang="es-ES" sz="2800" dirty="0"/>
              <a:t>, </a:t>
            </a:r>
            <a:r>
              <a:rPr lang="es-ES" sz="2800" dirty="0" err="1"/>
              <a:t>Tablets</a:t>
            </a:r>
            <a:r>
              <a:rPr lang="es-ES" sz="2800" dirty="0"/>
              <a:t>, Smart Phones, etc.) que generan peticiones hacia los servidores.</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¿Cómo funciona?</a:t>
            </a:r>
            <a:endParaRPr lang="es-AR" dirty="0"/>
          </a:p>
        </p:txBody>
      </p:sp>
      <p:sp>
        <p:nvSpPr>
          <p:cNvPr id="3" name="2 Marcador de contenido"/>
          <p:cNvSpPr>
            <a:spLocks noGrp="1"/>
          </p:cNvSpPr>
          <p:nvPr>
            <p:ph idx="1"/>
          </p:nvPr>
        </p:nvSpPr>
        <p:spPr>
          <a:xfrm>
            <a:off x="381000" y="1416050"/>
            <a:ext cx="8388350" cy="3167063"/>
          </a:xfrm>
        </p:spPr>
        <p:txBody>
          <a:bodyPr/>
          <a:lstStyle/>
          <a:p>
            <a:pPr>
              <a:defRPr/>
            </a:pPr>
            <a:r>
              <a:rPr lang="es-AR" sz="2800" dirty="0" smtClean="0"/>
              <a:t>Cuando el cliente hace una petición, el servidor ejecuta el intérprete de PHP.</a:t>
            </a:r>
          </a:p>
          <a:p>
            <a:pPr>
              <a:defRPr/>
            </a:pPr>
            <a:endParaRPr lang="es-AR" sz="1000" dirty="0" smtClean="0"/>
          </a:p>
          <a:p>
            <a:pPr>
              <a:defRPr/>
            </a:pPr>
            <a:r>
              <a:rPr lang="es-AR" sz="2800" dirty="0" smtClean="0"/>
              <a:t>Este compila el código fuente, que genera el sitio Web. </a:t>
            </a:r>
          </a:p>
          <a:p>
            <a:pPr>
              <a:defRPr/>
            </a:pPr>
            <a:endParaRPr lang="es-AR" sz="1000" dirty="0" smtClean="0"/>
          </a:p>
          <a:p>
            <a:pPr>
              <a:defRPr/>
            </a:pPr>
            <a:r>
              <a:rPr lang="es-AR" sz="2800" dirty="0" smtClean="0"/>
              <a:t>El resultado es enviado al navegador del cliente.</a:t>
            </a:r>
          </a:p>
          <a:p>
            <a:pPr>
              <a:defRPr/>
            </a:pPr>
            <a:endParaRPr lang="es-AR" dirty="0"/>
          </a:p>
        </p:txBody>
      </p:sp>
      <p:pic>
        <p:nvPicPr>
          <p:cNvPr id="8196" name="Picture 3" descr="lapto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667250"/>
            <a:ext cx="15811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descr="internet cloud small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711">
            <a:off x="3084513" y="4799013"/>
            <a:ext cx="263366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AutoShape 5"/>
          <p:cNvSpPr>
            <a:spLocks noChangeArrowheads="1"/>
          </p:cNvSpPr>
          <p:nvPr/>
        </p:nvSpPr>
        <p:spPr bwMode="auto">
          <a:xfrm>
            <a:off x="6858000" y="5029200"/>
            <a:ext cx="1752600" cy="990600"/>
          </a:xfrm>
          <a:prstGeom prst="roundRect">
            <a:avLst>
              <a:gd name="adj" fmla="val 16667"/>
            </a:avLst>
          </a:prstGeom>
          <a:gradFill rotWithShape="1">
            <a:gsLst>
              <a:gs pos="0">
                <a:srgbClr val="FFCC00"/>
              </a:gs>
              <a:gs pos="100000">
                <a:srgbClr val="927500"/>
              </a:gs>
            </a:gsLst>
            <a:lin ang="5400000" scaled="1"/>
          </a:gradFill>
          <a:ln w="9525">
            <a:solidFill>
              <a:schemeClr val="tx2"/>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Servidor</a:t>
            </a:r>
          </a:p>
        </p:txBody>
      </p:sp>
      <p:sp>
        <p:nvSpPr>
          <p:cNvPr id="8199" name="Rectangle 6"/>
          <p:cNvSpPr>
            <a:spLocks noChangeArrowheads="1"/>
          </p:cNvSpPr>
          <p:nvPr/>
        </p:nvSpPr>
        <p:spPr bwMode="auto">
          <a:xfrm>
            <a:off x="533400" y="4572000"/>
            <a:ext cx="1905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latin typeface="Segoe Semibold" pitchFamily="34" charset="0"/>
              </a:rPr>
              <a:t>Cliente</a:t>
            </a:r>
          </a:p>
        </p:txBody>
      </p:sp>
      <p:sp>
        <p:nvSpPr>
          <p:cNvPr id="8200" name="Rectangle 7"/>
          <p:cNvSpPr>
            <a:spLocks noChangeArrowheads="1"/>
          </p:cNvSpPr>
          <p:nvPr/>
        </p:nvSpPr>
        <p:spPr bwMode="auto">
          <a:xfrm>
            <a:off x="3313113" y="5332413"/>
            <a:ext cx="1905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5000"/>
              </a:lnSpc>
              <a:spcBef>
                <a:spcPct val="30000"/>
              </a:spcBef>
              <a:spcAft>
                <a:spcPct val="50000"/>
              </a:spcAft>
              <a:buClr>
                <a:schemeClr val="tx2"/>
              </a:buClr>
              <a:buFont typeface="Wingdings 2" panose="05020102010507070707" pitchFamily="18" charset="2"/>
              <a:buNone/>
            </a:pPr>
            <a:r>
              <a:rPr lang="es-ES" altLang="en-US" sz="2400">
                <a:solidFill>
                  <a:schemeClr val="bg2"/>
                </a:solidFill>
                <a:latin typeface="Segoe Semibold" pitchFamily="34" charset="0"/>
              </a:rPr>
              <a:t>Internet</a:t>
            </a:r>
          </a:p>
        </p:txBody>
      </p:sp>
      <p:sp>
        <p:nvSpPr>
          <p:cNvPr id="9" name="AutoShape 32"/>
          <p:cNvSpPr>
            <a:spLocks noChangeArrowheads="1"/>
          </p:cNvSpPr>
          <p:nvPr/>
        </p:nvSpPr>
        <p:spPr bwMode="auto">
          <a:xfrm>
            <a:off x="57150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
        <p:nvSpPr>
          <p:cNvPr id="10" name="AutoShape 32"/>
          <p:cNvSpPr>
            <a:spLocks noChangeArrowheads="1"/>
          </p:cNvSpPr>
          <p:nvPr/>
        </p:nvSpPr>
        <p:spPr bwMode="auto">
          <a:xfrm>
            <a:off x="1981200" y="5334000"/>
            <a:ext cx="1143000" cy="457200"/>
          </a:xfrm>
          <a:prstGeom prst="leftRightArrow">
            <a:avLst>
              <a:gd name="adj1" fmla="val 50000"/>
              <a:gd name="adj2" fmla="val 50000"/>
            </a:avLst>
          </a:prstGeom>
          <a:gradFill rotWithShape="1">
            <a:gsLst>
              <a:gs pos="0">
                <a:srgbClr val="00CCFF"/>
              </a:gs>
              <a:gs pos="100000">
                <a:srgbClr val="00CCFF">
                  <a:gamma/>
                  <a:shade val="66667"/>
                  <a:invGamma/>
                </a:srgbClr>
              </a:gs>
            </a:gsLst>
            <a:lin ang="5400000" scaled="1"/>
          </a:gradFill>
          <a:ln w="9525">
            <a:solidFill>
              <a:srgbClr val="00CCFF"/>
            </a:solidFill>
            <a:miter lim="800000"/>
            <a:headEnd/>
            <a:tailEnd/>
          </a:ln>
          <a:effectLst/>
        </p:spPr>
        <p:txBody>
          <a:bodyPr wrap="none" anchor="ctr"/>
          <a:lstStyle/>
          <a:p>
            <a:pPr>
              <a:defRPr/>
            </a:pPr>
            <a:endParaRPr lang="es-AR">
              <a:effectLst>
                <a:outerShdw blurRad="38100" dist="38100" dir="2700000" algn="tl">
                  <a:srgbClr val="000000">
                    <a:alpha val="43137"/>
                  </a:srgbClr>
                </a:outerShdw>
              </a:effectLst>
              <a:latin typeface="Arial"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smtClean="0"/>
              <a:t>Estructura Básica</a:t>
            </a:r>
            <a:endParaRPr lang="es-AR" dirty="0"/>
          </a:p>
        </p:txBody>
      </p:sp>
      <p:sp>
        <p:nvSpPr>
          <p:cNvPr id="3" name="2 Marcador de contenido"/>
          <p:cNvSpPr>
            <a:spLocks noGrp="1"/>
          </p:cNvSpPr>
          <p:nvPr>
            <p:ph idx="1"/>
          </p:nvPr>
        </p:nvSpPr>
        <p:spPr>
          <a:xfrm>
            <a:off x="5030216" y="1378980"/>
            <a:ext cx="3740150" cy="5490734"/>
          </a:xfrm>
        </p:spPr>
        <p:txBody>
          <a:bodyPr/>
          <a:lstStyle/>
          <a:p>
            <a:pPr>
              <a:defRPr/>
            </a:pPr>
            <a:r>
              <a:rPr lang="es-AR" sz="2400" dirty="0"/>
              <a:t>Todo código va entre </a:t>
            </a:r>
            <a:r>
              <a:rPr lang="es-AR" sz="2400" dirty="0">
                <a:solidFill>
                  <a:schemeClr val="tx2"/>
                </a:solidFill>
              </a:rPr>
              <a:t>&lt;?</a:t>
            </a:r>
            <a:r>
              <a:rPr lang="es-AR" sz="2400" dirty="0" err="1">
                <a:solidFill>
                  <a:schemeClr val="tx2"/>
                </a:solidFill>
              </a:rPr>
              <a:t>php</a:t>
            </a:r>
            <a:r>
              <a:rPr lang="es-AR" sz="2400" dirty="0"/>
              <a:t> y </a:t>
            </a:r>
            <a:r>
              <a:rPr lang="es-AR" sz="2400" dirty="0">
                <a:solidFill>
                  <a:schemeClr val="tx2"/>
                </a:solidFill>
              </a:rPr>
              <a:t>?&gt;</a:t>
            </a:r>
            <a:r>
              <a:rPr lang="es-AR" sz="2400" dirty="0"/>
              <a:t>.</a:t>
            </a:r>
          </a:p>
          <a:p>
            <a:pPr lvl="1">
              <a:defRPr/>
            </a:pPr>
            <a:endParaRPr lang="es-AR" sz="1200" dirty="0"/>
          </a:p>
          <a:p>
            <a:pPr>
              <a:defRPr/>
            </a:pPr>
            <a:r>
              <a:rPr lang="es-AR" sz="2400" dirty="0"/>
              <a:t>Con ‘</a:t>
            </a:r>
            <a:r>
              <a:rPr lang="es-AR" sz="2400" dirty="0">
                <a:solidFill>
                  <a:schemeClr val="tx2"/>
                </a:solidFill>
              </a:rPr>
              <a:t>echo</a:t>
            </a:r>
            <a:r>
              <a:rPr lang="es-AR" sz="2400" dirty="0"/>
              <a:t>’ </a:t>
            </a:r>
            <a:r>
              <a:rPr lang="es-AR" sz="2000" dirty="0"/>
              <a:t>(*)</a:t>
            </a:r>
            <a:r>
              <a:rPr lang="es-AR" sz="2400" dirty="0"/>
              <a:t> se muestra el mensaje en el navegador.</a:t>
            </a:r>
          </a:p>
          <a:p>
            <a:pPr lvl="1">
              <a:defRPr/>
            </a:pPr>
            <a:endParaRPr lang="es-AR" sz="2400" dirty="0"/>
          </a:p>
          <a:p>
            <a:pPr>
              <a:defRPr/>
            </a:pPr>
            <a:r>
              <a:rPr lang="es-AR" sz="2400" dirty="0"/>
              <a:t>Al igual que en C o C#, toda instrucción se debe finalizar con punto y coma (;)</a:t>
            </a:r>
          </a:p>
          <a:p>
            <a:pPr lvl="1">
              <a:defRPr/>
            </a:pPr>
            <a:endParaRPr lang="es-AR" sz="2000" dirty="0"/>
          </a:p>
          <a:p>
            <a:pPr>
              <a:defRPr/>
            </a:pPr>
            <a:r>
              <a:rPr lang="es-AR" sz="2400" dirty="0"/>
              <a:t>La </a:t>
            </a:r>
            <a:r>
              <a:rPr lang="es-ES" sz="2400" dirty="0"/>
              <a:t>extensión del archivo fuente debe ser </a:t>
            </a:r>
            <a:r>
              <a:rPr lang="es-ES" sz="2400" dirty="0">
                <a:solidFill>
                  <a:srgbClr val="FFCC29"/>
                </a:solidFill>
              </a:rPr>
              <a:t>.php</a:t>
            </a:r>
            <a:endParaRPr lang="es-AR" sz="2400" dirty="0">
              <a:solidFill>
                <a:srgbClr val="FFCC29"/>
              </a:solidFill>
            </a:endParaRPr>
          </a:p>
        </p:txBody>
      </p:sp>
      <p:sp>
        <p:nvSpPr>
          <p:cNvPr id="5" name="Rectangle 5"/>
          <p:cNvSpPr>
            <a:spLocks noChangeArrowheads="1"/>
          </p:cNvSpPr>
          <p:nvPr/>
        </p:nvSpPr>
        <p:spPr bwMode="auto">
          <a:xfrm>
            <a:off x="457200" y="1447800"/>
            <a:ext cx="4572000" cy="4038600"/>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r>
              <a:rPr lang="en-US" sz="2400" dirty="0">
                <a:solidFill>
                  <a:schemeClr val="accent2">
                    <a:lumMod val="75000"/>
                  </a:schemeClr>
                </a:solidFill>
                <a:latin typeface="Courier New" pitchFamily="49" charset="0"/>
                <a:ea typeface="Times New Roman" pitchFamily="18" charset="0"/>
                <a:cs typeface="Courier New" pitchFamily="49" charset="0"/>
              </a:rPr>
              <a:t>&lt;</a:t>
            </a:r>
            <a:r>
              <a:rPr lang="en-US" sz="2400" dirty="0">
                <a:solidFill>
                  <a:srgbClr val="800000"/>
                </a:solidFill>
                <a:latin typeface="Courier New" pitchFamily="49" charset="0"/>
                <a:ea typeface="Times New Roman" pitchFamily="18" charset="0"/>
                <a:cs typeface="Courier New" pitchFamily="49" charset="0"/>
              </a:rPr>
              <a:t>html</a:t>
            </a:r>
            <a:r>
              <a:rPr lang="en-US" sz="2400" dirty="0">
                <a:solidFill>
                  <a:schemeClr val="accent2">
                    <a:lumMod val="75000"/>
                  </a:schemeClr>
                </a:solidFill>
                <a:latin typeface="Courier New" pitchFamily="49" charset="0"/>
                <a:ea typeface="Times New Roman" pitchFamily="18" charset="0"/>
                <a:cs typeface="Courier New" pitchFamily="49" charset="0"/>
              </a:rPr>
              <a:t>&gt;</a:t>
            </a:r>
          </a:p>
          <a:p>
            <a:pPr>
              <a:defRPr/>
            </a:pPr>
            <a:r>
              <a:rPr lang="en-US" sz="2400" dirty="0">
                <a:solidFill>
                  <a:schemeClr val="bg2"/>
                </a:solidFill>
                <a:effectLst>
                  <a:outerShdw blurRad="38100" dist="38100" dir="2700000" algn="tl">
                    <a:srgbClr val="C0C0C0"/>
                  </a:outerShdw>
                </a:effectLst>
                <a:latin typeface="Courier New" pitchFamily="49" charset="0"/>
              </a:rPr>
              <a:t>  </a:t>
            </a: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body</a:t>
            </a:r>
            <a:r>
              <a:rPr lang="en-US" sz="2400" dirty="0">
                <a:solidFill>
                  <a:schemeClr val="accent2">
                    <a:lumMod val="75000"/>
                  </a:schemeClr>
                </a:solidFill>
                <a:latin typeface="Courier New" pitchFamily="49" charset="0"/>
              </a:rPr>
              <a:t>&gt;</a:t>
            </a:r>
          </a:p>
          <a:p>
            <a:pPr>
              <a:defRPr/>
            </a:pPr>
            <a:r>
              <a:rPr lang="en-US" sz="2400" b="1" dirty="0">
                <a:solidFill>
                  <a:srgbClr val="FF0000"/>
                </a:solidFill>
                <a:latin typeface="Courier New" pitchFamily="49" charset="0"/>
              </a:rPr>
              <a:t>    &lt;?</a:t>
            </a:r>
            <a:r>
              <a:rPr lang="en-US" sz="2400" b="1" dirty="0" err="1">
                <a:solidFill>
                  <a:srgbClr val="FF0000"/>
                </a:solidFill>
                <a:latin typeface="Courier New" pitchFamily="49" charset="0"/>
              </a:rPr>
              <a:t>php</a:t>
            </a:r>
            <a:endParaRPr lang="en-US" sz="2400" b="1" dirty="0">
              <a:solidFill>
                <a:srgbClr val="FF0000"/>
              </a:solidFill>
              <a:latin typeface="Courier New" pitchFamily="49" charset="0"/>
            </a:endParaRPr>
          </a:p>
          <a:p>
            <a:pPr>
              <a:defRPr/>
            </a:pPr>
            <a:r>
              <a:rPr lang="en-US" sz="2400" dirty="0">
                <a:solidFill>
                  <a:schemeClr val="accent2">
                    <a:lumMod val="75000"/>
                  </a:schemeClr>
                </a:solidFill>
                <a:latin typeface="Courier New" pitchFamily="49" charset="0"/>
              </a:rPr>
              <a:t>      echo </a:t>
            </a:r>
            <a:r>
              <a:rPr lang="en-US" sz="2400" dirty="0">
                <a:solidFill>
                  <a:srgbClr val="993300"/>
                </a:solidFill>
                <a:latin typeface="Courier New" pitchFamily="49" charset="0"/>
              </a:rPr>
              <a:t>“HOLA MUNDO”</a:t>
            </a:r>
            <a:r>
              <a:rPr lang="en-US" sz="2400" dirty="0">
                <a:solidFill>
                  <a:schemeClr val="bg2"/>
                </a:solidFill>
                <a:latin typeface="Courier New" pitchFamily="49" charset="0"/>
              </a:rPr>
              <a:t>;</a:t>
            </a:r>
          </a:p>
          <a:p>
            <a:pPr>
              <a:defRPr/>
            </a:pPr>
            <a:r>
              <a:rPr lang="en-US" sz="2400" b="1" dirty="0">
                <a:solidFill>
                  <a:schemeClr val="accent2">
                    <a:lumMod val="75000"/>
                  </a:schemeClr>
                </a:solidFill>
                <a:latin typeface="Courier New" pitchFamily="49" charset="0"/>
              </a:rPr>
              <a:t>    </a:t>
            </a:r>
            <a:r>
              <a:rPr lang="en-US" sz="2400" b="1" dirty="0">
                <a:solidFill>
                  <a:srgbClr val="FF0000"/>
                </a:solidFill>
                <a:latin typeface="Courier New" pitchFamily="49" charset="0"/>
              </a:rPr>
              <a:t>?&gt;</a:t>
            </a:r>
          </a:p>
          <a:p>
            <a:pPr>
              <a:defRPr/>
            </a:pPr>
            <a:r>
              <a:rPr lang="en-US" sz="2400" dirty="0">
                <a:solidFill>
                  <a:schemeClr val="bg2"/>
                </a:solidFill>
                <a:latin typeface="Courier New" pitchFamily="49" charset="0"/>
              </a:rPr>
              <a:t>  </a:t>
            </a: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body</a:t>
            </a:r>
            <a:r>
              <a:rPr lang="en-US" sz="2400" dirty="0">
                <a:solidFill>
                  <a:schemeClr val="accent2">
                    <a:lumMod val="75000"/>
                  </a:schemeClr>
                </a:solidFill>
                <a:latin typeface="Courier New" pitchFamily="49" charset="0"/>
              </a:rPr>
              <a:t>&gt;</a:t>
            </a:r>
          </a:p>
          <a:p>
            <a:pPr>
              <a:defRPr/>
            </a:pPr>
            <a:r>
              <a:rPr lang="en-US" sz="2400" dirty="0">
                <a:solidFill>
                  <a:schemeClr val="accent2">
                    <a:lumMod val="75000"/>
                  </a:schemeClr>
                </a:solidFill>
                <a:latin typeface="Courier New" pitchFamily="49" charset="0"/>
              </a:rPr>
              <a:t>&lt;/</a:t>
            </a:r>
            <a:r>
              <a:rPr lang="en-US" sz="2400" dirty="0">
                <a:solidFill>
                  <a:srgbClr val="800000"/>
                </a:solidFill>
                <a:latin typeface="Courier New" pitchFamily="49" charset="0"/>
              </a:rPr>
              <a:t>html</a:t>
            </a:r>
            <a:r>
              <a:rPr lang="en-US" sz="2400" dirty="0">
                <a:solidFill>
                  <a:schemeClr val="accent2">
                    <a:lumMod val="75000"/>
                  </a:schemeClr>
                </a:solidFill>
                <a:latin typeface="Courier New" pitchFamily="49" charset="0"/>
              </a:rPr>
              <a:t>&gt;</a:t>
            </a:r>
            <a:endParaRPr lang="en-US" sz="24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68288"/>
            <a:ext cx="8394700" cy="722312"/>
          </a:xfrm>
        </p:spPr>
        <p:txBody>
          <a:bodyPr lIns="90000" tIns="46800" rIns="90000" bIns="46800"/>
          <a:lstStyle/>
          <a:p>
            <a:pPr defTabSz="457200" eaLnBrk="1" hangingPunct="1">
              <a:lnSpc>
                <a:spcPct val="85000"/>
              </a:lnSpc>
              <a:buClr>
                <a:srgbClr val="FFB601"/>
              </a:buClr>
              <a:buFont typeface="Segoe Semibold"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s-AR" dirty="0" smtClean="0"/>
              <a:t>Comentarios</a:t>
            </a:r>
            <a:endParaRPr lang="es-AR" sz="2800" dirty="0" smtClean="0"/>
          </a:p>
        </p:txBody>
      </p:sp>
      <p:sp>
        <p:nvSpPr>
          <p:cNvPr id="9219" name="Rectangle 3"/>
          <p:cNvSpPr>
            <a:spLocks noGrp="1" noChangeArrowheads="1"/>
          </p:cNvSpPr>
          <p:nvPr>
            <p:ph type="body" idx="1"/>
          </p:nvPr>
        </p:nvSpPr>
        <p:spPr>
          <a:xfrm>
            <a:off x="228600" y="1158875"/>
            <a:ext cx="8389938" cy="460375"/>
          </a:xfrm>
        </p:spPr>
        <p:txBody>
          <a:bodyPr lIns="90000" tIns="46800" rIns="90000" bIns="46800"/>
          <a:lstStyle/>
          <a:p>
            <a:pPr marL="341313" indent="-341313" defTabSz="457200" eaLnBrk="1" hangingPunct="1">
              <a:lnSpc>
                <a:spcPct val="85000"/>
              </a:lnSpc>
              <a:spcBef>
                <a:spcPts val="1013"/>
              </a:spcBef>
              <a:spcAft>
                <a:spcPts val="1688"/>
              </a:spcAft>
              <a:buClr>
                <a:srgbClr val="FFB601"/>
              </a:buClr>
              <a:buSzPct val="119000"/>
              <a:buFont typeface="Wingdings" panose="05000000000000000000" pitchFamily="2" charset="2"/>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s-AR" sz="2800" dirty="0" smtClean="0"/>
              <a:t>PHP soporta dos tipos de comentarios</a:t>
            </a:r>
          </a:p>
        </p:txBody>
      </p:sp>
      <p:sp>
        <p:nvSpPr>
          <p:cNvPr id="13316" name="Rectangle 5"/>
          <p:cNvSpPr>
            <a:spLocks noChangeArrowheads="1"/>
          </p:cNvSpPr>
          <p:nvPr/>
        </p:nvSpPr>
        <p:spPr bwMode="auto">
          <a:xfrm>
            <a:off x="457200" y="2133600"/>
            <a:ext cx="8534400" cy="42847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endParaRPr lang="es-AR" altLang="en-US" b="1">
              <a:solidFill>
                <a:srgbClr val="0000FF"/>
              </a:solidFill>
              <a:latin typeface="Courier New" panose="02070309020205020404" pitchFamily="49" charset="0"/>
              <a:cs typeface="Times New Roman" panose="02020603050405020304" pitchFamily="18" charset="0"/>
            </a:endParaRPr>
          </a:p>
          <a:p>
            <a:pPr eaLnBrk="1" hangingPunct="1">
              <a:buClr>
                <a:srgbClr val="0000FF"/>
              </a:buClr>
              <a:buSzPct val="100000"/>
              <a:buFont typeface="Courier New" panose="02070309020205020404" pitchFamily="49" charset="0"/>
              <a:buNone/>
            </a:pPr>
            <a:r>
              <a:rPr lang="es-AR" altLang="en-US" sz="2400" b="1">
                <a:solidFill>
                  <a:srgbClr val="FF0000"/>
                </a:solidFill>
                <a:latin typeface="Courier New" panose="02070309020205020404" pitchFamily="49" charset="0"/>
                <a:cs typeface="Courier New" panose="02070309020205020404" pitchFamily="49" charset="0"/>
              </a:rPr>
              <a:t>&lt;?php</a:t>
            </a:r>
          </a:p>
          <a:p>
            <a:pPr eaLnBrk="1" hangingPunct="1">
              <a:buClr>
                <a:srgbClr val="0000FF"/>
              </a:buClr>
              <a:buSzPct val="100000"/>
              <a:buFont typeface="Courier New" panose="02070309020205020404" pitchFamily="49" charset="0"/>
              <a:buNone/>
            </a:pPr>
            <a:endParaRPr lang="es-AR" altLang="en-US" sz="2400" b="1">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Comentario de una sola línea</a:t>
            </a:r>
          </a:p>
          <a:p>
            <a:pPr eaLnBrk="1" hangingPunct="1">
              <a:buClr>
                <a:srgbClr val="0000FF"/>
              </a:buClr>
              <a:buSzPct val="100000"/>
              <a:buFont typeface="Courier New" panose="02070309020205020404" pitchFamily="49" charset="0"/>
              <a:buNone/>
            </a:pPr>
            <a:endParaRPr lang="es-AR" altLang="en-US" sz="2400">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ES" altLang="en-US" sz="2400" b="1">
                <a:solidFill>
                  <a:srgbClr val="009900"/>
                </a:solidFill>
                <a:latin typeface="Courier New" panose="02070309020205020404" pitchFamily="49" charset="0"/>
                <a:cs typeface="Courier New" panose="02070309020205020404" pitchFamily="49" charset="0"/>
              </a:rPr>
              <a:t># Otro comentario de una línea</a:t>
            </a:r>
          </a:p>
          <a:p>
            <a:pPr eaLnBrk="1" hangingPunct="1">
              <a:buClr>
                <a:srgbClr val="0000FF"/>
              </a:buClr>
              <a:buSzPct val="100000"/>
              <a:buFont typeface="Courier New" panose="02070309020205020404" pitchFamily="49" charset="0"/>
              <a:buNone/>
            </a:pPr>
            <a:endParaRPr lang="es-AR" altLang="en-US" sz="2400" b="1">
              <a:solidFill>
                <a:srgbClr val="0099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a:t>
            </a:r>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Comentario con más</a:t>
            </a:r>
          </a:p>
          <a:p>
            <a:pPr eaLnBrk="1" hangingPunct="1">
              <a:buClr>
                <a:srgbClr val="0000FF"/>
              </a:buClr>
              <a:buSzPct val="100000"/>
              <a:buFont typeface="Courier New" panose="02070309020205020404" pitchFamily="49" charset="0"/>
              <a:buNone/>
            </a:pPr>
            <a:r>
              <a:rPr lang="es-AR" altLang="en-US" sz="2400" b="1">
                <a:solidFill>
                  <a:srgbClr val="009900"/>
                </a:solidFill>
                <a:latin typeface="Courier New" panose="02070309020205020404" pitchFamily="49" charset="0"/>
                <a:cs typeface="Courier New" panose="02070309020205020404" pitchFamily="49" charset="0"/>
              </a:rPr>
              <a:t> </a:t>
            </a:r>
          </a:p>
          <a:p>
            <a:pPr eaLnBrk="1" hangingPunct="1"/>
            <a:r>
              <a:rPr lang="es-AR" altLang="en-US" sz="2400">
                <a:solidFill>
                  <a:srgbClr val="009900"/>
                </a:solidFill>
                <a:latin typeface="Courier New" panose="02070309020205020404" pitchFamily="49" charset="0"/>
                <a:cs typeface="Courier New" panose="02070309020205020404" pitchFamily="49" charset="0"/>
              </a:rPr>
              <a:t>   </a:t>
            </a:r>
            <a:r>
              <a:rPr lang="es-AR" altLang="en-US" sz="2400" b="1">
                <a:solidFill>
                  <a:srgbClr val="009900"/>
                </a:solidFill>
                <a:latin typeface="Courier New" panose="02070309020205020404" pitchFamily="49" charset="0"/>
                <a:cs typeface="Courier New" panose="02070309020205020404" pitchFamily="49" charset="0"/>
              </a:rPr>
              <a:t>de una línea */</a:t>
            </a:r>
          </a:p>
          <a:p>
            <a:pPr eaLnBrk="1" hangingPunct="1"/>
            <a:r>
              <a:rPr lang="es-AR" altLang="en-US" sz="2400">
                <a:latin typeface="Courier New" panose="02070309020205020404" pitchFamily="49" charset="0"/>
                <a:cs typeface="Courier New" panose="02070309020205020404" pitchFamily="49" charset="0"/>
              </a:rPr>
              <a:t>	</a:t>
            </a:r>
          </a:p>
          <a:p>
            <a:pPr eaLnBrk="1" hangingPunct="1"/>
            <a:r>
              <a:rPr lang="es-AR" altLang="en-US" sz="2400" b="1">
                <a:solidFill>
                  <a:srgbClr val="FF0000"/>
                </a:solidFill>
                <a:latin typeface="Courier New" panose="02070309020205020404" pitchFamily="49" charset="0"/>
                <a:cs typeface="Courier New" panose="02070309020205020404" pitchFamily="49" charset="0"/>
              </a:rPr>
              <a:t>?&gt;</a:t>
            </a:r>
          </a:p>
        </p:txBody>
      </p:sp>
    </p:spTree>
  </p:cSld>
  <p:clrMapOvr>
    <a:masterClrMapping/>
  </p:clrMapOvr>
  <p:transition>
    <p:zo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2168</TotalTime>
  <Words>1430</Words>
  <Application>Microsoft Office PowerPoint</Application>
  <PresentationFormat>Presentación en pantalla (4:3)</PresentationFormat>
  <Paragraphs>336</Paragraphs>
  <Slides>29</Slides>
  <Notes>29</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1_VS_NET Launch Template</vt:lpstr>
      <vt:lpstr>Maximiliano Neiner</vt:lpstr>
      <vt:lpstr>Temas a Tratar</vt:lpstr>
      <vt:lpstr>Temas a Tratar</vt:lpstr>
      <vt:lpstr>PHP (PHP: Hypertext Pre-Processor)</vt:lpstr>
      <vt:lpstr>PHP (PHP: Hypertext Pre-Processor)</vt:lpstr>
      <vt:lpstr>Cliente - Servidor</vt:lpstr>
      <vt:lpstr>¿Cómo funciona?</vt:lpstr>
      <vt:lpstr>Estructura Básica</vt:lpstr>
      <vt:lpstr>Comentarios</vt:lpstr>
      <vt:lpstr>Temas a Tratar</vt:lpstr>
      <vt:lpstr>Variables (1/2)</vt:lpstr>
      <vt:lpstr>Variables (2/2)</vt:lpstr>
      <vt:lpstr>Conversión de Tipos</vt:lpstr>
      <vt:lpstr>Funciones de Cadenas</vt:lpstr>
      <vt:lpstr>Temas a Tratar</vt:lpstr>
      <vt:lpstr>Operadores</vt:lpstr>
      <vt:lpstr>Temas a Tratar</vt:lpstr>
      <vt:lpstr>Sentencias condicionales (1/2)</vt:lpstr>
      <vt:lpstr>Sentencias condicionales (2/2)</vt:lpstr>
      <vt:lpstr>Sentencia For</vt:lpstr>
      <vt:lpstr>Sentencia Foreach</vt:lpstr>
      <vt:lpstr>Sentencia While</vt:lpstr>
      <vt:lpstr>Temas a Tratar</vt:lpstr>
      <vt:lpstr>Arrays (1/4)</vt:lpstr>
      <vt:lpstr>Arrays (2/4)</vt:lpstr>
      <vt:lpstr>Arrays (3/4)</vt:lpstr>
      <vt:lpstr>Arrays (4/4)</vt:lpstr>
      <vt:lpstr>Ejercitación</vt:lpstr>
      <vt:lpstr>Ejercicios de Programación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Programacion_III_Clase_01</dc:title>
  <dc:subject>Presentación de la Materia</dc:subject>
  <dc:creator>profesor</dc:creator>
  <cp:lastModifiedBy>profesor</cp:lastModifiedBy>
  <cp:revision>148</cp:revision>
  <cp:lastPrinted>1601-01-01T00:00:00Z</cp:lastPrinted>
  <dcterms:created xsi:type="dcterms:W3CDTF">1601-01-01T00:00:00Z</dcterms:created>
  <dcterms:modified xsi:type="dcterms:W3CDTF">2015-10-20T12:00:43Z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