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83" r:id="rId3"/>
    <p:sldId id="259" r:id="rId4"/>
    <p:sldId id="274" r:id="rId5"/>
    <p:sldId id="260" r:id="rId6"/>
    <p:sldId id="282" r:id="rId7"/>
    <p:sldId id="257" r:id="rId8"/>
    <p:sldId id="277" r:id="rId9"/>
    <p:sldId id="261" r:id="rId10"/>
    <p:sldId id="279" r:id="rId11"/>
    <p:sldId id="262" r:id="rId12"/>
    <p:sldId id="284" r:id="rId13"/>
    <p:sldId id="264" r:id="rId14"/>
    <p:sldId id="278" r:id="rId15"/>
    <p:sldId id="265" r:id="rId16"/>
    <p:sldId id="267" r:id="rId17"/>
    <p:sldId id="272" r:id="rId18"/>
    <p:sldId id="285" r:id="rId19"/>
    <p:sldId id="280" r:id="rId20"/>
    <p:sldId id="268" r:id="rId21"/>
    <p:sldId id="281" r:id="rId22"/>
    <p:sldId id="266" r:id="rId23"/>
    <p:sldId id="273" r:id="rId24"/>
    <p:sldId id="270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A2FF"/>
    <a:srgbClr val="010E23"/>
    <a:srgbClr val="CBCBC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/>
    <p:restoredTop sz="81382" autoAdjust="0"/>
  </p:normalViewPr>
  <p:slideViewPr>
    <p:cSldViewPr snapToGrid="0" snapToObjects="1">
      <p:cViewPr varScale="1">
        <p:scale>
          <a:sx n="27" d="100"/>
          <a:sy n="27" d="100"/>
        </p:scale>
        <p:origin x="-1364" y="-236"/>
      </p:cViewPr>
      <p:guideLst>
        <p:guide orient="horz" pos="4320"/>
        <p:guide pos="76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1" d="100"/>
          <a:sy n="81" d="100"/>
        </p:scale>
        <p:origin x="2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7634-33C4-124C-810F-8237E51976AE}" type="datetimeFigureOut">
              <a:rPr kumimoji="1" lang="zh-CN" altLang="en-US" smtClean="0"/>
              <a:t>2019/4/10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550E0-3EC4-0A4C-845C-C4E9250DCC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09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7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94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通过初步的分析，拿掉一些影响不大的变量，</a:t>
            </a:r>
            <a:r>
              <a:rPr lang="en-US" altLang="zh-CN" dirty="0" smtClean="0"/>
              <a:t>A4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A4=700</a:t>
            </a:r>
          </a:p>
          <a:p>
            <a:r>
              <a:rPr lang="zh-CN" altLang="en-US" dirty="0" smtClean="0"/>
              <a:t>连续整型变量，如温度相关，</a:t>
            </a:r>
            <a:r>
              <a:rPr lang="en-US" altLang="zh-CN" dirty="0" smtClean="0"/>
              <a:t>A10,A12</a:t>
            </a:r>
            <a:r>
              <a:rPr lang="zh-CN" altLang="en-US" dirty="0" smtClean="0"/>
              <a:t>，相当于离散化</a:t>
            </a:r>
            <a:endParaRPr lang="en-US" altLang="zh-CN" dirty="0" smtClean="0"/>
          </a:p>
          <a:p>
            <a:r>
              <a:rPr lang="zh-CN" altLang="en-US" dirty="0" smtClean="0"/>
              <a:t>非连续变量，原料，</a:t>
            </a:r>
            <a:r>
              <a:rPr lang="en-US" altLang="zh-CN" dirty="0" smtClean="0"/>
              <a:t>A19</a:t>
            </a:r>
            <a:r>
              <a:rPr lang="zh-CN" altLang="en-US" dirty="0" smtClean="0"/>
              <a:t>，</a:t>
            </a:r>
            <a:r>
              <a:rPr lang="en-US" altLang="zh-CN" baseline="0" dirty="0" smtClean="0"/>
              <a:t>B12,B14</a:t>
            </a:r>
            <a:r>
              <a:rPr lang="zh-CN" altLang="en-US" baseline="0" dirty="0" smtClean="0"/>
              <a:t>，应与工业生产中的行业标准有关</a:t>
            </a:r>
            <a:endParaRPr lang="en-US" altLang="zh-CN" baseline="0" dirty="0" smtClean="0"/>
          </a:p>
          <a:p>
            <a:r>
              <a:rPr lang="zh-CN" altLang="en-US" baseline="0" dirty="0" smtClean="0"/>
              <a:t>离散浮点型变量，观测时间，应该和例如排班等工厂管理制度有关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5403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2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时间与时间段的数值化</a:t>
            </a:r>
            <a:endParaRPr lang="en-US" altLang="zh-CN" dirty="0" smtClean="0"/>
          </a:p>
          <a:p>
            <a:r>
              <a:rPr lang="zh-CN" altLang="en-US" dirty="0" smtClean="0"/>
              <a:t>官方说明：</a:t>
            </a:r>
            <a:r>
              <a:rPr lang="en-US" altLang="zh-CN" dirty="0" smtClean="0"/>
              <a:t>Target</a:t>
            </a:r>
            <a:r>
              <a:rPr lang="en-US" altLang="zh-CN" baseline="0" dirty="0" smtClean="0"/>
              <a:t>(</a:t>
            </a:r>
            <a:r>
              <a:rPr lang="en-US" altLang="zh-CN" dirty="0" smtClean="0"/>
              <a:t>0.85–1) </a:t>
            </a:r>
            <a:r>
              <a:rPr lang="zh-CN" altLang="en-US" baseline="0" dirty="0" smtClean="0"/>
              <a:t>和 </a:t>
            </a:r>
            <a:r>
              <a:rPr lang="en-US" altLang="zh-CN" dirty="0" smtClean="0"/>
              <a:t>B14(350–460)</a:t>
            </a:r>
          </a:p>
          <a:p>
            <a:r>
              <a:rPr lang="zh-CN" altLang="en-US" dirty="0" smtClean="0"/>
              <a:t>时间中带有日期或时间格式有缺失（</a:t>
            </a:r>
            <a:r>
              <a:rPr lang="en-US" altLang="zh-CN" dirty="0" smtClean="0"/>
              <a:t>'1900/1/29 0:00' 700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A17(-89)</a:t>
            </a:r>
            <a:r>
              <a:rPr lang="en-US" altLang="zh-CN" baseline="0" dirty="0" smtClean="0"/>
              <a:t> A19(-700)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缺失率（</a:t>
            </a:r>
            <a:r>
              <a:rPr lang="en-US" altLang="zh-CN" dirty="0" smtClean="0"/>
              <a:t>90%+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A8</a:t>
            </a:r>
          </a:p>
          <a:p>
            <a:r>
              <a:rPr lang="en-US" altLang="zh-CN" dirty="0" smtClean="0"/>
              <a:t>A2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A3 </a:t>
            </a:r>
            <a:r>
              <a:rPr lang="zh-CN" altLang="en-US" baseline="0" dirty="0" smtClean="0"/>
              <a:t>氢氧化钠的配置（结合</a:t>
            </a:r>
            <a:r>
              <a:rPr lang="en-US" altLang="zh-CN" baseline="0" dirty="0" smtClean="0"/>
              <a:t>A4</a:t>
            </a:r>
            <a:r>
              <a:rPr lang="zh-CN" altLang="en-US" baseline="0" dirty="0" smtClean="0"/>
              <a:t>应该是纯化水，两种方式，高浓度或者低浓度）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单一值（</a:t>
            </a:r>
            <a:r>
              <a:rPr lang="en-US" altLang="zh-CN" baseline="0" dirty="0" smtClean="0"/>
              <a:t>98%+</a:t>
            </a:r>
            <a:r>
              <a:rPr lang="zh-CN" altLang="en-US" baseline="0" dirty="0" smtClean="0"/>
              <a:t>）：</a:t>
            </a:r>
            <a:r>
              <a:rPr lang="en-US" altLang="zh-CN" baseline="0" dirty="0" smtClean="0"/>
              <a:t>A18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A13, B3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A23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B13, A1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A4</a:t>
            </a:r>
          </a:p>
          <a:p>
            <a:r>
              <a:rPr lang="zh-CN" altLang="en-US" baseline="0" dirty="0" smtClean="0"/>
              <a:t>结合</a:t>
            </a:r>
            <a:r>
              <a:rPr lang="en-US" altLang="zh-CN" baseline="0" dirty="0" smtClean="0"/>
              <a:t>A1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A2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A3</a:t>
            </a:r>
            <a:r>
              <a:rPr lang="zh-CN" altLang="en-US" baseline="0" dirty="0" smtClean="0"/>
              <a:t>，与</a:t>
            </a:r>
            <a:r>
              <a:rPr lang="en-US" altLang="zh-CN" baseline="0" dirty="0" smtClean="0"/>
              <a:t>A4</a:t>
            </a:r>
            <a:r>
              <a:rPr lang="zh-CN" altLang="en-US" baseline="0" dirty="0" smtClean="0"/>
              <a:t>强相关，应该代表原料初始的不同比例配置方式，保留</a:t>
            </a:r>
            <a:r>
              <a:rPr lang="en-US" altLang="zh-CN" baseline="0" dirty="0" smtClean="0"/>
              <a:t>A4</a:t>
            </a:r>
            <a:r>
              <a:rPr lang="zh-CN" altLang="en-US" baseline="0" dirty="0" smtClean="0"/>
              <a:t>，是否可以作为分类特征？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B3</a:t>
            </a:r>
            <a:r>
              <a:rPr lang="zh-CN" altLang="en-US" baseline="0" dirty="0" smtClean="0"/>
              <a:t>（目标</a:t>
            </a:r>
            <a:r>
              <a:rPr lang="en-US" altLang="zh-CN" baseline="0" dirty="0" smtClean="0"/>
              <a:t>PH</a:t>
            </a:r>
            <a:r>
              <a:rPr lang="zh-CN" altLang="en-US" baseline="0" dirty="0" smtClean="0"/>
              <a:t>值</a:t>
            </a:r>
            <a:r>
              <a:rPr lang="en-US" altLang="zh-CN" baseline="0" dirty="0" smtClean="0"/>
              <a:t>3.5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A11 A14 A16, +1, +1</a:t>
            </a:r>
          </a:p>
          <a:p>
            <a:r>
              <a:rPr lang="zh-CN" altLang="en-US" dirty="0" smtClean="0"/>
              <a:t>时间特征中存在跨天的特殊情况，影响了相关系数计算，通过后面的训练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测试分布情况发现其相关性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A4, A19</a:t>
            </a:r>
            <a:r>
              <a:rPr lang="zh-CN" altLang="en-US" dirty="0" smtClean="0"/>
              <a:t>（补充纯化水）</a:t>
            </a:r>
            <a:r>
              <a:rPr lang="en-US" altLang="zh-CN" dirty="0" smtClean="0"/>
              <a:t>, A22</a:t>
            </a:r>
            <a:r>
              <a:rPr lang="zh-CN" altLang="en-US" dirty="0" smtClean="0"/>
              <a:t>（某种指标，有点像</a:t>
            </a:r>
            <a:r>
              <a:rPr lang="en-US" altLang="zh-CN" dirty="0" smtClean="0"/>
              <a:t>PH</a:t>
            </a:r>
            <a:r>
              <a:rPr lang="zh-CN" altLang="en-US" dirty="0" smtClean="0"/>
              <a:t>值）</a:t>
            </a:r>
            <a:r>
              <a:rPr lang="en-US" altLang="zh-CN" dirty="0" smtClean="0"/>
              <a:t>, B12</a:t>
            </a:r>
            <a:r>
              <a:rPr lang="zh-CN" altLang="en-US" dirty="0" smtClean="0"/>
              <a:t>（某种原料）</a:t>
            </a:r>
            <a:r>
              <a:rPr lang="en-US" altLang="zh-CN" dirty="0" smtClean="0"/>
              <a:t> Categorized Features</a:t>
            </a:r>
          </a:p>
        </p:txBody>
      </p:sp>
    </p:spTree>
    <p:extLst>
      <p:ext uri="{BB962C8B-B14F-4D97-AF65-F5344CB8AC3E}">
        <p14:creationId xmlns:p14="http://schemas.microsoft.com/office/powerpoint/2010/main" val="271293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相同的工序却得到不同的收率，说明样本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包含了影响最终结果的信息，应该是与原料批次或者原料供应商相关的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7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A4, A19</a:t>
            </a:r>
            <a:r>
              <a:rPr lang="zh-CN" altLang="en-US" dirty="0" smtClean="0"/>
              <a:t>（补充纯化水）</a:t>
            </a:r>
            <a:r>
              <a:rPr lang="en-US" altLang="zh-CN" dirty="0" smtClean="0"/>
              <a:t>, A22</a:t>
            </a:r>
            <a:r>
              <a:rPr lang="zh-CN" altLang="en-US" dirty="0" smtClean="0"/>
              <a:t>（某种指标，有点像</a:t>
            </a:r>
            <a:r>
              <a:rPr lang="en-US" altLang="zh-CN" dirty="0" smtClean="0"/>
              <a:t>PH</a:t>
            </a:r>
            <a:r>
              <a:rPr lang="zh-CN" altLang="en-US" dirty="0" smtClean="0"/>
              <a:t>值）</a:t>
            </a:r>
            <a:r>
              <a:rPr lang="en-US" altLang="zh-CN" dirty="0" smtClean="0"/>
              <a:t>, B12</a:t>
            </a:r>
            <a:r>
              <a:rPr lang="zh-CN" altLang="en-US" dirty="0" smtClean="0"/>
              <a:t>（某种原料）</a:t>
            </a:r>
            <a:r>
              <a:rPr lang="en-US" altLang="zh-CN" dirty="0" smtClean="0"/>
              <a:t> Categorized Features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Ingredient Ratio B14 and Rate0s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A9-A5? A10-A6? (A9-A5)/(A10-A6)?</a:t>
            </a:r>
          </a:p>
          <a:p>
            <a:r>
              <a:rPr lang="en-US" altLang="zh-CN" dirty="0" smtClean="0"/>
              <a:t>A12-A10? A15-A12? A17-A15?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A25-A21? A27-A25? </a:t>
            </a:r>
          </a:p>
          <a:p>
            <a:r>
              <a:rPr lang="en-US" altLang="zh-CN" dirty="0" smtClean="0"/>
              <a:t>B7-B5? B8-B6? (B8-B6)/(B7-B5)?</a:t>
            </a:r>
          </a:p>
          <a:p>
            <a:endParaRPr lang="en-US" altLang="zh-CN" dirty="0" smtClean="0"/>
          </a:p>
          <a:p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B14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分离后的湿品</a:t>
            </a:r>
          </a:p>
          <a:p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B11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时间段，缺失率太高，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60%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，样本能否代表总体？</a:t>
            </a:r>
          </a:p>
          <a:p>
            <a:r>
              <a:rPr lang="en-US" altLang="zh-CN" dirty="0" smtClean="0"/>
              <a:t>B14_tar_mean_max_min</a:t>
            </a:r>
          </a:p>
          <a:p>
            <a:r>
              <a:rPr lang="en-US" altLang="zh-CN" dirty="0" smtClean="0"/>
              <a:t>B14=385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83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同抽样分布 </a:t>
            </a:r>
            <a:r>
              <a:rPr lang="en-US" altLang="zh-CN" dirty="0" smtClean="0"/>
              <a:t>ABCD</a:t>
            </a:r>
          </a:p>
          <a:p>
            <a:r>
              <a:rPr lang="en-US" altLang="zh-CN" dirty="0" smtClean="0"/>
              <a:t>Validation Set Not Drop Top3 Error</a:t>
            </a:r>
            <a:r>
              <a:rPr lang="en-US" altLang="zh-CN" baseline="0" dirty="0" smtClean="0"/>
              <a:t> Samples (143, 667) (761, 531, 35)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3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9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en-US" altLang="zh-CN" baseline="0" dirty="0" smtClean="0"/>
              <a:t> Stacking: Useless?</a:t>
            </a:r>
            <a:endParaRPr lang="en-US" altLang="zh-CN" dirty="0" smtClean="0"/>
          </a:p>
          <a:p>
            <a:r>
              <a:rPr lang="en-US" altLang="zh-CN" dirty="0" smtClean="0"/>
              <a:t>Final_Cor:</a:t>
            </a:r>
            <a:r>
              <a:rPr lang="en-US" altLang="zh-CN" baseline="0" dirty="0" smtClean="0"/>
              <a:t> Drop Top 3 Error Samples (143, 667, 1835)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B14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分离后的湿品</a:t>
            </a:r>
          </a:p>
          <a:p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B11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时间段，缺失率太高，</a:t>
            </a:r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60%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，样本能否代表总体？</a:t>
            </a:r>
            <a:endParaRPr lang="en-US" altLang="zh-CN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A5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观测时间</a:t>
            </a:r>
            <a:endParaRPr lang="en-US" altLang="zh-CN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A6 </a:t>
            </a:r>
            <a:r>
              <a:rPr lang="zh-CN" alt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实验起始温度？</a:t>
            </a:r>
            <a:endParaRPr lang="en-US" altLang="zh-CN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56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文本框 4"/>
          <p:cNvSpPr txBox="1"/>
          <p:nvPr userDrawn="1"/>
        </p:nvSpPr>
        <p:spPr>
          <a:xfrm>
            <a:off x="6806671" y="-7688769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7516"/>
            <a:ext cx="24502151" cy="13823516"/>
          </a:xfrm>
          <a:prstGeom prst="rect">
            <a:avLst/>
          </a:prstGeom>
        </p:spPr>
      </p:pic>
      <p:grpSp>
        <p:nvGrpSpPr>
          <p:cNvPr id="15" name="成组"/>
          <p:cNvGrpSpPr/>
          <p:nvPr/>
        </p:nvGrpSpPr>
        <p:grpSpPr>
          <a:xfrm>
            <a:off x="2337527" y="7218017"/>
            <a:ext cx="5412359" cy="1813513"/>
            <a:chOff x="8427394" y="1179482"/>
            <a:chExt cx="5267926" cy="1765117"/>
          </a:xfrm>
        </p:grpSpPr>
        <p:sp>
          <p:nvSpPr>
            <p:cNvPr id="16" name="团队名称"/>
            <p:cNvSpPr txBox="1"/>
            <p:nvPr/>
          </p:nvSpPr>
          <p:spPr>
            <a:xfrm>
              <a:off x="8427394" y="1179482"/>
              <a:ext cx="2507843" cy="658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500" b="0">
                  <a:solidFill>
                    <a:srgbClr val="FFFFFF"/>
                  </a:solidFill>
                  <a:latin typeface="SimHei"/>
                  <a:ea typeface="SimHei"/>
                  <a:cs typeface="SimHei"/>
                  <a:sym typeface="SimHei"/>
                </a:defRPr>
              </a:lvl1pPr>
            </a:lstStyle>
            <a:p>
              <a:pPr algn="l"/>
              <a:r>
                <a:rPr lang="en-US" altLang="zh-CN" dirty="0"/>
                <a:t>nlceyes</a:t>
              </a:r>
              <a:endParaRPr dirty="0"/>
            </a:p>
          </p:txBody>
        </p:sp>
        <p:sp>
          <p:nvSpPr>
            <p:cNvPr id="17" name="决赛标题答辩"/>
            <p:cNvSpPr txBox="1"/>
            <p:nvPr/>
          </p:nvSpPr>
          <p:spPr>
            <a:xfrm>
              <a:off x="8450815" y="1912543"/>
              <a:ext cx="5244505" cy="1032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500" b="0">
                  <a:solidFill>
                    <a:srgbClr val="FFFFFF"/>
                  </a:solidFill>
                  <a:latin typeface="SimHei"/>
                  <a:ea typeface="SimHei"/>
                  <a:cs typeface="SimHei"/>
                  <a:sym typeface="SimHei"/>
                </a:defRPr>
              </a:lvl1pPr>
            </a:lstStyle>
            <a:p>
              <a:pPr algn="l"/>
              <a:r>
                <a:rPr dirty="0" smtClean="0"/>
                <a:t>决赛答辩</a:t>
              </a:r>
              <a:endParaRPr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7800" y="817655"/>
            <a:ext cx="2829791" cy="4320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342071" y="15643671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328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715000" y="4743120"/>
            <a:ext cx="9829800" cy="216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7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</a:t>
            </a:r>
            <a:r>
              <a:rPr lang="zh-CN" altLang="en-US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据分析与特征工程</a:t>
            </a:r>
            <a:endParaRPr lang="zh-CN" altLang="en-US" sz="7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98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数据分析</a:t>
            </a:r>
          </a:p>
        </p:txBody>
      </p:sp>
      <p:sp>
        <p:nvSpPr>
          <p:cNvPr id="4" name="ïś1idé">
            <a:extLst>
              <a:ext uri="{FF2B5EF4-FFF2-40B4-BE49-F238E27FC236}">
                <a16:creationId xmlns:a16="http://schemas.microsoft.com/office/drawing/2014/main" xmlns="" id="{D7386C93-64B8-4002-B74C-33B3056D9D22}"/>
              </a:ext>
            </a:extLst>
          </p:cNvPr>
          <p:cNvSpPr/>
          <p:nvPr/>
        </p:nvSpPr>
        <p:spPr bwMode="auto">
          <a:xfrm>
            <a:off x="5926152" y="998451"/>
            <a:ext cx="5398476" cy="1209600"/>
          </a:xfrm>
          <a:prstGeom prst="roundRect">
            <a:avLst>
              <a:gd name="adj" fmla="val 22311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lvl="0" defTabSz="913765" hangingPunct="1">
              <a:defRPr/>
            </a:pPr>
            <a:r>
              <a:rPr lang="zh-CN" altLang="en-US" sz="36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时间特征、异常值、离群值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îṩḷîḋe">
            <a:extLst>
              <a:ext uri="{FF2B5EF4-FFF2-40B4-BE49-F238E27FC236}">
                <a16:creationId xmlns:a16="http://schemas.microsoft.com/office/drawing/2014/main" xmlns="" id="{CC6C9F8B-856D-4D49-90B7-0BED6E2F9AB5}"/>
              </a:ext>
            </a:extLst>
          </p:cNvPr>
          <p:cNvSpPr/>
          <p:nvPr/>
        </p:nvSpPr>
        <p:spPr bwMode="auto">
          <a:xfrm>
            <a:off x="2418903" y="3648052"/>
            <a:ext cx="4805687" cy="1207913"/>
          </a:xfrm>
          <a:prstGeom prst="roundRect">
            <a:avLst>
              <a:gd name="adj" fmla="val 2231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缺失率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ïśľidê">
            <a:extLst>
              <a:ext uri="{FF2B5EF4-FFF2-40B4-BE49-F238E27FC236}">
                <a16:creationId xmlns:a16="http://schemas.microsoft.com/office/drawing/2014/main" xmlns="" id="{E6D1906C-CA1D-490C-94FF-4FF8B47755DA}"/>
              </a:ext>
            </a:extLst>
          </p:cNvPr>
          <p:cNvSpPr/>
          <p:nvPr/>
        </p:nvSpPr>
        <p:spPr bwMode="auto">
          <a:xfrm>
            <a:off x="10086745" y="3648052"/>
            <a:ext cx="4805687" cy="1207913"/>
          </a:xfrm>
          <a:prstGeom prst="roundRect">
            <a:avLst>
              <a:gd name="adj" fmla="val 2231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原料的配制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íṥḷîḑé">
            <a:extLst>
              <a:ext uri="{FF2B5EF4-FFF2-40B4-BE49-F238E27FC236}">
                <a16:creationId xmlns:a16="http://schemas.microsoft.com/office/drawing/2014/main" xmlns="" id="{C4FCEF41-70B5-4BB8-8942-E07AF143B882}"/>
              </a:ext>
            </a:extLst>
          </p:cNvPr>
          <p:cNvSpPr/>
          <p:nvPr/>
        </p:nvSpPr>
        <p:spPr bwMode="auto">
          <a:xfrm>
            <a:off x="2418904" y="5764429"/>
            <a:ext cx="4805687" cy="1207913"/>
          </a:xfrm>
          <a:prstGeom prst="roundRect">
            <a:avLst>
              <a:gd name="adj" fmla="val 2231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120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单一值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ïṧḻídê">
            <a:extLst>
              <a:ext uri="{FF2B5EF4-FFF2-40B4-BE49-F238E27FC236}">
                <a16:creationId xmlns:a16="http://schemas.microsoft.com/office/drawing/2014/main" xmlns="" id="{A4003805-3B7F-4DE8-BD8F-B14F4ACB048E}"/>
              </a:ext>
            </a:extLst>
          </p:cNvPr>
          <p:cNvSpPr/>
          <p:nvPr/>
        </p:nvSpPr>
        <p:spPr bwMode="auto">
          <a:xfrm>
            <a:off x="10086746" y="5764429"/>
            <a:ext cx="4805687" cy="1207913"/>
          </a:xfrm>
          <a:prstGeom prst="roundRect">
            <a:avLst>
              <a:gd name="adj" fmla="val 2231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料、工艺指标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iSḻíḑé">
            <a:extLst>
              <a:ext uri="{FF2B5EF4-FFF2-40B4-BE49-F238E27FC236}">
                <a16:creationId xmlns:a16="http://schemas.microsoft.com/office/drawing/2014/main" xmlns="" id="{A471A768-7B43-4B6F-81CB-11084F284FD2}"/>
              </a:ext>
            </a:extLst>
          </p:cNvPr>
          <p:cNvSpPr/>
          <p:nvPr/>
        </p:nvSpPr>
        <p:spPr bwMode="auto">
          <a:xfrm>
            <a:off x="2380319" y="7870384"/>
            <a:ext cx="4805687" cy="1207913"/>
          </a:xfrm>
          <a:prstGeom prst="roundRect">
            <a:avLst>
              <a:gd name="adj" fmla="val 2231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相关性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iŝ1ïdê">
            <a:extLst>
              <a:ext uri="{FF2B5EF4-FFF2-40B4-BE49-F238E27FC236}">
                <a16:creationId xmlns:a16="http://schemas.microsoft.com/office/drawing/2014/main" xmlns="" id="{E8CFCFDC-DF5C-49D1-B6E0-650007163DAA}"/>
              </a:ext>
            </a:extLst>
          </p:cNvPr>
          <p:cNvSpPr/>
          <p:nvPr/>
        </p:nvSpPr>
        <p:spPr bwMode="auto">
          <a:xfrm>
            <a:off x="10086747" y="7870384"/>
            <a:ext cx="4805687" cy="1207913"/>
          </a:xfrm>
          <a:prstGeom prst="roundRect">
            <a:avLst>
              <a:gd name="adj" fmla="val 2231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工艺步骤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肘形连接符 24">
            <a:extLst>
              <a:ext uri="{FF2B5EF4-FFF2-40B4-BE49-F238E27FC236}">
                <a16:creationId xmlns:a16="http://schemas.microsoft.com/office/drawing/2014/main" xmlns="" id="{120B7EAA-E0AA-4233-A94B-A9A600B6CE97}"/>
              </a:ext>
            </a:extLst>
          </p:cNvPr>
          <p:cNvCxnSpPr/>
          <p:nvPr/>
        </p:nvCxnSpPr>
        <p:spPr>
          <a:xfrm rot="5400000">
            <a:off x="5988228" y="1011089"/>
            <a:ext cx="1440000" cy="3833924"/>
          </a:xfrm>
          <a:prstGeom prst="bentConnector3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26">
            <a:extLst>
              <a:ext uri="{FF2B5EF4-FFF2-40B4-BE49-F238E27FC236}">
                <a16:creationId xmlns:a16="http://schemas.microsoft.com/office/drawing/2014/main" xmlns="" id="{39F8BFEA-690C-445A-886E-C55A561EB9D7}"/>
              </a:ext>
            </a:extLst>
          </p:cNvPr>
          <p:cNvCxnSpPr>
            <a:stCxn id="4" idx="2"/>
            <a:endCxn id="32" idx="0"/>
          </p:cNvCxnSpPr>
          <p:nvPr/>
        </p:nvCxnSpPr>
        <p:spPr>
          <a:xfrm rot="16200000" flipH="1">
            <a:off x="9837489" y="995951"/>
            <a:ext cx="1440001" cy="3864199"/>
          </a:xfrm>
          <a:prstGeom prst="bentConnector3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0AB612FE-C045-4CB1-A65A-278BEF906850}"/>
              </a:ext>
            </a:extLst>
          </p:cNvPr>
          <p:cNvCxnSpPr>
            <a:stCxn id="31" idx="2"/>
          </p:cNvCxnSpPr>
          <p:nvPr/>
        </p:nvCxnSpPr>
        <p:spPr>
          <a:xfrm flipH="1">
            <a:off x="4821746" y="4855965"/>
            <a:ext cx="1" cy="90000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5DC388A9-1978-4504-87E9-565A31E6670E}"/>
              </a:ext>
            </a:extLst>
          </p:cNvPr>
          <p:cNvCxnSpPr/>
          <p:nvPr/>
        </p:nvCxnSpPr>
        <p:spPr>
          <a:xfrm>
            <a:off x="4783163" y="6972342"/>
            <a:ext cx="0" cy="90000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4A6170CA-63BE-4DCD-B2E4-1D90D271B0F8}"/>
              </a:ext>
            </a:extLst>
          </p:cNvPr>
          <p:cNvCxnSpPr>
            <a:stCxn id="32" idx="2"/>
          </p:cNvCxnSpPr>
          <p:nvPr/>
        </p:nvCxnSpPr>
        <p:spPr>
          <a:xfrm flipH="1">
            <a:off x="12489588" y="4855965"/>
            <a:ext cx="1" cy="90000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5A6F66C1-6C19-4DBC-A1A2-3F7B3686F6AD}"/>
              </a:ext>
            </a:extLst>
          </p:cNvPr>
          <p:cNvCxnSpPr>
            <a:stCxn id="27" idx="2"/>
          </p:cNvCxnSpPr>
          <p:nvPr/>
        </p:nvCxnSpPr>
        <p:spPr>
          <a:xfrm>
            <a:off x="12489591" y="6972342"/>
            <a:ext cx="0" cy="900000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îsľîḓè">
            <a:extLst>
              <a:ext uri="{FF2B5EF4-FFF2-40B4-BE49-F238E27FC236}">
                <a16:creationId xmlns:a16="http://schemas.microsoft.com/office/drawing/2014/main" xmlns="" id="{2F8D8B71-20FD-4E7A-9390-0F2E2D8ACF38}"/>
              </a:ext>
            </a:extLst>
          </p:cNvPr>
          <p:cNvSpPr/>
          <p:nvPr/>
        </p:nvSpPr>
        <p:spPr bwMode="auto">
          <a:xfrm>
            <a:off x="8518716" y="2814594"/>
            <a:ext cx="226913" cy="226913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ïś1idé">
            <a:extLst>
              <a:ext uri="{FF2B5EF4-FFF2-40B4-BE49-F238E27FC236}">
                <a16:creationId xmlns:a16="http://schemas.microsoft.com/office/drawing/2014/main" xmlns="" id="{D7386C93-64B8-4002-B74C-33B3056D9D22}"/>
              </a:ext>
            </a:extLst>
          </p:cNvPr>
          <p:cNvSpPr/>
          <p:nvPr/>
        </p:nvSpPr>
        <p:spPr bwMode="auto">
          <a:xfrm>
            <a:off x="6093306" y="10524012"/>
            <a:ext cx="4806000" cy="1209600"/>
          </a:xfrm>
          <a:prstGeom prst="roundRect">
            <a:avLst>
              <a:gd name="adj" fmla="val 22311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训练集和测试集的分布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肘形连接符 24">
            <a:extLst>
              <a:ext uri="{FF2B5EF4-FFF2-40B4-BE49-F238E27FC236}">
                <a16:creationId xmlns:a16="http://schemas.microsoft.com/office/drawing/2014/main" xmlns="" id="{120B7EAA-E0AA-4233-A94B-A9A600B6CE97}"/>
              </a:ext>
            </a:extLst>
          </p:cNvPr>
          <p:cNvCxnSpPr/>
          <p:nvPr/>
        </p:nvCxnSpPr>
        <p:spPr>
          <a:xfrm rot="16200000" flipV="1">
            <a:off x="5859344" y="7887050"/>
            <a:ext cx="1440000" cy="3833924"/>
          </a:xfrm>
          <a:prstGeom prst="bentConnector3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24">
            <a:extLst>
              <a:ext uri="{FF2B5EF4-FFF2-40B4-BE49-F238E27FC236}">
                <a16:creationId xmlns:a16="http://schemas.microsoft.com/office/drawing/2014/main" xmlns="" id="{120B7EAA-E0AA-4233-A94B-A9A600B6CE97}"/>
              </a:ext>
            </a:extLst>
          </p:cNvPr>
          <p:cNvCxnSpPr/>
          <p:nvPr/>
        </p:nvCxnSpPr>
        <p:spPr>
          <a:xfrm rot="5400000" flipH="1" flipV="1">
            <a:off x="9693268" y="7887050"/>
            <a:ext cx="1440000" cy="3833924"/>
          </a:xfrm>
          <a:prstGeom prst="bentConnector3">
            <a:avLst/>
          </a:prstGeom>
          <a:ln w="12700" cap="flat" cmpd="sng" algn="ctr">
            <a:solidFill>
              <a:schemeClr val="tx2"/>
            </a:solidFill>
            <a:prstDash val="sysDash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îsľîḓè">
            <a:extLst>
              <a:ext uri="{FF2B5EF4-FFF2-40B4-BE49-F238E27FC236}">
                <a16:creationId xmlns:a16="http://schemas.microsoft.com/office/drawing/2014/main" xmlns="" id="{2F8D8B71-20FD-4E7A-9390-0F2E2D8ACF38}"/>
              </a:ext>
            </a:extLst>
          </p:cNvPr>
          <p:cNvSpPr/>
          <p:nvPr/>
        </p:nvSpPr>
        <p:spPr bwMode="auto">
          <a:xfrm flipV="1">
            <a:off x="8390663" y="9690555"/>
            <a:ext cx="226913" cy="226913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37" y="888009"/>
            <a:ext cx="7022606" cy="519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72" y="2726479"/>
            <a:ext cx="17556515" cy="863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44" y="125566"/>
            <a:ext cx="9142857" cy="1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11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数据分析</a:t>
            </a:r>
          </a:p>
        </p:txBody>
      </p:sp>
      <p:sp>
        <p:nvSpPr>
          <p:cNvPr id="6" name="îşḻîḍè">
            <a:extLst>
              <a:ext uri="{FF2B5EF4-FFF2-40B4-BE49-F238E27FC236}">
                <a16:creationId xmlns="" xmlns:a16="http://schemas.microsoft.com/office/drawing/2014/main" id="{5D0D85C0-F965-4CBA-8178-7C0B54C88A04}"/>
              </a:ext>
            </a:extLst>
          </p:cNvPr>
          <p:cNvSpPr/>
          <p:nvPr/>
        </p:nvSpPr>
        <p:spPr bwMode="auto">
          <a:xfrm>
            <a:off x="780371" y="468629"/>
            <a:ext cx="7276701" cy="1008112"/>
          </a:xfrm>
          <a:prstGeom prst="rect">
            <a:avLst/>
          </a:prstGeom>
          <a:noFill/>
          <a:ln w="63500" cap="flat" cmpd="sng" algn="ctr">
            <a:solidFill>
              <a:srgbClr val="010E2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šḷíḑé">
            <a:extLst>
              <a:ext uri="{FF2B5EF4-FFF2-40B4-BE49-F238E27FC236}">
                <a16:creationId xmlns="" xmlns:a16="http://schemas.microsoft.com/office/drawing/2014/main" id="{3DFF3B8D-21CC-452D-A8F5-D678901A9838}"/>
              </a:ext>
            </a:extLst>
          </p:cNvPr>
          <p:cNvSpPr/>
          <p:nvPr/>
        </p:nvSpPr>
        <p:spPr bwMode="auto">
          <a:xfrm>
            <a:off x="780372" y="468629"/>
            <a:ext cx="7138678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Data Leakage: 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样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en-US" altLang="zh-CN" sz="4800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endParaRPr lang="en-US" altLang="zh-CN" sz="4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8817"/>
              </p:ext>
            </p:extLst>
          </p:nvPr>
        </p:nvGraphicFramePr>
        <p:xfrm>
          <a:off x="1079050" y="2863970"/>
          <a:ext cx="6840000" cy="7535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600000"/>
                <a:gridCol w="3240000"/>
              </a:tblGrid>
              <a:tr h="1055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样本</a:t>
                      </a:r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收率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75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0.947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84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0.918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137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0.983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140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0.983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227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0.950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236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0.971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371" y="2863970"/>
            <a:ext cx="13096875" cy="790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502900" y="5549900"/>
            <a:ext cx="3949700" cy="463550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92300" y="4076700"/>
            <a:ext cx="4064000" cy="4635500"/>
          </a:xfrm>
          <a:prstGeom prst="rect">
            <a:avLst/>
          </a:prstGeom>
          <a:noFill/>
          <a:ln w="76200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3385" y="4083538"/>
            <a:ext cx="5790672" cy="1824893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3385" y="6206882"/>
            <a:ext cx="5790672" cy="1952380"/>
          </a:xfrm>
          <a:prstGeom prst="rect">
            <a:avLst/>
          </a:prstGeom>
          <a:noFill/>
          <a:ln w="76200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4732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特征工程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îśļîḑè">
            <a:extLst>
              <a:ext uri="{FF2B5EF4-FFF2-40B4-BE49-F238E27FC236}">
                <a16:creationId xmlns:a16="http://schemas.microsoft.com/office/drawing/2014/main" xmlns="" id="{7D8916B5-ECCB-42E1-BF3D-5F5ACD9B0D69}"/>
              </a:ext>
            </a:extLst>
          </p:cNvPr>
          <p:cNvSpPr/>
          <p:nvPr/>
        </p:nvSpPr>
        <p:spPr>
          <a:xfrm>
            <a:off x="3126997" y="7674125"/>
            <a:ext cx="874836" cy="844062"/>
          </a:xfrm>
          <a:prstGeom prst="pie">
            <a:avLst>
              <a:gd name="adj1" fmla="val 16200000"/>
              <a:gd name="adj2" fmla="val 13500000"/>
            </a:avLst>
          </a:prstGeom>
          <a:solidFill>
            <a:srgbClr val="010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9" name="iṩľíďê">
            <a:extLst>
              <a:ext uri="{FF2B5EF4-FFF2-40B4-BE49-F238E27FC236}">
                <a16:creationId xmlns:a16="http://schemas.microsoft.com/office/drawing/2014/main" xmlns="" id="{FE648CB6-C9DA-4833-BCA0-AAE6EE3160B1}"/>
              </a:ext>
            </a:extLst>
          </p:cNvPr>
          <p:cNvSpPr/>
          <p:nvPr/>
        </p:nvSpPr>
        <p:spPr>
          <a:xfrm>
            <a:off x="3126997" y="2109794"/>
            <a:ext cx="874836" cy="844062"/>
          </a:xfrm>
          <a:prstGeom prst="pie">
            <a:avLst>
              <a:gd name="adj1" fmla="val 16200000"/>
              <a:gd name="adj2" fmla="val 0"/>
            </a:avLst>
          </a:prstGeom>
          <a:solidFill>
            <a:srgbClr val="010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10" name="îŝľîḋê">
            <a:extLst>
              <a:ext uri="{FF2B5EF4-FFF2-40B4-BE49-F238E27FC236}">
                <a16:creationId xmlns:a16="http://schemas.microsoft.com/office/drawing/2014/main" xmlns="" id="{95221FE3-AFC0-4AE6-BFE3-77D912454F82}"/>
              </a:ext>
            </a:extLst>
          </p:cNvPr>
          <p:cNvSpPr/>
          <p:nvPr/>
        </p:nvSpPr>
        <p:spPr>
          <a:xfrm>
            <a:off x="3126997" y="3964571"/>
            <a:ext cx="874836" cy="844062"/>
          </a:xfrm>
          <a:prstGeom prst="pie">
            <a:avLst>
              <a:gd name="adj1" fmla="val 16200000"/>
              <a:gd name="adj2" fmla="val 5400000"/>
            </a:avLst>
          </a:prstGeom>
          <a:solidFill>
            <a:srgbClr val="010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11" name="ïśļîḑe">
            <a:extLst>
              <a:ext uri="{FF2B5EF4-FFF2-40B4-BE49-F238E27FC236}">
                <a16:creationId xmlns:a16="http://schemas.microsoft.com/office/drawing/2014/main" xmlns="" id="{606FFF9C-EC43-4949-909B-AC2962B2846B}"/>
              </a:ext>
            </a:extLst>
          </p:cNvPr>
          <p:cNvSpPr/>
          <p:nvPr/>
        </p:nvSpPr>
        <p:spPr>
          <a:xfrm>
            <a:off x="3126997" y="5819348"/>
            <a:ext cx="874836" cy="844062"/>
          </a:xfrm>
          <a:prstGeom prst="pie">
            <a:avLst>
              <a:gd name="adj1" fmla="val 16200000"/>
              <a:gd name="adj2" fmla="val 10800000"/>
            </a:avLst>
          </a:prstGeom>
          <a:solidFill>
            <a:srgbClr val="010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12" name="í$1îḑè">
            <a:extLst>
              <a:ext uri="{FF2B5EF4-FFF2-40B4-BE49-F238E27FC236}">
                <a16:creationId xmlns:a16="http://schemas.microsoft.com/office/drawing/2014/main" xmlns="" id="{11E53FDF-23D3-476F-A3F8-01B7B98F8549}"/>
              </a:ext>
            </a:extLst>
          </p:cNvPr>
          <p:cNvSpPr/>
          <p:nvPr/>
        </p:nvSpPr>
        <p:spPr>
          <a:xfrm>
            <a:off x="3126997" y="9528903"/>
            <a:ext cx="874836" cy="844062"/>
          </a:xfrm>
          <a:prstGeom prst="pie">
            <a:avLst>
              <a:gd name="adj1" fmla="val 16200000"/>
              <a:gd name="adj2" fmla="val 16200000"/>
            </a:avLst>
          </a:prstGeom>
          <a:solidFill>
            <a:srgbClr val="010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14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5249609" y="2234486"/>
            <a:ext cx="6637588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典型分类特征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One-Hot</a:t>
            </a:r>
          </a:p>
        </p:txBody>
      </p:sp>
      <p:sp>
        <p:nvSpPr>
          <p:cNvPr id="15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5277315" y="4089263"/>
            <a:ext cx="840084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反应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物（原料）之间的交叉特征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5277314" y="5944040"/>
            <a:ext cx="840084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不同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段检测值的差分特征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5277316" y="7758931"/>
            <a:ext cx="840084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针对强特的统计特征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5277316" y="9653595"/>
            <a:ext cx="840084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针对强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特的规则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îṡḷîḋê">
            <a:extLst>
              <a:ext uri="{FF2B5EF4-FFF2-40B4-BE49-F238E27FC236}">
                <a16:creationId xmlns:a16="http://schemas.microsoft.com/office/drawing/2014/main" xmlns="" id="{3A68A2E3-FBF2-458E-A588-7E829A0005F2}"/>
              </a:ext>
            </a:extLst>
          </p:cNvPr>
          <p:cNvSpPr>
            <a:spLocks noChangeAspect="1"/>
          </p:cNvSpPr>
          <p:nvPr/>
        </p:nvSpPr>
        <p:spPr bwMode="auto">
          <a:xfrm>
            <a:off x="14490163" y="3815622"/>
            <a:ext cx="1143159" cy="1141959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rgbClr val="010E2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ṡḷîḋê">
            <a:extLst>
              <a:ext uri="{FF2B5EF4-FFF2-40B4-BE49-F238E27FC236}">
                <a16:creationId xmlns:a16="http://schemas.microsoft.com/office/drawing/2014/main" xmlns="" id="{3A68A2E3-FBF2-458E-A588-7E829A0005F2}"/>
              </a:ext>
            </a:extLst>
          </p:cNvPr>
          <p:cNvSpPr>
            <a:spLocks noChangeAspect="1"/>
          </p:cNvSpPr>
          <p:nvPr/>
        </p:nvSpPr>
        <p:spPr bwMode="auto">
          <a:xfrm>
            <a:off x="13286513" y="5704414"/>
            <a:ext cx="1143159" cy="1141959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rgbClr val="010E2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ṡḷîḋê">
            <a:extLst>
              <a:ext uri="{FF2B5EF4-FFF2-40B4-BE49-F238E27FC236}">
                <a16:creationId xmlns:a16="http://schemas.microsoft.com/office/drawing/2014/main" xmlns="" id="{3A68A2E3-FBF2-458E-A588-7E829A0005F2}"/>
              </a:ext>
            </a:extLst>
          </p:cNvPr>
          <p:cNvSpPr>
            <a:spLocks noChangeAspect="1"/>
          </p:cNvSpPr>
          <p:nvPr/>
        </p:nvSpPr>
        <p:spPr bwMode="auto">
          <a:xfrm>
            <a:off x="11442162" y="7525176"/>
            <a:ext cx="1143159" cy="1141959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rgbClr val="010E2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ṡḷîḋê">
            <a:extLst>
              <a:ext uri="{FF2B5EF4-FFF2-40B4-BE49-F238E27FC236}">
                <a16:creationId xmlns:a16="http://schemas.microsoft.com/office/drawing/2014/main" xmlns="" id="{3A68A2E3-FBF2-458E-A588-7E829A0005F2}"/>
              </a:ext>
            </a:extLst>
          </p:cNvPr>
          <p:cNvSpPr>
            <a:spLocks noChangeAspect="1"/>
          </p:cNvSpPr>
          <p:nvPr/>
        </p:nvSpPr>
        <p:spPr bwMode="auto">
          <a:xfrm>
            <a:off x="10112127" y="9379954"/>
            <a:ext cx="1143159" cy="1141959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rgbClr val="010E2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027" name="Picture 3" descr="C:\Anaconda3\tianchi\jinnan\playoff\plot\lgbm_importances_i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119" y="5129792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352" y="278933"/>
            <a:ext cx="10973752" cy="76206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8160893" y="5078992"/>
            <a:ext cx="872068" cy="1314647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513" y="730117"/>
            <a:ext cx="9169178" cy="55112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746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715000" y="4743120"/>
            <a:ext cx="9829800" cy="216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en-US" altLang="zh-CN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7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模型搭建</a:t>
            </a:r>
            <a:r>
              <a:rPr lang="zh-CN" altLang="en-US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与参数特征</a:t>
            </a:r>
            <a:endParaRPr lang="zh-CN" altLang="en-US" sz="7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2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模型搭建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936337" y="818938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ïṥlïďe">
            <a:extLst>
              <a:ext uri="{FF2B5EF4-FFF2-40B4-BE49-F238E27FC236}">
                <a16:creationId xmlns:a16="http://schemas.microsoft.com/office/drawing/2014/main" xmlns="" id="{E8D8AB70-FD21-4253-8D1A-FA2A83B43BBF}"/>
              </a:ext>
            </a:extLst>
          </p:cNvPr>
          <p:cNvSpPr/>
          <p:nvPr/>
        </p:nvSpPr>
        <p:spPr bwMode="auto">
          <a:xfrm>
            <a:off x="4439420" y="818937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7942503" y="818938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11445586" y="818938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936337" y="2051991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ïṥlïďe">
            <a:extLst>
              <a:ext uri="{FF2B5EF4-FFF2-40B4-BE49-F238E27FC236}">
                <a16:creationId xmlns:a16="http://schemas.microsoft.com/office/drawing/2014/main" xmlns="" id="{E8D8AB70-FD21-4253-8D1A-FA2A83B43BBF}"/>
              </a:ext>
            </a:extLst>
          </p:cNvPr>
          <p:cNvSpPr/>
          <p:nvPr/>
        </p:nvSpPr>
        <p:spPr bwMode="auto">
          <a:xfrm>
            <a:off x="4439420" y="2051990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00A2FF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7942503" y="2051991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11445586" y="2051991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936337" y="3298900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ïṥlïďe">
            <a:extLst>
              <a:ext uri="{FF2B5EF4-FFF2-40B4-BE49-F238E27FC236}">
                <a16:creationId xmlns:a16="http://schemas.microsoft.com/office/drawing/2014/main" xmlns="" id="{E8D8AB70-FD21-4253-8D1A-FA2A83B43BBF}"/>
              </a:ext>
            </a:extLst>
          </p:cNvPr>
          <p:cNvSpPr/>
          <p:nvPr/>
        </p:nvSpPr>
        <p:spPr bwMode="auto">
          <a:xfrm>
            <a:off x="4439420" y="3298899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00A2FF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7942503" y="3298900"/>
            <a:ext cx="2880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îṩlídê">
            <a:extLst>
              <a:ext uri="{FF2B5EF4-FFF2-40B4-BE49-F238E27FC236}">
                <a16:creationId xmlns:a16="http://schemas.microsoft.com/office/drawing/2014/main" xmlns="" id="{E294914F-ADD6-4D96-9AC8-FAEC85B7DA2C}"/>
              </a:ext>
            </a:extLst>
          </p:cNvPr>
          <p:cNvSpPr/>
          <p:nvPr/>
        </p:nvSpPr>
        <p:spPr bwMode="auto">
          <a:xfrm>
            <a:off x="11445586" y="3298900"/>
            <a:ext cx="2880000" cy="7200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14788467" y="909929"/>
            <a:ext cx="3318794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   Fold 1</a:t>
            </a:r>
          </a:p>
        </p:txBody>
      </p:sp>
      <p:sp>
        <p:nvSpPr>
          <p:cNvPr id="17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14795393" y="2132521"/>
            <a:ext cx="3318794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   Fold 2</a:t>
            </a:r>
          </a:p>
        </p:txBody>
      </p:sp>
      <p:sp>
        <p:nvSpPr>
          <p:cNvPr id="18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14795393" y="3356192"/>
            <a:ext cx="3318794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   Fold 3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54137"/>
              </p:ext>
            </p:extLst>
          </p:nvPr>
        </p:nvGraphicFramePr>
        <p:xfrm>
          <a:off x="2376337" y="6599336"/>
          <a:ext cx="12960000" cy="4320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320000"/>
                <a:gridCol w="4320000"/>
                <a:gridCol w="4320000"/>
              </a:tblGrid>
              <a:tr h="1080000"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Val. Score (Avg)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LightGBM</a:t>
                      </a:r>
                      <a:endParaRPr lang="zh-CN" altLang="en-US" sz="36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0.00010719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3.6 s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zh-CN" alt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0.00014894</a:t>
                      </a:r>
                      <a:endParaRPr lang="zh-CN" alt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39.0 s</a:t>
                      </a:r>
                      <a:endParaRPr lang="zh-CN" alt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CatBoost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0.00024868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74.5 s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0" name="îṡḷîḋê">
            <a:extLst>
              <a:ext uri="{FF2B5EF4-FFF2-40B4-BE49-F238E27FC236}">
                <a16:creationId xmlns:a16="http://schemas.microsoft.com/office/drawing/2014/main" xmlns="" id="{3A68A2E3-FBF2-458E-A588-7E829A0005F2}"/>
              </a:ext>
            </a:extLst>
          </p:cNvPr>
          <p:cNvSpPr>
            <a:spLocks noChangeAspect="1"/>
          </p:cNvSpPr>
          <p:nvPr/>
        </p:nvSpPr>
        <p:spPr bwMode="auto">
          <a:xfrm>
            <a:off x="1060303" y="7707257"/>
            <a:ext cx="1028843" cy="1027763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rgbClr val="010E2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ṡḷîḋê">
            <a:extLst>
              <a:ext uri="{FF2B5EF4-FFF2-40B4-BE49-F238E27FC236}">
                <a16:creationId xmlns:a16="http://schemas.microsoft.com/office/drawing/2014/main" xmlns="" id="{3A68A2E3-FBF2-458E-A588-7E829A0005F2}"/>
              </a:ext>
            </a:extLst>
          </p:cNvPr>
          <p:cNvSpPr>
            <a:spLocks noChangeAspect="1"/>
          </p:cNvSpPr>
          <p:nvPr/>
        </p:nvSpPr>
        <p:spPr bwMode="auto">
          <a:xfrm>
            <a:off x="1010291" y="8849256"/>
            <a:ext cx="1028843" cy="1027763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rgbClr val="010E2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DC388A9-1978-4504-87E9-565A31E6670E}"/>
              </a:ext>
            </a:extLst>
          </p:cNvPr>
          <p:cNvCxnSpPr/>
          <p:nvPr/>
        </p:nvCxnSpPr>
        <p:spPr>
          <a:xfrm>
            <a:off x="4762381" y="5872791"/>
            <a:ext cx="0" cy="900000"/>
          </a:xfrm>
          <a:prstGeom prst="line">
            <a:avLst/>
          </a:prstGeom>
          <a:ln w="381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1745197" y="5189301"/>
            <a:ext cx="7337246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rgbClr val="00A2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Null Values and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4143323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250304" y="3329832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5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503940" y="3467757"/>
            <a:ext cx="626351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Grid CV Search</a:t>
            </a:r>
          </a:p>
        </p:txBody>
      </p:sp>
      <p:sp>
        <p:nvSpPr>
          <p:cNvPr id="7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250304" y="5373377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8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503940" y="5511302"/>
            <a:ext cx="626351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9" name="ïṥļiḋè">
            <a:extLst>
              <a:ext uri="{FF2B5EF4-FFF2-40B4-BE49-F238E27FC236}">
                <a16:creationId xmlns:a16="http://schemas.microsoft.com/office/drawing/2014/main" xmlns="" id="{F84F0B1E-D7B4-497C-A70C-A3303216B26D}"/>
              </a:ext>
            </a:extLst>
          </p:cNvPr>
          <p:cNvSpPr/>
          <p:nvPr/>
        </p:nvSpPr>
        <p:spPr bwMode="auto">
          <a:xfrm>
            <a:off x="3503938" y="6311936"/>
            <a:ext cx="18254626" cy="371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算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法总体参数：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Booster, Learning Rate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，特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征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本的随机采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基学习器参数：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Leaves(LightGBM), Depths(XGBoost)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Min_Data_in_Leaf(ightGBM)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Gamma(XGBoost)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正则化参数：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L1_Alpha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L2_Lambda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250304" y="1258580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11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503940" y="1396505"/>
            <a:ext cx="11666787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Baseline Model – </a:t>
            </a:r>
            <a:r>
              <a:rPr lang="zh-CN" altLang="en-US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算法与特征工程的组合</a:t>
            </a:r>
            <a:endParaRPr lang="en-US" altLang="zh-CN" sz="4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模型搭建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28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4213"/>
              </p:ext>
            </p:extLst>
          </p:nvPr>
        </p:nvGraphicFramePr>
        <p:xfrm>
          <a:off x="1856793" y="860897"/>
          <a:ext cx="13320000" cy="9720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000"/>
                <a:gridCol w="3780000"/>
                <a:gridCol w="3060000"/>
                <a:gridCol w="3060000"/>
                <a:gridCol w="2340000"/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 (Avg)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 (Std)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Boost (%)</a:t>
                      </a:r>
                      <a:endParaRPr lang="zh-CN" alt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1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XGB_IR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0.00009568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0.00001915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+35.76</a:t>
                      </a:r>
                      <a:r>
                        <a:rPr lang="en-US" altLang="zh-CN" sz="3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2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XGB_IR_TD_SI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0.00009553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0.00001956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+35.86</a:t>
                      </a:r>
                      <a:r>
                        <a:rPr lang="en-US" altLang="zh-CN" sz="3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3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LGB_IR_TD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0.00009505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0.00001937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+11.33</a:t>
                      </a:r>
                      <a:r>
                        <a:rPr lang="en-US" altLang="zh-CN" sz="3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4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LGB_IR_TD_SI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0.00009455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0.00001937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+11.80</a:t>
                      </a:r>
                      <a:r>
                        <a:rPr lang="en-US" altLang="zh-CN" sz="3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5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LGB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0.00009445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0.00001778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+11.89</a:t>
                      </a:r>
                      <a:r>
                        <a:rPr lang="en-US" altLang="zh-CN" sz="3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6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LGB_SI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0.00009364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0.00001896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+12.64</a:t>
                      </a:r>
                      <a:r>
                        <a:rPr lang="en-US" altLang="zh-CN" sz="3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7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Final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0.00009177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0.00001828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-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8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Final_Cor</a:t>
                      </a:r>
                      <a:endParaRPr lang="en-US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0.00008059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0.00001252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6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Light"/>
                        </a:rPr>
                        <a:t> -</a:t>
                      </a:r>
                      <a:endParaRPr lang="en-US" altLang="zh-CN" sz="3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 Light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DC388A9-1978-4504-87E9-565A31E6670E}"/>
              </a:ext>
            </a:extLst>
          </p:cNvPr>
          <p:cNvCxnSpPr/>
          <p:nvPr/>
        </p:nvCxnSpPr>
        <p:spPr>
          <a:xfrm>
            <a:off x="1075983" y="8961807"/>
            <a:ext cx="755292" cy="0"/>
          </a:xfrm>
          <a:prstGeom prst="line">
            <a:avLst/>
          </a:prstGeom>
          <a:ln w="381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5DC388A9-1978-4504-87E9-565A31E6670E}"/>
              </a:ext>
            </a:extLst>
          </p:cNvPr>
          <p:cNvCxnSpPr/>
          <p:nvPr/>
        </p:nvCxnSpPr>
        <p:spPr>
          <a:xfrm rot="5400000">
            <a:off x="896998" y="8033880"/>
            <a:ext cx="1111766" cy="756788"/>
          </a:xfrm>
          <a:prstGeom prst="bentConnector3">
            <a:avLst>
              <a:gd name="adj1" fmla="val 24"/>
            </a:avLst>
          </a:prstGeom>
          <a:ln w="381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4">
            <a:extLst>
              <a:ext uri="{FF2B5EF4-FFF2-40B4-BE49-F238E27FC236}">
                <a16:creationId xmlns:a16="http://schemas.microsoft.com/office/drawing/2014/main" xmlns="" id="{5DC388A9-1978-4504-87E9-565A31E6670E}"/>
              </a:ext>
            </a:extLst>
          </p:cNvPr>
          <p:cNvCxnSpPr/>
          <p:nvPr/>
        </p:nvCxnSpPr>
        <p:spPr>
          <a:xfrm rot="5400000">
            <a:off x="896998" y="6998830"/>
            <a:ext cx="1111766" cy="756788"/>
          </a:xfrm>
          <a:prstGeom prst="bentConnector3">
            <a:avLst>
              <a:gd name="adj1" fmla="val 24"/>
            </a:avLst>
          </a:prstGeom>
          <a:ln w="381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4">
            <a:extLst>
              <a:ext uri="{FF2B5EF4-FFF2-40B4-BE49-F238E27FC236}">
                <a16:creationId xmlns:a16="http://schemas.microsoft.com/office/drawing/2014/main" xmlns="" id="{5DC388A9-1978-4504-87E9-565A31E6670E}"/>
              </a:ext>
            </a:extLst>
          </p:cNvPr>
          <p:cNvCxnSpPr/>
          <p:nvPr/>
        </p:nvCxnSpPr>
        <p:spPr>
          <a:xfrm rot="5400000">
            <a:off x="-105009" y="4854548"/>
            <a:ext cx="3152775" cy="780811"/>
          </a:xfrm>
          <a:prstGeom prst="bentConnector3">
            <a:avLst>
              <a:gd name="adj1" fmla="val 50"/>
            </a:avLst>
          </a:prstGeom>
          <a:ln w="38100" cap="rnd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îsľîḓè">
            <a:extLst>
              <a:ext uri="{FF2B5EF4-FFF2-40B4-BE49-F238E27FC236}">
                <a16:creationId xmlns:a16="http://schemas.microsoft.com/office/drawing/2014/main" xmlns="" id="{2F8D8B71-20FD-4E7A-9390-0F2E2D8ACF38}"/>
              </a:ext>
            </a:extLst>
          </p:cNvPr>
          <p:cNvSpPr/>
          <p:nvPr/>
        </p:nvSpPr>
        <p:spPr bwMode="auto">
          <a:xfrm>
            <a:off x="962526" y="8848350"/>
            <a:ext cx="226913" cy="226913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模型搭建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8"/>
          <a:stretch/>
        </p:blipFill>
        <p:spPr>
          <a:xfrm>
            <a:off x="12934363" y="1410658"/>
            <a:ext cx="11344126" cy="8650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616612" y="11232684"/>
            <a:ext cx="563849" cy="563135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14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1471378" y="11182897"/>
            <a:ext cx="1467609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：原料交叉特征，</a:t>
            </a:r>
            <a:r>
              <a:rPr lang="en-US" altLang="zh-CN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TD</a:t>
            </a:r>
            <a:r>
              <a:rPr lang="zh-CN" altLang="en-US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：检测值的时间差分特征， </a:t>
            </a:r>
            <a:r>
              <a:rPr lang="en-US" altLang="zh-CN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</a:t>
            </a:r>
            <a:r>
              <a:rPr lang="zh-CN" altLang="en-US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B14</a:t>
            </a:r>
            <a:r>
              <a:rPr lang="zh-CN" altLang="en-US" sz="36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的统计特征</a:t>
            </a:r>
            <a:endParaRPr lang="en-US" altLang="zh-CN" sz="36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83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参数与特征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22"/>
          <p:cNvSpPr/>
          <p:nvPr/>
        </p:nvSpPr>
        <p:spPr>
          <a:xfrm>
            <a:off x="878240" y="1718307"/>
            <a:ext cx="5086141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57600" hangingPunct="1">
              <a:lnSpc>
                <a:spcPct val="150000"/>
              </a:lnSpc>
            </a:pPr>
            <a:r>
              <a:rPr lang="en-US" altLang="zh-CN" sz="4800" dirty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 Light"/>
              </a:rPr>
              <a:t>LGB</a:t>
            </a: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'num_leaves':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'min_data_in_leaf':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'max_depth': -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'learning_rate':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'feature_fraction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'bagging_fraction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'lambda_l1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'lambda_l2':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2"/>
          <p:cNvSpPr/>
          <p:nvPr/>
        </p:nvSpPr>
        <p:spPr>
          <a:xfrm>
            <a:off x="6371565" y="1718649"/>
            <a:ext cx="5086141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57600" hangingPunct="1">
              <a:lnSpc>
                <a:spcPct val="150000"/>
              </a:lnSpc>
            </a:pPr>
            <a:r>
              <a:rPr lang="en-US" altLang="zh-CN" sz="48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 Light"/>
              </a:rPr>
              <a:t>LGB_SI</a:t>
            </a:r>
            <a:endParaRPr lang="en-US" altLang="zh-CN" sz="48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 Light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'num_leaves':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'min_data_in_leaf':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'max_depth': -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'learning_rate':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'feature_fraction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'bagging_fraction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'lambda_l1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'lambda_l2':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2"/>
          <p:cNvSpPr/>
          <p:nvPr/>
        </p:nvSpPr>
        <p:spPr>
          <a:xfrm>
            <a:off x="12010366" y="1781680"/>
            <a:ext cx="540479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57600" hangingPunct="1">
              <a:lnSpc>
                <a:spcPct val="150000"/>
              </a:lnSpc>
            </a:pPr>
            <a:r>
              <a:rPr lang="en-US" altLang="zh-CN" sz="4800" dirty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 Light"/>
              </a:rPr>
              <a:t>XGB_IR_TD_SI</a:t>
            </a: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'gamma':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'min_child_weight': 1</a:t>
            </a:r>
            <a:endParaRPr lang="en-US" altLang="zh-CN" sz="3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'max_depth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'learning_rate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'colsample_bytree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'subsample':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'reg_alpha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'reg_lambda': </a:t>
            </a:r>
            <a:r>
              <a:rPr lang="en-US" altLang="zh-CN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Anaconda3\tianchi\jinnan\finals\pics\FI_LGB_Ini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r="2256"/>
          <a:stretch/>
        </p:blipFill>
        <p:spPr bwMode="auto">
          <a:xfrm>
            <a:off x="30948" y="1160235"/>
            <a:ext cx="8821341" cy="9404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Anaconda3\tianchi\jinnan\finals\pics\FI_LGB_S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2102"/>
          <a:stretch/>
        </p:blipFill>
        <p:spPr bwMode="auto">
          <a:xfrm>
            <a:off x="8270396" y="1139744"/>
            <a:ext cx="8319211" cy="9404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naconda3\tianchi\jinnan\finals\pics\FI_XGB_IR_TD_S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r="2935"/>
          <a:stretch/>
        </p:blipFill>
        <p:spPr bwMode="auto">
          <a:xfrm>
            <a:off x="15994468" y="1160235"/>
            <a:ext cx="8382134" cy="9404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0" y="2944198"/>
            <a:ext cx="10973752" cy="76206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84" y="3835253"/>
            <a:ext cx="9169178" cy="55112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094" y="2973848"/>
            <a:ext cx="13436748" cy="78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490" y="3734995"/>
            <a:ext cx="13375784" cy="75109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00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309900" y="4743120"/>
            <a:ext cx="8640000" cy="216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10E23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4.</a:t>
            </a:r>
            <a:r>
              <a:rPr lang="zh-CN" altLang="en-US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工序最优</a:t>
            </a:r>
            <a:r>
              <a:rPr lang="zh-CN" altLang="en-US" sz="7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323460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3574" y="688928"/>
            <a:ext cx="4700326" cy="2034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57600" hangingPunct="1">
              <a:lnSpc>
                <a:spcPct val="150000"/>
              </a:lnSpc>
            </a:pPr>
            <a:r>
              <a:rPr lang="en-US" altLang="zh-CN" sz="9600" dirty="0" smtClean="0">
                <a:solidFill>
                  <a:srgbClr val="00A2FF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  <a:sym typeface="Helvetica Light"/>
              </a:rPr>
              <a:t>nlceyes</a:t>
            </a:r>
            <a:endParaRPr lang="en-US" altLang="zh-CN" sz="9600" dirty="0">
              <a:solidFill>
                <a:srgbClr val="00A2FF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50" y="3527798"/>
            <a:ext cx="3124200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04" y="3534148"/>
            <a:ext cx="2997200" cy="311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610710" y="7560179"/>
            <a:ext cx="5791200" cy="369397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倪连超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船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舶工程师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器学习爱好者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数据分析与预测模型的搭建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11518335" y="7642988"/>
            <a:ext cx="5791200" cy="28628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张美兰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船运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工程师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化系统的搭建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698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工序最优值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250304" y="1383272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6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503940" y="1521197"/>
            <a:ext cx="1106411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寻找生产过程中各工序的最优参数值</a:t>
            </a:r>
            <a:endParaRPr lang="en-US" altLang="zh-CN" sz="4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739" y="6301509"/>
            <a:ext cx="8648700" cy="4629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ïṥļiḋè">
            <a:extLst>
              <a:ext uri="{FF2B5EF4-FFF2-40B4-BE49-F238E27FC236}">
                <a16:creationId xmlns:a16="http://schemas.microsoft.com/office/drawing/2014/main" xmlns="" id="{F84F0B1E-D7B4-497C-A70C-A3303216B26D}"/>
              </a:ext>
            </a:extLst>
          </p:cNvPr>
          <p:cNvSpPr/>
          <p:nvPr/>
        </p:nvSpPr>
        <p:spPr bwMode="auto">
          <a:xfrm>
            <a:off x="3628631" y="2333935"/>
            <a:ext cx="19397624" cy="373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实际工业生产过程中的特点，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如原料参数的工业化标准、监控时段与企业标准化管理等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适当的设置优化变量的类型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整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型与浮点型，连续型与离散型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优化算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法的实现要匹配工程化的要求，如适用于离散型变量的寻优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Isight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中的粒子群优化算法包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(PSO)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ïS1íḍê">
            <a:extLst>
              <a:ext uri="{FF2B5EF4-FFF2-40B4-BE49-F238E27FC236}">
                <a16:creationId xmlns:a16="http://schemas.microsoft.com/office/drawing/2014/main" xmlns="" id="{42DB3A44-E958-4B88-A6D1-C94883D7445D}"/>
              </a:ext>
            </a:extLst>
          </p:cNvPr>
          <p:cNvSpPr/>
          <p:nvPr/>
        </p:nvSpPr>
        <p:spPr bwMode="auto">
          <a:xfrm>
            <a:off x="4239099" y="5800529"/>
            <a:ext cx="5037945" cy="338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粒子数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最大迭代次数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惯性权重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0.9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体学习因子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0.9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全局学习因子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0.9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617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99" y="2622174"/>
            <a:ext cx="105949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2" y="5005154"/>
            <a:ext cx="143637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57" y="7360689"/>
            <a:ext cx="70897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438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250303" y="5767564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5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503939" y="5905489"/>
            <a:ext cx="626351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</a:t>
            </a:r>
            <a:r>
              <a:rPr lang="zh-CN" altLang="en-US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优收率值</a:t>
            </a:r>
            <a:endParaRPr lang="en-US" altLang="zh-CN" sz="4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250304" y="1446402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7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503940" y="1584327"/>
            <a:ext cx="5833393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回</a:t>
            </a:r>
            <a:r>
              <a:rPr lang="zh-CN" altLang="en-US" sz="4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归预测</a:t>
            </a:r>
            <a:endParaRPr lang="en-US" altLang="zh-CN" sz="4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ïṥļiḋè">
            <a:extLst>
              <a:ext uri="{FF2B5EF4-FFF2-40B4-BE49-F238E27FC236}">
                <a16:creationId xmlns:a16="http://schemas.microsoft.com/office/drawing/2014/main" xmlns="" id="{F84F0B1E-D7B4-497C-A70C-A3303216B26D}"/>
              </a:ext>
            </a:extLst>
          </p:cNvPr>
          <p:cNvSpPr/>
          <p:nvPr/>
        </p:nvSpPr>
        <p:spPr bwMode="auto">
          <a:xfrm>
            <a:off x="3628631" y="2521757"/>
            <a:ext cx="9698812" cy="263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Offline Score: </a:t>
            </a:r>
            <a:r>
              <a:rPr lang="en-US" altLang="zh-CN" sz="3600" dirty="0" smtClean="0"/>
              <a:t>0.00008059</a:t>
            </a:r>
            <a:r>
              <a:rPr lang="en-US" altLang="zh-CN" sz="3600" b="0" dirty="0" smtClean="0"/>
              <a:t>(±</a:t>
            </a:r>
            <a:r>
              <a:rPr lang="en-US" altLang="zh-CN" sz="3600" dirty="0" smtClean="0"/>
              <a:t>0.00001252</a:t>
            </a:r>
            <a:r>
              <a:rPr lang="en-US" altLang="zh-CN" sz="3600" b="0" dirty="0" smtClean="0"/>
              <a:t>)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Online Score:  </a:t>
            </a:r>
            <a:r>
              <a:rPr lang="en-US" altLang="zh-CN" sz="3600" dirty="0" smtClean="0"/>
              <a:t>0.00005920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5th</a:t>
            </a:r>
          </a:p>
        </p:txBody>
      </p:sp>
      <p:sp>
        <p:nvSpPr>
          <p:cNvPr id="9" name="ïṥļiḋè">
            <a:extLst>
              <a:ext uri="{FF2B5EF4-FFF2-40B4-BE49-F238E27FC236}">
                <a16:creationId xmlns:a16="http://schemas.microsoft.com/office/drawing/2014/main" xmlns="" id="{F84F0B1E-D7B4-497C-A70C-A3303216B26D}"/>
              </a:ext>
            </a:extLst>
          </p:cNvPr>
          <p:cNvSpPr/>
          <p:nvPr/>
        </p:nvSpPr>
        <p:spPr bwMode="auto">
          <a:xfrm>
            <a:off x="3628631" y="6719424"/>
            <a:ext cx="9698812" cy="263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Offline Score: </a:t>
            </a:r>
            <a:r>
              <a:rPr lang="en-US" altLang="zh-CN" sz="3600" dirty="0" smtClean="0"/>
              <a:t>0.9808</a:t>
            </a:r>
            <a:r>
              <a:rPr lang="en-US" altLang="zh-CN" sz="3600" b="0" dirty="0" smtClean="0"/>
              <a:t>(</a:t>
            </a:r>
            <a:r>
              <a:rPr lang="en-US" altLang="zh-CN" sz="3600" dirty="0"/>
              <a:t>0.9828</a:t>
            </a:r>
            <a:r>
              <a:rPr lang="en-US" altLang="zh-CN" sz="3600" b="0" dirty="0" smtClean="0"/>
              <a:t>)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Online Score:  </a:t>
            </a:r>
            <a:r>
              <a:rPr lang="en-US" altLang="zh-CN" sz="3600" dirty="0" smtClean="0"/>
              <a:t>0.9804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58th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86689"/>
              </p:ext>
            </p:extLst>
          </p:nvPr>
        </p:nvGraphicFramePr>
        <p:xfrm>
          <a:off x="576346" y="9460734"/>
          <a:ext cx="23551128" cy="22306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834664"/>
                <a:gridCol w="722687"/>
                <a:gridCol w="946641"/>
                <a:gridCol w="834664"/>
                <a:gridCol w="1015200"/>
              </a:tblGrid>
              <a:tr h="743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A15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A17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A19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B11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B14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收率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7435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17.0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18.0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102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103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0.50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78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1.50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12.5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16.0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45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1.50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1.50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800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440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0.9808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7435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19.5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16.0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104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103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106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1.33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23.5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88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75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0.33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316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0.09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13.0</a:t>
                      </a:r>
                      <a:endParaRPr lang="en-US" altLang="zh-CN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15.0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2.50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2.50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1200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000" u="none" strike="noStrike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460</a:t>
                      </a:r>
                      <a:endParaRPr lang="en-US" altLang="zh-CN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0.9828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09608" y="9235225"/>
            <a:ext cx="694041" cy="26481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338435" y="9240366"/>
            <a:ext cx="694041" cy="26481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05001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2340455" y="11245917"/>
            <a:ext cx="1938034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小结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850818" y="6893469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6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967088" y="7121797"/>
            <a:ext cx="10212402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后续可以尝试的提高点</a:t>
            </a:r>
            <a:endParaRPr lang="en-US" altLang="zh-CN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ïṥļiḋè">
            <a:extLst>
              <a:ext uri="{FF2B5EF4-FFF2-40B4-BE49-F238E27FC236}">
                <a16:creationId xmlns:a16="http://schemas.microsoft.com/office/drawing/2014/main" xmlns="" id="{F84F0B1E-D7B4-497C-A70C-A3303216B26D}"/>
              </a:ext>
            </a:extLst>
          </p:cNvPr>
          <p:cNvSpPr/>
          <p:nvPr/>
        </p:nvSpPr>
        <p:spPr bwMode="auto">
          <a:xfrm>
            <a:off x="4178107" y="7784505"/>
            <a:ext cx="15003511" cy="346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怎样利用好官方设定的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误差数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据（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条样本）？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怎样利用已知特征推出样本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相关的信息？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是否可以使用迁移学习的方法来解决这种小样本场景下的模型搭建？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尝试其他优化算法来寻找最优收率值？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iṣļíḑè">
            <a:extLst>
              <a:ext uri="{FF2B5EF4-FFF2-40B4-BE49-F238E27FC236}">
                <a16:creationId xmlns:a16="http://schemas.microsoft.com/office/drawing/2014/main" xmlns="" id="{C1AFC22C-ED4D-4505-957B-3B9AB9BB28B7}"/>
              </a:ext>
            </a:extLst>
          </p:cNvPr>
          <p:cNvSpPr>
            <a:spLocks noChangeAspect="1"/>
          </p:cNvSpPr>
          <p:nvPr/>
        </p:nvSpPr>
        <p:spPr>
          <a:xfrm>
            <a:off x="2601436" y="1842852"/>
            <a:ext cx="939749" cy="938559"/>
          </a:xfrm>
          <a:prstGeom prst="diamond">
            <a:avLst/>
          </a:prstGeom>
          <a:solidFill>
            <a:srgbClr val="010E23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628">
              <a:defRPr/>
            </a:pPr>
            <a:endParaRPr lang="zh-CN" altLang="en-US" sz="4800" b="1" dirty="0"/>
          </a:p>
        </p:txBody>
      </p:sp>
      <p:sp>
        <p:nvSpPr>
          <p:cNvPr id="10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3967088" y="1980778"/>
            <a:ext cx="8400845" cy="66270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点与亮点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ïṥļiḋè">
            <a:extLst>
              <a:ext uri="{FF2B5EF4-FFF2-40B4-BE49-F238E27FC236}">
                <a16:creationId xmlns:a16="http://schemas.microsoft.com/office/drawing/2014/main" xmlns="" id="{F84F0B1E-D7B4-497C-A70C-A3303216B26D}"/>
              </a:ext>
            </a:extLst>
          </p:cNvPr>
          <p:cNvSpPr/>
          <p:nvPr/>
        </p:nvSpPr>
        <p:spPr bwMode="auto">
          <a:xfrm>
            <a:off x="4330508" y="2764823"/>
            <a:ext cx="14227656" cy="288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器学习理论与实际生产背景相结合的特征工程，可解释性好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针对小样本场景，合理设置验证方式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模型相对简单高效，实用性高，总运行时间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6s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(7500U)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0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2825851" y="2567347"/>
            <a:ext cx="11783767" cy="110143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感谢阿里天池！</a:t>
            </a:r>
            <a:endParaRPr lang="en-US" altLang="zh-CN" sz="7200" dirty="0" smtClean="0">
              <a:solidFill>
                <a:srgbClr val="010E23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2832777" y="4635525"/>
            <a:ext cx="17367150" cy="110143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感谢津南区政府、津南城投、汉德威药业！</a:t>
            </a:r>
            <a:endParaRPr lang="en-US" altLang="zh-CN" sz="7200" dirty="0" smtClean="0">
              <a:solidFill>
                <a:srgbClr val="010E23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íṣḷíďê">
            <a:extLst>
              <a:ext uri="{FF2B5EF4-FFF2-40B4-BE49-F238E27FC236}">
                <a16:creationId xmlns:a16="http://schemas.microsoft.com/office/drawing/2014/main" xmlns="" id="{153DECF3-CC9E-4952-9AB0-3251BFAEB75E}"/>
              </a:ext>
            </a:extLst>
          </p:cNvPr>
          <p:cNvSpPr txBox="1"/>
          <p:nvPr/>
        </p:nvSpPr>
        <p:spPr bwMode="auto">
          <a:xfrm>
            <a:off x="2832777" y="6703703"/>
            <a:ext cx="17117768" cy="21566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7200" dirty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感</a:t>
            </a: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谢</a:t>
            </a:r>
            <a:r>
              <a:rPr lang="en-US" altLang="zh-CN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@</a:t>
            </a: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鱼</a:t>
            </a:r>
            <a:r>
              <a:rPr lang="zh-CN" altLang="en-US" sz="7200" dirty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遇雨欲语于</a:t>
            </a: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余、</a:t>
            </a:r>
            <a:r>
              <a:rPr lang="en-US" altLang="zh-CN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@</a:t>
            </a:r>
            <a:r>
              <a:rPr lang="zh-CN" altLang="en-US" sz="7200" dirty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我去玩蛇</a:t>
            </a: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了、</a:t>
            </a:r>
            <a:endParaRPr lang="en-US" altLang="zh-CN" sz="7200" dirty="0" smtClean="0">
              <a:solidFill>
                <a:srgbClr val="010E23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@onion</a:t>
            </a: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的开源</a:t>
            </a:r>
            <a:r>
              <a:rPr lang="en-US" altLang="zh-CN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Baseline</a:t>
            </a:r>
            <a:r>
              <a:rPr lang="zh-CN" altLang="en-US" sz="7200" dirty="0" smtClean="0">
                <a:solidFill>
                  <a:srgbClr val="010E23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！</a:t>
            </a:r>
            <a:endParaRPr lang="en-US" altLang="zh-CN" sz="7200" dirty="0" smtClean="0">
              <a:solidFill>
                <a:srgbClr val="010E23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7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îşḻîḍè">
            <a:extLst>
              <a:ext uri="{FF2B5EF4-FFF2-40B4-BE49-F238E27FC236}">
                <a16:creationId xmlns="" xmlns:a16="http://schemas.microsoft.com/office/drawing/2014/main" id="{5D0D85C0-F965-4CBA-8178-7C0B54C88A04}"/>
              </a:ext>
            </a:extLst>
          </p:cNvPr>
          <p:cNvSpPr/>
          <p:nvPr/>
        </p:nvSpPr>
        <p:spPr bwMode="auto">
          <a:xfrm>
            <a:off x="2798952" y="2728749"/>
            <a:ext cx="10319171" cy="1008112"/>
          </a:xfrm>
          <a:prstGeom prst="rect">
            <a:avLst/>
          </a:prstGeom>
          <a:noFill/>
          <a:ln w="63500" cap="flat" cmpd="sng" algn="ctr">
            <a:solidFill>
              <a:srgbClr val="010E2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ïš1iḍè">
            <a:extLst>
              <a:ext uri="{FF2B5EF4-FFF2-40B4-BE49-F238E27FC236}">
                <a16:creationId xmlns="" xmlns:a16="http://schemas.microsoft.com/office/drawing/2014/main" id="{59E89F2A-78FD-4DE7-A919-9A5F6B983593}"/>
              </a:ext>
            </a:extLst>
          </p:cNvPr>
          <p:cNvSpPr/>
          <p:nvPr/>
        </p:nvSpPr>
        <p:spPr bwMode="auto">
          <a:xfrm>
            <a:off x="2798952" y="5091865"/>
            <a:ext cx="13994356" cy="1008112"/>
          </a:xfrm>
          <a:prstGeom prst="rect">
            <a:avLst/>
          </a:prstGeom>
          <a:noFill/>
          <a:ln w="63500" cap="flat" cmpd="sng" algn="ctr">
            <a:solidFill>
              <a:srgbClr val="010E2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íṩľídé">
            <a:extLst>
              <a:ext uri="{FF2B5EF4-FFF2-40B4-BE49-F238E27FC236}">
                <a16:creationId xmlns="" xmlns:a16="http://schemas.microsoft.com/office/drawing/2014/main" id="{F7C67A35-8F00-4203-BF52-4B5277BBD14D}"/>
              </a:ext>
            </a:extLst>
          </p:cNvPr>
          <p:cNvSpPr/>
          <p:nvPr/>
        </p:nvSpPr>
        <p:spPr bwMode="auto">
          <a:xfrm>
            <a:off x="2798953" y="7454983"/>
            <a:ext cx="7029420" cy="1008112"/>
          </a:xfrm>
          <a:prstGeom prst="rect">
            <a:avLst/>
          </a:prstGeom>
          <a:noFill/>
          <a:ln w="63500" cap="flat" cmpd="sng" algn="ctr">
            <a:solidFill>
              <a:srgbClr val="010E2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îšḻïḑe">
            <a:extLst>
              <a:ext uri="{FF2B5EF4-FFF2-40B4-BE49-F238E27FC236}">
                <a16:creationId xmlns="" xmlns:a16="http://schemas.microsoft.com/office/drawing/2014/main" id="{310E7423-E922-4D6B-9ADF-CE78FD4C8EDA}"/>
              </a:ext>
            </a:extLst>
          </p:cNvPr>
          <p:cNvSpPr/>
          <p:nvPr/>
        </p:nvSpPr>
        <p:spPr bwMode="auto">
          <a:xfrm>
            <a:off x="2798953" y="2728749"/>
            <a:ext cx="2727552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800" dirty="0">
                <a:solidFill>
                  <a:srgbClr val="00A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4800" dirty="0">
              <a:solidFill>
                <a:srgbClr val="00A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îṧlide">
            <a:extLst>
              <a:ext uri="{FF2B5EF4-FFF2-40B4-BE49-F238E27FC236}">
                <a16:creationId xmlns="" xmlns:a16="http://schemas.microsoft.com/office/drawing/2014/main" id="{EFA2F8D2-DC58-448A-A3E8-4EB3C56BEAE2}"/>
              </a:ext>
            </a:extLst>
          </p:cNvPr>
          <p:cNvSpPr/>
          <p:nvPr/>
        </p:nvSpPr>
        <p:spPr bwMode="auto">
          <a:xfrm>
            <a:off x="2798953" y="5091865"/>
            <a:ext cx="2727552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00A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4800" dirty="0">
              <a:solidFill>
                <a:srgbClr val="00A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íṣḷïďe">
            <a:extLst>
              <a:ext uri="{FF2B5EF4-FFF2-40B4-BE49-F238E27FC236}">
                <a16:creationId xmlns="" xmlns:a16="http://schemas.microsoft.com/office/drawing/2014/main" id="{E2B748B0-EADD-4008-8D30-E31A6285C292}"/>
              </a:ext>
            </a:extLst>
          </p:cNvPr>
          <p:cNvSpPr/>
          <p:nvPr/>
        </p:nvSpPr>
        <p:spPr bwMode="auto">
          <a:xfrm>
            <a:off x="2798953" y="7454981"/>
            <a:ext cx="2727552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00A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4800" dirty="0">
              <a:solidFill>
                <a:srgbClr val="00A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D814D919-3E38-4C0D-8550-72ED7F214798}"/>
              </a:ext>
            </a:extLst>
          </p:cNvPr>
          <p:cNvCxnSpPr/>
          <p:nvPr/>
        </p:nvCxnSpPr>
        <p:spPr>
          <a:xfrm>
            <a:off x="5526505" y="2792035"/>
            <a:ext cx="0" cy="881540"/>
          </a:xfrm>
          <a:prstGeom prst="line">
            <a:avLst/>
          </a:prstGeom>
          <a:ln w="63500" cap="flat" cmpd="sng" algn="ctr">
            <a:solidFill>
              <a:srgbClr val="010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4FD69B78-812A-4D5B-AE77-507EA02BBCF5}"/>
              </a:ext>
            </a:extLst>
          </p:cNvPr>
          <p:cNvCxnSpPr/>
          <p:nvPr/>
        </p:nvCxnSpPr>
        <p:spPr>
          <a:xfrm>
            <a:off x="5526505" y="5155151"/>
            <a:ext cx="0" cy="881540"/>
          </a:xfrm>
          <a:prstGeom prst="line">
            <a:avLst/>
          </a:prstGeom>
          <a:ln w="63500" cap="flat" cmpd="sng" algn="ctr">
            <a:solidFill>
              <a:srgbClr val="010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B0E4AB58-3CAA-4C37-80DD-E852A1F80B9F}"/>
              </a:ext>
            </a:extLst>
          </p:cNvPr>
          <p:cNvCxnSpPr/>
          <p:nvPr/>
        </p:nvCxnSpPr>
        <p:spPr>
          <a:xfrm>
            <a:off x="5526505" y="7518267"/>
            <a:ext cx="0" cy="881540"/>
          </a:xfrm>
          <a:prstGeom prst="line">
            <a:avLst/>
          </a:prstGeom>
          <a:ln w="63500" cap="flat" cmpd="sng" algn="ctr">
            <a:solidFill>
              <a:srgbClr val="010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íšḷíḑé">
            <a:extLst>
              <a:ext uri="{FF2B5EF4-FFF2-40B4-BE49-F238E27FC236}">
                <a16:creationId xmlns="" xmlns:a16="http://schemas.microsoft.com/office/drawing/2014/main" id="{3DFF3B8D-21CC-452D-A8F5-D678901A9838}"/>
              </a:ext>
            </a:extLst>
          </p:cNvPr>
          <p:cNvSpPr/>
          <p:nvPr/>
        </p:nvSpPr>
        <p:spPr bwMode="auto">
          <a:xfrm>
            <a:off x="5526504" y="2728749"/>
            <a:ext cx="7837804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我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们需要解决什么问题？</a:t>
            </a:r>
            <a:endParaRPr lang="en-US" altLang="zh-CN" sz="4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íṥḻíḓe">
            <a:extLst>
              <a:ext uri="{FF2B5EF4-FFF2-40B4-BE49-F238E27FC236}">
                <a16:creationId xmlns="" xmlns:a16="http://schemas.microsoft.com/office/drawing/2014/main" id="{EB5CF8BB-3CA0-44FF-BFC9-648E2E535576}"/>
              </a:ext>
            </a:extLst>
          </p:cNvPr>
          <p:cNvSpPr/>
          <p:nvPr/>
        </p:nvSpPr>
        <p:spPr bwMode="auto">
          <a:xfrm>
            <a:off x="5526504" y="5091865"/>
            <a:ext cx="11600911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问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题有什么特点？如何设计相应方案？</a:t>
            </a:r>
            <a:endParaRPr lang="en-US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íṩļiḍè">
            <a:extLst>
              <a:ext uri="{FF2B5EF4-FFF2-40B4-BE49-F238E27FC236}">
                <a16:creationId xmlns="" xmlns:a16="http://schemas.microsoft.com/office/drawing/2014/main" id="{ACDD50F9-7BC9-435C-808C-DC4AF2A47AC8}"/>
              </a:ext>
            </a:extLst>
          </p:cNvPr>
          <p:cNvSpPr/>
          <p:nvPr/>
        </p:nvSpPr>
        <p:spPr bwMode="auto">
          <a:xfrm>
            <a:off x="5551390" y="7454981"/>
            <a:ext cx="4276983" cy="1008112"/>
          </a:xfrm>
          <a:prstGeom prst="rect">
            <a:avLst/>
          </a:prstGeom>
          <a:noFill/>
          <a:ln w="190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</a:extLst>
        </p:spPr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效果如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何？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154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99" y="2622174"/>
            <a:ext cx="105949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2" y="5005154"/>
            <a:ext cx="143637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57" y="7360689"/>
            <a:ext cx="70897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02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2"/>
          <p:cNvSpPr/>
          <p:nvPr/>
        </p:nvSpPr>
        <p:spPr>
          <a:xfrm>
            <a:off x="940587" y="1443497"/>
            <a:ext cx="16028568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57600" hangingPunct="1">
              <a:lnSpc>
                <a:spcPct val="150000"/>
              </a:lnSpc>
            </a:pPr>
            <a:r>
              <a:rPr lang="zh-CN" altLang="en-US" sz="3800" dirty="0">
                <a:solidFill>
                  <a:srgbClr val="00A2FF"/>
                </a:solidFill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赛题</a:t>
            </a:r>
            <a:endParaRPr lang="en-US" altLang="zh-CN" sz="3800" dirty="0">
              <a:solidFill>
                <a:srgbClr val="00A2FF"/>
              </a:solidFill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zh-CN" altLang="en-US" b="0" dirty="0"/>
              <a:t>以原料企业工艺优化为课题，要求选手以异烟酸生产过程中的各参数，设计精确智能的优秀算法，提升异烟酸的收率，助力企业实现转型升级，提升行业竞争力。大赛数据提供方天津汉德威药业有限公司，为大赛提供真实生产</a:t>
            </a:r>
            <a:r>
              <a:rPr lang="zh-CN" altLang="en-US" b="0" dirty="0" smtClean="0"/>
              <a:t>数据。要求</a:t>
            </a:r>
            <a:r>
              <a:rPr lang="zh-CN" altLang="en-US" b="0" dirty="0"/>
              <a:t>选手以异烟酸生产过程中的各参数，包括各主要步骤的时间、温度、压强等参数为基础，设计精确智能的优秀算法，提升异烟酸的收率。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940588" y="5663924"/>
            <a:ext cx="1571204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57600" hangingPunct="1">
              <a:lnSpc>
                <a:spcPct val="150000"/>
              </a:lnSpc>
            </a:pPr>
            <a:r>
              <a:rPr lang="zh-CN" altLang="en-US" sz="3800" dirty="0">
                <a:solidFill>
                  <a:srgbClr val="00A2FF"/>
                </a:solidFill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数据</a:t>
            </a:r>
            <a:endParaRPr lang="en-US" altLang="zh-CN" sz="3800" dirty="0">
              <a:solidFill>
                <a:srgbClr val="00A2FF"/>
              </a:solidFill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/>
              <a:t>共</a:t>
            </a:r>
            <a:r>
              <a:rPr lang="zh-CN" altLang="en-US" b="0" dirty="0" smtClean="0"/>
              <a:t>有</a:t>
            </a:r>
            <a:r>
              <a:rPr lang="en-US" altLang="zh-CN" b="0" dirty="0"/>
              <a:t>2000</a:t>
            </a:r>
            <a:r>
              <a:rPr lang="zh-CN" altLang="en-US" b="0" dirty="0"/>
              <a:t>批次来自实际异烟酸生产</a:t>
            </a:r>
            <a:r>
              <a:rPr lang="zh-CN" altLang="en-US" b="0" dirty="0" smtClean="0"/>
              <a:t>中各</a:t>
            </a:r>
            <a:r>
              <a:rPr lang="zh-CN" altLang="en-US" b="0" dirty="0"/>
              <a:t>参数的监测指标和最终收率的数</a:t>
            </a:r>
            <a:r>
              <a:rPr lang="zh-CN" altLang="en-US" b="0" dirty="0" smtClean="0"/>
              <a:t>据</a:t>
            </a:r>
            <a:endParaRPr lang="en-US" altLang="zh-CN" b="0" dirty="0" smtClean="0"/>
          </a:p>
          <a:p>
            <a:pPr algn="just">
              <a:lnSpc>
                <a:spcPct val="150000"/>
              </a:lnSpc>
            </a:pPr>
            <a:r>
              <a:rPr lang="zh-CN" altLang="en-US" b="0" dirty="0" smtClean="0"/>
              <a:t>监</a:t>
            </a:r>
            <a:r>
              <a:rPr lang="zh-CN" altLang="en-US" b="0" dirty="0"/>
              <a:t>测指标由两大工序数十个步骤构</a:t>
            </a:r>
            <a:r>
              <a:rPr lang="zh-CN" altLang="en-US" b="0" dirty="0" smtClean="0"/>
              <a:t>成，生</a:t>
            </a:r>
            <a:r>
              <a:rPr lang="zh-CN" altLang="en-US" b="0" dirty="0"/>
              <a:t>产步</a:t>
            </a:r>
            <a:r>
              <a:rPr lang="zh-CN" altLang="en-US" b="0" dirty="0" smtClean="0"/>
              <a:t>骤中的参数总计</a:t>
            </a:r>
            <a:r>
              <a:rPr lang="en-US" altLang="zh-CN" b="0" dirty="0" smtClean="0"/>
              <a:t>42</a:t>
            </a:r>
            <a:r>
              <a:rPr lang="zh-CN" altLang="en-US" b="0" dirty="0" smtClean="0"/>
              <a:t>项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5" name="矩形 22"/>
          <p:cNvSpPr/>
          <p:nvPr/>
        </p:nvSpPr>
        <p:spPr>
          <a:xfrm>
            <a:off x="940588" y="8459963"/>
            <a:ext cx="1485039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657600" hangingPunct="1">
              <a:lnSpc>
                <a:spcPct val="150000"/>
              </a:lnSpc>
            </a:pPr>
            <a:r>
              <a:rPr lang="zh-CN" altLang="en-US" sz="3800" dirty="0" smtClean="0">
                <a:solidFill>
                  <a:srgbClr val="00A2FF"/>
                </a:solidFill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评测</a:t>
            </a:r>
            <a:endParaRPr lang="en-US" altLang="zh-CN" sz="3800" dirty="0" smtClean="0">
              <a:solidFill>
                <a:srgbClr val="00A2FF"/>
              </a:solidFill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  <a:p>
            <a:pPr algn="l" defTabSz="3657600" hangingPunct="1">
              <a:lnSpc>
                <a:spcPct val="150000"/>
              </a:lnSpc>
            </a:pPr>
            <a:r>
              <a:rPr lang="zh-CN" altLang="en-US" b="0" dirty="0"/>
              <a:t>预测结果以均方误差作为评判标准，结果越小越好</a:t>
            </a:r>
            <a:endParaRPr lang="en-US" altLang="zh-CN" b="0" dirty="0"/>
          </a:p>
          <a:p>
            <a:pPr algn="l" defTabSz="3657600" hangingPunct="1">
              <a:lnSpc>
                <a:spcPct val="150000"/>
              </a:lnSpc>
            </a:pPr>
            <a:r>
              <a:rPr lang="zh-CN" altLang="en-US" b="0" dirty="0">
                <a:sym typeface="Helvetica Light"/>
              </a:rPr>
              <a:t>最优收率值，规定的取值范围内，越高越好</a:t>
            </a:r>
            <a:endParaRPr lang="en-US" altLang="zh-CN" b="0" dirty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1483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99" y="2622174"/>
            <a:ext cx="105949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2" y="5005154"/>
            <a:ext cx="143637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57" y="7360689"/>
            <a:ext cx="70897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90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ṧľiḑê">
            <a:extLst>
              <a:ext uri="{FF2B5EF4-FFF2-40B4-BE49-F238E27FC236}">
                <a16:creationId xmlns:a16="http://schemas.microsoft.com/office/drawing/2014/main" xmlns="" id="{FE482A24-EECB-4400-B033-F262034A765A}"/>
              </a:ext>
            </a:extLst>
          </p:cNvPr>
          <p:cNvSpPr/>
          <p:nvPr/>
        </p:nvSpPr>
        <p:spPr>
          <a:xfrm rot="16200000">
            <a:off x="4870384" y="2295562"/>
            <a:ext cx="3772664" cy="376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išļiḑé">
            <a:extLst>
              <a:ext uri="{FF2B5EF4-FFF2-40B4-BE49-F238E27FC236}">
                <a16:creationId xmlns:a16="http://schemas.microsoft.com/office/drawing/2014/main" xmlns="" id="{9925F553-2A67-4FBB-9E33-8443A45F59DF}"/>
              </a:ext>
            </a:extLst>
          </p:cNvPr>
          <p:cNvSpPr/>
          <p:nvPr/>
        </p:nvSpPr>
        <p:spPr>
          <a:xfrm>
            <a:off x="4874710" y="2302572"/>
            <a:ext cx="3765884" cy="3765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5635"/>
                  <a:pt x="2418" y="10235"/>
                  <a:pt x="6326" y="6326"/>
                </a:cubicBezTo>
                <a:cubicBezTo>
                  <a:pt x="10235" y="2418"/>
                  <a:pt x="15635" y="0"/>
                  <a:pt x="2160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ïŝlïdê">
            <a:extLst>
              <a:ext uri="{FF2B5EF4-FFF2-40B4-BE49-F238E27FC236}">
                <a16:creationId xmlns:a16="http://schemas.microsoft.com/office/drawing/2014/main" xmlns="" id="{C9172DC2-4EF6-4389-AC85-B0B7D74F73FB}"/>
              </a:ext>
            </a:extLst>
          </p:cNvPr>
          <p:cNvSpPr/>
          <p:nvPr/>
        </p:nvSpPr>
        <p:spPr>
          <a:xfrm>
            <a:off x="8767030" y="2302444"/>
            <a:ext cx="3771654" cy="375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îṣlîḋé">
            <a:extLst>
              <a:ext uri="{FF2B5EF4-FFF2-40B4-BE49-F238E27FC236}">
                <a16:creationId xmlns:a16="http://schemas.microsoft.com/office/drawing/2014/main" xmlns="" id="{28B4EDA0-C6D2-4152-AE00-CF7A2687A153}"/>
              </a:ext>
            </a:extLst>
          </p:cNvPr>
          <p:cNvSpPr/>
          <p:nvPr/>
        </p:nvSpPr>
        <p:spPr>
          <a:xfrm rot="5400000">
            <a:off x="8769917" y="2289323"/>
            <a:ext cx="3765886" cy="3765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5635"/>
                  <a:pt x="2418" y="10235"/>
                  <a:pt x="6326" y="6326"/>
                </a:cubicBezTo>
                <a:cubicBezTo>
                  <a:pt x="10235" y="2418"/>
                  <a:pt x="15635" y="0"/>
                  <a:pt x="2160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defTabSz="457200"/>
            <a:endParaRPr sz="3000" spc="209">
              <a:solidFill>
                <a:srgbClr val="F26D9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íṩļîḑè">
            <a:extLst>
              <a:ext uri="{FF2B5EF4-FFF2-40B4-BE49-F238E27FC236}">
                <a16:creationId xmlns:a16="http://schemas.microsoft.com/office/drawing/2014/main" xmlns="" id="{2829BA66-CFAC-4B3A-812C-E1FFEBD50924}"/>
              </a:ext>
            </a:extLst>
          </p:cNvPr>
          <p:cNvSpPr/>
          <p:nvPr/>
        </p:nvSpPr>
        <p:spPr>
          <a:xfrm rot="5400000">
            <a:off x="8758380" y="6203554"/>
            <a:ext cx="3771652" cy="3759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îšḻíḓe">
            <a:extLst>
              <a:ext uri="{FF2B5EF4-FFF2-40B4-BE49-F238E27FC236}">
                <a16:creationId xmlns:a16="http://schemas.microsoft.com/office/drawing/2014/main" xmlns="" id="{E81D2A07-CFD0-4C04-A8C6-60AA81BC115D}"/>
              </a:ext>
            </a:extLst>
          </p:cNvPr>
          <p:cNvSpPr/>
          <p:nvPr/>
        </p:nvSpPr>
        <p:spPr>
          <a:xfrm rot="10800000">
            <a:off x="8769916" y="6209672"/>
            <a:ext cx="3765884" cy="3765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5635"/>
                  <a:pt x="2418" y="10235"/>
                  <a:pt x="6326" y="6326"/>
                </a:cubicBezTo>
                <a:cubicBezTo>
                  <a:pt x="10235" y="2418"/>
                  <a:pt x="15635" y="0"/>
                  <a:pt x="2160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defTabSz="457200"/>
            <a:endParaRPr sz="3000" spc="209">
              <a:solidFill>
                <a:srgbClr val="F26D9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iSlîḍê">
            <a:extLst>
              <a:ext uri="{FF2B5EF4-FFF2-40B4-BE49-F238E27FC236}">
                <a16:creationId xmlns:a16="http://schemas.microsoft.com/office/drawing/2014/main" xmlns="" id="{28F5C970-EB22-4D96-90B2-138271FE5E6F}"/>
              </a:ext>
            </a:extLst>
          </p:cNvPr>
          <p:cNvSpPr/>
          <p:nvPr/>
        </p:nvSpPr>
        <p:spPr>
          <a:xfrm rot="10800000">
            <a:off x="4865283" y="6209671"/>
            <a:ext cx="3771652" cy="375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îŝlïḑè">
            <a:extLst>
              <a:ext uri="{FF2B5EF4-FFF2-40B4-BE49-F238E27FC236}">
                <a16:creationId xmlns:a16="http://schemas.microsoft.com/office/drawing/2014/main" xmlns="" id="{6459C816-D9BF-479B-8478-FC94B88B16BA}"/>
              </a:ext>
            </a:extLst>
          </p:cNvPr>
          <p:cNvSpPr/>
          <p:nvPr/>
        </p:nvSpPr>
        <p:spPr>
          <a:xfrm>
            <a:off x="4865283" y="6200319"/>
            <a:ext cx="3765868" cy="3765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235" y="19182"/>
                  <a:pt x="6327" y="15274"/>
                </a:cubicBezTo>
                <a:cubicBezTo>
                  <a:pt x="2418" y="11365"/>
                  <a:pt x="0" y="5965"/>
                  <a:pt x="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ïṧļîďe">
            <a:extLst>
              <a:ext uri="{FF2B5EF4-FFF2-40B4-BE49-F238E27FC236}">
                <a16:creationId xmlns:a16="http://schemas.microsoft.com/office/drawing/2014/main" xmlns="" id="{F23EDAC9-D979-4144-8089-F1660E1A681E}"/>
              </a:ext>
            </a:extLst>
          </p:cNvPr>
          <p:cNvSpPr/>
          <p:nvPr/>
        </p:nvSpPr>
        <p:spPr bwMode="auto">
          <a:xfrm>
            <a:off x="9741164" y="7280458"/>
            <a:ext cx="969850" cy="956130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25" name="íṥliḑé">
            <a:extLst>
              <a:ext uri="{FF2B5EF4-FFF2-40B4-BE49-F238E27FC236}">
                <a16:creationId xmlns:a16="http://schemas.microsoft.com/office/drawing/2014/main" xmlns="" id="{9F6E70A7-2C74-46D6-B36C-96037E54B208}"/>
              </a:ext>
            </a:extLst>
          </p:cNvPr>
          <p:cNvSpPr/>
          <p:nvPr/>
        </p:nvSpPr>
        <p:spPr bwMode="auto">
          <a:xfrm>
            <a:off x="9752893" y="4057263"/>
            <a:ext cx="946388" cy="853534"/>
          </a:xfrm>
          <a:custGeom>
            <a:avLst/>
            <a:gdLst>
              <a:gd name="T0" fmla="*/ 7830 w 8541"/>
              <a:gd name="T1" fmla="*/ 7703 h 7703"/>
              <a:gd name="T2" fmla="*/ 0 w 8541"/>
              <a:gd name="T3" fmla="*/ 7703 h 7703"/>
              <a:gd name="T4" fmla="*/ 0 w 8541"/>
              <a:gd name="T5" fmla="*/ 0 h 7703"/>
              <a:gd name="T6" fmla="*/ 632 w 8541"/>
              <a:gd name="T7" fmla="*/ 0 h 7703"/>
              <a:gd name="T8" fmla="*/ 632 w 8541"/>
              <a:gd name="T9" fmla="*/ 4272 h 7703"/>
              <a:gd name="T10" fmla="*/ 4513 w 8541"/>
              <a:gd name="T11" fmla="*/ 1449 h 7703"/>
              <a:gd name="T12" fmla="*/ 5841 w 8541"/>
              <a:gd name="T13" fmla="*/ 2017 h 7703"/>
              <a:gd name="T14" fmla="*/ 7667 w 8541"/>
              <a:gd name="T15" fmla="*/ 357 h 7703"/>
              <a:gd name="T16" fmla="*/ 7305 w 8541"/>
              <a:gd name="T17" fmla="*/ 0 h 7703"/>
              <a:gd name="T18" fmla="*/ 8541 w 8541"/>
              <a:gd name="T19" fmla="*/ 0 h 7703"/>
              <a:gd name="T20" fmla="*/ 8541 w 8541"/>
              <a:gd name="T21" fmla="*/ 1235 h 7703"/>
              <a:gd name="T22" fmla="*/ 8116 w 8541"/>
              <a:gd name="T23" fmla="*/ 806 h 7703"/>
              <a:gd name="T24" fmla="*/ 5965 w 8541"/>
              <a:gd name="T25" fmla="*/ 2756 h 7703"/>
              <a:gd name="T26" fmla="*/ 4593 w 8541"/>
              <a:gd name="T27" fmla="*/ 2172 h 7703"/>
              <a:gd name="T28" fmla="*/ 632 w 8541"/>
              <a:gd name="T29" fmla="*/ 5054 h 7703"/>
              <a:gd name="T30" fmla="*/ 632 w 8541"/>
              <a:gd name="T31" fmla="*/ 7072 h 7703"/>
              <a:gd name="T32" fmla="*/ 1348 w 8541"/>
              <a:gd name="T33" fmla="*/ 7072 h 7703"/>
              <a:gd name="T34" fmla="*/ 1348 w 8541"/>
              <a:gd name="T35" fmla="*/ 5289 h 7703"/>
              <a:gd name="T36" fmla="*/ 1980 w 8541"/>
              <a:gd name="T37" fmla="*/ 5289 h 7703"/>
              <a:gd name="T38" fmla="*/ 1980 w 8541"/>
              <a:gd name="T39" fmla="*/ 7072 h 7703"/>
              <a:gd name="T40" fmla="*/ 2517 w 8541"/>
              <a:gd name="T41" fmla="*/ 7072 h 7703"/>
              <a:gd name="T42" fmla="*/ 2517 w 8541"/>
              <a:gd name="T43" fmla="*/ 4558 h 7703"/>
              <a:gd name="T44" fmla="*/ 3149 w 8541"/>
              <a:gd name="T45" fmla="*/ 4558 h 7703"/>
              <a:gd name="T46" fmla="*/ 3149 w 8541"/>
              <a:gd name="T47" fmla="*/ 7072 h 7703"/>
              <a:gd name="T48" fmla="*/ 3686 w 8541"/>
              <a:gd name="T49" fmla="*/ 7072 h 7703"/>
              <a:gd name="T50" fmla="*/ 3686 w 8541"/>
              <a:gd name="T51" fmla="*/ 3824 h 7703"/>
              <a:gd name="T52" fmla="*/ 4318 w 8541"/>
              <a:gd name="T53" fmla="*/ 3824 h 7703"/>
              <a:gd name="T54" fmla="*/ 4318 w 8541"/>
              <a:gd name="T55" fmla="*/ 7072 h 7703"/>
              <a:gd name="T56" fmla="*/ 4855 w 8541"/>
              <a:gd name="T57" fmla="*/ 7072 h 7703"/>
              <a:gd name="T58" fmla="*/ 4855 w 8541"/>
              <a:gd name="T59" fmla="*/ 3458 h 7703"/>
              <a:gd name="T60" fmla="*/ 5491 w 8541"/>
              <a:gd name="T61" fmla="*/ 3458 h 7703"/>
              <a:gd name="T62" fmla="*/ 5491 w 8541"/>
              <a:gd name="T63" fmla="*/ 7072 h 7703"/>
              <a:gd name="T64" fmla="*/ 6028 w 8541"/>
              <a:gd name="T65" fmla="*/ 7072 h 7703"/>
              <a:gd name="T66" fmla="*/ 6028 w 8541"/>
              <a:gd name="T67" fmla="*/ 4193 h 7703"/>
              <a:gd name="T68" fmla="*/ 6660 w 8541"/>
              <a:gd name="T69" fmla="*/ 4193 h 7703"/>
              <a:gd name="T70" fmla="*/ 6660 w 8541"/>
              <a:gd name="T71" fmla="*/ 7072 h 7703"/>
              <a:gd name="T72" fmla="*/ 7197 w 8541"/>
              <a:gd name="T73" fmla="*/ 7072 h 7703"/>
              <a:gd name="T74" fmla="*/ 7197 w 8541"/>
              <a:gd name="T75" fmla="*/ 2728 h 7703"/>
              <a:gd name="T76" fmla="*/ 7830 w 8541"/>
              <a:gd name="T77" fmla="*/ 2728 h 7703"/>
              <a:gd name="T78" fmla="*/ 7830 w 8541"/>
              <a:gd name="T79" fmla="*/ 7703 h 7703"/>
              <a:gd name="T80" fmla="*/ 7830 w 8541"/>
              <a:gd name="T81" fmla="*/ 7703 h 7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41" h="7703">
                <a:moveTo>
                  <a:pt x="7830" y="7703"/>
                </a:moveTo>
                <a:lnTo>
                  <a:pt x="0" y="7703"/>
                </a:lnTo>
                <a:lnTo>
                  <a:pt x="0" y="0"/>
                </a:lnTo>
                <a:lnTo>
                  <a:pt x="632" y="0"/>
                </a:lnTo>
                <a:lnTo>
                  <a:pt x="632" y="4272"/>
                </a:lnTo>
                <a:lnTo>
                  <a:pt x="4513" y="1449"/>
                </a:lnTo>
                <a:lnTo>
                  <a:pt x="5841" y="2017"/>
                </a:lnTo>
                <a:lnTo>
                  <a:pt x="7667" y="357"/>
                </a:lnTo>
                <a:lnTo>
                  <a:pt x="7305" y="0"/>
                </a:lnTo>
                <a:lnTo>
                  <a:pt x="8541" y="0"/>
                </a:lnTo>
                <a:lnTo>
                  <a:pt x="8541" y="1235"/>
                </a:lnTo>
                <a:lnTo>
                  <a:pt x="8116" y="806"/>
                </a:lnTo>
                <a:lnTo>
                  <a:pt x="5965" y="2756"/>
                </a:lnTo>
                <a:lnTo>
                  <a:pt x="4593" y="2172"/>
                </a:lnTo>
                <a:lnTo>
                  <a:pt x="632" y="5054"/>
                </a:lnTo>
                <a:lnTo>
                  <a:pt x="632" y="7072"/>
                </a:lnTo>
                <a:lnTo>
                  <a:pt x="1348" y="7072"/>
                </a:lnTo>
                <a:lnTo>
                  <a:pt x="1348" y="5289"/>
                </a:lnTo>
                <a:lnTo>
                  <a:pt x="1980" y="5289"/>
                </a:lnTo>
                <a:lnTo>
                  <a:pt x="1980" y="7072"/>
                </a:lnTo>
                <a:lnTo>
                  <a:pt x="2517" y="7072"/>
                </a:lnTo>
                <a:lnTo>
                  <a:pt x="2517" y="4558"/>
                </a:lnTo>
                <a:lnTo>
                  <a:pt x="3149" y="4558"/>
                </a:lnTo>
                <a:lnTo>
                  <a:pt x="3149" y="7072"/>
                </a:lnTo>
                <a:lnTo>
                  <a:pt x="3686" y="7072"/>
                </a:lnTo>
                <a:lnTo>
                  <a:pt x="3686" y="3824"/>
                </a:lnTo>
                <a:lnTo>
                  <a:pt x="4318" y="3824"/>
                </a:lnTo>
                <a:lnTo>
                  <a:pt x="4318" y="7072"/>
                </a:lnTo>
                <a:lnTo>
                  <a:pt x="4855" y="7072"/>
                </a:lnTo>
                <a:lnTo>
                  <a:pt x="4855" y="3458"/>
                </a:lnTo>
                <a:lnTo>
                  <a:pt x="5491" y="3458"/>
                </a:lnTo>
                <a:lnTo>
                  <a:pt x="5491" y="7072"/>
                </a:lnTo>
                <a:lnTo>
                  <a:pt x="6028" y="7072"/>
                </a:lnTo>
                <a:lnTo>
                  <a:pt x="6028" y="4193"/>
                </a:lnTo>
                <a:lnTo>
                  <a:pt x="6660" y="4193"/>
                </a:lnTo>
                <a:lnTo>
                  <a:pt x="6660" y="7072"/>
                </a:lnTo>
                <a:lnTo>
                  <a:pt x="7197" y="7072"/>
                </a:lnTo>
                <a:lnTo>
                  <a:pt x="7197" y="2728"/>
                </a:lnTo>
                <a:lnTo>
                  <a:pt x="7830" y="2728"/>
                </a:lnTo>
                <a:lnTo>
                  <a:pt x="7830" y="7703"/>
                </a:lnTo>
                <a:lnTo>
                  <a:pt x="7830" y="770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26" name="îŝḻiďe">
            <a:extLst>
              <a:ext uri="{FF2B5EF4-FFF2-40B4-BE49-F238E27FC236}">
                <a16:creationId xmlns:a16="http://schemas.microsoft.com/office/drawing/2014/main" xmlns="" id="{AF60598D-B8E6-4618-9339-650B4E012694}"/>
              </a:ext>
            </a:extLst>
          </p:cNvPr>
          <p:cNvSpPr/>
          <p:nvPr/>
        </p:nvSpPr>
        <p:spPr bwMode="auto">
          <a:xfrm>
            <a:off x="6640331" y="4077675"/>
            <a:ext cx="946388" cy="944958"/>
          </a:xfrm>
          <a:custGeom>
            <a:avLst/>
            <a:gdLst>
              <a:gd name="connsiteX0" fmla="*/ 278522 w 607639"/>
              <a:gd name="connsiteY0" fmla="*/ 176978 h 606722"/>
              <a:gd name="connsiteX1" fmla="*/ 354380 w 607639"/>
              <a:gd name="connsiteY1" fmla="*/ 227538 h 606722"/>
              <a:gd name="connsiteX2" fmla="*/ 278522 w 607639"/>
              <a:gd name="connsiteY2" fmla="*/ 278098 h 606722"/>
              <a:gd name="connsiteX3" fmla="*/ 303775 w 607639"/>
              <a:gd name="connsiteY3" fmla="*/ 151691 h 606722"/>
              <a:gd name="connsiteX4" fmla="*/ 227842 w 607639"/>
              <a:gd name="connsiteY4" fmla="*/ 227503 h 606722"/>
              <a:gd name="connsiteX5" fmla="*/ 303775 w 607639"/>
              <a:gd name="connsiteY5" fmla="*/ 303315 h 606722"/>
              <a:gd name="connsiteX6" fmla="*/ 379797 w 607639"/>
              <a:gd name="connsiteY6" fmla="*/ 227503 h 606722"/>
              <a:gd name="connsiteX7" fmla="*/ 303775 w 607639"/>
              <a:gd name="connsiteY7" fmla="*/ 151691 h 606722"/>
              <a:gd name="connsiteX8" fmla="*/ 303775 w 607639"/>
              <a:gd name="connsiteY8" fmla="*/ 101120 h 606722"/>
              <a:gd name="connsiteX9" fmla="*/ 430449 w 607639"/>
              <a:gd name="connsiteY9" fmla="*/ 227503 h 606722"/>
              <a:gd name="connsiteX10" fmla="*/ 303775 w 607639"/>
              <a:gd name="connsiteY10" fmla="*/ 353886 h 606722"/>
              <a:gd name="connsiteX11" fmla="*/ 177190 w 607639"/>
              <a:gd name="connsiteY11" fmla="*/ 227503 h 606722"/>
              <a:gd name="connsiteX12" fmla="*/ 303775 w 607639"/>
              <a:gd name="connsiteY12" fmla="*/ 101120 h 606722"/>
              <a:gd name="connsiteX13" fmla="*/ 75921 w 607639"/>
              <a:gd name="connsiteY13" fmla="*/ 50568 h 606722"/>
              <a:gd name="connsiteX14" fmla="*/ 75921 w 607639"/>
              <a:gd name="connsiteY14" fmla="*/ 404452 h 606722"/>
              <a:gd name="connsiteX15" fmla="*/ 531629 w 607639"/>
              <a:gd name="connsiteY15" fmla="*/ 404452 h 606722"/>
              <a:gd name="connsiteX16" fmla="*/ 531629 w 607639"/>
              <a:gd name="connsiteY16" fmla="*/ 50568 h 606722"/>
              <a:gd name="connsiteX17" fmla="*/ 25277 w 607639"/>
              <a:gd name="connsiteY17" fmla="*/ 0 h 606722"/>
              <a:gd name="connsiteX18" fmla="*/ 582273 w 607639"/>
              <a:gd name="connsiteY18" fmla="*/ 0 h 606722"/>
              <a:gd name="connsiteX19" fmla="*/ 607639 w 607639"/>
              <a:gd name="connsiteY19" fmla="*/ 25239 h 606722"/>
              <a:gd name="connsiteX20" fmla="*/ 582273 w 607639"/>
              <a:gd name="connsiteY20" fmla="*/ 50568 h 606722"/>
              <a:gd name="connsiteX21" fmla="*/ 582273 w 607639"/>
              <a:gd name="connsiteY21" fmla="*/ 455019 h 606722"/>
              <a:gd name="connsiteX22" fmla="*/ 329141 w 607639"/>
              <a:gd name="connsiteY22" fmla="*/ 455019 h 606722"/>
              <a:gd name="connsiteX23" fmla="*/ 329141 w 607639"/>
              <a:gd name="connsiteY23" fmla="*/ 512341 h 606722"/>
              <a:gd name="connsiteX24" fmla="*/ 354419 w 607639"/>
              <a:gd name="connsiteY24" fmla="*/ 556155 h 606722"/>
              <a:gd name="connsiteX25" fmla="*/ 303775 w 607639"/>
              <a:gd name="connsiteY25" fmla="*/ 606722 h 606722"/>
              <a:gd name="connsiteX26" fmla="*/ 253131 w 607639"/>
              <a:gd name="connsiteY26" fmla="*/ 556155 h 606722"/>
              <a:gd name="connsiteX27" fmla="*/ 278497 w 607639"/>
              <a:gd name="connsiteY27" fmla="*/ 512341 h 606722"/>
              <a:gd name="connsiteX28" fmla="*/ 278497 w 607639"/>
              <a:gd name="connsiteY28" fmla="*/ 455019 h 606722"/>
              <a:gd name="connsiteX29" fmla="*/ 25277 w 607639"/>
              <a:gd name="connsiteY29" fmla="*/ 455019 h 606722"/>
              <a:gd name="connsiteX30" fmla="*/ 25277 w 607639"/>
              <a:gd name="connsiteY30" fmla="*/ 50568 h 606722"/>
              <a:gd name="connsiteX31" fmla="*/ 0 w 607639"/>
              <a:gd name="connsiteY31" fmla="*/ 25239 h 606722"/>
              <a:gd name="connsiteX32" fmla="*/ 25277 w 607639"/>
              <a:gd name="connsiteY3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639" h="606722">
                <a:moveTo>
                  <a:pt x="278522" y="176978"/>
                </a:moveTo>
                <a:lnTo>
                  <a:pt x="354380" y="227538"/>
                </a:lnTo>
                <a:lnTo>
                  <a:pt x="278522" y="278098"/>
                </a:lnTo>
                <a:close/>
                <a:moveTo>
                  <a:pt x="303775" y="151691"/>
                </a:moveTo>
                <a:cubicBezTo>
                  <a:pt x="261847" y="151691"/>
                  <a:pt x="227842" y="185642"/>
                  <a:pt x="227842" y="227503"/>
                </a:cubicBezTo>
                <a:cubicBezTo>
                  <a:pt x="227842" y="269364"/>
                  <a:pt x="261847" y="303315"/>
                  <a:pt x="303775" y="303315"/>
                </a:cubicBezTo>
                <a:cubicBezTo>
                  <a:pt x="345792" y="303315"/>
                  <a:pt x="379797" y="269364"/>
                  <a:pt x="379797" y="227503"/>
                </a:cubicBezTo>
                <a:cubicBezTo>
                  <a:pt x="379797" y="185642"/>
                  <a:pt x="345792" y="151691"/>
                  <a:pt x="303775" y="151691"/>
                </a:cubicBezTo>
                <a:close/>
                <a:moveTo>
                  <a:pt x="303775" y="101120"/>
                </a:moveTo>
                <a:cubicBezTo>
                  <a:pt x="373744" y="101120"/>
                  <a:pt x="430449" y="157735"/>
                  <a:pt x="430449" y="227503"/>
                </a:cubicBezTo>
                <a:cubicBezTo>
                  <a:pt x="430449" y="297271"/>
                  <a:pt x="373744" y="353886"/>
                  <a:pt x="303775" y="353886"/>
                </a:cubicBezTo>
                <a:cubicBezTo>
                  <a:pt x="233895" y="353886"/>
                  <a:pt x="177190" y="297271"/>
                  <a:pt x="177190" y="227503"/>
                </a:cubicBezTo>
                <a:cubicBezTo>
                  <a:pt x="177190" y="157735"/>
                  <a:pt x="233895" y="101120"/>
                  <a:pt x="303775" y="101120"/>
                </a:cubicBezTo>
                <a:close/>
                <a:moveTo>
                  <a:pt x="75921" y="50568"/>
                </a:moveTo>
                <a:lnTo>
                  <a:pt x="75921" y="404452"/>
                </a:lnTo>
                <a:lnTo>
                  <a:pt x="531629" y="404452"/>
                </a:lnTo>
                <a:lnTo>
                  <a:pt x="531629" y="50568"/>
                </a:lnTo>
                <a:close/>
                <a:moveTo>
                  <a:pt x="25277" y="0"/>
                </a:moveTo>
                <a:lnTo>
                  <a:pt x="582273" y="0"/>
                </a:lnTo>
                <a:cubicBezTo>
                  <a:pt x="596246" y="0"/>
                  <a:pt x="607639" y="11287"/>
                  <a:pt x="607639" y="25239"/>
                </a:cubicBezTo>
                <a:cubicBezTo>
                  <a:pt x="607639" y="39281"/>
                  <a:pt x="596246" y="50568"/>
                  <a:pt x="582273" y="50568"/>
                </a:cubicBezTo>
                <a:lnTo>
                  <a:pt x="582273" y="455019"/>
                </a:lnTo>
                <a:lnTo>
                  <a:pt x="329141" y="455019"/>
                </a:lnTo>
                <a:lnTo>
                  <a:pt x="329141" y="512341"/>
                </a:lnTo>
                <a:cubicBezTo>
                  <a:pt x="344272" y="521050"/>
                  <a:pt x="354419" y="537403"/>
                  <a:pt x="354419" y="556155"/>
                </a:cubicBezTo>
                <a:cubicBezTo>
                  <a:pt x="354419" y="584060"/>
                  <a:pt x="331812" y="606722"/>
                  <a:pt x="303775" y="606722"/>
                </a:cubicBezTo>
                <a:cubicBezTo>
                  <a:pt x="275827" y="606722"/>
                  <a:pt x="253131" y="584060"/>
                  <a:pt x="253131" y="556155"/>
                </a:cubicBezTo>
                <a:cubicBezTo>
                  <a:pt x="253131" y="537403"/>
                  <a:pt x="263367" y="521050"/>
                  <a:pt x="278497" y="512341"/>
                </a:cubicBezTo>
                <a:lnTo>
                  <a:pt x="278497" y="455019"/>
                </a:lnTo>
                <a:lnTo>
                  <a:pt x="25277" y="455019"/>
                </a:lnTo>
                <a:lnTo>
                  <a:pt x="25277" y="50568"/>
                </a:lnTo>
                <a:cubicBezTo>
                  <a:pt x="11304" y="50568"/>
                  <a:pt x="0" y="39281"/>
                  <a:pt x="0" y="25239"/>
                </a:cubicBezTo>
                <a:cubicBezTo>
                  <a:pt x="0" y="11287"/>
                  <a:pt x="11304" y="0"/>
                  <a:pt x="2527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î$ľíḍê">
            <a:extLst>
              <a:ext uri="{FF2B5EF4-FFF2-40B4-BE49-F238E27FC236}">
                <a16:creationId xmlns:a16="http://schemas.microsoft.com/office/drawing/2014/main" xmlns="" id="{A940042B-9BD4-4158-9953-871B6FB7F62F}"/>
              </a:ext>
            </a:extLst>
          </p:cNvPr>
          <p:cNvSpPr/>
          <p:nvPr/>
        </p:nvSpPr>
        <p:spPr bwMode="auto">
          <a:xfrm>
            <a:off x="6723868" y="7369354"/>
            <a:ext cx="808565" cy="807394"/>
          </a:xfrm>
          <a:custGeom>
            <a:avLst/>
            <a:gdLst>
              <a:gd name="T0" fmla="*/ 6270 w 7104"/>
              <a:gd name="T1" fmla="*/ 835 h 7104"/>
              <a:gd name="T2" fmla="*/ 3243 w 7104"/>
              <a:gd name="T3" fmla="*/ 835 h 7104"/>
              <a:gd name="T4" fmla="*/ 3076 w 7104"/>
              <a:gd name="T5" fmla="*/ 3675 h 7104"/>
              <a:gd name="T6" fmla="*/ 2661 w 7104"/>
              <a:gd name="T7" fmla="*/ 4091 h 7104"/>
              <a:gd name="T8" fmla="*/ 2516 w 7104"/>
              <a:gd name="T9" fmla="*/ 3946 h 7104"/>
              <a:gd name="T10" fmla="*/ 2163 w 7104"/>
              <a:gd name="T11" fmla="*/ 3946 h 7104"/>
              <a:gd name="T12" fmla="*/ 275 w 7104"/>
              <a:gd name="T13" fmla="*/ 5834 h 7104"/>
              <a:gd name="T14" fmla="*/ 275 w 7104"/>
              <a:gd name="T15" fmla="*/ 6829 h 7104"/>
              <a:gd name="T16" fmla="*/ 1271 w 7104"/>
              <a:gd name="T17" fmla="*/ 6829 h 7104"/>
              <a:gd name="T18" fmla="*/ 3158 w 7104"/>
              <a:gd name="T19" fmla="*/ 4942 h 7104"/>
              <a:gd name="T20" fmla="*/ 3158 w 7104"/>
              <a:gd name="T21" fmla="*/ 4588 h 7104"/>
              <a:gd name="T22" fmla="*/ 3014 w 7104"/>
              <a:gd name="T23" fmla="*/ 4444 h 7104"/>
              <a:gd name="T24" fmla="*/ 3430 w 7104"/>
              <a:gd name="T25" fmla="*/ 4028 h 7104"/>
              <a:gd name="T26" fmla="*/ 6270 w 7104"/>
              <a:gd name="T27" fmla="*/ 3862 h 7104"/>
              <a:gd name="T28" fmla="*/ 6270 w 7104"/>
              <a:gd name="T29" fmla="*/ 835 h 7104"/>
              <a:gd name="T30" fmla="*/ 5497 w 7104"/>
              <a:gd name="T31" fmla="*/ 2856 h 7104"/>
              <a:gd name="T32" fmla="*/ 5497 w 7104"/>
              <a:gd name="T33" fmla="*/ 3356 h 7104"/>
              <a:gd name="T34" fmla="*/ 5247 w 7104"/>
              <a:gd name="T35" fmla="*/ 3606 h 7104"/>
              <a:gd name="T36" fmla="*/ 4248 w 7104"/>
              <a:gd name="T37" fmla="*/ 3606 h 7104"/>
              <a:gd name="T38" fmla="*/ 3999 w 7104"/>
              <a:gd name="T39" fmla="*/ 3356 h 7104"/>
              <a:gd name="T40" fmla="*/ 3999 w 7104"/>
              <a:gd name="T41" fmla="*/ 2856 h 7104"/>
              <a:gd name="T42" fmla="*/ 4198 w 7104"/>
              <a:gd name="T43" fmla="*/ 2348 h 7104"/>
              <a:gd name="T44" fmla="*/ 4748 w 7104"/>
              <a:gd name="T45" fmla="*/ 1091 h 7104"/>
              <a:gd name="T46" fmla="*/ 5298 w 7104"/>
              <a:gd name="T47" fmla="*/ 2348 h 7104"/>
              <a:gd name="T48" fmla="*/ 5497 w 7104"/>
              <a:gd name="T49" fmla="*/ 2856 h 7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104" h="7104">
                <a:moveTo>
                  <a:pt x="6270" y="835"/>
                </a:moveTo>
                <a:cubicBezTo>
                  <a:pt x="5435" y="0"/>
                  <a:pt x="4077" y="0"/>
                  <a:pt x="3243" y="835"/>
                </a:cubicBezTo>
                <a:cubicBezTo>
                  <a:pt x="2468" y="1610"/>
                  <a:pt x="2412" y="2836"/>
                  <a:pt x="3076" y="3675"/>
                </a:cubicBezTo>
                <a:lnTo>
                  <a:pt x="2661" y="4091"/>
                </a:lnTo>
                <a:lnTo>
                  <a:pt x="2516" y="3946"/>
                </a:lnTo>
                <a:cubicBezTo>
                  <a:pt x="2419" y="3849"/>
                  <a:pt x="2261" y="3849"/>
                  <a:pt x="2163" y="3946"/>
                </a:cubicBezTo>
                <a:lnTo>
                  <a:pt x="275" y="5834"/>
                </a:lnTo>
                <a:cubicBezTo>
                  <a:pt x="0" y="6109"/>
                  <a:pt x="0" y="6554"/>
                  <a:pt x="275" y="6829"/>
                </a:cubicBezTo>
                <a:cubicBezTo>
                  <a:pt x="550" y="7104"/>
                  <a:pt x="996" y="7104"/>
                  <a:pt x="1271" y="6829"/>
                </a:cubicBezTo>
                <a:lnTo>
                  <a:pt x="3158" y="4942"/>
                </a:lnTo>
                <a:cubicBezTo>
                  <a:pt x="3256" y="4844"/>
                  <a:pt x="3256" y="4686"/>
                  <a:pt x="3158" y="4588"/>
                </a:cubicBezTo>
                <a:lnTo>
                  <a:pt x="3014" y="4444"/>
                </a:lnTo>
                <a:lnTo>
                  <a:pt x="3430" y="4028"/>
                </a:lnTo>
                <a:cubicBezTo>
                  <a:pt x="4269" y="4692"/>
                  <a:pt x="5495" y="4637"/>
                  <a:pt x="6270" y="3862"/>
                </a:cubicBezTo>
                <a:cubicBezTo>
                  <a:pt x="7104" y="3027"/>
                  <a:pt x="7104" y="1670"/>
                  <a:pt x="6270" y="835"/>
                </a:cubicBezTo>
                <a:close/>
                <a:moveTo>
                  <a:pt x="5497" y="2856"/>
                </a:moveTo>
                <a:lnTo>
                  <a:pt x="5497" y="3356"/>
                </a:lnTo>
                <a:cubicBezTo>
                  <a:pt x="5497" y="3494"/>
                  <a:pt x="5385" y="3606"/>
                  <a:pt x="5247" y="3606"/>
                </a:cubicBezTo>
                <a:lnTo>
                  <a:pt x="4248" y="3606"/>
                </a:lnTo>
                <a:cubicBezTo>
                  <a:pt x="4110" y="3606"/>
                  <a:pt x="3999" y="3494"/>
                  <a:pt x="3999" y="3356"/>
                </a:cubicBezTo>
                <a:lnTo>
                  <a:pt x="3999" y="2856"/>
                </a:lnTo>
                <a:cubicBezTo>
                  <a:pt x="3999" y="2660"/>
                  <a:pt x="4074" y="2482"/>
                  <a:pt x="4198" y="2348"/>
                </a:cubicBezTo>
                <a:cubicBezTo>
                  <a:pt x="3757" y="1871"/>
                  <a:pt x="4095" y="1091"/>
                  <a:pt x="4748" y="1091"/>
                </a:cubicBezTo>
                <a:cubicBezTo>
                  <a:pt x="5400" y="1091"/>
                  <a:pt x="5739" y="1871"/>
                  <a:pt x="5298" y="2348"/>
                </a:cubicBezTo>
                <a:cubicBezTo>
                  <a:pt x="5422" y="2482"/>
                  <a:pt x="5497" y="2660"/>
                  <a:pt x="5497" y="28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/>
          <p:nvPr/>
        </p:nvSpPr>
        <p:spPr bwMode="auto">
          <a:xfrm>
            <a:off x="12820036" y="3447114"/>
            <a:ext cx="3960000" cy="108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10E23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2.2.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特征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工程</a:t>
            </a:r>
          </a:p>
        </p:txBody>
      </p:sp>
      <p:sp>
        <p:nvSpPr>
          <p:cNvPr id="56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/>
          <p:nvPr/>
        </p:nvSpPr>
        <p:spPr bwMode="auto">
          <a:xfrm>
            <a:off x="12110790" y="2139991"/>
            <a:ext cx="3960000" cy="108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2.1</a:t>
            </a: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数据分析</a:t>
            </a:r>
            <a:endParaRPr lang="zh-CN" altLang="en-US" sz="4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/>
          <p:nvPr/>
        </p:nvSpPr>
        <p:spPr bwMode="auto">
          <a:xfrm>
            <a:off x="11724783" y="9436466"/>
            <a:ext cx="4609726" cy="108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10E23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3.2.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参数与特征</a:t>
            </a:r>
            <a:endParaRPr lang="zh-CN" altLang="en-US" sz="4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/>
          <p:nvPr/>
        </p:nvSpPr>
        <p:spPr bwMode="auto">
          <a:xfrm>
            <a:off x="12538683" y="8123992"/>
            <a:ext cx="3960000" cy="108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模型搭建</a:t>
            </a:r>
            <a:endParaRPr lang="zh-CN" altLang="en-US" sz="4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/>
          <p:nvPr/>
        </p:nvSpPr>
        <p:spPr bwMode="auto">
          <a:xfrm flipH="1">
            <a:off x="1330995" y="2928656"/>
            <a:ext cx="3600000" cy="108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场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景特点</a:t>
            </a:r>
          </a:p>
        </p:txBody>
      </p:sp>
      <p:sp>
        <p:nvSpPr>
          <p:cNvPr id="67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/>
          <p:nvPr/>
        </p:nvSpPr>
        <p:spPr bwMode="auto">
          <a:xfrm flipH="1">
            <a:off x="984741" y="8890704"/>
            <a:ext cx="4320000" cy="108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10E23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4.</a:t>
            </a:r>
            <a:r>
              <a:rPr lang="zh-CN" altLang="en-US" sz="4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工序最优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ṡlidè">
            <a:extLst>
              <a:ext uri="{FF2B5EF4-FFF2-40B4-BE49-F238E27FC236}">
                <a16:creationId xmlns:a16="http://schemas.microsoft.com/office/drawing/2014/main" xmlns="" id="{EE393FBD-3265-4FDC-9CF1-7A9119222E1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378504" y="4743120"/>
            <a:ext cx="7200000" cy="2160000"/>
          </a:xfrm>
          <a:custGeom>
            <a:avLst/>
            <a:gdLst>
              <a:gd name="connsiteX0" fmla="*/ 0 w 3672408"/>
              <a:gd name="connsiteY0" fmla="*/ 0 h 720080"/>
              <a:gd name="connsiteX1" fmla="*/ 3312368 w 3672408"/>
              <a:gd name="connsiteY1" fmla="*/ 0 h 720080"/>
              <a:gd name="connsiteX2" fmla="*/ 3672408 w 3672408"/>
              <a:gd name="connsiteY2" fmla="*/ 360040 h 720080"/>
              <a:gd name="connsiteX3" fmla="*/ 3312368 w 3672408"/>
              <a:gd name="connsiteY3" fmla="*/ 720080 h 720080"/>
              <a:gd name="connsiteX4" fmla="*/ 0 w 3672408"/>
              <a:gd name="connsiteY4" fmla="*/ 720080 h 720080"/>
              <a:gd name="connsiteX5" fmla="*/ 0 w 3672408"/>
              <a:gd name="connsiteY5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2408" h="720080">
                <a:moveTo>
                  <a:pt x="0" y="0"/>
                </a:moveTo>
                <a:lnTo>
                  <a:pt x="3312368" y="0"/>
                </a:lnTo>
                <a:cubicBezTo>
                  <a:pt x="3511213" y="0"/>
                  <a:pt x="3672408" y="161195"/>
                  <a:pt x="3672408" y="360040"/>
                </a:cubicBezTo>
                <a:cubicBezTo>
                  <a:pt x="3672408" y="558885"/>
                  <a:pt x="3511213" y="720080"/>
                  <a:pt x="3312368" y="720080"/>
                </a:cubicBezTo>
                <a:lnTo>
                  <a:pt x="0" y="72008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zh-CN" altLang="en-US" sz="7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场</a:t>
            </a:r>
            <a:r>
              <a:rPr lang="zh-CN" altLang="en-US" sz="7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景特点</a:t>
            </a:r>
          </a:p>
        </p:txBody>
      </p:sp>
    </p:spTree>
    <p:extLst>
      <p:ext uri="{BB962C8B-B14F-4D97-AF65-F5344CB8AC3E}">
        <p14:creationId xmlns:p14="http://schemas.microsoft.com/office/powerpoint/2010/main" val="3336546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>
            <a:extLst>
              <a:ext uri="{FF2B5EF4-FFF2-40B4-BE49-F238E27FC236}">
                <a16:creationId xmlns=""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20767430" y="11245917"/>
            <a:ext cx="3511059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pc="100" dirty="0" smtClean="0">
                <a:solidFill>
                  <a:srgbClr val="00A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场景特点</a:t>
            </a:r>
            <a:endParaRPr lang="zh-CN" altLang="en-US" spc="100" dirty="0">
              <a:solidFill>
                <a:srgbClr val="00A2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20179" y="4711377"/>
            <a:ext cx="13035983" cy="2759342"/>
            <a:chOff x="2720179" y="5663688"/>
            <a:chExt cx="13035983" cy="2759342"/>
          </a:xfrm>
        </p:grpSpPr>
        <p:sp>
          <p:nvSpPr>
            <p:cNvPr id="9" name="iṣļíḑè">
              <a:extLst>
                <a:ext uri="{FF2B5EF4-FFF2-40B4-BE49-F238E27FC236}">
                  <a16:creationId xmlns:a16="http://schemas.microsoft.com/office/drawing/2014/main" xmlns="" id="{C1AFC22C-ED4D-4505-957B-3B9AB9BB28B7}"/>
                </a:ext>
              </a:extLst>
            </p:cNvPr>
            <p:cNvSpPr/>
            <p:nvPr/>
          </p:nvSpPr>
          <p:spPr>
            <a:xfrm>
              <a:off x="2720179" y="5663688"/>
              <a:ext cx="1879497" cy="1877118"/>
            </a:xfrm>
            <a:prstGeom prst="diamond">
              <a:avLst/>
            </a:prstGeom>
            <a:solidFill>
              <a:srgbClr val="010E2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628">
                <a:defRPr/>
              </a:pPr>
              <a:r>
                <a:rPr lang="en-US" altLang="zh-CN" sz="4800" b="1" dirty="0" smtClean="0"/>
                <a:t>02</a:t>
              </a:r>
              <a:endParaRPr lang="zh-CN" altLang="en-US" sz="4800" b="1" dirty="0"/>
            </a:p>
          </p:txBody>
        </p:sp>
        <p:sp>
          <p:nvSpPr>
            <p:cNvPr id="10" name="íṣḷíďê">
              <a:extLst>
                <a:ext uri="{FF2B5EF4-FFF2-40B4-BE49-F238E27FC236}">
                  <a16:creationId xmlns:a16="http://schemas.microsoft.com/office/drawing/2014/main" xmlns="" id="{153DECF3-CC9E-4952-9AB0-3251BFAEB75E}"/>
                </a:ext>
              </a:extLst>
            </p:cNvPr>
            <p:cNvSpPr txBox="1"/>
            <p:nvPr/>
          </p:nvSpPr>
          <p:spPr bwMode="auto">
            <a:xfrm>
              <a:off x="5332740" y="5892017"/>
              <a:ext cx="10212402" cy="6627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4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实际生产过程是一种化学反应</a:t>
              </a:r>
              <a:endPara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ïṥļiḋè">
              <a:extLst>
                <a:ext uri="{FF2B5EF4-FFF2-40B4-BE49-F238E27FC236}">
                  <a16:creationId xmlns:a16="http://schemas.microsoft.com/office/drawing/2014/main" xmlns="" id="{F84F0B1E-D7B4-497C-A70C-A3303216B26D}"/>
                </a:ext>
              </a:extLst>
            </p:cNvPr>
            <p:cNvSpPr/>
            <p:nvPr/>
          </p:nvSpPr>
          <p:spPr bwMode="auto">
            <a:xfrm>
              <a:off x="5543760" y="6554725"/>
              <a:ext cx="10212402" cy="18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参与反应的各原料的特征</a:t>
              </a:r>
              <a:endPara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36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催化剂等影响反应速率的因素</a:t>
              </a:r>
              <a:endPara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20179" y="1730592"/>
            <a:ext cx="12631190" cy="2132546"/>
            <a:chOff x="2720179" y="1906442"/>
            <a:chExt cx="12631190" cy="2132546"/>
          </a:xfrm>
        </p:grpSpPr>
        <p:sp>
          <p:nvSpPr>
            <p:cNvPr id="2" name="iṣļíḑè">
              <a:extLst>
                <a:ext uri="{FF2B5EF4-FFF2-40B4-BE49-F238E27FC236}">
                  <a16:creationId xmlns:a16="http://schemas.microsoft.com/office/drawing/2014/main" xmlns="" id="{C1AFC22C-ED4D-4505-957B-3B9AB9BB28B7}"/>
                </a:ext>
              </a:extLst>
            </p:cNvPr>
            <p:cNvSpPr/>
            <p:nvPr/>
          </p:nvSpPr>
          <p:spPr>
            <a:xfrm>
              <a:off x="2720179" y="1906442"/>
              <a:ext cx="1879497" cy="1877118"/>
            </a:xfrm>
            <a:prstGeom prst="diamond">
              <a:avLst/>
            </a:prstGeom>
            <a:solidFill>
              <a:srgbClr val="010E2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628">
                <a:defRPr/>
              </a:pPr>
              <a:r>
                <a:rPr lang="en-US" altLang="zh-CN" sz="4800" b="1" dirty="0"/>
                <a:t>01</a:t>
              </a:r>
              <a:endParaRPr lang="zh-CN" altLang="en-US" sz="4800" b="1" dirty="0"/>
            </a:p>
          </p:txBody>
        </p:sp>
        <p:sp>
          <p:nvSpPr>
            <p:cNvPr id="3" name="íṣḷíďê">
              <a:extLst>
                <a:ext uri="{FF2B5EF4-FFF2-40B4-BE49-F238E27FC236}">
                  <a16:creationId xmlns:a16="http://schemas.microsoft.com/office/drawing/2014/main" xmlns="" id="{153DECF3-CC9E-4952-9AB0-3251BFAEB75E}"/>
                </a:ext>
              </a:extLst>
            </p:cNvPr>
            <p:cNvSpPr txBox="1"/>
            <p:nvPr/>
          </p:nvSpPr>
          <p:spPr bwMode="auto">
            <a:xfrm>
              <a:off x="5332740" y="2156628"/>
              <a:ext cx="8400845" cy="6627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4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数据少，小样本的机器学习</a:t>
              </a:r>
              <a:endPara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ïṥļiḋè">
              <a:extLst>
                <a:ext uri="{FF2B5EF4-FFF2-40B4-BE49-F238E27FC236}">
                  <a16:creationId xmlns:a16="http://schemas.microsoft.com/office/drawing/2014/main" xmlns="" id="{F84F0B1E-D7B4-497C-A70C-A3303216B26D}"/>
                </a:ext>
              </a:extLst>
            </p:cNvPr>
            <p:cNvSpPr/>
            <p:nvPr/>
          </p:nvSpPr>
          <p:spPr bwMode="auto">
            <a:xfrm>
              <a:off x="5696160" y="2819336"/>
              <a:ext cx="9655209" cy="1219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合理有效的线下验证方式，防止过拟合</a:t>
              </a:r>
              <a:endPara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20179" y="8107939"/>
            <a:ext cx="12631190" cy="2132546"/>
            <a:chOff x="2720179" y="1906442"/>
            <a:chExt cx="12631190" cy="2132546"/>
          </a:xfrm>
        </p:grpSpPr>
        <p:sp>
          <p:nvSpPr>
            <p:cNvPr id="16" name="iṣļíḑè">
              <a:extLst>
                <a:ext uri="{FF2B5EF4-FFF2-40B4-BE49-F238E27FC236}">
                  <a16:creationId xmlns:a16="http://schemas.microsoft.com/office/drawing/2014/main" xmlns="" id="{C1AFC22C-ED4D-4505-957B-3B9AB9BB28B7}"/>
                </a:ext>
              </a:extLst>
            </p:cNvPr>
            <p:cNvSpPr/>
            <p:nvPr/>
          </p:nvSpPr>
          <p:spPr>
            <a:xfrm>
              <a:off x="2720179" y="1906442"/>
              <a:ext cx="1879497" cy="1877118"/>
            </a:xfrm>
            <a:prstGeom prst="diamond">
              <a:avLst/>
            </a:prstGeom>
            <a:solidFill>
              <a:srgbClr val="010E2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628">
                <a:defRPr/>
              </a:pPr>
              <a:r>
                <a:rPr lang="en-US" altLang="zh-CN" sz="4800" b="1" dirty="0" smtClean="0"/>
                <a:t>03</a:t>
              </a:r>
              <a:endParaRPr lang="zh-CN" altLang="en-US" sz="4800" b="1" dirty="0"/>
            </a:p>
          </p:txBody>
        </p:sp>
        <p:sp>
          <p:nvSpPr>
            <p:cNvPr id="17" name="íṣḷíďê">
              <a:extLst>
                <a:ext uri="{FF2B5EF4-FFF2-40B4-BE49-F238E27FC236}">
                  <a16:creationId xmlns:a16="http://schemas.microsoft.com/office/drawing/2014/main" xmlns="" id="{153DECF3-CC9E-4952-9AB0-3251BFAEB75E}"/>
                </a:ext>
              </a:extLst>
            </p:cNvPr>
            <p:cNvSpPr txBox="1"/>
            <p:nvPr/>
          </p:nvSpPr>
          <p:spPr bwMode="auto">
            <a:xfrm>
              <a:off x="5332740" y="2156628"/>
              <a:ext cx="8400845" cy="6627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4800" dirty="0">
                  <a:latin typeface="黑体" panose="02010609060101010101" pitchFamily="49" charset="-122"/>
                  <a:ea typeface="黑体" panose="02010609060101010101" pitchFamily="49" charset="-122"/>
                </a:rPr>
                <a:t>匿名</a:t>
              </a:r>
              <a:r>
                <a:rPr lang="zh-CN" altLang="en-US" sz="4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化特征的解释和理解</a:t>
              </a:r>
              <a:endPara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ïṥļiḋè">
              <a:extLst>
                <a:ext uri="{FF2B5EF4-FFF2-40B4-BE49-F238E27FC236}">
                  <a16:creationId xmlns:a16="http://schemas.microsoft.com/office/drawing/2014/main" xmlns="" id="{F84F0B1E-D7B4-497C-A70C-A3303216B26D}"/>
                </a:ext>
              </a:extLst>
            </p:cNvPr>
            <p:cNvSpPr/>
            <p:nvPr/>
          </p:nvSpPr>
          <p:spPr bwMode="auto">
            <a:xfrm>
              <a:off x="5696160" y="2819336"/>
              <a:ext cx="9655209" cy="1219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结合相关专利，特征去匿名化</a:t>
              </a:r>
              <a:endPara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044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2465</TotalTime>
  <Words>2145</Words>
  <Application>Microsoft Office PowerPoint</Application>
  <PresentationFormat>自定义</PresentationFormat>
  <Paragraphs>344</Paragraphs>
  <Slides>24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293</cp:revision>
  <dcterms:modified xsi:type="dcterms:W3CDTF">2019-04-10T03:59:52Z</dcterms:modified>
</cp:coreProperties>
</file>