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Pinyon Script"/>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ifQ9K0iaeN7lRFBTm+aiuYCJ3I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B25CEF-FEBB-46F9-8E43-B7F3801B55CC}">
  <a:tblStyle styleId="{80B25CEF-FEBB-46F9-8E43-B7F3801B55C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PinyonScript-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9.png"/><Relationship Id="rId6"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29.png"/><Relationship Id="rId6"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A close up of a logo&#10;&#10;Description automatically generated" id="84" name="Google Shape;84;p1"/>
          <p:cNvPicPr preferRelativeResize="0"/>
          <p:nvPr/>
        </p:nvPicPr>
        <p:blipFill rotWithShape="1">
          <a:blip r:embed="rId3">
            <a:alphaModFix/>
          </a:blip>
          <a:srcRect b="0" l="0" r="0" t="0"/>
          <a:stretch/>
        </p:blipFill>
        <p:spPr>
          <a:xfrm>
            <a:off x="6418233" y="1484462"/>
            <a:ext cx="1742177" cy="1761227"/>
          </a:xfrm>
          <a:prstGeom prst="rect">
            <a:avLst/>
          </a:prstGeom>
          <a:noFill/>
          <a:ln>
            <a:noFill/>
          </a:ln>
        </p:spPr>
      </p:pic>
      <p:sp>
        <p:nvSpPr>
          <p:cNvPr id="85" name="Google Shape;85;p1"/>
          <p:cNvSpPr txBox="1"/>
          <p:nvPr/>
        </p:nvSpPr>
        <p:spPr>
          <a:xfrm>
            <a:off x="1058174" y="253041"/>
            <a:ext cx="9931878"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ĐẠI HỌC QUỐC GIA TP HỒ CHÍ MINH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TRƯỜNG ĐẠI HỌC BÁCH KHOA HỒ CHÍ MINH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KHOA KHOA HỌC VÀ KỸ THUẬT MÁY TÍNH</a:t>
            </a:r>
            <a:endParaRPr b="0" i="0" sz="1400" u="none" cap="none" strike="noStrike">
              <a:solidFill>
                <a:srgbClr val="000000"/>
              </a:solidFill>
              <a:latin typeface="Arial"/>
              <a:ea typeface="Arial"/>
              <a:cs typeface="Arial"/>
              <a:sym typeface="Arial"/>
            </a:endParaRPr>
          </a:p>
        </p:txBody>
      </p:sp>
      <p:sp>
        <p:nvSpPr>
          <p:cNvPr id="86" name="Google Shape;86;p1"/>
          <p:cNvSpPr txBox="1"/>
          <p:nvPr/>
        </p:nvSpPr>
        <p:spPr>
          <a:xfrm>
            <a:off x="117000" y="3351650"/>
            <a:ext cx="119580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PHÂN LỚP DỮ LIỆU LỚN VỚI MÔ HÌNH SVM VÀ CORESET</a:t>
            </a:r>
            <a:endParaRPr b="0" i="0" sz="1400" u="none" cap="none" strike="noStrike">
              <a:solidFill>
                <a:srgbClr val="000000"/>
              </a:solidFill>
              <a:latin typeface="Arial"/>
              <a:ea typeface="Arial"/>
              <a:cs typeface="Arial"/>
              <a:sym typeface="Arial"/>
            </a:endParaRPr>
          </a:p>
        </p:txBody>
      </p:sp>
      <p:sp>
        <p:nvSpPr>
          <p:cNvPr id="87" name="Google Shape;87;p1"/>
          <p:cNvSpPr txBox="1"/>
          <p:nvPr/>
        </p:nvSpPr>
        <p:spPr>
          <a:xfrm>
            <a:off x="6276256" y="4421577"/>
            <a:ext cx="4367841"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Hội đồng: KHMT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GVHD: TS. Lê Hồng Trang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GVPB: PSG.TS. Nguyễn Thanh Bình</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Sinh viên thực hiện: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Nguyễn Lê Chí Bảo (1610179)</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Nguyễn Quang Hoàng Lâm (1611743)</a:t>
            </a:r>
            <a:endParaRPr b="0" i="0" sz="1400" u="none" cap="none" strike="noStrike">
              <a:solidFill>
                <a:srgbClr val="000000"/>
              </a:solidFill>
              <a:latin typeface="Arial"/>
              <a:ea typeface="Arial"/>
              <a:cs typeface="Arial"/>
              <a:sym typeface="Arial"/>
            </a:endParaRPr>
          </a:p>
        </p:txBody>
      </p:sp>
      <p:pic>
        <p:nvPicPr>
          <p:cNvPr descr="A picture containing drawing&#10;&#10;Description automatically generated" id="88" name="Google Shape;88;p1"/>
          <p:cNvPicPr preferRelativeResize="0"/>
          <p:nvPr/>
        </p:nvPicPr>
        <p:blipFill rotWithShape="1">
          <a:blip r:embed="rId4">
            <a:alphaModFix/>
          </a:blip>
          <a:srcRect b="0" l="0" r="0" t="0"/>
          <a:stretch/>
        </p:blipFill>
        <p:spPr>
          <a:xfrm>
            <a:off x="3818627" y="1314152"/>
            <a:ext cx="2110597" cy="2101846"/>
          </a:xfrm>
          <a:prstGeom prst="rect">
            <a:avLst/>
          </a:prstGeom>
          <a:noFill/>
          <a:ln>
            <a:noFill/>
          </a:ln>
        </p:spPr>
      </p:pic>
      <p:sp>
        <p:nvSpPr>
          <p:cNvPr id="89" name="Google Shape;89;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Thực nghiệm trong một số tập dữ liệu</a:t>
            </a:r>
            <a:br>
              <a:rPr lang="en-US"/>
            </a:br>
            <a:r>
              <a:rPr b="1" lang="en-US" sz="3200"/>
              <a:t>Một số tiêu chuẩn đánh giá</a:t>
            </a:r>
            <a:endParaRPr b="1" sz="3200"/>
          </a:p>
        </p:txBody>
      </p:sp>
      <p:pic>
        <p:nvPicPr>
          <p:cNvPr descr="A picture containing clock&#10;&#10;Description automatically generated" id="162" name="Google Shape;162;p9"/>
          <p:cNvPicPr preferRelativeResize="0"/>
          <p:nvPr/>
        </p:nvPicPr>
        <p:blipFill rotWithShape="1">
          <a:blip r:embed="rId3">
            <a:alphaModFix/>
          </a:blip>
          <a:srcRect b="0" l="0" r="0" t="0"/>
          <a:stretch/>
        </p:blipFill>
        <p:spPr>
          <a:xfrm>
            <a:off x="6765984" y="2008797"/>
            <a:ext cx="5302370" cy="3099198"/>
          </a:xfrm>
          <a:prstGeom prst="rect">
            <a:avLst/>
          </a:prstGeom>
          <a:noFill/>
          <a:ln>
            <a:noFill/>
          </a:ln>
        </p:spPr>
      </p:pic>
      <p:sp>
        <p:nvSpPr>
          <p:cNvPr id="163" name="Google Shape;163;p9"/>
          <p:cNvSpPr txBox="1"/>
          <p:nvPr>
            <p:ph idx="1" type="body"/>
          </p:nvPr>
        </p:nvSpPr>
        <p:spPr>
          <a:xfrm>
            <a:off x="751936" y="1825625"/>
            <a:ext cx="588609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en-US" sz="2590"/>
              <a:t>Accuracy score:</a:t>
            </a:r>
            <a:endParaRPr/>
          </a:p>
          <a:p>
            <a:pPr indent="-228600" lvl="1" marL="685800" rtl="0" algn="l">
              <a:lnSpc>
                <a:spcPct val="80000"/>
              </a:lnSpc>
              <a:spcBef>
                <a:spcPts val="500"/>
              </a:spcBef>
              <a:spcAft>
                <a:spcPts val="0"/>
              </a:spcAft>
              <a:buClr>
                <a:schemeClr val="dk1"/>
              </a:buClr>
              <a:buSzPts val="2220"/>
              <a:buChar char="•"/>
            </a:pPr>
            <a:r>
              <a:rPr lang="en-US" sz="2220"/>
              <a:t>Tỉ lệ giữa số điểm được </a:t>
            </a:r>
            <a:r>
              <a:rPr b="1" lang="en-US" sz="2220"/>
              <a:t>dự đoán đúng</a:t>
            </a:r>
            <a:r>
              <a:rPr lang="en-US" sz="2220"/>
              <a:t> trong tổng số điểm của tập dữ liệu  kiểm thử. </a:t>
            </a:r>
            <a:endParaRPr/>
          </a:p>
          <a:p>
            <a:pPr indent="-228600" lvl="0" marL="228600" rtl="0" algn="l">
              <a:lnSpc>
                <a:spcPct val="80000"/>
              </a:lnSpc>
              <a:spcBef>
                <a:spcPts val="1000"/>
              </a:spcBef>
              <a:spcAft>
                <a:spcPts val="0"/>
              </a:spcAft>
              <a:buClr>
                <a:schemeClr val="dk1"/>
              </a:buClr>
              <a:buSzPts val="2590"/>
              <a:buChar char="•"/>
            </a:pPr>
            <a:r>
              <a:rPr lang="en-US" sz="2590"/>
              <a:t>Precison score:</a:t>
            </a:r>
            <a:endParaRPr/>
          </a:p>
          <a:p>
            <a:pPr indent="-228600" lvl="1" marL="685800" rtl="0" algn="l">
              <a:lnSpc>
                <a:spcPct val="80000"/>
              </a:lnSpc>
              <a:spcBef>
                <a:spcPts val="500"/>
              </a:spcBef>
              <a:spcAft>
                <a:spcPts val="0"/>
              </a:spcAft>
              <a:buClr>
                <a:schemeClr val="dk1"/>
              </a:buClr>
              <a:buSzPts val="2220"/>
              <a:buChar char="•"/>
            </a:pPr>
            <a:r>
              <a:rPr lang="en-US" sz="2220"/>
              <a:t>Tỉ lệ số điểm </a:t>
            </a:r>
            <a:r>
              <a:rPr b="1" lang="en-US" sz="2220"/>
              <a:t>true positive</a:t>
            </a:r>
            <a:r>
              <a:rPr lang="en-US" sz="2220"/>
              <a:t> trong số những điểm được </a:t>
            </a:r>
            <a:r>
              <a:rPr b="1" lang="en-US" sz="2220"/>
              <a:t>phân loại là positive</a:t>
            </a:r>
            <a:r>
              <a:rPr lang="en-US" sz="2220"/>
              <a:t>.</a:t>
            </a:r>
            <a:endParaRPr/>
          </a:p>
          <a:p>
            <a:pPr indent="-228600" lvl="0" marL="228600" rtl="0" algn="l">
              <a:lnSpc>
                <a:spcPct val="80000"/>
              </a:lnSpc>
              <a:spcBef>
                <a:spcPts val="1000"/>
              </a:spcBef>
              <a:spcAft>
                <a:spcPts val="0"/>
              </a:spcAft>
              <a:buClr>
                <a:schemeClr val="dk1"/>
              </a:buClr>
              <a:buSzPts val="2590"/>
              <a:buChar char="•"/>
            </a:pPr>
            <a:r>
              <a:rPr lang="en-US" sz="2590"/>
              <a:t>Recall score:</a:t>
            </a:r>
            <a:endParaRPr/>
          </a:p>
          <a:p>
            <a:pPr indent="-228600" lvl="1" marL="685800" rtl="0" algn="l">
              <a:lnSpc>
                <a:spcPct val="80000"/>
              </a:lnSpc>
              <a:spcBef>
                <a:spcPts val="500"/>
              </a:spcBef>
              <a:spcAft>
                <a:spcPts val="0"/>
              </a:spcAft>
              <a:buClr>
                <a:schemeClr val="dk1"/>
              </a:buClr>
              <a:buSzPts val="2220"/>
              <a:buChar char="•"/>
            </a:pPr>
            <a:r>
              <a:rPr lang="en-US" sz="2220"/>
              <a:t>Tỉ lệ số điểm </a:t>
            </a:r>
            <a:r>
              <a:rPr b="1" lang="en-US" sz="2220"/>
              <a:t>true positive</a:t>
            </a:r>
            <a:r>
              <a:rPr lang="en-US" sz="2220"/>
              <a:t> trong số những điểm </a:t>
            </a:r>
            <a:r>
              <a:rPr b="1" lang="en-US" sz="2220"/>
              <a:t>thực sự là positive</a:t>
            </a:r>
            <a:r>
              <a:rPr lang="en-US" sz="2220"/>
              <a:t>.</a:t>
            </a:r>
            <a:endParaRPr/>
          </a:p>
          <a:p>
            <a:pPr indent="-228600" lvl="0" marL="228600" rtl="0" algn="l">
              <a:lnSpc>
                <a:spcPct val="80000"/>
              </a:lnSpc>
              <a:spcBef>
                <a:spcPts val="1000"/>
              </a:spcBef>
              <a:spcAft>
                <a:spcPts val="0"/>
              </a:spcAft>
              <a:buClr>
                <a:schemeClr val="dk1"/>
              </a:buClr>
              <a:buSzPts val="2590"/>
              <a:buChar char="•"/>
            </a:pPr>
            <a:r>
              <a:rPr lang="en-US" sz="2590"/>
              <a:t>F1 score:</a:t>
            </a:r>
            <a:endParaRPr/>
          </a:p>
          <a:p>
            <a:pPr indent="-228600" lvl="1" marL="685800" rtl="0" algn="l">
              <a:lnSpc>
                <a:spcPct val="80000"/>
              </a:lnSpc>
              <a:spcBef>
                <a:spcPts val="500"/>
              </a:spcBef>
              <a:spcAft>
                <a:spcPts val="0"/>
              </a:spcAft>
              <a:buClr>
                <a:schemeClr val="dk1"/>
              </a:buClr>
              <a:buSzPts val="2220"/>
              <a:buChar char="•"/>
            </a:pPr>
            <a:r>
              <a:rPr lang="en-US" sz="2220"/>
              <a:t>Là </a:t>
            </a:r>
            <a:r>
              <a:rPr b="1" lang="en-US" sz="2220"/>
              <a:t>trung bình điều hòa</a:t>
            </a:r>
            <a:r>
              <a:rPr b="1" i="1" lang="en-US" sz="2220"/>
              <a:t> (harmonic mean)</a:t>
            </a:r>
            <a:r>
              <a:rPr lang="en-US" sz="2220"/>
              <a:t> của precision score và recall score.</a:t>
            </a:r>
            <a:endParaRPr/>
          </a:p>
          <a:p>
            <a:pPr indent="0" lvl="1" marL="457200" rtl="0" algn="l">
              <a:lnSpc>
                <a:spcPct val="80000"/>
              </a:lnSpc>
              <a:spcBef>
                <a:spcPts val="500"/>
              </a:spcBef>
              <a:spcAft>
                <a:spcPts val="0"/>
              </a:spcAft>
              <a:buClr>
                <a:schemeClr val="dk1"/>
              </a:buClr>
              <a:buSzPts val="2220"/>
              <a:buNone/>
            </a:pPr>
            <a:r>
              <a:t/>
            </a:r>
            <a:endParaRPr sz="2220"/>
          </a:p>
        </p:txBody>
      </p:sp>
      <p:sp>
        <p:nvSpPr>
          <p:cNvPr id="164" name="Google Shape;164;p9"/>
          <p:cNvSpPr txBox="1"/>
          <p:nvPr/>
        </p:nvSpPr>
        <p:spPr>
          <a:xfrm>
            <a:off x="7887419" y="5256362"/>
            <a:ext cx="374961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Minh họa về các thông số TF,FP,FN,TN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Nguồn: machinelearningcoban.com </a:t>
            </a:r>
            <a:endParaRPr b="0" i="0" sz="1400" u="none" cap="none" strike="noStrike">
              <a:solidFill>
                <a:srgbClr val="000000"/>
              </a:solidFill>
              <a:latin typeface="Arial"/>
              <a:ea typeface="Arial"/>
              <a:cs typeface="Arial"/>
              <a:sym typeface="Arial"/>
            </a:endParaRPr>
          </a:p>
        </p:txBody>
      </p:sp>
      <p:sp>
        <p:nvSpPr>
          <p:cNvPr id="165" name="Google Shape;165;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Thực nghiệm trên một số tập dữ liệu</a:t>
            </a:r>
            <a:br>
              <a:rPr lang="en-US"/>
            </a:br>
            <a:r>
              <a:rPr b="1" lang="en-US" sz="3200"/>
              <a:t>Tập dữ liệu Gender Recognition</a:t>
            </a:r>
            <a:endParaRPr sz="3200"/>
          </a:p>
        </p:txBody>
      </p:sp>
      <p:sp>
        <p:nvSpPr>
          <p:cNvPr id="171" name="Google Shape;17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Mô tả dữ liệu:</a:t>
            </a:r>
            <a:endParaRPr/>
          </a:p>
          <a:p>
            <a:pPr indent="-228600" lvl="1" marL="685800" rtl="0" algn="l">
              <a:lnSpc>
                <a:spcPct val="90000"/>
              </a:lnSpc>
              <a:spcBef>
                <a:spcPts val="500"/>
              </a:spcBef>
              <a:spcAft>
                <a:spcPts val="0"/>
              </a:spcAft>
              <a:buClr>
                <a:schemeClr val="dk1"/>
              </a:buClr>
              <a:buSzPts val="2400"/>
              <a:buChar char="•"/>
            </a:pPr>
            <a:r>
              <a:rPr lang="en-US"/>
              <a:t>Mục đích: </a:t>
            </a:r>
            <a:r>
              <a:rPr b="1" lang="en-US"/>
              <a:t>nhận biết giới tính</a:t>
            </a:r>
            <a:r>
              <a:rPr lang="en-US"/>
              <a:t> bằng phân tích </a:t>
            </a:r>
            <a:r>
              <a:rPr b="1" lang="en-US"/>
              <a:t>giọng nói và lời nói</a:t>
            </a:r>
            <a:r>
              <a:rPr lang="en-US"/>
              <a:t>.</a:t>
            </a:r>
            <a:endParaRPr/>
          </a:p>
          <a:p>
            <a:pPr indent="-228600" lvl="1" marL="685800" rtl="0" algn="l">
              <a:lnSpc>
                <a:spcPct val="90000"/>
              </a:lnSpc>
              <a:spcBef>
                <a:spcPts val="500"/>
              </a:spcBef>
              <a:spcAft>
                <a:spcPts val="0"/>
              </a:spcAft>
              <a:buClr>
                <a:schemeClr val="dk1"/>
              </a:buClr>
              <a:buSzPts val="2400"/>
              <a:buChar char="•"/>
            </a:pPr>
            <a:r>
              <a:rPr lang="en-US"/>
              <a:t>Cơ sở dữ liệu này dựa trên các </a:t>
            </a:r>
            <a:r>
              <a:rPr b="1" lang="en-US"/>
              <a:t>thuộc tính âm thanh</a:t>
            </a:r>
            <a:r>
              <a:rPr lang="en-US"/>
              <a:t> của giọng nói và lời nói.</a:t>
            </a:r>
            <a:endParaRPr/>
          </a:p>
          <a:p>
            <a:pPr indent="-228600" lvl="1" marL="685800" rtl="0" algn="l">
              <a:lnSpc>
                <a:spcPct val="90000"/>
              </a:lnSpc>
              <a:spcBef>
                <a:spcPts val="500"/>
              </a:spcBef>
              <a:spcAft>
                <a:spcPts val="0"/>
              </a:spcAft>
              <a:buClr>
                <a:schemeClr val="dk1"/>
              </a:buClr>
              <a:buSzPts val="2400"/>
              <a:buChar char="•"/>
            </a:pPr>
            <a:r>
              <a:rPr lang="en-US"/>
              <a:t>Bộ dữ liệu bao gồm </a:t>
            </a:r>
            <a:r>
              <a:rPr b="1" lang="en-US"/>
              <a:t>3168</a:t>
            </a:r>
            <a:r>
              <a:rPr lang="en-US"/>
              <a:t> mẫu giọng nói được thu âm, được thu thập từ các loa nam và nữ.</a:t>
            </a:r>
            <a:endParaRPr/>
          </a:p>
          <a:p>
            <a:pPr indent="-228600" lvl="1" marL="685800" rtl="0" algn="l">
              <a:lnSpc>
                <a:spcPct val="90000"/>
              </a:lnSpc>
              <a:spcBef>
                <a:spcPts val="500"/>
              </a:spcBef>
              <a:spcAft>
                <a:spcPts val="0"/>
              </a:spcAft>
              <a:buClr>
                <a:schemeClr val="dk1"/>
              </a:buClr>
              <a:buSzPts val="2400"/>
              <a:buChar char="•"/>
            </a:pPr>
            <a:r>
              <a:rPr lang="en-US"/>
              <a:t>Các mẫu giọng nói được xử lý trước bằng phân tích âm thanh trong ngôn ngữ R bằng cách sử dụng thư viện seewave và TuneR của R.</a:t>
            </a:r>
            <a:endParaRPr/>
          </a:p>
        </p:txBody>
      </p:sp>
      <p:sp>
        <p:nvSpPr>
          <p:cNvPr id="172" name="Google Shape;172;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Thực nghiệm trên một số tập dữ liệu</a:t>
            </a:r>
            <a:br>
              <a:rPr lang="en-US"/>
            </a:br>
            <a:r>
              <a:rPr b="1" lang="en-US" sz="3200"/>
              <a:t>Tập dữ liệu Gender Recognition</a:t>
            </a:r>
            <a:endParaRPr/>
          </a:p>
        </p:txBody>
      </p:sp>
      <p:pic>
        <p:nvPicPr>
          <p:cNvPr descr="A close up of a map&#10;&#10;Description automatically generated" id="178" name="Google Shape;178;p11"/>
          <p:cNvPicPr preferRelativeResize="0"/>
          <p:nvPr>
            <p:ph idx="1" type="body"/>
          </p:nvPr>
        </p:nvPicPr>
        <p:blipFill rotWithShape="1">
          <a:blip r:embed="rId3">
            <a:alphaModFix/>
          </a:blip>
          <a:srcRect b="0" l="0" r="0" t="0"/>
          <a:stretch/>
        </p:blipFill>
        <p:spPr>
          <a:xfrm>
            <a:off x="1283448" y="3972450"/>
            <a:ext cx="4406123" cy="2286181"/>
          </a:xfrm>
          <a:prstGeom prst="rect">
            <a:avLst/>
          </a:prstGeom>
          <a:noFill/>
          <a:ln>
            <a:noFill/>
          </a:ln>
        </p:spPr>
      </p:pic>
      <p:pic>
        <p:nvPicPr>
          <p:cNvPr descr="A close up of a map&#10;&#10;Description automatically generated" id="179" name="Google Shape;179;p11"/>
          <p:cNvPicPr preferRelativeResize="0"/>
          <p:nvPr/>
        </p:nvPicPr>
        <p:blipFill rotWithShape="1">
          <a:blip r:embed="rId4">
            <a:alphaModFix/>
          </a:blip>
          <a:srcRect b="0" l="0" r="0" t="0"/>
          <a:stretch/>
        </p:blipFill>
        <p:spPr>
          <a:xfrm>
            <a:off x="6363419" y="1655857"/>
            <a:ext cx="4425350" cy="2309831"/>
          </a:xfrm>
          <a:prstGeom prst="rect">
            <a:avLst/>
          </a:prstGeom>
          <a:noFill/>
          <a:ln>
            <a:noFill/>
          </a:ln>
        </p:spPr>
      </p:pic>
      <p:pic>
        <p:nvPicPr>
          <p:cNvPr descr="A close up of a map&#10;&#10;Description automatically generated" id="180" name="Google Shape;180;p11"/>
          <p:cNvPicPr preferRelativeResize="0"/>
          <p:nvPr/>
        </p:nvPicPr>
        <p:blipFill rotWithShape="1">
          <a:blip r:embed="rId5">
            <a:alphaModFix/>
          </a:blip>
          <a:srcRect b="0" l="0" r="0" t="0"/>
          <a:stretch/>
        </p:blipFill>
        <p:spPr>
          <a:xfrm>
            <a:off x="6420929" y="3965877"/>
            <a:ext cx="4367840" cy="2304921"/>
          </a:xfrm>
          <a:prstGeom prst="rect">
            <a:avLst/>
          </a:prstGeom>
          <a:noFill/>
          <a:ln>
            <a:noFill/>
          </a:ln>
        </p:spPr>
      </p:pic>
      <p:pic>
        <p:nvPicPr>
          <p:cNvPr descr="A close up of a map&#10;&#10;Description automatically generated" id="181" name="Google Shape;181;p11"/>
          <p:cNvPicPr preferRelativeResize="0"/>
          <p:nvPr/>
        </p:nvPicPr>
        <p:blipFill rotWithShape="1">
          <a:blip r:embed="rId6">
            <a:alphaModFix/>
          </a:blip>
          <a:srcRect b="0" l="0" r="0" t="0"/>
          <a:stretch/>
        </p:blipFill>
        <p:spPr>
          <a:xfrm>
            <a:off x="1288212" y="1658088"/>
            <a:ext cx="4425350" cy="2290993"/>
          </a:xfrm>
          <a:prstGeom prst="rect">
            <a:avLst/>
          </a:prstGeom>
          <a:noFill/>
          <a:ln>
            <a:noFill/>
          </a:ln>
        </p:spPr>
      </p:pic>
      <p:sp>
        <p:nvSpPr>
          <p:cNvPr id="182" name="Google Shape;182;p11"/>
          <p:cNvSpPr txBox="1"/>
          <p:nvPr/>
        </p:nvSpPr>
        <p:spPr>
          <a:xfrm>
            <a:off x="3401683" y="6363419"/>
            <a:ext cx="62656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Một số kết quả đánh giá trên tập dữ liệu Gender Recognition</a:t>
            </a:r>
            <a:endParaRPr b="0" i="0" sz="1400" u="none" cap="none" strike="noStrike">
              <a:solidFill>
                <a:srgbClr val="000000"/>
              </a:solidFill>
              <a:latin typeface="Arial"/>
              <a:ea typeface="Arial"/>
              <a:cs typeface="Arial"/>
              <a:sym typeface="Arial"/>
            </a:endParaRPr>
          </a:p>
        </p:txBody>
      </p:sp>
      <p:sp>
        <p:nvSpPr>
          <p:cNvPr id="183" name="Google Shape;183;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Thực nghiệm trên một số tập dữ liệu</a:t>
            </a:r>
            <a:br>
              <a:rPr lang="en-US"/>
            </a:br>
            <a:r>
              <a:rPr b="1" lang="en-US" sz="3200"/>
              <a:t>Tập dữ liệu HTRU2</a:t>
            </a:r>
            <a:endParaRPr/>
          </a:p>
        </p:txBody>
      </p:sp>
      <p:sp>
        <p:nvSpPr>
          <p:cNvPr id="189" name="Google Shape;18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Mô tả dữ liệu:</a:t>
            </a:r>
            <a:endParaRPr/>
          </a:p>
          <a:p>
            <a:pPr indent="-228600" lvl="1" marL="685800" rtl="0" algn="l">
              <a:lnSpc>
                <a:spcPct val="90000"/>
              </a:lnSpc>
              <a:spcBef>
                <a:spcPts val="500"/>
              </a:spcBef>
              <a:spcAft>
                <a:spcPts val="0"/>
              </a:spcAft>
              <a:buClr>
                <a:schemeClr val="dk1"/>
              </a:buClr>
              <a:buSzPts val="2400"/>
              <a:buChar char="•"/>
            </a:pPr>
            <a:r>
              <a:rPr b="1" lang="en-US"/>
              <a:t>Pulsar</a:t>
            </a:r>
            <a:r>
              <a:rPr lang="en-US"/>
              <a:t> là một loại sao neutron hiếm hoi tạo ra phát xạ vô tuyến có thể phát hiện được ở đây trên Trái đất.</a:t>
            </a:r>
            <a:endParaRPr/>
          </a:p>
          <a:p>
            <a:pPr indent="-228600" lvl="1" marL="685800" rtl="0" algn="l">
              <a:lnSpc>
                <a:spcPct val="90000"/>
              </a:lnSpc>
              <a:spcBef>
                <a:spcPts val="500"/>
              </a:spcBef>
              <a:spcAft>
                <a:spcPts val="0"/>
              </a:spcAft>
              <a:buClr>
                <a:schemeClr val="dk1"/>
              </a:buClr>
              <a:buSzPts val="2400"/>
              <a:buChar char="•"/>
            </a:pPr>
            <a:r>
              <a:rPr lang="en-US"/>
              <a:t>Tập dữ liệu mô tả một mẫu bao gồm </a:t>
            </a:r>
            <a:r>
              <a:rPr b="1" lang="en-US"/>
              <a:t>xung Pulsar</a:t>
            </a:r>
            <a:r>
              <a:rPr lang="en-US"/>
              <a:t> và </a:t>
            </a:r>
            <a:r>
              <a:rPr b="1" lang="en-US"/>
              <a:t>không phải xung Pulsar</a:t>
            </a:r>
            <a:r>
              <a:rPr lang="en-US"/>
              <a:t> được thu thập trong High Time Resolution Universe Survey.</a:t>
            </a:r>
            <a:endParaRPr/>
          </a:p>
          <a:p>
            <a:pPr indent="-228600" lvl="1" marL="685800" rtl="0" algn="l">
              <a:lnSpc>
                <a:spcPct val="90000"/>
              </a:lnSpc>
              <a:spcBef>
                <a:spcPts val="500"/>
              </a:spcBef>
              <a:spcAft>
                <a:spcPts val="0"/>
              </a:spcAft>
              <a:buClr>
                <a:schemeClr val="dk1"/>
              </a:buClr>
              <a:buSzPts val="2400"/>
              <a:buChar char="•"/>
            </a:pPr>
            <a:r>
              <a:rPr lang="en-US"/>
              <a:t>Mục đích: </a:t>
            </a:r>
            <a:r>
              <a:rPr b="1" lang="en-US"/>
              <a:t>Phân loại</a:t>
            </a:r>
            <a:r>
              <a:rPr lang="en-US"/>
              <a:t> được xung nào là xung Pulsar và xung nào không phải là xung Pulsar.</a:t>
            </a:r>
            <a:endParaRPr/>
          </a:p>
          <a:p>
            <a:pPr indent="-228600" lvl="1" marL="685800" rtl="0" algn="l">
              <a:lnSpc>
                <a:spcPct val="90000"/>
              </a:lnSpc>
              <a:spcBef>
                <a:spcPts val="500"/>
              </a:spcBef>
              <a:spcAft>
                <a:spcPts val="0"/>
              </a:spcAft>
              <a:buClr>
                <a:schemeClr val="dk1"/>
              </a:buClr>
              <a:buSzPts val="2400"/>
              <a:buChar char="•"/>
            </a:pPr>
            <a:r>
              <a:rPr lang="en-US"/>
              <a:t>Tập dữ liệu được chia sẻ ở đây chứa </a:t>
            </a:r>
            <a:r>
              <a:rPr b="1" lang="en-US"/>
              <a:t>16.259</a:t>
            </a:r>
            <a:r>
              <a:rPr lang="en-US"/>
              <a:t> ví dụ </a:t>
            </a:r>
            <a:r>
              <a:rPr b="1" lang="en-US"/>
              <a:t>không phải xung Pulsar</a:t>
            </a:r>
            <a:r>
              <a:rPr lang="en-US"/>
              <a:t> và </a:t>
            </a:r>
            <a:r>
              <a:rPr b="1" lang="en-US"/>
              <a:t>1.639</a:t>
            </a:r>
            <a:r>
              <a:rPr lang="en-US"/>
              <a:t> ví dụ là </a:t>
            </a:r>
            <a:r>
              <a:rPr b="1" lang="en-US"/>
              <a:t>xung Pulsar</a:t>
            </a:r>
            <a:r>
              <a:rPr lang="en-US"/>
              <a:t>.</a:t>
            </a:r>
            <a:endParaRPr/>
          </a:p>
        </p:txBody>
      </p:sp>
      <p:sp>
        <p:nvSpPr>
          <p:cNvPr id="190" name="Google Shape;190;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Thực nghiệm trên một số tập dữ liệu</a:t>
            </a:r>
            <a:br>
              <a:rPr lang="en-US"/>
            </a:br>
            <a:r>
              <a:rPr b="1" lang="en-US" sz="3200"/>
              <a:t>Tập dữ liệu HTRU2</a:t>
            </a:r>
            <a:endParaRPr/>
          </a:p>
        </p:txBody>
      </p:sp>
      <p:pic>
        <p:nvPicPr>
          <p:cNvPr descr="A screenshot of a cell phone&#10;&#10;Description automatically generated" id="196" name="Google Shape;196;p13"/>
          <p:cNvPicPr preferRelativeResize="0"/>
          <p:nvPr/>
        </p:nvPicPr>
        <p:blipFill rotWithShape="1">
          <a:blip r:embed="rId3">
            <a:alphaModFix/>
          </a:blip>
          <a:srcRect b="0" l="0" r="0" t="0"/>
          <a:stretch/>
        </p:blipFill>
        <p:spPr>
          <a:xfrm>
            <a:off x="6090250" y="1550481"/>
            <a:ext cx="4770408" cy="2491830"/>
          </a:xfrm>
          <a:prstGeom prst="rect">
            <a:avLst/>
          </a:prstGeom>
          <a:noFill/>
          <a:ln>
            <a:noFill/>
          </a:ln>
        </p:spPr>
      </p:pic>
      <p:pic>
        <p:nvPicPr>
          <p:cNvPr descr="A screenshot of a cell phone&#10;&#10;Description automatically generated" id="197" name="Google Shape;197;p13"/>
          <p:cNvPicPr preferRelativeResize="0"/>
          <p:nvPr/>
        </p:nvPicPr>
        <p:blipFill rotWithShape="1">
          <a:blip r:embed="rId4">
            <a:alphaModFix/>
          </a:blip>
          <a:srcRect b="0" l="0" r="0" t="0"/>
          <a:stretch/>
        </p:blipFill>
        <p:spPr>
          <a:xfrm>
            <a:off x="3775494" y="3965876"/>
            <a:ext cx="4669763" cy="2491828"/>
          </a:xfrm>
          <a:prstGeom prst="rect">
            <a:avLst/>
          </a:prstGeom>
          <a:noFill/>
          <a:ln>
            <a:noFill/>
          </a:ln>
        </p:spPr>
      </p:pic>
      <p:pic>
        <p:nvPicPr>
          <p:cNvPr descr="A screenshot of a cell phone&#10;&#10;Description automatically generated" id="198" name="Google Shape;198;p13"/>
          <p:cNvPicPr preferRelativeResize="0"/>
          <p:nvPr/>
        </p:nvPicPr>
        <p:blipFill rotWithShape="1">
          <a:blip r:embed="rId5">
            <a:alphaModFix/>
          </a:blip>
          <a:srcRect b="0" l="0" r="0" t="0"/>
          <a:stretch/>
        </p:blipFill>
        <p:spPr>
          <a:xfrm>
            <a:off x="1230702" y="1557447"/>
            <a:ext cx="4669765" cy="2477898"/>
          </a:xfrm>
          <a:prstGeom prst="rect">
            <a:avLst/>
          </a:prstGeom>
          <a:noFill/>
          <a:ln>
            <a:noFill/>
          </a:ln>
        </p:spPr>
      </p:pic>
      <p:sp>
        <p:nvSpPr>
          <p:cNvPr id="199" name="Google Shape;199;p13"/>
          <p:cNvSpPr txBox="1"/>
          <p:nvPr/>
        </p:nvSpPr>
        <p:spPr>
          <a:xfrm>
            <a:off x="3042247" y="6449683"/>
            <a:ext cx="649569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Thời gian huấn luyện trên tập HTRU2 ứng với các kernel khác nhau.</a:t>
            </a:r>
            <a:endParaRPr b="0" i="0" sz="1400" u="none" cap="none" strike="noStrike">
              <a:solidFill>
                <a:srgbClr val="000000"/>
              </a:solidFill>
              <a:latin typeface="Arial"/>
              <a:ea typeface="Arial"/>
              <a:cs typeface="Arial"/>
              <a:sym typeface="Arial"/>
            </a:endParaRPr>
          </a:p>
        </p:txBody>
      </p:sp>
      <p:sp>
        <p:nvSpPr>
          <p:cNvPr id="200" name="Google Shape;20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Thực nghiệm trên một số tập dữ liệu</a:t>
            </a:r>
            <a:br>
              <a:rPr lang="en-US"/>
            </a:br>
            <a:r>
              <a:rPr b="1" lang="en-US" sz="3200"/>
              <a:t>Tập dữ liệu HTRU2</a:t>
            </a:r>
            <a:endParaRPr/>
          </a:p>
        </p:txBody>
      </p:sp>
      <p:pic>
        <p:nvPicPr>
          <p:cNvPr descr="A close up of a map&#10;&#10;Description automatically generated" id="206" name="Google Shape;206;p14"/>
          <p:cNvPicPr preferRelativeResize="0"/>
          <p:nvPr/>
        </p:nvPicPr>
        <p:blipFill rotWithShape="1">
          <a:blip r:embed="rId3">
            <a:alphaModFix/>
          </a:blip>
          <a:srcRect b="0" l="0" r="0" t="0"/>
          <a:stretch/>
        </p:blipFill>
        <p:spPr>
          <a:xfrm>
            <a:off x="6190891" y="1658088"/>
            <a:ext cx="4295955" cy="2161599"/>
          </a:xfrm>
          <a:prstGeom prst="rect">
            <a:avLst/>
          </a:prstGeom>
          <a:noFill/>
          <a:ln>
            <a:noFill/>
          </a:ln>
        </p:spPr>
      </p:pic>
      <p:pic>
        <p:nvPicPr>
          <p:cNvPr descr="A close up of a map&#10;&#10;Description automatically generated" id="207" name="Google Shape;207;p14"/>
          <p:cNvPicPr preferRelativeResize="0"/>
          <p:nvPr/>
        </p:nvPicPr>
        <p:blipFill rotWithShape="1">
          <a:blip r:embed="rId4">
            <a:alphaModFix/>
          </a:blip>
          <a:srcRect b="0" l="0" r="0" t="0"/>
          <a:stretch/>
        </p:blipFill>
        <p:spPr>
          <a:xfrm>
            <a:off x="1431985" y="4073485"/>
            <a:ext cx="4295955" cy="2219107"/>
          </a:xfrm>
          <a:prstGeom prst="rect">
            <a:avLst/>
          </a:prstGeom>
          <a:noFill/>
          <a:ln>
            <a:noFill/>
          </a:ln>
        </p:spPr>
      </p:pic>
      <p:pic>
        <p:nvPicPr>
          <p:cNvPr descr="A close up of a map&#10;&#10;Description automatically generated" id="208" name="Google Shape;208;p14"/>
          <p:cNvPicPr preferRelativeResize="0"/>
          <p:nvPr/>
        </p:nvPicPr>
        <p:blipFill rotWithShape="1">
          <a:blip r:embed="rId5">
            <a:alphaModFix/>
          </a:blip>
          <a:srcRect b="0" l="0" r="0" t="0"/>
          <a:stretch/>
        </p:blipFill>
        <p:spPr>
          <a:xfrm>
            <a:off x="6190892" y="4073485"/>
            <a:ext cx="4295953" cy="2219106"/>
          </a:xfrm>
          <a:prstGeom prst="rect">
            <a:avLst/>
          </a:prstGeom>
          <a:noFill/>
          <a:ln>
            <a:noFill/>
          </a:ln>
        </p:spPr>
      </p:pic>
      <p:pic>
        <p:nvPicPr>
          <p:cNvPr descr="A close up of a map&#10;&#10;Description automatically generated" id="209" name="Google Shape;209;p14"/>
          <p:cNvPicPr preferRelativeResize="0"/>
          <p:nvPr/>
        </p:nvPicPr>
        <p:blipFill rotWithShape="1">
          <a:blip r:embed="rId6">
            <a:alphaModFix/>
          </a:blip>
          <a:srcRect b="0" l="0" r="0" t="0"/>
          <a:stretch/>
        </p:blipFill>
        <p:spPr>
          <a:xfrm>
            <a:off x="1431985" y="1608535"/>
            <a:ext cx="4295954" cy="2174438"/>
          </a:xfrm>
          <a:prstGeom prst="rect">
            <a:avLst/>
          </a:prstGeom>
          <a:noFill/>
          <a:ln>
            <a:noFill/>
          </a:ln>
        </p:spPr>
      </p:pic>
      <p:sp>
        <p:nvSpPr>
          <p:cNvPr id="210" name="Google Shape;210;p14"/>
          <p:cNvSpPr txBox="1"/>
          <p:nvPr/>
        </p:nvSpPr>
        <p:spPr>
          <a:xfrm>
            <a:off x="3344174" y="6377796"/>
            <a:ext cx="62656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Một số kết quả đánh giá trên tập dữ liệu Gender Recognition</a:t>
            </a:r>
            <a:endParaRPr b="0" i="0" sz="1400" u="none" cap="none" strike="noStrike">
              <a:solidFill>
                <a:srgbClr val="000000"/>
              </a:solidFill>
              <a:latin typeface="Arial"/>
              <a:ea typeface="Arial"/>
              <a:cs typeface="Arial"/>
              <a:sym typeface="Arial"/>
            </a:endParaRPr>
          </a:p>
        </p:txBody>
      </p:sp>
      <p:sp>
        <p:nvSpPr>
          <p:cNvPr id="211" name="Google Shape;211;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Thực nghiệm trên một số tập dữ liệu</a:t>
            </a:r>
            <a:br>
              <a:rPr lang="en-US"/>
            </a:br>
            <a:r>
              <a:rPr b="1" lang="en-US" sz="3200"/>
              <a:t>Nhận xét</a:t>
            </a:r>
            <a:endParaRPr b="1" sz="3200"/>
          </a:p>
        </p:txBody>
      </p:sp>
      <p:sp>
        <p:nvSpPr>
          <p:cNvPr id="217" name="Google Shape;21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Về mặt </a:t>
            </a:r>
            <a:r>
              <a:rPr b="1" lang="en-US"/>
              <a:t>thời gian</a:t>
            </a:r>
            <a:r>
              <a:rPr lang="en-US"/>
              <a:t>, thời gian khi huấn luyện với các tập coreset </a:t>
            </a:r>
            <a:r>
              <a:rPr b="1" lang="en-US"/>
              <a:t>nhỏ hơn rất nhiều</a:t>
            </a:r>
            <a:r>
              <a:rPr lang="en-US"/>
              <a:t> so với khi huấn luyện với tập dữ liệu gốc.</a:t>
            </a:r>
            <a:endParaRPr/>
          </a:p>
          <a:p>
            <a:pPr indent="-228600" lvl="0" marL="228600" rtl="0" algn="l">
              <a:lnSpc>
                <a:spcPct val="90000"/>
              </a:lnSpc>
              <a:spcBef>
                <a:spcPts val="1000"/>
              </a:spcBef>
              <a:spcAft>
                <a:spcPts val="0"/>
              </a:spcAft>
              <a:buClr>
                <a:schemeClr val="dk1"/>
              </a:buClr>
              <a:buSzPts val="2800"/>
              <a:buChar char="•"/>
            </a:pPr>
            <a:r>
              <a:rPr lang="en-US"/>
              <a:t>Khi sử dụng các tập coreset, kích thước các tập coreset </a:t>
            </a:r>
            <a:r>
              <a:rPr b="1" lang="en-US"/>
              <a:t>nhỏ hơn rất nhiều</a:t>
            </a:r>
            <a:r>
              <a:rPr lang="en-US"/>
              <a:t> nhưng ta thu được </a:t>
            </a:r>
            <a:r>
              <a:rPr b="1" lang="en-US"/>
              <a:t>kết quả xấp xỉ</a:t>
            </a:r>
            <a:r>
              <a:rPr lang="en-US"/>
              <a:t> với kết quả khi huấn luyện với dữ liệu gốc.</a:t>
            </a:r>
            <a:endParaRPr/>
          </a:p>
          <a:p>
            <a:pPr indent="-228600" lvl="0" marL="228600" rtl="0" algn="l">
              <a:lnSpc>
                <a:spcPct val="90000"/>
              </a:lnSpc>
              <a:spcBef>
                <a:spcPts val="1000"/>
              </a:spcBef>
              <a:spcAft>
                <a:spcPts val="0"/>
              </a:spcAft>
              <a:buClr>
                <a:schemeClr val="dk1"/>
              </a:buClr>
              <a:buSzPts val="2800"/>
              <a:buChar char="•"/>
            </a:pPr>
            <a:r>
              <a:rPr lang="en-US"/>
              <a:t>khi huấn luyện các tập coreset với các </a:t>
            </a:r>
            <a:r>
              <a:rPr b="1" lang="en-US"/>
              <a:t>kernel khác nhau</a:t>
            </a:r>
            <a:r>
              <a:rPr lang="en-US"/>
              <a:t>, thì cũng cho thấy được xu hướng khi huấn luyện giữa các kernel cũng </a:t>
            </a:r>
            <a:r>
              <a:rPr b="1" lang="en-US"/>
              <a:t>giống như</a:t>
            </a:r>
            <a:r>
              <a:rPr lang="en-US"/>
              <a:t> khi huấn luyện với tập dữ liệu gốc.</a:t>
            </a:r>
            <a:endParaRPr/>
          </a:p>
        </p:txBody>
      </p:sp>
      <p:sp>
        <p:nvSpPr>
          <p:cNvPr id="218" name="Google Shape;218;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5. Ứng dụng vào bài toán thực tế</a:t>
            </a:r>
            <a:br>
              <a:rPr lang="en-US"/>
            </a:br>
            <a:r>
              <a:rPr b="1" lang="en-US" sz="3200"/>
              <a:t>Bài toán phòng chống gian lận</a:t>
            </a:r>
            <a:endParaRPr sz="3200"/>
          </a:p>
        </p:txBody>
      </p:sp>
      <p:sp>
        <p:nvSpPr>
          <p:cNvPr id="224" name="Google Shape;224;p16"/>
          <p:cNvSpPr txBox="1"/>
          <p:nvPr>
            <p:ph idx="1" type="body"/>
          </p:nvPr>
        </p:nvSpPr>
        <p:spPr>
          <a:xfrm>
            <a:off x="838200" y="1825625"/>
            <a:ext cx="10601864"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Mô tả bài toán:</a:t>
            </a:r>
            <a:endParaRPr/>
          </a:p>
          <a:p>
            <a:pPr indent="-228600" lvl="1" marL="685800" rtl="0" algn="l">
              <a:lnSpc>
                <a:spcPct val="90000"/>
              </a:lnSpc>
              <a:spcBef>
                <a:spcPts val="500"/>
              </a:spcBef>
              <a:spcAft>
                <a:spcPts val="0"/>
              </a:spcAft>
              <a:buClr>
                <a:schemeClr val="dk1"/>
              </a:buClr>
              <a:buSzPts val="2800"/>
              <a:buChar char="•"/>
            </a:pPr>
            <a:r>
              <a:rPr lang="en-US" sz="2800"/>
              <a:t>Nhu cầu </a:t>
            </a:r>
            <a:r>
              <a:rPr b="1" lang="en-US" sz="2800"/>
              <a:t>sử dụng thẻ tín dụng</a:t>
            </a:r>
            <a:r>
              <a:rPr lang="en-US" sz="2800"/>
              <a:t> ngày càng tăng trong xã hội hiện nay.</a:t>
            </a:r>
            <a:endParaRPr/>
          </a:p>
          <a:p>
            <a:pPr indent="-228600" lvl="1" marL="685800" rtl="0" algn="l">
              <a:lnSpc>
                <a:spcPct val="90000"/>
              </a:lnSpc>
              <a:spcBef>
                <a:spcPts val="500"/>
              </a:spcBef>
              <a:spcAft>
                <a:spcPts val="0"/>
              </a:spcAft>
              <a:buClr>
                <a:schemeClr val="dk1"/>
              </a:buClr>
              <a:buSzPts val="2800"/>
              <a:buChar char="•"/>
            </a:pPr>
            <a:r>
              <a:rPr lang="en-US" sz="2800"/>
              <a:t>Bên cạnh những lợi ích của thẻ tín dụng, có những </a:t>
            </a:r>
            <a:r>
              <a:rPr b="1" lang="en-US" sz="2800"/>
              <a:t>rủi ro</a:t>
            </a:r>
            <a:r>
              <a:rPr lang="en-US" sz="2800"/>
              <a:t> đi kèm, đặc biệt là: </a:t>
            </a:r>
            <a:r>
              <a:rPr b="1" lang="en-US" sz="2800"/>
              <a:t>Thông tin chủ thẻ bị lộ</a:t>
            </a:r>
            <a:r>
              <a:rPr lang="en-US" sz="2800"/>
              <a:t> dẫn đến thẻ tín dụng được sử dụng bởi </a:t>
            </a:r>
            <a:r>
              <a:rPr b="1" lang="en-US" sz="2800"/>
              <a:t>người khác</a:t>
            </a:r>
            <a:r>
              <a:rPr lang="en-US" sz="2800"/>
              <a:t> mà </a:t>
            </a:r>
            <a:r>
              <a:rPr b="1" lang="en-US" sz="2800"/>
              <a:t>không có sự cho phép</a:t>
            </a:r>
            <a:r>
              <a:rPr lang="en-US" sz="2800"/>
              <a:t> của chủ thẻ -&gt; Những giao dịch này gọi là </a:t>
            </a:r>
            <a:r>
              <a:rPr b="1" lang="en-US" sz="2800"/>
              <a:t>giao dịch gian lận</a:t>
            </a:r>
            <a:r>
              <a:rPr lang="en-US" sz="2800"/>
              <a:t>.</a:t>
            </a:r>
            <a:endParaRPr/>
          </a:p>
          <a:p>
            <a:pPr indent="-228600" lvl="1" marL="685800" rtl="0" algn="l">
              <a:lnSpc>
                <a:spcPct val="90000"/>
              </a:lnSpc>
              <a:spcBef>
                <a:spcPts val="500"/>
              </a:spcBef>
              <a:spcAft>
                <a:spcPts val="0"/>
              </a:spcAft>
              <a:buClr>
                <a:schemeClr val="dk1"/>
              </a:buClr>
              <a:buSzPts val="2800"/>
              <a:buChar char="•"/>
            </a:pPr>
            <a:r>
              <a:rPr lang="en-US" sz="2800"/>
              <a:t>Bài toán đặt ra: Làm sao </a:t>
            </a:r>
            <a:r>
              <a:rPr b="1" lang="en-US" sz="2800"/>
              <a:t>xác định</a:t>
            </a:r>
            <a:r>
              <a:rPr lang="en-US" sz="2800"/>
              <a:t> được các giao dịch gian lận và </a:t>
            </a:r>
            <a:r>
              <a:rPr b="1" lang="en-US" sz="2800"/>
              <a:t>ngăn chặn</a:t>
            </a:r>
            <a:r>
              <a:rPr lang="en-US" sz="2800"/>
              <a:t> chúng?</a:t>
            </a:r>
            <a:endParaRPr/>
          </a:p>
        </p:txBody>
      </p:sp>
      <p:sp>
        <p:nvSpPr>
          <p:cNvPr id="225" name="Google Shape;225;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5. Ứng dụng vào bài toán thực tế</a:t>
            </a:r>
            <a:br>
              <a:rPr lang="en-US"/>
            </a:br>
            <a:r>
              <a:rPr b="1" lang="en-US" sz="3200"/>
              <a:t>Bài toán phòng chống gian lận</a:t>
            </a:r>
            <a:endParaRPr b="1" sz="3200"/>
          </a:p>
        </p:txBody>
      </p:sp>
      <p:sp>
        <p:nvSpPr>
          <p:cNvPr id="231" name="Google Shape;23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Mô tả tập dữ liệu:</a:t>
            </a:r>
            <a:endParaRPr/>
          </a:p>
          <a:p>
            <a:pPr indent="-228600" lvl="1" marL="685800" rtl="0" algn="l">
              <a:lnSpc>
                <a:spcPct val="90000"/>
              </a:lnSpc>
              <a:spcBef>
                <a:spcPts val="500"/>
              </a:spcBef>
              <a:spcAft>
                <a:spcPts val="0"/>
              </a:spcAft>
              <a:buClr>
                <a:schemeClr val="dk1"/>
              </a:buClr>
              <a:buSzPts val="2400"/>
              <a:buChar char="•"/>
            </a:pPr>
            <a:r>
              <a:rPr lang="en-US"/>
              <a:t>Chứa các giao dịch được thực hiện bằng thẻ tín dụng vào tháng 9 năm 2013 của các chủ thẻ ở Châu Âu.</a:t>
            </a:r>
            <a:endParaRPr/>
          </a:p>
          <a:p>
            <a:pPr indent="-228600" lvl="1" marL="685800" rtl="0" algn="l">
              <a:lnSpc>
                <a:spcPct val="90000"/>
              </a:lnSpc>
              <a:spcBef>
                <a:spcPts val="500"/>
              </a:spcBef>
              <a:spcAft>
                <a:spcPts val="0"/>
              </a:spcAft>
              <a:buClr>
                <a:schemeClr val="dk1"/>
              </a:buClr>
              <a:buSzPts val="2400"/>
              <a:buChar char="•"/>
            </a:pPr>
            <a:r>
              <a:rPr lang="en-US"/>
              <a:t>Tập dữ liệu được chia làm hai loại giao dịch: Giao dịch không gian lận và giao dịch gian lận.</a:t>
            </a:r>
            <a:endParaRPr/>
          </a:p>
          <a:p>
            <a:pPr indent="-228600" lvl="1" marL="685800" rtl="0" algn="l">
              <a:lnSpc>
                <a:spcPct val="90000"/>
              </a:lnSpc>
              <a:spcBef>
                <a:spcPts val="500"/>
              </a:spcBef>
              <a:spcAft>
                <a:spcPts val="0"/>
              </a:spcAft>
              <a:buClr>
                <a:schemeClr val="dk1"/>
              </a:buClr>
              <a:buSzPts val="2400"/>
              <a:buChar char="•"/>
            </a:pPr>
            <a:r>
              <a:rPr lang="en-US"/>
              <a:t>Tập dữ liệu bao gồm 492 giao dịch gian lận trong tổng số 20000 giao dịch.</a:t>
            </a:r>
            <a:endParaRPr/>
          </a:p>
          <a:p>
            <a:pPr indent="-228600" lvl="1" marL="685800" rtl="0" algn="l">
              <a:lnSpc>
                <a:spcPct val="90000"/>
              </a:lnSpc>
              <a:spcBef>
                <a:spcPts val="500"/>
              </a:spcBef>
              <a:spcAft>
                <a:spcPts val="0"/>
              </a:spcAft>
              <a:buClr>
                <a:schemeClr val="dk1"/>
              </a:buClr>
              <a:buSzPts val="2400"/>
              <a:buChar char="•"/>
            </a:pPr>
            <a:r>
              <a:rPr lang="en-US"/>
              <a:t>Là tập dữ liệu mất cân bằng.</a:t>
            </a:r>
            <a:endParaRPr/>
          </a:p>
          <a:p>
            <a:pPr indent="0" lvl="1" marL="457200" rtl="0" algn="l">
              <a:lnSpc>
                <a:spcPct val="90000"/>
              </a:lnSpc>
              <a:spcBef>
                <a:spcPts val="500"/>
              </a:spcBef>
              <a:spcAft>
                <a:spcPts val="0"/>
              </a:spcAft>
              <a:buClr>
                <a:schemeClr val="dk1"/>
              </a:buClr>
              <a:buSzPts val="2400"/>
              <a:buNone/>
            </a:pPr>
            <a:r>
              <a:t/>
            </a:r>
            <a:endParaRPr/>
          </a:p>
        </p:txBody>
      </p:sp>
      <p:sp>
        <p:nvSpPr>
          <p:cNvPr id="232" name="Google Shape;232;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5. Ứng dụng vào bài toán thực tế</a:t>
            </a:r>
            <a:br>
              <a:rPr lang="en-US"/>
            </a:br>
            <a:r>
              <a:rPr b="1" lang="en-US" sz="3200"/>
              <a:t>Bài toán phòng chống gian lận</a:t>
            </a:r>
            <a:endParaRPr b="1" sz="3200"/>
          </a:p>
        </p:txBody>
      </p:sp>
      <p:pic>
        <p:nvPicPr>
          <p:cNvPr descr="A screenshot of a cell phone&#10;&#10;Description automatically generated" id="238" name="Google Shape;238;p18"/>
          <p:cNvPicPr preferRelativeResize="0"/>
          <p:nvPr/>
        </p:nvPicPr>
        <p:blipFill rotWithShape="1">
          <a:blip r:embed="rId3">
            <a:alphaModFix/>
          </a:blip>
          <a:srcRect b="0" l="0" r="0" t="0"/>
          <a:stretch/>
        </p:blipFill>
        <p:spPr>
          <a:xfrm>
            <a:off x="396816" y="2064087"/>
            <a:ext cx="6912633" cy="3520582"/>
          </a:xfrm>
          <a:prstGeom prst="rect">
            <a:avLst/>
          </a:prstGeom>
          <a:noFill/>
          <a:ln>
            <a:noFill/>
          </a:ln>
        </p:spPr>
      </p:pic>
      <p:sp>
        <p:nvSpPr>
          <p:cNvPr id="239" name="Google Shape;239;p18"/>
          <p:cNvSpPr txBox="1"/>
          <p:nvPr/>
        </p:nvSpPr>
        <p:spPr>
          <a:xfrm>
            <a:off x="7470476" y="2064589"/>
            <a:ext cx="4022784"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Nhận xét:</a:t>
            </a:r>
            <a:endParaRPr b="0" i="0" sz="2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Thời gian huấn luyện có xu hướng tăng theo kích thước tập coreset.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Thời gian huấn luyện với kernel linear thì lớn hơn so với hai kernel còn lại.</a:t>
            </a:r>
            <a:endParaRPr b="0" i="0" sz="2800" u="none" cap="none" strike="noStrike">
              <a:solidFill>
                <a:schemeClr val="dk1"/>
              </a:solidFill>
              <a:latin typeface="Calibri"/>
              <a:ea typeface="Calibri"/>
              <a:cs typeface="Calibri"/>
              <a:sym typeface="Calibri"/>
            </a:endParaRPr>
          </a:p>
        </p:txBody>
      </p:sp>
      <p:sp>
        <p:nvSpPr>
          <p:cNvPr id="240" name="Google Shape;240;p18"/>
          <p:cNvSpPr txBox="1"/>
          <p:nvPr/>
        </p:nvSpPr>
        <p:spPr>
          <a:xfrm>
            <a:off x="1144438" y="5687683"/>
            <a:ext cx="587746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Thời gian huấn luyện tập coreset với các kernel khác nhau</a:t>
            </a:r>
            <a:endParaRPr b="0" i="1" sz="1800" u="none" cap="none" strike="noStrike">
              <a:solidFill>
                <a:schemeClr val="dk1"/>
              </a:solidFill>
              <a:latin typeface="Calibri"/>
              <a:ea typeface="Calibri"/>
              <a:cs typeface="Calibri"/>
              <a:sym typeface="Calibri"/>
            </a:endParaRPr>
          </a:p>
        </p:txBody>
      </p:sp>
      <p:sp>
        <p:nvSpPr>
          <p:cNvPr id="241" name="Google Shape;241;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Mục lục</a:t>
            </a:r>
            <a:endParaRPr b="1"/>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AutoNum type="arabicPeriod"/>
            </a:pPr>
            <a:r>
              <a:rPr lang="en-US"/>
              <a:t>Đặt vấn đề</a:t>
            </a:r>
            <a:endParaRPr/>
          </a:p>
          <a:p>
            <a:pPr indent="-514350" lvl="0" marL="514350" rtl="0" algn="l">
              <a:lnSpc>
                <a:spcPct val="90000"/>
              </a:lnSpc>
              <a:spcBef>
                <a:spcPts val="1000"/>
              </a:spcBef>
              <a:spcAft>
                <a:spcPts val="0"/>
              </a:spcAft>
              <a:buClr>
                <a:schemeClr val="dk1"/>
              </a:buClr>
              <a:buSzPts val="2800"/>
              <a:buAutoNum type="arabicPeriod"/>
            </a:pPr>
            <a:r>
              <a:rPr lang="en-US"/>
              <a:t>Mô hình Support vector machine (SVM)</a:t>
            </a:r>
            <a:endParaRPr/>
          </a:p>
          <a:p>
            <a:pPr indent="-514350" lvl="0" marL="514350" rtl="0" algn="l">
              <a:lnSpc>
                <a:spcPct val="90000"/>
              </a:lnSpc>
              <a:spcBef>
                <a:spcPts val="1000"/>
              </a:spcBef>
              <a:spcAft>
                <a:spcPts val="0"/>
              </a:spcAft>
              <a:buClr>
                <a:schemeClr val="dk1"/>
              </a:buClr>
              <a:buSzPts val="2800"/>
              <a:buAutoNum type="arabicPeriod"/>
            </a:pPr>
            <a:r>
              <a:rPr lang="en-US"/>
              <a:t>Coreset và giải thuật ProTras</a:t>
            </a:r>
            <a:endParaRPr/>
          </a:p>
          <a:p>
            <a:pPr indent="-514350" lvl="0" marL="514350" rtl="0" algn="l">
              <a:lnSpc>
                <a:spcPct val="90000"/>
              </a:lnSpc>
              <a:spcBef>
                <a:spcPts val="1000"/>
              </a:spcBef>
              <a:spcAft>
                <a:spcPts val="0"/>
              </a:spcAft>
              <a:buClr>
                <a:schemeClr val="dk1"/>
              </a:buClr>
              <a:buSzPts val="2800"/>
              <a:buAutoNum type="arabicPeriod"/>
            </a:pPr>
            <a:r>
              <a:rPr lang="en-US"/>
              <a:t>Thực nghiệm trong một số tập dữ liệu</a:t>
            </a:r>
            <a:endParaRPr/>
          </a:p>
          <a:p>
            <a:pPr indent="-514350" lvl="0" marL="514350" rtl="0" algn="l">
              <a:lnSpc>
                <a:spcPct val="90000"/>
              </a:lnSpc>
              <a:spcBef>
                <a:spcPts val="1000"/>
              </a:spcBef>
              <a:spcAft>
                <a:spcPts val="0"/>
              </a:spcAft>
              <a:buClr>
                <a:schemeClr val="dk1"/>
              </a:buClr>
              <a:buSzPts val="2800"/>
              <a:buAutoNum type="arabicPeriod"/>
            </a:pPr>
            <a:r>
              <a:rPr lang="en-US"/>
              <a:t>Ứng dụng vào các bài toán thực tế</a:t>
            </a:r>
            <a:endParaRPr/>
          </a:p>
          <a:p>
            <a:pPr indent="-514350" lvl="0" marL="514350" rtl="0" algn="l">
              <a:lnSpc>
                <a:spcPct val="90000"/>
              </a:lnSpc>
              <a:spcBef>
                <a:spcPts val="1000"/>
              </a:spcBef>
              <a:spcAft>
                <a:spcPts val="0"/>
              </a:spcAft>
              <a:buClr>
                <a:schemeClr val="dk1"/>
              </a:buClr>
              <a:buSzPts val="2800"/>
              <a:buAutoNum type="arabicPeriod"/>
            </a:pPr>
            <a:r>
              <a:rPr lang="en-US"/>
              <a:t>T</a:t>
            </a:r>
            <a:r>
              <a:rPr lang="en-US"/>
              <a:t>ổng kết</a:t>
            </a:r>
            <a:endParaRPr/>
          </a:p>
        </p:txBody>
      </p:sp>
      <p:sp>
        <p:nvSpPr>
          <p:cNvPr id="96" name="Google Shape;96;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5. Ứng dụng vào bài toán thực tế</a:t>
            </a:r>
            <a:br>
              <a:rPr lang="en-US"/>
            </a:br>
            <a:r>
              <a:rPr b="1" lang="en-US" sz="3200"/>
              <a:t>Bài toán phòng chống gian lận</a:t>
            </a:r>
            <a:endParaRPr b="1" sz="3200"/>
          </a:p>
        </p:txBody>
      </p:sp>
      <p:pic>
        <p:nvPicPr>
          <p:cNvPr descr="A close up of a map&#10;&#10;Description automatically generated" id="247" name="Google Shape;247;p19"/>
          <p:cNvPicPr preferRelativeResize="0"/>
          <p:nvPr/>
        </p:nvPicPr>
        <p:blipFill rotWithShape="1">
          <a:blip r:embed="rId3">
            <a:alphaModFix/>
          </a:blip>
          <a:srcRect b="0" l="0" r="0" t="0"/>
          <a:stretch/>
        </p:blipFill>
        <p:spPr>
          <a:xfrm>
            <a:off x="1058176" y="4105672"/>
            <a:ext cx="4914180" cy="2485412"/>
          </a:xfrm>
          <a:prstGeom prst="rect">
            <a:avLst/>
          </a:prstGeom>
          <a:noFill/>
          <a:ln>
            <a:noFill/>
          </a:ln>
        </p:spPr>
      </p:pic>
      <p:pic>
        <p:nvPicPr>
          <p:cNvPr descr="A screenshot of a cell phone&#10;&#10;Description automatically generated" id="248" name="Google Shape;248;p19"/>
          <p:cNvPicPr preferRelativeResize="0"/>
          <p:nvPr/>
        </p:nvPicPr>
        <p:blipFill rotWithShape="1">
          <a:blip r:embed="rId4">
            <a:alphaModFix/>
          </a:blip>
          <a:srcRect b="0" l="0" r="0" t="0"/>
          <a:stretch/>
        </p:blipFill>
        <p:spPr>
          <a:xfrm>
            <a:off x="6018362" y="1635134"/>
            <a:ext cx="5086708" cy="2566938"/>
          </a:xfrm>
          <a:prstGeom prst="rect">
            <a:avLst/>
          </a:prstGeom>
          <a:noFill/>
          <a:ln>
            <a:noFill/>
          </a:ln>
        </p:spPr>
      </p:pic>
      <p:pic>
        <p:nvPicPr>
          <p:cNvPr descr="A close up of a map&#10;&#10;Description automatically generated" id="249" name="Google Shape;249;p19"/>
          <p:cNvPicPr preferRelativeResize="0"/>
          <p:nvPr/>
        </p:nvPicPr>
        <p:blipFill rotWithShape="1">
          <a:blip r:embed="rId5">
            <a:alphaModFix/>
          </a:blip>
          <a:srcRect b="0" l="0" r="0" t="0"/>
          <a:stretch/>
        </p:blipFill>
        <p:spPr>
          <a:xfrm>
            <a:off x="6090249" y="4120049"/>
            <a:ext cx="5014820" cy="2528544"/>
          </a:xfrm>
          <a:prstGeom prst="rect">
            <a:avLst/>
          </a:prstGeom>
          <a:noFill/>
          <a:ln>
            <a:noFill/>
          </a:ln>
        </p:spPr>
      </p:pic>
      <p:pic>
        <p:nvPicPr>
          <p:cNvPr descr="A close up of a map&#10;&#10;Description automatically generated" id="250" name="Google Shape;250;p19"/>
          <p:cNvPicPr preferRelativeResize="0"/>
          <p:nvPr/>
        </p:nvPicPr>
        <p:blipFill rotWithShape="1">
          <a:blip r:embed="rId6">
            <a:alphaModFix/>
          </a:blip>
          <a:srcRect b="0" l="0" r="0" t="0"/>
          <a:stretch/>
        </p:blipFill>
        <p:spPr>
          <a:xfrm>
            <a:off x="986287" y="1719145"/>
            <a:ext cx="4914182" cy="2485178"/>
          </a:xfrm>
          <a:prstGeom prst="rect">
            <a:avLst/>
          </a:prstGeom>
          <a:noFill/>
          <a:ln>
            <a:noFill/>
          </a:ln>
        </p:spPr>
      </p:pic>
      <p:sp>
        <p:nvSpPr>
          <p:cNvPr id="251" name="Google Shape;251;p19"/>
          <p:cNvSpPr txBox="1"/>
          <p:nvPr/>
        </p:nvSpPr>
        <p:spPr>
          <a:xfrm>
            <a:off x="3171646" y="6492815"/>
            <a:ext cx="62656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Một số kết quả đánh giá trên tập dữ liệu Credit card fraud</a:t>
            </a:r>
            <a:endParaRPr b="0" i="0" sz="1400" u="none" cap="none" strike="noStrike">
              <a:solidFill>
                <a:srgbClr val="000000"/>
              </a:solidFill>
              <a:latin typeface="Arial"/>
              <a:ea typeface="Arial"/>
              <a:cs typeface="Arial"/>
              <a:sym typeface="Arial"/>
            </a:endParaRPr>
          </a:p>
        </p:txBody>
      </p:sp>
      <p:sp>
        <p:nvSpPr>
          <p:cNvPr id="252" name="Google Shape;252;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5. Ứng dụng vào bài toán thực tế</a:t>
            </a:r>
            <a:br>
              <a:rPr lang="en-US"/>
            </a:br>
            <a:r>
              <a:rPr b="1" lang="en-US" sz="3200"/>
              <a:t>Bài toán phòng chống gian lận</a:t>
            </a:r>
            <a:endParaRPr b="1" sz="3200"/>
          </a:p>
        </p:txBody>
      </p:sp>
      <p:pic>
        <p:nvPicPr>
          <p:cNvPr descr="A screenshot of a cell phone&#10;&#10;Description automatically generated" id="258" name="Google Shape;258;p20"/>
          <p:cNvPicPr preferRelativeResize="0"/>
          <p:nvPr/>
        </p:nvPicPr>
        <p:blipFill rotWithShape="1">
          <a:blip r:embed="rId3">
            <a:alphaModFix/>
          </a:blip>
          <a:srcRect b="0" l="0" r="0" t="0"/>
          <a:stretch/>
        </p:blipFill>
        <p:spPr>
          <a:xfrm>
            <a:off x="914400" y="1708035"/>
            <a:ext cx="4770407" cy="4132043"/>
          </a:xfrm>
          <a:prstGeom prst="rect">
            <a:avLst/>
          </a:prstGeom>
          <a:noFill/>
          <a:ln>
            <a:noFill/>
          </a:ln>
        </p:spPr>
      </p:pic>
      <p:sp>
        <p:nvSpPr>
          <p:cNvPr id="259" name="Google Shape;259;p20"/>
          <p:cNvSpPr txBox="1"/>
          <p:nvPr/>
        </p:nvSpPr>
        <p:spPr>
          <a:xfrm>
            <a:off x="6334665" y="1906438"/>
            <a:ext cx="274320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Precision: 98.86%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Recall: 84.47%</a:t>
            </a:r>
            <a:endParaRPr b="0" i="0" sz="1400" u="none" cap="none" strike="noStrike">
              <a:solidFill>
                <a:srgbClr val="000000"/>
              </a:solidFill>
              <a:latin typeface="Arial"/>
              <a:ea typeface="Arial"/>
              <a:cs typeface="Arial"/>
              <a:sym typeface="Arial"/>
            </a:endParaRPr>
          </a:p>
        </p:txBody>
      </p:sp>
      <p:sp>
        <p:nvSpPr>
          <p:cNvPr id="260" name="Google Shape;260;p20"/>
          <p:cNvSpPr txBox="1"/>
          <p:nvPr/>
        </p:nvSpPr>
        <p:spPr>
          <a:xfrm>
            <a:off x="707868" y="5840078"/>
            <a:ext cx="562679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Confusion Matrix trong bài toán gian lận trong Credit Card</a:t>
            </a:r>
            <a:endParaRPr b="0" i="0" sz="1400" u="none" cap="none" strike="noStrike">
              <a:solidFill>
                <a:srgbClr val="000000"/>
              </a:solidFill>
              <a:latin typeface="Arial"/>
              <a:ea typeface="Arial"/>
              <a:cs typeface="Arial"/>
              <a:sym typeface="Arial"/>
            </a:endParaRPr>
          </a:p>
        </p:txBody>
      </p:sp>
      <p:sp>
        <p:nvSpPr>
          <p:cNvPr id="261" name="Google Shape;261;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5. Ứng dụng vào bài toán thực tế</a:t>
            </a:r>
            <a:br>
              <a:rPr lang="en-US"/>
            </a:br>
            <a:r>
              <a:rPr b="1" lang="en-US" sz="3200"/>
              <a:t>Bài toán phân loại giới tính dựa vào ảnh khuôn mặt</a:t>
            </a:r>
            <a:endParaRPr b="1" sz="3200"/>
          </a:p>
        </p:txBody>
      </p:sp>
      <p:sp>
        <p:nvSpPr>
          <p:cNvPr id="267" name="Google Shape;26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Mô tả bài toán:</a:t>
            </a:r>
            <a:endParaRPr/>
          </a:p>
          <a:p>
            <a:pPr indent="-228600" lvl="1" marL="685800" rtl="0" algn="l">
              <a:lnSpc>
                <a:spcPct val="90000"/>
              </a:lnSpc>
              <a:spcBef>
                <a:spcPts val="500"/>
              </a:spcBef>
              <a:spcAft>
                <a:spcPts val="0"/>
              </a:spcAft>
              <a:buClr>
                <a:schemeClr val="dk1"/>
              </a:buClr>
              <a:buSzPts val="2400"/>
              <a:buChar char="•"/>
            </a:pPr>
            <a:r>
              <a:rPr lang="en-US"/>
              <a:t>Theo Thông tư 23/2019/TT-NHNN, đối với ví điện tử của các cá nhân, các cá nhân phải thực hiện việc xác thực thông tin.</a:t>
            </a:r>
            <a:endParaRPr/>
          </a:p>
          <a:p>
            <a:pPr indent="-228600" lvl="1" marL="685800" rtl="0" algn="l">
              <a:lnSpc>
                <a:spcPct val="90000"/>
              </a:lnSpc>
              <a:spcBef>
                <a:spcPts val="500"/>
              </a:spcBef>
              <a:spcAft>
                <a:spcPts val="0"/>
              </a:spcAft>
              <a:buClr>
                <a:schemeClr val="dk1"/>
              </a:buClr>
              <a:buSzPts val="2400"/>
              <a:buChar char="•"/>
            </a:pPr>
            <a:r>
              <a:rPr lang="en-US"/>
              <a:t>Theo cách truyền thống, việc xác thực người dùng thường được một nhóm người thực hiện bằng hình thức thủ công. </a:t>
            </a:r>
            <a:endParaRPr/>
          </a:p>
          <a:p>
            <a:pPr indent="-228600" lvl="1" marL="685800" rtl="0" algn="l">
              <a:lnSpc>
                <a:spcPct val="90000"/>
              </a:lnSpc>
              <a:spcBef>
                <a:spcPts val="500"/>
              </a:spcBef>
              <a:spcAft>
                <a:spcPts val="0"/>
              </a:spcAft>
              <a:buClr>
                <a:schemeClr val="dk1"/>
              </a:buClr>
              <a:buSzPts val="2400"/>
              <a:buChar char="•"/>
            </a:pPr>
            <a:r>
              <a:rPr lang="en-US"/>
              <a:t>Với số lượng người dùng lên tới hàng triệu người, việc đồng loạt xử lý những yêu cầu trở thành một vấn đề lớn cho các ví điện tử hiện nay.</a:t>
            </a:r>
            <a:endParaRPr/>
          </a:p>
          <a:p>
            <a:pPr indent="-228600" lvl="1" marL="685800" rtl="0" algn="l">
              <a:lnSpc>
                <a:spcPct val="90000"/>
              </a:lnSpc>
              <a:spcBef>
                <a:spcPts val="500"/>
              </a:spcBef>
              <a:spcAft>
                <a:spcPts val="0"/>
              </a:spcAft>
              <a:buClr>
                <a:schemeClr val="dk1"/>
              </a:buClr>
              <a:buSzPts val="2400"/>
              <a:buChar char="•"/>
            </a:pPr>
            <a:r>
              <a:rPr lang="en-US"/>
              <a:t>Có khá nhiều bước xác thực: xác thực giới tính của người dùng trong CMND và ảnh người dùng chụp, xác thực ảnh trong CMND và ảnh hiện tại có giống nhau hay không,…</a:t>
            </a:r>
            <a:endParaRPr/>
          </a:p>
          <a:p>
            <a:pPr indent="-228600" lvl="1" marL="685800" rtl="0" algn="l">
              <a:lnSpc>
                <a:spcPct val="90000"/>
              </a:lnSpc>
              <a:spcBef>
                <a:spcPts val="500"/>
              </a:spcBef>
              <a:spcAft>
                <a:spcPts val="0"/>
              </a:spcAft>
              <a:buClr>
                <a:schemeClr val="dk1"/>
              </a:buClr>
              <a:buSzPts val="2400"/>
              <a:buChar char="•"/>
            </a:pPr>
            <a:r>
              <a:rPr lang="en-US"/>
              <a:t>Bài toán đặt ra: Phân loại giới tính dựa vào ảnh khuôn mặt.</a:t>
            </a:r>
            <a:endParaRPr/>
          </a:p>
        </p:txBody>
      </p:sp>
      <p:sp>
        <p:nvSpPr>
          <p:cNvPr id="268" name="Google Shape;268;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5. Ứng dụng vào bài toán thực tế</a:t>
            </a:r>
            <a:br>
              <a:rPr lang="en-US"/>
            </a:br>
            <a:r>
              <a:rPr b="1" lang="en-US" sz="3200"/>
              <a:t>Bài toán phân loại giới tính dựa vào ảnh khuôn mặt</a:t>
            </a:r>
            <a:endParaRPr b="1" sz="3200"/>
          </a:p>
        </p:txBody>
      </p:sp>
      <p:sp>
        <p:nvSpPr>
          <p:cNvPr id="274" name="Google Shape;274;p22"/>
          <p:cNvSpPr txBox="1"/>
          <p:nvPr>
            <p:ph idx="1" type="body"/>
          </p:nvPr>
        </p:nvSpPr>
        <p:spPr>
          <a:xfrm>
            <a:off x="838200" y="1825625"/>
            <a:ext cx="10515600" cy="27554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Mô tả dữ liệu</a:t>
            </a:r>
            <a:endParaRPr/>
          </a:p>
          <a:p>
            <a:pPr indent="-228600" lvl="1" marL="685800" rtl="0" algn="l">
              <a:lnSpc>
                <a:spcPct val="90000"/>
              </a:lnSpc>
              <a:spcBef>
                <a:spcPts val="500"/>
              </a:spcBef>
              <a:spcAft>
                <a:spcPts val="0"/>
              </a:spcAft>
              <a:buClr>
                <a:schemeClr val="dk1"/>
              </a:buClr>
              <a:buSzPts val="2400"/>
              <a:buChar char="•"/>
            </a:pPr>
            <a:r>
              <a:rPr lang="en-US"/>
              <a:t>Tập dữ liệu ảnh được chụp bởi máy ảnh bình thường trong điều kiện sáng tối khác nhau.</a:t>
            </a:r>
            <a:endParaRPr/>
          </a:p>
          <a:p>
            <a:pPr indent="-228600" lvl="1" marL="685800" rtl="0" algn="l">
              <a:lnSpc>
                <a:spcPct val="90000"/>
              </a:lnSpc>
              <a:spcBef>
                <a:spcPts val="500"/>
              </a:spcBef>
              <a:spcAft>
                <a:spcPts val="0"/>
              </a:spcAft>
              <a:buClr>
                <a:schemeClr val="dk1"/>
              </a:buClr>
              <a:buSzPts val="2400"/>
              <a:buChar char="•"/>
            </a:pPr>
            <a:r>
              <a:rPr lang="en-US"/>
              <a:t>Đối với mỗi người, máy ảnh sẽ chụp 26 bức hình ở các trạng thái khác nhau của mỗi người (che mắt, đeo kính râm, khẩu trang) và được chụp cách nhau 2 tuần.</a:t>
            </a:r>
            <a:endParaRPr/>
          </a:p>
          <a:p>
            <a:pPr indent="-228600" lvl="1" marL="685800" rtl="0" algn="l">
              <a:lnSpc>
                <a:spcPct val="90000"/>
              </a:lnSpc>
              <a:spcBef>
                <a:spcPts val="500"/>
              </a:spcBef>
              <a:spcAft>
                <a:spcPts val="0"/>
              </a:spcAft>
              <a:buClr>
                <a:schemeClr val="dk1"/>
              </a:buClr>
              <a:buSzPts val="2400"/>
              <a:buChar char="•"/>
            </a:pPr>
            <a:r>
              <a:rPr lang="en-US"/>
              <a:t>Dữ liệu huấn luyện bao gồm ảnh của 25 nam, 25 nữ ứng với 700 ảnh.</a:t>
            </a:r>
            <a:endParaRPr/>
          </a:p>
          <a:p>
            <a:pPr indent="0" lvl="1" marL="457200" rtl="0" algn="l">
              <a:lnSpc>
                <a:spcPct val="90000"/>
              </a:lnSpc>
              <a:spcBef>
                <a:spcPts val="500"/>
              </a:spcBef>
              <a:spcAft>
                <a:spcPts val="0"/>
              </a:spcAft>
              <a:buClr>
                <a:schemeClr val="dk1"/>
              </a:buClr>
              <a:buSzPts val="2400"/>
              <a:buNone/>
            </a:pPr>
            <a:r>
              <a:t/>
            </a:r>
            <a:endParaRPr/>
          </a:p>
        </p:txBody>
      </p:sp>
      <p:pic>
        <p:nvPicPr>
          <p:cNvPr id="275" name="Google Shape;275;p22"/>
          <p:cNvPicPr preferRelativeResize="0"/>
          <p:nvPr/>
        </p:nvPicPr>
        <p:blipFill rotWithShape="1">
          <a:blip r:embed="rId3">
            <a:alphaModFix/>
          </a:blip>
          <a:srcRect b="0" l="0" r="0" t="0"/>
          <a:stretch/>
        </p:blipFill>
        <p:spPr>
          <a:xfrm>
            <a:off x="2078966" y="4592425"/>
            <a:ext cx="7947803" cy="1770695"/>
          </a:xfrm>
          <a:prstGeom prst="rect">
            <a:avLst/>
          </a:prstGeom>
          <a:noFill/>
          <a:ln>
            <a:noFill/>
          </a:ln>
        </p:spPr>
      </p:pic>
      <p:sp>
        <p:nvSpPr>
          <p:cNvPr id="276" name="Google Shape;276;p22"/>
          <p:cNvSpPr txBox="1"/>
          <p:nvPr/>
        </p:nvSpPr>
        <p:spPr>
          <a:xfrm>
            <a:off x="4479985" y="6173762"/>
            <a:ext cx="3706483"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Minh họa về ảnh dữ liệu mẫu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Nguồn: machinelearningcoban.com</a:t>
            </a:r>
            <a:endParaRPr b="0" i="0" sz="1400" u="none" cap="none" strike="noStrike">
              <a:solidFill>
                <a:srgbClr val="000000"/>
              </a:solidFill>
              <a:latin typeface="Arial"/>
              <a:ea typeface="Arial"/>
              <a:cs typeface="Arial"/>
              <a:sym typeface="Arial"/>
            </a:endParaRPr>
          </a:p>
        </p:txBody>
      </p:sp>
      <p:sp>
        <p:nvSpPr>
          <p:cNvPr id="277" name="Google Shape;277;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5. Ứng dụng vào bài toán thực tế</a:t>
            </a:r>
            <a:br>
              <a:rPr lang="en-US"/>
            </a:br>
            <a:r>
              <a:rPr b="1" lang="en-US" sz="3200"/>
              <a:t>Bài toán phân loại giới tính dựa vào ảnh khuôn mặt</a:t>
            </a:r>
            <a:endParaRPr b="1" sz="3200"/>
          </a:p>
        </p:txBody>
      </p:sp>
      <p:pic>
        <p:nvPicPr>
          <p:cNvPr descr="A close up of a map&#10;&#10;Description automatically generated" id="283" name="Google Shape;283;p23"/>
          <p:cNvPicPr preferRelativeResize="0"/>
          <p:nvPr/>
        </p:nvPicPr>
        <p:blipFill rotWithShape="1">
          <a:blip r:embed="rId3">
            <a:alphaModFix/>
          </a:blip>
          <a:srcRect b="0" l="0" r="0" t="0"/>
          <a:stretch/>
        </p:blipFill>
        <p:spPr>
          <a:xfrm>
            <a:off x="439947" y="2068611"/>
            <a:ext cx="6567576" cy="3339004"/>
          </a:xfrm>
          <a:prstGeom prst="rect">
            <a:avLst/>
          </a:prstGeom>
          <a:noFill/>
          <a:ln>
            <a:noFill/>
          </a:ln>
        </p:spPr>
      </p:pic>
      <p:sp>
        <p:nvSpPr>
          <p:cNvPr id="284" name="Google Shape;284;p23"/>
          <p:cNvSpPr txBox="1"/>
          <p:nvPr/>
        </p:nvSpPr>
        <p:spPr>
          <a:xfrm>
            <a:off x="7470476" y="2064589"/>
            <a:ext cx="4022784"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Nhận xét:</a:t>
            </a:r>
            <a:endParaRPr b="0" i="0" sz="2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Thời gian huấn luyện có xu hướng tăng theo kích thước tập coreset.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Thời gian huấn luyện giữa các kernel xấp xỉ nhau.</a:t>
            </a:r>
            <a:endParaRPr b="0" i="0" sz="2800" u="none" cap="none" strike="noStrike">
              <a:solidFill>
                <a:schemeClr val="dk1"/>
              </a:solidFill>
              <a:latin typeface="Calibri"/>
              <a:ea typeface="Calibri"/>
              <a:cs typeface="Calibri"/>
              <a:sym typeface="Calibri"/>
            </a:endParaRPr>
          </a:p>
        </p:txBody>
      </p:sp>
      <p:sp>
        <p:nvSpPr>
          <p:cNvPr id="285" name="Google Shape;285;p23"/>
          <p:cNvSpPr txBox="1"/>
          <p:nvPr/>
        </p:nvSpPr>
        <p:spPr>
          <a:xfrm>
            <a:off x="185195" y="5407615"/>
            <a:ext cx="783336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Minh họa thời gian huấn luyện dữ liệu theo kernel của bài toán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phân loại giới tính.</a:t>
            </a:r>
            <a:endParaRPr b="0" i="0" sz="1400" u="none" cap="none" strike="noStrike">
              <a:solidFill>
                <a:srgbClr val="000000"/>
              </a:solidFill>
              <a:latin typeface="Arial"/>
              <a:ea typeface="Arial"/>
              <a:cs typeface="Arial"/>
              <a:sym typeface="Arial"/>
            </a:endParaRPr>
          </a:p>
        </p:txBody>
      </p:sp>
      <p:sp>
        <p:nvSpPr>
          <p:cNvPr id="286" name="Google Shape;286;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5. Ứng dụng vào bài toán thực tế</a:t>
            </a:r>
            <a:br>
              <a:rPr lang="en-US"/>
            </a:br>
            <a:r>
              <a:rPr b="1" lang="en-US" sz="3200"/>
              <a:t>Bài toán phân loại giới tính dựa vào ảnh khuôn mặt</a:t>
            </a:r>
            <a:endParaRPr b="1" sz="3200"/>
          </a:p>
        </p:txBody>
      </p:sp>
      <p:pic>
        <p:nvPicPr>
          <p:cNvPr descr="A close up of a map&#10;&#10;Description automatically generated" id="292" name="Google Shape;292;p24"/>
          <p:cNvPicPr preferRelativeResize="0"/>
          <p:nvPr/>
        </p:nvPicPr>
        <p:blipFill rotWithShape="1">
          <a:blip r:embed="rId3">
            <a:alphaModFix/>
          </a:blip>
          <a:srcRect b="0" l="0" r="0" t="0"/>
          <a:stretch/>
        </p:blipFill>
        <p:spPr>
          <a:xfrm>
            <a:off x="928777" y="4138405"/>
            <a:ext cx="4684143" cy="2448696"/>
          </a:xfrm>
          <a:prstGeom prst="rect">
            <a:avLst/>
          </a:prstGeom>
          <a:noFill/>
          <a:ln>
            <a:noFill/>
          </a:ln>
        </p:spPr>
      </p:pic>
      <p:pic>
        <p:nvPicPr>
          <p:cNvPr descr="A close up of a map&#10;&#10;Description automatically generated" id="293" name="Google Shape;293;p24"/>
          <p:cNvPicPr preferRelativeResize="0"/>
          <p:nvPr/>
        </p:nvPicPr>
        <p:blipFill rotWithShape="1">
          <a:blip r:embed="rId4">
            <a:alphaModFix/>
          </a:blip>
          <a:srcRect b="0" l="0" r="0" t="0"/>
          <a:stretch/>
        </p:blipFill>
        <p:spPr>
          <a:xfrm>
            <a:off x="5817079" y="1708632"/>
            <a:ext cx="4712896" cy="2434318"/>
          </a:xfrm>
          <a:prstGeom prst="rect">
            <a:avLst/>
          </a:prstGeom>
          <a:noFill/>
          <a:ln>
            <a:noFill/>
          </a:ln>
        </p:spPr>
      </p:pic>
      <p:pic>
        <p:nvPicPr>
          <p:cNvPr descr="A close up of a map&#10;&#10;Description automatically generated" id="294" name="Google Shape;294;p24"/>
          <p:cNvPicPr preferRelativeResize="0"/>
          <p:nvPr/>
        </p:nvPicPr>
        <p:blipFill rotWithShape="1">
          <a:blip r:embed="rId5">
            <a:alphaModFix/>
          </a:blip>
          <a:srcRect b="0" l="0" r="0" t="0"/>
          <a:stretch/>
        </p:blipFill>
        <p:spPr>
          <a:xfrm>
            <a:off x="5817078" y="4138403"/>
            <a:ext cx="4770406" cy="2448697"/>
          </a:xfrm>
          <a:prstGeom prst="rect">
            <a:avLst/>
          </a:prstGeom>
          <a:noFill/>
          <a:ln>
            <a:noFill/>
          </a:ln>
        </p:spPr>
      </p:pic>
      <p:pic>
        <p:nvPicPr>
          <p:cNvPr descr="A close up of a map&#10;&#10;Description automatically generated" id="295" name="Google Shape;295;p24"/>
          <p:cNvPicPr preferRelativeResize="0"/>
          <p:nvPr/>
        </p:nvPicPr>
        <p:blipFill rotWithShape="1">
          <a:blip r:embed="rId6">
            <a:alphaModFix/>
          </a:blip>
          <a:srcRect b="0" l="0" r="0" t="0"/>
          <a:stretch/>
        </p:blipFill>
        <p:spPr>
          <a:xfrm>
            <a:off x="900022" y="1701220"/>
            <a:ext cx="4712898" cy="2434767"/>
          </a:xfrm>
          <a:prstGeom prst="rect">
            <a:avLst/>
          </a:prstGeom>
          <a:noFill/>
          <a:ln>
            <a:noFill/>
          </a:ln>
        </p:spPr>
      </p:pic>
      <p:sp>
        <p:nvSpPr>
          <p:cNvPr id="296" name="Google Shape;296;p24"/>
          <p:cNvSpPr txBox="1"/>
          <p:nvPr/>
        </p:nvSpPr>
        <p:spPr>
          <a:xfrm>
            <a:off x="3171646" y="6492815"/>
            <a:ext cx="62656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Một số kết quả đánh giá trên tập dữ liệu AR Gender</a:t>
            </a:r>
            <a:endParaRPr b="0" i="0" sz="1400" u="none" cap="none" strike="noStrike">
              <a:solidFill>
                <a:srgbClr val="000000"/>
              </a:solidFill>
              <a:latin typeface="Arial"/>
              <a:ea typeface="Arial"/>
              <a:cs typeface="Arial"/>
              <a:sym typeface="Arial"/>
            </a:endParaRPr>
          </a:p>
        </p:txBody>
      </p:sp>
      <p:sp>
        <p:nvSpPr>
          <p:cNvPr id="297" name="Google Shape;297;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6. T</a:t>
            </a:r>
            <a:r>
              <a:rPr lang="en-US"/>
              <a:t>ổng kết</a:t>
            </a:r>
            <a:br>
              <a:rPr lang="en-US"/>
            </a:br>
            <a:r>
              <a:rPr b="1" lang="en-US" sz="3200"/>
              <a:t>Kết luận</a:t>
            </a:r>
            <a:endParaRPr b="1" sz="3200"/>
          </a:p>
        </p:txBody>
      </p:sp>
      <p:sp>
        <p:nvSpPr>
          <p:cNvPr id="303" name="Google Shape;303;p25"/>
          <p:cNvSpPr txBox="1"/>
          <p:nvPr>
            <p:ph idx="1" type="body"/>
          </p:nvPr>
        </p:nvSpPr>
        <p:spPr>
          <a:xfrm>
            <a:off x="536276" y="1897512"/>
            <a:ext cx="1142137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SzPts val="2800"/>
              <a:buChar char="•"/>
            </a:pPr>
            <a:r>
              <a:rPr lang="en-US"/>
              <a:t>Tìm hiểu được một số kiến thức về mô hình SVM và coreset về các khía cạnh như: Kh</a:t>
            </a:r>
            <a:r>
              <a:rPr lang="en-US"/>
              <a:t>ái niệm</a:t>
            </a:r>
            <a:r>
              <a:rPr lang="en-US"/>
              <a:t>, ứng dụng, ưu điểm, nhược điểm,…</a:t>
            </a:r>
            <a:endParaRPr/>
          </a:p>
          <a:p>
            <a:pPr indent="-228600" lvl="0" marL="228600" rtl="0" algn="l">
              <a:lnSpc>
                <a:spcPct val="90000"/>
              </a:lnSpc>
              <a:spcBef>
                <a:spcPts val="1000"/>
              </a:spcBef>
              <a:spcAft>
                <a:spcPts val="0"/>
              </a:spcAft>
              <a:buSzPts val="2800"/>
              <a:buChar char="•"/>
            </a:pPr>
            <a:r>
              <a:rPr lang="en-US"/>
              <a:t>Đã cho thấy rằng sự hiệu quả khi sử dụng coreset trong mô hình SVM đem lại hiệu quả lớn.</a:t>
            </a:r>
            <a:endParaRPr/>
          </a:p>
          <a:p>
            <a:pPr indent="-228600" lvl="0" marL="228600" rtl="0" algn="l">
              <a:lnSpc>
                <a:spcPct val="90000"/>
              </a:lnSpc>
              <a:spcBef>
                <a:spcPts val="1000"/>
              </a:spcBef>
              <a:spcAft>
                <a:spcPts val="0"/>
              </a:spcAft>
              <a:buSzPts val="2800"/>
              <a:buChar char="•"/>
            </a:pPr>
            <a:r>
              <a:rPr lang="en-US"/>
              <a:t>Đã vận dụng việc kết hợp coreset và mô hình SVM trong 2 bài toán thực tế.</a:t>
            </a:r>
            <a:endParaRPr/>
          </a:p>
        </p:txBody>
      </p:sp>
      <p:sp>
        <p:nvSpPr>
          <p:cNvPr id="304" name="Google Shape;304;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6. T</a:t>
            </a:r>
            <a:r>
              <a:rPr lang="en-US"/>
              <a:t>ổng kết</a:t>
            </a:r>
            <a:br>
              <a:rPr lang="en-US"/>
            </a:br>
            <a:r>
              <a:rPr b="1" lang="en-US" sz="3200"/>
              <a:t>Đề xuất</a:t>
            </a:r>
            <a:endParaRPr b="1" sz="3200"/>
          </a:p>
        </p:txBody>
      </p:sp>
      <p:graphicFrame>
        <p:nvGraphicFramePr>
          <p:cNvPr id="310" name="Google Shape;310;p26"/>
          <p:cNvGraphicFramePr/>
          <p:nvPr/>
        </p:nvGraphicFramePr>
        <p:xfrm>
          <a:off x="963283" y="1797170"/>
          <a:ext cx="3000000" cy="3000000"/>
        </p:xfrm>
        <a:graphic>
          <a:graphicData uri="http://schemas.openxmlformats.org/drawingml/2006/table">
            <a:tbl>
              <a:tblPr bandRow="1" firstRow="1">
                <a:noFill/>
                <a:tableStyleId>{80B25CEF-FEBB-46F9-8E43-B7F3801B55CC}</a:tableStyleId>
              </a:tblPr>
              <a:tblGrid>
                <a:gridCol w="5333125"/>
                <a:gridCol w="5333125"/>
              </a:tblGrid>
              <a:tr h="370850">
                <a:tc>
                  <a:txBody>
                    <a:bodyPr/>
                    <a:lstStyle/>
                    <a:p>
                      <a:pPr indent="0" lvl="0" marL="0" marR="0" rtl="0" algn="ctr">
                        <a:lnSpc>
                          <a:spcPct val="100000"/>
                        </a:lnSpc>
                        <a:spcBef>
                          <a:spcPts val="0"/>
                        </a:spcBef>
                        <a:spcAft>
                          <a:spcPts val="0"/>
                        </a:spcAft>
                        <a:buClr>
                          <a:srgbClr val="000000"/>
                        </a:buClr>
                        <a:buSzPts val="2800"/>
                        <a:buFont typeface="Arial"/>
                        <a:buNone/>
                      </a:pPr>
                      <a:r>
                        <a:rPr lang="en-US" sz="2800" u="none" cap="none" strike="noStrike"/>
                        <a:t>Hạn chế</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800"/>
                        <a:buFont typeface="Arial"/>
                        <a:buNone/>
                      </a:pPr>
                      <a:r>
                        <a:rPr lang="en-US" sz="2800" u="none" cap="none" strike="noStrike"/>
                        <a:t>Đề xuất cải thiện</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Thời gian lấy coreset lâu hơn so với thời gian huấn luyện với tập dữ liệu gốc.</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Kết hợp với các giải thuật hoặc các phương pháp xử lý song song để giảm thời gian lấy coreset.</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2800"/>
                        <a:buFont typeface="Calibri"/>
                        <a:buNone/>
                      </a:pPr>
                      <a:r>
                        <a:rPr b="0" i="0" lang="en-US" sz="2800" u="none" cap="none" strike="noStrike">
                          <a:latin typeface="Calibri"/>
                          <a:ea typeface="Calibri"/>
                          <a:cs typeface="Calibri"/>
                          <a:sym typeface="Calibri"/>
                        </a:rPr>
                        <a:t>Giải thuật coreset hiện tại mới được vận dụng với những dữ liệu số.</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Tìm các phương pháp hoặc cách xử lý để có thể vận dụng coreset vào những kiểu dữ liệu khác như: âm thanh, văn bản,...</a:t>
                      </a:r>
                      <a:endParaRPr sz="1400" u="none" cap="none" strike="noStrike"/>
                    </a:p>
                  </a:txBody>
                  <a:tcPr marT="45725" marB="45725" marR="91450" marL="91450"/>
                </a:tc>
              </a:tr>
            </a:tbl>
          </a:graphicData>
        </a:graphic>
      </p:graphicFrame>
      <p:sp>
        <p:nvSpPr>
          <p:cNvPr id="311" name="Google Shape;311;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7"/>
          <p:cNvSpPr txBox="1"/>
          <p:nvPr/>
        </p:nvSpPr>
        <p:spPr>
          <a:xfrm>
            <a:off x="805425" y="2292950"/>
            <a:ext cx="108729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000000"/>
                </a:solidFill>
                <a:latin typeface="Calibri"/>
                <a:ea typeface="Calibri"/>
                <a:cs typeface="Calibri"/>
                <a:sym typeface="Calibri"/>
              </a:rPr>
              <a:t>CẢM ƠN QUÝ THẦY CÔ ĐÃ LẮNG NGHE!!!</a:t>
            </a:r>
            <a:endParaRPr b="1" i="0" sz="1400" u="none" cap="none" strike="noStrike">
              <a:solidFill>
                <a:srgbClr val="000000"/>
              </a:solidFill>
              <a:latin typeface="Arial"/>
              <a:ea typeface="Arial"/>
              <a:cs typeface="Arial"/>
              <a:sym typeface="Arial"/>
            </a:endParaRPr>
          </a:p>
        </p:txBody>
      </p:sp>
      <p:sp>
        <p:nvSpPr>
          <p:cNvPr id="317" name="Google Shape;317;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18" name="Google Shape;318;p27"/>
          <p:cNvSpPr txBox="1"/>
          <p:nvPr/>
        </p:nvSpPr>
        <p:spPr>
          <a:xfrm>
            <a:off x="154125" y="3489250"/>
            <a:ext cx="11524200" cy="954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US" sz="7200" u="none" cap="none" strike="noStrike">
                <a:solidFill>
                  <a:srgbClr val="000000"/>
                </a:solidFill>
                <a:latin typeface="Pinyon Script"/>
                <a:ea typeface="Pinyon Script"/>
                <a:cs typeface="Pinyon Script"/>
                <a:sym typeface="Pinyon Script"/>
              </a:rPr>
              <a:t>Thank </a:t>
            </a:r>
            <a:endParaRPr b="1" i="0" sz="7200" u="none" cap="none" strike="noStrike">
              <a:solidFill>
                <a:srgbClr val="000000"/>
              </a:solidFill>
              <a:latin typeface="Pinyon Script"/>
              <a:ea typeface="Pinyon Script"/>
              <a:cs typeface="Pinyon Script"/>
              <a:sym typeface="Pinyon Script"/>
            </a:endParaRPr>
          </a:p>
          <a:p>
            <a:pPr indent="457200" lvl="0" marL="1371600" marR="0" rtl="0" algn="ctr">
              <a:lnSpc>
                <a:spcPct val="100000"/>
              </a:lnSpc>
              <a:spcBef>
                <a:spcPts val="0"/>
              </a:spcBef>
              <a:spcAft>
                <a:spcPts val="0"/>
              </a:spcAft>
              <a:buClr>
                <a:srgbClr val="000000"/>
              </a:buClr>
              <a:buSzPts val="4400"/>
              <a:buFont typeface="Arial"/>
              <a:buNone/>
            </a:pPr>
            <a:r>
              <a:rPr b="1" i="0" lang="en-US" sz="7200" u="none" cap="none" strike="noStrike">
                <a:solidFill>
                  <a:srgbClr val="000000"/>
                </a:solidFill>
                <a:latin typeface="Pinyon Script"/>
                <a:ea typeface="Pinyon Script"/>
                <a:cs typeface="Pinyon Script"/>
                <a:sym typeface="Pinyon Script"/>
              </a:rPr>
              <a:t>You !!!</a:t>
            </a:r>
            <a:endParaRPr b="1" i="0" sz="7200" u="none" cap="none" strike="noStrike">
              <a:solidFill>
                <a:srgbClr val="000000"/>
              </a:solidFill>
              <a:latin typeface="Pinyon Script"/>
              <a:ea typeface="Pinyon Script"/>
              <a:cs typeface="Pinyon Script"/>
              <a:sym typeface="Pinyon Script"/>
            </a:endParaRPr>
          </a:p>
        </p:txBody>
      </p:sp>
      <p:pic>
        <p:nvPicPr>
          <p:cNvPr id="319" name="Google Shape;319;p27"/>
          <p:cNvPicPr preferRelativeResize="0"/>
          <p:nvPr/>
        </p:nvPicPr>
        <p:blipFill rotWithShape="1">
          <a:blip r:embed="rId3">
            <a:alphaModFix/>
          </a:blip>
          <a:srcRect b="0" l="0" r="0" t="0"/>
          <a:stretch/>
        </p:blipFill>
        <p:spPr>
          <a:xfrm rot="-697820">
            <a:off x="8336998" y="3497697"/>
            <a:ext cx="2766358" cy="27663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 Đặt vấn đề</a:t>
            </a:r>
            <a:endParaRPr/>
          </a:p>
        </p:txBody>
      </p:sp>
      <p:sp>
        <p:nvSpPr>
          <p:cNvPr id="102" name="Google Shape;10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Các mô hình học máy</a:t>
            </a:r>
            <a:r>
              <a:rPr lang="en-US"/>
              <a:t> (machine learning) thường </a:t>
            </a:r>
            <a:r>
              <a:rPr b="1" lang="en-US"/>
              <a:t>phức tạp về mặt tính toán</a:t>
            </a:r>
            <a:r>
              <a:rPr lang="en-US"/>
              <a:t>, hoặc tệ hơn là </a:t>
            </a:r>
            <a:r>
              <a:rPr b="1" lang="en-US"/>
              <a:t>không thể huấn luyện </a:t>
            </a:r>
            <a:r>
              <a:rPr lang="en-US"/>
              <a:t>được trên </a:t>
            </a:r>
            <a:r>
              <a:rPr b="1" lang="en-US"/>
              <a:t>dữ liệu lớn</a:t>
            </a:r>
            <a:r>
              <a:rPr lang="en-US"/>
              <a:t>.</a:t>
            </a:r>
            <a:endParaRPr/>
          </a:p>
          <a:p>
            <a:pPr indent="-228600" lvl="0" marL="228600" rtl="0" algn="l">
              <a:lnSpc>
                <a:spcPct val="90000"/>
              </a:lnSpc>
              <a:spcBef>
                <a:spcPts val="1000"/>
              </a:spcBef>
              <a:spcAft>
                <a:spcPts val="0"/>
              </a:spcAft>
              <a:buClr>
                <a:schemeClr val="dk1"/>
              </a:buClr>
              <a:buSzPts val="2800"/>
              <a:buChar char="•"/>
            </a:pPr>
            <a:r>
              <a:rPr lang="en-US"/>
              <a:t>Mô hình </a:t>
            </a:r>
            <a:r>
              <a:rPr b="1" lang="en-US"/>
              <a:t>Support vector machine</a:t>
            </a:r>
            <a:r>
              <a:rPr lang="en-US"/>
              <a:t> (SVM) là </a:t>
            </a:r>
            <a:r>
              <a:rPr b="1" lang="en-US"/>
              <a:t>một</a:t>
            </a:r>
            <a:r>
              <a:rPr lang="en-US"/>
              <a:t> trong những mô hình </a:t>
            </a:r>
            <a:r>
              <a:rPr b="1" lang="en-US"/>
              <a:t>phổ biến</a:t>
            </a:r>
            <a:r>
              <a:rPr lang="en-US"/>
              <a:t> cho </a:t>
            </a:r>
            <a:r>
              <a:rPr b="1" lang="en-US"/>
              <a:t>bài toán phân loại </a:t>
            </a:r>
            <a:r>
              <a:rPr lang="en-US"/>
              <a:t>(classfication) -&gt; Với </a:t>
            </a:r>
            <a:r>
              <a:rPr b="1" lang="en-US"/>
              <a:t>dữ liệu lớn</a:t>
            </a:r>
            <a:r>
              <a:rPr lang="en-US"/>
              <a:t>, việc </a:t>
            </a:r>
            <a:r>
              <a:rPr b="1" lang="en-US"/>
              <a:t>huấn luyện</a:t>
            </a:r>
            <a:r>
              <a:rPr lang="en-US"/>
              <a:t> với mô hình SVM đã được chứng minh là </a:t>
            </a:r>
            <a:r>
              <a:rPr b="1" lang="en-US"/>
              <a:t>tốn kém về mặt tính toán cũng như thời gian.</a:t>
            </a:r>
            <a:endParaRPr/>
          </a:p>
          <a:p>
            <a:pPr indent="0" lvl="0" marL="0" rtl="0" algn="l">
              <a:lnSpc>
                <a:spcPct val="90000"/>
              </a:lnSpc>
              <a:spcBef>
                <a:spcPts val="1000"/>
              </a:spcBef>
              <a:spcAft>
                <a:spcPts val="0"/>
              </a:spcAft>
              <a:buClr>
                <a:schemeClr val="dk1"/>
              </a:buClr>
              <a:buSzPts val="2800"/>
              <a:buNone/>
            </a:pPr>
            <a:r>
              <a:rPr b="1" lang="en-US"/>
              <a:t>-&gt; </a:t>
            </a:r>
            <a:r>
              <a:rPr lang="en-US"/>
              <a:t>Cần một </a:t>
            </a:r>
            <a:r>
              <a:rPr b="1" lang="en-US"/>
              <a:t>phương pháp</a:t>
            </a:r>
            <a:r>
              <a:rPr lang="en-US"/>
              <a:t> để giải quyết vấn đề này.</a:t>
            </a:r>
            <a:endParaRPr/>
          </a:p>
          <a:p>
            <a:pPr indent="0" lvl="0" marL="0" rtl="0" algn="l">
              <a:lnSpc>
                <a:spcPct val="90000"/>
              </a:lnSpc>
              <a:spcBef>
                <a:spcPts val="1000"/>
              </a:spcBef>
              <a:spcAft>
                <a:spcPts val="0"/>
              </a:spcAft>
              <a:buClr>
                <a:schemeClr val="dk1"/>
              </a:buClr>
              <a:buSzPts val="2800"/>
              <a:buNone/>
            </a:pPr>
            <a:r>
              <a:rPr b="1" lang="en-US"/>
              <a:t>-&gt; </a:t>
            </a:r>
            <a:r>
              <a:rPr lang="en-US"/>
              <a:t>Sử dụng </a:t>
            </a:r>
            <a:r>
              <a:rPr b="1" lang="en-US"/>
              <a:t>coreset</a:t>
            </a:r>
            <a:r>
              <a:rPr lang="en-US"/>
              <a:t> vào mô hình SVM có thể </a:t>
            </a:r>
            <a:r>
              <a:rPr b="1" lang="en-US"/>
              <a:t>giải quyết</a:t>
            </a:r>
            <a:r>
              <a:rPr lang="en-US"/>
              <a:t> vấn đề trên.</a:t>
            </a:r>
            <a:endParaRPr/>
          </a:p>
        </p:txBody>
      </p:sp>
      <p:sp>
        <p:nvSpPr>
          <p:cNvPr id="103" name="Google Shape;103;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2. Mô hình Support vector machine (SVM)</a:t>
            </a:r>
            <a:br>
              <a:rPr lang="en-US"/>
            </a:br>
            <a:r>
              <a:rPr b="1" lang="en-US" sz="3200"/>
              <a:t>Giới thiệu về SVM</a:t>
            </a:r>
            <a:endParaRPr/>
          </a:p>
        </p:txBody>
      </p:sp>
      <p:sp>
        <p:nvSpPr>
          <p:cNvPr id="109" name="Google Shape;109;p4"/>
          <p:cNvSpPr txBox="1"/>
          <p:nvPr>
            <p:ph idx="1" type="body"/>
          </p:nvPr>
        </p:nvSpPr>
        <p:spPr>
          <a:xfrm>
            <a:off x="838201" y="1696229"/>
            <a:ext cx="6748732" cy="275545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Đặt vấn đề:</a:t>
            </a:r>
            <a:endParaRPr/>
          </a:p>
          <a:p>
            <a:pPr indent="-228600" lvl="1" marL="685800" rtl="0" algn="l">
              <a:lnSpc>
                <a:spcPct val="90000"/>
              </a:lnSpc>
              <a:spcBef>
                <a:spcPts val="500"/>
              </a:spcBef>
              <a:spcAft>
                <a:spcPts val="0"/>
              </a:spcAft>
              <a:buClr>
                <a:schemeClr val="dk1"/>
              </a:buClr>
              <a:buSzPts val="2800"/>
              <a:buChar char="•"/>
            </a:pPr>
            <a:r>
              <a:rPr lang="en-US" sz="2800"/>
              <a:t>Có rất </a:t>
            </a:r>
            <a:r>
              <a:rPr b="1" lang="en-US" sz="2800"/>
              <a:t>nhiều đường thẳng</a:t>
            </a:r>
            <a:r>
              <a:rPr lang="en-US" sz="2800"/>
              <a:t> có thể chia tập dữ liệu thành hai lớp.</a:t>
            </a:r>
            <a:endParaRPr/>
          </a:p>
          <a:p>
            <a:pPr indent="-228600" lvl="1" marL="685800" rtl="0" algn="l">
              <a:lnSpc>
                <a:spcPct val="90000"/>
              </a:lnSpc>
              <a:spcBef>
                <a:spcPts val="500"/>
              </a:spcBef>
              <a:spcAft>
                <a:spcPts val="0"/>
              </a:spcAft>
              <a:buClr>
                <a:schemeClr val="dk1"/>
              </a:buClr>
              <a:buSzPts val="2800"/>
              <a:buChar char="•"/>
            </a:pPr>
            <a:r>
              <a:rPr lang="en-US" sz="2800"/>
              <a:t>Có đường thẳng nào có thể chia tập dữ liệu thành hai lớp </a:t>
            </a:r>
            <a:r>
              <a:rPr b="1" lang="en-US" sz="2800"/>
              <a:t>một cách tối ưu</a:t>
            </a:r>
            <a:r>
              <a:rPr lang="en-US" sz="2800"/>
              <a:t>?</a:t>
            </a:r>
            <a:endParaRPr/>
          </a:p>
          <a:p>
            <a:pPr indent="0" lvl="0" marL="0" rtl="0" algn="l">
              <a:lnSpc>
                <a:spcPct val="90000"/>
              </a:lnSpc>
              <a:spcBef>
                <a:spcPts val="1000"/>
              </a:spcBef>
              <a:spcAft>
                <a:spcPts val="0"/>
              </a:spcAft>
              <a:buClr>
                <a:schemeClr val="dk1"/>
              </a:buClr>
              <a:buSzPts val="2800"/>
              <a:buNone/>
            </a:pPr>
            <a:r>
              <a:rPr lang="en-US"/>
              <a:t>-&gt; Bài toán SVM là bài toán tìm đường phân loại sao cho lề (margin) của hai hay nhiều lớp là lớn nhất.</a:t>
            </a:r>
            <a:endParaRPr/>
          </a:p>
          <a:p>
            <a:pPr indent="0" lvl="0" marL="0" rtl="0" algn="l">
              <a:lnSpc>
                <a:spcPct val="90000"/>
              </a:lnSpc>
              <a:spcBef>
                <a:spcPts val="1000"/>
              </a:spcBef>
              <a:spcAft>
                <a:spcPts val="0"/>
              </a:spcAft>
              <a:buClr>
                <a:schemeClr val="dk1"/>
              </a:buClr>
              <a:buSzPts val="2800"/>
              <a:buNone/>
            </a:pPr>
            <a:r>
              <a:t/>
            </a:r>
            <a:endParaRPr/>
          </a:p>
        </p:txBody>
      </p:sp>
      <p:pic>
        <p:nvPicPr>
          <p:cNvPr descr="A picture containing water&#10;&#10;Description automatically generated" id="110" name="Google Shape;110;p4"/>
          <p:cNvPicPr preferRelativeResize="0"/>
          <p:nvPr/>
        </p:nvPicPr>
        <p:blipFill rotWithShape="1">
          <a:blip r:embed="rId3">
            <a:alphaModFix/>
          </a:blip>
          <a:srcRect b="0" l="0" r="0" t="0"/>
          <a:stretch/>
        </p:blipFill>
        <p:spPr>
          <a:xfrm>
            <a:off x="7513608" y="1695089"/>
            <a:ext cx="4583501" cy="3194649"/>
          </a:xfrm>
          <a:prstGeom prst="rect">
            <a:avLst/>
          </a:prstGeom>
          <a:solidFill>
            <a:srgbClr val="ECECEC"/>
          </a:solidFill>
          <a:ln>
            <a:noFill/>
          </a:ln>
          <a:effectLst>
            <a:outerShdw blurRad="55000" rotWithShape="0" algn="tl" dir="5400000" dist="18000">
              <a:srgbClr val="000000">
                <a:alpha val="40000"/>
              </a:srgbClr>
            </a:outerShdw>
          </a:effectLst>
        </p:spPr>
      </p:pic>
      <p:sp>
        <p:nvSpPr>
          <p:cNvPr id="111" name="Google Shape;111;p4"/>
          <p:cNvSpPr txBox="1"/>
          <p:nvPr/>
        </p:nvSpPr>
        <p:spPr>
          <a:xfrm>
            <a:off x="838200" y="5398060"/>
            <a:ext cx="11053313"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Mô hình SVM là một mô hình </a:t>
            </a:r>
            <a:r>
              <a:rPr b="1" i="0" lang="en-US" sz="2800" u="none" cap="none" strike="noStrike">
                <a:solidFill>
                  <a:schemeClr val="dk1"/>
                </a:solidFill>
                <a:latin typeface="Calibri"/>
                <a:ea typeface="Calibri"/>
                <a:cs typeface="Calibri"/>
                <a:sym typeface="Calibri"/>
              </a:rPr>
              <a:t>phân loại học có giám sát</a:t>
            </a:r>
            <a:r>
              <a:rPr b="0" i="0" lang="en-US" sz="2800" u="none" cap="none" strike="noStrike">
                <a:solidFill>
                  <a:schemeClr val="dk1"/>
                </a:solidFill>
                <a:latin typeface="Calibri"/>
                <a:ea typeface="Calibri"/>
                <a:cs typeface="Calibri"/>
                <a:sym typeface="Calibri"/>
              </a:rPr>
              <a:t> (supervised learning) lấy dữ liệu từ </a:t>
            </a:r>
            <a:r>
              <a:rPr b="1" i="0" lang="en-US" sz="2800" u="none" cap="none" strike="noStrike">
                <a:solidFill>
                  <a:schemeClr val="dk1"/>
                </a:solidFill>
                <a:latin typeface="Calibri"/>
                <a:ea typeface="Calibri"/>
                <a:cs typeface="Calibri"/>
                <a:sym typeface="Calibri"/>
              </a:rPr>
              <a:t>tập huấn luyện</a:t>
            </a:r>
            <a:r>
              <a:rPr b="0" i="0" lang="en-US" sz="2800" u="none" cap="none" strike="noStrike">
                <a:solidFill>
                  <a:schemeClr val="dk1"/>
                </a:solidFill>
                <a:latin typeface="Calibri"/>
                <a:ea typeface="Calibri"/>
                <a:cs typeface="Calibri"/>
                <a:sym typeface="Calibri"/>
              </a:rPr>
              <a:t>. Kết quả của mô hình là đưa ra </a:t>
            </a:r>
            <a:r>
              <a:rPr b="1" i="0" lang="en-US" sz="2800" u="none" cap="none" strike="noStrike">
                <a:solidFill>
                  <a:schemeClr val="dk1"/>
                </a:solidFill>
                <a:latin typeface="Calibri"/>
                <a:ea typeface="Calibri"/>
                <a:cs typeface="Calibri"/>
                <a:sym typeface="Calibri"/>
              </a:rPr>
              <a:t>một siêu phẳng</a:t>
            </a:r>
            <a:r>
              <a:rPr b="0" i="0" lang="en-US" sz="2800" u="none" cap="none" strike="noStrike">
                <a:solidFill>
                  <a:schemeClr val="dk1"/>
                </a:solidFill>
                <a:latin typeface="Calibri"/>
                <a:ea typeface="Calibri"/>
                <a:cs typeface="Calibri"/>
                <a:sym typeface="Calibri"/>
              </a:rPr>
              <a:t> có khả năng </a:t>
            </a:r>
            <a:r>
              <a:rPr b="1" i="0" lang="en-US" sz="2800" u="none" cap="none" strike="noStrike">
                <a:solidFill>
                  <a:schemeClr val="dk1"/>
                </a:solidFill>
                <a:latin typeface="Calibri"/>
                <a:ea typeface="Calibri"/>
                <a:cs typeface="Calibri"/>
                <a:sym typeface="Calibri"/>
              </a:rPr>
              <a:t>phân loại các nhãn</a:t>
            </a:r>
            <a:r>
              <a:rPr b="0" i="0" lang="en-US" sz="2800" u="none" cap="none" strike="noStrike">
                <a:solidFill>
                  <a:schemeClr val="dk1"/>
                </a:solidFill>
                <a:latin typeface="Calibri"/>
                <a:ea typeface="Calibri"/>
                <a:cs typeface="Calibri"/>
                <a:sym typeface="Calibri"/>
              </a:rPr>
              <a:t> (label) một cách </a:t>
            </a:r>
            <a:r>
              <a:rPr b="1" i="0" lang="en-US" sz="2800" u="none" cap="none" strike="noStrike">
                <a:solidFill>
                  <a:schemeClr val="dk1"/>
                </a:solidFill>
                <a:latin typeface="Calibri"/>
                <a:ea typeface="Calibri"/>
                <a:cs typeface="Calibri"/>
                <a:sym typeface="Calibri"/>
              </a:rPr>
              <a:t>tối ưu.</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12" name="Google Shape;112;p4"/>
          <p:cNvSpPr txBox="1"/>
          <p:nvPr/>
        </p:nvSpPr>
        <p:spPr>
          <a:xfrm>
            <a:off x="7801337" y="4882552"/>
            <a:ext cx="386445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Minh họa về nghiệm bài toán SVM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Nguồn: machinelearningcoban.com</a:t>
            </a:r>
            <a:endParaRPr b="0" i="0" sz="1400" u="none" cap="none" strike="noStrike">
              <a:solidFill>
                <a:srgbClr val="000000"/>
              </a:solidFill>
              <a:latin typeface="Arial"/>
              <a:ea typeface="Arial"/>
              <a:cs typeface="Arial"/>
              <a:sym typeface="Arial"/>
            </a:endParaRPr>
          </a:p>
        </p:txBody>
      </p:sp>
      <p:sp>
        <p:nvSpPr>
          <p:cNvPr id="113" name="Google Shape;113;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2. Mô hình Support vector machine (SVM)</a:t>
            </a:r>
            <a:br>
              <a:rPr lang="en-US"/>
            </a:br>
            <a:r>
              <a:rPr b="1" lang="en-US" sz="3200"/>
              <a:t>Kernel SVM</a:t>
            </a:r>
            <a:endParaRPr/>
          </a:p>
        </p:txBody>
      </p:sp>
      <p:pic>
        <p:nvPicPr>
          <p:cNvPr descr="A close up of a map&#10;&#10;Description automatically generated" id="119" name="Google Shape;119;p5"/>
          <p:cNvPicPr preferRelativeResize="0"/>
          <p:nvPr/>
        </p:nvPicPr>
        <p:blipFill rotWithShape="1">
          <a:blip r:embed="rId3">
            <a:alphaModFix/>
          </a:blip>
          <a:srcRect b="0" l="0" r="0" t="0"/>
          <a:stretch/>
        </p:blipFill>
        <p:spPr>
          <a:xfrm>
            <a:off x="6190892" y="2008132"/>
            <a:ext cx="5819954" cy="3086150"/>
          </a:xfrm>
          <a:prstGeom prst="rect">
            <a:avLst/>
          </a:prstGeom>
          <a:noFill/>
          <a:ln>
            <a:noFill/>
          </a:ln>
        </p:spPr>
      </p:pic>
      <p:sp>
        <p:nvSpPr>
          <p:cNvPr id="120" name="Google Shape;120;p5"/>
          <p:cNvSpPr txBox="1"/>
          <p:nvPr>
            <p:ph idx="1" type="body"/>
          </p:nvPr>
        </p:nvSpPr>
        <p:spPr>
          <a:xfrm>
            <a:off x="838200" y="1825625"/>
            <a:ext cx="588609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Kernel SVM: tìm một phép biến đổi sao cho dữ liệu ban đầu là </a:t>
            </a:r>
            <a:r>
              <a:rPr b="1" lang="en-US"/>
              <a:t>không phân biệt tuyến tính</a:t>
            </a:r>
            <a:r>
              <a:rPr lang="en-US"/>
              <a:t> được biến sang không gian mới </a:t>
            </a:r>
            <a:r>
              <a:rPr b="1" lang="en-US"/>
              <a:t>phân biệt tuyến tính.</a:t>
            </a:r>
            <a:endParaRPr/>
          </a:p>
          <a:p>
            <a:pPr indent="-228600" lvl="0" marL="228600" rtl="0" algn="l">
              <a:lnSpc>
                <a:spcPct val="90000"/>
              </a:lnSpc>
              <a:spcBef>
                <a:spcPts val="1000"/>
              </a:spcBef>
              <a:spcAft>
                <a:spcPts val="0"/>
              </a:spcAft>
              <a:buClr>
                <a:schemeClr val="dk1"/>
              </a:buClr>
              <a:buSzPts val="2800"/>
              <a:buChar char="•"/>
            </a:pPr>
            <a:r>
              <a:rPr lang="en-US"/>
              <a:t>Các loại kernel: </a:t>
            </a:r>
            <a:endParaRPr/>
          </a:p>
          <a:p>
            <a:pPr indent="-228600" lvl="1" marL="685800" rtl="0" algn="l">
              <a:lnSpc>
                <a:spcPct val="90000"/>
              </a:lnSpc>
              <a:spcBef>
                <a:spcPts val="500"/>
              </a:spcBef>
              <a:spcAft>
                <a:spcPts val="0"/>
              </a:spcAft>
              <a:buClr>
                <a:schemeClr val="dk1"/>
              </a:buClr>
              <a:buSzPts val="2800"/>
              <a:buChar char="•"/>
            </a:pPr>
            <a:r>
              <a:rPr lang="en-US" sz="2800"/>
              <a:t>Linear</a:t>
            </a:r>
            <a:endParaRPr b="1" sz="2800"/>
          </a:p>
          <a:p>
            <a:pPr indent="-228600" lvl="1" marL="685800" rtl="0" algn="l">
              <a:lnSpc>
                <a:spcPct val="90000"/>
              </a:lnSpc>
              <a:spcBef>
                <a:spcPts val="500"/>
              </a:spcBef>
              <a:spcAft>
                <a:spcPts val="0"/>
              </a:spcAft>
              <a:buClr>
                <a:schemeClr val="dk1"/>
              </a:buClr>
              <a:buSzPts val="2800"/>
              <a:buChar char="•"/>
            </a:pPr>
            <a:r>
              <a:rPr lang="en-US" sz="2800"/>
              <a:t>Polynomial</a:t>
            </a:r>
            <a:endParaRPr b="1" sz="2800"/>
          </a:p>
          <a:p>
            <a:pPr indent="-228600" lvl="1" marL="685800" rtl="0" algn="l">
              <a:lnSpc>
                <a:spcPct val="90000"/>
              </a:lnSpc>
              <a:spcBef>
                <a:spcPts val="500"/>
              </a:spcBef>
              <a:spcAft>
                <a:spcPts val="0"/>
              </a:spcAft>
              <a:buClr>
                <a:schemeClr val="dk1"/>
              </a:buClr>
              <a:buSzPts val="2800"/>
              <a:buChar char="•"/>
            </a:pPr>
            <a:r>
              <a:rPr lang="en-US" sz="2800"/>
              <a:t>Radial Basic Function</a:t>
            </a:r>
            <a:endParaRPr b="1" sz="2800"/>
          </a:p>
          <a:p>
            <a:pPr indent="-228600" lvl="1" marL="685800" rtl="0" algn="l">
              <a:lnSpc>
                <a:spcPct val="90000"/>
              </a:lnSpc>
              <a:spcBef>
                <a:spcPts val="500"/>
              </a:spcBef>
              <a:spcAft>
                <a:spcPts val="0"/>
              </a:spcAft>
              <a:buClr>
                <a:schemeClr val="dk1"/>
              </a:buClr>
              <a:buSzPts val="2800"/>
              <a:buChar char="•"/>
            </a:pPr>
            <a:r>
              <a:rPr lang="en-US" sz="2800"/>
              <a:t>Sigmoid</a:t>
            </a:r>
            <a:endParaRPr b="1" sz="2800"/>
          </a:p>
          <a:p>
            <a:pPr indent="-76200" lvl="1" marL="685800" rtl="0" algn="l">
              <a:lnSpc>
                <a:spcPct val="90000"/>
              </a:lnSpc>
              <a:spcBef>
                <a:spcPts val="500"/>
              </a:spcBef>
              <a:spcAft>
                <a:spcPts val="0"/>
              </a:spcAft>
              <a:buClr>
                <a:schemeClr val="dk1"/>
              </a:buClr>
              <a:buSzPts val="2400"/>
              <a:buNone/>
            </a:pPr>
            <a:r>
              <a:t/>
            </a:r>
            <a:endParaRPr b="1"/>
          </a:p>
        </p:txBody>
      </p:sp>
      <p:sp>
        <p:nvSpPr>
          <p:cNvPr id="121" name="Google Shape;121;p5"/>
          <p:cNvSpPr txBox="1"/>
          <p:nvPr/>
        </p:nvSpPr>
        <p:spPr>
          <a:xfrm>
            <a:off x="8016815" y="5083834"/>
            <a:ext cx="323203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Minh họa về biến đổ sang không gian mới</a:t>
            </a:r>
            <a:endParaRPr b="0" i="1"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Nguồn: www.researchgate.net</a:t>
            </a:r>
            <a:endParaRPr b="0" i="1" sz="1800" u="none" cap="none" strike="noStrike">
              <a:solidFill>
                <a:schemeClr val="dk1"/>
              </a:solidFill>
              <a:latin typeface="Calibri"/>
              <a:ea typeface="Calibri"/>
              <a:cs typeface="Calibri"/>
              <a:sym typeface="Calibri"/>
            </a:endParaRPr>
          </a:p>
        </p:txBody>
      </p:sp>
      <p:sp>
        <p:nvSpPr>
          <p:cNvPr id="122" name="Google Shape;122;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2. Mô hình Support vector machine (SVM)</a:t>
            </a:r>
            <a:br>
              <a:rPr lang="en-US"/>
            </a:br>
            <a:r>
              <a:rPr b="1" lang="en-US" sz="3200"/>
              <a:t>Ưu điểm và nhược điểm</a:t>
            </a:r>
            <a:endParaRPr b="1" sz="3200"/>
          </a:p>
        </p:txBody>
      </p:sp>
      <p:sp>
        <p:nvSpPr>
          <p:cNvPr id="128" name="Google Shape;128;p40"/>
          <p:cNvSpPr txBox="1"/>
          <p:nvPr>
            <p:ph idx="1" type="body"/>
          </p:nvPr>
        </p:nvSpPr>
        <p:spPr>
          <a:xfrm>
            <a:off x="838200" y="1825625"/>
            <a:ext cx="10716883"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80000"/>
              </a:lnSpc>
              <a:spcBef>
                <a:spcPts val="1000"/>
              </a:spcBef>
              <a:spcAft>
                <a:spcPts val="0"/>
              </a:spcAft>
              <a:buClr>
                <a:schemeClr val="dk1"/>
              </a:buClr>
              <a:buSzPts val="1800"/>
              <a:buChar char="•"/>
            </a:pPr>
            <a:r>
              <a:rPr lang="en-US"/>
              <a:t>Ưu điểm:</a:t>
            </a:r>
            <a:endParaRPr/>
          </a:p>
          <a:p>
            <a:pPr indent="-342900" lvl="1" marL="914400" rtl="0" algn="l">
              <a:lnSpc>
                <a:spcPct val="80000"/>
              </a:lnSpc>
              <a:spcBef>
                <a:spcPts val="500"/>
              </a:spcBef>
              <a:spcAft>
                <a:spcPts val="0"/>
              </a:spcAft>
              <a:buSzPts val="1800"/>
              <a:buChar char="•"/>
            </a:pPr>
            <a:r>
              <a:rPr lang="en-US"/>
              <a:t>SVM hoạt động tốt khi có sự </a:t>
            </a:r>
            <a:r>
              <a:rPr b="1" lang="en-US"/>
              <a:t>phân tách rõ ràng giữa các lớp</a:t>
            </a:r>
            <a:r>
              <a:rPr lang="en-US"/>
              <a:t>.</a:t>
            </a:r>
            <a:endParaRPr/>
          </a:p>
          <a:p>
            <a:pPr indent="-342900" lvl="1" marL="914400" rtl="0" algn="l">
              <a:lnSpc>
                <a:spcPct val="80000"/>
              </a:lnSpc>
              <a:spcBef>
                <a:spcPts val="500"/>
              </a:spcBef>
              <a:spcAft>
                <a:spcPts val="0"/>
              </a:spcAft>
              <a:buSzPts val="1800"/>
              <a:buChar char="•"/>
            </a:pPr>
            <a:r>
              <a:rPr b="1" lang="en-US"/>
              <a:t>Tính linh hoạt cao</a:t>
            </a:r>
            <a:r>
              <a:rPr lang="en-US"/>
              <a:t>. Phân lớp thường là phi tuyến tính. Khả năng áp dụng Kernel cho phép linh động giữa các phương pháp tuyến tính và phi tuyến tính từ đó khiến cho hiệu suất phân loại tốt hơn.</a:t>
            </a:r>
            <a:endParaRPr/>
          </a:p>
          <a:p>
            <a:pPr indent="-342900" lvl="0" marL="457200" rtl="0" algn="l">
              <a:lnSpc>
                <a:spcPct val="80000"/>
              </a:lnSpc>
              <a:spcBef>
                <a:spcPts val="1000"/>
              </a:spcBef>
              <a:spcAft>
                <a:spcPts val="0"/>
              </a:spcAft>
              <a:buClr>
                <a:schemeClr val="dk1"/>
              </a:buClr>
              <a:buSzPts val="1800"/>
              <a:buChar char="•"/>
            </a:pPr>
            <a:r>
              <a:rPr lang="en-US"/>
              <a:t>Nhược điểm:</a:t>
            </a:r>
            <a:endParaRPr/>
          </a:p>
          <a:p>
            <a:pPr indent="-342900" lvl="1" marL="914400" rtl="0" algn="l">
              <a:lnSpc>
                <a:spcPct val="80000"/>
              </a:lnSpc>
              <a:spcBef>
                <a:spcPts val="500"/>
              </a:spcBef>
              <a:spcAft>
                <a:spcPts val="0"/>
              </a:spcAft>
              <a:buSzPts val="1800"/>
              <a:buChar char="•"/>
            </a:pPr>
            <a:r>
              <a:rPr lang="en-US"/>
              <a:t>SVM </a:t>
            </a:r>
            <a:r>
              <a:rPr b="1" lang="en-US"/>
              <a:t>mất nhiều thời gian</a:t>
            </a:r>
            <a:r>
              <a:rPr lang="en-US"/>
              <a:t> cho việc huấn luyện tập dữ liệu có </a:t>
            </a:r>
            <a:r>
              <a:rPr b="1" lang="en-US"/>
              <a:t>kích thước lớn</a:t>
            </a:r>
            <a:r>
              <a:rPr lang="en-US"/>
              <a:t>.</a:t>
            </a:r>
            <a:endParaRPr/>
          </a:p>
          <a:p>
            <a:pPr indent="-342900" lvl="1" marL="914400" rtl="0" algn="l">
              <a:lnSpc>
                <a:spcPct val="80000"/>
              </a:lnSpc>
              <a:spcBef>
                <a:spcPts val="500"/>
              </a:spcBef>
              <a:spcAft>
                <a:spcPts val="0"/>
              </a:spcAft>
              <a:buSzPts val="1800"/>
              <a:buChar char="•"/>
            </a:pPr>
            <a:r>
              <a:rPr lang="en-US"/>
              <a:t>Khó khăn trong việc tìm ra </a:t>
            </a:r>
            <a:r>
              <a:rPr b="1" lang="en-US"/>
              <a:t>một hàm "kernel" </a:t>
            </a:r>
            <a:r>
              <a:rPr lang="en-US"/>
              <a:t>hay </a:t>
            </a:r>
            <a:r>
              <a:rPr b="1" lang="en-US"/>
              <a:t>một tham số một cách tối ưu.</a:t>
            </a:r>
            <a:endParaRPr/>
          </a:p>
          <a:p>
            <a:pPr indent="-342900" lvl="1" marL="914400" rtl="0" algn="l">
              <a:lnSpc>
                <a:spcPct val="80000"/>
              </a:lnSpc>
              <a:spcBef>
                <a:spcPts val="500"/>
              </a:spcBef>
              <a:spcAft>
                <a:spcPts val="0"/>
              </a:spcAft>
              <a:buSzPts val="1800"/>
              <a:buChar char="•"/>
            </a:pPr>
            <a:r>
              <a:rPr lang="en-US"/>
              <a:t>SVM hoạt động không tốt khi các điểm dữ liệu giữa các lớp </a:t>
            </a:r>
            <a:r>
              <a:rPr b="1" lang="en-US"/>
              <a:t>không có sự phân tách rõ ràng, chồng chéo nhau, có nhiều điểm nhiễu.</a:t>
            </a:r>
            <a:endParaRPr/>
          </a:p>
          <a:p>
            <a:pPr indent="-228600" lvl="1" marL="914400" rtl="0" algn="l">
              <a:lnSpc>
                <a:spcPct val="80000"/>
              </a:lnSpc>
              <a:spcBef>
                <a:spcPts val="500"/>
              </a:spcBef>
              <a:spcAft>
                <a:spcPts val="0"/>
              </a:spcAft>
              <a:buSzPts val="1800"/>
              <a:buNone/>
            </a:pPr>
            <a:r>
              <a:t/>
            </a:r>
            <a:endParaRPr/>
          </a:p>
        </p:txBody>
      </p:sp>
      <p:sp>
        <p:nvSpPr>
          <p:cNvPr id="129" name="Google Shape;12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Coreset và giải thuật ProTras</a:t>
            </a:r>
            <a:br>
              <a:rPr lang="en-US"/>
            </a:br>
            <a:r>
              <a:rPr b="1" lang="en-US" sz="3200"/>
              <a:t>Coreset</a:t>
            </a:r>
            <a:endParaRPr/>
          </a:p>
        </p:txBody>
      </p:sp>
      <p:sp>
        <p:nvSpPr>
          <p:cNvPr id="135" name="Google Shape;13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Coreset:</a:t>
            </a:r>
            <a:endParaRPr/>
          </a:p>
          <a:p>
            <a:pPr indent="-228600" lvl="1" marL="685800" rtl="0" algn="l">
              <a:lnSpc>
                <a:spcPct val="90000"/>
              </a:lnSpc>
              <a:spcBef>
                <a:spcPts val="500"/>
              </a:spcBef>
              <a:spcAft>
                <a:spcPts val="0"/>
              </a:spcAft>
              <a:buClr>
                <a:schemeClr val="dk1"/>
              </a:buClr>
              <a:buSzPts val="2400"/>
              <a:buChar char="•"/>
            </a:pPr>
            <a:r>
              <a:rPr lang="en-US"/>
              <a:t>Được giới thiệu bởi P.K.Agarwal</a:t>
            </a:r>
            <a:endParaRPr/>
          </a:p>
          <a:p>
            <a:pPr indent="-228600" lvl="1" marL="685800" rtl="0" algn="l">
              <a:lnSpc>
                <a:spcPct val="90000"/>
              </a:lnSpc>
              <a:spcBef>
                <a:spcPts val="500"/>
              </a:spcBef>
              <a:spcAft>
                <a:spcPts val="0"/>
              </a:spcAft>
              <a:buClr>
                <a:schemeClr val="dk1"/>
              </a:buClr>
              <a:buSzPts val="2400"/>
              <a:buChar char="•"/>
            </a:pPr>
            <a:r>
              <a:rPr lang="en-US"/>
              <a:t>Là một </a:t>
            </a:r>
            <a:r>
              <a:rPr b="1" lang="en-US"/>
              <a:t>tập hợp con</a:t>
            </a:r>
            <a:r>
              <a:rPr lang="en-US"/>
              <a:t> của dữ liệu ban đầu.</a:t>
            </a:r>
            <a:endParaRPr/>
          </a:p>
          <a:p>
            <a:pPr indent="-228600" lvl="1" marL="685800" rtl="0" algn="l">
              <a:lnSpc>
                <a:spcPct val="90000"/>
              </a:lnSpc>
              <a:spcBef>
                <a:spcPts val="500"/>
              </a:spcBef>
              <a:spcAft>
                <a:spcPts val="0"/>
              </a:spcAft>
              <a:buClr>
                <a:schemeClr val="dk1"/>
              </a:buClr>
              <a:buSzPts val="2400"/>
              <a:buChar char="•"/>
            </a:pPr>
            <a:r>
              <a:rPr lang="en-US"/>
              <a:t>Kết quả khi sử dụng tập coreset </a:t>
            </a:r>
            <a:r>
              <a:rPr b="1" lang="en-US"/>
              <a:t>xấp xỉ</a:t>
            </a:r>
            <a:r>
              <a:rPr lang="en-US"/>
              <a:t> so với khi sử dụng tập dữ liệu gốc.</a:t>
            </a:r>
            <a:endParaRPr/>
          </a:p>
          <a:p>
            <a:pPr indent="-228600" lvl="0" marL="228600" rtl="0" algn="l">
              <a:lnSpc>
                <a:spcPct val="90000"/>
              </a:lnSpc>
              <a:spcBef>
                <a:spcPts val="1000"/>
              </a:spcBef>
              <a:spcAft>
                <a:spcPts val="0"/>
              </a:spcAft>
              <a:buClr>
                <a:schemeClr val="dk1"/>
              </a:buClr>
              <a:buSzPts val="2800"/>
              <a:buChar char="•"/>
            </a:pPr>
            <a:r>
              <a:rPr lang="en-US"/>
              <a:t>Coreset được ứng dụng trong:</a:t>
            </a:r>
            <a:endParaRPr/>
          </a:p>
          <a:p>
            <a:pPr indent="-228600" lvl="1" marL="685800" rtl="0" algn="l">
              <a:lnSpc>
                <a:spcPct val="90000"/>
              </a:lnSpc>
              <a:spcBef>
                <a:spcPts val="500"/>
              </a:spcBef>
              <a:spcAft>
                <a:spcPts val="0"/>
              </a:spcAft>
              <a:buClr>
                <a:schemeClr val="dk1"/>
              </a:buClr>
              <a:buSzPts val="2400"/>
              <a:buChar char="•"/>
            </a:pPr>
            <a:r>
              <a:rPr lang="en-US"/>
              <a:t>Bài toán xấp xỉ và phân cụm</a:t>
            </a:r>
            <a:endParaRPr/>
          </a:p>
          <a:p>
            <a:pPr indent="-228600" lvl="1" marL="685800" rtl="0" algn="l">
              <a:lnSpc>
                <a:spcPct val="90000"/>
              </a:lnSpc>
              <a:spcBef>
                <a:spcPts val="500"/>
              </a:spcBef>
              <a:spcAft>
                <a:spcPts val="0"/>
              </a:spcAft>
              <a:buClr>
                <a:schemeClr val="dk1"/>
              </a:buClr>
              <a:buSzPts val="2400"/>
              <a:buChar char="•"/>
            </a:pPr>
            <a:r>
              <a:rPr lang="en-US"/>
              <a:t>Bài toán phân lớp</a:t>
            </a:r>
            <a:endParaRPr/>
          </a:p>
        </p:txBody>
      </p:sp>
      <p:sp>
        <p:nvSpPr>
          <p:cNvPr id="136" name="Google Shape;136;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Coreset và giải thuật ProTras</a:t>
            </a:r>
            <a:br>
              <a:rPr lang="en-US"/>
            </a:br>
            <a:r>
              <a:rPr b="1" lang="en-US" sz="3200"/>
              <a:t>Giải thuật ProTras</a:t>
            </a:r>
            <a:endParaRPr b="1" sz="3200"/>
          </a:p>
        </p:txBody>
      </p:sp>
      <p:sp>
        <p:nvSpPr>
          <p:cNvPr id="142" name="Google Shape;14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Được dựa trên giải thuật FFT (Farthest First Traversal) để tạo ra một tập mẫu từ bộ dữ liệu ban đầu.</a:t>
            </a:r>
            <a:endParaRPr/>
          </a:p>
          <a:p>
            <a:pPr indent="-228600" lvl="0" marL="228600" rtl="0" algn="l">
              <a:lnSpc>
                <a:spcPct val="90000"/>
              </a:lnSpc>
              <a:spcBef>
                <a:spcPts val="1000"/>
              </a:spcBef>
              <a:spcAft>
                <a:spcPts val="0"/>
              </a:spcAft>
              <a:buClr>
                <a:schemeClr val="dk1"/>
              </a:buClr>
              <a:buSzPts val="2800"/>
              <a:buChar char="•"/>
            </a:pPr>
            <a:r>
              <a:rPr lang="en-US"/>
              <a:t>Giải thuật ProTras sẽ có thứ tự thực hiện như sau:</a:t>
            </a:r>
            <a:endParaRPr/>
          </a:p>
          <a:p>
            <a:pPr indent="-457200" lvl="1" marL="914400" rtl="0" algn="l">
              <a:lnSpc>
                <a:spcPct val="90000"/>
              </a:lnSpc>
              <a:spcBef>
                <a:spcPts val="500"/>
              </a:spcBef>
              <a:spcAft>
                <a:spcPts val="0"/>
              </a:spcAft>
              <a:buClr>
                <a:schemeClr val="dk1"/>
              </a:buClr>
              <a:buSzPts val="2400"/>
              <a:buAutoNum type="arabicPeriod"/>
            </a:pPr>
            <a:r>
              <a:rPr lang="en-US"/>
              <a:t>Thêm một mẫu mới trong nhóm với xác suất cao nhất của chi phí giảm.</a:t>
            </a:r>
            <a:endParaRPr/>
          </a:p>
          <a:p>
            <a:pPr indent="-457200" lvl="1" marL="914400" rtl="0" algn="l">
              <a:lnSpc>
                <a:spcPct val="90000"/>
              </a:lnSpc>
              <a:spcBef>
                <a:spcPts val="500"/>
              </a:spcBef>
              <a:spcAft>
                <a:spcPts val="0"/>
              </a:spcAft>
              <a:buClr>
                <a:schemeClr val="dk1"/>
              </a:buClr>
              <a:buSzPts val="2400"/>
              <a:buAutoNum type="arabicPeriod"/>
            </a:pPr>
            <a:r>
              <a:rPr lang="en-US"/>
              <a:t>Gán từng điểm trong tập dữ liệu cho mẫu gần nhất.</a:t>
            </a:r>
            <a:endParaRPr/>
          </a:p>
          <a:p>
            <a:pPr indent="-457200" lvl="1" marL="914400" rtl="0" algn="l">
              <a:lnSpc>
                <a:spcPct val="90000"/>
              </a:lnSpc>
              <a:spcBef>
                <a:spcPts val="500"/>
              </a:spcBef>
              <a:spcAft>
                <a:spcPts val="0"/>
              </a:spcAft>
              <a:buClr>
                <a:schemeClr val="dk1"/>
              </a:buClr>
              <a:buSzPts val="2400"/>
              <a:buAutoNum type="arabicPeriod"/>
            </a:pPr>
            <a:r>
              <a:rPr lang="en-US"/>
              <a:t>Tính toán Cost</a:t>
            </a:r>
            <a:endParaRPr/>
          </a:p>
          <a:p>
            <a:pPr indent="-457200" lvl="1" marL="914400" rtl="0" algn="l">
              <a:lnSpc>
                <a:spcPct val="90000"/>
              </a:lnSpc>
              <a:spcBef>
                <a:spcPts val="500"/>
              </a:spcBef>
              <a:spcAft>
                <a:spcPts val="0"/>
              </a:spcAft>
              <a:buClr>
                <a:schemeClr val="dk1"/>
              </a:buClr>
              <a:buSzPts val="2400"/>
              <a:buAutoNum type="arabicPeriod"/>
            </a:pPr>
            <a:r>
              <a:rPr lang="en-US"/>
              <a:t>Nếu (Cost &gt; CostParam) thì quay trở lại bước 1.</a:t>
            </a:r>
            <a:endParaRPr/>
          </a:p>
          <a:p>
            <a:pPr indent="-76200" lvl="1" marL="685800" rtl="0" algn="l">
              <a:lnSpc>
                <a:spcPct val="90000"/>
              </a:lnSpc>
              <a:spcBef>
                <a:spcPts val="500"/>
              </a:spcBef>
              <a:spcAft>
                <a:spcPts val="0"/>
              </a:spcAft>
              <a:buClr>
                <a:schemeClr val="dk1"/>
              </a:buClr>
              <a:buSzPts val="2400"/>
              <a:buNone/>
            </a:pPr>
            <a:r>
              <a:t/>
            </a:r>
            <a:endParaRPr/>
          </a:p>
        </p:txBody>
      </p:sp>
      <p:sp>
        <p:nvSpPr>
          <p:cNvPr id="143" name="Google Shape;143;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Coreset và giải thuật ProTras</a:t>
            </a:r>
            <a:endParaRPr/>
          </a:p>
        </p:txBody>
      </p:sp>
      <p:pic>
        <p:nvPicPr>
          <p:cNvPr descr="A screenshot of a social media post&#10;&#10;Description automatically generated" id="149" name="Google Shape;149;p8"/>
          <p:cNvPicPr preferRelativeResize="0"/>
          <p:nvPr/>
        </p:nvPicPr>
        <p:blipFill rotWithShape="1">
          <a:blip r:embed="rId3">
            <a:alphaModFix/>
          </a:blip>
          <a:srcRect b="0" l="0" r="0" t="0"/>
          <a:stretch/>
        </p:blipFill>
        <p:spPr>
          <a:xfrm>
            <a:off x="339306" y="1715592"/>
            <a:ext cx="5431766" cy="4174439"/>
          </a:xfrm>
          <a:prstGeom prst="rect">
            <a:avLst/>
          </a:prstGeom>
          <a:noFill/>
          <a:ln>
            <a:noFill/>
          </a:ln>
        </p:spPr>
      </p:pic>
      <p:pic>
        <p:nvPicPr>
          <p:cNvPr descr="A close up of a map&#10;&#10;Description automatically generated" id="150" name="Google Shape;150;p8"/>
          <p:cNvPicPr preferRelativeResize="0"/>
          <p:nvPr/>
        </p:nvPicPr>
        <p:blipFill rotWithShape="1">
          <a:blip r:embed="rId4">
            <a:alphaModFix/>
          </a:blip>
          <a:srcRect b="0" l="0" r="0" t="0"/>
          <a:stretch/>
        </p:blipFill>
        <p:spPr>
          <a:xfrm>
            <a:off x="6003985" y="1812230"/>
            <a:ext cx="2743200" cy="1853315"/>
          </a:xfrm>
          <a:prstGeom prst="rect">
            <a:avLst/>
          </a:prstGeom>
          <a:noFill/>
          <a:ln>
            <a:noFill/>
          </a:ln>
        </p:spPr>
      </p:pic>
      <p:pic>
        <p:nvPicPr>
          <p:cNvPr descr="A close up of a map&#10;&#10;Description automatically generated" id="151" name="Google Shape;151;p8"/>
          <p:cNvPicPr preferRelativeResize="0"/>
          <p:nvPr/>
        </p:nvPicPr>
        <p:blipFill rotWithShape="1">
          <a:blip r:embed="rId5">
            <a:alphaModFix/>
          </a:blip>
          <a:srcRect b="0" l="0" r="0" t="0"/>
          <a:stretch/>
        </p:blipFill>
        <p:spPr>
          <a:xfrm>
            <a:off x="8980098" y="1811679"/>
            <a:ext cx="2743200" cy="1883170"/>
          </a:xfrm>
          <a:prstGeom prst="rect">
            <a:avLst/>
          </a:prstGeom>
          <a:noFill/>
          <a:ln>
            <a:noFill/>
          </a:ln>
        </p:spPr>
      </p:pic>
      <p:pic>
        <p:nvPicPr>
          <p:cNvPr descr="A close up of a map&#10;&#10;Description automatically generated" id="152" name="Google Shape;152;p8"/>
          <p:cNvPicPr preferRelativeResize="0"/>
          <p:nvPr/>
        </p:nvPicPr>
        <p:blipFill rotWithShape="1">
          <a:blip r:embed="rId6">
            <a:alphaModFix/>
          </a:blip>
          <a:srcRect b="0" l="0" r="0" t="0"/>
          <a:stretch/>
        </p:blipFill>
        <p:spPr>
          <a:xfrm>
            <a:off x="8980098" y="4045543"/>
            <a:ext cx="2743200" cy="1843668"/>
          </a:xfrm>
          <a:prstGeom prst="rect">
            <a:avLst/>
          </a:prstGeom>
          <a:noFill/>
          <a:ln>
            <a:noFill/>
          </a:ln>
        </p:spPr>
      </p:pic>
      <p:pic>
        <p:nvPicPr>
          <p:cNvPr descr="A close up of a map&#10;&#10;Description automatically generated" id="153" name="Google Shape;153;p8"/>
          <p:cNvPicPr preferRelativeResize="0"/>
          <p:nvPr/>
        </p:nvPicPr>
        <p:blipFill rotWithShape="1">
          <a:blip r:embed="rId7">
            <a:alphaModFix/>
          </a:blip>
          <a:srcRect b="0" l="0" r="0" t="0"/>
          <a:stretch/>
        </p:blipFill>
        <p:spPr>
          <a:xfrm>
            <a:off x="6090249" y="4041735"/>
            <a:ext cx="2656936" cy="1851285"/>
          </a:xfrm>
          <a:prstGeom prst="rect">
            <a:avLst/>
          </a:prstGeom>
          <a:noFill/>
          <a:ln>
            <a:noFill/>
          </a:ln>
        </p:spPr>
      </p:pic>
      <p:sp>
        <p:nvSpPr>
          <p:cNvPr id="154" name="Google Shape;154;p8"/>
          <p:cNvSpPr txBox="1"/>
          <p:nvPr/>
        </p:nvSpPr>
        <p:spPr>
          <a:xfrm>
            <a:off x="7628627" y="6003985"/>
            <a:ext cx="333267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Minh họa cho giải thuật ProTras</a:t>
            </a:r>
            <a:endParaRPr b="0" i="1"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1" sz="1800" u="none" cap="none" strike="noStrike">
              <a:solidFill>
                <a:schemeClr val="dk1"/>
              </a:solidFill>
              <a:latin typeface="Calibri"/>
              <a:ea typeface="Calibri"/>
              <a:cs typeface="Calibri"/>
              <a:sym typeface="Calibri"/>
            </a:endParaRPr>
          </a:p>
        </p:txBody>
      </p:sp>
      <p:sp>
        <p:nvSpPr>
          <p:cNvPr id="155" name="Google Shape;155;p8"/>
          <p:cNvSpPr txBox="1"/>
          <p:nvPr/>
        </p:nvSpPr>
        <p:spPr>
          <a:xfrm>
            <a:off x="1465950" y="5975350"/>
            <a:ext cx="4607700" cy="11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Mã giả của giải thuật ProTras</a:t>
            </a:r>
            <a:endParaRPr b="0" i="1"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2020-07-18T15:09:18Z</dcterms:created>
</cp:coreProperties>
</file>