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Source Code Pro"/>
      <p:regular r:id="rId28"/>
      <p:bold r:id="rId29"/>
      <p:italic r:id="rId30"/>
      <p:boldItalic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SourceCodePr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boldItalic.fntdata"/><Relationship Id="rId30" Type="http://schemas.openxmlformats.org/officeDocument/2006/relationships/font" Target="fonts/SourceCodePro-italic.fntdata"/><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80d1f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80d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3b16a0c80_0_2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3b16a0c80_0_2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3b16a0c80_0_29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3b16a0c80_0_2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3b16a0c80_0_29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3b16a0c80_0_2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3b16a0c80_0_2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3b16a0c80_0_2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3b16a0c80_0_2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c3b16a0c80_0_2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3b16a0c80_0_2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3b16a0c80_0_2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3b16a0c80_0_296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2c3b16a0c80_0_29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3b16a0c80_0_3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c3b16a0c80_0_3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6f80d1ff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6f80d1f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80d1f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80d1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80d1ff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80d1f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3b16a0c80_0_15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3b16a0c80_0_1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c3b16a0c80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c3b16a0c8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3b16a0c80_0_15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3b16a0c80_0_1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3b16a0c80_0_2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3b16a0c80_0_2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6f80d1ff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6f80d1f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3b16a0c80_0_2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3b16a0c80_0_2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400">
                <a:latin typeface="Roboto"/>
                <a:ea typeface="Roboto"/>
                <a:cs typeface="Roboto"/>
                <a:sym typeface="Roboto"/>
              </a:rPr>
              <a:t>Integrating systems to Digital HR standards</a:t>
            </a:r>
            <a:endParaRPr b="1" sz="2400">
              <a:latin typeface="Roboto"/>
              <a:ea typeface="Roboto"/>
              <a:cs typeface="Roboto"/>
              <a:sym typeface="Roboto"/>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000000"/>
                </a:solidFill>
                <a:latin typeface="Roboto"/>
                <a:ea typeface="Roboto"/>
                <a:cs typeface="Roboto"/>
                <a:sym typeface="Roboto"/>
              </a:rPr>
              <a:t>Human Resources (System-Data Project)</a:t>
            </a:r>
            <a:endParaRPr b="1" sz="1200">
              <a:solidFill>
                <a:srgbClr val="000000"/>
              </a:solidFill>
              <a:latin typeface="Roboto"/>
              <a:ea typeface="Roboto"/>
              <a:cs typeface="Roboto"/>
              <a:sym typeface="Roboto"/>
            </a:endParaRPr>
          </a:p>
          <a:p>
            <a:pPr indent="0" lvl="0" marL="0" rtl="0" algn="ctr">
              <a:lnSpc>
                <a:spcPct val="115000"/>
              </a:lnSpc>
              <a:spcBef>
                <a:spcPts val="0"/>
              </a:spcBef>
              <a:spcAft>
                <a:spcPts val="0"/>
              </a:spcAft>
              <a:buNone/>
            </a:pPr>
            <a:r>
              <a:rPr b="1" lang="en" sz="1200">
                <a:solidFill>
                  <a:srgbClr val="000000"/>
                </a:solidFill>
                <a:latin typeface="Roboto"/>
                <a:ea typeface="Roboto"/>
                <a:cs typeface="Roboto"/>
                <a:sym typeface="Roboto"/>
              </a:rPr>
              <a:t>Reporter: huynld</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nvSpPr>
        <p:spPr>
          <a:xfrm>
            <a:off x="173625" y="57875"/>
            <a:ext cx="8102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Roboto"/>
                <a:ea typeface="Roboto"/>
                <a:cs typeface="Roboto"/>
                <a:sym typeface="Roboto"/>
              </a:rPr>
              <a:t>2.1. Project 1: Documents about Human </a:t>
            </a:r>
            <a:r>
              <a:rPr b="1" lang="en" sz="1200">
                <a:solidFill>
                  <a:schemeClr val="dk2"/>
                </a:solidFill>
                <a:latin typeface="Roboto"/>
                <a:ea typeface="Roboto"/>
                <a:cs typeface="Roboto"/>
                <a:sym typeface="Roboto"/>
              </a:rPr>
              <a:t>resources system</a:t>
            </a:r>
            <a:endParaRPr b="1" sz="12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Escalating order from List Approver to Admin and from Beneficiary Group to Conflict Judger Group</a:t>
            </a:r>
            <a:endParaRPr sz="1000">
              <a:solidFill>
                <a:schemeClr val="dk2"/>
              </a:solidFill>
              <a:latin typeface="Roboto"/>
              <a:ea typeface="Roboto"/>
              <a:cs typeface="Roboto"/>
              <a:sym typeface="Roboto"/>
            </a:endParaRPr>
          </a:p>
        </p:txBody>
      </p:sp>
      <p:sp>
        <p:nvSpPr>
          <p:cNvPr id="147" name="Google Shape;147;p22"/>
          <p:cNvSpPr/>
          <p:nvPr/>
        </p:nvSpPr>
        <p:spPr>
          <a:xfrm>
            <a:off x="173625" y="3796375"/>
            <a:ext cx="8898000" cy="1194600"/>
          </a:xfrm>
          <a:prstGeom prst="rect">
            <a:avLst/>
          </a:prstGeom>
          <a:solidFill>
            <a:srgbClr val="EFEFEF"/>
          </a:solidFill>
          <a:ln>
            <a:noFill/>
          </a:ln>
        </p:spPr>
        <p:txBody>
          <a:bodyPr anchorCtr="0" anchor="t" bIns="68575" lIns="68575" spcFirstLastPara="1" rIns="68575" wrap="square" tIns="68575">
            <a:noAutofit/>
          </a:bodyPr>
          <a:lstStyle/>
          <a:p>
            <a:pPr indent="0" lvl="0" marL="0" marR="0" rtl="0" algn="l">
              <a:lnSpc>
                <a:spcPct val="120000"/>
              </a:lnSpc>
              <a:spcBef>
                <a:spcPts val="0"/>
              </a:spcBef>
              <a:spcAft>
                <a:spcPts val="0"/>
              </a:spcAft>
              <a:buNone/>
            </a:pPr>
            <a:r>
              <a:rPr b="1" lang="en" sz="1200"/>
              <a:t>Highlight:</a:t>
            </a:r>
            <a:endParaRPr b="1" sz="1200"/>
          </a:p>
          <a:p>
            <a:pPr indent="-304800" lvl="0" marL="457200" rtl="0" algn="l">
              <a:lnSpc>
                <a:spcPct val="120000"/>
              </a:lnSpc>
              <a:spcBef>
                <a:spcPts val="0"/>
              </a:spcBef>
              <a:spcAft>
                <a:spcPts val="0"/>
              </a:spcAft>
              <a:buSzPts val="1200"/>
              <a:buChar char="-"/>
            </a:pPr>
            <a:r>
              <a:rPr lang="en" sz="1200"/>
              <a:t>If conflicts happen, the order to make final decisions will escalate as below:</a:t>
            </a:r>
            <a:endParaRPr sz="1200"/>
          </a:p>
          <a:p>
            <a:pPr indent="0" lvl="0" marL="0" rtl="0" algn="l">
              <a:lnSpc>
                <a:spcPct val="120000"/>
              </a:lnSpc>
              <a:spcBef>
                <a:spcPts val="0"/>
              </a:spcBef>
              <a:spcAft>
                <a:spcPts val="0"/>
              </a:spcAft>
              <a:buNone/>
            </a:pPr>
            <a:r>
              <a:rPr lang="en" sz="1200"/>
              <a:t>	+	List Approver (first) &lt; List Creator &lt; Admin (final decisions)</a:t>
            </a:r>
            <a:endParaRPr sz="1200"/>
          </a:p>
          <a:p>
            <a:pPr indent="0" lvl="0" marL="0" rtl="0" algn="l">
              <a:lnSpc>
                <a:spcPct val="120000"/>
              </a:lnSpc>
              <a:spcBef>
                <a:spcPts val="0"/>
              </a:spcBef>
              <a:spcAft>
                <a:spcPts val="0"/>
              </a:spcAft>
              <a:buNone/>
            </a:pPr>
            <a:r>
              <a:rPr lang="en" sz="1200"/>
              <a:t>	+ 	Beneficial Group (first) &lt; Product Owner Group &lt; Conflict Judger Group (final decisions)</a:t>
            </a:r>
            <a:endParaRPr sz="1200"/>
          </a:p>
        </p:txBody>
      </p:sp>
      <p:pic>
        <p:nvPicPr>
          <p:cNvPr id="148" name="Google Shape;148;p22"/>
          <p:cNvPicPr preferRelativeResize="0"/>
          <p:nvPr/>
        </p:nvPicPr>
        <p:blipFill>
          <a:blip r:embed="rId3">
            <a:alphaModFix/>
          </a:blip>
          <a:stretch>
            <a:fillRect/>
          </a:stretch>
        </p:blipFill>
        <p:spPr>
          <a:xfrm>
            <a:off x="656888" y="631701"/>
            <a:ext cx="7830224" cy="3114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Roboto"/>
                <a:ea typeface="Roboto"/>
                <a:cs typeface="Roboto"/>
                <a:sym typeface="Roboto"/>
              </a:rPr>
              <a:t>2. Project</a:t>
            </a:r>
            <a:endParaRPr b="1" sz="2400">
              <a:latin typeface="Roboto"/>
              <a:ea typeface="Roboto"/>
              <a:cs typeface="Roboto"/>
              <a:sym typeface="Roboto"/>
            </a:endParaRPr>
          </a:p>
          <a:p>
            <a:pPr indent="0" lvl="0" marL="0" rtl="0" algn="ctr">
              <a:spcBef>
                <a:spcPts val="0"/>
              </a:spcBef>
              <a:spcAft>
                <a:spcPts val="0"/>
              </a:spcAft>
              <a:buNone/>
            </a:pPr>
            <a:r>
              <a:t/>
            </a:r>
            <a:endParaRPr b="1" sz="2400">
              <a:solidFill>
                <a:srgbClr val="000000"/>
              </a:solidFill>
              <a:highlight>
                <a:schemeClr val="lt1"/>
              </a:highlight>
              <a:latin typeface="Roboto"/>
              <a:ea typeface="Roboto"/>
              <a:cs typeface="Roboto"/>
              <a:sym typeface="Roboto"/>
            </a:endParaRPr>
          </a:p>
          <a:p>
            <a:pPr indent="0" lvl="0" marL="0" rtl="0" algn="ctr">
              <a:spcBef>
                <a:spcPts val="0"/>
              </a:spcBef>
              <a:spcAft>
                <a:spcPts val="0"/>
              </a:spcAft>
              <a:buNone/>
            </a:pPr>
            <a:r>
              <a:rPr b="1" lang="en" sz="1200">
                <a:latin typeface="Roboto"/>
                <a:ea typeface="Roboto"/>
                <a:cs typeface="Roboto"/>
                <a:sym typeface="Roboto"/>
              </a:rPr>
              <a:t>(Project 2: Integrating Jira Recruit according to Digital HR standards)</a:t>
            </a:r>
            <a:endParaRPr b="1" sz="24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nvSpPr>
        <p:spPr>
          <a:xfrm>
            <a:off x="173625" y="57875"/>
            <a:ext cx="8102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Roboto"/>
                <a:ea typeface="Roboto"/>
                <a:cs typeface="Roboto"/>
                <a:sym typeface="Roboto"/>
              </a:rPr>
              <a:t>2.2. Project 2: Integrating Jira Recruit to Digital HR systems</a:t>
            </a:r>
            <a:endParaRPr b="1" sz="12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Overview : Target - KPI - Results</a:t>
            </a:r>
            <a:endParaRPr sz="1000">
              <a:solidFill>
                <a:schemeClr val="dk2"/>
              </a:solidFill>
              <a:latin typeface="Roboto"/>
              <a:ea typeface="Roboto"/>
              <a:cs typeface="Roboto"/>
              <a:sym typeface="Roboto"/>
            </a:endParaRPr>
          </a:p>
        </p:txBody>
      </p:sp>
      <p:grpSp>
        <p:nvGrpSpPr>
          <p:cNvPr id="159" name="Google Shape;159;p24"/>
          <p:cNvGrpSpPr/>
          <p:nvPr/>
        </p:nvGrpSpPr>
        <p:grpSpPr>
          <a:xfrm>
            <a:off x="908750" y="915580"/>
            <a:ext cx="2631811" cy="3312525"/>
            <a:chOff x="0" y="1189989"/>
            <a:chExt cx="2726700" cy="3482836"/>
          </a:xfrm>
        </p:grpSpPr>
        <p:sp>
          <p:nvSpPr>
            <p:cNvPr id="160" name="Google Shape;160;p24"/>
            <p:cNvSpPr/>
            <p:nvPr/>
          </p:nvSpPr>
          <p:spPr>
            <a:xfrm>
              <a:off x="0" y="1189989"/>
              <a:ext cx="2726700" cy="669000"/>
            </a:xfrm>
            <a:prstGeom prst="homePlate">
              <a:avLst>
                <a:gd fmla="val 50000" name="adj"/>
              </a:avLst>
            </a:prstGeom>
            <a:solidFill>
              <a:srgbClr val="E0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Target</a:t>
              </a:r>
              <a:endParaRPr sz="1200">
                <a:solidFill>
                  <a:srgbClr val="FFFFFF"/>
                </a:solidFill>
                <a:latin typeface="Roboto"/>
                <a:ea typeface="Roboto"/>
                <a:cs typeface="Roboto"/>
                <a:sym typeface="Roboto"/>
              </a:endParaRPr>
            </a:p>
          </p:txBody>
        </p:sp>
        <p:sp>
          <p:nvSpPr>
            <p:cNvPr id="161" name="Google Shape;161;p24"/>
            <p:cNvSpPr txBox="1"/>
            <p:nvPr/>
          </p:nvSpPr>
          <p:spPr>
            <a:xfrm>
              <a:off x="410850"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Integrating Jira Recruit following the Digital HR standards</a:t>
              </a:r>
              <a:endParaRPr sz="1200"/>
            </a:p>
          </p:txBody>
        </p:sp>
      </p:grpSp>
      <p:grpSp>
        <p:nvGrpSpPr>
          <p:cNvPr id="162" name="Google Shape;162;p24"/>
          <p:cNvGrpSpPr/>
          <p:nvPr/>
        </p:nvGrpSpPr>
        <p:grpSpPr>
          <a:xfrm>
            <a:off x="3093408" y="915376"/>
            <a:ext cx="2452863" cy="3312729"/>
            <a:chOff x="2263425" y="1189775"/>
            <a:chExt cx="2541300" cy="3483050"/>
          </a:xfrm>
        </p:grpSpPr>
        <p:sp>
          <p:nvSpPr>
            <p:cNvPr id="163" name="Google Shape;163;p24"/>
            <p:cNvSpPr/>
            <p:nvPr/>
          </p:nvSpPr>
          <p:spPr>
            <a:xfrm>
              <a:off x="2263425" y="1189775"/>
              <a:ext cx="2541300" cy="669000"/>
            </a:xfrm>
            <a:prstGeom prst="chevron">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KPI</a:t>
              </a:r>
              <a:endParaRPr sz="1200">
                <a:solidFill>
                  <a:srgbClr val="FFFFFF"/>
                </a:solidFill>
                <a:latin typeface="Roboto"/>
                <a:ea typeface="Roboto"/>
                <a:cs typeface="Roboto"/>
                <a:sym typeface="Roboto"/>
              </a:endParaRPr>
            </a:p>
          </p:txBody>
        </p:sp>
        <p:sp>
          <p:nvSpPr>
            <p:cNvPr id="164" name="Google Shape;164;p24"/>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1. Converting 50% workflows operating before Sep 4, 2019</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2. Securing 100% workflows created after Sep 4, 2019</a:t>
              </a:r>
              <a:endParaRPr sz="1200">
                <a:latin typeface="Roboto"/>
                <a:ea typeface="Roboto"/>
                <a:cs typeface="Roboto"/>
                <a:sym typeface="Roboto"/>
              </a:endParaRPr>
            </a:p>
          </p:txBody>
        </p:sp>
      </p:grpSp>
      <p:grpSp>
        <p:nvGrpSpPr>
          <p:cNvPr id="165" name="Google Shape;165;p24"/>
          <p:cNvGrpSpPr/>
          <p:nvPr/>
        </p:nvGrpSpPr>
        <p:grpSpPr>
          <a:xfrm>
            <a:off x="5088041" y="915376"/>
            <a:ext cx="2452863" cy="3312729"/>
            <a:chOff x="4329974" y="1189775"/>
            <a:chExt cx="2541300" cy="3483050"/>
          </a:xfrm>
        </p:grpSpPr>
        <p:sp>
          <p:nvSpPr>
            <p:cNvPr id="166" name="Google Shape;166;p24"/>
            <p:cNvSpPr/>
            <p:nvPr/>
          </p:nvSpPr>
          <p:spPr>
            <a:xfrm>
              <a:off x="4329974" y="1189775"/>
              <a:ext cx="2541300" cy="669000"/>
            </a:xfrm>
            <a:prstGeom prst="chevron">
              <a:avLst>
                <a:gd fmla="val 50000" name="adj"/>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Results</a:t>
              </a:r>
              <a:endParaRPr sz="1200">
                <a:solidFill>
                  <a:srgbClr val="FFFFFF"/>
                </a:solidFill>
                <a:latin typeface="Roboto"/>
                <a:ea typeface="Roboto"/>
                <a:cs typeface="Roboto"/>
                <a:sym typeface="Roboto"/>
              </a:endParaRPr>
            </a:p>
          </p:txBody>
        </p:sp>
        <p:sp>
          <p:nvSpPr>
            <p:cNvPr id="167" name="Google Shape;167;p24"/>
            <p:cNvSpPr txBox="1"/>
            <p:nvPr/>
          </p:nvSpPr>
          <p:spPr>
            <a:xfrm>
              <a:off x="4613553"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1. Exceeded target and reached 100% (converted 22/22 wf = 209 IssueType List)</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2. 4/4 new wf met standard (= 100% target)</a:t>
              </a:r>
              <a:endParaRPr sz="1200">
                <a:latin typeface="Roboto"/>
                <a:ea typeface="Roboto"/>
                <a:cs typeface="Roboto"/>
                <a:sym typeface="Roboto"/>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p:nvPr/>
        </p:nvSpPr>
        <p:spPr>
          <a:xfrm>
            <a:off x="6561400" y="530925"/>
            <a:ext cx="2510100" cy="4460100"/>
          </a:xfrm>
          <a:prstGeom prst="rect">
            <a:avLst/>
          </a:prstGeom>
          <a:solidFill>
            <a:srgbClr val="EFEFEF"/>
          </a:solidFill>
          <a:ln>
            <a:noFill/>
          </a:ln>
        </p:spPr>
        <p:txBody>
          <a:bodyPr anchorCtr="0" anchor="t" bIns="68575" lIns="68575" spcFirstLastPara="1" rIns="68575" wrap="square" tIns="68575">
            <a:noAutofit/>
          </a:bodyPr>
          <a:lstStyle/>
          <a:p>
            <a:pPr indent="0" lvl="0" marL="0" marR="0" rtl="0" algn="l">
              <a:lnSpc>
                <a:spcPct val="120000"/>
              </a:lnSpc>
              <a:spcBef>
                <a:spcPts val="0"/>
              </a:spcBef>
              <a:spcAft>
                <a:spcPts val="0"/>
              </a:spcAft>
              <a:buNone/>
            </a:pPr>
            <a:r>
              <a:rPr b="1" lang="en" sz="1200"/>
              <a:t>Highlight:</a:t>
            </a:r>
            <a:endParaRPr b="1" sz="1200"/>
          </a:p>
          <a:p>
            <a:pPr indent="0" lvl="0" marL="0" rtl="0" algn="l">
              <a:lnSpc>
                <a:spcPct val="120000"/>
              </a:lnSpc>
              <a:spcBef>
                <a:spcPts val="0"/>
              </a:spcBef>
              <a:spcAft>
                <a:spcPts val="0"/>
              </a:spcAft>
              <a:buNone/>
            </a:pPr>
            <a:r>
              <a:rPr lang="en" sz="1200"/>
              <a:t>Cut-off at 2 time :</a:t>
            </a:r>
            <a:endParaRPr sz="1200"/>
          </a:p>
          <a:p>
            <a:pPr indent="-304800" lvl="0" marL="457200" rtl="0" algn="l">
              <a:lnSpc>
                <a:spcPct val="120000"/>
              </a:lnSpc>
              <a:spcBef>
                <a:spcPts val="0"/>
              </a:spcBef>
              <a:spcAft>
                <a:spcPts val="0"/>
              </a:spcAft>
              <a:buSzPts val="1200"/>
              <a:buChar char="-"/>
            </a:pPr>
            <a:r>
              <a:rPr lang="en" sz="1200"/>
              <a:t>On Sep 11, 2019: Successfully converted </a:t>
            </a:r>
            <a:r>
              <a:rPr b="1" lang="en" sz="1200"/>
              <a:t>~228k</a:t>
            </a:r>
            <a:r>
              <a:rPr lang="en" sz="1200"/>
              <a:t> IssueType data</a:t>
            </a:r>
            <a:endParaRPr sz="1200"/>
          </a:p>
          <a:p>
            <a:pPr indent="-304800" lvl="0" marL="457200" rtl="0" algn="l">
              <a:lnSpc>
                <a:spcPct val="120000"/>
              </a:lnSpc>
              <a:spcBef>
                <a:spcPts val="0"/>
              </a:spcBef>
              <a:spcAft>
                <a:spcPts val="0"/>
              </a:spcAft>
              <a:buSzPts val="1200"/>
              <a:buChar char="-"/>
            </a:pPr>
            <a:r>
              <a:rPr lang="en" sz="1200"/>
              <a:t>On Nov 23, 2019: Increased </a:t>
            </a:r>
            <a:r>
              <a:rPr b="1" lang="en" sz="1200"/>
              <a:t>~10,6k</a:t>
            </a:r>
            <a:r>
              <a:rPr lang="en" sz="1200"/>
              <a:t> data cells. </a:t>
            </a:r>
            <a:endParaRPr sz="1200"/>
          </a:p>
          <a:p>
            <a:pPr indent="0" lvl="0" marL="0" rtl="0" algn="l">
              <a:lnSpc>
                <a:spcPct val="120000"/>
              </a:lnSpc>
              <a:spcBef>
                <a:spcPts val="0"/>
              </a:spcBef>
              <a:spcAft>
                <a:spcPts val="0"/>
              </a:spcAft>
              <a:buNone/>
            </a:pPr>
            <a:r>
              <a:rPr lang="en" sz="1200"/>
              <a:t>&gt; Cleaned a total of </a:t>
            </a:r>
            <a:r>
              <a:rPr b="1" lang="en" sz="1200"/>
              <a:t>~238,9k data cells </a:t>
            </a:r>
            <a:r>
              <a:rPr lang="en" sz="1200"/>
              <a:t>(followed the Digital HR standards and be ready to exploit)</a:t>
            </a:r>
            <a:endParaRPr sz="1200"/>
          </a:p>
          <a:p>
            <a:pPr indent="0" lvl="0" marL="0" rtl="0" algn="l">
              <a:lnSpc>
                <a:spcPct val="120000"/>
              </a:lnSpc>
              <a:spcBef>
                <a:spcPts val="0"/>
              </a:spcBef>
              <a:spcAft>
                <a:spcPts val="0"/>
              </a:spcAft>
              <a:buNone/>
            </a:pPr>
            <a:r>
              <a:rPr lang="en" sz="1200"/>
              <a:t>&gt; Created </a:t>
            </a:r>
            <a:r>
              <a:rPr b="1" lang="en" sz="1200"/>
              <a:t>an increase of 13,139,200 VND </a:t>
            </a:r>
            <a:r>
              <a:rPr lang="en" sz="1200"/>
              <a:t>(according to data conversion rate of TuND)</a:t>
            </a:r>
            <a:endParaRPr sz="1200"/>
          </a:p>
        </p:txBody>
      </p:sp>
      <p:sp>
        <p:nvSpPr>
          <p:cNvPr id="173" name="Google Shape;173;p25"/>
          <p:cNvSpPr txBox="1"/>
          <p:nvPr/>
        </p:nvSpPr>
        <p:spPr>
          <a:xfrm>
            <a:off x="173625" y="57875"/>
            <a:ext cx="8102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Roboto"/>
                <a:ea typeface="Roboto"/>
                <a:cs typeface="Roboto"/>
                <a:sym typeface="Roboto"/>
              </a:rPr>
              <a:t>2.2. Project 2: Result 22 Projects integrated</a:t>
            </a:r>
            <a:endParaRPr b="1" sz="12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Converted 22 Projects with 209 IssueType list meeting the Standards</a:t>
            </a:r>
            <a:endParaRPr sz="1000">
              <a:solidFill>
                <a:schemeClr val="dk2"/>
              </a:solidFill>
              <a:latin typeface="Roboto"/>
              <a:ea typeface="Roboto"/>
              <a:cs typeface="Roboto"/>
              <a:sym typeface="Roboto"/>
            </a:endParaRPr>
          </a:p>
        </p:txBody>
      </p:sp>
      <p:pic>
        <p:nvPicPr>
          <p:cNvPr id="174" name="Google Shape;174;p25"/>
          <p:cNvPicPr preferRelativeResize="0"/>
          <p:nvPr/>
        </p:nvPicPr>
        <p:blipFill>
          <a:blip r:embed="rId3">
            <a:alphaModFix/>
          </a:blip>
          <a:stretch>
            <a:fillRect/>
          </a:stretch>
        </p:blipFill>
        <p:spPr>
          <a:xfrm>
            <a:off x="204011" y="530913"/>
            <a:ext cx="6261879" cy="4257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p:nvPr/>
        </p:nvSpPr>
        <p:spPr>
          <a:xfrm>
            <a:off x="5982675" y="104100"/>
            <a:ext cx="3067200" cy="4460100"/>
          </a:xfrm>
          <a:prstGeom prst="rect">
            <a:avLst/>
          </a:prstGeom>
          <a:solidFill>
            <a:srgbClr val="EFEFEF"/>
          </a:solidFill>
          <a:ln>
            <a:noFill/>
          </a:ln>
        </p:spPr>
        <p:txBody>
          <a:bodyPr anchorCtr="0" anchor="t" bIns="68575" lIns="68575" spcFirstLastPara="1" rIns="68575" wrap="square" tIns="68575">
            <a:noAutofit/>
          </a:bodyPr>
          <a:lstStyle/>
          <a:p>
            <a:pPr indent="0" lvl="0" marL="0" marR="0" rtl="0" algn="l">
              <a:lnSpc>
                <a:spcPct val="120000"/>
              </a:lnSpc>
              <a:spcBef>
                <a:spcPts val="0"/>
              </a:spcBef>
              <a:spcAft>
                <a:spcPts val="0"/>
              </a:spcAft>
              <a:buNone/>
            </a:pPr>
            <a:r>
              <a:rPr b="1" lang="en" sz="1200"/>
              <a:t>Highlight 1:</a:t>
            </a:r>
            <a:endParaRPr b="1" sz="1200"/>
          </a:p>
          <a:p>
            <a:pPr indent="0" lvl="0" marL="0" rtl="0" algn="l">
              <a:lnSpc>
                <a:spcPct val="120000"/>
              </a:lnSpc>
              <a:spcBef>
                <a:spcPts val="0"/>
              </a:spcBef>
              <a:spcAft>
                <a:spcPts val="0"/>
              </a:spcAft>
              <a:buNone/>
            </a:pPr>
            <a:r>
              <a:rPr lang="en" sz="1200"/>
              <a:t>Explanation: </a:t>
            </a:r>
            <a:endParaRPr sz="1200"/>
          </a:p>
          <a:p>
            <a:pPr indent="-304800" lvl="0" marL="457200" rtl="0" algn="l">
              <a:lnSpc>
                <a:spcPct val="120000"/>
              </a:lnSpc>
              <a:spcBef>
                <a:spcPts val="0"/>
              </a:spcBef>
              <a:spcAft>
                <a:spcPts val="0"/>
              </a:spcAft>
              <a:buSzPts val="1200"/>
              <a:buChar char="-"/>
            </a:pPr>
            <a:r>
              <a:rPr lang="en" sz="1200"/>
              <a:t>Old Field will be replaced by common Field Cascade. Query directly from general DB (between LM and HKTdata)</a:t>
            </a:r>
            <a:endParaRPr sz="1200"/>
          </a:p>
          <a:p>
            <a:pPr indent="-304800" lvl="0" marL="457200" rtl="0" algn="l">
              <a:lnSpc>
                <a:spcPct val="120000"/>
              </a:lnSpc>
              <a:spcBef>
                <a:spcPts val="0"/>
              </a:spcBef>
              <a:spcAft>
                <a:spcPts val="0"/>
              </a:spcAft>
              <a:buSzPts val="1200"/>
              <a:buChar char="-"/>
            </a:pPr>
            <a:r>
              <a:rPr lang="en" sz="1200"/>
              <a:t>Common Field Cascade uses select choice format with parent relationship. Values must be from LM or HKT database</a:t>
            </a:r>
            <a:endParaRPr sz="1200"/>
          </a:p>
          <a:p>
            <a:pPr indent="-304800" lvl="0" marL="457200" rtl="0" algn="l">
              <a:lnSpc>
                <a:spcPct val="120000"/>
              </a:lnSpc>
              <a:spcBef>
                <a:spcPts val="0"/>
              </a:spcBef>
              <a:spcAft>
                <a:spcPts val="0"/>
              </a:spcAft>
              <a:buSzPts val="1200"/>
              <a:buChar char="-"/>
            </a:pPr>
            <a:r>
              <a:rPr lang="en" sz="1200"/>
              <a:t>Common Field Cascade will no be used for changeable fields such as Ranking, Unit, or Personal information (Phone, Banking account, Personal Email)</a:t>
            </a:r>
            <a:endParaRPr sz="1200"/>
          </a:p>
        </p:txBody>
      </p:sp>
      <p:sp>
        <p:nvSpPr>
          <p:cNvPr id="180" name="Google Shape;180;p26"/>
          <p:cNvSpPr txBox="1"/>
          <p:nvPr/>
        </p:nvSpPr>
        <p:spPr>
          <a:xfrm>
            <a:off x="173625" y="57875"/>
            <a:ext cx="8102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Roboto"/>
                <a:ea typeface="Roboto"/>
                <a:cs typeface="Roboto"/>
                <a:sym typeface="Roboto"/>
              </a:rPr>
              <a:t>2.2. Project 2: Project Documents</a:t>
            </a:r>
            <a:endParaRPr b="1" sz="12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All forms and documents related to Project</a:t>
            </a:r>
            <a:endParaRPr sz="1000">
              <a:solidFill>
                <a:schemeClr val="dk2"/>
              </a:solidFill>
              <a:latin typeface="Roboto"/>
              <a:ea typeface="Roboto"/>
              <a:cs typeface="Roboto"/>
              <a:sym typeface="Roboto"/>
            </a:endParaRPr>
          </a:p>
        </p:txBody>
      </p:sp>
      <p:pic>
        <p:nvPicPr>
          <p:cNvPr id="181" name="Google Shape;181;p26"/>
          <p:cNvPicPr preferRelativeResize="0"/>
          <p:nvPr/>
        </p:nvPicPr>
        <p:blipFill>
          <a:blip r:embed="rId3">
            <a:alphaModFix/>
          </a:blip>
          <a:stretch>
            <a:fillRect/>
          </a:stretch>
        </p:blipFill>
        <p:spPr>
          <a:xfrm>
            <a:off x="173625" y="581075"/>
            <a:ext cx="5700050" cy="1945175"/>
          </a:xfrm>
          <a:prstGeom prst="rect">
            <a:avLst/>
          </a:prstGeom>
          <a:noFill/>
          <a:ln>
            <a:noFill/>
          </a:ln>
        </p:spPr>
      </p:pic>
      <p:pic>
        <p:nvPicPr>
          <p:cNvPr id="182" name="Google Shape;182;p26"/>
          <p:cNvPicPr preferRelativeResize="0"/>
          <p:nvPr/>
        </p:nvPicPr>
        <p:blipFill rotWithShape="1">
          <a:blip r:embed="rId4">
            <a:alphaModFix/>
          </a:blip>
          <a:srcRect b="10083" l="4045" r="5243" t="12408"/>
          <a:stretch/>
        </p:blipFill>
        <p:spPr>
          <a:xfrm>
            <a:off x="173626" y="2571750"/>
            <a:ext cx="5700049" cy="2247490"/>
          </a:xfrm>
          <a:prstGeom prst="rect">
            <a:avLst/>
          </a:prstGeom>
          <a:noFill/>
          <a:ln>
            <a:noFill/>
          </a:ln>
        </p:spPr>
      </p:pic>
      <p:pic>
        <p:nvPicPr>
          <p:cNvPr id="183" name="Google Shape;183;p26"/>
          <p:cNvPicPr preferRelativeResize="0"/>
          <p:nvPr/>
        </p:nvPicPr>
        <p:blipFill rotWithShape="1">
          <a:blip r:embed="rId5">
            <a:alphaModFix/>
          </a:blip>
          <a:srcRect b="22632" l="8767" r="11168" t="15054"/>
          <a:stretch/>
        </p:blipFill>
        <p:spPr>
          <a:xfrm>
            <a:off x="5982675" y="3629275"/>
            <a:ext cx="3121700" cy="1189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p:nvPr/>
        </p:nvSpPr>
        <p:spPr>
          <a:xfrm>
            <a:off x="5874175" y="552825"/>
            <a:ext cx="3067200" cy="4460100"/>
          </a:xfrm>
          <a:prstGeom prst="rect">
            <a:avLst/>
          </a:prstGeom>
          <a:solidFill>
            <a:srgbClr val="EFEFEF"/>
          </a:solidFill>
          <a:ln>
            <a:noFill/>
          </a:ln>
        </p:spPr>
        <p:txBody>
          <a:bodyPr anchorCtr="0" anchor="t" bIns="68575" lIns="68575" spcFirstLastPara="1" rIns="68575" wrap="square" tIns="68575">
            <a:noAutofit/>
          </a:bodyPr>
          <a:lstStyle/>
          <a:p>
            <a:pPr indent="0" lvl="0" marL="0" marR="0" rtl="0" algn="l">
              <a:lnSpc>
                <a:spcPct val="120000"/>
              </a:lnSpc>
              <a:spcBef>
                <a:spcPts val="0"/>
              </a:spcBef>
              <a:spcAft>
                <a:spcPts val="0"/>
              </a:spcAft>
              <a:buNone/>
            </a:pPr>
            <a:r>
              <a:rPr b="1" lang="en" sz="1200"/>
              <a:t>Highlight :</a:t>
            </a:r>
            <a:endParaRPr b="1" sz="1200"/>
          </a:p>
          <a:p>
            <a:pPr indent="0" lvl="0" marL="0" marR="0" rtl="0" algn="l">
              <a:lnSpc>
                <a:spcPct val="120000"/>
              </a:lnSpc>
              <a:spcBef>
                <a:spcPts val="0"/>
              </a:spcBef>
              <a:spcAft>
                <a:spcPts val="0"/>
              </a:spcAft>
              <a:buNone/>
            </a:pPr>
            <a:r>
              <a:t/>
            </a:r>
            <a:endParaRPr b="1" sz="1200"/>
          </a:p>
          <a:p>
            <a:pPr indent="0" lvl="0" marL="0" rtl="0" algn="l">
              <a:lnSpc>
                <a:spcPct val="120000"/>
              </a:lnSpc>
              <a:spcBef>
                <a:spcPts val="0"/>
              </a:spcBef>
              <a:spcAft>
                <a:spcPts val="0"/>
              </a:spcAft>
              <a:buNone/>
            </a:pPr>
            <a:r>
              <a:rPr lang="en" sz="1200"/>
              <a:t>Listmaster updating</a:t>
            </a:r>
            <a:r>
              <a:rPr lang="en" sz="1200"/>
              <a:t>: </a:t>
            </a:r>
            <a:endParaRPr sz="1200"/>
          </a:p>
          <a:p>
            <a:pPr indent="-304800" lvl="0" marL="457200" rtl="0" algn="l">
              <a:lnSpc>
                <a:spcPct val="120000"/>
              </a:lnSpc>
              <a:spcBef>
                <a:spcPts val="0"/>
              </a:spcBef>
              <a:spcAft>
                <a:spcPts val="0"/>
              </a:spcAft>
              <a:buSzPts val="1200"/>
              <a:buChar char="-"/>
            </a:pPr>
            <a:r>
              <a:rPr lang="en" sz="1200"/>
              <a:t>Pipeline updates weekly</a:t>
            </a:r>
            <a:endParaRPr sz="1200"/>
          </a:p>
          <a:p>
            <a:pPr indent="-304800" lvl="0" marL="457200" rtl="0" algn="l">
              <a:lnSpc>
                <a:spcPct val="120000"/>
              </a:lnSpc>
              <a:spcBef>
                <a:spcPts val="0"/>
              </a:spcBef>
              <a:spcAft>
                <a:spcPts val="0"/>
              </a:spcAft>
              <a:buSzPts val="1200"/>
              <a:buChar char="-"/>
            </a:pPr>
            <a:r>
              <a:rPr lang="en" sz="1200"/>
              <a:t>If there is new ID on ListMaster, values related on Jira will be updated as well</a:t>
            </a:r>
            <a:endParaRPr sz="1200"/>
          </a:p>
        </p:txBody>
      </p:sp>
      <p:pic>
        <p:nvPicPr>
          <p:cNvPr id="189" name="Google Shape;189;p27"/>
          <p:cNvPicPr preferRelativeResize="0"/>
          <p:nvPr/>
        </p:nvPicPr>
        <p:blipFill rotWithShape="1">
          <a:blip r:embed="rId3">
            <a:alphaModFix/>
          </a:blip>
          <a:srcRect b="-5015" l="3496" r="10814" t="3893"/>
          <a:stretch/>
        </p:blipFill>
        <p:spPr>
          <a:xfrm>
            <a:off x="253175" y="617575"/>
            <a:ext cx="5198424" cy="4330599"/>
          </a:xfrm>
          <a:prstGeom prst="rect">
            <a:avLst/>
          </a:prstGeom>
          <a:noFill/>
          <a:ln>
            <a:noFill/>
          </a:ln>
        </p:spPr>
      </p:pic>
      <p:sp>
        <p:nvSpPr>
          <p:cNvPr id="190" name="Google Shape;190;p27"/>
          <p:cNvSpPr txBox="1"/>
          <p:nvPr/>
        </p:nvSpPr>
        <p:spPr>
          <a:xfrm>
            <a:off x="173625" y="57875"/>
            <a:ext cx="8102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Roboto"/>
                <a:ea typeface="Roboto"/>
                <a:cs typeface="Roboto"/>
                <a:sym typeface="Roboto"/>
              </a:rPr>
              <a:t>2.2. Project 2: Project Documents</a:t>
            </a:r>
            <a:endParaRPr b="1" sz="12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Process when ListMaster changes values leading to the change of Jira Recruit</a:t>
            </a:r>
            <a:endParaRPr sz="1000">
              <a:solidFill>
                <a:schemeClr val="dk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4" name="Shape 194"/>
        <p:cNvGrpSpPr/>
        <p:nvPr/>
      </p:nvGrpSpPr>
      <p:grpSpPr>
        <a:xfrm>
          <a:off x="0" y="0"/>
          <a:ext cx="0" cy="0"/>
          <a:chOff x="0" y="0"/>
          <a:chExt cx="0" cy="0"/>
        </a:xfrm>
      </p:grpSpPr>
      <p:sp>
        <p:nvSpPr>
          <p:cNvPr id="195" name="Google Shape;195;p28"/>
          <p:cNvSpPr txBox="1"/>
          <p:nvPr>
            <p:ph idx="1" type="body"/>
          </p:nvPr>
        </p:nvSpPr>
        <p:spPr>
          <a:xfrm>
            <a:off x="311700" y="1101619"/>
            <a:ext cx="8520600" cy="232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196" name="Google Shape;196;p28"/>
          <p:cNvSpPr txBox="1"/>
          <p:nvPr>
            <p:ph idx="12" type="sldNum"/>
          </p:nvPr>
        </p:nvSpPr>
        <p:spPr>
          <a:xfrm>
            <a:off x="8472458" y="3497413"/>
            <a:ext cx="548700" cy="295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7" name="Google Shape;197;p28"/>
          <p:cNvPicPr preferRelativeResize="0"/>
          <p:nvPr/>
        </p:nvPicPr>
        <p:blipFill rotWithShape="1">
          <a:blip r:embed="rId3">
            <a:alphaModFix/>
          </a:blip>
          <a:srcRect b="0" l="0" r="0" t="0"/>
          <a:stretch/>
        </p:blipFill>
        <p:spPr>
          <a:xfrm>
            <a:off x="311700" y="2757056"/>
            <a:ext cx="4017274" cy="2386444"/>
          </a:xfrm>
          <a:prstGeom prst="rect">
            <a:avLst/>
          </a:prstGeom>
          <a:noFill/>
          <a:ln>
            <a:noFill/>
          </a:ln>
        </p:spPr>
      </p:pic>
      <p:pic>
        <p:nvPicPr>
          <p:cNvPr id="198" name="Google Shape;198;p28"/>
          <p:cNvPicPr preferRelativeResize="0"/>
          <p:nvPr/>
        </p:nvPicPr>
        <p:blipFill rotWithShape="1">
          <a:blip r:embed="rId4">
            <a:alphaModFix/>
          </a:blip>
          <a:srcRect b="0" l="0" r="0" t="0"/>
          <a:stretch/>
        </p:blipFill>
        <p:spPr>
          <a:xfrm>
            <a:off x="4423200" y="2822175"/>
            <a:ext cx="4720800" cy="2321326"/>
          </a:xfrm>
          <a:prstGeom prst="rect">
            <a:avLst/>
          </a:prstGeom>
          <a:noFill/>
          <a:ln>
            <a:noFill/>
          </a:ln>
        </p:spPr>
      </p:pic>
      <p:pic>
        <p:nvPicPr>
          <p:cNvPr id="199" name="Google Shape;199;p28"/>
          <p:cNvPicPr preferRelativeResize="0"/>
          <p:nvPr/>
        </p:nvPicPr>
        <p:blipFill rotWithShape="1">
          <a:blip r:embed="rId5">
            <a:alphaModFix/>
          </a:blip>
          <a:srcRect b="0" l="0" r="0" t="0"/>
          <a:stretch/>
        </p:blipFill>
        <p:spPr>
          <a:xfrm>
            <a:off x="311700" y="0"/>
            <a:ext cx="6478745" cy="260971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nvSpPr>
        <p:spPr>
          <a:xfrm>
            <a:off x="173625" y="57875"/>
            <a:ext cx="8102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Roboto"/>
                <a:ea typeface="Roboto"/>
                <a:cs typeface="Roboto"/>
                <a:sym typeface="Roboto"/>
              </a:rPr>
              <a:t>3. Disadvantages of Data before Integrating</a:t>
            </a:r>
            <a:endParaRPr b="1" sz="12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There were 3 main drawbacks with current data in Topica:  Inconsistency, Unusable Data and Conceptual heterogeneous in Systems</a:t>
            </a:r>
            <a:endParaRPr sz="1000">
              <a:solidFill>
                <a:schemeClr val="dk2"/>
              </a:solidFill>
              <a:latin typeface="Roboto"/>
              <a:ea typeface="Roboto"/>
              <a:cs typeface="Roboto"/>
              <a:sym typeface="Roboto"/>
            </a:endParaRPr>
          </a:p>
        </p:txBody>
      </p:sp>
      <p:grpSp>
        <p:nvGrpSpPr>
          <p:cNvPr id="205" name="Google Shape;205;p29"/>
          <p:cNvGrpSpPr/>
          <p:nvPr/>
        </p:nvGrpSpPr>
        <p:grpSpPr>
          <a:xfrm>
            <a:off x="323513" y="1986800"/>
            <a:ext cx="2952125" cy="1289700"/>
            <a:chOff x="323513" y="1986800"/>
            <a:chExt cx="2952125" cy="1289700"/>
          </a:xfrm>
        </p:grpSpPr>
        <p:sp>
          <p:nvSpPr>
            <p:cNvPr id="206" name="Google Shape;206;p29"/>
            <p:cNvSpPr txBox="1"/>
            <p:nvPr/>
          </p:nvSpPr>
          <p:spPr>
            <a:xfrm>
              <a:off x="323513" y="1986800"/>
              <a:ext cx="2124000" cy="1289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Roboto"/>
                  <a:ea typeface="Roboto"/>
                  <a:cs typeface="Roboto"/>
                  <a:sym typeface="Roboto"/>
                </a:rPr>
                <a:t>Data is inconsistent</a:t>
              </a:r>
              <a:endParaRPr b="1" sz="1200">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0" lvl="0" marL="0" rtl="0" algn="r">
                <a:spcBef>
                  <a:spcPts val="0"/>
                </a:spcBef>
                <a:spcAft>
                  <a:spcPts val="1600"/>
                </a:spcAft>
                <a:buNone/>
              </a:pPr>
              <a:r>
                <a:rPr lang="en" sz="800">
                  <a:latin typeface="Roboto"/>
                  <a:ea typeface="Roboto"/>
                  <a:cs typeface="Roboto"/>
                  <a:sym typeface="Roboto"/>
                </a:rPr>
                <a:t>For  example: Field ‘Name’ vary from Fullname, Name, Shortcut, Nickname (Duc Huy, Nguyen Le Duc Huy, Huynld,...)</a:t>
              </a:r>
              <a:endParaRPr b="1" sz="800">
                <a:latin typeface="Roboto"/>
                <a:ea typeface="Roboto"/>
                <a:cs typeface="Roboto"/>
                <a:sym typeface="Roboto"/>
              </a:endParaRPr>
            </a:p>
          </p:txBody>
        </p:sp>
        <p:cxnSp>
          <p:nvCxnSpPr>
            <p:cNvPr id="207" name="Google Shape;207;p29"/>
            <p:cNvCxnSpPr/>
            <p:nvPr/>
          </p:nvCxnSpPr>
          <p:spPr>
            <a:xfrm rot="10800000">
              <a:off x="2642038" y="2647950"/>
              <a:ext cx="633600" cy="0"/>
            </a:xfrm>
            <a:prstGeom prst="straightConnector1">
              <a:avLst/>
            </a:prstGeom>
            <a:noFill/>
            <a:ln cap="flat" cmpd="sng" w="9525">
              <a:solidFill>
                <a:srgbClr val="E1165B"/>
              </a:solidFill>
              <a:prstDash val="solid"/>
              <a:round/>
              <a:headEnd len="sm" w="sm" type="none"/>
              <a:tailEnd len="med" w="med" type="oval"/>
            </a:ln>
          </p:spPr>
        </p:cxnSp>
      </p:grpSp>
      <p:grpSp>
        <p:nvGrpSpPr>
          <p:cNvPr id="208" name="Google Shape;208;p29"/>
          <p:cNvGrpSpPr/>
          <p:nvPr/>
        </p:nvGrpSpPr>
        <p:grpSpPr>
          <a:xfrm>
            <a:off x="5209838" y="1060350"/>
            <a:ext cx="3610650" cy="1289700"/>
            <a:chOff x="5209838" y="1060350"/>
            <a:chExt cx="3610650" cy="1289700"/>
          </a:xfrm>
        </p:grpSpPr>
        <p:sp>
          <p:nvSpPr>
            <p:cNvPr id="209" name="Google Shape;209;p29"/>
            <p:cNvSpPr txBox="1"/>
            <p:nvPr/>
          </p:nvSpPr>
          <p:spPr>
            <a:xfrm>
              <a:off x="6696488" y="1060350"/>
              <a:ext cx="21240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Unusable data for reports</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For example: Old Field ‘Ranking’ is out-of-date but still keeps it in the process (Ranking NX is replaced by OX1 but still have both ranking title in the systems) leading to the false of report in HR</a:t>
              </a:r>
              <a:endParaRPr b="1" sz="800">
                <a:latin typeface="Roboto"/>
                <a:ea typeface="Roboto"/>
                <a:cs typeface="Roboto"/>
                <a:sym typeface="Roboto"/>
              </a:endParaRPr>
            </a:p>
          </p:txBody>
        </p:sp>
        <p:cxnSp>
          <p:nvCxnSpPr>
            <p:cNvPr id="210" name="Google Shape;210;p29"/>
            <p:cNvCxnSpPr/>
            <p:nvPr/>
          </p:nvCxnSpPr>
          <p:spPr>
            <a:xfrm>
              <a:off x="5209838" y="1705200"/>
              <a:ext cx="1286700" cy="0"/>
            </a:xfrm>
            <a:prstGeom prst="straightConnector1">
              <a:avLst/>
            </a:prstGeom>
            <a:noFill/>
            <a:ln cap="flat" cmpd="sng" w="9525">
              <a:solidFill>
                <a:srgbClr val="840D35"/>
              </a:solidFill>
              <a:prstDash val="solid"/>
              <a:round/>
              <a:headEnd len="sm" w="sm" type="none"/>
              <a:tailEnd len="med" w="med" type="oval"/>
            </a:ln>
          </p:spPr>
        </p:cxnSp>
      </p:grpSp>
      <p:grpSp>
        <p:nvGrpSpPr>
          <p:cNvPr id="211" name="Google Shape;211;p29"/>
          <p:cNvGrpSpPr/>
          <p:nvPr/>
        </p:nvGrpSpPr>
        <p:grpSpPr>
          <a:xfrm>
            <a:off x="5209838" y="3020450"/>
            <a:ext cx="3610650" cy="1289700"/>
            <a:chOff x="5209838" y="3020450"/>
            <a:chExt cx="3610650" cy="1289700"/>
          </a:xfrm>
        </p:grpSpPr>
        <p:sp>
          <p:nvSpPr>
            <p:cNvPr id="212" name="Google Shape;212;p29"/>
            <p:cNvSpPr txBox="1"/>
            <p:nvPr/>
          </p:nvSpPr>
          <p:spPr>
            <a:xfrm>
              <a:off x="6696488" y="3020450"/>
              <a:ext cx="21240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Conceptual heterogeneous systems</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For example: The evaluation team needs data about direct management but does not know whether to get it from HR21 (head of Org Unit) or from the Checkin system.</a:t>
              </a:r>
              <a:endParaRPr b="1" sz="800">
                <a:latin typeface="Roboto"/>
                <a:ea typeface="Roboto"/>
                <a:cs typeface="Roboto"/>
                <a:sym typeface="Roboto"/>
              </a:endParaRPr>
            </a:p>
          </p:txBody>
        </p:sp>
        <p:cxnSp>
          <p:nvCxnSpPr>
            <p:cNvPr id="213" name="Google Shape;213;p29"/>
            <p:cNvCxnSpPr/>
            <p:nvPr/>
          </p:nvCxnSpPr>
          <p:spPr>
            <a:xfrm>
              <a:off x="5209838" y="3648300"/>
              <a:ext cx="1286700" cy="0"/>
            </a:xfrm>
            <a:prstGeom prst="straightConnector1">
              <a:avLst/>
            </a:prstGeom>
            <a:noFill/>
            <a:ln cap="flat" cmpd="sng" w="9525">
              <a:solidFill>
                <a:srgbClr val="B6124A"/>
              </a:solidFill>
              <a:prstDash val="solid"/>
              <a:round/>
              <a:headEnd len="sm" w="sm" type="none"/>
              <a:tailEnd len="med" w="med" type="oval"/>
            </a:ln>
          </p:spPr>
        </p:cxnSp>
      </p:grpSp>
      <p:grpSp>
        <p:nvGrpSpPr>
          <p:cNvPr id="214" name="Google Shape;214;p29"/>
          <p:cNvGrpSpPr/>
          <p:nvPr/>
        </p:nvGrpSpPr>
        <p:grpSpPr>
          <a:xfrm>
            <a:off x="2662213" y="728463"/>
            <a:ext cx="3814835" cy="3790597"/>
            <a:chOff x="2662213" y="676344"/>
            <a:chExt cx="3814835" cy="3790597"/>
          </a:xfrm>
        </p:grpSpPr>
        <p:sp>
          <p:nvSpPr>
            <p:cNvPr id="215" name="Google Shape;215;p29"/>
            <p:cNvSpPr/>
            <p:nvPr/>
          </p:nvSpPr>
          <p:spPr>
            <a:xfrm rot="3600185">
              <a:off x="3169983" y="1184511"/>
              <a:ext cx="2774659" cy="2774659"/>
            </a:xfrm>
            <a:prstGeom prst="blockArc">
              <a:avLst>
                <a:gd fmla="val 12622480" name="adj1"/>
                <a:gd fmla="val 19781569" name="adj2"/>
                <a:gd fmla="val 20773" name="adj3"/>
              </a:avLst>
            </a:prstGeom>
            <a:solidFill>
              <a:srgbClr val="840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9"/>
            <p:cNvSpPr/>
            <p:nvPr/>
          </p:nvSpPr>
          <p:spPr>
            <a:xfrm rot="10800000">
              <a:off x="3183490" y="1163229"/>
              <a:ext cx="2774700" cy="2774700"/>
            </a:xfrm>
            <a:prstGeom prst="blockArc">
              <a:avLst>
                <a:gd fmla="val 12622480" name="adj1"/>
                <a:gd fmla="val 19662822" name="adj2"/>
                <a:gd fmla="val 20729" name="adj3"/>
              </a:avLst>
            </a:prstGeom>
            <a:solidFill>
              <a:srgbClr val="B612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9"/>
            <p:cNvSpPr/>
            <p:nvPr/>
          </p:nvSpPr>
          <p:spPr>
            <a:xfrm rot="-3600185">
              <a:off x="3194618" y="1184114"/>
              <a:ext cx="2774659" cy="2774659"/>
            </a:xfrm>
            <a:prstGeom prst="blockArc">
              <a:avLst>
                <a:gd fmla="val 12622480" name="adj1"/>
                <a:gd fmla="val 19703271" name="adj2"/>
                <a:gd fmla="val 20851" name="adj3"/>
              </a:avLst>
            </a:prstGeom>
            <a:solidFill>
              <a:srgbClr val="E11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 name="Google Shape;218;p29"/>
            <p:cNvGrpSpPr/>
            <p:nvPr/>
          </p:nvGrpSpPr>
          <p:grpSpPr>
            <a:xfrm rot="-7200165">
              <a:off x="3337679" y="2826785"/>
              <a:ext cx="585011" cy="585536"/>
              <a:chOff x="1967628" y="812211"/>
              <a:chExt cx="588000" cy="588000"/>
            </a:xfrm>
          </p:grpSpPr>
          <p:sp>
            <p:nvSpPr>
              <p:cNvPr id="219" name="Google Shape;219;p29"/>
              <p:cNvSpPr/>
              <p:nvPr/>
            </p:nvSpPr>
            <p:spPr>
              <a:xfrm rot="39023">
                <a:off x="1970909" y="815492"/>
                <a:ext cx="581437" cy="581437"/>
              </a:xfrm>
              <a:prstGeom prst="pie">
                <a:avLst>
                  <a:gd fmla="val 6190354" name="adj1"/>
                  <a:gd fmla="val 14996165" name="adj2"/>
                </a:avLst>
              </a:prstGeom>
              <a:solidFill>
                <a:srgbClr val="E1165B"/>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9"/>
              <p:cNvSpPr/>
              <p:nvPr/>
            </p:nvSpPr>
            <p:spPr>
              <a:xfrm rot="10800000">
                <a:off x="1970875" y="815525"/>
                <a:ext cx="581400" cy="581400"/>
              </a:xfrm>
              <a:prstGeom prst="pie">
                <a:avLst>
                  <a:gd fmla="val 4028252" name="adj1"/>
                  <a:gd fmla="val 17183677" name="adj2"/>
                </a:avLst>
              </a:prstGeom>
              <a:solidFill>
                <a:srgbClr val="E11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29"/>
            <p:cNvGrpSpPr/>
            <p:nvPr/>
          </p:nvGrpSpPr>
          <p:grpSpPr>
            <a:xfrm>
              <a:off x="4264097" y="1180331"/>
              <a:ext cx="585001" cy="585530"/>
              <a:chOff x="1970048" y="811613"/>
              <a:chExt cx="588000" cy="588000"/>
            </a:xfrm>
          </p:grpSpPr>
          <p:sp>
            <p:nvSpPr>
              <p:cNvPr id="222" name="Google Shape;222;p29"/>
              <p:cNvSpPr/>
              <p:nvPr/>
            </p:nvSpPr>
            <p:spPr>
              <a:xfrm rot="39023">
                <a:off x="1973329" y="814894"/>
                <a:ext cx="581437" cy="581437"/>
              </a:xfrm>
              <a:prstGeom prst="pie">
                <a:avLst>
                  <a:gd fmla="val 6190354" name="adj1"/>
                  <a:gd fmla="val 14996165" name="adj2"/>
                </a:avLst>
              </a:prstGeom>
              <a:solidFill>
                <a:srgbClr val="840D35"/>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9"/>
              <p:cNvSpPr/>
              <p:nvPr/>
            </p:nvSpPr>
            <p:spPr>
              <a:xfrm rot="10800000">
                <a:off x="1973295" y="814927"/>
                <a:ext cx="581400" cy="581400"/>
              </a:xfrm>
              <a:prstGeom prst="pie">
                <a:avLst>
                  <a:gd fmla="val 4028252" name="adj1"/>
                  <a:gd fmla="val 17183677" name="adj2"/>
                </a:avLst>
              </a:prstGeom>
              <a:solidFill>
                <a:srgbClr val="840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29"/>
            <p:cNvGrpSpPr/>
            <p:nvPr/>
          </p:nvGrpSpPr>
          <p:grpSpPr>
            <a:xfrm rot="7200165">
              <a:off x="5229930" y="2804716"/>
              <a:ext cx="585011" cy="585536"/>
              <a:chOff x="1977085" y="811649"/>
              <a:chExt cx="588000" cy="588000"/>
            </a:xfrm>
          </p:grpSpPr>
          <p:sp>
            <p:nvSpPr>
              <p:cNvPr id="225" name="Google Shape;225;p29"/>
              <p:cNvSpPr/>
              <p:nvPr/>
            </p:nvSpPr>
            <p:spPr>
              <a:xfrm rot="39023">
                <a:off x="1980366" y="814930"/>
                <a:ext cx="581437" cy="581437"/>
              </a:xfrm>
              <a:prstGeom prst="pie">
                <a:avLst>
                  <a:gd fmla="val 6190354" name="adj1"/>
                  <a:gd fmla="val 14996165" name="adj2"/>
                </a:avLst>
              </a:prstGeom>
              <a:solidFill>
                <a:srgbClr val="B6124A"/>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
              <p:cNvSpPr/>
              <p:nvPr/>
            </p:nvSpPr>
            <p:spPr>
              <a:xfrm rot="10800000">
                <a:off x="1980332" y="814963"/>
                <a:ext cx="581400" cy="581400"/>
              </a:xfrm>
              <a:prstGeom prst="pie">
                <a:avLst>
                  <a:gd fmla="val 4028252" name="adj1"/>
                  <a:gd fmla="val 17183677" name="adj2"/>
                </a:avLst>
              </a:prstGeom>
              <a:solidFill>
                <a:srgbClr val="B612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29"/>
            <p:cNvSpPr txBox="1"/>
            <p:nvPr/>
          </p:nvSpPr>
          <p:spPr>
            <a:xfrm>
              <a:off x="4334550" y="1255312"/>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 </a:t>
              </a:r>
              <a:endParaRPr b="1" sz="1600">
                <a:solidFill>
                  <a:srgbClr val="FFFFFF"/>
                </a:solidFill>
                <a:latin typeface="Roboto"/>
                <a:ea typeface="Roboto"/>
                <a:cs typeface="Roboto"/>
                <a:sym typeface="Roboto"/>
              </a:endParaRPr>
            </a:p>
          </p:txBody>
        </p:sp>
        <p:sp>
          <p:nvSpPr>
            <p:cNvPr id="228" name="Google Shape;228;p29"/>
            <p:cNvSpPr txBox="1"/>
            <p:nvPr/>
          </p:nvSpPr>
          <p:spPr>
            <a:xfrm>
              <a:off x="3375648" y="2887440"/>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 </a:t>
              </a:r>
              <a:endParaRPr b="1" sz="1600">
                <a:solidFill>
                  <a:srgbClr val="FFFFFF"/>
                </a:solidFill>
                <a:latin typeface="Roboto"/>
                <a:ea typeface="Roboto"/>
                <a:cs typeface="Roboto"/>
                <a:sym typeface="Roboto"/>
              </a:endParaRPr>
            </a:p>
          </p:txBody>
        </p:sp>
        <p:sp>
          <p:nvSpPr>
            <p:cNvPr id="229" name="Google Shape;229;p29"/>
            <p:cNvSpPr txBox="1"/>
            <p:nvPr/>
          </p:nvSpPr>
          <p:spPr>
            <a:xfrm>
              <a:off x="5281877" y="2857865"/>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 </a:t>
              </a:r>
              <a:endParaRPr b="1" sz="1600">
                <a:solidFill>
                  <a:srgbClr val="FFFFFF"/>
                </a:solidFill>
                <a:latin typeface="Roboto"/>
                <a:ea typeface="Roboto"/>
                <a:cs typeface="Roboto"/>
                <a:sym typeface="Roboto"/>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Nguyen Le Duc Huy</a:t>
            </a:r>
            <a:endParaRPr b="1">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huynld@topica.vn</a:t>
            </a:r>
            <a:endParaRPr>
              <a:latin typeface="Roboto"/>
              <a:ea typeface="Roboto"/>
              <a:cs typeface="Roboto"/>
              <a:sym typeface="Roboto"/>
            </a:endParaRPr>
          </a:p>
        </p:txBody>
      </p:sp>
      <p:sp>
        <p:nvSpPr>
          <p:cNvPr id="235" name="Google Shape;235;p30"/>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Thank you</a:t>
            </a:r>
            <a:endParaRPr b="1">
              <a:latin typeface="Roboto"/>
              <a:ea typeface="Roboto"/>
              <a:cs typeface="Roboto"/>
              <a:sym typeface="Roboto"/>
            </a:endParaRPr>
          </a:p>
        </p:txBody>
      </p:sp>
      <p:pic>
        <p:nvPicPr>
          <p:cNvPr descr="Upward shot of Golden Gate Bridge against blue sky" id="236" name="Google Shape;236;p30"/>
          <p:cNvPicPr preferRelativeResize="0"/>
          <p:nvPr/>
        </p:nvPicPr>
        <p:blipFill rotWithShape="1">
          <a:blip r:embed="rId3">
            <a:alphaModFix/>
          </a:blip>
          <a:srcRect b="0" l="19071" r="4853" t="9"/>
          <a:stretch/>
        </p:blipFill>
        <p:spPr>
          <a:xfrm>
            <a:off x="3274676" y="0"/>
            <a:ext cx="5869325" cy="51435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000000"/>
                </a:solidFill>
                <a:latin typeface="Roboto"/>
                <a:ea typeface="Roboto"/>
                <a:cs typeface="Roboto"/>
                <a:sym typeface="Roboto"/>
              </a:rPr>
              <a:t>1. Operation works</a:t>
            </a:r>
            <a:endParaRPr b="1" sz="1200">
              <a:solidFill>
                <a:srgbClr val="000000"/>
              </a:solidFill>
              <a:latin typeface="Roboto"/>
              <a:ea typeface="Roboto"/>
              <a:cs typeface="Roboto"/>
              <a:sym typeface="Roboto"/>
            </a:endParaRPr>
          </a:p>
          <a:p>
            <a:pPr indent="0" lvl="0" marL="0" rtl="0" algn="l">
              <a:lnSpc>
                <a:spcPct val="100000"/>
              </a:lnSpc>
              <a:spcBef>
                <a:spcPts val="1600"/>
              </a:spcBef>
              <a:spcAft>
                <a:spcPts val="0"/>
              </a:spcAft>
              <a:buNone/>
            </a:pPr>
            <a:r>
              <a:rPr b="1" lang="en" sz="1200">
                <a:solidFill>
                  <a:srgbClr val="000000"/>
                </a:solidFill>
                <a:latin typeface="Roboto"/>
                <a:ea typeface="Roboto"/>
                <a:cs typeface="Roboto"/>
                <a:sym typeface="Roboto"/>
              </a:rPr>
              <a:t>2. Project</a:t>
            </a:r>
            <a:endParaRPr b="1" sz="1200">
              <a:solidFill>
                <a:srgbClr val="000000"/>
              </a:solidFill>
              <a:latin typeface="Roboto"/>
              <a:ea typeface="Roboto"/>
              <a:cs typeface="Roboto"/>
              <a:sym typeface="Roboto"/>
            </a:endParaRPr>
          </a:p>
          <a:p>
            <a:pPr indent="457200" lvl="0" marL="0" rtl="0" algn="l">
              <a:lnSpc>
                <a:spcPct val="100000"/>
              </a:lnSpc>
              <a:spcBef>
                <a:spcPts val="1600"/>
              </a:spcBef>
              <a:spcAft>
                <a:spcPts val="0"/>
              </a:spcAft>
              <a:buNone/>
            </a:pPr>
            <a:r>
              <a:rPr lang="en" sz="1200">
                <a:solidFill>
                  <a:srgbClr val="000000"/>
                </a:solidFill>
                <a:latin typeface="Roboto"/>
                <a:ea typeface="Roboto"/>
                <a:cs typeface="Roboto"/>
                <a:sym typeface="Roboto"/>
              </a:rPr>
              <a:t>2.1. Building Process of Integrating systems to the Digital HR standards</a:t>
            </a:r>
            <a:endParaRPr sz="1200">
              <a:solidFill>
                <a:srgbClr val="000000"/>
              </a:solidFill>
              <a:latin typeface="Roboto"/>
              <a:ea typeface="Roboto"/>
              <a:cs typeface="Roboto"/>
              <a:sym typeface="Roboto"/>
            </a:endParaRPr>
          </a:p>
          <a:p>
            <a:pPr indent="457200" lvl="0" marL="0" rtl="0" algn="l">
              <a:lnSpc>
                <a:spcPct val="100000"/>
              </a:lnSpc>
              <a:spcBef>
                <a:spcPts val="1600"/>
              </a:spcBef>
              <a:spcAft>
                <a:spcPts val="0"/>
              </a:spcAft>
              <a:buNone/>
            </a:pPr>
            <a:r>
              <a:rPr lang="en" sz="1200">
                <a:solidFill>
                  <a:srgbClr val="000000"/>
                </a:solidFill>
                <a:latin typeface="Roboto"/>
                <a:ea typeface="Roboto"/>
                <a:cs typeface="Roboto"/>
                <a:sym typeface="Roboto"/>
              </a:rPr>
              <a:t>2.2. Integrating Jira Recruit to Digital HR standards</a:t>
            </a:r>
            <a:endParaRPr sz="1200">
              <a:solidFill>
                <a:srgbClr val="000000"/>
              </a:solidFill>
              <a:latin typeface="Roboto"/>
              <a:ea typeface="Roboto"/>
              <a:cs typeface="Roboto"/>
              <a:sym typeface="Roboto"/>
            </a:endParaRPr>
          </a:p>
          <a:p>
            <a:pPr indent="0" lvl="0" marL="0" rtl="0" algn="l">
              <a:lnSpc>
                <a:spcPct val="100000"/>
              </a:lnSpc>
              <a:spcBef>
                <a:spcPts val="1600"/>
              </a:spcBef>
              <a:spcAft>
                <a:spcPts val="1600"/>
              </a:spcAft>
              <a:buNone/>
            </a:pPr>
            <a:r>
              <a:rPr b="1" lang="en" sz="1200">
                <a:solidFill>
                  <a:srgbClr val="000000"/>
                </a:solidFill>
                <a:latin typeface="Roboto"/>
                <a:ea typeface="Roboto"/>
                <a:cs typeface="Roboto"/>
                <a:sym typeface="Roboto"/>
              </a:rPr>
              <a:t>3. Disadvantages of Data in Topica</a:t>
            </a:r>
            <a:endParaRPr b="1" sz="1200">
              <a:solidFill>
                <a:srgbClr val="000000"/>
              </a:solidFill>
              <a:latin typeface="Roboto"/>
              <a:ea typeface="Roboto"/>
              <a:cs typeface="Roboto"/>
              <a:sym typeface="Roboto"/>
            </a:endParaRPr>
          </a:p>
        </p:txBody>
      </p:sp>
      <p:sp>
        <p:nvSpPr>
          <p:cNvPr id="69" name="Google Shape;69;p1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Table of Content</a:t>
            </a:r>
            <a:endParaRPr b="1" sz="2400">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Roboto"/>
                <a:ea typeface="Roboto"/>
                <a:cs typeface="Roboto"/>
                <a:sym typeface="Roboto"/>
              </a:rPr>
              <a:t>1. Operation work</a:t>
            </a:r>
            <a:endParaRPr b="1" sz="24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nvSpPr>
        <p:spPr>
          <a:xfrm>
            <a:off x="173625" y="57875"/>
            <a:ext cx="8102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Roboto"/>
                <a:ea typeface="Roboto"/>
                <a:cs typeface="Roboto"/>
                <a:sym typeface="Roboto"/>
              </a:rPr>
              <a:t>1. Operation work</a:t>
            </a:r>
            <a:endParaRPr b="1" sz="12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4 Objectives and Processed successfully 90.6% after 5 months (over target)</a:t>
            </a:r>
            <a:endParaRPr sz="1000">
              <a:solidFill>
                <a:schemeClr val="dk2"/>
              </a:solidFill>
              <a:latin typeface="Roboto"/>
              <a:ea typeface="Roboto"/>
              <a:cs typeface="Roboto"/>
              <a:sym typeface="Roboto"/>
            </a:endParaRPr>
          </a:p>
        </p:txBody>
      </p:sp>
      <p:sp>
        <p:nvSpPr>
          <p:cNvPr id="80" name="Google Shape;80;p16"/>
          <p:cNvSpPr/>
          <p:nvPr/>
        </p:nvSpPr>
        <p:spPr>
          <a:xfrm>
            <a:off x="6004375" y="530925"/>
            <a:ext cx="3067200" cy="4460100"/>
          </a:xfrm>
          <a:prstGeom prst="rect">
            <a:avLst/>
          </a:prstGeom>
          <a:solidFill>
            <a:srgbClr val="EFEFEF"/>
          </a:solidFill>
          <a:ln>
            <a:noFill/>
          </a:ln>
        </p:spPr>
        <p:txBody>
          <a:bodyPr anchorCtr="0" anchor="t" bIns="68575" lIns="68575" spcFirstLastPara="1" rIns="68575" wrap="square" tIns="68575">
            <a:noAutofit/>
          </a:bodyPr>
          <a:lstStyle/>
          <a:p>
            <a:pPr indent="0" lvl="0" marL="0" marR="0" rtl="0" algn="l">
              <a:lnSpc>
                <a:spcPct val="120000"/>
              </a:lnSpc>
              <a:spcBef>
                <a:spcPts val="0"/>
              </a:spcBef>
              <a:spcAft>
                <a:spcPts val="0"/>
              </a:spcAft>
              <a:buNone/>
            </a:pPr>
            <a:r>
              <a:rPr b="1" lang="en" sz="1200"/>
              <a:t>Highlight:</a:t>
            </a:r>
            <a:endParaRPr b="1" sz="1200"/>
          </a:p>
          <a:p>
            <a:pPr indent="0" lvl="0" marL="0" rtl="0" algn="l">
              <a:lnSpc>
                <a:spcPct val="120000"/>
              </a:lnSpc>
              <a:spcBef>
                <a:spcPts val="0"/>
              </a:spcBef>
              <a:spcAft>
                <a:spcPts val="0"/>
              </a:spcAft>
              <a:buNone/>
            </a:pPr>
            <a:r>
              <a:rPr lang="en" sz="1200"/>
              <a:t>1. Objective 1: Successfully integrated 44/52 HR systems (active)</a:t>
            </a:r>
            <a:endParaRPr sz="1200"/>
          </a:p>
          <a:p>
            <a:pPr indent="0" lvl="0" marL="0" rtl="0" algn="l">
              <a:lnSpc>
                <a:spcPct val="120000"/>
              </a:lnSpc>
              <a:spcBef>
                <a:spcPts val="0"/>
              </a:spcBef>
              <a:spcAft>
                <a:spcPts val="0"/>
              </a:spcAft>
              <a:buNone/>
            </a:pPr>
            <a:r>
              <a:t/>
            </a:r>
            <a:endParaRPr sz="1200"/>
          </a:p>
          <a:p>
            <a:pPr indent="0" lvl="0" marL="0" rtl="0" algn="l">
              <a:lnSpc>
                <a:spcPct val="120000"/>
              </a:lnSpc>
              <a:spcBef>
                <a:spcPts val="0"/>
              </a:spcBef>
              <a:spcAft>
                <a:spcPts val="0"/>
              </a:spcAft>
              <a:buNone/>
            </a:pPr>
            <a:r>
              <a:rPr lang="en" sz="1200"/>
              <a:t>2. Object 2: 2 systems VMR &amp; Announcement are building and following Digital HR systems</a:t>
            </a:r>
            <a:endParaRPr sz="1200"/>
          </a:p>
          <a:p>
            <a:pPr indent="0" lvl="0" marL="0" rtl="0" algn="l">
              <a:lnSpc>
                <a:spcPct val="120000"/>
              </a:lnSpc>
              <a:spcBef>
                <a:spcPts val="0"/>
              </a:spcBef>
              <a:spcAft>
                <a:spcPts val="0"/>
              </a:spcAft>
              <a:buNone/>
            </a:pPr>
            <a:r>
              <a:t/>
            </a:r>
            <a:endParaRPr sz="1200"/>
          </a:p>
          <a:p>
            <a:pPr indent="0" lvl="0" marL="0" rtl="0" algn="l">
              <a:lnSpc>
                <a:spcPct val="120000"/>
              </a:lnSpc>
              <a:spcBef>
                <a:spcPts val="0"/>
              </a:spcBef>
              <a:spcAft>
                <a:spcPts val="0"/>
              </a:spcAft>
              <a:buNone/>
            </a:pPr>
            <a:r>
              <a:rPr lang="en" sz="1200"/>
              <a:t>3. Object 3: Received 64 ad hoc tasks</a:t>
            </a:r>
            <a:endParaRPr sz="1200"/>
          </a:p>
          <a:p>
            <a:pPr indent="-304800" lvl="0" marL="457200" rtl="0" algn="l">
              <a:lnSpc>
                <a:spcPct val="120000"/>
              </a:lnSpc>
              <a:spcBef>
                <a:spcPts val="0"/>
              </a:spcBef>
              <a:spcAft>
                <a:spcPts val="0"/>
              </a:spcAft>
              <a:buSzPts val="1200"/>
              <a:buChar char="-"/>
            </a:pPr>
            <a:r>
              <a:rPr lang="en" sz="1200"/>
              <a:t>Completed: 58 (~91%)</a:t>
            </a:r>
            <a:endParaRPr sz="1200"/>
          </a:p>
          <a:p>
            <a:pPr indent="-304800" lvl="0" marL="457200" rtl="0" algn="l">
              <a:lnSpc>
                <a:spcPct val="120000"/>
              </a:lnSpc>
              <a:spcBef>
                <a:spcPts val="0"/>
              </a:spcBef>
              <a:spcAft>
                <a:spcPts val="0"/>
              </a:spcAft>
              <a:buSzPts val="1200"/>
              <a:buChar char="-"/>
            </a:pPr>
            <a:r>
              <a:rPr lang="en" sz="1200"/>
              <a:t>2 months with most queues: Jul (21 queues) and Sep (19 queues) due to the 2 phases of Project</a:t>
            </a:r>
            <a:endParaRPr sz="1200"/>
          </a:p>
        </p:txBody>
      </p:sp>
      <p:pic>
        <p:nvPicPr>
          <p:cNvPr id="81" name="Google Shape;81;p16"/>
          <p:cNvPicPr preferRelativeResize="0"/>
          <p:nvPr/>
        </p:nvPicPr>
        <p:blipFill>
          <a:blip r:embed="rId3">
            <a:alphaModFix/>
          </a:blip>
          <a:stretch>
            <a:fillRect/>
          </a:stretch>
        </p:blipFill>
        <p:spPr>
          <a:xfrm>
            <a:off x="152400" y="2966500"/>
            <a:ext cx="3339489" cy="2024600"/>
          </a:xfrm>
          <a:prstGeom prst="rect">
            <a:avLst/>
          </a:prstGeom>
          <a:noFill/>
          <a:ln>
            <a:noFill/>
          </a:ln>
        </p:spPr>
      </p:pic>
      <p:pic>
        <p:nvPicPr>
          <p:cNvPr id="82" name="Google Shape;82;p16"/>
          <p:cNvPicPr preferRelativeResize="0"/>
          <p:nvPr/>
        </p:nvPicPr>
        <p:blipFill>
          <a:blip r:embed="rId4">
            <a:alphaModFix/>
          </a:blip>
          <a:stretch>
            <a:fillRect/>
          </a:stretch>
        </p:blipFill>
        <p:spPr>
          <a:xfrm>
            <a:off x="3618775" y="3293263"/>
            <a:ext cx="2203500" cy="1371075"/>
          </a:xfrm>
          <a:prstGeom prst="rect">
            <a:avLst/>
          </a:prstGeom>
          <a:noFill/>
          <a:ln>
            <a:noFill/>
          </a:ln>
        </p:spPr>
      </p:pic>
      <p:pic>
        <p:nvPicPr>
          <p:cNvPr id="83" name="Google Shape;83;p16"/>
          <p:cNvPicPr preferRelativeResize="0"/>
          <p:nvPr/>
        </p:nvPicPr>
        <p:blipFill>
          <a:blip r:embed="rId5">
            <a:alphaModFix/>
          </a:blip>
          <a:stretch>
            <a:fillRect/>
          </a:stretch>
        </p:blipFill>
        <p:spPr>
          <a:xfrm>
            <a:off x="152400" y="530925"/>
            <a:ext cx="5688040" cy="2080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Roboto"/>
                <a:ea typeface="Roboto"/>
                <a:cs typeface="Roboto"/>
                <a:sym typeface="Roboto"/>
              </a:rPr>
              <a:t>2. Project</a:t>
            </a:r>
            <a:endParaRPr b="1" sz="2400">
              <a:latin typeface="Roboto"/>
              <a:ea typeface="Roboto"/>
              <a:cs typeface="Roboto"/>
              <a:sym typeface="Roboto"/>
            </a:endParaRPr>
          </a:p>
          <a:p>
            <a:pPr indent="0" lvl="0" marL="0" rtl="0" algn="ctr">
              <a:spcBef>
                <a:spcPts val="0"/>
              </a:spcBef>
              <a:spcAft>
                <a:spcPts val="0"/>
              </a:spcAft>
              <a:buNone/>
            </a:pPr>
            <a:r>
              <a:t/>
            </a:r>
            <a:endParaRPr b="1" sz="2400">
              <a:solidFill>
                <a:srgbClr val="000000"/>
              </a:solidFill>
              <a:highlight>
                <a:schemeClr val="lt1"/>
              </a:highlight>
              <a:latin typeface="Roboto"/>
              <a:ea typeface="Roboto"/>
              <a:cs typeface="Roboto"/>
              <a:sym typeface="Roboto"/>
            </a:endParaRPr>
          </a:p>
          <a:p>
            <a:pPr indent="0" lvl="0" marL="0" rtl="0" algn="ctr">
              <a:spcBef>
                <a:spcPts val="0"/>
              </a:spcBef>
              <a:spcAft>
                <a:spcPts val="0"/>
              </a:spcAft>
              <a:buNone/>
            </a:pPr>
            <a:r>
              <a:rPr b="1" lang="en" sz="1200">
                <a:latin typeface="Roboto"/>
                <a:ea typeface="Roboto"/>
                <a:cs typeface="Roboto"/>
                <a:sym typeface="Roboto"/>
              </a:rPr>
              <a:t>(Project 1: Building Process of Integrating systems to the Digital HR standards)</a:t>
            </a:r>
            <a:endParaRPr b="1" sz="24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nvSpPr>
        <p:spPr>
          <a:xfrm>
            <a:off x="173625" y="57875"/>
            <a:ext cx="8102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Roboto"/>
                <a:ea typeface="Roboto"/>
                <a:cs typeface="Roboto"/>
                <a:sym typeface="Roboto"/>
              </a:rPr>
              <a:t>2.1. Project 1: Overall project</a:t>
            </a:r>
            <a:endParaRPr b="1" sz="12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Problem - Digital HR standards - Integrating and Documents</a:t>
            </a:r>
            <a:endParaRPr sz="1000">
              <a:solidFill>
                <a:schemeClr val="dk2"/>
              </a:solidFill>
              <a:latin typeface="Roboto"/>
              <a:ea typeface="Roboto"/>
              <a:cs typeface="Roboto"/>
              <a:sym typeface="Roboto"/>
            </a:endParaRPr>
          </a:p>
        </p:txBody>
      </p:sp>
      <p:grpSp>
        <p:nvGrpSpPr>
          <p:cNvPr id="94" name="Google Shape;94;p18"/>
          <p:cNvGrpSpPr/>
          <p:nvPr/>
        </p:nvGrpSpPr>
        <p:grpSpPr>
          <a:xfrm>
            <a:off x="258500" y="915592"/>
            <a:ext cx="2631811" cy="3312525"/>
            <a:chOff x="0" y="1189989"/>
            <a:chExt cx="2726700" cy="3482836"/>
          </a:xfrm>
        </p:grpSpPr>
        <p:sp>
          <p:nvSpPr>
            <p:cNvPr id="95" name="Google Shape;95;p18"/>
            <p:cNvSpPr/>
            <p:nvPr/>
          </p:nvSpPr>
          <p:spPr>
            <a:xfrm>
              <a:off x="0" y="1189989"/>
              <a:ext cx="2726700" cy="669000"/>
            </a:xfrm>
            <a:prstGeom prst="homePlate">
              <a:avLst>
                <a:gd fmla="val 50000" name="adj"/>
              </a:avLst>
            </a:prstGeom>
            <a:solidFill>
              <a:srgbClr val="E0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Identifying problems</a:t>
              </a:r>
              <a:endParaRPr sz="1200">
                <a:solidFill>
                  <a:srgbClr val="FFFFFF"/>
                </a:solidFill>
                <a:latin typeface="Roboto"/>
                <a:ea typeface="Roboto"/>
                <a:cs typeface="Roboto"/>
                <a:sym typeface="Roboto"/>
              </a:endParaRPr>
            </a:p>
          </p:txBody>
        </p:sp>
        <p:sp>
          <p:nvSpPr>
            <p:cNvPr id="96" name="Google Shape;96;p18"/>
            <p:cNvSpPr txBox="1"/>
            <p:nvPr/>
          </p:nvSpPr>
          <p:spPr>
            <a:xfrm>
              <a:off x="410850"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1. Systems don’t integrate</a:t>
              </a:r>
              <a:endParaRPr sz="1200"/>
            </a:p>
            <a:p>
              <a:pPr indent="0" lvl="0" marL="0" rtl="0" algn="l">
                <a:lnSpc>
                  <a:spcPct val="115000"/>
                </a:lnSpc>
                <a:spcBef>
                  <a:spcPts val="0"/>
                </a:spcBef>
                <a:spcAft>
                  <a:spcPts val="0"/>
                </a:spcAft>
                <a:buNone/>
              </a:pPr>
              <a:r>
                <a:rPr lang="en" sz="1200"/>
                <a:t>2. No consistent data between systems (formatting, mixed letters and numbers, etc.)</a:t>
              </a:r>
              <a:endParaRPr sz="1200"/>
            </a:p>
            <a:p>
              <a:pPr indent="0" lvl="0" marL="0" rtl="0" algn="l">
                <a:lnSpc>
                  <a:spcPct val="115000"/>
                </a:lnSpc>
                <a:spcBef>
                  <a:spcPts val="0"/>
                </a:spcBef>
                <a:spcAft>
                  <a:spcPts val="0"/>
                </a:spcAft>
                <a:buNone/>
              </a:pPr>
              <a:r>
                <a:rPr lang="en" sz="1200"/>
                <a:t>3. Unable to exploit data from HR systems</a:t>
              </a:r>
              <a:endParaRPr sz="1200"/>
            </a:p>
            <a:p>
              <a:pPr indent="0" lvl="0" marL="0" rtl="0" algn="l">
                <a:lnSpc>
                  <a:spcPct val="115000"/>
                </a:lnSpc>
                <a:spcBef>
                  <a:spcPts val="0"/>
                </a:spcBef>
                <a:spcAft>
                  <a:spcPts val="0"/>
                </a:spcAft>
                <a:buNone/>
              </a:pPr>
              <a:r>
                <a:t/>
              </a:r>
              <a:endParaRPr sz="1200"/>
            </a:p>
          </p:txBody>
        </p:sp>
      </p:grpSp>
      <p:grpSp>
        <p:nvGrpSpPr>
          <p:cNvPr id="97" name="Google Shape;97;p18"/>
          <p:cNvGrpSpPr/>
          <p:nvPr/>
        </p:nvGrpSpPr>
        <p:grpSpPr>
          <a:xfrm>
            <a:off x="2443158" y="915388"/>
            <a:ext cx="2452863" cy="3312729"/>
            <a:chOff x="2263425" y="1189775"/>
            <a:chExt cx="2541300" cy="3483050"/>
          </a:xfrm>
        </p:grpSpPr>
        <p:sp>
          <p:nvSpPr>
            <p:cNvPr id="98" name="Google Shape;98;p18"/>
            <p:cNvSpPr/>
            <p:nvPr/>
          </p:nvSpPr>
          <p:spPr>
            <a:xfrm>
              <a:off x="2263425" y="1189775"/>
              <a:ext cx="2541300" cy="669000"/>
            </a:xfrm>
            <a:prstGeom prst="chevron">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Building Digital HR standards</a:t>
              </a:r>
              <a:endParaRPr sz="1200">
                <a:solidFill>
                  <a:srgbClr val="FFFFFF"/>
                </a:solidFill>
                <a:latin typeface="Roboto"/>
                <a:ea typeface="Roboto"/>
                <a:cs typeface="Roboto"/>
                <a:sym typeface="Roboto"/>
              </a:endParaRPr>
            </a:p>
          </p:txBody>
        </p:sp>
        <p:sp>
          <p:nvSpPr>
            <p:cNvPr id="99" name="Google Shape;99;p18"/>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1. Operating principles and regulations</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2. Process of integrating systems</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3. Mechanism for evaluating and swirling data</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4. The human resource operating</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100" name="Google Shape;100;p18"/>
          <p:cNvGrpSpPr/>
          <p:nvPr/>
        </p:nvGrpSpPr>
        <p:grpSpPr>
          <a:xfrm>
            <a:off x="4437791" y="915388"/>
            <a:ext cx="2452863" cy="3312729"/>
            <a:chOff x="4329974" y="1189775"/>
            <a:chExt cx="2541300" cy="3483050"/>
          </a:xfrm>
        </p:grpSpPr>
        <p:sp>
          <p:nvSpPr>
            <p:cNvPr id="101" name="Google Shape;101;p18"/>
            <p:cNvSpPr/>
            <p:nvPr/>
          </p:nvSpPr>
          <p:spPr>
            <a:xfrm>
              <a:off x="4329974" y="1189775"/>
              <a:ext cx="2541300" cy="669000"/>
            </a:xfrm>
            <a:prstGeom prst="chevron">
              <a:avLst>
                <a:gd fmla="val 50000" name="adj"/>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Integrating systems</a:t>
              </a:r>
              <a:endParaRPr sz="1200">
                <a:solidFill>
                  <a:srgbClr val="FFFFFF"/>
                </a:solidFill>
                <a:latin typeface="Roboto"/>
                <a:ea typeface="Roboto"/>
                <a:cs typeface="Roboto"/>
                <a:sym typeface="Roboto"/>
              </a:endParaRPr>
            </a:p>
          </p:txBody>
        </p:sp>
        <p:sp>
          <p:nvSpPr>
            <p:cNvPr id="102" name="Google Shape;102;p18"/>
            <p:cNvSpPr txBox="1"/>
            <p:nvPr/>
          </p:nvSpPr>
          <p:spPr>
            <a:xfrm>
              <a:off x="4613553"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Integrating HR's operating systems according to Digital HR standards</a:t>
              </a:r>
              <a:endParaRPr sz="1200">
                <a:latin typeface="Roboto"/>
                <a:ea typeface="Roboto"/>
                <a:cs typeface="Roboto"/>
                <a:sym typeface="Roboto"/>
              </a:endParaRPr>
            </a:p>
          </p:txBody>
        </p:sp>
      </p:grpSp>
      <p:grpSp>
        <p:nvGrpSpPr>
          <p:cNvPr id="103" name="Google Shape;103;p18"/>
          <p:cNvGrpSpPr/>
          <p:nvPr/>
        </p:nvGrpSpPr>
        <p:grpSpPr>
          <a:xfrm>
            <a:off x="6432632" y="915388"/>
            <a:ext cx="2452863" cy="3312729"/>
            <a:chOff x="6396739" y="1189775"/>
            <a:chExt cx="2541300" cy="3483050"/>
          </a:xfrm>
        </p:grpSpPr>
        <p:sp>
          <p:nvSpPr>
            <p:cNvPr id="104" name="Google Shape;104;p18"/>
            <p:cNvSpPr/>
            <p:nvPr/>
          </p:nvSpPr>
          <p:spPr>
            <a:xfrm>
              <a:off x="6396739" y="1189775"/>
              <a:ext cx="2541300" cy="6690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Documents</a:t>
              </a:r>
              <a:endParaRPr>
                <a:solidFill>
                  <a:srgbClr val="FFFFFF"/>
                </a:solidFill>
                <a:latin typeface="Roboto"/>
                <a:ea typeface="Roboto"/>
                <a:cs typeface="Roboto"/>
                <a:sym typeface="Roboto"/>
              </a:endParaRPr>
            </a:p>
          </p:txBody>
        </p:sp>
        <p:sp>
          <p:nvSpPr>
            <p:cNvPr id="105" name="Google Shape;105;p18"/>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Document and close the project in Oct</a:t>
              </a:r>
              <a:endParaRPr sz="1200">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nvSpPr>
        <p:spPr>
          <a:xfrm>
            <a:off x="1822950" y="4089945"/>
            <a:ext cx="6098400" cy="498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 sz="800">
                <a:solidFill>
                  <a:schemeClr val="dk2"/>
                </a:solidFill>
              </a:rPr>
              <a:t>All </a:t>
            </a:r>
            <a:r>
              <a:rPr b="1" lang="en" sz="800">
                <a:solidFill>
                  <a:schemeClr val="dk2"/>
                </a:solidFill>
              </a:rPr>
              <a:t>long-term principles above must always be followed.</a:t>
            </a:r>
            <a:endParaRPr b="1" sz="800">
              <a:solidFill>
                <a:schemeClr val="dk2"/>
              </a:solidFill>
            </a:endParaRPr>
          </a:p>
          <a:p>
            <a:pPr indent="0" lvl="0" marL="0" rtl="0" algn="l">
              <a:lnSpc>
                <a:spcPct val="90000"/>
              </a:lnSpc>
              <a:spcBef>
                <a:spcPts val="0"/>
              </a:spcBef>
              <a:spcAft>
                <a:spcPts val="0"/>
              </a:spcAft>
              <a:buNone/>
            </a:pPr>
            <a:r>
              <a:rPr b="1" lang="en" sz="800">
                <a:solidFill>
                  <a:schemeClr val="dk2"/>
                </a:solidFill>
              </a:rPr>
              <a:t>In the short term, violating systems must be resolved within the required time, otherwise they will be removed.</a:t>
            </a:r>
            <a:endParaRPr b="1" sz="800">
              <a:solidFill>
                <a:schemeClr val="dk2"/>
              </a:solidFill>
            </a:endParaRPr>
          </a:p>
          <a:p>
            <a:pPr indent="0" lvl="0" marL="0" rtl="0" algn="l">
              <a:lnSpc>
                <a:spcPct val="90000"/>
              </a:lnSpc>
              <a:spcBef>
                <a:spcPts val="0"/>
              </a:spcBef>
              <a:spcAft>
                <a:spcPts val="0"/>
              </a:spcAft>
              <a:buNone/>
            </a:pPr>
            <a:r>
              <a:rPr i="1" lang="en" sz="800">
                <a:solidFill>
                  <a:schemeClr val="dk2"/>
                </a:solidFill>
              </a:rPr>
              <a:t>For example: Jira recruitment is not getting directory data from LM so it violates HD200, the team is given a grace period until July 31, 2019.</a:t>
            </a:r>
            <a:endParaRPr i="1" sz="800">
              <a:solidFill>
                <a:schemeClr val="dk2"/>
              </a:solidFill>
            </a:endParaRPr>
          </a:p>
          <a:p>
            <a:pPr indent="0" lvl="0" marL="0" rtl="0" algn="l">
              <a:lnSpc>
                <a:spcPct val="90000"/>
              </a:lnSpc>
              <a:spcBef>
                <a:spcPts val="0"/>
              </a:spcBef>
              <a:spcAft>
                <a:spcPts val="0"/>
              </a:spcAft>
              <a:buNone/>
            </a:pPr>
            <a:r>
              <a:t/>
            </a:r>
            <a:endParaRPr b="1" sz="800">
              <a:solidFill>
                <a:schemeClr val="dk2"/>
              </a:solidFill>
            </a:endParaRPr>
          </a:p>
          <a:p>
            <a:pPr indent="0" lvl="0" marL="0" rtl="0" algn="l">
              <a:lnSpc>
                <a:spcPct val="90000"/>
              </a:lnSpc>
              <a:spcBef>
                <a:spcPts val="0"/>
              </a:spcBef>
              <a:spcAft>
                <a:spcPts val="0"/>
              </a:spcAft>
              <a:buNone/>
            </a:pPr>
            <a:r>
              <a:t/>
            </a:r>
            <a:endParaRPr b="1" sz="800">
              <a:solidFill>
                <a:schemeClr val="dk2"/>
              </a:solidFill>
            </a:endParaRPr>
          </a:p>
          <a:p>
            <a:pPr indent="0" lvl="0" marL="0" rtl="0" algn="r">
              <a:lnSpc>
                <a:spcPct val="90000"/>
              </a:lnSpc>
              <a:spcBef>
                <a:spcPts val="0"/>
              </a:spcBef>
              <a:spcAft>
                <a:spcPts val="0"/>
              </a:spcAft>
              <a:buNone/>
            </a:pPr>
            <a:r>
              <a:t/>
            </a:r>
            <a:endParaRPr b="1" sz="800">
              <a:solidFill>
                <a:schemeClr val="dk2"/>
              </a:solidFill>
            </a:endParaRPr>
          </a:p>
          <a:p>
            <a:pPr indent="0" lvl="0" marL="0" rtl="0" algn="r">
              <a:lnSpc>
                <a:spcPct val="90000"/>
              </a:lnSpc>
              <a:spcBef>
                <a:spcPts val="0"/>
              </a:spcBef>
              <a:spcAft>
                <a:spcPts val="0"/>
              </a:spcAft>
              <a:buNone/>
            </a:pPr>
            <a:r>
              <a:t/>
            </a:r>
            <a:endParaRPr b="1" sz="800">
              <a:solidFill>
                <a:schemeClr val="dk2"/>
              </a:solidFill>
            </a:endParaRPr>
          </a:p>
        </p:txBody>
      </p:sp>
      <p:sp>
        <p:nvSpPr>
          <p:cNvPr id="111" name="Google Shape;111;p19"/>
          <p:cNvSpPr/>
          <p:nvPr/>
        </p:nvSpPr>
        <p:spPr>
          <a:xfrm>
            <a:off x="1222650" y="775475"/>
            <a:ext cx="600300" cy="433500"/>
          </a:xfrm>
          <a:prstGeom prst="rect">
            <a:avLst/>
          </a:prstGeom>
          <a:solidFill>
            <a:srgbClr val="840D35"/>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800">
                <a:solidFill>
                  <a:schemeClr val="lt1"/>
                </a:solidFill>
              </a:rPr>
              <a:t>HD100</a:t>
            </a:r>
            <a:endParaRPr b="1" sz="800">
              <a:solidFill>
                <a:schemeClr val="lt1"/>
              </a:solidFill>
            </a:endParaRPr>
          </a:p>
        </p:txBody>
      </p:sp>
      <p:sp>
        <p:nvSpPr>
          <p:cNvPr id="112" name="Google Shape;112;p19"/>
          <p:cNvSpPr txBox="1"/>
          <p:nvPr/>
        </p:nvSpPr>
        <p:spPr>
          <a:xfrm>
            <a:off x="1822950" y="805775"/>
            <a:ext cx="6098400" cy="372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 sz="800">
                <a:solidFill>
                  <a:schemeClr val="dk2"/>
                </a:solidFill>
              </a:rPr>
              <a:t>All categories entered into ListMaster must have a signed paper or online signature</a:t>
            </a:r>
            <a:endParaRPr b="1" sz="800">
              <a:solidFill>
                <a:schemeClr val="dk2"/>
              </a:solidFill>
            </a:endParaRPr>
          </a:p>
          <a:p>
            <a:pPr indent="0" lvl="0" marL="0" rtl="0" algn="r">
              <a:lnSpc>
                <a:spcPct val="90000"/>
              </a:lnSpc>
              <a:spcBef>
                <a:spcPts val="0"/>
              </a:spcBef>
              <a:spcAft>
                <a:spcPts val="0"/>
              </a:spcAft>
              <a:buNone/>
            </a:pPr>
            <a:r>
              <a:t/>
            </a:r>
            <a:endParaRPr b="1" sz="800">
              <a:solidFill>
                <a:schemeClr val="dk2"/>
              </a:solidFill>
            </a:endParaRPr>
          </a:p>
          <a:p>
            <a:pPr indent="0" lvl="0" marL="0" rtl="0" algn="r">
              <a:lnSpc>
                <a:spcPct val="90000"/>
              </a:lnSpc>
              <a:spcBef>
                <a:spcPts val="0"/>
              </a:spcBef>
              <a:spcAft>
                <a:spcPts val="0"/>
              </a:spcAft>
              <a:buNone/>
            </a:pPr>
            <a:r>
              <a:t/>
            </a:r>
            <a:endParaRPr b="1" sz="800">
              <a:solidFill>
                <a:schemeClr val="dk2"/>
              </a:solidFill>
            </a:endParaRPr>
          </a:p>
        </p:txBody>
      </p:sp>
      <p:sp>
        <p:nvSpPr>
          <p:cNvPr id="113" name="Google Shape;113;p19"/>
          <p:cNvSpPr/>
          <p:nvPr/>
        </p:nvSpPr>
        <p:spPr>
          <a:xfrm>
            <a:off x="1222650" y="1208975"/>
            <a:ext cx="600300" cy="433500"/>
          </a:xfrm>
          <a:prstGeom prst="rect">
            <a:avLst/>
          </a:prstGeom>
          <a:solidFill>
            <a:srgbClr val="840D35"/>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800">
                <a:solidFill>
                  <a:schemeClr val="lt1"/>
                </a:solidFill>
              </a:rPr>
              <a:t>HD200</a:t>
            </a:r>
            <a:endParaRPr b="1" sz="800">
              <a:solidFill>
                <a:schemeClr val="lt1"/>
              </a:solidFill>
            </a:endParaRPr>
          </a:p>
        </p:txBody>
      </p:sp>
      <p:sp>
        <p:nvSpPr>
          <p:cNvPr id="114" name="Google Shape;114;p19"/>
          <p:cNvSpPr txBox="1"/>
          <p:nvPr/>
        </p:nvSpPr>
        <p:spPr>
          <a:xfrm>
            <a:off x="1822950" y="1239275"/>
            <a:ext cx="6098400" cy="372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 sz="800">
                <a:solidFill>
                  <a:schemeClr val="dk2"/>
                </a:solidFill>
              </a:rPr>
              <a:t>All other systems' lists must be obtained from ListMaster</a:t>
            </a:r>
            <a:endParaRPr b="1" sz="800">
              <a:solidFill>
                <a:schemeClr val="dk2"/>
              </a:solidFill>
            </a:endParaRPr>
          </a:p>
          <a:p>
            <a:pPr indent="0" lvl="0" marL="0" rtl="0" algn="l">
              <a:lnSpc>
                <a:spcPct val="90000"/>
              </a:lnSpc>
              <a:spcBef>
                <a:spcPts val="0"/>
              </a:spcBef>
              <a:spcAft>
                <a:spcPts val="0"/>
              </a:spcAft>
              <a:buNone/>
            </a:pPr>
            <a:r>
              <a:t/>
            </a:r>
            <a:endParaRPr b="1" sz="800">
              <a:solidFill>
                <a:schemeClr val="dk2"/>
              </a:solidFill>
            </a:endParaRPr>
          </a:p>
          <a:p>
            <a:pPr indent="0" lvl="0" marL="0" rtl="0" algn="l">
              <a:lnSpc>
                <a:spcPct val="90000"/>
              </a:lnSpc>
              <a:spcBef>
                <a:spcPts val="0"/>
              </a:spcBef>
              <a:spcAft>
                <a:spcPts val="0"/>
              </a:spcAft>
              <a:buNone/>
            </a:pPr>
            <a:r>
              <a:t/>
            </a:r>
            <a:endParaRPr b="1" sz="800">
              <a:solidFill>
                <a:schemeClr val="dk2"/>
              </a:solidFill>
            </a:endParaRPr>
          </a:p>
          <a:p>
            <a:pPr indent="0" lvl="0" marL="0" rtl="0" algn="r">
              <a:lnSpc>
                <a:spcPct val="90000"/>
              </a:lnSpc>
              <a:spcBef>
                <a:spcPts val="0"/>
              </a:spcBef>
              <a:spcAft>
                <a:spcPts val="0"/>
              </a:spcAft>
              <a:buNone/>
            </a:pPr>
            <a:r>
              <a:t/>
            </a:r>
            <a:endParaRPr b="1" sz="800">
              <a:solidFill>
                <a:schemeClr val="dk2"/>
              </a:solidFill>
            </a:endParaRPr>
          </a:p>
          <a:p>
            <a:pPr indent="0" lvl="0" marL="0" rtl="0" algn="r">
              <a:lnSpc>
                <a:spcPct val="90000"/>
              </a:lnSpc>
              <a:spcBef>
                <a:spcPts val="0"/>
              </a:spcBef>
              <a:spcAft>
                <a:spcPts val="0"/>
              </a:spcAft>
              <a:buNone/>
            </a:pPr>
            <a:r>
              <a:t/>
            </a:r>
            <a:endParaRPr b="1" sz="800">
              <a:solidFill>
                <a:schemeClr val="dk2"/>
              </a:solidFill>
            </a:endParaRPr>
          </a:p>
        </p:txBody>
      </p:sp>
      <p:sp>
        <p:nvSpPr>
          <p:cNvPr id="115" name="Google Shape;115;p19"/>
          <p:cNvSpPr/>
          <p:nvPr/>
        </p:nvSpPr>
        <p:spPr>
          <a:xfrm>
            <a:off x="1222650" y="1642475"/>
            <a:ext cx="600300" cy="433500"/>
          </a:xfrm>
          <a:prstGeom prst="rect">
            <a:avLst/>
          </a:prstGeom>
          <a:solidFill>
            <a:srgbClr val="840D35"/>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800">
                <a:solidFill>
                  <a:schemeClr val="lt1"/>
                </a:solidFill>
              </a:rPr>
              <a:t>HD300</a:t>
            </a:r>
            <a:endParaRPr b="1" sz="800">
              <a:solidFill>
                <a:schemeClr val="lt1"/>
              </a:solidFill>
            </a:endParaRPr>
          </a:p>
        </p:txBody>
      </p:sp>
      <p:sp>
        <p:nvSpPr>
          <p:cNvPr id="116" name="Google Shape;116;p19"/>
          <p:cNvSpPr txBox="1"/>
          <p:nvPr/>
        </p:nvSpPr>
        <p:spPr>
          <a:xfrm>
            <a:off x="1822950" y="1672775"/>
            <a:ext cx="6098400" cy="372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 sz="800">
                <a:solidFill>
                  <a:schemeClr val="dk2"/>
                </a:solidFill>
              </a:rPr>
              <a:t>If the list is not taken from the ListMaster, there must be an API associated with SAP, for example Checkin, HRop</a:t>
            </a:r>
            <a:endParaRPr b="1" sz="800">
              <a:solidFill>
                <a:schemeClr val="dk2"/>
              </a:solidFill>
            </a:endParaRPr>
          </a:p>
          <a:p>
            <a:pPr indent="0" lvl="0" marL="0" rtl="0" algn="l">
              <a:lnSpc>
                <a:spcPct val="90000"/>
              </a:lnSpc>
              <a:spcBef>
                <a:spcPts val="0"/>
              </a:spcBef>
              <a:spcAft>
                <a:spcPts val="0"/>
              </a:spcAft>
              <a:buNone/>
            </a:pPr>
            <a:r>
              <a:t/>
            </a:r>
            <a:endParaRPr b="1" sz="800">
              <a:solidFill>
                <a:schemeClr val="dk2"/>
              </a:solidFill>
            </a:endParaRPr>
          </a:p>
        </p:txBody>
      </p:sp>
      <p:sp>
        <p:nvSpPr>
          <p:cNvPr id="117" name="Google Shape;117;p19"/>
          <p:cNvSpPr/>
          <p:nvPr/>
        </p:nvSpPr>
        <p:spPr>
          <a:xfrm>
            <a:off x="1222650" y="2075975"/>
            <a:ext cx="600300" cy="433500"/>
          </a:xfrm>
          <a:prstGeom prst="rect">
            <a:avLst/>
          </a:prstGeom>
          <a:solidFill>
            <a:srgbClr val="840D35"/>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800">
                <a:solidFill>
                  <a:schemeClr val="lt1"/>
                </a:solidFill>
              </a:rPr>
              <a:t>HD400</a:t>
            </a:r>
            <a:endParaRPr b="1" sz="800">
              <a:solidFill>
                <a:schemeClr val="lt1"/>
              </a:solidFill>
            </a:endParaRPr>
          </a:p>
        </p:txBody>
      </p:sp>
      <p:sp>
        <p:nvSpPr>
          <p:cNvPr id="118" name="Google Shape;118;p19"/>
          <p:cNvSpPr txBox="1"/>
          <p:nvPr/>
        </p:nvSpPr>
        <p:spPr>
          <a:xfrm>
            <a:off x="1822950" y="2106275"/>
            <a:ext cx="6098400" cy="372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 sz="800">
                <a:solidFill>
                  <a:schemeClr val="dk2"/>
                </a:solidFill>
              </a:rPr>
              <a:t>All employee data must be obtained from HKT Data</a:t>
            </a:r>
            <a:endParaRPr b="1" sz="800">
              <a:solidFill>
                <a:schemeClr val="dk2"/>
              </a:solidFill>
            </a:endParaRPr>
          </a:p>
          <a:p>
            <a:pPr indent="0" lvl="0" marL="0" rtl="0" algn="r">
              <a:lnSpc>
                <a:spcPct val="90000"/>
              </a:lnSpc>
              <a:spcBef>
                <a:spcPts val="0"/>
              </a:spcBef>
              <a:spcAft>
                <a:spcPts val="0"/>
              </a:spcAft>
              <a:buNone/>
            </a:pPr>
            <a:r>
              <a:t/>
            </a:r>
            <a:endParaRPr b="1" sz="800">
              <a:solidFill>
                <a:schemeClr val="dk2"/>
              </a:solidFill>
            </a:endParaRPr>
          </a:p>
          <a:p>
            <a:pPr indent="0" lvl="0" marL="0" rtl="0" algn="r">
              <a:lnSpc>
                <a:spcPct val="90000"/>
              </a:lnSpc>
              <a:spcBef>
                <a:spcPts val="0"/>
              </a:spcBef>
              <a:spcAft>
                <a:spcPts val="0"/>
              </a:spcAft>
              <a:buNone/>
            </a:pPr>
            <a:r>
              <a:t/>
            </a:r>
            <a:endParaRPr b="1" sz="800">
              <a:solidFill>
                <a:schemeClr val="dk2"/>
              </a:solidFill>
            </a:endParaRPr>
          </a:p>
        </p:txBody>
      </p:sp>
      <p:sp>
        <p:nvSpPr>
          <p:cNvPr id="119" name="Google Shape;119;p19"/>
          <p:cNvSpPr/>
          <p:nvPr/>
        </p:nvSpPr>
        <p:spPr>
          <a:xfrm>
            <a:off x="1222650" y="2509475"/>
            <a:ext cx="600300" cy="433500"/>
          </a:xfrm>
          <a:prstGeom prst="rect">
            <a:avLst/>
          </a:prstGeom>
          <a:solidFill>
            <a:srgbClr val="840D35"/>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800">
                <a:solidFill>
                  <a:schemeClr val="lt1"/>
                </a:solidFill>
              </a:rPr>
              <a:t>HD500</a:t>
            </a:r>
            <a:endParaRPr b="1" sz="800">
              <a:solidFill>
                <a:schemeClr val="lt1"/>
              </a:solidFill>
            </a:endParaRPr>
          </a:p>
        </p:txBody>
      </p:sp>
      <p:sp>
        <p:nvSpPr>
          <p:cNvPr id="120" name="Google Shape;120;p19"/>
          <p:cNvSpPr txBox="1"/>
          <p:nvPr/>
        </p:nvSpPr>
        <p:spPr>
          <a:xfrm>
            <a:off x="1822950" y="2539775"/>
            <a:ext cx="6098400" cy="372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 sz="800">
                <a:solidFill>
                  <a:schemeClr val="dk2"/>
                </a:solidFill>
              </a:rPr>
              <a:t>If employee data is not obtained from HKT Data, there must be an API associated with SAP, for example HRoper</a:t>
            </a:r>
            <a:endParaRPr b="1" sz="800">
              <a:solidFill>
                <a:schemeClr val="dk2"/>
              </a:solidFill>
            </a:endParaRPr>
          </a:p>
          <a:p>
            <a:pPr indent="0" lvl="0" marL="0" rtl="0" algn="r">
              <a:lnSpc>
                <a:spcPct val="90000"/>
              </a:lnSpc>
              <a:spcBef>
                <a:spcPts val="0"/>
              </a:spcBef>
              <a:spcAft>
                <a:spcPts val="0"/>
              </a:spcAft>
              <a:buNone/>
            </a:pPr>
            <a:r>
              <a:t/>
            </a:r>
            <a:endParaRPr b="1" sz="800">
              <a:solidFill>
                <a:schemeClr val="dk2"/>
              </a:solidFill>
            </a:endParaRPr>
          </a:p>
          <a:p>
            <a:pPr indent="0" lvl="0" marL="0" rtl="0" algn="r">
              <a:lnSpc>
                <a:spcPct val="90000"/>
              </a:lnSpc>
              <a:spcBef>
                <a:spcPts val="0"/>
              </a:spcBef>
              <a:spcAft>
                <a:spcPts val="0"/>
              </a:spcAft>
              <a:buNone/>
            </a:pPr>
            <a:r>
              <a:t/>
            </a:r>
            <a:endParaRPr b="1" sz="800">
              <a:solidFill>
                <a:schemeClr val="dk2"/>
              </a:solidFill>
            </a:endParaRPr>
          </a:p>
        </p:txBody>
      </p:sp>
      <p:sp>
        <p:nvSpPr>
          <p:cNvPr id="121" name="Google Shape;121;p19"/>
          <p:cNvSpPr/>
          <p:nvPr/>
        </p:nvSpPr>
        <p:spPr>
          <a:xfrm>
            <a:off x="1222650" y="2942975"/>
            <a:ext cx="600300" cy="673200"/>
          </a:xfrm>
          <a:prstGeom prst="rect">
            <a:avLst/>
          </a:prstGeom>
          <a:solidFill>
            <a:srgbClr val="840D35"/>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800">
                <a:solidFill>
                  <a:schemeClr val="lt1"/>
                </a:solidFill>
              </a:rPr>
              <a:t>HD600</a:t>
            </a:r>
            <a:endParaRPr b="1" sz="800">
              <a:solidFill>
                <a:schemeClr val="lt1"/>
              </a:solidFill>
            </a:endParaRPr>
          </a:p>
        </p:txBody>
      </p:sp>
      <p:sp>
        <p:nvSpPr>
          <p:cNvPr id="122" name="Google Shape;122;p19"/>
          <p:cNvSpPr txBox="1"/>
          <p:nvPr/>
        </p:nvSpPr>
        <p:spPr>
          <a:xfrm>
            <a:off x="1822950" y="2990025"/>
            <a:ext cx="6098400" cy="579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 sz="800">
                <a:solidFill>
                  <a:schemeClr val="dk2"/>
                </a:solidFill>
              </a:rPr>
              <a:t>Do not accept "SAME LIST"* but the data on ListMaster is different </a:t>
            </a:r>
            <a:endParaRPr b="1" sz="800">
              <a:solidFill>
                <a:schemeClr val="dk2"/>
              </a:solidFill>
            </a:endParaRPr>
          </a:p>
          <a:p>
            <a:pPr indent="0" lvl="0" marL="0" rtl="0" algn="l">
              <a:lnSpc>
                <a:spcPct val="90000"/>
              </a:lnSpc>
              <a:spcBef>
                <a:spcPts val="0"/>
              </a:spcBef>
              <a:spcAft>
                <a:spcPts val="0"/>
              </a:spcAft>
              <a:buNone/>
            </a:pPr>
            <a:r>
              <a:rPr b="1" i="1" lang="en" sz="800">
                <a:solidFill>
                  <a:schemeClr val="dk2"/>
                </a:solidFill>
              </a:rPr>
              <a:t>For example: on SAP there is fund center but on Special List there is CDT, for example on SAP it is profits center but on Special list there is SP</a:t>
            </a:r>
            <a:endParaRPr b="1" i="1" sz="800">
              <a:solidFill>
                <a:schemeClr val="dk2"/>
              </a:solidFill>
            </a:endParaRPr>
          </a:p>
          <a:p>
            <a:pPr indent="0" lvl="0" marL="0" rtl="0" algn="l">
              <a:lnSpc>
                <a:spcPct val="90000"/>
              </a:lnSpc>
              <a:spcBef>
                <a:spcPts val="0"/>
              </a:spcBef>
              <a:spcAft>
                <a:spcPts val="0"/>
              </a:spcAft>
              <a:buNone/>
            </a:pPr>
            <a:r>
              <a:rPr b="1" lang="en" sz="800">
                <a:solidFill>
                  <a:schemeClr val="dk2"/>
                </a:solidFill>
              </a:rPr>
              <a:t>For the portfolio Topican wants to manage, which SAP does not have, ListMaster is allowed to manage it separately</a:t>
            </a:r>
            <a:endParaRPr b="1" sz="800">
              <a:solidFill>
                <a:schemeClr val="dk2"/>
              </a:solidFill>
            </a:endParaRPr>
          </a:p>
          <a:p>
            <a:pPr indent="0" lvl="0" marL="0" rtl="0" algn="l">
              <a:lnSpc>
                <a:spcPct val="90000"/>
              </a:lnSpc>
              <a:spcBef>
                <a:spcPts val="0"/>
              </a:spcBef>
              <a:spcAft>
                <a:spcPts val="0"/>
              </a:spcAft>
              <a:buNone/>
            </a:pPr>
            <a:r>
              <a:rPr i="1" lang="en" sz="800">
                <a:solidFill>
                  <a:schemeClr val="dk2"/>
                </a:solidFill>
              </a:rPr>
              <a:t>(*) "SAME CATEGORY" means: same management meaning, same management goals</a:t>
            </a:r>
            <a:endParaRPr i="1" sz="800">
              <a:solidFill>
                <a:schemeClr val="dk2"/>
              </a:solidFill>
            </a:endParaRPr>
          </a:p>
          <a:p>
            <a:pPr indent="0" lvl="0" marL="0" rtl="0" algn="l">
              <a:lnSpc>
                <a:spcPct val="90000"/>
              </a:lnSpc>
              <a:spcBef>
                <a:spcPts val="0"/>
              </a:spcBef>
              <a:spcAft>
                <a:spcPts val="0"/>
              </a:spcAft>
              <a:buNone/>
            </a:pPr>
            <a:r>
              <a:t/>
            </a:r>
            <a:endParaRPr b="1" sz="800">
              <a:solidFill>
                <a:schemeClr val="dk2"/>
              </a:solidFill>
            </a:endParaRPr>
          </a:p>
          <a:p>
            <a:pPr indent="0" lvl="0" marL="0" rtl="0" algn="l">
              <a:lnSpc>
                <a:spcPct val="90000"/>
              </a:lnSpc>
              <a:spcBef>
                <a:spcPts val="0"/>
              </a:spcBef>
              <a:spcAft>
                <a:spcPts val="0"/>
              </a:spcAft>
              <a:buNone/>
            </a:pPr>
            <a:r>
              <a:t/>
            </a:r>
            <a:endParaRPr b="1" sz="800">
              <a:solidFill>
                <a:schemeClr val="dk2"/>
              </a:solidFill>
            </a:endParaRPr>
          </a:p>
        </p:txBody>
      </p:sp>
      <p:sp>
        <p:nvSpPr>
          <p:cNvPr id="123" name="Google Shape;123;p19"/>
          <p:cNvSpPr/>
          <p:nvPr/>
        </p:nvSpPr>
        <p:spPr>
          <a:xfrm>
            <a:off x="1222650" y="3616075"/>
            <a:ext cx="600300" cy="433500"/>
          </a:xfrm>
          <a:prstGeom prst="rect">
            <a:avLst/>
          </a:prstGeom>
          <a:solidFill>
            <a:srgbClr val="840D35"/>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800">
                <a:solidFill>
                  <a:schemeClr val="lt1"/>
                </a:solidFill>
              </a:rPr>
              <a:t>HD800</a:t>
            </a:r>
            <a:endParaRPr b="1" sz="800">
              <a:solidFill>
                <a:schemeClr val="lt1"/>
              </a:solidFill>
            </a:endParaRPr>
          </a:p>
        </p:txBody>
      </p:sp>
      <p:sp>
        <p:nvSpPr>
          <p:cNvPr id="124" name="Google Shape;124;p19"/>
          <p:cNvSpPr txBox="1"/>
          <p:nvPr/>
        </p:nvSpPr>
        <p:spPr>
          <a:xfrm>
            <a:off x="1822950" y="3646375"/>
            <a:ext cx="6098400" cy="372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 sz="800">
                <a:solidFill>
                  <a:schemeClr val="dk2"/>
                </a:solidFill>
              </a:rPr>
              <a:t>All application data must flow into DDS</a:t>
            </a:r>
            <a:endParaRPr b="1" sz="800">
              <a:solidFill>
                <a:schemeClr val="dk2"/>
              </a:solidFill>
            </a:endParaRPr>
          </a:p>
          <a:p>
            <a:pPr indent="0" lvl="0" marL="0" rtl="0" algn="l">
              <a:lnSpc>
                <a:spcPct val="90000"/>
              </a:lnSpc>
              <a:spcBef>
                <a:spcPts val="0"/>
              </a:spcBef>
              <a:spcAft>
                <a:spcPts val="0"/>
              </a:spcAft>
              <a:buNone/>
            </a:pPr>
            <a:r>
              <a:t/>
            </a:r>
            <a:endParaRPr b="1" sz="800">
              <a:solidFill>
                <a:schemeClr val="dk2"/>
              </a:solidFill>
            </a:endParaRPr>
          </a:p>
          <a:p>
            <a:pPr indent="0" lvl="0" marL="0" rtl="0" algn="r">
              <a:lnSpc>
                <a:spcPct val="90000"/>
              </a:lnSpc>
              <a:spcBef>
                <a:spcPts val="0"/>
              </a:spcBef>
              <a:spcAft>
                <a:spcPts val="0"/>
              </a:spcAft>
              <a:buNone/>
            </a:pPr>
            <a:r>
              <a:t/>
            </a:r>
            <a:endParaRPr b="1" sz="800">
              <a:solidFill>
                <a:schemeClr val="dk2"/>
              </a:solidFill>
            </a:endParaRPr>
          </a:p>
          <a:p>
            <a:pPr indent="0" lvl="0" marL="0" rtl="0" algn="r">
              <a:lnSpc>
                <a:spcPct val="90000"/>
              </a:lnSpc>
              <a:spcBef>
                <a:spcPts val="0"/>
              </a:spcBef>
              <a:spcAft>
                <a:spcPts val="0"/>
              </a:spcAft>
              <a:buNone/>
            </a:pPr>
            <a:r>
              <a:t/>
            </a:r>
            <a:endParaRPr b="1" sz="800">
              <a:solidFill>
                <a:schemeClr val="dk2"/>
              </a:solidFill>
            </a:endParaRPr>
          </a:p>
        </p:txBody>
      </p:sp>
      <p:sp>
        <p:nvSpPr>
          <p:cNvPr id="125" name="Google Shape;125;p19"/>
          <p:cNvSpPr/>
          <p:nvPr/>
        </p:nvSpPr>
        <p:spPr>
          <a:xfrm>
            <a:off x="1222650" y="4049475"/>
            <a:ext cx="600300" cy="579000"/>
          </a:xfrm>
          <a:prstGeom prst="rect">
            <a:avLst/>
          </a:prstGeom>
          <a:solidFill>
            <a:srgbClr val="840D35"/>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800">
                <a:solidFill>
                  <a:schemeClr val="lt1"/>
                </a:solidFill>
              </a:rPr>
              <a:t>HD900</a:t>
            </a:r>
            <a:endParaRPr b="1" sz="800">
              <a:solidFill>
                <a:schemeClr val="lt1"/>
              </a:solidFill>
            </a:endParaRPr>
          </a:p>
        </p:txBody>
      </p:sp>
      <p:sp>
        <p:nvSpPr>
          <p:cNvPr id="126" name="Google Shape;126;p19"/>
          <p:cNvSpPr txBox="1"/>
          <p:nvPr/>
        </p:nvSpPr>
        <p:spPr>
          <a:xfrm>
            <a:off x="173625" y="57875"/>
            <a:ext cx="8102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Roboto"/>
                <a:ea typeface="Roboto"/>
                <a:cs typeface="Roboto"/>
                <a:sym typeface="Roboto"/>
              </a:rPr>
              <a:t>2.1. Project 1: Building Digital HR standards</a:t>
            </a:r>
            <a:endParaRPr b="1" sz="12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8 Rules of Digital HR standards (Jul 15, 2019)</a:t>
            </a:r>
            <a:endParaRPr sz="10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p:nvPr/>
        </p:nvSpPr>
        <p:spPr>
          <a:xfrm>
            <a:off x="6004375" y="530925"/>
            <a:ext cx="3067200" cy="4460100"/>
          </a:xfrm>
          <a:prstGeom prst="rect">
            <a:avLst/>
          </a:prstGeom>
          <a:solidFill>
            <a:srgbClr val="EFEFEF"/>
          </a:solidFill>
          <a:ln>
            <a:noFill/>
          </a:ln>
        </p:spPr>
        <p:txBody>
          <a:bodyPr anchorCtr="0" anchor="t" bIns="68575" lIns="68575" spcFirstLastPara="1" rIns="68575" wrap="square" tIns="68575">
            <a:noAutofit/>
          </a:bodyPr>
          <a:lstStyle/>
          <a:p>
            <a:pPr indent="0" lvl="0" marL="0" marR="0" rtl="0" algn="l">
              <a:lnSpc>
                <a:spcPct val="120000"/>
              </a:lnSpc>
              <a:spcBef>
                <a:spcPts val="0"/>
              </a:spcBef>
              <a:spcAft>
                <a:spcPts val="0"/>
              </a:spcAft>
              <a:buNone/>
            </a:pPr>
            <a:r>
              <a:rPr b="1" lang="en" sz="1200"/>
              <a:t>Highlight:</a:t>
            </a:r>
            <a:endParaRPr b="1" sz="1200"/>
          </a:p>
          <a:p>
            <a:pPr indent="0" lvl="0" marL="0" rtl="0" algn="l">
              <a:lnSpc>
                <a:spcPct val="120000"/>
              </a:lnSpc>
              <a:spcBef>
                <a:spcPts val="0"/>
              </a:spcBef>
              <a:spcAft>
                <a:spcPts val="0"/>
              </a:spcAft>
              <a:buNone/>
            </a:pPr>
            <a:r>
              <a:rPr lang="en" sz="1200"/>
              <a:t>Main problems: </a:t>
            </a:r>
            <a:endParaRPr sz="1200"/>
          </a:p>
          <a:p>
            <a:pPr indent="-304800" lvl="0" marL="457200" rtl="0" algn="l">
              <a:lnSpc>
                <a:spcPct val="120000"/>
              </a:lnSpc>
              <a:spcBef>
                <a:spcPts val="0"/>
              </a:spcBef>
              <a:spcAft>
                <a:spcPts val="0"/>
              </a:spcAft>
              <a:buSzPts val="1200"/>
              <a:buChar char="-"/>
            </a:pPr>
            <a:r>
              <a:rPr lang="en" sz="1200"/>
              <a:t>Enormous data which is not following Digital HR standards</a:t>
            </a:r>
            <a:endParaRPr sz="1200"/>
          </a:p>
          <a:p>
            <a:pPr indent="-304800" lvl="0" marL="457200" rtl="0" algn="l">
              <a:lnSpc>
                <a:spcPct val="120000"/>
              </a:lnSpc>
              <a:spcBef>
                <a:spcPts val="0"/>
              </a:spcBef>
              <a:spcAft>
                <a:spcPts val="0"/>
              </a:spcAft>
              <a:buSzPts val="1200"/>
              <a:buChar char="-"/>
            </a:pPr>
            <a:r>
              <a:rPr lang="en" sz="1200"/>
              <a:t>Needed to decide whether to convert existing data or cut-off and move on</a:t>
            </a:r>
            <a:endParaRPr sz="1200"/>
          </a:p>
          <a:p>
            <a:pPr indent="0" lvl="0" marL="0" rtl="0" algn="l">
              <a:lnSpc>
                <a:spcPct val="120000"/>
              </a:lnSpc>
              <a:spcBef>
                <a:spcPts val="0"/>
              </a:spcBef>
              <a:spcAft>
                <a:spcPts val="0"/>
              </a:spcAft>
              <a:buNone/>
            </a:pPr>
            <a:r>
              <a:t/>
            </a:r>
            <a:endParaRPr sz="1200"/>
          </a:p>
          <a:p>
            <a:pPr indent="0" lvl="0" marL="0" rtl="0" algn="l">
              <a:lnSpc>
                <a:spcPct val="120000"/>
              </a:lnSpc>
              <a:spcBef>
                <a:spcPts val="0"/>
              </a:spcBef>
              <a:spcAft>
                <a:spcPts val="0"/>
              </a:spcAft>
              <a:buNone/>
            </a:pPr>
            <a:r>
              <a:rPr lang="en" sz="1200"/>
              <a:t>Solutions: </a:t>
            </a:r>
            <a:endParaRPr sz="1200"/>
          </a:p>
          <a:p>
            <a:pPr indent="-304800" lvl="0" marL="457200" rtl="0" algn="l">
              <a:lnSpc>
                <a:spcPct val="120000"/>
              </a:lnSpc>
              <a:spcBef>
                <a:spcPts val="0"/>
              </a:spcBef>
              <a:spcAft>
                <a:spcPts val="0"/>
              </a:spcAft>
              <a:buSzPts val="1200"/>
              <a:buChar char="-"/>
            </a:pPr>
            <a:r>
              <a:rPr lang="en" sz="1200"/>
              <a:t>Deactivated 8 out-of-date systems</a:t>
            </a:r>
            <a:endParaRPr sz="1200"/>
          </a:p>
          <a:p>
            <a:pPr indent="-304800" lvl="0" marL="457200" rtl="0" algn="l">
              <a:lnSpc>
                <a:spcPct val="120000"/>
              </a:lnSpc>
              <a:spcBef>
                <a:spcPts val="0"/>
              </a:spcBef>
              <a:spcAft>
                <a:spcPts val="0"/>
              </a:spcAft>
              <a:buSzPts val="1200"/>
              <a:buChar char="-"/>
            </a:pPr>
            <a:r>
              <a:rPr lang="en" sz="1200"/>
              <a:t>Converted 38/48 systems only</a:t>
            </a:r>
            <a:endParaRPr sz="1200"/>
          </a:p>
        </p:txBody>
      </p:sp>
      <p:sp>
        <p:nvSpPr>
          <p:cNvPr id="132" name="Google Shape;132;p20"/>
          <p:cNvSpPr txBox="1"/>
          <p:nvPr/>
        </p:nvSpPr>
        <p:spPr>
          <a:xfrm>
            <a:off x="173625" y="57875"/>
            <a:ext cx="8102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Roboto"/>
                <a:ea typeface="Roboto"/>
                <a:cs typeface="Roboto"/>
                <a:sym typeface="Roboto"/>
              </a:rPr>
              <a:t>2.1. Project 1: Integrating systems result</a:t>
            </a:r>
            <a:endParaRPr b="1" sz="12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Out of 48 systems: Integrated successfully 38, </a:t>
            </a:r>
            <a:r>
              <a:rPr lang="en" sz="1000">
                <a:solidFill>
                  <a:schemeClr val="dk2"/>
                </a:solidFill>
                <a:latin typeface="Roboto"/>
                <a:ea typeface="Roboto"/>
                <a:cs typeface="Roboto"/>
                <a:sym typeface="Roboto"/>
              </a:rPr>
              <a:t>deactivate</a:t>
            </a:r>
            <a:r>
              <a:rPr lang="en" sz="1000">
                <a:solidFill>
                  <a:schemeClr val="dk2"/>
                </a:solidFill>
                <a:latin typeface="Roboto"/>
                <a:ea typeface="Roboto"/>
                <a:cs typeface="Roboto"/>
                <a:sym typeface="Roboto"/>
              </a:rPr>
              <a:t> 8, newly building 2 </a:t>
            </a:r>
            <a:endParaRPr sz="1000">
              <a:solidFill>
                <a:schemeClr val="dk2"/>
              </a:solidFill>
              <a:latin typeface="Roboto"/>
              <a:ea typeface="Roboto"/>
              <a:cs typeface="Roboto"/>
              <a:sym typeface="Roboto"/>
            </a:endParaRPr>
          </a:p>
        </p:txBody>
      </p:sp>
      <p:pic>
        <p:nvPicPr>
          <p:cNvPr id="133" name="Google Shape;133;p20"/>
          <p:cNvPicPr preferRelativeResize="0"/>
          <p:nvPr/>
        </p:nvPicPr>
        <p:blipFill>
          <a:blip r:embed="rId3">
            <a:alphaModFix/>
          </a:blip>
          <a:stretch>
            <a:fillRect/>
          </a:stretch>
        </p:blipFill>
        <p:spPr>
          <a:xfrm>
            <a:off x="248575" y="632163"/>
            <a:ext cx="5565210" cy="4257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nvSpPr>
        <p:spPr>
          <a:xfrm>
            <a:off x="173625" y="57875"/>
            <a:ext cx="8102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Roboto"/>
                <a:ea typeface="Roboto"/>
                <a:cs typeface="Roboto"/>
                <a:sym typeface="Roboto"/>
              </a:rPr>
              <a:t>2.1. Project 1: Project Documents</a:t>
            </a:r>
            <a:endParaRPr b="1" sz="12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All forms and documents related to Project</a:t>
            </a:r>
            <a:endParaRPr sz="1000">
              <a:solidFill>
                <a:schemeClr val="dk2"/>
              </a:solidFill>
              <a:latin typeface="Roboto"/>
              <a:ea typeface="Roboto"/>
              <a:cs typeface="Roboto"/>
              <a:sym typeface="Roboto"/>
            </a:endParaRPr>
          </a:p>
        </p:txBody>
      </p:sp>
      <p:pic>
        <p:nvPicPr>
          <p:cNvPr id="139" name="Google Shape;139;p21"/>
          <p:cNvPicPr preferRelativeResize="0"/>
          <p:nvPr/>
        </p:nvPicPr>
        <p:blipFill>
          <a:blip r:embed="rId3">
            <a:alphaModFix/>
          </a:blip>
          <a:stretch>
            <a:fillRect/>
          </a:stretch>
        </p:blipFill>
        <p:spPr>
          <a:xfrm>
            <a:off x="1573500" y="581075"/>
            <a:ext cx="5302649" cy="2119950"/>
          </a:xfrm>
          <a:prstGeom prst="rect">
            <a:avLst/>
          </a:prstGeom>
          <a:noFill/>
          <a:ln>
            <a:noFill/>
          </a:ln>
        </p:spPr>
      </p:pic>
      <p:pic>
        <p:nvPicPr>
          <p:cNvPr id="140" name="Google Shape;140;p21"/>
          <p:cNvPicPr preferRelativeResize="0"/>
          <p:nvPr/>
        </p:nvPicPr>
        <p:blipFill rotWithShape="1">
          <a:blip r:embed="rId4">
            <a:alphaModFix/>
          </a:blip>
          <a:srcRect b="0" l="0" r="0" t="0"/>
          <a:stretch/>
        </p:blipFill>
        <p:spPr>
          <a:xfrm>
            <a:off x="701725" y="2845850"/>
            <a:ext cx="3334951" cy="2213475"/>
          </a:xfrm>
          <a:prstGeom prst="rect">
            <a:avLst/>
          </a:prstGeom>
          <a:noFill/>
          <a:ln>
            <a:noFill/>
          </a:ln>
        </p:spPr>
      </p:pic>
      <p:pic>
        <p:nvPicPr>
          <p:cNvPr id="141" name="Google Shape;141;p21"/>
          <p:cNvPicPr preferRelativeResize="0"/>
          <p:nvPr/>
        </p:nvPicPr>
        <p:blipFill rotWithShape="1">
          <a:blip r:embed="rId5">
            <a:alphaModFix/>
          </a:blip>
          <a:srcRect b="0" l="0" r="0" t="0"/>
          <a:stretch/>
        </p:blipFill>
        <p:spPr>
          <a:xfrm>
            <a:off x="4572000" y="2845850"/>
            <a:ext cx="3493871" cy="2213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