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754"/>
    <a:srgbClr val="009DE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>
        <p:scale>
          <a:sx n="100" d="100"/>
          <a:sy n="100" d="100"/>
        </p:scale>
        <p:origin x="93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39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105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7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905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82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26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64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1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747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96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9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D517-04E4-41EE-93DD-875C1C66ABD3}" type="datetimeFigureOut">
              <a:rPr lang="en-DE" smtClean="0"/>
              <a:t>04/08/2020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FAD9-AFBA-40A9-B359-27267FED88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0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16.svg"/><Relationship Id="rId5" Type="http://schemas.openxmlformats.org/officeDocument/2006/relationships/image" Target="../media/image11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3.svg"/><Relationship Id="rId15" Type="http://schemas.openxmlformats.org/officeDocument/2006/relationships/image" Target="../media/image19.png"/><Relationship Id="rId10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.jp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4CAD86C-1287-425A-AA9D-B15B22AEB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83" y="4508242"/>
            <a:ext cx="1625242" cy="162524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7FF940-0FA5-42D7-8F4C-518FC1C85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81" y="2143586"/>
            <a:ext cx="2364659" cy="236465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E83549-814A-402B-8561-B65953CC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638" y="-2225163"/>
            <a:ext cx="3851788" cy="33703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CE7337-C302-4348-B2F2-2B1CE252A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0264" y="-2647642"/>
            <a:ext cx="2612923" cy="2612923"/>
          </a:xfrm>
          <a:prstGeom prst="rect">
            <a:avLst/>
          </a:prstGeom>
        </p:spPr>
      </p:pic>
      <p:pic>
        <p:nvPicPr>
          <p:cNvPr id="13" name="Graphic 12" descr="Cloud">
            <a:extLst>
              <a:ext uri="{FF2B5EF4-FFF2-40B4-BE49-F238E27FC236}">
                <a16:creationId xmlns:a16="http://schemas.microsoft.com/office/drawing/2014/main" id="{A08AFED1-C8E4-4B10-8017-A4F8FEC5E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9326" y="3608442"/>
            <a:ext cx="3249561" cy="32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98A20A22-D2C6-43FD-82ED-4CB9F56E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" y="543716"/>
            <a:ext cx="2010546" cy="201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04340-5BDD-4AA8-A42D-F00C70BE9998}"/>
              </a:ext>
            </a:extLst>
          </p:cNvPr>
          <p:cNvSpPr txBox="1"/>
          <p:nvPr/>
        </p:nvSpPr>
        <p:spPr>
          <a:xfrm>
            <a:off x="550211" y="250747"/>
            <a:ext cx="76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local PC</a:t>
            </a:r>
          </a:p>
          <a:p>
            <a:r>
              <a:rPr lang="en-US" sz="1400" b="1" dirty="0" err="1">
                <a:latin typeface="Bahnschrift SemiBold SemiConden" panose="020B0502040204020203" pitchFamily="34" charset="0"/>
              </a:rPr>
              <a:t>Rstudio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2E58767-2486-472B-BC35-B7A3B61CA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389" y="253902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BBBD60-F86B-46B2-B4E9-35F6CB637087}"/>
              </a:ext>
            </a:extLst>
          </p:cNvPr>
          <p:cNvSpPr txBox="1"/>
          <p:nvPr/>
        </p:nvSpPr>
        <p:spPr>
          <a:xfrm>
            <a:off x="3481992" y="4184094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data exchange via network drives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>
                <a:latin typeface="Bahnschrift SemiBold SemiConden" panose="020B0502040204020203" pitchFamily="34" charset="0"/>
              </a:rPr>
              <a:t>(inputs, model, outputs)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389676E-86F7-4DC7-B4E3-3D70077BFD30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 flipH="1" flipV="1">
            <a:off x="2757208" y="1675380"/>
            <a:ext cx="24421" cy="3531661"/>
          </a:xfrm>
          <a:prstGeom prst="curvedConnector3">
            <a:avLst>
              <a:gd name="adj1" fmla="val -1497727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93A6672-5159-477B-A5F4-D7C2578D1ABF}"/>
              </a:ext>
            </a:extLst>
          </p:cNvPr>
          <p:cNvCxnSpPr>
            <a:cxnSpLocks/>
            <a:stCxn id="19" idx="2"/>
            <a:endCxn id="55" idx="2"/>
          </p:cNvCxnSpPr>
          <p:nvPr/>
        </p:nvCxnSpPr>
        <p:spPr>
          <a:xfrm rot="16200000" flipH="1">
            <a:off x="4586560" y="-129550"/>
            <a:ext cx="15241" cy="7181182"/>
          </a:xfrm>
          <a:prstGeom prst="curvedConnector3">
            <a:avLst>
              <a:gd name="adj1" fmla="val 4331442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60EE6C-6D1D-4753-8727-5035B8911437}"/>
              </a:ext>
            </a:extLst>
          </p:cNvPr>
          <p:cNvGrpSpPr/>
          <p:nvPr/>
        </p:nvGrpSpPr>
        <p:grpSpPr>
          <a:xfrm>
            <a:off x="2978123" y="179439"/>
            <a:ext cx="3005720" cy="3005720"/>
            <a:chOff x="569388" y="-238663"/>
            <a:chExt cx="3249561" cy="3249561"/>
          </a:xfrm>
        </p:grpSpPr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160F6D00-FBB1-4DAC-B620-705877179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111" y="715253"/>
              <a:ext cx="1558261" cy="1558261"/>
            </a:xfrm>
            <a:prstGeom prst="rect">
              <a:avLst/>
            </a:prstGeom>
            <a:solidFill>
              <a:srgbClr val="009DE0"/>
            </a:solidFill>
            <a:ln>
              <a:noFill/>
            </a:ln>
          </p:spPr>
        </p:pic>
        <p:pic>
          <p:nvPicPr>
            <p:cNvPr id="50" name="Graphic 49" descr="Cloud">
              <a:extLst>
                <a:ext uri="{FF2B5EF4-FFF2-40B4-BE49-F238E27FC236}">
                  <a16:creationId xmlns:a16="http://schemas.microsoft.com/office/drawing/2014/main" id="{B142AED0-3450-477A-B9B2-B67B5EC02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9388" y="-238663"/>
              <a:ext cx="3249561" cy="3249561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19FCE99-CB67-4580-A820-807181219382}"/>
              </a:ext>
            </a:extLst>
          </p:cNvPr>
          <p:cNvSpPr txBox="1"/>
          <p:nvPr/>
        </p:nvSpPr>
        <p:spPr>
          <a:xfrm>
            <a:off x="3638932" y="25572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GWDG cloud server</a:t>
            </a:r>
            <a:br>
              <a:rPr lang="en-US" sz="1400" b="1" dirty="0">
                <a:latin typeface="Bahnschrift SemiBold SemiConden" panose="020B0502040204020203" pitchFamily="34" charset="0"/>
              </a:rPr>
            </a:br>
            <a:r>
              <a:rPr lang="en-US" sz="1400" b="1" dirty="0" err="1">
                <a:latin typeface="Bahnschrift SemiBold SemiConden" panose="020B0502040204020203" pitchFamily="34" charset="0"/>
              </a:rPr>
              <a:t>Rstudio</a:t>
            </a:r>
            <a:r>
              <a:rPr lang="en-US" sz="1400" b="1" dirty="0">
                <a:latin typeface="Bahnschrift SemiBold SemiConden" panose="020B0502040204020203" pitchFamily="34" charset="0"/>
              </a:rPr>
              <a:t> server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8CA0EC2-DCCA-4705-A20C-DBEDC8FEBF9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9038" y="749387"/>
            <a:ext cx="1810864" cy="181086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18CA78-227B-4D27-B60A-DAFAD4EC1D01}"/>
              </a:ext>
            </a:extLst>
          </p:cNvPr>
          <p:cNvSpPr txBox="1"/>
          <p:nvPr/>
        </p:nvSpPr>
        <p:spPr>
          <a:xfrm>
            <a:off x="6898799" y="282106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GWDG HPC</a:t>
            </a:r>
          </a:p>
          <a:p>
            <a:r>
              <a:rPr lang="en-US" sz="1400" b="1" dirty="0">
                <a:latin typeface="Bahnschrift SemiBold SemiConden" panose="020B0502040204020203" pitchFamily="34" charset="0"/>
              </a:rPr>
              <a:t>R console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7E4080DF-B084-44DC-A473-32F8D36D34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8050" y="2514600"/>
            <a:ext cx="914400" cy="914400"/>
          </a:xfrm>
          <a:prstGeom prst="rect">
            <a:avLst/>
          </a:prstGeom>
        </p:spPr>
      </p:pic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EF6ECE31-EC7F-42FD-A9D6-F964393C6F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27571" y="2554262"/>
            <a:ext cx="914400" cy="914400"/>
          </a:xfrm>
          <a:prstGeom prst="rect">
            <a:avLst/>
          </a:prstGeom>
        </p:spPr>
      </p:pic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08A7768-A7DE-4280-9EFE-5C65D1B37711}"/>
              </a:ext>
            </a:extLst>
          </p:cNvPr>
          <p:cNvCxnSpPr>
            <a:cxnSpLocks/>
            <a:stCxn id="54" idx="2"/>
            <a:endCxn id="55" idx="2"/>
          </p:cNvCxnSpPr>
          <p:nvPr/>
        </p:nvCxnSpPr>
        <p:spPr>
          <a:xfrm rot="16200000" flipH="1">
            <a:off x="6340179" y="1624070"/>
            <a:ext cx="39662" cy="3649521"/>
          </a:xfrm>
          <a:prstGeom prst="curvedConnector3">
            <a:avLst>
              <a:gd name="adj1" fmla="val 901293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Inbox">
            <a:extLst>
              <a:ext uri="{FF2B5EF4-FFF2-40B4-BE49-F238E27FC236}">
                <a16:creationId xmlns:a16="http://schemas.microsoft.com/office/drawing/2014/main" id="{F1AC46D0-BC25-4CB0-A520-B45F39FF7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98507" y="2317877"/>
            <a:ext cx="914400" cy="9144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DA5DE8-720D-4AFF-A40E-6F6EB3AC5941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992450" y="2775077"/>
            <a:ext cx="1406057" cy="1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045B17-F114-439A-8259-27F839D99860}"/>
              </a:ext>
            </a:extLst>
          </p:cNvPr>
          <p:cNvSpPr txBox="1"/>
          <p:nvPr/>
        </p:nvSpPr>
        <p:spPr>
          <a:xfrm>
            <a:off x="4976173" y="2792126"/>
            <a:ext cx="143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Submit jobs via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>
                <a:latin typeface="Bahnschrift SemiBold SemiConden" panose="020B0502040204020203" pitchFamily="34" charset="0"/>
              </a:rPr>
              <a:t>future/</a:t>
            </a:r>
            <a:r>
              <a:rPr lang="en-US" sz="1400" dirty="0" err="1">
                <a:latin typeface="Bahnschrift SemiBold SemiConden" panose="020B0502040204020203" pitchFamily="34" charset="0"/>
              </a:rPr>
              <a:t>clustermq</a:t>
            </a:r>
            <a:endParaRPr lang="en-DE" sz="1400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9C83B57-B724-4D93-9526-2D32C59A9114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7312907" y="2775077"/>
            <a:ext cx="414664" cy="236385"/>
          </a:xfrm>
          <a:prstGeom prst="straightConnector1">
            <a:avLst/>
          </a:prstGeom>
          <a:ln w="38100">
            <a:solidFill>
              <a:srgbClr val="D2875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A1DBEB-340D-4406-B377-032DADFEE9CE}"/>
              </a:ext>
            </a:extLst>
          </p:cNvPr>
          <p:cNvSpPr txBox="1"/>
          <p:nvPr/>
        </p:nvSpPr>
        <p:spPr>
          <a:xfrm>
            <a:off x="6881966" y="3076697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28754"/>
                </a:solidFill>
                <a:latin typeface="Bahnschrift SemiBold SemiConden" panose="020B0502040204020203" pitchFamily="34" charset="0"/>
              </a:rPr>
              <a:t>store to disk</a:t>
            </a:r>
            <a:endParaRPr lang="en-DE" sz="1400" dirty="0">
              <a:solidFill>
                <a:srgbClr val="D28754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7FF940-0FA5-42D7-8F4C-518FC1C8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49" y="2904985"/>
            <a:ext cx="1307843" cy="13078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227F42-0075-4B5E-A764-CC693770A42D}"/>
              </a:ext>
            </a:extLst>
          </p:cNvPr>
          <p:cNvGrpSpPr/>
          <p:nvPr/>
        </p:nvGrpSpPr>
        <p:grpSpPr>
          <a:xfrm>
            <a:off x="2978123" y="179439"/>
            <a:ext cx="3005720" cy="3005720"/>
            <a:chOff x="569388" y="-238663"/>
            <a:chExt cx="3249561" cy="324956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24CAD86C-1287-425A-AA9D-B15B22AEB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111" y="715253"/>
              <a:ext cx="1558261" cy="1558261"/>
            </a:xfrm>
            <a:prstGeom prst="rect">
              <a:avLst/>
            </a:prstGeom>
            <a:solidFill>
              <a:srgbClr val="009DE0"/>
            </a:solidFill>
            <a:ln>
              <a:noFill/>
            </a:ln>
          </p:spPr>
        </p:pic>
        <p:pic>
          <p:nvPicPr>
            <p:cNvPr id="13" name="Graphic 12" descr="Cloud">
              <a:extLst>
                <a:ext uri="{FF2B5EF4-FFF2-40B4-BE49-F238E27FC236}">
                  <a16:creationId xmlns:a16="http://schemas.microsoft.com/office/drawing/2014/main" id="{A08AFED1-C8E4-4B10-8017-A4F8FEC5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388" y="-238663"/>
              <a:ext cx="3249561" cy="3249561"/>
            </a:xfrm>
            <a:prstGeom prst="rect">
              <a:avLst/>
            </a:prstGeom>
          </p:spPr>
        </p:pic>
      </p:grpSp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98A20A22-D2C6-43FD-82ED-4CB9F56E2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8" y="543716"/>
            <a:ext cx="2010546" cy="201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04340-5BDD-4AA8-A42D-F00C70BE9998}"/>
              </a:ext>
            </a:extLst>
          </p:cNvPr>
          <p:cNvSpPr txBox="1"/>
          <p:nvPr/>
        </p:nvSpPr>
        <p:spPr>
          <a:xfrm>
            <a:off x="550211" y="250747"/>
            <a:ext cx="76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local PC</a:t>
            </a:r>
          </a:p>
          <a:p>
            <a:r>
              <a:rPr lang="en-US" sz="1400" b="1" dirty="0" err="1">
                <a:latin typeface="Bahnschrift SemiBold SemiConden" panose="020B0502040204020203" pitchFamily="34" charset="0"/>
              </a:rPr>
              <a:t>Rstudio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1509-8CAF-4262-B776-F537CC8B4E06}"/>
              </a:ext>
            </a:extLst>
          </p:cNvPr>
          <p:cNvSpPr txBox="1"/>
          <p:nvPr/>
        </p:nvSpPr>
        <p:spPr>
          <a:xfrm>
            <a:off x="3638932" y="25572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GWDG cloud server</a:t>
            </a:r>
            <a:br>
              <a:rPr lang="en-US" sz="1400" b="1" dirty="0">
                <a:latin typeface="Bahnschrift SemiBold SemiConden" panose="020B0502040204020203" pitchFamily="34" charset="0"/>
              </a:rPr>
            </a:br>
            <a:r>
              <a:rPr lang="en-US" sz="1400" b="1" dirty="0" err="1">
                <a:latin typeface="Bahnschrift SemiBold SemiConden" panose="020B0502040204020203" pitchFamily="34" charset="0"/>
              </a:rPr>
              <a:t>Rstudio</a:t>
            </a:r>
            <a:r>
              <a:rPr lang="en-US" sz="1400" b="1" dirty="0">
                <a:latin typeface="Bahnschrift SemiBold SemiConden" panose="020B0502040204020203" pitchFamily="34" charset="0"/>
              </a:rPr>
              <a:t> server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331F7-4C91-489C-802E-702586F9912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9038" y="749387"/>
            <a:ext cx="1810864" cy="1810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5F0568-57D4-4518-A0E1-92B918D9EC69}"/>
              </a:ext>
            </a:extLst>
          </p:cNvPr>
          <p:cNvSpPr txBox="1"/>
          <p:nvPr/>
        </p:nvSpPr>
        <p:spPr>
          <a:xfrm>
            <a:off x="6898799" y="282106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GWDG HPC</a:t>
            </a:r>
          </a:p>
          <a:p>
            <a:r>
              <a:rPr lang="en-US" sz="1400" b="1" dirty="0">
                <a:latin typeface="Bahnschrift SemiBold SemiConden" panose="020B0502040204020203" pitchFamily="34" charset="0"/>
              </a:rPr>
              <a:t>R console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2E58767-2486-472B-BC35-B7A3B61CA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389" y="2539021"/>
            <a:ext cx="914400" cy="914400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C0873513-41EA-4A71-9324-055E70B486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78050" y="2514600"/>
            <a:ext cx="914400" cy="914400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6FF4188E-1AE0-40DB-A0F1-9AAEC0A319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7571" y="2554262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BBBD60-F86B-46B2-B4E9-35F6CB637087}"/>
              </a:ext>
            </a:extLst>
          </p:cNvPr>
          <p:cNvSpPr txBox="1"/>
          <p:nvPr/>
        </p:nvSpPr>
        <p:spPr>
          <a:xfrm>
            <a:off x="5494408" y="3955328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data exchange via SSH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>
                <a:latin typeface="Bahnschrift SemiBold SemiConden" panose="020B0502040204020203" pitchFamily="34" charset="0"/>
              </a:rPr>
              <a:t>(inputs, model, outputs) </a:t>
            </a:r>
            <a:endParaRPr lang="en-DE" sz="1400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389676E-86F7-4DC7-B4E3-3D70077BFD30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 rot="16200000" flipH="1">
            <a:off x="1483926" y="2973084"/>
            <a:ext cx="105486" cy="1066160"/>
          </a:xfrm>
          <a:prstGeom prst="curvedConnector2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93A6672-5159-477B-A5F4-D7C2578D1ABF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16200000" flipH="1">
            <a:off x="6340179" y="1624070"/>
            <a:ext cx="39662" cy="3649521"/>
          </a:xfrm>
          <a:prstGeom prst="curvedConnector3">
            <a:avLst>
              <a:gd name="adj1" fmla="val 1201195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Inbox">
            <a:extLst>
              <a:ext uri="{FF2B5EF4-FFF2-40B4-BE49-F238E27FC236}">
                <a16:creationId xmlns:a16="http://schemas.microsoft.com/office/drawing/2014/main" id="{12836CE3-4D44-492A-BD17-8F34890389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98507" y="2317877"/>
            <a:ext cx="914400" cy="9144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377C16-E23C-4051-86DF-66103976588E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92450" y="2775077"/>
            <a:ext cx="1406057" cy="1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F707E9-E816-4C73-9124-FA59B73CAAA5}"/>
              </a:ext>
            </a:extLst>
          </p:cNvPr>
          <p:cNvSpPr txBox="1"/>
          <p:nvPr/>
        </p:nvSpPr>
        <p:spPr>
          <a:xfrm>
            <a:off x="4976173" y="2792126"/>
            <a:ext cx="143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Submit jobs via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>
                <a:latin typeface="Bahnschrift SemiBold SemiConden" panose="020B0502040204020203" pitchFamily="34" charset="0"/>
              </a:rPr>
              <a:t>future/</a:t>
            </a:r>
            <a:r>
              <a:rPr lang="en-US" sz="1400" dirty="0" err="1">
                <a:latin typeface="Bahnschrift SemiBold SemiConden" panose="020B0502040204020203" pitchFamily="34" charset="0"/>
              </a:rPr>
              <a:t>clustermq</a:t>
            </a:r>
            <a:endParaRPr lang="en-DE" sz="1400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E39BD9E-94F5-443C-9A9D-CF8FDF21BDDC}"/>
              </a:ext>
            </a:extLst>
          </p:cNvPr>
          <p:cNvCxnSpPr>
            <a:cxnSpLocks/>
            <a:stCxn id="21" idx="2"/>
            <a:endCxn id="5" idx="3"/>
          </p:cNvCxnSpPr>
          <p:nvPr/>
        </p:nvCxnSpPr>
        <p:spPr>
          <a:xfrm rot="5400000">
            <a:off x="3891468" y="2915124"/>
            <a:ext cx="129907" cy="1157658"/>
          </a:xfrm>
          <a:prstGeom prst="curvedConnector2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CE94E6-3AB1-4BC4-B21F-237A748EF1E7}"/>
              </a:ext>
            </a:extLst>
          </p:cNvPr>
          <p:cNvSpPr txBox="1"/>
          <p:nvPr/>
        </p:nvSpPr>
        <p:spPr>
          <a:xfrm>
            <a:off x="2304916" y="277507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git repo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4FEDD1-887E-41B6-AC2A-9888AC9F2E10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7312907" y="2775077"/>
            <a:ext cx="414664" cy="236385"/>
          </a:xfrm>
          <a:prstGeom prst="straightConnector1">
            <a:avLst/>
          </a:prstGeom>
          <a:ln w="38100">
            <a:solidFill>
              <a:srgbClr val="D2875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B51099-AB96-40CE-B0B6-60B3D69B83B5}"/>
              </a:ext>
            </a:extLst>
          </p:cNvPr>
          <p:cNvSpPr txBox="1"/>
          <p:nvPr/>
        </p:nvSpPr>
        <p:spPr>
          <a:xfrm>
            <a:off x="6881966" y="3076697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28754"/>
                </a:solidFill>
                <a:latin typeface="Bahnschrift SemiBold SemiConden" panose="020B0502040204020203" pitchFamily="34" charset="0"/>
              </a:rPr>
              <a:t>store to disk</a:t>
            </a:r>
            <a:endParaRPr lang="en-DE" sz="1400" dirty="0">
              <a:solidFill>
                <a:srgbClr val="D28754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5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7FF940-0FA5-42D7-8F4C-518FC1C8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49" y="2904985"/>
            <a:ext cx="1307843" cy="130784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E83549-814A-402B-8561-B65953CCC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02" y="4172069"/>
            <a:ext cx="1543796" cy="1350822"/>
          </a:xfrm>
          <a:prstGeom prst="rect">
            <a:avLst/>
          </a:prstGeom>
        </p:spPr>
      </p:pic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98A20A22-D2C6-43FD-82ED-4CB9F56E2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8" y="543716"/>
            <a:ext cx="2010546" cy="201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04340-5BDD-4AA8-A42D-F00C70BE9998}"/>
              </a:ext>
            </a:extLst>
          </p:cNvPr>
          <p:cNvSpPr txBox="1"/>
          <p:nvPr/>
        </p:nvSpPr>
        <p:spPr>
          <a:xfrm>
            <a:off x="550211" y="250747"/>
            <a:ext cx="76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local PC</a:t>
            </a:r>
          </a:p>
          <a:p>
            <a:r>
              <a:rPr lang="en-US" sz="1400" b="1" dirty="0" err="1">
                <a:latin typeface="Bahnschrift SemiBold SemiConden" panose="020B0502040204020203" pitchFamily="34" charset="0"/>
              </a:rPr>
              <a:t>Rstudio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2E58767-2486-472B-BC35-B7A3B61CA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389" y="2539021"/>
            <a:ext cx="914400" cy="914400"/>
          </a:xfrm>
          <a:prstGeom prst="rect">
            <a:avLst/>
          </a:prstGeom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389676E-86F7-4DC7-B4E3-3D70077BFD30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1460789" y="2996221"/>
            <a:ext cx="608960" cy="5626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93A6672-5159-477B-A5F4-D7C2578D1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5404" y="1801762"/>
            <a:ext cx="21072" cy="3275549"/>
          </a:xfrm>
          <a:prstGeom prst="curvedConnector3">
            <a:avLst>
              <a:gd name="adj1" fmla="val 1173382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E39BD9E-94F5-443C-9A9D-CF8FDF21BDDC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 flipV="1">
            <a:off x="3377592" y="2971799"/>
            <a:ext cx="700458" cy="58710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CE94E6-3AB1-4BC4-B21F-237A748EF1E7}"/>
              </a:ext>
            </a:extLst>
          </p:cNvPr>
          <p:cNvSpPr txBox="1"/>
          <p:nvPr/>
        </p:nvSpPr>
        <p:spPr>
          <a:xfrm>
            <a:off x="2304916" y="277507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git repo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1711-C7CF-4714-813F-7570B43D5A50}"/>
              </a:ext>
            </a:extLst>
          </p:cNvPr>
          <p:cNvSpPr txBox="1"/>
          <p:nvPr/>
        </p:nvSpPr>
        <p:spPr>
          <a:xfrm>
            <a:off x="7022536" y="3629375"/>
            <a:ext cx="180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data exchange via SSH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>
                <a:latin typeface="Bahnschrift SemiBold SemiConden" panose="020B0502040204020203" pitchFamily="34" charset="0"/>
              </a:rPr>
              <a:t>(inputs, model) </a:t>
            </a:r>
            <a:endParaRPr lang="en-DE" sz="1400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F059E6C-845E-4287-B96D-846F5BE461EB}"/>
              </a:ext>
            </a:extLst>
          </p:cNvPr>
          <p:cNvCxnSpPr>
            <a:cxnSpLocks/>
            <a:stCxn id="7" idx="3"/>
            <a:endCxn id="55" idx="2"/>
          </p:cNvCxnSpPr>
          <p:nvPr/>
        </p:nvCxnSpPr>
        <p:spPr>
          <a:xfrm flipV="1">
            <a:off x="5343898" y="3232277"/>
            <a:ext cx="1511809" cy="1615203"/>
          </a:xfrm>
          <a:prstGeom prst="curvedConnector2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6A8E1AE-80D0-4C72-A3C5-38AED77B161D}"/>
              </a:ext>
            </a:extLst>
          </p:cNvPr>
          <p:cNvCxnSpPr>
            <a:cxnSpLocks/>
            <a:stCxn id="19" idx="2"/>
            <a:endCxn id="7" idx="1"/>
          </p:cNvCxnSpPr>
          <p:nvPr/>
        </p:nvCxnSpPr>
        <p:spPr>
          <a:xfrm rot="16200000" flipH="1">
            <a:off x="1704816" y="2752193"/>
            <a:ext cx="1394059" cy="2796513"/>
          </a:xfrm>
          <a:prstGeom prst="curvedConnector2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3754259-598C-4957-9EF3-48D979EC513E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4182091" y="3782159"/>
            <a:ext cx="743069" cy="36750"/>
          </a:xfrm>
          <a:prstGeom prst="curvedConnector3">
            <a:avLst>
              <a:gd name="adj1" fmla="val 109028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E7B659-A5F7-4A80-8EDD-F74904D8321D}"/>
              </a:ext>
            </a:extLst>
          </p:cNvPr>
          <p:cNvGrpSpPr/>
          <p:nvPr/>
        </p:nvGrpSpPr>
        <p:grpSpPr>
          <a:xfrm>
            <a:off x="2978123" y="179439"/>
            <a:ext cx="3005720" cy="3005720"/>
            <a:chOff x="569388" y="-238663"/>
            <a:chExt cx="3249561" cy="3249561"/>
          </a:xfrm>
        </p:grpSpPr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FEB41283-D2AF-4F01-98A6-A353CC965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111" y="715253"/>
              <a:ext cx="1558261" cy="1558261"/>
            </a:xfrm>
            <a:prstGeom prst="rect">
              <a:avLst/>
            </a:prstGeom>
            <a:solidFill>
              <a:srgbClr val="009DE0"/>
            </a:solidFill>
            <a:ln>
              <a:noFill/>
            </a:ln>
          </p:spPr>
        </p:pic>
        <p:pic>
          <p:nvPicPr>
            <p:cNvPr id="49" name="Graphic 48" descr="Cloud">
              <a:extLst>
                <a:ext uri="{FF2B5EF4-FFF2-40B4-BE49-F238E27FC236}">
                  <a16:creationId xmlns:a16="http://schemas.microsoft.com/office/drawing/2014/main" id="{67803D24-04C8-47E3-9A30-8644E661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388" y="-238663"/>
              <a:ext cx="3249561" cy="3249561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22EA4A5-C5D6-4675-AEBE-3E74EAF1596C}"/>
              </a:ext>
            </a:extLst>
          </p:cNvPr>
          <p:cNvSpPr txBox="1"/>
          <p:nvPr/>
        </p:nvSpPr>
        <p:spPr>
          <a:xfrm>
            <a:off x="3638932" y="25572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GWDG cloud server</a:t>
            </a:r>
            <a:br>
              <a:rPr lang="en-US" sz="1400" b="1" dirty="0">
                <a:latin typeface="Bahnschrift SemiBold SemiConden" panose="020B0502040204020203" pitchFamily="34" charset="0"/>
              </a:rPr>
            </a:br>
            <a:r>
              <a:rPr lang="en-US" sz="1400" b="1" dirty="0" err="1">
                <a:latin typeface="Bahnschrift SemiBold SemiConden" panose="020B0502040204020203" pitchFamily="34" charset="0"/>
              </a:rPr>
              <a:t>Rstudio</a:t>
            </a:r>
            <a:r>
              <a:rPr lang="en-US" sz="1400" b="1" dirty="0">
                <a:latin typeface="Bahnschrift SemiBold SemiConden" panose="020B0502040204020203" pitchFamily="34" charset="0"/>
              </a:rPr>
              <a:t> server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39DD69D-4E6D-4082-BCAD-A3E3A21FBE5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9038" y="749387"/>
            <a:ext cx="1810864" cy="18108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9F4451C-974A-4523-8C4E-BE95749C74F1}"/>
              </a:ext>
            </a:extLst>
          </p:cNvPr>
          <p:cNvSpPr txBox="1"/>
          <p:nvPr/>
        </p:nvSpPr>
        <p:spPr>
          <a:xfrm>
            <a:off x="6898799" y="282106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ahnschrift SemiBold SemiConden" panose="020B0502040204020203" pitchFamily="34" charset="0"/>
              </a:rPr>
              <a:t>GWDG HPC</a:t>
            </a:r>
          </a:p>
          <a:p>
            <a:r>
              <a:rPr lang="en-US" sz="1400" b="1" dirty="0">
                <a:latin typeface="Bahnschrift SemiBold SemiConden" panose="020B0502040204020203" pitchFamily="34" charset="0"/>
              </a:rPr>
              <a:t>R console</a:t>
            </a:r>
            <a:endParaRPr lang="en-DE" sz="1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53" name="Graphic 52" descr="Database">
            <a:extLst>
              <a:ext uri="{FF2B5EF4-FFF2-40B4-BE49-F238E27FC236}">
                <a16:creationId xmlns:a16="http://schemas.microsoft.com/office/drawing/2014/main" id="{97D8398A-E59B-488F-AEA2-FDD948F6C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8050" y="2514600"/>
            <a:ext cx="914400" cy="914400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8AFFA36E-2216-4A7E-8633-6C52946666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27571" y="2554262"/>
            <a:ext cx="914400" cy="914400"/>
          </a:xfrm>
          <a:prstGeom prst="rect">
            <a:avLst/>
          </a:prstGeom>
        </p:spPr>
      </p:pic>
      <p:pic>
        <p:nvPicPr>
          <p:cNvPr id="55" name="Graphic 54" descr="Inbox">
            <a:extLst>
              <a:ext uri="{FF2B5EF4-FFF2-40B4-BE49-F238E27FC236}">
                <a16:creationId xmlns:a16="http://schemas.microsoft.com/office/drawing/2014/main" id="{71207E62-E690-4B05-9C2B-5647463086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8507" y="2317877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D5A30E-E0A8-4B21-8819-6D668D2BAB64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4992450" y="2775077"/>
            <a:ext cx="1406057" cy="1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B25186-863F-4E21-86A9-3F59FF2F5839}"/>
              </a:ext>
            </a:extLst>
          </p:cNvPr>
          <p:cNvSpPr txBox="1"/>
          <p:nvPr/>
        </p:nvSpPr>
        <p:spPr>
          <a:xfrm>
            <a:off x="4976173" y="2792126"/>
            <a:ext cx="143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Submit jobs via</a:t>
            </a:r>
            <a:br>
              <a:rPr lang="en-US" sz="1400" dirty="0">
                <a:latin typeface="Bahnschrift SemiBold SemiConden" panose="020B0502040204020203" pitchFamily="34" charset="0"/>
              </a:rPr>
            </a:br>
            <a:r>
              <a:rPr lang="en-US" sz="1400" dirty="0">
                <a:latin typeface="Bahnschrift SemiBold SemiConden" panose="020B0502040204020203" pitchFamily="34" charset="0"/>
              </a:rPr>
              <a:t>future/</a:t>
            </a:r>
            <a:r>
              <a:rPr lang="en-US" sz="1400" dirty="0" err="1">
                <a:latin typeface="Bahnschrift SemiBold SemiConden" panose="020B0502040204020203" pitchFamily="34" charset="0"/>
              </a:rPr>
              <a:t>clustermq</a:t>
            </a:r>
            <a:endParaRPr lang="en-DE" sz="1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5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105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Salecker</dc:creator>
  <cp:lastModifiedBy>Jan Salecker</cp:lastModifiedBy>
  <cp:revision>8</cp:revision>
  <dcterms:created xsi:type="dcterms:W3CDTF">2020-08-04T12:29:48Z</dcterms:created>
  <dcterms:modified xsi:type="dcterms:W3CDTF">2020-08-04T13:23:59Z</dcterms:modified>
</cp:coreProperties>
</file>