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03"/>
  </p:notesMasterIdLst>
  <p:sldIdLst>
    <p:sldId id="435" r:id="rId2"/>
    <p:sldId id="287" r:id="rId3"/>
    <p:sldId id="288" r:id="rId4"/>
    <p:sldId id="289" r:id="rId5"/>
    <p:sldId id="405" r:id="rId6"/>
    <p:sldId id="430" r:id="rId7"/>
    <p:sldId id="431" r:id="rId8"/>
    <p:sldId id="432" r:id="rId9"/>
    <p:sldId id="433" r:id="rId10"/>
    <p:sldId id="434" r:id="rId11"/>
    <p:sldId id="292" r:id="rId12"/>
    <p:sldId id="406" r:id="rId13"/>
    <p:sldId id="295" r:id="rId14"/>
    <p:sldId id="296" r:id="rId15"/>
    <p:sldId id="364" r:id="rId16"/>
    <p:sldId id="367" r:id="rId17"/>
    <p:sldId id="365" r:id="rId18"/>
    <p:sldId id="420" r:id="rId19"/>
    <p:sldId id="421" r:id="rId20"/>
    <p:sldId id="422" r:id="rId21"/>
    <p:sldId id="428" r:id="rId22"/>
    <p:sldId id="427" r:id="rId23"/>
    <p:sldId id="423" r:id="rId24"/>
    <p:sldId id="424" r:id="rId25"/>
    <p:sldId id="408" r:id="rId26"/>
    <p:sldId id="409" r:id="rId27"/>
    <p:sldId id="298" r:id="rId28"/>
    <p:sldId id="299" r:id="rId29"/>
    <p:sldId id="410" r:id="rId30"/>
    <p:sldId id="368" r:id="rId31"/>
    <p:sldId id="369" r:id="rId32"/>
    <p:sldId id="370" r:id="rId33"/>
    <p:sldId id="412" r:id="rId34"/>
    <p:sldId id="413" r:id="rId35"/>
    <p:sldId id="415" r:id="rId36"/>
    <p:sldId id="414" r:id="rId37"/>
    <p:sldId id="371" r:id="rId38"/>
    <p:sldId id="305" r:id="rId39"/>
    <p:sldId id="306" r:id="rId40"/>
    <p:sldId id="307" r:id="rId41"/>
    <p:sldId id="375" r:id="rId42"/>
    <p:sldId id="417" r:id="rId43"/>
    <p:sldId id="418" r:id="rId44"/>
    <p:sldId id="419" r:id="rId45"/>
    <p:sldId id="378" r:id="rId46"/>
    <p:sldId id="379" r:id="rId47"/>
    <p:sldId id="380" r:id="rId48"/>
    <p:sldId id="416" r:id="rId49"/>
    <p:sldId id="308" r:id="rId50"/>
    <p:sldId id="309" r:id="rId51"/>
    <p:sldId id="310" r:id="rId52"/>
    <p:sldId id="311" r:id="rId53"/>
    <p:sldId id="324" r:id="rId54"/>
    <p:sldId id="327" r:id="rId55"/>
    <p:sldId id="328" r:id="rId56"/>
    <p:sldId id="329" r:id="rId57"/>
    <p:sldId id="330" r:id="rId58"/>
    <p:sldId id="331" r:id="rId59"/>
    <p:sldId id="332" r:id="rId60"/>
    <p:sldId id="333" r:id="rId61"/>
    <p:sldId id="334" r:id="rId62"/>
    <p:sldId id="383" r:id="rId63"/>
    <p:sldId id="429" r:id="rId64"/>
    <p:sldId id="384" r:id="rId65"/>
    <p:sldId id="339" r:id="rId66"/>
    <p:sldId id="340" r:id="rId67"/>
    <p:sldId id="341" r:id="rId68"/>
    <p:sldId id="342" r:id="rId69"/>
    <p:sldId id="343" r:id="rId70"/>
    <p:sldId id="344" r:id="rId71"/>
    <p:sldId id="345" r:id="rId72"/>
    <p:sldId id="385" r:id="rId73"/>
    <p:sldId id="386" r:id="rId74"/>
    <p:sldId id="387" r:id="rId75"/>
    <p:sldId id="388" r:id="rId76"/>
    <p:sldId id="389" r:id="rId77"/>
    <p:sldId id="390" r:id="rId78"/>
    <p:sldId id="391" r:id="rId79"/>
    <p:sldId id="407" r:id="rId80"/>
    <p:sldId id="348" r:id="rId81"/>
    <p:sldId id="349" r:id="rId82"/>
    <p:sldId id="350" r:id="rId83"/>
    <p:sldId id="351" r:id="rId84"/>
    <p:sldId id="352" r:id="rId85"/>
    <p:sldId id="353" r:id="rId86"/>
    <p:sldId id="392" r:id="rId87"/>
    <p:sldId id="354" r:id="rId88"/>
    <p:sldId id="355" r:id="rId89"/>
    <p:sldId id="356" r:id="rId90"/>
    <p:sldId id="393" r:id="rId91"/>
    <p:sldId id="394" r:id="rId92"/>
    <p:sldId id="395" r:id="rId93"/>
    <p:sldId id="396" r:id="rId94"/>
    <p:sldId id="357" r:id="rId95"/>
    <p:sldId id="358" r:id="rId96"/>
    <p:sldId id="359" r:id="rId97"/>
    <p:sldId id="360" r:id="rId98"/>
    <p:sldId id="361" r:id="rId99"/>
    <p:sldId id="397" r:id="rId100"/>
    <p:sldId id="398" r:id="rId101"/>
    <p:sldId id="399"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01" autoAdjust="0"/>
    <p:restoredTop sz="94660"/>
  </p:normalViewPr>
  <p:slideViewPr>
    <p:cSldViewPr>
      <p:cViewPr varScale="1">
        <p:scale>
          <a:sx n="107" d="100"/>
          <a:sy n="107" d="100"/>
        </p:scale>
        <p:origin x="496" y="168"/>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notesMaster" Target="notesMasters/notesMaster1.xml"/><Relationship Id="rId104" Type="http://schemas.openxmlformats.org/officeDocument/2006/relationships/presProps" Target="presProps.xml"/><Relationship Id="rId105" Type="http://schemas.openxmlformats.org/officeDocument/2006/relationships/viewProps" Target="viewProps.xml"/><Relationship Id="rId106" Type="http://schemas.openxmlformats.org/officeDocument/2006/relationships/theme" Target="theme/theme1.xml"/><Relationship Id="rId10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F33F2-63BF-434D-B699-93322D68319B}" type="datetimeFigureOut">
              <a:rPr lang="en-US" smtClean="0"/>
              <a:t>5/23/17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80ECC-EE2F-1445-8ED1-945EC8D9387B}" type="slidenum">
              <a:rPr lang="en-US" smtClean="0"/>
              <a:t>‹#›</a:t>
            </a:fld>
            <a:endParaRPr lang="en-US"/>
          </a:p>
        </p:txBody>
      </p:sp>
    </p:spTree>
    <p:extLst>
      <p:ext uri="{BB962C8B-B14F-4D97-AF65-F5344CB8AC3E}">
        <p14:creationId xmlns:p14="http://schemas.microsoft.com/office/powerpoint/2010/main" val="2090386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9705" y="3045244"/>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73768" y="4960437"/>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533400" y="224737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09074"/>
            <a:ext cx="2209800" cy="161248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8013" y="435618"/>
            <a:ext cx="2375587" cy="173811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222" y="-381000"/>
            <a:ext cx="4367463" cy="32755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11701460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Tuesday, May 23,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Tuesday, May 23, 2017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Tuesday, May 23, 2017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Tuesday, May 23, 2017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Tuesday, May 23,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Tuesday, May 23, 2017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Tuesday, May 23, 2017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Tuesday, May 23, 2017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166731026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programming in python</a:t>
            </a:r>
            <a:endParaRPr lang="en-US" dirty="0"/>
          </a:p>
        </p:txBody>
      </p:sp>
      <p:sp>
        <p:nvSpPr>
          <p:cNvPr id="3" name="Subtitle 2"/>
          <p:cNvSpPr>
            <a:spLocks noGrp="1"/>
          </p:cNvSpPr>
          <p:nvPr>
            <p:ph type="subTitle" idx="1"/>
          </p:nvPr>
        </p:nvSpPr>
        <p:spPr/>
        <p:txBody>
          <a:bodyPr/>
          <a:lstStyle/>
          <a:p>
            <a:r>
              <a:rPr lang="en-US" smtClean="0"/>
              <a:t>Part I</a:t>
            </a:r>
            <a:endParaRPr lang="en-US"/>
          </a:p>
        </p:txBody>
      </p:sp>
    </p:spTree>
    <p:extLst>
      <p:ext uri="{BB962C8B-B14F-4D97-AF65-F5344CB8AC3E}">
        <p14:creationId xmlns:p14="http://schemas.microsoft.com/office/powerpoint/2010/main" val="115541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Variable Explorer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Variable Explorer allows us to show the values of variables in our programs.  It is particularly helpful for looking at a group of values (an array).  We can change the number of decimal places printed by clicking "Format" and typing in an expression of the form %.3f for three decimal places.  The Variable Explorer also includes icons for saving, refreshing, or importing data to our workspace</a:t>
            </a:r>
            <a:r>
              <a:rPr lang="en-US" dirty="0" smtClean="0"/>
              <a:t>.</a:t>
            </a:r>
            <a:endParaRPr lang="en-US" dirty="0"/>
          </a:p>
          <a:p>
            <a:r>
              <a:rPr lang="en-US" dirty="0"/>
              <a:t>To clear all values in the workspace, type</a:t>
            </a:r>
          </a:p>
          <a:p>
            <a:pPr marL="0" indent="0">
              <a:buNone/>
            </a:pP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reset</a:t>
            </a:r>
          </a:p>
          <a:p>
            <a:pPr marL="0" indent="0">
              <a:buNone/>
            </a:pPr>
            <a:r>
              <a:rPr lang="en-US" dirty="0" smtClean="0"/>
              <a:t>  at </a:t>
            </a:r>
            <a:r>
              <a:rPr lang="en-US" dirty="0"/>
              <a:t>the </a:t>
            </a:r>
            <a:r>
              <a:rPr lang="en-US" dirty="0" err="1"/>
              <a:t>iPython</a:t>
            </a:r>
            <a:r>
              <a:rPr lang="en-US" dirty="0"/>
              <a:t> console</a:t>
            </a:r>
            <a:r>
              <a:rPr lang="en-US" dirty="0" smtClean="0"/>
              <a:t>.</a:t>
            </a:r>
            <a:endParaRPr lang="en-US" dirty="0"/>
          </a:p>
          <a:p>
            <a:r>
              <a:rPr lang="en-US" dirty="0"/>
              <a:t>Now re-run your sine-plotting code and observe how the variables acquire values. </a:t>
            </a:r>
          </a:p>
        </p:txBody>
      </p:sp>
    </p:spTree>
    <p:extLst>
      <p:ext uri="{BB962C8B-B14F-4D97-AF65-F5344CB8AC3E}">
        <p14:creationId xmlns:p14="http://schemas.microsoft.com/office/powerpoint/2010/main" val="11949185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Reinitializing</a:t>
            </a:r>
            <a:endParaRPr lang="en-US" dirty="0"/>
          </a:p>
        </p:txBody>
      </p:sp>
      <p:sp>
        <p:nvSpPr>
          <p:cNvPr id="3" name="Content Placeholder 2"/>
          <p:cNvSpPr>
            <a:spLocks noGrp="1"/>
          </p:cNvSpPr>
          <p:nvPr>
            <p:ph idx="1"/>
          </p:nvPr>
        </p:nvSpPr>
        <p:spPr>
          <a:xfrm>
            <a:off x="457200" y="1600200"/>
            <a:ext cx="8229600" cy="5105400"/>
          </a:xfrm>
        </p:spPr>
        <p:txBody>
          <a:bodyPr>
            <a:normAutofit fontScale="25000" lnSpcReduction="20000"/>
          </a:bodyPr>
          <a:lstStyle/>
          <a:p>
            <a:r>
              <a:rPr lang="en-US" sz="8000" dirty="0" smtClean="0"/>
              <a:t>In nested loops, if we </a:t>
            </a:r>
            <a:r>
              <a:rPr lang="en-US" sz="8000" dirty="0" err="1" smtClean="0"/>
              <a:t>recompute</a:t>
            </a:r>
            <a:r>
              <a:rPr lang="en-US" sz="8000" dirty="0" smtClean="0"/>
              <a:t> something due to a change we must reinitialize something else.</a:t>
            </a:r>
          </a:p>
          <a:p>
            <a:r>
              <a:rPr lang="en-US" sz="8000" dirty="0" smtClean="0"/>
              <a:t>Example:</a:t>
            </a:r>
          </a:p>
          <a:p>
            <a:pPr marL="0" indent="0">
              <a:buNone/>
            </a:pPr>
            <a:r>
              <a:rPr lang="en-US" sz="6400" dirty="0">
                <a:latin typeface="Courier New"/>
                <a:cs typeface="Courier New"/>
              </a:rPr>
              <a:t>import </a:t>
            </a:r>
            <a:r>
              <a:rPr lang="en-US" sz="6400" dirty="0" err="1">
                <a:latin typeface="Courier New"/>
                <a:cs typeface="Courier New"/>
              </a:rPr>
              <a:t>matplotlib.pyplot</a:t>
            </a:r>
            <a:r>
              <a:rPr lang="en-US" sz="6400" dirty="0">
                <a:latin typeface="Courier New"/>
                <a:cs typeface="Courier New"/>
              </a:rPr>
              <a:t> as </a:t>
            </a:r>
            <a:r>
              <a:rPr lang="en-US" sz="6400" dirty="0" err="1">
                <a:latin typeface="Courier New"/>
                <a:cs typeface="Courier New"/>
              </a:rPr>
              <a:t>plt</a:t>
            </a:r>
            <a:endParaRPr lang="en-US" sz="6400" dirty="0">
              <a:latin typeface="Courier New"/>
              <a:cs typeface="Courier New"/>
            </a:endParaRPr>
          </a:p>
          <a:p>
            <a:pPr marL="0" indent="0">
              <a:buNone/>
            </a:pPr>
            <a:r>
              <a:rPr lang="en-US" sz="6400" dirty="0">
                <a:latin typeface="Courier New"/>
                <a:cs typeface="Courier New"/>
              </a:rPr>
              <a:t>import math</a:t>
            </a:r>
          </a:p>
          <a:p>
            <a:pPr marL="0" indent="0">
              <a:buNone/>
            </a:pPr>
            <a:r>
              <a:rPr lang="en-US" sz="6400" dirty="0" err="1" smtClean="0">
                <a:latin typeface="Courier New"/>
                <a:cs typeface="Courier New"/>
              </a:rPr>
              <a:t>Nx</a:t>
            </a:r>
            <a:r>
              <a:rPr lang="en-US" sz="6400" dirty="0" smtClean="0">
                <a:latin typeface="Courier New"/>
                <a:cs typeface="Courier New"/>
              </a:rPr>
              <a:t>=101</a:t>
            </a:r>
          </a:p>
          <a:p>
            <a:pPr marL="0" indent="0">
              <a:buNone/>
            </a:pPr>
            <a:r>
              <a:rPr lang="en-US" sz="6400" dirty="0" err="1" smtClean="0">
                <a:latin typeface="Courier New"/>
                <a:cs typeface="Courier New"/>
              </a:rPr>
              <a:t>Nsines</a:t>
            </a:r>
            <a:r>
              <a:rPr lang="en-US" sz="6400" dirty="0" smtClean="0">
                <a:latin typeface="Courier New"/>
                <a:cs typeface="Courier New"/>
              </a:rPr>
              <a:t>=4</a:t>
            </a:r>
            <a:endParaRPr lang="en-US" sz="6400" dirty="0">
              <a:latin typeface="Courier New"/>
              <a:cs typeface="Courier New"/>
            </a:endParaRPr>
          </a:p>
          <a:p>
            <a:pPr marL="0" indent="0">
              <a:buNone/>
            </a:pPr>
            <a:r>
              <a:rPr lang="en-US" sz="6400" dirty="0" err="1">
                <a:latin typeface="Courier New"/>
                <a:cs typeface="Courier New"/>
              </a:rPr>
              <a:t>x_vals</a:t>
            </a:r>
            <a:r>
              <a:rPr lang="en-US" sz="6400" dirty="0">
                <a:latin typeface="Courier New"/>
                <a:cs typeface="Courier New"/>
              </a:rPr>
              <a:t>=range</a:t>
            </a:r>
            <a:r>
              <a:rPr lang="en-US" sz="6400" dirty="0" smtClean="0">
                <a:latin typeface="Courier New"/>
                <a:cs typeface="Courier New"/>
              </a:rPr>
              <a:t>(</a:t>
            </a:r>
            <a:r>
              <a:rPr lang="en-US" sz="6400" dirty="0" err="1" smtClean="0">
                <a:latin typeface="Courier New"/>
                <a:cs typeface="Courier New"/>
              </a:rPr>
              <a:t>Nx</a:t>
            </a:r>
            <a:r>
              <a:rPr lang="en-US" sz="6400" dirty="0" smtClean="0">
                <a:latin typeface="Courier New"/>
                <a:cs typeface="Courier New"/>
              </a:rPr>
              <a:t>)</a:t>
            </a:r>
            <a:endParaRPr lang="en-US" sz="6400" dirty="0">
              <a:latin typeface="Courier New"/>
              <a:cs typeface="Courier New"/>
            </a:endParaRPr>
          </a:p>
          <a:p>
            <a:pPr marL="0" indent="0">
              <a:buNone/>
            </a:pPr>
            <a:r>
              <a:rPr lang="en-US" sz="6400" dirty="0">
                <a:latin typeface="Courier New"/>
                <a:cs typeface="Courier New"/>
              </a:rPr>
              <a:t>for </a:t>
            </a:r>
            <a:r>
              <a:rPr lang="en-US" sz="6400" dirty="0" err="1">
                <a:latin typeface="Courier New"/>
                <a:cs typeface="Courier New"/>
              </a:rPr>
              <a:t>i,x</a:t>
            </a:r>
            <a:r>
              <a:rPr lang="en-US" sz="6400" dirty="0">
                <a:latin typeface="Courier New"/>
                <a:cs typeface="Courier New"/>
              </a:rPr>
              <a:t> in enumerate(</a:t>
            </a:r>
            <a:r>
              <a:rPr lang="en-US" sz="6400" dirty="0" err="1">
                <a:latin typeface="Courier New"/>
                <a:cs typeface="Courier New"/>
              </a:rPr>
              <a:t>x_vals</a:t>
            </a:r>
            <a:r>
              <a:rPr lang="en-US" sz="6400" dirty="0">
                <a:latin typeface="Courier New"/>
                <a:cs typeface="Courier New"/>
              </a:rPr>
              <a:t>):</a:t>
            </a:r>
          </a:p>
          <a:p>
            <a:pPr marL="0" indent="0">
              <a:buNone/>
            </a:pPr>
            <a:r>
              <a:rPr lang="en-US" sz="6400" dirty="0">
                <a:latin typeface="Courier New"/>
                <a:cs typeface="Courier New"/>
              </a:rPr>
              <a:t>   </a:t>
            </a:r>
            <a:r>
              <a:rPr lang="en-US" sz="6400" dirty="0" err="1">
                <a:latin typeface="Courier New"/>
                <a:cs typeface="Courier New"/>
              </a:rPr>
              <a:t>x_vals</a:t>
            </a:r>
            <a:r>
              <a:rPr lang="en-US" sz="6400" dirty="0">
                <a:latin typeface="Courier New"/>
                <a:cs typeface="Courier New"/>
              </a:rPr>
              <a:t>[</a:t>
            </a:r>
            <a:r>
              <a:rPr lang="en-US" sz="6400" dirty="0" err="1">
                <a:latin typeface="Courier New"/>
                <a:cs typeface="Courier New"/>
              </a:rPr>
              <a:t>i</a:t>
            </a:r>
            <a:r>
              <a:rPr lang="en-US" sz="6400" dirty="0">
                <a:latin typeface="Courier New"/>
                <a:cs typeface="Courier New"/>
              </a:rPr>
              <a:t>]=0.01*x</a:t>
            </a:r>
          </a:p>
          <a:p>
            <a:pPr marL="0" indent="0">
              <a:buNone/>
            </a:pPr>
            <a:endParaRPr lang="en-US" sz="6400" dirty="0">
              <a:latin typeface="Courier New"/>
              <a:cs typeface="Courier New"/>
            </a:endParaRPr>
          </a:p>
          <a:p>
            <a:pPr marL="0" indent="0">
              <a:buNone/>
            </a:pPr>
            <a:r>
              <a:rPr lang="en-US" sz="6400" dirty="0">
                <a:latin typeface="Courier New"/>
                <a:cs typeface="Courier New"/>
              </a:rPr>
              <a:t>for n in range(1</a:t>
            </a:r>
            <a:r>
              <a:rPr lang="en-US" sz="6400" dirty="0" smtClean="0">
                <a:latin typeface="Courier New"/>
                <a:cs typeface="Courier New"/>
              </a:rPr>
              <a:t>,Nsines+1)</a:t>
            </a:r>
            <a:r>
              <a:rPr lang="en-US" sz="6400" dirty="0">
                <a:latin typeface="Courier New"/>
                <a:cs typeface="Courier New"/>
              </a:rPr>
              <a:t>:</a:t>
            </a:r>
          </a:p>
          <a:p>
            <a:pPr marL="0" indent="0">
              <a:buNone/>
            </a:pPr>
            <a:r>
              <a:rPr lang="es-ES_tradnl" sz="6400" dirty="0">
                <a:latin typeface="Courier New"/>
                <a:cs typeface="Courier New"/>
              </a:rPr>
              <a:t>   </a:t>
            </a:r>
            <a:r>
              <a:rPr lang="es-ES_tradnl" sz="6400" dirty="0" err="1">
                <a:latin typeface="Courier New"/>
                <a:cs typeface="Courier New"/>
              </a:rPr>
              <a:t>y_vals</a:t>
            </a:r>
            <a:r>
              <a:rPr lang="es-ES_tradnl" sz="6400" dirty="0">
                <a:latin typeface="Courier New"/>
                <a:cs typeface="Courier New"/>
              </a:rPr>
              <a:t>=[]</a:t>
            </a:r>
          </a:p>
          <a:p>
            <a:pPr marL="0" indent="0">
              <a:buNone/>
            </a:pPr>
            <a:r>
              <a:rPr lang="es-ES_tradnl" sz="6400" dirty="0">
                <a:latin typeface="Courier New"/>
                <a:cs typeface="Courier New"/>
              </a:rPr>
              <a:t>   </a:t>
            </a:r>
            <a:r>
              <a:rPr lang="es-ES_tradnl" sz="6400" dirty="0" err="1">
                <a:latin typeface="Courier New"/>
                <a:cs typeface="Courier New"/>
              </a:rPr>
              <a:t>for</a:t>
            </a:r>
            <a:r>
              <a:rPr lang="es-ES_tradnl" sz="6400" dirty="0">
                <a:latin typeface="Courier New"/>
                <a:cs typeface="Courier New"/>
              </a:rPr>
              <a:t> x in </a:t>
            </a:r>
            <a:r>
              <a:rPr lang="es-ES_tradnl" sz="6400" dirty="0" err="1">
                <a:latin typeface="Courier New"/>
                <a:cs typeface="Courier New"/>
              </a:rPr>
              <a:t>x_vals</a:t>
            </a:r>
            <a:r>
              <a:rPr lang="es-ES_tradnl" sz="6400" dirty="0">
                <a:latin typeface="Courier New"/>
                <a:cs typeface="Courier New"/>
              </a:rPr>
              <a:t>:</a:t>
            </a:r>
          </a:p>
          <a:p>
            <a:pPr marL="0" indent="0">
              <a:buNone/>
            </a:pPr>
            <a:r>
              <a:rPr lang="es-ES_tradnl" sz="6400" dirty="0">
                <a:latin typeface="Courier New"/>
                <a:cs typeface="Courier New"/>
              </a:rPr>
              <a:t>      </a:t>
            </a:r>
            <a:r>
              <a:rPr lang="es-ES_tradnl" sz="6400" dirty="0" err="1">
                <a:latin typeface="Courier New"/>
                <a:cs typeface="Courier New"/>
              </a:rPr>
              <a:t>y_vals.append</a:t>
            </a:r>
            <a:r>
              <a:rPr lang="es-ES_tradnl" sz="6400" dirty="0">
                <a:latin typeface="Courier New"/>
                <a:cs typeface="Courier New"/>
              </a:rPr>
              <a:t>(</a:t>
            </a:r>
            <a:r>
              <a:rPr lang="es-ES_tradnl" sz="6400" dirty="0" err="1">
                <a:latin typeface="Courier New"/>
                <a:cs typeface="Courier New"/>
              </a:rPr>
              <a:t>math.sin</a:t>
            </a:r>
            <a:r>
              <a:rPr lang="es-ES_tradnl" sz="6400" dirty="0">
                <a:latin typeface="Courier New"/>
                <a:cs typeface="Courier New"/>
              </a:rPr>
              <a:t>(n*</a:t>
            </a:r>
            <a:r>
              <a:rPr lang="es-ES_tradnl" sz="6400" dirty="0" err="1">
                <a:latin typeface="Courier New"/>
                <a:cs typeface="Courier New"/>
              </a:rPr>
              <a:t>math.pi</a:t>
            </a:r>
            <a:r>
              <a:rPr lang="es-ES_tradnl" sz="6400" dirty="0">
                <a:latin typeface="Courier New"/>
                <a:cs typeface="Courier New"/>
              </a:rPr>
              <a:t>*x))</a:t>
            </a:r>
          </a:p>
          <a:p>
            <a:pPr marL="0" indent="0">
              <a:buNone/>
            </a:pPr>
            <a:r>
              <a:rPr lang="es-ES_tradnl" sz="6400" dirty="0">
                <a:latin typeface="Courier New"/>
                <a:cs typeface="Courier New"/>
              </a:rPr>
              <a:t>   </a:t>
            </a:r>
            <a:r>
              <a:rPr lang="es-ES_tradnl" sz="6400" dirty="0" err="1">
                <a:latin typeface="Courier New"/>
                <a:cs typeface="Courier New"/>
              </a:rPr>
              <a:t>plt.plot</a:t>
            </a:r>
            <a:r>
              <a:rPr lang="es-ES_tradnl" sz="6400" dirty="0">
                <a:latin typeface="Courier New"/>
                <a:cs typeface="Courier New"/>
              </a:rPr>
              <a:t>(</a:t>
            </a:r>
            <a:r>
              <a:rPr lang="es-ES_tradnl" sz="6400" dirty="0" err="1">
                <a:latin typeface="Courier New"/>
                <a:cs typeface="Courier New"/>
              </a:rPr>
              <a:t>x_vals,y_vals</a:t>
            </a:r>
            <a:r>
              <a:rPr lang="es-ES_tradnl" sz="6400" dirty="0">
                <a:latin typeface="Courier New"/>
                <a:cs typeface="Courier New"/>
              </a:rPr>
              <a:t>)</a:t>
            </a:r>
          </a:p>
          <a:p>
            <a:pPr marL="0" indent="0">
              <a:buNone/>
            </a:pPr>
            <a:endParaRPr lang="es-ES_tradnl" sz="6400" dirty="0">
              <a:latin typeface="Courier New"/>
              <a:cs typeface="Courier New"/>
            </a:endParaRPr>
          </a:p>
          <a:p>
            <a:pPr marL="0" indent="0">
              <a:buNone/>
            </a:pPr>
            <a:r>
              <a:rPr lang="es-ES_tradnl" sz="6400" dirty="0" err="1">
                <a:latin typeface="Courier New"/>
                <a:cs typeface="Courier New"/>
              </a:rPr>
              <a:t>plt.show</a:t>
            </a:r>
            <a:r>
              <a:rPr lang="es-ES_tradnl" sz="6400" dirty="0">
                <a:latin typeface="Courier New"/>
                <a:cs typeface="Courier New"/>
              </a:rPr>
              <a:t>()</a:t>
            </a:r>
          </a:p>
          <a:p>
            <a:pPr marL="0" indent="0">
              <a:buNone/>
            </a:pPr>
            <a:endParaRPr lang="en-US" dirty="0"/>
          </a:p>
        </p:txBody>
      </p:sp>
    </p:spTree>
    <p:extLst>
      <p:ext uri="{BB962C8B-B14F-4D97-AF65-F5344CB8AC3E}">
        <p14:creationId xmlns:p14="http://schemas.microsoft.com/office/powerpoint/2010/main" val="22241546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(for Lab)</a:t>
            </a:r>
            <a:endParaRPr lang="en-US" dirty="0"/>
          </a:p>
        </p:txBody>
      </p:sp>
      <p:sp>
        <p:nvSpPr>
          <p:cNvPr id="3" name="Content Placeholder 2"/>
          <p:cNvSpPr>
            <a:spLocks noGrp="1"/>
          </p:cNvSpPr>
          <p:nvPr>
            <p:ph idx="1"/>
          </p:nvPr>
        </p:nvSpPr>
        <p:spPr>
          <a:xfrm>
            <a:off x="457200" y="1524000"/>
            <a:ext cx="8229600" cy="5105400"/>
          </a:xfrm>
        </p:spPr>
        <p:txBody>
          <a:bodyPr>
            <a:normAutofit fontScale="85000" lnSpcReduction="10000"/>
          </a:bodyPr>
          <a:lstStyle/>
          <a:p>
            <a:r>
              <a:rPr lang="en-US" dirty="0" smtClean="0"/>
              <a:t>The task:</a:t>
            </a:r>
          </a:p>
          <a:p>
            <a:pPr marL="0" indent="0">
              <a:buNone/>
            </a:pPr>
            <a:r>
              <a:rPr lang="en-US" dirty="0" smtClean="0"/>
              <a:t>Write </a:t>
            </a:r>
            <a:r>
              <a:rPr lang="en-US" dirty="0"/>
              <a:t>a program that </a:t>
            </a:r>
            <a:r>
              <a:rPr lang="en-US" dirty="0" smtClean="0"/>
              <a:t>calculates the square root of a non-negative real number.  The algorithm is called the "Babylonian method" and is at least two millennia old.  It is as follows:</a:t>
            </a:r>
          </a:p>
          <a:p>
            <a:pPr marL="514350" indent="-514350">
              <a:buFont typeface="+mj-lt"/>
              <a:buAutoNum type="arabicPeriod"/>
            </a:pPr>
            <a:r>
              <a:rPr lang="en-US" dirty="0" smtClean="0"/>
              <a:t>Start with an initial guess, typically the number itself.</a:t>
            </a:r>
          </a:p>
          <a:p>
            <a:pPr marL="514350" indent="-514350">
              <a:buFont typeface="+mj-lt"/>
              <a:buAutoNum type="arabicPeriod"/>
            </a:pPr>
            <a:r>
              <a:rPr lang="en-US" dirty="0" smtClean="0"/>
              <a:t>The next estimate will be the arithmetic average of the last estimate with the number divided by the last estimate.  Continue until we reach the desired accuracy.</a:t>
            </a:r>
          </a:p>
          <a:p>
            <a:r>
              <a:rPr lang="en-US" dirty="0" smtClean="0"/>
              <a:t>We will work through this now.</a:t>
            </a:r>
          </a:p>
          <a:p>
            <a:r>
              <a:rPr lang="en-US" dirty="0" smtClean="0"/>
              <a:t>How should we test this program?</a:t>
            </a:r>
          </a:p>
          <a:p>
            <a:r>
              <a:rPr lang="en-US" dirty="0" smtClean="0"/>
              <a:t>What do we do if we want to print a table of square roots?</a:t>
            </a:r>
            <a:endParaRPr lang="en-US" dirty="0"/>
          </a:p>
        </p:txBody>
      </p:sp>
    </p:spTree>
    <p:extLst>
      <p:ext uri="{BB962C8B-B14F-4D97-AF65-F5344CB8AC3E}">
        <p14:creationId xmlns:p14="http://schemas.microsoft.com/office/powerpoint/2010/main" val="176918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iPython</a:t>
            </a:r>
            <a:r>
              <a:rPr lang="en-US" dirty="0" smtClean="0"/>
              <a:t>/</a:t>
            </a:r>
            <a:r>
              <a:rPr lang="en-US" dirty="0" err="1" smtClean="0"/>
              <a:t>Jupyter</a:t>
            </a:r>
            <a:endParaRPr lang="en-US" dirty="0"/>
          </a:p>
        </p:txBody>
      </p:sp>
      <p:sp>
        <p:nvSpPr>
          <p:cNvPr id="3" name="Content Placeholder 2"/>
          <p:cNvSpPr>
            <a:spLocks noGrp="1"/>
          </p:cNvSpPr>
          <p:nvPr>
            <p:ph idx="1"/>
          </p:nvPr>
        </p:nvSpPr>
        <p:spPr>
          <a:xfrm>
            <a:off x="228600" y="1524000"/>
            <a:ext cx="8686800" cy="5181600"/>
          </a:xfrm>
        </p:spPr>
        <p:txBody>
          <a:bodyPr>
            <a:normAutofit fontScale="62500" lnSpcReduction="20000"/>
          </a:bodyPr>
          <a:lstStyle/>
          <a:p>
            <a:r>
              <a:rPr lang="en-US" sz="3300" dirty="0" err="1" smtClean="0"/>
              <a:t>Spyder</a:t>
            </a:r>
            <a:r>
              <a:rPr lang="en-US" sz="3300" dirty="0" smtClean="0"/>
              <a:t> is best for code development.  If you merely want to use the interpreter in an interactive manner, </a:t>
            </a:r>
            <a:r>
              <a:rPr lang="en-US" sz="3300" dirty="0" err="1" smtClean="0"/>
              <a:t>iPython</a:t>
            </a:r>
            <a:r>
              <a:rPr lang="en-US" sz="3300" dirty="0" smtClean="0"/>
              <a:t> is another option.  In Anaconda I recommend the </a:t>
            </a:r>
            <a:r>
              <a:rPr lang="en-US" sz="3300" dirty="0" err="1" smtClean="0"/>
              <a:t>QtConsole</a:t>
            </a:r>
            <a:r>
              <a:rPr lang="en-US" sz="3300" dirty="0" smtClean="0"/>
              <a:t> version.</a:t>
            </a:r>
          </a:p>
          <a:p>
            <a:r>
              <a:rPr lang="en-US" sz="3300" dirty="0" err="1" smtClean="0"/>
              <a:t>Jupyter</a:t>
            </a:r>
            <a:r>
              <a:rPr lang="en-US" sz="3300" dirty="0" smtClean="0"/>
              <a:t> is a Web-based notebook environment.  It can work with Python (via </a:t>
            </a:r>
            <a:r>
              <a:rPr lang="en-US" sz="3300" dirty="0" err="1" smtClean="0"/>
              <a:t>iPython</a:t>
            </a:r>
            <a:r>
              <a:rPr lang="en-US" sz="3300" dirty="0" smtClean="0"/>
              <a:t>), R, Julia, and many others.</a:t>
            </a:r>
          </a:p>
          <a:p>
            <a:pPr marL="0" indent="0">
              <a:buNone/>
            </a:pPr>
            <a:r>
              <a:rPr lang="en-US" sz="2900" dirty="0" err="1">
                <a:latin typeface="Courier New" charset="0"/>
                <a:ea typeface="Courier New" charset="0"/>
                <a:cs typeface="Courier New" charset="0"/>
              </a:rPr>
              <a:t>Jupyter</a:t>
            </a:r>
            <a:r>
              <a:rPr lang="en-US" sz="2900" dirty="0">
                <a:latin typeface="Courier New" charset="0"/>
                <a:ea typeface="Courier New" charset="0"/>
                <a:cs typeface="Courier New" charset="0"/>
              </a:rPr>
              <a:t> </a:t>
            </a:r>
            <a:r>
              <a:rPr lang="en-US" sz="2900" dirty="0" err="1">
                <a:latin typeface="Courier New" charset="0"/>
                <a:ea typeface="Courier New" charset="0"/>
                <a:cs typeface="Courier New" charset="0"/>
              </a:rPr>
              <a:t>QtConsole</a:t>
            </a:r>
            <a:r>
              <a:rPr lang="en-US" sz="2900" dirty="0">
                <a:latin typeface="Courier New" charset="0"/>
                <a:ea typeface="Courier New" charset="0"/>
                <a:cs typeface="Courier New" charset="0"/>
              </a:rPr>
              <a:t> 4.2.0Python 2.7.11 </a:t>
            </a:r>
            <a:r>
              <a:rPr lang="en-US" sz="2900" dirty="0" smtClean="0">
                <a:latin typeface="Courier New" charset="0"/>
                <a:ea typeface="Courier New" charset="0"/>
                <a:cs typeface="Courier New" charset="0"/>
              </a:rPr>
              <a:t>|Anaconda </a:t>
            </a:r>
            <a:r>
              <a:rPr lang="en-US" sz="2900" dirty="0">
                <a:latin typeface="Courier New" charset="0"/>
                <a:ea typeface="Courier New" charset="0"/>
                <a:cs typeface="Courier New" charset="0"/>
              </a:rPr>
              <a:t>custom </a:t>
            </a:r>
            <a:r>
              <a:rPr lang="en-US" sz="2900" dirty="0" smtClean="0">
                <a:latin typeface="Courier New" charset="0"/>
                <a:ea typeface="Courier New" charset="0"/>
                <a:cs typeface="Courier New" charset="0"/>
              </a:rPr>
              <a:t>   (</a:t>
            </a:r>
            <a:r>
              <a:rPr lang="en-US" sz="2900" dirty="0">
                <a:latin typeface="Courier New" charset="0"/>
                <a:ea typeface="Courier New" charset="0"/>
                <a:cs typeface="Courier New" charset="0"/>
              </a:rPr>
              <a:t>x86_64)| (default, Dec  6 2015, 18:57:58) </a:t>
            </a:r>
            <a:endParaRPr lang="en-US" sz="2900" dirty="0" smtClean="0">
              <a:latin typeface="Courier New" charset="0"/>
              <a:ea typeface="Courier New" charset="0"/>
              <a:cs typeface="Courier New" charset="0"/>
            </a:endParaRPr>
          </a:p>
          <a:p>
            <a:pPr marL="0" indent="0">
              <a:buNone/>
            </a:pPr>
            <a:r>
              <a:rPr lang="en-US" sz="2900" dirty="0" smtClean="0">
                <a:latin typeface="Courier New" charset="0"/>
                <a:ea typeface="Courier New" charset="0"/>
                <a:cs typeface="Courier New" charset="0"/>
              </a:rPr>
              <a:t>Type </a:t>
            </a:r>
            <a:r>
              <a:rPr lang="en-US" sz="2900" dirty="0">
                <a:latin typeface="Courier New" charset="0"/>
                <a:ea typeface="Courier New" charset="0"/>
                <a:cs typeface="Courier New" charset="0"/>
              </a:rPr>
              <a:t>"copyright", "credits" or "license" for more information</a:t>
            </a:r>
            <a:r>
              <a:rPr lang="en-US" sz="2900" dirty="0" smtClean="0">
                <a:latin typeface="Courier New" charset="0"/>
                <a:ea typeface="Courier New" charset="0"/>
                <a:cs typeface="Courier New" charset="0"/>
              </a:rPr>
              <a:t>.</a:t>
            </a:r>
          </a:p>
          <a:p>
            <a:pPr marL="0" indent="0">
              <a:buNone/>
            </a:pPr>
            <a:endParaRPr lang="en-US" sz="2900" dirty="0" smtClean="0">
              <a:latin typeface="Courier New" charset="0"/>
              <a:ea typeface="Courier New" charset="0"/>
              <a:cs typeface="Courier New" charset="0"/>
            </a:endParaRPr>
          </a:p>
          <a:p>
            <a:pPr marL="0" indent="0">
              <a:buNone/>
            </a:pPr>
            <a:r>
              <a:rPr lang="en-US" sz="2900" dirty="0" err="1" smtClean="0">
                <a:latin typeface="Courier New" charset="0"/>
                <a:ea typeface="Courier New" charset="0"/>
                <a:cs typeface="Courier New" charset="0"/>
              </a:rPr>
              <a:t>IPython</a:t>
            </a:r>
            <a:r>
              <a:rPr lang="en-US" sz="2900" dirty="0" smtClean="0">
                <a:latin typeface="Courier New" charset="0"/>
                <a:ea typeface="Courier New" charset="0"/>
                <a:cs typeface="Courier New" charset="0"/>
              </a:rPr>
              <a:t> </a:t>
            </a:r>
            <a:r>
              <a:rPr lang="en-US" sz="2900" dirty="0">
                <a:latin typeface="Courier New" charset="0"/>
                <a:ea typeface="Courier New" charset="0"/>
                <a:cs typeface="Courier New" charset="0"/>
              </a:rPr>
              <a:t>4.1.2 -- An enhanced Interactive Python</a:t>
            </a:r>
            <a:r>
              <a:rPr lang="en-US" sz="2900" dirty="0" smtClean="0">
                <a:latin typeface="Courier New" charset="0"/>
                <a:ea typeface="Courier New" charset="0"/>
                <a:cs typeface="Courier New" charset="0"/>
              </a:rPr>
              <a:t>.</a:t>
            </a:r>
          </a:p>
          <a:p>
            <a:pPr marL="0" indent="0">
              <a:buNone/>
            </a:pPr>
            <a:r>
              <a:rPr lang="en-US" sz="2900" dirty="0" smtClean="0">
                <a:latin typeface="Courier New" charset="0"/>
                <a:ea typeface="Courier New" charset="0"/>
                <a:cs typeface="Courier New" charset="0"/>
              </a:rPr>
              <a:t>?         </a:t>
            </a:r>
            <a:r>
              <a:rPr lang="en-US" sz="2900" dirty="0">
                <a:latin typeface="Courier New" charset="0"/>
                <a:ea typeface="Courier New" charset="0"/>
                <a:cs typeface="Courier New" charset="0"/>
              </a:rPr>
              <a:t>-&gt; Introduction and overview of </a:t>
            </a:r>
            <a:r>
              <a:rPr lang="en-US" sz="2900" dirty="0" err="1">
                <a:latin typeface="Courier New" charset="0"/>
                <a:ea typeface="Courier New" charset="0"/>
                <a:cs typeface="Courier New" charset="0"/>
              </a:rPr>
              <a:t>IPython's</a:t>
            </a:r>
            <a:r>
              <a:rPr lang="en-US" sz="2900" dirty="0">
                <a:latin typeface="Courier New" charset="0"/>
                <a:ea typeface="Courier New" charset="0"/>
                <a:cs typeface="Courier New" charset="0"/>
              </a:rPr>
              <a:t> features</a:t>
            </a:r>
            <a:r>
              <a:rPr lang="en-US" sz="2900" dirty="0" smtClean="0">
                <a:latin typeface="Courier New" charset="0"/>
                <a:ea typeface="Courier New" charset="0"/>
                <a:cs typeface="Courier New" charset="0"/>
              </a:rPr>
              <a:t>.</a:t>
            </a:r>
          </a:p>
          <a:p>
            <a:pPr marL="0" indent="0">
              <a:buNone/>
            </a:pPr>
            <a:r>
              <a:rPr lang="en-US" sz="2900" dirty="0" smtClean="0">
                <a:latin typeface="Courier New" charset="0"/>
                <a:ea typeface="Courier New" charset="0"/>
                <a:cs typeface="Courier New" charset="0"/>
              </a:rPr>
              <a:t>%</a:t>
            </a:r>
            <a:r>
              <a:rPr lang="en-US" sz="2900" dirty="0" err="1">
                <a:latin typeface="Courier New" charset="0"/>
                <a:ea typeface="Courier New" charset="0"/>
                <a:cs typeface="Courier New" charset="0"/>
              </a:rPr>
              <a:t>quickref</a:t>
            </a:r>
            <a:r>
              <a:rPr lang="en-US" sz="2900" dirty="0">
                <a:latin typeface="Courier New" charset="0"/>
                <a:ea typeface="Courier New" charset="0"/>
                <a:cs typeface="Courier New" charset="0"/>
              </a:rPr>
              <a:t> -&gt; Quick reference</a:t>
            </a:r>
            <a:r>
              <a:rPr lang="en-US" sz="2900" dirty="0" smtClean="0">
                <a:latin typeface="Courier New" charset="0"/>
                <a:ea typeface="Courier New" charset="0"/>
                <a:cs typeface="Courier New" charset="0"/>
              </a:rPr>
              <a:t>.</a:t>
            </a:r>
          </a:p>
          <a:p>
            <a:pPr marL="0" indent="0">
              <a:buNone/>
            </a:pPr>
            <a:r>
              <a:rPr lang="en-US" sz="2900" dirty="0" smtClean="0">
                <a:latin typeface="Courier New" charset="0"/>
                <a:ea typeface="Courier New" charset="0"/>
                <a:cs typeface="Courier New" charset="0"/>
              </a:rPr>
              <a:t>help      </a:t>
            </a:r>
            <a:r>
              <a:rPr lang="en-US" sz="2900" dirty="0">
                <a:latin typeface="Courier New" charset="0"/>
                <a:ea typeface="Courier New" charset="0"/>
                <a:cs typeface="Courier New" charset="0"/>
              </a:rPr>
              <a:t>-&gt; Python's own help system</a:t>
            </a:r>
            <a:r>
              <a:rPr lang="en-US" sz="2900" dirty="0" smtClean="0">
                <a:latin typeface="Courier New" charset="0"/>
                <a:ea typeface="Courier New" charset="0"/>
                <a:cs typeface="Courier New" charset="0"/>
              </a:rPr>
              <a:t>.</a:t>
            </a:r>
          </a:p>
          <a:p>
            <a:pPr marL="0" indent="0">
              <a:buNone/>
            </a:pPr>
            <a:r>
              <a:rPr lang="en-US" sz="2900" dirty="0" smtClean="0">
                <a:latin typeface="Courier New" charset="0"/>
                <a:ea typeface="Courier New" charset="0"/>
                <a:cs typeface="Courier New" charset="0"/>
              </a:rPr>
              <a:t>object</a:t>
            </a:r>
            <a:r>
              <a:rPr lang="en-US" sz="2900" dirty="0">
                <a:latin typeface="Courier New" charset="0"/>
                <a:ea typeface="Courier New" charset="0"/>
                <a:cs typeface="Courier New" charset="0"/>
              </a:rPr>
              <a:t>?   -&gt; Details about 'object', use 'object??' for extra details</a:t>
            </a:r>
            <a:r>
              <a:rPr lang="en-US" sz="2900" dirty="0" smtClean="0">
                <a:latin typeface="Courier New" charset="0"/>
                <a:ea typeface="Courier New" charset="0"/>
                <a:cs typeface="Courier New" charset="0"/>
              </a:rPr>
              <a:t>.</a:t>
            </a:r>
          </a:p>
          <a:p>
            <a:pPr marL="0" indent="0">
              <a:buNone/>
            </a:pPr>
            <a:endParaRPr lang="en-US" sz="2900" dirty="0" smtClean="0">
              <a:latin typeface="Courier New" charset="0"/>
              <a:ea typeface="Courier New" charset="0"/>
              <a:cs typeface="Courier New" charset="0"/>
            </a:endParaRPr>
          </a:p>
          <a:p>
            <a:pPr marL="0" indent="0">
              <a:buNone/>
            </a:pPr>
            <a:r>
              <a:rPr lang="en-US" sz="2900" dirty="0">
                <a:latin typeface="Courier New" charset="0"/>
                <a:ea typeface="Courier New" charset="0"/>
                <a:cs typeface="Courier New" charset="0"/>
              </a:rPr>
              <a:t>In [1]:</a:t>
            </a:r>
            <a:endParaRPr lang="en-US" sz="2900" dirty="0" smtClean="0">
              <a:latin typeface="Courier New" charset="0"/>
              <a:ea typeface="Courier New" charset="0"/>
              <a:cs typeface="Courier New" charset="0"/>
            </a:endParaRPr>
          </a:p>
        </p:txBody>
      </p:sp>
    </p:spTree>
    <p:extLst>
      <p:ext uri="{BB962C8B-B14F-4D97-AF65-F5344CB8AC3E}">
        <p14:creationId xmlns:p14="http://schemas.microsoft.com/office/powerpoint/2010/main" val="228155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1263414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Variables, Expressions, and Statements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7131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dirty="0" smtClean="0"/>
              <a:t>Variables in computer programming are not quite like mathematical variables.</a:t>
            </a:r>
          </a:p>
          <a:p>
            <a:r>
              <a:rPr lang="en-US" dirty="0"/>
              <a:t>Variables are placeholders for </a:t>
            </a:r>
            <a:r>
              <a:rPr lang="en-US" i="1" dirty="0"/>
              <a:t>locations in memory.  </a:t>
            </a:r>
          </a:p>
          <a:p>
            <a:pPr lvl="1"/>
            <a:r>
              <a:rPr lang="en-US" dirty="0"/>
              <a:t>Variables always have a </a:t>
            </a:r>
            <a:r>
              <a:rPr lang="en-US" i="1" dirty="0"/>
              <a:t>type</a:t>
            </a:r>
            <a:r>
              <a:rPr lang="en-US" dirty="0"/>
              <a:t> even if you don’t have to declare it</a:t>
            </a:r>
          </a:p>
          <a:p>
            <a:pPr lvl="1"/>
            <a:r>
              <a:rPr lang="en-US" dirty="0"/>
              <a:t>The </a:t>
            </a:r>
            <a:r>
              <a:rPr lang="en-US" i="1" dirty="0"/>
              <a:t>primitive types</a:t>
            </a:r>
            <a:r>
              <a:rPr lang="en-US" dirty="0"/>
              <a:t> correspond (more or less) to the types defined in hardware, specifically integers, floating-point (single and double), and characters.  </a:t>
            </a:r>
          </a:p>
          <a:p>
            <a:pPr lvl="1"/>
            <a:r>
              <a:rPr lang="en-US" dirty="0"/>
              <a:t>Many languages define more basic types including Booleans, strings, complex numbers, and so forth.</a:t>
            </a:r>
          </a:p>
          <a:p>
            <a:endParaRPr lang="en-US" dirty="0" smtClean="0"/>
          </a:p>
        </p:txBody>
      </p:sp>
    </p:spTree>
    <p:extLst>
      <p:ext uri="{BB962C8B-B14F-4D97-AF65-F5344CB8AC3E}">
        <p14:creationId xmlns:p14="http://schemas.microsoft.com/office/powerpoint/2010/main" val="74628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Oversimplified illustration:</a:t>
            </a:r>
          </a:p>
          <a:p>
            <a:endParaRPr lang="en-US" i="1" dirty="0"/>
          </a:p>
          <a:p>
            <a:endParaRPr lang="en-US" i="1" dirty="0" smtClean="0"/>
          </a:p>
          <a:p>
            <a:endParaRPr lang="en-US" i="1" dirty="0"/>
          </a:p>
          <a:p>
            <a:pPr marL="0" indent="0">
              <a:buNone/>
            </a:pPr>
            <a:endParaRPr lang="en-US" dirty="0" smtClean="0"/>
          </a:p>
          <a:p>
            <a:r>
              <a:rPr lang="en-US" dirty="0" smtClean="0">
                <a:latin typeface="Courier New" panose="02070309020205020404" pitchFamily="49" charset="0"/>
                <a:cs typeface="Courier New" panose="02070309020205020404" pitchFamily="49" charset="0"/>
              </a:rPr>
              <a:t>x=x+1</a:t>
            </a:r>
            <a:r>
              <a:rPr lang="en-US" dirty="0" smtClean="0"/>
              <a:t> is mathematically nonsensical but in programming it means to add </a:t>
            </a:r>
            <a:r>
              <a:rPr lang="en-US" dirty="0" smtClean="0">
                <a:latin typeface="Courier New" panose="02070309020205020404" pitchFamily="49" charset="0"/>
                <a:cs typeface="Courier New" panose="02070309020205020404" pitchFamily="49" charset="0"/>
              </a:rPr>
              <a:t>1</a:t>
            </a:r>
            <a:r>
              <a:rPr lang="en-US" dirty="0" smtClean="0"/>
              <a:t> to the value referenced by </a:t>
            </a:r>
            <a:r>
              <a:rPr lang="en-US" dirty="0" smtClean="0">
                <a:latin typeface="Courier New" panose="02070309020205020404" pitchFamily="49" charset="0"/>
                <a:cs typeface="Courier New" panose="02070309020205020404" pitchFamily="49" charset="0"/>
              </a:rPr>
              <a:t>x</a:t>
            </a:r>
            <a:r>
              <a:rPr lang="en-US" dirty="0" smtClean="0"/>
              <a:t> and store it back to the same location in memory. </a:t>
            </a:r>
          </a:p>
          <a:p>
            <a:endParaRPr lang="en-US" dirty="0"/>
          </a:p>
          <a:p>
            <a:endParaRPr lang="en-US" dirty="0" smtClean="0"/>
          </a:p>
        </p:txBody>
      </p:sp>
      <p:sp>
        <p:nvSpPr>
          <p:cNvPr id="4" name="Rectangle 3"/>
          <p:cNvSpPr/>
          <p:nvPr/>
        </p:nvSpPr>
        <p:spPr>
          <a:xfrm>
            <a:off x="762000" y="2529062"/>
            <a:ext cx="6781800" cy="6096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2473083" y="2529062"/>
            <a:ext cx="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4290489" y="2529062"/>
            <a:ext cx="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5930069" y="2529062"/>
            <a:ext cx="0" cy="60960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696802" y="3707450"/>
            <a:ext cx="351378" cy="369332"/>
          </a:xfrm>
          <a:prstGeom prst="rect">
            <a:avLst/>
          </a:prstGeom>
          <a:noFill/>
        </p:spPr>
        <p:txBody>
          <a:bodyPr wrap="none" rtlCol="0">
            <a:spAutoFit/>
          </a:bodyPr>
          <a:lstStyle/>
          <a:p>
            <a:r>
              <a:rPr lang="en-US" dirty="0" smtClean="0"/>
              <a:t>A</a:t>
            </a:r>
            <a:endParaRPr lang="en-US" dirty="0"/>
          </a:p>
        </p:txBody>
      </p:sp>
      <p:sp>
        <p:nvSpPr>
          <p:cNvPr id="17" name="TextBox 16"/>
          <p:cNvSpPr txBox="1"/>
          <p:nvPr/>
        </p:nvSpPr>
        <p:spPr>
          <a:xfrm>
            <a:off x="2326911" y="3710874"/>
            <a:ext cx="351378" cy="369332"/>
          </a:xfrm>
          <a:prstGeom prst="rect">
            <a:avLst/>
          </a:prstGeom>
          <a:noFill/>
        </p:spPr>
        <p:txBody>
          <a:bodyPr wrap="none" rtlCol="0">
            <a:spAutoFit/>
          </a:bodyPr>
          <a:lstStyle/>
          <a:p>
            <a:r>
              <a:rPr lang="en-US" dirty="0" smtClean="0"/>
              <a:t>B</a:t>
            </a:r>
            <a:endParaRPr lang="en-US" dirty="0"/>
          </a:p>
        </p:txBody>
      </p:sp>
      <p:sp>
        <p:nvSpPr>
          <p:cNvPr id="18" name="TextBox 17"/>
          <p:cNvSpPr txBox="1"/>
          <p:nvPr/>
        </p:nvSpPr>
        <p:spPr>
          <a:xfrm>
            <a:off x="4124838" y="3728678"/>
            <a:ext cx="351378" cy="369332"/>
          </a:xfrm>
          <a:prstGeom prst="rect">
            <a:avLst/>
          </a:prstGeom>
          <a:noFill/>
        </p:spPr>
        <p:txBody>
          <a:bodyPr wrap="none" rtlCol="0">
            <a:spAutoFit/>
          </a:bodyPr>
          <a:lstStyle/>
          <a:p>
            <a:r>
              <a:rPr lang="en-US" dirty="0" smtClean="0"/>
              <a:t>C</a:t>
            </a:r>
            <a:endParaRPr lang="en-US" dirty="0"/>
          </a:p>
        </p:txBody>
      </p:sp>
      <p:sp>
        <p:nvSpPr>
          <p:cNvPr id="19" name="TextBox 18"/>
          <p:cNvSpPr txBox="1"/>
          <p:nvPr/>
        </p:nvSpPr>
        <p:spPr>
          <a:xfrm>
            <a:off x="5782788" y="3751604"/>
            <a:ext cx="351378" cy="369332"/>
          </a:xfrm>
          <a:prstGeom prst="rect">
            <a:avLst/>
          </a:prstGeom>
          <a:noFill/>
        </p:spPr>
        <p:txBody>
          <a:bodyPr wrap="none" rtlCol="0">
            <a:spAutoFit/>
          </a:bodyPr>
          <a:lstStyle/>
          <a:p>
            <a:r>
              <a:rPr lang="en-US" dirty="0" smtClean="0"/>
              <a:t>D</a:t>
            </a:r>
            <a:endParaRPr lang="en-US" dirty="0"/>
          </a:p>
        </p:txBody>
      </p:sp>
      <p:sp>
        <p:nvSpPr>
          <p:cNvPr id="20" name="TextBox 19"/>
          <p:cNvSpPr txBox="1"/>
          <p:nvPr/>
        </p:nvSpPr>
        <p:spPr>
          <a:xfrm>
            <a:off x="668861" y="3084703"/>
            <a:ext cx="152400" cy="369332"/>
          </a:xfrm>
          <a:prstGeom prst="rect">
            <a:avLst/>
          </a:prstGeom>
          <a:noFill/>
        </p:spPr>
        <p:txBody>
          <a:bodyPr wrap="square" rtlCol="0">
            <a:spAutoFit/>
          </a:bodyPr>
          <a:lstStyle/>
          <a:p>
            <a:r>
              <a:rPr lang="en-US" dirty="0" smtClean="0"/>
              <a:t>0</a:t>
            </a:r>
            <a:endParaRPr lang="en-US" dirty="0"/>
          </a:p>
        </p:txBody>
      </p:sp>
      <p:sp>
        <p:nvSpPr>
          <p:cNvPr id="21" name="TextBox 20"/>
          <p:cNvSpPr txBox="1"/>
          <p:nvPr/>
        </p:nvSpPr>
        <p:spPr>
          <a:xfrm>
            <a:off x="2362200" y="3059668"/>
            <a:ext cx="457200" cy="369332"/>
          </a:xfrm>
          <a:prstGeom prst="rect">
            <a:avLst/>
          </a:prstGeom>
          <a:noFill/>
        </p:spPr>
        <p:txBody>
          <a:bodyPr wrap="square" rtlCol="0">
            <a:spAutoFit/>
          </a:bodyPr>
          <a:lstStyle/>
          <a:p>
            <a:r>
              <a:rPr lang="en-US" dirty="0" smtClean="0"/>
              <a:t>64</a:t>
            </a:r>
            <a:endParaRPr lang="en-US" dirty="0"/>
          </a:p>
        </p:txBody>
      </p:sp>
      <p:sp>
        <p:nvSpPr>
          <p:cNvPr id="22" name="TextBox 21"/>
          <p:cNvSpPr txBox="1"/>
          <p:nvPr/>
        </p:nvSpPr>
        <p:spPr>
          <a:xfrm>
            <a:off x="4133316" y="3048000"/>
            <a:ext cx="685800" cy="369332"/>
          </a:xfrm>
          <a:prstGeom prst="rect">
            <a:avLst/>
          </a:prstGeom>
          <a:noFill/>
        </p:spPr>
        <p:txBody>
          <a:bodyPr wrap="square" rtlCol="0">
            <a:spAutoFit/>
          </a:bodyPr>
          <a:lstStyle/>
          <a:p>
            <a:r>
              <a:rPr lang="en-US" dirty="0" smtClean="0"/>
              <a:t>128</a:t>
            </a:r>
            <a:endParaRPr lang="en-US" dirty="0"/>
          </a:p>
        </p:txBody>
      </p:sp>
      <p:sp>
        <p:nvSpPr>
          <p:cNvPr id="23" name="TextBox 22"/>
          <p:cNvSpPr txBox="1"/>
          <p:nvPr/>
        </p:nvSpPr>
        <p:spPr>
          <a:xfrm>
            <a:off x="5762213" y="3048000"/>
            <a:ext cx="685800" cy="369332"/>
          </a:xfrm>
          <a:prstGeom prst="rect">
            <a:avLst/>
          </a:prstGeom>
          <a:noFill/>
        </p:spPr>
        <p:txBody>
          <a:bodyPr wrap="square" rtlCol="0">
            <a:spAutoFit/>
          </a:bodyPr>
          <a:lstStyle/>
          <a:p>
            <a:r>
              <a:rPr lang="en-US" dirty="0" smtClean="0"/>
              <a:t>192</a:t>
            </a:r>
            <a:endParaRPr lang="en-US" dirty="0"/>
          </a:p>
        </p:txBody>
      </p:sp>
      <p:cxnSp>
        <p:nvCxnSpPr>
          <p:cNvPr id="27" name="Straight Arrow Connector 26"/>
          <p:cNvCxnSpPr/>
          <p:nvPr/>
        </p:nvCxnSpPr>
        <p:spPr>
          <a:xfrm flipV="1">
            <a:off x="2484977" y="3407991"/>
            <a:ext cx="1"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837912" y="3407991"/>
            <a:ext cx="1"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4308398" y="3407991"/>
            <a:ext cx="1"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5938508" y="3429000"/>
            <a:ext cx="1"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545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Names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Most are chosen by the programmer</a:t>
            </a:r>
          </a:p>
          <a:p>
            <a:r>
              <a:rPr lang="en-US" sz="2800" dirty="0" smtClean="0"/>
              <a:t>Python is case sensitive.  </a:t>
            </a:r>
          </a:p>
          <a:p>
            <a:pPr lvl="1"/>
            <a:r>
              <a:rPr lang="en-US" sz="2400" dirty="0" err="1" smtClean="0"/>
              <a:t>myVariable</a:t>
            </a:r>
            <a:r>
              <a:rPr lang="en-US" sz="2400" dirty="0" smtClean="0"/>
              <a:t> is not the same as </a:t>
            </a:r>
            <a:r>
              <a:rPr lang="en-US" sz="2400" dirty="0" err="1" smtClean="0"/>
              <a:t>Myvariable</a:t>
            </a:r>
            <a:r>
              <a:rPr lang="en-US" sz="2400" dirty="0" smtClean="0"/>
              <a:t> which is not the same as </a:t>
            </a:r>
            <a:r>
              <a:rPr lang="en-US" sz="2400" dirty="0" err="1" smtClean="0"/>
              <a:t>MyVariable</a:t>
            </a:r>
            <a:endParaRPr lang="en-US" sz="2400" dirty="0" smtClean="0"/>
          </a:p>
          <a:p>
            <a:pPr lvl="1"/>
            <a:r>
              <a:rPr lang="en-US" sz="2400" dirty="0" smtClean="0"/>
              <a:t>Generally you should avoid assigning names that differ only by case.</a:t>
            </a:r>
          </a:p>
          <a:p>
            <a:r>
              <a:rPr lang="en-US" sz="2800" dirty="0" smtClean="0"/>
              <a:t>Watch out for typos	</a:t>
            </a:r>
          </a:p>
          <a:p>
            <a:pPr lvl="1"/>
            <a:r>
              <a:rPr lang="en-US" sz="2400" dirty="0" smtClean="0"/>
              <a:t>In dynamically typed languages the interpreter will assume that a misspelled old variable name is a new one.</a:t>
            </a:r>
          </a:p>
          <a:p>
            <a:pPr lvl="1"/>
            <a:r>
              <a:rPr lang="en-US" dirty="0" smtClean="0"/>
              <a:t>Python will throw an error if the typo has not been initialized, which gives you some protection.</a:t>
            </a:r>
            <a:endParaRPr lang="en-US" sz="2400" dirty="0" smtClean="0"/>
          </a:p>
        </p:txBody>
      </p:sp>
    </p:spTree>
    <p:extLst>
      <p:ext uri="{BB962C8B-B14F-4D97-AF65-F5344CB8AC3E}">
        <p14:creationId xmlns:p14="http://schemas.microsoft.com/office/powerpoint/2010/main" val="2225784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p:txBody>
          <a:bodyPr>
            <a:normAutofit fontScale="92500" lnSpcReduction="10000"/>
          </a:bodyPr>
          <a:lstStyle/>
          <a:p>
            <a:r>
              <a:rPr lang="en-US" sz="2800" i="1" dirty="0" smtClean="0"/>
              <a:t>Literals</a:t>
            </a:r>
            <a:r>
              <a:rPr lang="en-US" sz="2800" dirty="0" smtClean="0"/>
              <a:t> are also called constants</a:t>
            </a:r>
          </a:p>
          <a:p>
            <a:pPr lvl="1"/>
            <a:r>
              <a:rPr lang="en-US" sz="2400" dirty="0" smtClean="0">
                <a:cs typeface="Courier New"/>
              </a:rPr>
              <a:t>Warning: in some languages like C, constant means “cannot be changed” not “a specific value.”</a:t>
            </a:r>
          </a:p>
          <a:p>
            <a:r>
              <a:rPr lang="en-US" sz="2800" dirty="0" smtClean="0">
                <a:cs typeface="Courier New"/>
              </a:rPr>
              <a:t>Literals are specific values, as distinct from variables.</a:t>
            </a:r>
          </a:p>
          <a:p>
            <a:pPr lvl="1"/>
            <a:r>
              <a:rPr lang="en-US" sz="2400" dirty="0" smtClean="0">
                <a:cs typeface="Courier New"/>
              </a:rPr>
              <a:t>But variables are often assigned initially using literals.</a:t>
            </a:r>
          </a:p>
          <a:p>
            <a:r>
              <a:rPr lang="en-US" sz="2800" dirty="0" smtClean="0">
                <a:cs typeface="Courier New"/>
              </a:rPr>
              <a:t>Examples</a:t>
            </a:r>
          </a:p>
          <a:p>
            <a:pPr lvl="1" indent="0">
              <a:buNone/>
            </a:pPr>
            <a:r>
              <a:rPr lang="en-US" sz="2200" dirty="0" smtClean="0">
                <a:latin typeface="Courier New"/>
                <a:cs typeface="Courier New"/>
              </a:rPr>
              <a:t>3              </a:t>
            </a:r>
            <a:r>
              <a:rPr lang="en-US" sz="2200" dirty="0" smtClean="0">
                <a:cs typeface="Courier New"/>
              </a:rPr>
              <a:t>(Integer)</a:t>
            </a:r>
            <a:endParaRPr lang="en-US" sz="2200" dirty="0">
              <a:cs typeface="Courier New"/>
            </a:endParaRPr>
          </a:p>
          <a:p>
            <a:pPr lvl="1" indent="0">
              <a:buNone/>
            </a:pPr>
            <a:r>
              <a:rPr lang="en-US" sz="2200" dirty="0" smtClean="0">
                <a:latin typeface="Courier New"/>
                <a:cs typeface="Courier New"/>
              </a:rPr>
              <a:t>3.2            </a:t>
            </a:r>
            <a:r>
              <a:rPr lang="en-US" sz="2200" dirty="0" smtClean="0">
                <a:cs typeface="Courier New"/>
              </a:rPr>
              <a:t>(Floating point)</a:t>
            </a:r>
          </a:p>
          <a:p>
            <a:pPr lvl="1" indent="0">
              <a:buNone/>
            </a:pPr>
            <a:r>
              <a:rPr lang="en-US" sz="2200" dirty="0" smtClean="0">
                <a:latin typeface="Courier New"/>
                <a:cs typeface="Courier New"/>
              </a:rPr>
              <a:t>1.234e-25      </a:t>
            </a:r>
            <a:r>
              <a:rPr lang="en-US" sz="2200" dirty="0" smtClean="0">
                <a:cs typeface="Courier New"/>
              </a:rPr>
              <a:t>(Floating point, exponential notation)</a:t>
            </a:r>
            <a:endParaRPr lang="en-US" sz="2200" dirty="0">
              <a:cs typeface="Courier New"/>
            </a:endParaRPr>
          </a:p>
          <a:p>
            <a:pPr lvl="1" indent="0">
              <a:buNone/>
            </a:pPr>
            <a:r>
              <a:rPr lang="en-US" sz="2200" dirty="0">
                <a:latin typeface="Courier New"/>
                <a:cs typeface="Courier New"/>
              </a:rPr>
              <a:t>100000000000000000L </a:t>
            </a:r>
            <a:r>
              <a:rPr lang="en-US" sz="2200" dirty="0">
                <a:cs typeface="Courier New"/>
              </a:rPr>
              <a:t>(Python long integer)</a:t>
            </a:r>
          </a:p>
          <a:p>
            <a:pPr lvl="1" indent="0">
              <a:buNone/>
            </a:pPr>
            <a:r>
              <a:rPr lang="en-US" sz="2200" dirty="0">
                <a:latin typeface="Courier New"/>
                <a:cs typeface="Courier New"/>
              </a:rPr>
              <a:t>"</a:t>
            </a:r>
            <a:r>
              <a:rPr lang="en-US" sz="2200" dirty="0" smtClean="0">
                <a:latin typeface="Courier New"/>
                <a:cs typeface="Courier New"/>
              </a:rPr>
              <a:t>This </a:t>
            </a:r>
            <a:r>
              <a:rPr lang="en-US" sz="2200" dirty="0">
                <a:latin typeface="Courier New"/>
                <a:cs typeface="Courier New"/>
              </a:rPr>
              <a:t>is a </a:t>
            </a:r>
            <a:r>
              <a:rPr lang="en-US" sz="2200" dirty="0" smtClean="0">
                <a:latin typeface="Courier New"/>
                <a:cs typeface="Courier New"/>
              </a:rPr>
              <a:t>string"  </a:t>
            </a:r>
            <a:r>
              <a:rPr lang="en-US" sz="2200" dirty="0" smtClean="0">
                <a:cs typeface="Courier New"/>
              </a:rPr>
              <a:t>(Python string)</a:t>
            </a:r>
            <a:endParaRPr lang="en-US" sz="2200" dirty="0">
              <a:cs typeface="Courier New"/>
            </a:endParaRPr>
          </a:p>
          <a:p>
            <a:pPr lvl="1" indent="0">
              <a:buNone/>
            </a:pPr>
            <a:r>
              <a:rPr lang="en-US" sz="2200" dirty="0">
                <a:latin typeface="Courier New"/>
                <a:cs typeface="Courier New"/>
              </a:rPr>
              <a:t>True </a:t>
            </a:r>
            <a:r>
              <a:rPr lang="en-US" sz="2200" dirty="0" smtClean="0">
                <a:latin typeface="Courier New"/>
                <a:cs typeface="Courier New"/>
              </a:rPr>
              <a:t>          </a:t>
            </a:r>
            <a:r>
              <a:rPr lang="en-US" sz="2200" dirty="0" smtClean="0">
                <a:cs typeface="Courier New"/>
              </a:rPr>
              <a:t>(Python Boolean)</a:t>
            </a:r>
            <a:endParaRPr lang="en-US" sz="2200" dirty="0">
              <a:cs typeface="Courier New"/>
            </a:endParaRPr>
          </a:p>
          <a:p>
            <a:pPr lvl="1" indent="0">
              <a:buNone/>
            </a:pPr>
            <a:r>
              <a:rPr lang="en-US" sz="2200" dirty="0">
                <a:latin typeface="Courier New"/>
                <a:cs typeface="Courier New"/>
              </a:rPr>
              <a:t>1.0+2J   </a:t>
            </a:r>
            <a:r>
              <a:rPr lang="en-US" sz="2200" dirty="0" smtClean="0">
                <a:latin typeface="Courier New"/>
                <a:cs typeface="Courier New"/>
              </a:rPr>
              <a:t>      </a:t>
            </a:r>
            <a:r>
              <a:rPr lang="en-US" sz="2200" dirty="0" smtClean="0">
                <a:cs typeface="Courier New"/>
              </a:rPr>
              <a:t>(</a:t>
            </a:r>
            <a:r>
              <a:rPr lang="en-US" sz="2200" dirty="0">
                <a:cs typeface="Courier New"/>
              </a:rPr>
              <a:t>Python complex)</a:t>
            </a:r>
          </a:p>
          <a:p>
            <a:endParaRPr lang="en-US" sz="2800" dirty="0">
              <a:cs typeface="Courier New"/>
            </a:endParaRPr>
          </a:p>
        </p:txBody>
      </p:sp>
    </p:spTree>
    <p:extLst>
      <p:ext uri="{BB962C8B-B14F-4D97-AF65-F5344CB8AC3E}">
        <p14:creationId xmlns:p14="http://schemas.microsoft.com/office/powerpoint/2010/main" val="239123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Expressions</a:t>
            </a:r>
            <a:endParaRPr lang="en-US" dirty="0"/>
          </a:p>
        </p:txBody>
      </p:sp>
      <p:sp>
        <p:nvSpPr>
          <p:cNvPr id="7" name="Content Placeholder 6"/>
          <p:cNvSpPr>
            <a:spLocks noGrp="1"/>
          </p:cNvSpPr>
          <p:nvPr>
            <p:ph idx="1"/>
          </p:nvPr>
        </p:nvSpPr>
        <p:spPr/>
        <p:txBody>
          <a:bodyPr>
            <a:normAutofit lnSpcReduction="10000"/>
          </a:bodyPr>
          <a:lstStyle/>
          <a:p>
            <a:r>
              <a:rPr lang="en-US" sz="2800" dirty="0" smtClean="0"/>
              <a:t>Expressions are combinations of variables, literals, operators</a:t>
            </a:r>
            <a:r>
              <a:rPr lang="en-US" sz="2800" i="1" dirty="0" smtClean="0"/>
              <a:t> </a:t>
            </a:r>
            <a:r>
              <a:rPr lang="en-US" sz="2800" dirty="0" smtClean="0"/>
              <a:t>on those variables, invocations of functions, and so on.</a:t>
            </a:r>
          </a:p>
          <a:p>
            <a:r>
              <a:rPr lang="en-US" sz="2800" dirty="0" smtClean="0"/>
              <a:t>Given values for all variables, it must be possible to evaluate the expression to yield an unambiguous result.</a:t>
            </a:r>
          </a:p>
          <a:p>
            <a:r>
              <a:rPr lang="en-US" dirty="0" smtClean="0"/>
              <a:t>The interpreter has a strict set of rules to evaluate an expression.  It does not care what you actually intended so </a:t>
            </a:r>
            <a:r>
              <a:rPr lang="en-US" i="1" dirty="0" smtClean="0"/>
              <a:t>you</a:t>
            </a:r>
            <a:r>
              <a:rPr lang="en-US" dirty="0" smtClean="0"/>
              <a:t> must adapt to it.  If it cannot arrive at an unambiguous result it will reject your code.</a:t>
            </a:r>
            <a:endParaRPr lang="en-US" sz="2800" dirty="0" smtClean="0"/>
          </a:p>
          <a:p>
            <a:endParaRPr lang="en-US" sz="2800" dirty="0" smtClean="0"/>
          </a:p>
          <a:p>
            <a:endParaRPr lang="en-US" sz="2800" dirty="0"/>
          </a:p>
        </p:txBody>
      </p:sp>
    </p:spTree>
    <p:extLst>
      <p:ext uri="{BB962C8B-B14F-4D97-AF65-F5344CB8AC3E}">
        <p14:creationId xmlns:p14="http://schemas.microsoft.com/office/powerpoint/2010/main" val="2083216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a:t>
            </a:r>
            <a:endParaRPr lang="en-US" dirty="0"/>
          </a:p>
        </p:txBody>
      </p:sp>
      <p:sp>
        <p:nvSpPr>
          <p:cNvPr id="3" name="Content Placeholder 2"/>
          <p:cNvSpPr>
            <a:spLocks noGrp="1"/>
          </p:cNvSpPr>
          <p:nvPr>
            <p:ph idx="1"/>
          </p:nvPr>
        </p:nvSpPr>
        <p:spPr/>
        <p:txBody>
          <a:bodyPr/>
          <a:lstStyle/>
          <a:p>
            <a:pPr>
              <a:buFont typeface="Arial"/>
              <a:buChar char="•"/>
            </a:pPr>
            <a:r>
              <a:rPr lang="en-US" sz="2800" dirty="0"/>
              <a:t>A statement is one complete “sentence” in the language.  It contains one complete instruction.  Examples:</a:t>
            </a:r>
          </a:p>
          <a:p>
            <a:pPr>
              <a:buFont typeface="Arial"/>
              <a:buChar char="•"/>
            </a:pPr>
            <a:r>
              <a:rPr lang="en-US" sz="2800" dirty="0"/>
              <a:t>assign A to B</a:t>
            </a:r>
          </a:p>
          <a:p>
            <a:pPr lvl="1">
              <a:buFont typeface="Arial"/>
              <a:buChar char="•"/>
            </a:pPr>
            <a:r>
              <a:rPr lang="en-US" sz="2400" dirty="0"/>
              <a:t>In nearly all languages this is written</a:t>
            </a:r>
          </a:p>
          <a:p>
            <a:pPr marL="914400" lvl="2" indent="0">
              <a:buNone/>
            </a:pPr>
            <a:r>
              <a:rPr lang="en-US" sz="2400" dirty="0">
                <a:latin typeface="Courier New"/>
                <a:cs typeface="Courier New"/>
              </a:rPr>
              <a:t>B=A</a:t>
            </a:r>
          </a:p>
          <a:p>
            <a:pPr>
              <a:buFont typeface="Arial"/>
              <a:buChar char="•"/>
            </a:pPr>
            <a:r>
              <a:rPr lang="en-US" sz="2800" dirty="0" smtClean="0">
                <a:cs typeface="Courier"/>
              </a:rPr>
              <a:t>compute </a:t>
            </a:r>
            <a:r>
              <a:rPr lang="en-US" sz="2800" dirty="0">
                <a:cs typeface="Courier"/>
              </a:rPr>
              <a:t>something and assign to a variable</a:t>
            </a:r>
          </a:p>
          <a:p>
            <a:pPr lvl="1" indent="0">
              <a:buNone/>
            </a:pPr>
            <a:r>
              <a:rPr lang="en-US" dirty="0">
                <a:latin typeface="Courier"/>
                <a:cs typeface="Courier"/>
              </a:rPr>
              <a:t>	</a:t>
            </a:r>
            <a:r>
              <a:rPr lang="en-US" sz="2400" dirty="0">
                <a:latin typeface="Courier New"/>
                <a:cs typeface="Courier New"/>
              </a:rPr>
              <a:t>C=0.25</a:t>
            </a:r>
            <a:r>
              <a:rPr lang="en-US" sz="2400" dirty="0" smtClean="0">
                <a:latin typeface="Courier New"/>
                <a:cs typeface="Courier New"/>
              </a:rPr>
              <a:t>*</a:t>
            </a:r>
            <a:r>
              <a:rPr lang="en-US" sz="2400" dirty="0" err="1" smtClean="0">
                <a:latin typeface="Courier New"/>
                <a:cs typeface="Courier New"/>
              </a:rPr>
              <a:t>math.pi</a:t>
            </a:r>
            <a:r>
              <a:rPr lang="en-US" sz="2400" dirty="0">
                <a:latin typeface="Courier New"/>
                <a:cs typeface="Courier New"/>
              </a:rPr>
              <a:t>*d**2</a:t>
            </a:r>
          </a:p>
          <a:p>
            <a:pPr>
              <a:buFont typeface="Arial"/>
              <a:buChar char="•"/>
            </a:pPr>
            <a:endParaRPr lang="en-US" dirty="0"/>
          </a:p>
        </p:txBody>
      </p:sp>
    </p:spTree>
    <p:extLst>
      <p:ext uri="{BB962C8B-B14F-4D97-AF65-F5344CB8AC3E}">
        <p14:creationId xmlns:p14="http://schemas.microsoft.com/office/powerpoint/2010/main" val="4959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Interpreters and Compilers</a:t>
            </a:r>
            <a:endParaRPr lang="en-US" dirty="0"/>
          </a:p>
        </p:txBody>
      </p:sp>
      <p:sp>
        <p:nvSpPr>
          <p:cNvPr id="3" name="Content Placeholder 2"/>
          <p:cNvSpPr>
            <a:spLocks noGrp="1"/>
          </p:cNvSpPr>
          <p:nvPr>
            <p:ph idx="1"/>
          </p:nvPr>
        </p:nvSpPr>
        <p:spPr>
          <a:xfrm>
            <a:off x="304800" y="1600200"/>
            <a:ext cx="8610600" cy="4876800"/>
          </a:xfrm>
        </p:spPr>
        <p:txBody>
          <a:bodyPr>
            <a:normAutofit fontScale="92500" lnSpcReduction="10000"/>
          </a:bodyPr>
          <a:lstStyle/>
          <a:p>
            <a:pPr>
              <a:spcBef>
                <a:spcPts val="1200"/>
              </a:spcBef>
            </a:pPr>
            <a:r>
              <a:rPr lang="en-US" dirty="0" smtClean="0"/>
              <a:t>Computers understand only binary instructions.  Humans (normal ones, anyway) do not.</a:t>
            </a:r>
          </a:p>
          <a:p>
            <a:pPr>
              <a:spcBef>
                <a:spcPts val="1200"/>
              </a:spcBef>
            </a:pPr>
            <a:r>
              <a:rPr lang="en-US" dirty="0" smtClean="0"/>
              <a:t>Humans write </a:t>
            </a:r>
            <a:r>
              <a:rPr lang="en-US" i="1" dirty="0" smtClean="0"/>
              <a:t>source code </a:t>
            </a:r>
            <a:r>
              <a:rPr lang="en-US" dirty="0" smtClean="0"/>
              <a:t>in a </a:t>
            </a:r>
            <a:r>
              <a:rPr lang="en-US" i="1" dirty="0" smtClean="0"/>
              <a:t>programming language.</a:t>
            </a:r>
          </a:p>
          <a:p>
            <a:pPr>
              <a:spcBef>
                <a:spcPts val="1200"/>
              </a:spcBef>
            </a:pPr>
            <a:r>
              <a:rPr lang="en-US" dirty="0" smtClean="0"/>
              <a:t>The source code must be converted to computer language.</a:t>
            </a:r>
          </a:p>
          <a:p>
            <a:pPr>
              <a:spcBef>
                <a:spcPts val="1200"/>
              </a:spcBef>
            </a:pPr>
            <a:r>
              <a:rPr lang="en-US" dirty="0" smtClean="0"/>
              <a:t>Compiler: produces a standalone </a:t>
            </a:r>
            <a:r>
              <a:rPr lang="en-US" i="1" dirty="0" smtClean="0"/>
              <a:t>binary</a:t>
            </a:r>
            <a:r>
              <a:rPr lang="en-US" dirty="0" smtClean="0"/>
              <a:t> (executable) from a </a:t>
            </a:r>
            <a:r>
              <a:rPr lang="en-US" i="1" dirty="0" smtClean="0"/>
              <a:t>program</a:t>
            </a:r>
            <a:r>
              <a:rPr lang="en-US" dirty="0" smtClean="0"/>
              <a:t>.</a:t>
            </a:r>
          </a:p>
          <a:p>
            <a:pPr>
              <a:spcBef>
                <a:spcPts val="1200"/>
              </a:spcBef>
            </a:pPr>
            <a:r>
              <a:rPr lang="en-US" dirty="0" smtClean="0"/>
              <a:t>Interpreter: the source code (often called a </a:t>
            </a:r>
            <a:r>
              <a:rPr lang="en-US" i="1" dirty="0" smtClean="0"/>
              <a:t>script</a:t>
            </a:r>
            <a:r>
              <a:rPr lang="en-US" dirty="0" smtClean="0"/>
              <a:t>) causes the interpreter to carry out the instructions.</a:t>
            </a:r>
          </a:p>
          <a:p>
            <a:pPr>
              <a:spcBef>
                <a:spcPts val="1200"/>
              </a:spcBef>
            </a:pPr>
            <a:r>
              <a:rPr lang="en-US" dirty="0" smtClean="0"/>
              <a:t>Compiled code typically executes faster than interpreted code</a:t>
            </a:r>
          </a:p>
          <a:p>
            <a:endParaRPr lang="en-US" dirty="0"/>
          </a:p>
        </p:txBody>
      </p:sp>
    </p:spTree>
    <p:extLst>
      <p:ext uri="{BB962C8B-B14F-4D97-AF65-F5344CB8AC3E}">
        <p14:creationId xmlns:p14="http://schemas.microsoft.com/office/powerpoint/2010/main" val="16204254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Statements in Python</a:t>
            </a:r>
            <a:endParaRPr lang="en-US" dirty="0"/>
          </a:p>
        </p:txBody>
      </p:sp>
      <p:sp>
        <p:nvSpPr>
          <p:cNvPr id="3" name="Content Placeholder 2"/>
          <p:cNvSpPr>
            <a:spLocks noGrp="1"/>
          </p:cNvSpPr>
          <p:nvPr>
            <p:ph idx="1"/>
          </p:nvPr>
        </p:nvSpPr>
        <p:spPr/>
        <p:txBody>
          <a:bodyPr>
            <a:normAutofit/>
          </a:bodyPr>
          <a:lstStyle/>
          <a:p>
            <a:r>
              <a:rPr lang="en-US" dirty="0" smtClean="0">
                <a:latin typeface="Arial" charset="0"/>
                <a:cs typeface="DejaVu Sans" charset="0"/>
              </a:rPr>
              <a:t>Python </a:t>
            </a:r>
            <a:r>
              <a:rPr lang="en-US" dirty="0">
                <a:latin typeface="Arial" charset="0"/>
                <a:cs typeface="DejaVu Sans" charset="0"/>
              </a:rPr>
              <a:t>statements do not require a semicolon at the end and it is considered bad form to add </a:t>
            </a:r>
            <a:r>
              <a:rPr lang="en-US" dirty="0" smtClean="0">
                <a:latin typeface="Arial" charset="0"/>
                <a:cs typeface="DejaVu Sans" charset="0"/>
              </a:rPr>
              <a:t>one.</a:t>
            </a:r>
          </a:p>
          <a:p>
            <a:r>
              <a:rPr lang="en-US" dirty="0" smtClean="0">
                <a:latin typeface="Arial" charset="0"/>
                <a:cs typeface="DejaVu Sans" charset="0"/>
              </a:rPr>
              <a:t>Multiple </a:t>
            </a:r>
            <a:r>
              <a:rPr lang="en-US" dirty="0">
                <a:latin typeface="Arial" charset="0"/>
                <a:cs typeface="DejaVu Sans" charset="0"/>
              </a:rPr>
              <a:t>statements may be placed on a line if they are separated by semicolons</a:t>
            </a:r>
            <a:r>
              <a:rPr lang="en-US" dirty="0" smtClean="0">
                <a:latin typeface="Arial" charset="0"/>
                <a:cs typeface="DejaVu Sans" charset="0"/>
              </a:rPr>
              <a:t>.</a:t>
            </a:r>
          </a:p>
          <a:p>
            <a:r>
              <a:rPr lang="en-US" dirty="0" smtClean="0">
                <a:latin typeface="Arial" charset="0"/>
                <a:cs typeface="DejaVu Sans" charset="0"/>
              </a:rPr>
              <a:t>Backslash </a:t>
            </a:r>
            <a:r>
              <a:rPr lang="en-US" dirty="0">
                <a:latin typeface="Courier New" panose="02070309020205020404" pitchFamily="49" charset="0"/>
                <a:cs typeface="Courier New" panose="02070309020205020404" pitchFamily="49" charset="0"/>
              </a:rPr>
              <a:t>\</a:t>
            </a:r>
            <a:r>
              <a:rPr lang="en-US" dirty="0">
                <a:latin typeface="Arial" charset="0"/>
                <a:cs typeface="DejaVu Sans" charset="0"/>
              </a:rPr>
              <a:t> is the line-continuation character</a:t>
            </a:r>
            <a:r>
              <a:rPr lang="en-US" dirty="0" smtClean="0">
                <a:latin typeface="Arial" charset="0"/>
                <a:cs typeface="DejaVu Sans" charset="0"/>
              </a:rPr>
              <a:t>.</a:t>
            </a:r>
          </a:p>
          <a:p>
            <a:r>
              <a:rPr lang="en-US" dirty="0" smtClean="0">
                <a:latin typeface="Arial" charset="0"/>
                <a:cs typeface="DejaVu Sans" charset="0"/>
              </a:rPr>
              <a:t>Lists </a:t>
            </a:r>
            <a:r>
              <a:rPr lang="en-US" dirty="0">
                <a:latin typeface="Arial" charset="0"/>
                <a:cs typeface="DejaVu Sans" charset="0"/>
              </a:rPr>
              <a:t>and other data structures that are comma-separated may be continued on subsequent lines with the comma at the end of the lines</a:t>
            </a:r>
            <a:r>
              <a:rPr lang="en-US" dirty="0" smtClean="0">
                <a:latin typeface="Arial" charset="0"/>
                <a:cs typeface="DejaVu Sans" charset="0"/>
              </a:rPr>
              <a:t>.</a:t>
            </a:r>
          </a:p>
          <a:p>
            <a:r>
              <a:rPr lang="en-US" dirty="0" smtClean="0">
                <a:latin typeface="Arial" charset="0"/>
                <a:cs typeface="DejaVu Sans" charset="0"/>
              </a:rPr>
              <a:t>The </a:t>
            </a:r>
            <a:r>
              <a:rPr lang="en-US" dirty="0">
                <a:latin typeface="Arial" charset="0"/>
                <a:cs typeface="DejaVu Sans" charset="0"/>
              </a:rPr>
              <a:t>do-nothing (no-op) statement: </a:t>
            </a:r>
            <a:r>
              <a:rPr lang="en-US" dirty="0">
                <a:latin typeface="Courier New"/>
                <a:cs typeface="Courier New"/>
              </a:rPr>
              <a:t>pass</a:t>
            </a:r>
          </a:p>
          <a:p>
            <a:endParaRPr lang="en-US" sz="2800" dirty="0">
              <a:latin typeface="Courier New"/>
              <a:cs typeface="Courier New"/>
            </a:endParaRPr>
          </a:p>
          <a:p>
            <a:pPr>
              <a:buFont typeface="Arial"/>
              <a:buChar char="•"/>
            </a:pPr>
            <a:endParaRPr lang="en-US" dirty="0"/>
          </a:p>
        </p:txBody>
      </p:sp>
    </p:spTree>
    <p:extLst>
      <p:ext uri="{BB962C8B-B14F-4D97-AF65-F5344CB8AC3E}">
        <p14:creationId xmlns:p14="http://schemas.microsoft.com/office/powerpoint/2010/main" val="325728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x=x+</a:t>
            </a:r>
            <a:r>
              <a:rPr lang="en-US" dirty="0" smtClean="0">
                <a:latin typeface="Courier New"/>
                <a:cs typeface="Courier New"/>
              </a:rPr>
              <a:t>1</a:t>
            </a:r>
          </a:p>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ea typeface="DejaVu Sans" charset="0"/>
                <a:cs typeface="Courier New"/>
              </a:rPr>
              <a:t> </a:t>
            </a:r>
            <a:r>
              <a:rPr lang="en-US" dirty="0" smtClean="0">
                <a:latin typeface="Arial" charset="0"/>
                <a:ea typeface="DejaVu Sans" charset="0"/>
                <a:cs typeface="DejaVu Sans" charset="0"/>
              </a:rPr>
              <a:t>A equivalent notation is </a:t>
            </a:r>
          </a:p>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Arial" charset="0"/>
                <a:ea typeface="DejaVu Sans" charset="0"/>
                <a:cs typeface="DejaVu Sans" charset="0"/>
              </a:rPr>
              <a:t>	</a:t>
            </a:r>
            <a:r>
              <a:rPr lang="en-US" dirty="0" smtClean="0">
                <a:latin typeface="Courier New"/>
                <a:ea typeface="DejaVu Sans" charset="0"/>
                <a:cs typeface="Courier New"/>
              </a:rPr>
              <a:t>x</a:t>
            </a:r>
            <a:r>
              <a:rPr lang="en-US" dirty="0">
                <a:latin typeface="Courier New"/>
                <a:ea typeface="DejaVu Sans" charset="0"/>
                <a:cs typeface="Courier New"/>
              </a:rPr>
              <a:t>+=1</a:t>
            </a:r>
          </a:p>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a:t>
            </a:r>
            <a:r>
              <a:rPr lang="en-US" dirty="0" err="1">
                <a:latin typeface="Courier New"/>
                <a:cs typeface="Courier New"/>
              </a:rPr>
              <a:t>x,y,z</a:t>
            </a:r>
            <a:r>
              <a:rPr lang="en-US" dirty="0">
                <a:latin typeface="Courier New"/>
                <a:cs typeface="Courier New"/>
              </a:rPr>
              <a:t>)=</a:t>
            </a:r>
            <a:r>
              <a:rPr lang="en-US" dirty="0" err="1">
                <a:latin typeface="Courier New"/>
                <a:cs typeface="Courier New"/>
              </a:rPr>
              <a:t>myfunc</a:t>
            </a:r>
            <a:r>
              <a:rPr lang="en-US" dirty="0">
                <a:latin typeface="Courier New"/>
                <a:cs typeface="Courier New"/>
              </a:rPr>
              <a:t>(a)</a:t>
            </a:r>
          </a:p>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Courier New"/>
                <a:cs typeface="Courier New"/>
              </a:rPr>
              <a:t>f=open("</a:t>
            </a:r>
            <a:r>
              <a:rPr lang="en-US" altLang="ja-JP" dirty="0" err="1" smtClean="0">
                <a:latin typeface="Courier New"/>
                <a:cs typeface="Courier New"/>
              </a:rPr>
              <a:t>myfile.txt",</a:t>
            </a:r>
            <a:r>
              <a:rPr lang="en-US" altLang="ja-JP" dirty="0" err="1">
                <a:latin typeface="Courier New"/>
                <a:cs typeface="Courier New"/>
              </a:rPr>
              <a:t>"</a:t>
            </a:r>
            <a:r>
              <a:rPr lang="en-US" altLang="ja-JP" dirty="0" err="1" smtClean="0">
                <a:latin typeface="Courier New"/>
                <a:cs typeface="Courier New"/>
              </a:rPr>
              <a:t>w</a:t>
            </a:r>
            <a:r>
              <a:rPr lang="en-US" altLang="ja-JP" dirty="0">
                <a:latin typeface="Courier New"/>
                <a:cs typeface="Courier New"/>
              </a:rPr>
              <a:t>"</a:t>
            </a:r>
            <a:r>
              <a:rPr lang="en-US" altLang="ja-JP" dirty="0" smtClean="0">
                <a:latin typeface="Courier New"/>
                <a:cs typeface="Courier New"/>
              </a:rPr>
              <a:t>)</a:t>
            </a:r>
            <a:endParaRPr lang="en-US" altLang="ja-JP" dirty="0">
              <a:latin typeface="Courier New"/>
              <a:cs typeface="Courier New"/>
            </a:endParaRPr>
          </a:p>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x=0; y=1; z=2</a:t>
            </a:r>
          </a:p>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A=[1, 2, 3,</a:t>
            </a:r>
          </a:p>
          <a:p>
            <a:pPr marL="107950" indent="0">
              <a:buClrTx/>
              <a:buSz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4, 5, 6]</a:t>
            </a:r>
          </a:p>
        </p:txBody>
      </p:sp>
    </p:spTree>
    <p:extLst>
      <p:ext uri="{BB962C8B-B14F-4D97-AF65-F5344CB8AC3E}">
        <p14:creationId xmlns:p14="http://schemas.microsoft.com/office/powerpoint/2010/main" val="844972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Blocks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Statements can be grouped into </a:t>
            </a:r>
            <a:r>
              <a:rPr lang="en-US" sz="2800" i="1" dirty="0" smtClean="0"/>
              <a:t>blocks</a:t>
            </a:r>
            <a:r>
              <a:rPr lang="en-US" sz="2800" dirty="0" smtClean="0"/>
              <a:t> that function logically as a single statement.</a:t>
            </a:r>
          </a:p>
          <a:p>
            <a:r>
              <a:rPr lang="en-US" sz="2800" dirty="0" smtClean="0"/>
              <a:t>In Python blocks are indicated by </a:t>
            </a:r>
            <a:r>
              <a:rPr lang="en-US" sz="2800" b="1" dirty="0" smtClean="0"/>
              <a:t>indentation level.</a:t>
            </a:r>
          </a:p>
          <a:p>
            <a:r>
              <a:rPr lang="en-US" sz="2800" dirty="0" smtClean="0"/>
              <a:t>You can indent each block by however many spaces you wish, but each block level must be indented by exactly the same number.  You should be consistent from one section of code to another.</a:t>
            </a:r>
          </a:p>
          <a:p>
            <a:r>
              <a:rPr lang="en-US" sz="2800" dirty="0" smtClean="0"/>
              <a:t>Do not use tabs.</a:t>
            </a:r>
          </a:p>
          <a:p>
            <a:r>
              <a:rPr lang="en-US" sz="2800" dirty="0" smtClean="0"/>
              <a:t>Some editors (e.g. </a:t>
            </a:r>
            <a:r>
              <a:rPr lang="en-US" sz="2800" dirty="0" err="1" smtClean="0"/>
              <a:t>Spyder</a:t>
            </a:r>
            <a:r>
              <a:rPr lang="en-US" sz="2800" dirty="0" smtClean="0"/>
              <a:t>) will automatically indent the next statement to the same level as the one before it.  You escape to a more outer level with backspace or some other key.</a:t>
            </a:r>
            <a:endParaRPr lang="en-US" sz="2800" dirty="0"/>
          </a:p>
        </p:txBody>
      </p:sp>
    </p:spTree>
    <p:extLst>
      <p:ext uri="{BB962C8B-B14F-4D97-AF65-F5344CB8AC3E}">
        <p14:creationId xmlns:p14="http://schemas.microsoft.com/office/powerpoint/2010/main" val="61381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normAutofit/>
          </a:bodyPr>
          <a:lstStyle/>
          <a:p>
            <a:r>
              <a:rPr lang="en-US" sz="2800" dirty="0" smtClean="0"/>
              <a:t>Comments are statements or partial statements inserted for the benefit of human readers of the program.  </a:t>
            </a:r>
          </a:p>
          <a:p>
            <a:r>
              <a:rPr lang="en-US" sz="2800" dirty="0" smtClean="0"/>
              <a:t>Comments are ignored by the interpreter (or compiler).</a:t>
            </a:r>
          </a:p>
          <a:p>
            <a:r>
              <a:rPr lang="en-US" sz="2800" dirty="0" smtClean="0"/>
              <a:t>Python:</a:t>
            </a:r>
          </a:p>
          <a:p>
            <a:pPr lvl="1"/>
            <a:r>
              <a:rPr lang="en-US" sz="2400" dirty="0" smtClean="0"/>
              <a:t>Ordinary comments begin with a hash mark </a:t>
            </a:r>
            <a:r>
              <a:rPr lang="en-US" sz="2400" dirty="0" smtClean="0">
                <a:latin typeface="Courier New"/>
                <a:cs typeface="Courier New"/>
              </a:rPr>
              <a:t>#</a:t>
            </a:r>
          </a:p>
          <a:p>
            <a:pPr lvl="1"/>
            <a:r>
              <a:rPr lang="en-US" sz="2400" dirty="0" smtClean="0">
                <a:cs typeface="Courier New"/>
              </a:rPr>
              <a:t>All symbols from the hash mark rightward to the end of the line is ignored by the interpreter</a:t>
            </a:r>
            <a:endParaRPr lang="en-US" sz="2400" dirty="0"/>
          </a:p>
        </p:txBody>
      </p:sp>
    </p:spTree>
    <p:extLst>
      <p:ext uri="{BB962C8B-B14F-4D97-AF65-F5344CB8AC3E}">
        <p14:creationId xmlns:p14="http://schemas.microsoft.com/office/powerpoint/2010/main" val="583990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34369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in the Computer</a:t>
            </a:r>
            <a:endParaRPr lang="en-US" dirty="0"/>
          </a:p>
        </p:txBody>
      </p:sp>
      <p:sp>
        <p:nvSpPr>
          <p:cNvPr id="3" name="Content Placeholder 2"/>
          <p:cNvSpPr>
            <a:spLocks noGrp="1"/>
          </p:cNvSpPr>
          <p:nvPr>
            <p:ph idx="1"/>
          </p:nvPr>
        </p:nvSpPr>
        <p:spPr>
          <a:xfrm>
            <a:off x="457200" y="1600200"/>
            <a:ext cx="8305800" cy="4876800"/>
          </a:xfrm>
        </p:spPr>
        <p:txBody>
          <a:bodyPr>
            <a:normAutofit fontScale="92500" lnSpcReduction="20000"/>
          </a:bodyPr>
          <a:lstStyle/>
          <a:p>
            <a:r>
              <a:rPr lang="en-US" dirty="0"/>
              <a:t>Digital computers operate on </a:t>
            </a:r>
            <a:r>
              <a:rPr lang="en-US" b="1" dirty="0"/>
              <a:t>B</a:t>
            </a:r>
            <a:r>
              <a:rPr lang="en-US" dirty="0"/>
              <a:t>inary </a:t>
            </a:r>
            <a:r>
              <a:rPr lang="en-US" dirty="0" err="1"/>
              <a:t>dig</a:t>
            </a:r>
            <a:r>
              <a:rPr lang="en-US" b="1" dirty="0" err="1"/>
              <a:t>IT</a:t>
            </a:r>
            <a:r>
              <a:rPr lang="en-US" dirty="0" err="1"/>
              <a:t>s</a:t>
            </a:r>
            <a:r>
              <a:rPr lang="en-US" dirty="0"/>
              <a:t> or </a:t>
            </a:r>
            <a:r>
              <a:rPr lang="en-US" b="1" dirty="0"/>
              <a:t>bits</a:t>
            </a:r>
            <a:r>
              <a:rPr lang="en-US" dirty="0"/>
              <a:t>.  A bit can be on or off so it can represent a 0 or a 1.  Thus computers use binary (base 2) fundamentally.   Bits are usually grouped into units of 8 called a </a:t>
            </a:r>
            <a:r>
              <a:rPr lang="en-US" b="1" dirty="0"/>
              <a:t>byte</a:t>
            </a:r>
            <a:r>
              <a:rPr lang="en-US" dirty="0" smtClean="0"/>
              <a:t>.</a:t>
            </a:r>
          </a:p>
          <a:p>
            <a:endParaRPr lang="en-US" dirty="0"/>
          </a:p>
          <a:p>
            <a:r>
              <a:rPr lang="en-US" dirty="0"/>
              <a:t>Memory is organized into </a:t>
            </a:r>
            <a:r>
              <a:rPr lang="en-US" i="1" dirty="0"/>
              <a:t>words</a:t>
            </a:r>
            <a:r>
              <a:rPr lang="en-US" dirty="0"/>
              <a:t>.  In modern </a:t>
            </a:r>
            <a:r>
              <a:rPr lang="en-US" dirty="0" smtClean="0"/>
              <a:t>systems Word size is what determines the “32 bit OS” or “64 bit OS.” Essentially all newer systems use a 64-bit OS.</a:t>
            </a:r>
            <a:endParaRPr lang="en-US" dirty="0"/>
          </a:p>
          <a:p>
            <a:endParaRPr lang="en-US" dirty="0" smtClean="0"/>
          </a:p>
          <a:p>
            <a:r>
              <a:rPr lang="en-US" dirty="0" smtClean="0"/>
              <a:t>Computers </a:t>
            </a:r>
            <a:r>
              <a:rPr lang="en-US" dirty="0"/>
              <a:t>cannot use base 10.  This has important consequences. For most purposes numbers must be converted from base 10 to base 2 and back again.</a:t>
            </a:r>
          </a:p>
          <a:p>
            <a:endParaRPr lang="en-US" dirty="0"/>
          </a:p>
        </p:txBody>
      </p:sp>
    </p:spTree>
    <p:extLst>
      <p:ext uri="{BB962C8B-B14F-4D97-AF65-F5344CB8AC3E}">
        <p14:creationId xmlns:p14="http://schemas.microsoft.com/office/powerpoint/2010/main" val="2071665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Representations</a:t>
            </a:r>
            <a:endParaRPr lang="en-US" dirty="0"/>
          </a:p>
        </p:txBody>
      </p:sp>
      <p:sp>
        <p:nvSpPr>
          <p:cNvPr id="3" name="Content Placeholder 2"/>
          <p:cNvSpPr>
            <a:spLocks noGrp="1"/>
          </p:cNvSpPr>
          <p:nvPr>
            <p:ph idx="1"/>
          </p:nvPr>
        </p:nvSpPr>
        <p:spPr/>
        <p:txBody>
          <a:bodyPr>
            <a:normAutofit/>
          </a:bodyPr>
          <a:lstStyle/>
          <a:p>
            <a:r>
              <a:rPr lang="en-US" dirty="0"/>
              <a:t>In the computer, everything is just a sequence of 0 and </a:t>
            </a:r>
            <a:r>
              <a:rPr lang="en-US" dirty="0" smtClean="0"/>
              <a:t>1 values.  </a:t>
            </a:r>
            <a:r>
              <a:rPr lang="en-US" dirty="0"/>
              <a:t>There must be rules to interpret that as a number, a character, a sound, a picture, whatever.</a:t>
            </a:r>
          </a:p>
          <a:p>
            <a:pPr lvl="1"/>
            <a:r>
              <a:rPr lang="en-US" dirty="0"/>
              <a:t>Consider for your amusement: an infinite and purely random binary sequence could contain every book that could be written, all music that could be played, all possible images--and so forth.  </a:t>
            </a:r>
          </a:p>
          <a:p>
            <a:r>
              <a:rPr lang="en-US" dirty="0"/>
              <a:t>We won’t </a:t>
            </a:r>
            <a:r>
              <a:rPr lang="en-US" dirty="0" smtClean="0"/>
              <a:t>discuss the internal </a:t>
            </a:r>
            <a:r>
              <a:rPr lang="en-US" dirty="0"/>
              <a:t>representation of anything but </a:t>
            </a:r>
            <a:r>
              <a:rPr lang="en-US" dirty="0" smtClean="0"/>
              <a:t>numbers (and a little bit about characters).   </a:t>
            </a:r>
            <a:endParaRPr lang="en-US" dirty="0"/>
          </a:p>
        </p:txBody>
      </p:sp>
    </p:spTree>
    <p:extLst>
      <p:ext uri="{BB962C8B-B14F-4D97-AF65-F5344CB8AC3E}">
        <p14:creationId xmlns:p14="http://schemas.microsoft.com/office/powerpoint/2010/main" val="1330429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dirty="0" smtClean="0"/>
              <a:t>type</a:t>
            </a:r>
            <a:r>
              <a:rPr lang="en-US" dirty="0" smtClean="0"/>
              <a:t> is a categorization of a variable.  The type tells the interpreter how to convert the bits in memory to a representation.</a:t>
            </a:r>
          </a:p>
          <a:p>
            <a:r>
              <a:rPr lang="en-US" sz="2800" dirty="0" smtClean="0"/>
              <a:t>The "primitive" types are those defined by the hardware or that map directly to hardware.</a:t>
            </a:r>
          </a:p>
          <a:p>
            <a:r>
              <a:rPr lang="en-US" sz="2800" dirty="0" smtClean="0"/>
              <a:t>Types are very important even in interpreted languages.</a:t>
            </a:r>
          </a:p>
          <a:p>
            <a:r>
              <a:rPr lang="en-US" sz="2800" dirty="0" smtClean="0"/>
              <a:t>Each type has a set of </a:t>
            </a:r>
            <a:r>
              <a:rPr lang="en-US" sz="2800" i="1" dirty="0" smtClean="0"/>
              <a:t>operators</a:t>
            </a:r>
            <a:r>
              <a:rPr lang="en-US" sz="2800" dirty="0" smtClean="0"/>
              <a:t> defined on it.  Often these are represented by the mathematical operators </a:t>
            </a:r>
          </a:p>
          <a:p>
            <a:pPr marL="548640" lvl="2" indent="0">
              <a:buNone/>
            </a:pPr>
            <a:r>
              <a:rPr lang="en-US" sz="2200" dirty="0" smtClean="0"/>
              <a:t>	</a:t>
            </a:r>
            <a:r>
              <a:rPr lang="en-US" sz="2200" dirty="0" smtClean="0">
                <a:latin typeface="Courier New"/>
                <a:cs typeface="Courier New"/>
              </a:rPr>
              <a:t>+ - * /</a:t>
            </a:r>
            <a:endParaRPr lang="en-US" sz="2200" dirty="0">
              <a:latin typeface="Courier New"/>
              <a:cs typeface="Courier New"/>
            </a:endParaRPr>
          </a:p>
        </p:txBody>
      </p:sp>
    </p:spTree>
    <p:extLst>
      <p:ext uri="{BB962C8B-B14F-4D97-AF65-F5344CB8AC3E}">
        <p14:creationId xmlns:p14="http://schemas.microsoft.com/office/powerpoint/2010/main" val="1968390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Typing</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Dynamic typing (Python, R, etc.)</a:t>
            </a:r>
          </a:p>
          <a:p>
            <a:pPr lvl="1"/>
            <a:r>
              <a:rPr lang="en-US" sz="2400" dirty="0" smtClean="0"/>
              <a:t>In most interpreted languages the types are </a:t>
            </a:r>
            <a:r>
              <a:rPr lang="en-US" sz="2400" i="1" dirty="0" smtClean="0"/>
              <a:t>dynamic</a:t>
            </a:r>
            <a:r>
              <a:rPr lang="en-US" sz="2400" dirty="0" smtClean="0"/>
              <a:t>. A variable's type can change.</a:t>
            </a:r>
          </a:p>
          <a:p>
            <a:r>
              <a:rPr lang="en-US" sz="2800" dirty="0" smtClean="0"/>
              <a:t>Type by Inference</a:t>
            </a:r>
          </a:p>
          <a:p>
            <a:pPr lvl="1"/>
            <a:r>
              <a:rPr lang="en-US" sz="2400" dirty="0" smtClean="0"/>
              <a:t>Interpreted languages generally figure out the type based on context.</a:t>
            </a:r>
          </a:p>
          <a:p>
            <a:pPr lvl="2"/>
            <a:r>
              <a:rPr lang="en-US" sz="2000" dirty="0" err="1" smtClean="0"/>
              <a:t>var</a:t>
            </a:r>
            <a:r>
              <a:rPr lang="en-US" sz="2000" dirty="0" smtClean="0"/>
              <a:t>=1  #integer</a:t>
            </a:r>
          </a:p>
          <a:p>
            <a:pPr lvl="2"/>
            <a:r>
              <a:rPr lang="en-US" dirty="0" err="1" smtClean="0"/>
              <a:t>var</a:t>
            </a:r>
            <a:r>
              <a:rPr lang="en-US" dirty="0" smtClean="0"/>
              <a:t>=1. #floating point</a:t>
            </a:r>
          </a:p>
          <a:p>
            <a:r>
              <a:rPr lang="en-US" sz="2800" dirty="0" smtClean="0"/>
              <a:t>If the program defines the type this is called a </a:t>
            </a:r>
            <a:r>
              <a:rPr lang="en-US" sz="2800" i="1" dirty="0" smtClean="0"/>
              <a:t>declaration</a:t>
            </a:r>
            <a:r>
              <a:rPr lang="en-US" sz="2800" dirty="0" smtClean="0"/>
              <a:t>.</a:t>
            </a:r>
          </a:p>
          <a:p>
            <a:r>
              <a:rPr lang="en-US" dirty="0" smtClean="0"/>
              <a:t>Some declarations are possible or necessary</a:t>
            </a:r>
          </a:p>
          <a:p>
            <a:pPr lvl="2"/>
            <a:r>
              <a:rPr lang="en-US" sz="2200" dirty="0" smtClean="0"/>
              <a:t>In Python </a:t>
            </a:r>
            <a:r>
              <a:rPr lang="en-US" sz="2200" dirty="0" err="1" smtClean="0"/>
              <a:t>NumPy</a:t>
            </a:r>
            <a:r>
              <a:rPr lang="en-US" sz="2200" dirty="0" smtClean="0"/>
              <a:t> allows or sometimes requires type declarations.</a:t>
            </a:r>
            <a:endParaRPr lang="en-US" sz="2200" dirty="0"/>
          </a:p>
        </p:txBody>
      </p:sp>
    </p:spTree>
    <p:extLst>
      <p:ext uri="{BB962C8B-B14F-4D97-AF65-F5344CB8AC3E}">
        <p14:creationId xmlns:p14="http://schemas.microsoft.com/office/powerpoint/2010/main" val="2312670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Integers</a:t>
            </a:r>
            <a:endParaRPr lang="en-US" dirty="0"/>
          </a:p>
        </p:txBody>
      </p:sp>
      <p:sp>
        <p:nvSpPr>
          <p:cNvPr id="3" name="Content Placeholder 2"/>
          <p:cNvSpPr>
            <a:spLocks noGrp="1"/>
          </p:cNvSpPr>
          <p:nvPr>
            <p:ph idx="1"/>
          </p:nvPr>
        </p:nvSpPr>
        <p:spPr/>
        <p:txBody>
          <a:bodyPr>
            <a:normAutofit fontScale="92500" lnSpcReduction="20000"/>
          </a:bodyPr>
          <a:lstStyle/>
          <a:p>
            <a:r>
              <a:rPr lang="en-US" dirty="0"/>
              <a:t>No decimal point, just a whole number</a:t>
            </a:r>
          </a:p>
          <a:p>
            <a:r>
              <a:rPr lang="en-US" dirty="0"/>
              <a:t>Depending on programming language an integer may be 16/32/64 bits, or 32 bits only.  This has nothing to do with the word </a:t>
            </a:r>
            <a:r>
              <a:rPr lang="en-US" dirty="0" smtClean="0"/>
              <a:t>size--it </a:t>
            </a:r>
            <a:r>
              <a:rPr lang="en-US" dirty="0"/>
              <a:t>is defined by the language.</a:t>
            </a:r>
          </a:p>
          <a:p>
            <a:r>
              <a:rPr lang="en-US" dirty="0" smtClean="0"/>
              <a:t>Python uses </a:t>
            </a:r>
            <a:r>
              <a:rPr lang="en-US" i="1" dirty="0" smtClean="0"/>
              <a:t>signed</a:t>
            </a:r>
            <a:r>
              <a:rPr lang="en-US" dirty="0" smtClean="0"/>
              <a:t> integers. One </a:t>
            </a:r>
            <a:r>
              <a:rPr lang="en-US" dirty="0"/>
              <a:t>bit is used for the sign and the rest of the bits are available for </a:t>
            </a:r>
            <a:r>
              <a:rPr lang="en-US" dirty="0" smtClean="0"/>
              <a:t>the magnitude.  </a:t>
            </a:r>
          </a:p>
          <a:p>
            <a:r>
              <a:rPr lang="en-US" dirty="0" smtClean="0"/>
              <a:t>Hence </a:t>
            </a:r>
            <a:r>
              <a:rPr lang="en-US" dirty="0"/>
              <a:t>integers have a finite range that can be represented </a:t>
            </a:r>
            <a:r>
              <a:rPr lang="en-US" dirty="0" smtClean="0"/>
              <a:t>For 32 </a:t>
            </a:r>
            <a:r>
              <a:rPr lang="en-US" dirty="0"/>
              <a:t>bits the range is -2,147,483,648 to </a:t>
            </a:r>
            <a:r>
              <a:rPr lang="en-US" dirty="0" smtClean="0"/>
              <a:t>2,147,483,647.  In Python the integer is </a:t>
            </a:r>
            <a:r>
              <a:rPr lang="en-US" i="1" dirty="0" smtClean="0"/>
              <a:t>at least </a:t>
            </a:r>
            <a:r>
              <a:rPr lang="en-US" dirty="0" smtClean="0"/>
              <a:t>32 bits and in newer systems is more usually 64 bits.</a:t>
            </a:r>
          </a:p>
          <a:p>
            <a:pPr marL="182880" lvl="1"/>
            <a:r>
              <a:rPr lang="en-US" sz="2800" dirty="0"/>
              <a:t>Integers are exact as long as they fit within </a:t>
            </a:r>
            <a:r>
              <a:rPr lang="en-US" sz="2800" dirty="0" smtClean="0"/>
              <a:t>their defined range</a:t>
            </a:r>
            <a:r>
              <a:rPr lang="en-US" sz="2800" dirty="0"/>
              <a:t>.</a:t>
            </a:r>
          </a:p>
          <a:p>
            <a:endParaRPr lang="en-US" dirty="0"/>
          </a:p>
          <a:p>
            <a:endParaRPr lang="en-US" dirty="0"/>
          </a:p>
        </p:txBody>
      </p:sp>
    </p:spTree>
    <p:extLst>
      <p:ext uri="{BB962C8B-B14F-4D97-AF65-F5344CB8AC3E}">
        <p14:creationId xmlns:p14="http://schemas.microsoft.com/office/powerpoint/2010/main" val="923781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howto</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853792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Longs</a:t>
            </a:r>
            <a:endParaRPr lang="en-US" dirty="0"/>
          </a:p>
        </p:txBody>
      </p:sp>
      <p:sp>
        <p:nvSpPr>
          <p:cNvPr id="3" name="Content Placeholder 2"/>
          <p:cNvSpPr>
            <a:spLocks noGrp="1"/>
          </p:cNvSpPr>
          <p:nvPr>
            <p:ph idx="1"/>
          </p:nvPr>
        </p:nvSpPr>
        <p:spPr/>
        <p:txBody>
          <a:bodyPr/>
          <a:lstStyle/>
          <a:p>
            <a:pPr lvl="1"/>
            <a:r>
              <a:rPr lang="en-US" sz="2800" dirty="0" smtClean="0"/>
              <a:t>Unique to Python</a:t>
            </a:r>
            <a:endParaRPr lang="en-US" sz="2800" dirty="0"/>
          </a:p>
          <a:p>
            <a:pPr lvl="1"/>
            <a:r>
              <a:rPr lang="en-US" sz="2800" dirty="0" smtClean="0"/>
              <a:t>Has (in principle) infinite </a:t>
            </a:r>
            <a:r>
              <a:rPr lang="en-US" sz="2800" dirty="0"/>
              <a:t>precision</a:t>
            </a:r>
          </a:p>
          <a:p>
            <a:pPr lvl="1"/>
            <a:r>
              <a:rPr lang="en-US" sz="2800" dirty="0"/>
              <a:t>Computed in software and </a:t>
            </a:r>
            <a:r>
              <a:rPr lang="en-US" sz="2800" dirty="0" smtClean="0"/>
              <a:t>can be SLOW</a:t>
            </a:r>
            <a:endParaRPr lang="en-US" sz="2800" dirty="0"/>
          </a:p>
          <a:p>
            <a:pPr lvl="2"/>
            <a:r>
              <a:rPr lang="en-US" sz="2400" i="1" dirty="0"/>
              <a:t>Not</a:t>
            </a:r>
            <a:r>
              <a:rPr lang="en-US" sz="2400" dirty="0"/>
              <a:t> the same as a “long” in C/C++/Java</a:t>
            </a:r>
          </a:p>
          <a:p>
            <a:pPr lvl="1"/>
            <a:r>
              <a:rPr lang="en-US" sz="2800" dirty="0"/>
              <a:t>Indicated by </a:t>
            </a:r>
            <a:r>
              <a:rPr lang="en-US" sz="2800" dirty="0" smtClean="0"/>
              <a:t>L at the end in literals</a:t>
            </a:r>
            <a:endParaRPr lang="en-US" sz="2800" dirty="0"/>
          </a:p>
          <a:p>
            <a:pPr lvl="1"/>
            <a:r>
              <a:rPr lang="en-US" sz="2800" dirty="0"/>
              <a:t>Interpreter will automatically switch if the </a:t>
            </a:r>
            <a:r>
              <a:rPr lang="en-US" sz="2800" dirty="0" smtClean="0"/>
              <a:t>standard integer overflows</a:t>
            </a:r>
            <a:endParaRPr lang="en-US" sz="2800" dirty="0"/>
          </a:p>
        </p:txBody>
      </p:sp>
    </p:spTree>
    <p:extLst>
      <p:ext uri="{BB962C8B-B14F-4D97-AF65-F5344CB8AC3E}">
        <p14:creationId xmlns:p14="http://schemas.microsoft.com/office/powerpoint/2010/main" val="1847828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Single Precision</a:t>
            </a:r>
            <a:endParaRPr lang="en-US" dirty="0"/>
          </a:p>
        </p:txBody>
      </p:sp>
      <p:sp>
        <p:nvSpPr>
          <p:cNvPr id="3" name="Content Placeholder 2"/>
          <p:cNvSpPr>
            <a:spLocks noGrp="1"/>
          </p:cNvSpPr>
          <p:nvPr>
            <p:ph idx="1"/>
          </p:nvPr>
        </p:nvSpPr>
        <p:spPr/>
        <p:txBody>
          <a:bodyPr/>
          <a:lstStyle/>
          <a:p>
            <a:r>
              <a:rPr lang="en-US" sz="2800" dirty="0"/>
              <a:t>Floating point single </a:t>
            </a:r>
            <a:r>
              <a:rPr lang="en-US" sz="2800" dirty="0" smtClean="0"/>
              <a:t>precision</a:t>
            </a:r>
          </a:p>
          <a:p>
            <a:r>
              <a:rPr lang="en-US" dirty="0" smtClean="0"/>
              <a:t>Computers use a variant of scientific notation to represent numbers with fractional parts</a:t>
            </a:r>
            <a:endParaRPr lang="en-US" sz="2800" dirty="0"/>
          </a:p>
          <a:p>
            <a:pPr lvl="1"/>
            <a:r>
              <a:rPr lang="en-US" sz="2400" dirty="0"/>
              <a:t>Sign, exponent, </a:t>
            </a:r>
            <a:r>
              <a:rPr lang="en-US" sz="2400" dirty="0" smtClean="0"/>
              <a:t>mantissa</a:t>
            </a:r>
          </a:p>
          <a:p>
            <a:pPr lvl="1"/>
            <a:r>
              <a:rPr lang="en-US" dirty="0" smtClean="0"/>
              <a:t>Numbers are represented in the form</a:t>
            </a:r>
          </a:p>
          <a:p>
            <a:pPr lvl="1"/>
            <a:r>
              <a:rPr lang="en-US" sz="2400" dirty="0" smtClean="0"/>
              <a:t>&lt;+-&gt;.fraction x 2</a:t>
            </a:r>
            <a:r>
              <a:rPr lang="en-US" sz="2400" baseline="30000" dirty="0" smtClean="0"/>
              <a:t>e</a:t>
            </a:r>
            <a:endParaRPr lang="en-US" sz="2400" baseline="30000" dirty="0"/>
          </a:p>
          <a:p>
            <a:r>
              <a:rPr lang="en-US" sz="2800" dirty="0"/>
              <a:t>32 bits in nearly all languages</a:t>
            </a:r>
          </a:p>
          <a:p>
            <a:r>
              <a:rPr lang="en-US" sz="2800" dirty="0" smtClean="0"/>
              <a:t>Approximately </a:t>
            </a:r>
            <a:r>
              <a:rPr lang="en-US" sz="2800" dirty="0"/>
              <a:t>6-7 decimal digits of precision, </a:t>
            </a:r>
            <a:r>
              <a:rPr lang="en-US" sz="2800" i="1" dirty="0"/>
              <a:t>approximate</a:t>
            </a:r>
            <a:r>
              <a:rPr lang="en-US" sz="2800" dirty="0"/>
              <a:t> exponent range is 10</a:t>
            </a:r>
            <a:r>
              <a:rPr lang="en-US" sz="2800" baseline="30000" dirty="0"/>
              <a:t>-126 </a:t>
            </a:r>
            <a:r>
              <a:rPr lang="en-US" sz="2800" dirty="0"/>
              <a:t>to </a:t>
            </a:r>
            <a:r>
              <a:rPr lang="en-US" sz="2800" dirty="0" smtClean="0"/>
              <a:t>10</a:t>
            </a:r>
            <a:r>
              <a:rPr lang="en-US" sz="2800" baseline="30000" dirty="0" smtClean="0"/>
              <a:t>127</a:t>
            </a:r>
          </a:p>
          <a:p>
            <a:r>
              <a:rPr lang="en-US" dirty="0" smtClean="0"/>
              <a:t>Used only occasionally in Python</a:t>
            </a:r>
            <a:endParaRPr lang="en-US" sz="2800" dirty="0"/>
          </a:p>
          <a:p>
            <a:endParaRPr lang="en-US" dirty="0"/>
          </a:p>
        </p:txBody>
      </p:sp>
    </p:spTree>
    <p:extLst>
      <p:ext uri="{BB962C8B-B14F-4D97-AF65-F5344CB8AC3E}">
        <p14:creationId xmlns:p14="http://schemas.microsoft.com/office/powerpoint/2010/main" val="3163184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Floating Point Double Precision</a:t>
            </a:r>
            <a:endParaRPr lang="en-US" dirty="0"/>
          </a:p>
        </p:txBody>
      </p:sp>
      <p:sp>
        <p:nvSpPr>
          <p:cNvPr id="3" name="Content Placeholder 2"/>
          <p:cNvSpPr>
            <a:spLocks noGrp="1"/>
          </p:cNvSpPr>
          <p:nvPr>
            <p:ph idx="1"/>
          </p:nvPr>
        </p:nvSpPr>
        <p:spPr/>
        <p:txBody>
          <a:bodyPr/>
          <a:lstStyle/>
          <a:p>
            <a:r>
              <a:rPr lang="en-US" sz="2800" dirty="0"/>
              <a:t>Double precision floating point</a:t>
            </a:r>
          </a:p>
          <a:p>
            <a:pPr lvl="1"/>
            <a:r>
              <a:rPr lang="en-US" sz="2400" dirty="0"/>
              <a:t>Sign, exponent, </a:t>
            </a:r>
            <a:r>
              <a:rPr lang="en-US" sz="2400" dirty="0" smtClean="0"/>
              <a:t>mantissa as for single</a:t>
            </a:r>
            <a:endParaRPr lang="en-US" sz="2400" dirty="0"/>
          </a:p>
          <a:p>
            <a:pPr lvl="1"/>
            <a:r>
              <a:rPr lang="en-US" sz="2400" dirty="0"/>
              <a:t>64 </a:t>
            </a:r>
            <a:r>
              <a:rPr lang="en-US" sz="2400" dirty="0" smtClean="0"/>
              <a:t>bits used for representation </a:t>
            </a:r>
            <a:endParaRPr lang="en-US" sz="2400" dirty="0"/>
          </a:p>
          <a:p>
            <a:pPr lvl="2"/>
            <a:r>
              <a:rPr lang="en-US" sz="2000" dirty="0"/>
              <a:t>Number of bits NOT a function of the OS type!  </a:t>
            </a:r>
          </a:p>
          <a:p>
            <a:r>
              <a:rPr lang="en-US" sz="2800" dirty="0"/>
              <a:t>Approximately </a:t>
            </a:r>
            <a:r>
              <a:rPr lang="en-US" sz="2800" dirty="0" smtClean="0"/>
              <a:t>15-16 </a:t>
            </a:r>
            <a:r>
              <a:rPr lang="en-US" sz="2800" dirty="0"/>
              <a:t>decimal digits of precision, approximate exponential range </a:t>
            </a:r>
            <a:r>
              <a:rPr lang="en-US" sz="2800" dirty="0" smtClean="0"/>
              <a:t>10</a:t>
            </a:r>
            <a:r>
              <a:rPr lang="en-US" sz="2800" baseline="30000" dirty="0" smtClean="0"/>
              <a:t>-308</a:t>
            </a:r>
            <a:r>
              <a:rPr lang="en-US" sz="2800" dirty="0" smtClean="0"/>
              <a:t> </a:t>
            </a:r>
            <a:r>
              <a:rPr lang="en-US" sz="2800" dirty="0"/>
              <a:t>to </a:t>
            </a:r>
            <a:r>
              <a:rPr lang="en-US" sz="2800" dirty="0" smtClean="0"/>
              <a:t>10</a:t>
            </a:r>
            <a:r>
              <a:rPr lang="en-US" sz="2800" baseline="30000" dirty="0" smtClean="0"/>
              <a:t>308</a:t>
            </a:r>
          </a:p>
          <a:p>
            <a:r>
              <a:rPr lang="en-US" dirty="0" smtClean="0"/>
              <a:t>Overflow results in </a:t>
            </a:r>
            <a:r>
              <a:rPr lang="en-US" dirty="0" err="1" smtClean="0">
                <a:latin typeface="Courier New"/>
                <a:cs typeface="Courier New"/>
              </a:rPr>
              <a:t>Inf</a:t>
            </a:r>
            <a:r>
              <a:rPr lang="en-US" dirty="0" smtClean="0"/>
              <a:t> or </a:t>
            </a:r>
            <a:r>
              <a:rPr lang="en-US" dirty="0" smtClean="0">
                <a:latin typeface="Courier New"/>
                <a:cs typeface="Courier New"/>
              </a:rPr>
              <a:t>-</a:t>
            </a:r>
            <a:r>
              <a:rPr lang="en-US" dirty="0" err="1" smtClean="0">
                <a:latin typeface="Courier New"/>
                <a:cs typeface="Courier New"/>
              </a:rPr>
              <a:t>Inf</a:t>
            </a:r>
            <a:endParaRPr lang="en-US" sz="2800" dirty="0">
              <a:latin typeface="Courier New"/>
              <a:cs typeface="Courier New"/>
            </a:endParaRPr>
          </a:p>
          <a:p>
            <a:r>
              <a:rPr lang="en-US" sz="2800" dirty="0"/>
              <a:t>In Python you can assume that all floating-point numbers are doubles unless there was an explicit declaration </a:t>
            </a:r>
            <a:r>
              <a:rPr lang="en-US" sz="2800" dirty="0" smtClean="0"/>
              <a:t>somewhere.</a:t>
            </a:r>
            <a:endParaRPr lang="en-US" sz="2800" dirty="0"/>
          </a:p>
          <a:p>
            <a:endParaRPr lang="en-US" dirty="0"/>
          </a:p>
        </p:txBody>
      </p:sp>
    </p:spTree>
    <p:extLst>
      <p:ext uri="{BB962C8B-B14F-4D97-AF65-F5344CB8AC3E}">
        <p14:creationId xmlns:p14="http://schemas.microsoft.com/office/powerpoint/2010/main" val="2109137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Floating-Point Numbers</a:t>
            </a:r>
            <a:endParaRPr lang="en-US" dirty="0"/>
          </a:p>
        </p:txBody>
      </p:sp>
      <p:sp>
        <p:nvSpPr>
          <p:cNvPr id="3" name="Content Placeholder 2"/>
          <p:cNvSpPr>
            <a:spLocks noGrp="1"/>
          </p:cNvSpPr>
          <p:nvPr>
            <p:ph idx="1"/>
          </p:nvPr>
        </p:nvSpPr>
        <p:spPr/>
        <p:txBody>
          <a:bodyPr>
            <a:normAutofit/>
          </a:bodyPr>
          <a:lstStyle/>
          <a:p>
            <a:r>
              <a:rPr lang="en-US" dirty="0"/>
              <a:t>Floating-point numbers are what we use to represent the mathematical </a:t>
            </a:r>
            <a:r>
              <a:rPr lang="en-US" i="1" dirty="0"/>
              <a:t>real numbers</a:t>
            </a:r>
            <a:r>
              <a:rPr lang="en-US" dirty="0"/>
              <a:t> but they are not like the </a:t>
            </a:r>
            <a:r>
              <a:rPr lang="en-US" dirty="0" err="1"/>
              <a:t>reals</a:t>
            </a:r>
            <a:r>
              <a:rPr lang="en-US" dirty="0"/>
              <a:t> in many ways.</a:t>
            </a:r>
          </a:p>
          <a:p>
            <a:pPr lvl="1"/>
            <a:r>
              <a:rPr lang="en-US" dirty="0" smtClean="0"/>
              <a:t>The mathematical real </a:t>
            </a:r>
            <a:r>
              <a:rPr lang="en-US" dirty="0"/>
              <a:t>numbers are an infinite set.  There is a finite number of floating-point numbers.</a:t>
            </a:r>
          </a:p>
          <a:p>
            <a:pPr lvl="1"/>
            <a:r>
              <a:rPr lang="en-US" dirty="0"/>
              <a:t>Only integer or terminating rational numbers can be </a:t>
            </a:r>
            <a:r>
              <a:rPr lang="en-US" dirty="0" smtClean="0"/>
              <a:t>exactly represented </a:t>
            </a:r>
            <a:r>
              <a:rPr lang="en-US" dirty="0"/>
              <a:t>at all.   All other numbers are approximated.   Some numbers that are terminating in base 10 are not terminating in base 2 and vice versa.</a:t>
            </a:r>
          </a:p>
          <a:p>
            <a:pPr marL="0" indent="0">
              <a:buNone/>
            </a:pPr>
            <a:endParaRPr lang="en-US" dirty="0"/>
          </a:p>
        </p:txBody>
      </p:sp>
    </p:spTree>
    <p:extLst>
      <p:ext uri="{BB962C8B-B14F-4D97-AF65-F5344CB8AC3E}">
        <p14:creationId xmlns:p14="http://schemas.microsoft.com/office/powerpoint/2010/main" val="1221152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About Floats</a:t>
            </a:r>
            <a:endParaRPr lang="en-US" dirty="0"/>
          </a:p>
        </p:txBody>
      </p:sp>
      <p:sp>
        <p:nvSpPr>
          <p:cNvPr id="3" name="Content Placeholder 2"/>
          <p:cNvSpPr>
            <a:spLocks noGrp="1"/>
          </p:cNvSpPr>
          <p:nvPr>
            <p:ph idx="1"/>
          </p:nvPr>
        </p:nvSpPr>
        <p:spPr/>
        <p:txBody>
          <a:bodyPr>
            <a:normAutofit/>
          </a:bodyPr>
          <a:lstStyle/>
          <a:p>
            <a:r>
              <a:rPr lang="en-US" dirty="0"/>
              <a:t>Floating-point numbers are not equally distributed.  There are far more of them near 0 than for large numbers. </a:t>
            </a:r>
            <a:endParaRPr lang="en-US" dirty="0" smtClean="0"/>
          </a:p>
          <a:p>
            <a:r>
              <a:rPr lang="en-US" dirty="0" smtClean="0"/>
              <a:t>There </a:t>
            </a:r>
            <a:r>
              <a:rPr lang="en-US" dirty="0"/>
              <a:t>is a smallest nonzero number (in magnitude, on both sides) and a largest positive and </a:t>
            </a:r>
            <a:r>
              <a:rPr lang="en-US" dirty="0" smtClean="0"/>
              <a:t>negative</a:t>
            </a:r>
            <a:r>
              <a:rPr lang="en-US" dirty="0"/>
              <a:t>.  Thus </a:t>
            </a:r>
            <a:r>
              <a:rPr lang="en-US" dirty="0" err="1">
                <a:latin typeface="Courier New"/>
                <a:cs typeface="Courier New"/>
              </a:rPr>
              <a:t>Inf</a:t>
            </a:r>
            <a:r>
              <a:rPr lang="en-US" dirty="0"/>
              <a:t> and </a:t>
            </a:r>
            <a:r>
              <a:rPr lang="en-US" dirty="0">
                <a:latin typeface="Courier New"/>
                <a:cs typeface="Courier New"/>
              </a:rPr>
              <a:t>-</a:t>
            </a:r>
            <a:r>
              <a:rPr lang="en-US" dirty="0" err="1">
                <a:latin typeface="Courier New"/>
                <a:cs typeface="Courier New"/>
              </a:rPr>
              <a:t>Inf</a:t>
            </a:r>
            <a:r>
              <a:rPr lang="en-US" dirty="0">
                <a:latin typeface="Courier New"/>
                <a:cs typeface="Courier New"/>
              </a:rPr>
              <a:t> </a:t>
            </a:r>
            <a:r>
              <a:rPr lang="en-US" dirty="0"/>
              <a:t>are not all that “infinite.”</a:t>
            </a:r>
          </a:p>
          <a:p>
            <a:r>
              <a:rPr lang="en-US" dirty="0"/>
              <a:t>Imaginary numbers are not automatically included.  So e.g. </a:t>
            </a:r>
            <a:r>
              <a:rPr lang="en-US" dirty="0" err="1">
                <a:latin typeface="Courier New"/>
                <a:cs typeface="Courier New"/>
              </a:rPr>
              <a:t>sqrt</a:t>
            </a:r>
            <a:r>
              <a:rPr lang="en-US" dirty="0">
                <a:latin typeface="Courier New"/>
                <a:cs typeface="Courier New"/>
              </a:rPr>
              <a:t>(-</a:t>
            </a:r>
            <a:r>
              <a:rPr lang="en-US" dirty="0" smtClean="0">
                <a:latin typeface="Courier New"/>
                <a:cs typeface="Courier New"/>
              </a:rPr>
              <a:t>1.0)</a:t>
            </a:r>
            <a:r>
              <a:rPr lang="en-US" dirty="0" smtClean="0"/>
              <a:t>is </a:t>
            </a:r>
            <a:r>
              <a:rPr lang="en-US" dirty="0"/>
              <a:t>something called a </a:t>
            </a:r>
            <a:r>
              <a:rPr lang="en-US" dirty="0" err="1" smtClean="0">
                <a:latin typeface="Courier New"/>
                <a:cs typeface="Courier New"/>
              </a:rPr>
              <a:t>NaN</a:t>
            </a:r>
            <a:r>
              <a:rPr lang="en-US" dirty="0" smtClean="0"/>
              <a:t> (Not a Number).  </a:t>
            </a:r>
            <a:endParaRPr lang="en-US" dirty="0"/>
          </a:p>
        </p:txBody>
      </p:sp>
    </p:spTree>
    <p:extLst>
      <p:ext uri="{BB962C8B-B14F-4D97-AF65-F5344CB8AC3E}">
        <p14:creationId xmlns:p14="http://schemas.microsoft.com/office/powerpoint/2010/main" val="15437373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Mathematical Operations on Floats</a:t>
            </a:r>
            <a:endParaRPr lang="en-US" dirty="0"/>
          </a:p>
        </p:txBody>
      </p:sp>
      <p:sp>
        <p:nvSpPr>
          <p:cNvPr id="3" name="Content Placeholder 2"/>
          <p:cNvSpPr>
            <a:spLocks noGrp="1"/>
          </p:cNvSpPr>
          <p:nvPr>
            <p:ph idx="1"/>
          </p:nvPr>
        </p:nvSpPr>
        <p:spPr/>
        <p:txBody>
          <a:bodyPr/>
          <a:lstStyle/>
          <a:p>
            <a:r>
              <a:rPr lang="en-US" dirty="0"/>
              <a:t>Floating-point operations (+, -, *, /) are </a:t>
            </a:r>
            <a:r>
              <a:rPr lang="en-US" i="1" dirty="0"/>
              <a:t>commutative</a:t>
            </a:r>
            <a:r>
              <a:rPr lang="en-US" dirty="0"/>
              <a:t> but in general are neither </a:t>
            </a:r>
            <a:r>
              <a:rPr lang="en-US" i="1" dirty="0"/>
              <a:t>associative</a:t>
            </a:r>
            <a:r>
              <a:rPr lang="en-US" dirty="0"/>
              <a:t> nor </a:t>
            </a:r>
            <a:r>
              <a:rPr lang="en-US" i="1" dirty="0"/>
              <a:t>distributive</a:t>
            </a:r>
            <a:r>
              <a:rPr lang="en-US" dirty="0"/>
              <a:t>.  That is,</a:t>
            </a:r>
          </a:p>
          <a:p>
            <a:pPr lvl="1" indent="0">
              <a:buNone/>
            </a:pPr>
            <a:r>
              <a:rPr lang="en-US" dirty="0"/>
              <a:t>	</a:t>
            </a:r>
            <a:r>
              <a:rPr lang="en-US" sz="2400" dirty="0" err="1">
                <a:latin typeface="Courier New"/>
                <a:cs typeface="Courier New"/>
              </a:rPr>
              <a:t>a+b</a:t>
            </a:r>
            <a:r>
              <a:rPr lang="en-US" sz="2400" dirty="0">
                <a:latin typeface="Courier New"/>
                <a:cs typeface="Courier New"/>
              </a:rPr>
              <a:t>=</a:t>
            </a:r>
            <a:r>
              <a:rPr lang="en-US" sz="2400" dirty="0" err="1">
                <a:latin typeface="Courier New"/>
                <a:cs typeface="Courier New"/>
              </a:rPr>
              <a:t>b+a</a:t>
            </a:r>
            <a:endParaRPr lang="en-US" sz="2400" dirty="0">
              <a:latin typeface="Courier New"/>
              <a:cs typeface="Courier New"/>
            </a:endParaRPr>
          </a:p>
          <a:p>
            <a:pPr lvl="1"/>
            <a:r>
              <a:rPr lang="en-US" sz="2400" dirty="0"/>
              <a:t>but in general</a:t>
            </a:r>
          </a:p>
          <a:p>
            <a:pPr marL="857250" lvl="2" indent="0">
              <a:buNone/>
            </a:pPr>
            <a:r>
              <a:rPr lang="en-US" sz="2400" dirty="0">
                <a:latin typeface="Courier New"/>
                <a:cs typeface="Courier New"/>
              </a:rPr>
              <a:t>(</a:t>
            </a:r>
            <a:r>
              <a:rPr lang="en-US" sz="2400" dirty="0" err="1">
                <a:latin typeface="Courier New"/>
                <a:cs typeface="Courier New"/>
              </a:rPr>
              <a:t>a+b</a:t>
            </a:r>
            <a:r>
              <a:rPr lang="en-US" sz="2400" dirty="0">
                <a:latin typeface="Courier New"/>
                <a:cs typeface="Courier New"/>
              </a:rPr>
              <a:t>)+c ≠ a+(</a:t>
            </a:r>
            <a:r>
              <a:rPr lang="en-US" sz="2400" dirty="0" err="1">
                <a:latin typeface="Courier New"/>
                <a:cs typeface="Courier New"/>
              </a:rPr>
              <a:t>b+c</a:t>
            </a:r>
            <a:r>
              <a:rPr lang="en-US" sz="2400" dirty="0">
                <a:latin typeface="Courier New"/>
                <a:cs typeface="Courier New"/>
              </a:rPr>
              <a:t>)</a:t>
            </a:r>
          </a:p>
          <a:p>
            <a:pPr marL="857250" lvl="2" indent="0">
              <a:buNone/>
            </a:pPr>
            <a:r>
              <a:rPr lang="en-US" sz="2400" dirty="0">
                <a:latin typeface="Courier New"/>
                <a:cs typeface="Courier New"/>
              </a:rPr>
              <a:t>a*(</a:t>
            </a:r>
            <a:r>
              <a:rPr lang="en-US" sz="2400" dirty="0" err="1">
                <a:latin typeface="Courier New"/>
                <a:cs typeface="Courier New"/>
              </a:rPr>
              <a:t>b+c</a:t>
            </a:r>
            <a:r>
              <a:rPr lang="en-US" sz="2400" dirty="0">
                <a:latin typeface="Courier New"/>
                <a:cs typeface="Courier New"/>
              </a:rPr>
              <a:t>) ≠ a*</a:t>
            </a:r>
            <a:r>
              <a:rPr lang="en-US" sz="2400" dirty="0" err="1">
                <a:latin typeface="Courier New"/>
                <a:cs typeface="Courier New"/>
              </a:rPr>
              <a:t>b+a</a:t>
            </a:r>
            <a:r>
              <a:rPr lang="en-US" sz="2400" dirty="0" smtClean="0">
                <a:latin typeface="Courier New"/>
                <a:cs typeface="Courier New"/>
              </a:rPr>
              <a:t>*c</a:t>
            </a:r>
            <a:endParaRPr lang="en-US" sz="2400" dirty="0">
              <a:latin typeface="Courier New"/>
              <a:cs typeface="Courier New"/>
            </a:endParaRPr>
          </a:p>
          <a:p>
            <a:pPr marL="0" indent="0">
              <a:buNone/>
            </a:pPr>
            <a:endParaRPr lang="en-US" dirty="0"/>
          </a:p>
        </p:txBody>
      </p:sp>
    </p:spTree>
    <p:extLst>
      <p:ext uri="{BB962C8B-B14F-4D97-AF65-F5344CB8AC3E}">
        <p14:creationId xmlns:p14="http://schemas.microsoft.com/office/powerpoint/2010/main" val="949734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Integers and Floats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53148419"/>
              </p:ext>
            </p:extLst>
          </p:nvPr>
        </p:nvGraphicFramePr>
        <p:xfrm>
          <a:off x="228600" y="1397000"/>
          <a:ext cx="8763000" cy="5169262"/>
        </p:xfrm>
        <a:graphic>
          <a:graphicData uri="http://schemas.openxmlformats.org/drawingml/2006/table">
            <a:tbl>
              <a:tblPr firstRow="1" bandRow="1">
                <a:tableStyleId>{7DF18680-E054-41AD-8BC1-D1AEF772440D}</a:tableStyleId>
              </a:tblPr>
              <a:tblGrid>
                <a:gridCol w="1721304">
                  <a:extLst>
                    <a:ext uri="{9D8B030D-6E8A-4147-A177-3AD203B41FA5}">
                      <a16:colId xmlns:a16="http://schemas.microsoft.com/office/drawing/2014/main" xmlns="" val="3763903497"/>
                    </a:ext>
                  </a:extLst>
                </a:gridCol>
                <a:gridCol w="3765096">
                  <a:extLst>
                    <a:ext uri="{9D8B030D-6E8A-4147-A177-3AD203B41FA5}">
                      <a16:colId xmlns:a16="http://schemas.microsoft.com/office/drawing/2014/main" xmlns="" val="3524025379"/>
                    </a:ext>
                  </a:extLst>
                </a:gridCol>
                <a:gridCol w="3276600">
                  <a:extLst>
                    <a:ext uri="{9D8B030D-6E8A-4147-A177-3AD203B41FA5}">
                      <a16:colId xmlns:a16="http://schemas.microsoft.com/office/drawing/2014/main" xmlns="" val="899882524"/>
                    </a:ext>
                  </a:extLst>
                </a:gridCol>
              </a:tblGrid>
              <a:tr h="431800">
                <a:tc>
                  <a:txBody>
                    <a:bodyPr/>
                    <a:lstStyle/>
                    <a:p>
                      <a:endParaRPr lang="en-US" dirty="0"/>
                    </a:p>
                  </a:txBody>
                  <a:tcPr/>
                </a:tc>
                <a:tc>
                  <a:txBody>
                    <a:bodyPr/>
                    <a:lstStyle/>
                    <a:p>
                      <a:r>
                        <a:rPr lang="en-US" dirty="0" smtClean="0"/>
                        <a:t>Integer</a:t>
                      </a:r>
                      <a:endParaRPr lang="en-US" dirty="0"/>
                    </a:p>
                  </a:txBody>
                  <a:tcPr/>
                </a:tc>
                <a:tc>
                  <a:txBody>
                    <a:bodyPr/>
                    <a:lstStyle/>
                    <a:p>
                      <a:r>
                        <a:rPr lang="en-US" dirty="0" smtClean="0"/>
                        <a:t>Float</a:t>
                      </a:r>
                      <a:endParaRPr lang="en-US" dirty="0"/>
                    </a:p>
                  </a:txBody>
                  <a:tcPr/>
                </a:tc>
                <a:extLst>
                  <a:ext uri="{0D108BD9-81ED-4DB2-BD59-A6C34878D82A}">
                    <a16:rowId xmlns:a16="http://schemas.microsoft.com/office/drawing/2014/main" xmlns="" val="1471553202"/>
                  </a:ext>
                </a:extLst>
              </a:tr>
              <a:tr h="457200">
                <a:tc>
                  <a:txBody>
                    <a:bodyPr/>
                    <a:lstStyle/>
                    <a:p>
                      <a:r>
                        <a:rPr lang="en-US" baseline="0" dirty="0" smtClean="0"/>
                        <a:t>Numbers</a:t>
                      </a:r>
                      <a:endParaRPr lang="en-US" dirty="0"/>
                    </a:p>
                  </a:txBody>
                  <a:tcPr/>
                </a:tc>
                <a:tc>
                  <a:txBody>
                    <a:bodyPr/>
                    <a:lstStyle/>
                    <a:p>
                      <a:r>
                        <a:rPr lang="en-US" dirty="0" smtClean="0"/>
                        <a:t>Whole</a:t>
                      </a:r>
                      <a:r>
                        <a:rPr lang="en-US" baseline="0" dirty="0" smtClean="0"/>
                        <a:t> numbers, no decimal point</a:t>
                      </a:r>
                      <a:endParaRPr lang="en-US" dirty="0"/>
                    </a:p>
                  </a:txBody>
                  <a:tcPr/>
                </a:tc>
                <a:tc>
                  <a:txBody>
                    <a:bodyPr/>
                    <a:lstStyle/>
                    <a:p>
                      <a:r>
                        <a:rPr lang="en-US" dirty="0" smtClean="0"/>
                        <a:t>Integers</a:t>
                      </a:r>
                      <a:r>
                        <a:rPr lang="en-US" baseline="0" dirty="0" smtClean="0"/>
                        <a:t> and r</a:t>
                      </a:r>
                      <a:r>
                        <a:rPr lang="en-US" dirty="0" smtClean="0"/>
                        <a:t>ational</a:t>
                      </a:r>
                      <a:r>
                        <a:rPr lang="en-US" baseline="0" dirty="0" smtClean="0"/>
                        <a:t> numbers</a:t>
                      </a:r>
                      <a:endParaRPr lang="en-US" dirty="0"/>
                    </a:p>
                  </a:txBody>
                  <a:tcPr/>
                </a:tc>
                <a:extLst>
                  <a:ext uri="{0D108BD9-81ED-4DB2-BD59-A6C34878D82A}">
                    <a16:rowId xmlns:a16="http://schemas.microsoft.com/office/drawing/2014/main" xmlns="" val="171659267"/>
                  </a:ext>
                </a:extLst>
              </a:tr>
              <a:tr h="725714">
                <a:tc>
                  <a:txBody>
                    <a:bodyPr/>
                    <a:lstStyle/>
                    <a:p>
                      <a:r>
                        <a:rPr lang="en-US" dirty="0" smtClean="0"/>
                        <a:t>Internal</a:t>
                      </a:r>
                      <a:r>
                        <a:rPr lang="en-US" baseline="0" dirty="0" smtClean="0"/>
                        <a:t> representation</a:t>
                      </a:r>
                      <a:endParaRPr lang="en-US" dirty="0"/>
                    </a:p>
                  </a:txBody>
                  <a:tcPr/>
                </a:tc>
                <a:tc>
                  <a:txBody>
                    <a:bodyPr/>
                    <a:lstStyle/>
                    <a:p>
                      <a:r>
                        <a:rPr lang="en-US" dirty="0" smtClean="0"/>
                        <a:t>Can</a:t>
                      </a:r>
                      <a:r>
                        <a:rPr lang="en-US" baseline="0" dirty="0" smtClean="0"/>
                        <a:t> use s</a:t>
                      </a:r>
                      <a:r>
                        <a:rPr lang="en-US" dirty="0" smtClean="0"/>
                        <a:t>ign bit (Python does)</a:t>
                      </a:r>
                    </a:p>
                    <a:p>
                      <a:r>
                        <a:rPr lang="en-US" dirty="0" smtClean="0">
                          <a:sym typeface="Wingdings" panose="05000000000000000000" pitchFamily="2" charset="2"/>
                        </a:rPr>
                        <a:t> o</a:t>
                      </a:r>
                      <a:r>
                        <a:rPr lang="en-US" dirty="0" smtClean="0"/>
                        <a:t>ne bit used for sign, remaining bits used for magnitude</a:t>
                      </a:r>
                      <a:endParaRPr lang="en-US" dirty="0"/>
                    </a:p>
                  </a:txBody>
                  <a:tcPr/>
                </a:tc>
                <a:tc>
                  <a:txBody>
                    <a:bodyPr/>
                    <a:lstStyle/>
                    <a:p>
                      <a:r>
                        <a:rPr lang="en-US" dirty="0" smtClean="0"/>
                        <a:t>Scientific</a:t>
                      </a:r>
                      <a:r>
                        <a:rPr lang="en-US" baseline="0" dirty="0" smtClean="0"/>
                        <a:t>-like notation with exponent and significand (mantissa) using base 2, sign bit</a:t>
                      </a:r>
                      <a:endParaRPr lang="en-US" dirty="0"/>
                    </a:p>
                  </a:txBody>
                  <a:tcPr/>
                </a:tc>
                <a:extLst>
                  <a:ext uri="{0D108BD9-81ED-4DB2-BD59-A6C34878D82A}">
                    <a16:rowId xmlns:a16="http://schemas.microsoft.com/office/drawing/2014/main" xmlns="" val="3999967246"/>
                  </a:ext>
                </a:extLst>
              </a:tr>
              <a:tr h="725714">
                <a:tc>
                  <a:txBody>
                    <a:bodyPr/>
                    <a:lstStyle/>
                    <a:p>
                      <a:r>
                        <a:rPr lang="en-US" dirty="0" smtClean="0"/>
                        <a:t>Bits</a:t>
                      </a:r>
                      <a:endParaRPr lang="en-US" dirty="0"/>
                    </a:p>
                  </a:txBody>
                  <a:tcPr/>
                </a:tc>
                <a:tc>
                  <a:txBody>
                    <a:bodyPr/>
                    <a:lstStyle/>
                    <a:p>
                      <a:r>
                        <a:rPr lang="en-US" dirty="0" smtClean="0"/>
                        <a:t>16, 32,</a:t>
                      </a:r>
                      <a:r>
                        <a:rPr lang="en-US" baseline="0" dirty="0" smtClean="0"/>
                        <a:t> or 64 (language dependent)</a:t>
                      </a:r>
                      <a:endParaRPr lang="en-US" dirty="0"/>
                    </a:p>
                  </a:txBody>
                  <a:tcPr/>
                </a:tc>
                <a:tc>
                  <a:txBody>
                    <a:bodyPr/>
                    <a:lstStyle/>
                    <a:p>
                      <a:r>
                        <a:rPr lang="en-US" dirty="0" smtClean="0"/>
                        <a:t>32 (single precision), or 64 (double</a:t>
                      </a:r>
                      <a:r>
                        <a:rPr lang="en-US" baseline="0" dirty="0" smtClean="0"/>
                        <a:t> precision)</a:t>
                      </a:r>
                      <a:endParaRPr lang="en-US" dirty="0"/>
                    </a:p>
                  </a:txBody>
                  <a:tcPr/>
                </a:tc>
                <a:extLst>
                  <a:ext uri="{0D108BD9-81ED-4DB2-BD59-A6C34878D82A}">
                    <a16:rowId xmlns:a16="http://schemas.microsoft.com/office/drawing/2014/main" xmlns="" val="3984546170"/>
                  </a:ext>
                </a:extLst>
              </a:tr>
              <a:tr h="725714">
                <a:tc>
                  <a:txBody>
                    <a:bodyPr/>
                    <a:lstStyle/>
                    <a:p>
                      <a:r>
                        <a:rPr lang="en-US" dirty="0" smtClean="0"/>
                        <a:t>Range</a:t>
                      </a:r>
                      <a:endParaRPr lang="en-US" dirty="0"/>
                    </a:p>
                  </a:txBody>
                  <a:tcPr/>
                </a:tc>
                <a:tc>
                  <a:txBody>
                    <a:bodyPr/>
                    <a:lstStyle/>
                    <a:p>
                      <a:r>
                        <a:rPr lang="en-US" dirty="0" smtClean="0"/>
                        <a:t>-2</a:t>
                      </a:r>
                      <a:r>
                        <a:rPr lang="en-US" baseline="30000" dirty="0" smtClean="0"/>
                        <a:t>bits-1</a:t>
                      </a:r>
                      <a:r>
                        <a:rPr lang="en-US" baseline="0" dirty="0" smtClean="0"/>
                        <a:t> to +2</a:t>
                      </a:r>
                      <a:r>
                        <a:rPr lang="en-US" baseline="30000" dirty="0" smtClean="0"/>
                        <a:t>bits-1</a:t>
                      </a:r>
                      <a:r>
                        <a:rPr lang="en-US" baseline="0" dirty="0" smtClean="0"/>
                        <a:t>-1 (finite), 32 bit:</a:t>
                      </a:r>
                      <a:endParaRPr lang="en-US" dirty="0" smtClean="0"/>
                    </a:p>
                    <a:p>
                      <a:r>
                        <a:rPr lang="en-US" dirty="0" smtClean="0"/>
                        <a:t>-2,147,483,648 to 2,147,483,647</a:t>
                      </a:r>
                      <a:endParaRPr lang="en-US" dirty="0"/>
                    </a:p>
                  </a:txBody>
                  <a:tcPr/>
                </a:tc>
                <a:tc>
                  <a:txBody>
                    <a:bodyPr/>
                    <a:lstStyle/>
                    <a:p>
                      <a:r>
                        <a:rPr lang="en-US" dirty="0" smtClean="0"/>
                        <a:t>~10</a:t>
                      </a:r>
                      <a:r>
                        <a:rPr lang="en-US" baseline="30000" dirty="0" smtClean="0"/>
                        <a:t>-308</a:t>
                      </a:r>
                      <a:r>
                        <a:rPr lang="en-US" dirty="0" smtClean="0"/>
                        <a:t> to ~10</a:t>
                      </a:r>
                      <a:r>
                        <a:rPr lang="en-US" baseline="30000" dirty="0" smtClean="0"/>
                        <a:t>+308</a:t>
                      </a:r>
                      <a:r>
                        <a:rPr lang="en-US" dirty="0" smtClean="0"/>
                        <a:t> (finite), not equally</a:t>
                      </a:r>
                      <a:r>
                        <a:rPr lang="en-US" baseline="0" dirty="0" smtClean="0"/>
                        <a:t> distributed</a:t>
                      </a:r>
                      <a:r>
                        <a:rPr lang="en-US" dirty="0" smtClean="0"/>
                        <a:t> </a:t>
                      </a:r>
                    </a:p>
                  </a:txBody>
                  <a:tcPr/>
                </a:tc>
                <a:extLst>
                  <a:ext uri="{0D108BD9-81ED-4DB2-BD59-A6C34878D82A}">
                    <a16:rowId xmlns:a16="http://schemas.microsoft.com/office/drawing/2014/main" xmlns="" val="4142446675"/>
                  </a:ext>
                </a:extLst>
              </a:tr>
              <a:tr h="725714">
                <a:tc>
                  <a:txBody>
                    <a:bodyPr/>
                    <a:lstStyle/>
                    <a:p>
                      <a:r>
                        <a:rPr lang="en-US" dirty="0" smtClean="0"/>
                        <a:t>Precision</a:t>
                      </a:r>
                      <a:endParaRPr lang="en-US" dirty="0"/>
                    </a:p>
                  </a:txBody>
                  <a:tcPr/>
                </a:tc>
                <a:tc>
                  <a:txBody>
                    <a:bodyPr/>
                    <a:lstStyle/>
                    <a:p>
                      <a:r>
                        <a:rPr lang="en-US" dirty="0" smtClean="0"/>
                        <a:t>exact</a:t>
                      </a:r>
                      <a:endParaRPr lang="en-US" dirty="0"/>
                    </a:p>
                  </a:txBody>
                  <a:tcPr/>
                </a:tc>
                <a:tc>
                  <a:txBody>
                    <a:bodyPr/>
                    <a:lstStyle/>
                    <a:p>
                      <a:r>
                        <a:rPr lang="en-US" dirty="0" smtClean="0"/>
                        <a:t>15-16 decimal</a:t>
                      </a:r>
                      <a:r>
                        <a:rPr lang="en-US" baseline="0" dirty="0" smtClean="0"/>
                        <a:t> places, non-terminating rational or real numbers are approximated</a:t>
                      </a:r>
                    </a:p>
                  </a:txBody>
                  <a:tcPr/>
                </a:tc>
                <a:extLst>
                  <a:ext uri="{0D108BD9-81ED-4DB2-BD59-A6C34878D82A}">
                    <a16:rowId xmlns:a16="http://schemas.microsoft.com/office/drawing/2014/main" xmlns="" val="3498563190"/>
                  </a:ext>
                </a:extLst>
              </a:tr>
              <a:tr h="725714">
                <a:tc>
                  <a:txBody>
                    <a:bodyPr/>
                    <a:lstStyle/>
                    <a:p>
                      <a:r>
                        <a:rPr lang="en-US" dirty="0" smtClean="0"/>
                        <a:t>Other features</a:t>
                      </a:r>
                      <a:endParaRPr lang="en-US" dirty="0"/>
                    </a:p>
                  </a:txBody>
                  <a:tcPr/>
                </a:tc>
                <a:tc>
                  <a:txBody>
                    <a:bodyPr/>
                    <a:lstStyle/>
                    <a:p>
                      <a:r>
                        <a:rPr lang="en-US" dirty="0" smtClean="0"/>
                        <a:t>Addition</a:t>
                      </a:r>
                      <a:r>
                        <a:rPr lang="en-US" baseline="0" dirty="0" smtClean="0"/>
                        <a:t> of two large number may result in overflow</a:t>
                      </a:r>
                      <a:endParaRPr lang="en-US" dirty="0"/>
                    </a:p>
                  </a:txBody>
                  <a:tcPr/>
                </a:tc>
                <a:tc>
                  <a:txBody>
                    <a:bodyPr/>
                    <a:lstStyle/>
                    <a:p>
                      <a:r>
                        <a:rPr lang="en-US" dirty="0" smtClean="0"/>
                        <a:t>Imaginary numbers not automatically</a:t>
                      </a:r>
                      <a:r>
                        <a:rPr lang="en-US" baseline="0" dirty="0" smtClean="0"/>
                        <a:t> included</a:t>
                      </a:r>
                      <a:endParaRPr lang="en-US" dirty="0"/>
                    </a:p>
                  </a:txBody>
                  <a:tcPr/>
                </a:tc>
                <a:extLst>
                  <a:ext uri="{0D108BD9-81ED-4DB2-BD59-A6C34878D82A}">
                    <a16:rowId xmlns:a16="http://schemas.microsoft.com/office/drawing/2014/main" xmlns="" val="1068875340"/>
                  </a:ext>
                </a:extLst>
              </a:tr>
            </a:tbl>
          </a:graphicData>
        </a:graphic>
      </p:graphicFrame>
    </p:spTree>
    <p:extLst>
      <p:ext uri="{BB962C8B-B14F-4D97-AF65-F5344CB8AC3E}">
        <p14:creationId xmlns:p14="http://schemas.microsoft.com/office/powerpoint/2010/main" val="1842928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a:t>
            </a:r>
            <a:endParaRPr lang="en-US" dirty="0"/>
          </a:p>
        </p:txBody>
      </p:sp>
      <p:sp>
        <p:nvSpPr>
          <p:cNvPr id="3" name="Content Placeholder 2"/>
          <p:cNvSpPr>
            <a:spLocks noGrp="1"/>
          </p:cNvSpPr>
          <p:nvPr>
            <p:ph idx="1"/>
          </p:nvPr>
        </p:nvSpPr>
        <p:spPr/>
        <p:txBody>
          <a:bodyPr/>
          <a:lstStyle/>
          <a:p>
            <a:r>
              <a:rPr lang="en-US" sz="2800" dirty="0"/>
              <a:t>Python supports complex types.  </a:t>
            </a:r>
          </a:p>
          <a:p>
            <a:r>
              <a:rPr lang="en-US" sz="2800" dirty="0"/>
              <a:t>A complex number consists of 2 </a:t>
            </a:r>
            <a:r>
              <a:rPr lang="en-US" sz="2800" dirty="0" smtClean="0"/>
              <a:t>doubles: </a:t>
            </a:r>
            <a:endParaRPr lang="en-US" sz="2800" dirty="0"/>
          </a:p>
          <a:p>
            <a:pPr marL="548640" lvl="2" indent="0">
              <a:buNone/>
            </a:pPr>
            <a:r>
              <a:rPr lang="en-US" sz="2200" dirty="0" smtClean="0">
                <a:latin typeface="Courier New"/>
                <a:cs typeface="Courier New"/>
              </a:rPr>
              <a:t>R+I*1J</a:t>
            </a:r>
          </a:p>
          <a:p>
            <a:pPr marL="548640" lvl="2" indent="0">
              <a:buNone/>
            </a:pPr>
            <a:r>
              <a:rPr lang="en-US" sz="2200" dirty="0" smtClean="0">
                <a:latin typeface="Courier New"/>
                <a:cs typeface="Courier New"/>
              </a:rPr>
              <a:t>R+I*1j</a:t>
            </a:r>
          </a:p>
          <a:p>
            <a:pPr lvl="1"/>
            <a:r>
              <a:rPr lang="en-US" sz="2400" dirty="0" smtClean="0">
                <a:cs typeface="American Typewriter"/>
              </a:rPr>
              <a:t>It </a:t>
            </a:r>
            <a:r>
              <a:rPr lang="en-US" sz="2400" dirty="0">
                <a:cs typeface="American Typewriter"/>
              </a:rPr>
              <a:t>accepts either </a:t>
            </a:r>
            <a:r>
              <a:rPr lang="en-US" sz="2400" dirty="0">
                <a:latin typeface="Courier New"/>
                <a:cs typeface="Courier New"/>
              </a:rPr>
              <a:t>J</a:t>
            </a:r>
            <a:r>
              <a:rPr lang="en-US" sz="2400" dirty="0">
                <a:cs typeface="American Typewriter"/>
              </a:rPr>
              <a:t> or </a:t>
            </a:r>
            <a:r>
              <a:rPr lang="en-US" sz="2400" dirty="0">
                <a:latin typeface="Courier New"/>
                <a:cs typeface="Courier New"/>
              </a:rPr>
              <a:t>j</a:t>
            </a:r>
            <a:r>
              <a:rPr lang="en-US" sz="2400" dirty="0">
                <a:cs typeface="American Typewriter"/>
              </a:rPr>
              <a:t> (</a:t>
            </a:r>
            <a:r>
              <a:rPr lang="en-US" sz="2400" dirty="0" smtClean="0">
                <a:cs typeface="American Typewriter"/>
              </a:rPr>
              <a:t>so is </a:t>
            </a:r>
            <a:r>
              <a:rPr lang="en-US" sz="2400" dirty="0">
                <a:cs typeface="American Typewriter"/>
              </a:rPr>
              <a:t>not case sensitive in this context) but the numerical value of the imaginary part </a:t>
            </a:r>
            <a:r>
              <a:rPr lang="en-US" sz="2400" i="1" dirty="0">
                <a:cs typeface="American Typewriter"/>
              </a:rPr>
              <a:t>must</a:t>
            </a:r>
            <a:r>
              <a:rPr lang="en-US" sz="2400" dirty="0">
                <a:cs typeface="American Typewriter"/>
              </a:rPr>
              <a:t> immediately precede it.  If the imaginary part is a variable as in these examples, the </a:t>
            </a:r>
            <a:r>
              <a:rPr lang="en-US" sz="2400" dirty="0">
                <a:latin typeface="Courier New"/>
                <a:cs typeface="Courier New"/>
              </a:rPr>
              <a:t>1</a:t>
            </a:r>
            <a:r>
              <a:rPr lang="en-US" sz="2400" dirty="0">
                <a:cs typeface="American Typewriter"/>
              </a:rPr>
              <a:t> must be present.</a:t>
            </a:r>
          </a:p>
          <a:p>
            <a:endParaRPr lang="en-US" dirty="0"/>
          </a:p>
        </p:txBody>
      </p:sp>
    </p:spTree>
    <p:extLst>
      <p:ext uri="{BB962C8B-B14F-4D97-AF65-F5344CB8AC3E}">
        <p14:creationId xmlns:p14="http://schemas.microsoft.com/office/powerpoint/2010/main" val="424124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Operators are </a:t>
            </a:r>
            <a:r>
              <a:rPr lang="en-US" sz="2800" dirty="0"/>
              <a:t>defined on </a:t>
            </a:r>
            <a:r>
              <a:rPr lang="en-US" sz="2800" dirty="0" smtClean="0"/>
              <a:t>integers, doubles (floats), and complex</a:t>
            </a:r>
            <a:endParaRPr lang="en-US" sz="2800" dirty="0"/>
          </a:p>
          <a:p>
            <a:pPr marL="0" indent="0">
              <a:buNone/>
            </a:pPr>
            <a:r>
              <a:rPr lang="en-US" sz="2800" dirty="0">
                <a:latin typeface="Courier New"/>
                <a:cs typeface="Courier New"/>
              </a:rPr>
              <a:t>+ -</a:t>
            </a:r>
            <a:r>
              <a:rPr lang="en-US" sz="2800" dirty="0"/>
              <a:t>  add subtract</a:t>
            </a:r>
          </a:p>
          <a:p>
            <a:pPr marL="0" indent="0">
              <a:buNone/>
            </a:pPr>
            <a:r>
              <a:rPr lang="en-US" sz="2800" dirty="0">
                <a:latin typeface="Courier New"/>
                <a:cs typeface="Courier New"/>
              </a:rPr>
              <a:t>* / </a:t>
            </a:r>
            <a:r>
              <a:rPr lang="en-US" sz="2800" dirty="0"/>
              <a:t>multiply divide</a:t>
            </a:r>
          </a:p>
          <a:p>
            <a:pPr marL="0" indent="0">
              <a:buNone/>
            </a:pPr>
            <a:r>
              <a:rPr lang="en-US" sz="2800" dirty="0">
                <a:latin typeface="Courier New"/>
                <a:cs typeface="Courier New"/>
              </a:rPr>
              <a:t>**</a:t>
            </a:r>
            <a:r>
              <a:rPr lang="en-US" sz="2800" dirty="0"/>
              <a:t> exponentiation (can also use </a:t>
            </a:r>
            <a:r>
              <a:rPr lang="en-US" sz="2800" dirty="0" err="1">
                <a:latin typeface="Courier New"/>
                <a:cs typeface="Courier New"/>
              </a:rPr>
              <a:t>pow</a:t>
            </a:r>
            <a:r>
              <a:rPr lang="en-US" sz="2800" dirty="0">
                <a:latin typeface="Courier New"/>
                <a:cs typeface="Courier New"/>
              </a:rPr>
              <a:t>(</a:t>
            </a:r>
            <a:r>
              <a:rPr lang="en-US" sz="2800" dirty="0" err="1">
                <a:latin typeface="Courier New"/>
                <a:cs typeface="Courier New"/>
              </a:rPr>
              <a:t>a,b</a:t>
            </a:r>
            <a:r>
              <a:rPr lang="en-US" sz="2800" dirty="0">
                <a:latin typeface="Courier New"/>
                <a:cs typeface="Courier New"/>
              </a:rPr>
              <a:t>)</a:t>
            </a:r>
            <a:r>
              <a:rPr lang="en-US" sz="2800" dirty="0"/>
              <a:t>)</a:t>
            </a:r>
          </a:p>
          <a:p>
            <a:r>
              <a:rPr lang="en-US" sz="2800" dirty="0"/>
              <a:t>Operator </a:t>
            </a:r>
            <a:r>
              <a:rPr lang="en-US" sz="2800" dirty="0" smtClean="0"/>
              <a:t>precedence </a:t>
            </a:r>
            <a:r>
              <a:rPr lang="en-US" sz="2800" dirty="0"/>
              <a:t>is:</a:t>
            </a:r>
          </a:p>
          <a:p>
            <a:pPr marL="0" indent="0">
              <a:buNone/>
            </a:pPr>
            <a:r>
              <a:rPr lang="en-US" sz="2800" dirty="0"/>
              <a:t> </a:t>
            </a:r>
            <a:r>
              <a:rPr lang="en-US" sz="2800" dirty="0">
                <a:latin typeface="Courier New"/>
                <a:cs typeface="Courier New"/>
              </a:rPr>
              <a:t>**  (* /) (+ -)</a:t>
            </a:r>
          </a:p>
          <a:p>
            <a:r>
              <a:rPr lang="en-US" sz="2800" dirty="0"/>
              <a:t>All languages evaluate left to right by precedence unless told otherwise with </a:t>
            </a:r>
            <a:r>
              <a:rPr lang="en-US" sz="2800" dirty="0" smtClean="0"/>
              <a:t>parentheses</a:t>
            </a:r>
          </a:p>
          <a:p>
            <a:pPr marL="0" indent="0">
              <a:buNone/>
            </a:pPr>
            <a:r>
              <a:rPr lang="en-US" sz="2800" dirty="0" smtClean="0">
                <a:latin typeface="Courier New"/>
                <a:cs typeface="Courier New"/>
              </a:rPr>
              <a:t>+=</a:t>
            </a:r>
            <a:r>
              <a:rPr lang="en-US" sz="2800" dirty="0" smtClean="0"/>
              <a:t> add and assign: </a:t>
            </a:r>
            <a:r>
              <a:rPr lang="en-US" sz="2800" dirty="0" smtClean="0">
                <a:latin typeface="Courier New"/>
                <a:cs typeface="Courier New"/>
              </a:rPr>
              <a:t>c+=1</a:t>
            </a:r>
            <a:r>
              <a:rPr lang="en-US" sz="2800" dirty="0" smtClean="0"/>
              <a:t> is equivalent to </a:t>
            </a:r>
            <a:r>
              <a:rPr lang="en-US" sz="2800" dirty="0" smtClean="0">
                <a:latin typeface="Courier New"/>
                <a:cs typeface="Courier New"/>
              </a:rPr>
              <a:t>c=c+1</a:t>
            </a:r>
          </a:p>
          <a:p>
            <a:r>
              <a:rPr lang="en-US" sz="2800" dirty="0" smtClean="0"/>
              <a:t>Similarly </a:t>
            </a:r>
            <a:r>
              <a:rPr lang="en-US" sz="2800" dirty="0" smtClean="0">
                <a:latin typeface="Courier New"/>
                <a:cs typeface="Courier New"/>
              </a:rPr>
              <a:t>-=</a:t>
            </a:r>
            <a:r>
              <a:rPr lang="en-US" sz="2800" dirty="0" smtClean="0"/>
              <a:t>, </a:t>
            </a:r>
            <a:r>
              <a:rPr lang="en-US" sz="2800" dirty="0" smtClean="0">
                <a:latin typeface="Courier New"/>
                <a:cs typeface="Courier New"/>
              </a:rPr>
              <a:t>*=</a:t>
            </a:r>
            <a:r>
              <a:rPr lang="en-US" sz="2800" dirty="0" smtClean="0"/>
              <a:t>, </a:t>
            </a:r>
            <a:r>
              <a:rPr lang="en-US" sz="2800" dirty="0" smtClean="0">
                <a:latin typeface="Courier New"/>
                <a:cs typeface="Courier New"/>
              </a:rPr>
              <a:t>/=</a:t>
            </a:r>
            <a:endParaRPr lang="en-US" sz="2800" dirty="0">
              <a:latin typeface="Courier New"/>
              <a:cs typeface="Courier New"/>
            </a:endParaRPr>
          </a:p>
          <a:p>
            <a:endParaRPr lang="en-US" dirty="0"/>
          </a:p>
        </p:txBody>
      </p:sp>
    </p:spTree>
    <p:extLst>
      <p:ext uri="{BB962C8B-B14F-4D97-AF65-F5344CB8AC3E}">
        <p14:creationId xmlns:p14="http://schemas.microsoft.com/office/powerpoint/2010/main" val="3274358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Integer Operators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Python:</a:t>
            </a:r>
          </a:p>
          <a:p>
            <a:pPr lvl="1"/>
            <a:r>
              <a:rPr lang="en-US" sz="2400" dirty="0" smtClean="0"/>
              <a:t>Integer division //</a:t>
            </a:r>
          </a:p>
          <a:p>
            <a:pPr lvl="1"/>
            <a:r>
              <a:rPr lang="en-US" sz="2400" dirty="0" smtClean="0"/>
              <a:t>Remainder </a:t>
            </a:r>
            <a:r>
              <a:rPr lang="en-US" sz="2400" dirty="0"/>
              <a:t>(mod) %</a:t>
            </a:r>
          </a:p>
          <a:p>
            <a:pPr lvl="1" indent="0">
              <a:buNone/>
            </a:pPr>
            <a:r>
              <a:rPr lang="en-US" sz="2400" dirty="0" smtClean="0"/>
              <a:t> 	</a:t>
            </a:r>
            <a:r>
              <a:rPr lang="en-US" sz="2400" dirty="0" smtClean="0">
                <a:latin typeface="Courier New"/>
                <a:cs typeface="Courier New"/>
              </a:rPr>
              <a:t>2//3 = 0</a:t>
            </a:r>
          </a:p>
          <a:p>
            <a:pPr lvl="1" indent="0">
              <a:buNone/>
            </a:pPr>
            <a:r>
              <a:rPr lang="en-US" sz="2400" dirty="0">
                <a:latin typeface="Courier New"/>
                <a:cs typeface="Courier New"/>
              </a:rPr>
              <a:t>	7%2=1</a:t>
            </a:r>
          </a:p>
          <a:p>
            <a:r>
              <a:rPr lang="en-US" sz="2800" dirty="0" smtClean="0"/>
              <a:t>Python Gotcha</a:t>
            </a:r>
            <a:r>
              <a:rPr lang="en-US" sz="2800" dirty="0"/>
              <a:t>:	versions below </a:t>
            </a:r>
            <a:r>
              <a:rPr lang="en-US" sz="2800" dirty="0" smtClean="0"/>
              <a:t>3:</a:t>
            </a:r>
            <a:endParaRPr lang="en-US" sz="2800" dirty="0"/>
          </a:p>
          <a:p>
            <a:pPr lvl="1" indent="0">
              <a:buNone/>
            </a:pPr>
            <a:r>
              <a:rPr lang="en-US" sz="2400" dirty="0" smtClean="0"/>
              <a:t>	</a:t>
            </a:r>
            <a:r>
              <a:rPr lang="en-US" sz="2400" dirty="0" smtClean="0">
                <a:latin typeface="Courier New"/>
                <a:cs typeface="Courier New"/>
              </a:rPr>
              <a:t>2/3=0</a:t>
            </a:r>
          </a:p>
          <a:p>
            <a:pPr lvl="1" indent="0">
              <a:buNone/>
            </a:pPr>
            <a:r>
              <a:rPr lang="en-US" sz="2800" dirty="0" smtClean="0">
                <a:cs typeface="Courier New"/>
              </a:rPr>
              <a:t>Versions 3 and above:</a:t>
            </a:r>
            <a:endParaRPr lang="en-US" sz="2800" dirty="0">
              <a:cs typeface="Courier New"/>
            </a:endParaRPr>
          </a:p>
          <a:p>
            <a:pPr lvl="1" indent="0">
              <a:buNone/>
            </a:pPr>
            <a:r>
              <a:rPr lang="en-US" sz="2400" dirty="0" smtClean="0"/>
              <a:t>	</a:t>
            </a:r>
            <a:r>
              <a:rPr lang="en-US" sz="2400" dirty="0" smtClean="0">
                <a:latin typeface="Courier New"/>
                <a:cs typeface="Courier New"/>
              </a:rPr>
              <a:t>2</a:t>
            </a:r>
            <a:r>
              <a:rPr lang="en-US" sz="2400" dirty="0">
                <a:latin typeface="Courier New"/>
                <a:cs typeface="Courier New"/>
              </a:rPr>
              <a:t>/3</a:t>
            </a:r>
            <a:r>
              <a:rPr lang="en-US" sz="2400" dirty="0" smtClean="0">
                <a:latin typeface="Courier New"/>
                <a:cs typeface="Courier New"/>
              </a:rPr>
              <a:t>=0.666666666666666</a:t>
            </a:r>
          </a:p>
          <a:p>
            <a:pPr lvl="1" indent="0">
              <a:buNone/>
            </a:pPr>
            <a:r>
              <a:rPr lang="en-US" sz="2400" dirty="0">
                <a:latin typeface="Courier New"/>
                <a:cs typeface="Courier New"/>
              </a:rPr>
              <a:t>	</a:t>
            </a:r>
            <a:r>
              <a:rPr lang="en-US" sz="2400" dirty="0" smtClean="0">
                <a:cs typeface="Courier New"/>
              </a:rPr>
              <a:t>-Why not 7 at the end?</a:t>
            </a:r>
          </a:p>
          <a:p>
            <a:pPr marL="168275" indent="-168275">
              <a:tabLst>
                <a:tab pos="168275" algn="l"/>
              </a:tabLst>
            </a:pPr>
            <a:r>
              <a:rPr lang="en-US" sz="2800" dirty="0" smtClean="0">
                <a:cs typeface="Courier New"/>
              </a:rPr>
              <a:t>To avoid this, start each file in 2.7 with</a:t>
            </a:r>
            <a:r>
              <a:rPr lang="en-US" sz="2400" dirty="0" smtClean="0">
                <a:cs typeface="Courier New"/>
              </a:rPr>
              <a:t>    </a:t>
            </a:r>
            <a:endParaRPr lang="en-US" sz="2400"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from </a:t>
            </a:r>
            <a:r>
              <a:rPr lang="en-US" spc="300" dirty="0">
                <a:latin typeface="Courier New" panose="02070309020205020404" pitchFamily="49" charset="0"/>
                <a:cs typeface="Courier New" panose="02070309020205020404" pitchFamily="49" charset="0"/>
              </a:rPr>
              <a:t>_</a:t>
            </a:r>
            <a:r>
              <a:rPr lang="en-US" spc="300" dirty="0" smtClean="0">
                <a:latin typeface="Courier New" panose="02070309020205020404" pitchFamily="49" charset="0"/>
                <a:cs typeface="Courier New" panose="02070309020205020404" pitchFamily="49" charset="0"/>
              </a:rPr>
              <a:t>_</a:t>
            </a:r>
            <a:r>
              <a:rPr lang="en-US" dirty="0" smtClean="0">
                <a:latin typeface="Courier New" panose="02070309020205020404" pitchFamily="49" charset="0"/>
                <a:cs typeface="Courier New" panose="02070309020205020404" pitchFamily="49" charset="0"/>
              </a:rPr>
              <a:t>future</a:t>
            </a:r>
            <a:r>
              <a:rPr lang="en-US" spc="300" dirty="0" smtClean="0">
                <a:latin typeface="Courier New" panose="02070309020205020404" pitchFamily="49" charset="0"/>
                <a:cs typeface="Courier New" panose="02070309020205020404" pitchFamily="49" charset="0"/>
              </a:rPr>
              <a:t>__</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import </a:t>
            </a:r>
            <a:r>
              <a:rPr lang="en-US" dirty="0" smtClean="0">
                <a:latin typeface="Courier New" panose="02070309020205020404" pitchFamily="49" charset="0"/>
                <a:cs typeface="Courier New" panose="02070309020205020404" pitchFamily="49" charset="0"/>
              </a:rPr>
              <a:t>division</a:t>
            </a:r>
            <a:endParaRPr lang="en-US" dirty="0"/>
          </a:p>
        </p:txBody>
      </p:sp>
    </p:spTree>
    <p:extLst>
      <p:ext uri="{BB962C8B-B14F-4D97-AF65-F5344CB8AC3E}">
        <p14:creationId xmlns:p14="http://schemas.microsoft.com/office/powerpoint/2010/main" val="65520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Anaconda</a:t>
            </a:r>
            <a:endParaRPr lang="en-US" dirty="0"/>
          </a:p>
        </p:txBody>
      </p:sp>
      <p:sp>
        <p:nvSpPr>
          <p:cNvPr id="3" name="Content Placeholder 2"/>
          <p:cNvSpPr>
            <a:spLocks noGrp="1"/>
          </p:cNvSpPr>
          <p:nvPr>
            <p:ph idx="1"/>
          </p:nvPr>
        </p:nvSpPr>
        <p:spPr/>
        <p:txBody>
          <a:bodyPr>
            <a:normAutofit/>
          </a:bodyPr>
          <a:lstStyle/>
          <a:p>
            <a:r>
              <a:rPr lang="en-US" sz="2800" dirty="0" smtClean="0">
                <a:cs typeface="Courier New"/>
              </a:rPr>
              <a:t>From the Navigator start </a:t>
            </a:r>
            <a:r>
              <a:rPr lang="en-US" sz="2800" dirty="0" err="1" smtClean="0">
                <a:cs typeface="Courier New"/>
              </a:rPr>
              <a:t>Spyder</a:t>
            </a:r>
            <a:r>
              <a:rPr lang="en-US" sz="2800" dirty="0" smtClean="0">
                <a:cs typeface="Courier New"/>
              </a:rPr>
              <a:t>.</a:t>
            </a:r>
          </a:p>
          <a:p>
            <a:r>
              <a:rPr lang="en-US" dirty="0" smtClean="0">
                <a:cs typeface="Courier New"/>
              </a:rPr>
              <a:t>If you have not launched it previously, the button will ask you to install it.  Go ahead and do so.</a:t>
            </a:r>
            <a:endParaRPr lang="en-US" sz="2800" dirty="0" smtClean="0">
              <a:cs typeface="Courier New"/>
            </a:endParaRPr>
          </a:p>
          <a:p>
            <a:r>
              <a:rPr lang="en-US" dirty="0" smtClean="0">
                <a:cs typeface="Courier New"/>
              </a:rPr>
              <a:t>You should see a workspace similar to what is on one of the next slides.</a:t>
            </a:r>
            <a:endParaRPr lang="en-US" sz="2800" dirty="0">
              <a:cs typeface="Courier New"/>
            </a:endParaRPr>
          </a:p>
        </p:txBody>
      </p:sp>
    </p:spTree>
    <p:extLst>
      <p:ext uri="{BB962C8B-B14F-4D97-AF65-F5344CB8AC3E}">
        <p14:creationId xmlns:p14="http://schemas.microsoft.com/office/powerpoint/2010/main" val="2319257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77500" lnSpcReduction="20000"/>
          </a:bodyPr>
          <a:lstStyle/>
          <a:p>
            <a:r>
              <a:rPr lang="en-US" sz="2800" dirty="0" smtClean="0"/>
              <a:t>Start </a:t>
            </a:r>
            <a:r>
              <a:rPr lang="en-US" sz="2800" dirty="0" err="1" smtClean="0"/>
              <a:t>Spyder</a:t>
            </a:r>
            <a:r>
              <a:rPr lang="en-US" sz="2800" dirty="0" smtClean="0"/>
              <a:t> (or </a:t>
            </a:r>
            <a:r>
              <a:rPr lang="en-US" sz="2800" dirty="0" err="1" smtClean="0"/>
              <a:t>iPython</a:t>
            </a:r>
            <a:r>
              <a:rPr lang="en-US" sz="2800" dirty="0" smtClean="0"/>
              <a:t>) on your operating system.  Find the interpreter pane. Type at the prompt (</a:t>
            </a:r>
            <a:r>
              <a:rPr lang="en-US" sz="2800" dirty="0" smtClean="0">
                <a:latin typeface="Courier New"/>
                <a:cs typeface="Courier New"/>
              </a:rPr>
              <a:t>&gt;&gt;&gt;</a:t>
            </a:r>
            <a:r>
              <a:rPr lang="en-US" sz="2800" dirty="0" smtClean="0"/>
              <a:t> or </a:t>
            </a:r>
            <a:r>
              <a:rPr lang="en-US" sz="2800" dirty="0" smtClean="0">
                <a:latin typeface="Courier New"/>
                <a:cs typeface="Courier New"/>
              </a:rPr>
              <a:t>In [1]:</a:t>
            </a:r>
            <a:r>
              <a:rPr lang="en-US" sz="2800" dirty="0" smtClean="0"/>
              <a:t>):</a:t>
            </a:r>
          </a:p>
          <a:p>
            <a:pPr marL="274320" lvl="1" indent="0">
              <a:buNone/>
            </a:pPr>
            <a:r>
              <a:rPr lang="en-US" sz="2400" dirty="0" smtClean="0">
                <a:latin typeface="Courier New"/>
                <a:cs typeface="Courier New"/>
              </a:rPr>
              <a:t>&gt;&gt;&gt;x=17.</a:t>
            </a:r>
          </a:p>
          <a:p>
            <a:pPr marL="274320" lvl="1" indent="0">
              <a:buNone/>
            </a:pPr>
            <a:r>
              <a:rPr lang="en-US" sz="2400" dirty="0" smtClean="0">
                <a:latin typeface="Courier New"/>
                <a:cs typeface="Courier New"/>
              </a:rPr>
              <a:t>&gt;&gt;&gt;</a:t>
            </a:r>
            <a:r>
              <a:rPr lang="en-US" sz="2400" dirty="0" err="1" smtClean="0">
                <a:latin typeface="Courier New"/>
                <a:cs typeface="Courier New"/>
              </a:rPr>
              <a:t>Xs</a:t>
            </a:r>
            <a:r>
              <a:rPr lang="en-US" sz="2400" dirty="0" smtClean="0">
                <a:latin typeface="Courier New"/>
                <a:cs typeface="Courier New"/>
              </a:rPr>
              <a:t>=11.</a:t>
            </a:r>
          </a:p>
          <a:p>
            <a:pPr marL="274320" lvl="1" indent="0">
              <a:buNone/>
            </a:pPr>
            <a:r>
              <a:rPr lang="en-US" sz="2400" dirty="0" smtClean="0">
                <a:latin typeface="Courier New"/>
                <a:cs typeface="Courier New"/>
              </a:rPr>
              <a:t>&gt;&gt;&gt;num_1=10</a:t>
            </a:r>
          </a:p>
          <a:p>
            <a:pPr marL="274320" lvl="1" indent="0">
              <a:buNone/>
            </a:pPr>
            <a:r>
              <a:rPr lang="en-US" dirty="0" smtClean="0">
                <a:latin typeface="Courier New"/>
                <a:cs typeface="Courier New"/>
              </a:rPr>
              <a:t>&gt;&gt;&gt;num_2=14</a:t>
            </a:r>
            <a:endParaRPr lang="en-US" sz="2400" dirty="0" smtClean="0">
              <a:latin typeface="Courier New"/>
              <a:cs typeface="Courier New"/>
            </a:endParaRPr>
          </a:p>
          <a:p>
            <a:r>
              <a:rPr lang="en-US" sz="2800" dirty="0" smtClean="0"/>
              <a:t>To print to the console, use the </a:t>
            </a:r>
            <a:r>
              <a:rPr lang="en-US" sz="2800" dirty="0" smtClean="0">
                <a:latin typeface="Courier New"/>
                <a:cs typeface="Courier New"/>
              </a:rPr>
              <a:t>print</a:t>
            </a:r>
            <a:r>
              <a:rPr lang="en-US" sz="2800" dirty="0" smtClean="0"/>
              <a:t> command.</a:t>
            </a:r>
          </a:p>
          <a:p>
            <a:pPr marL="274320" lvl="1" indent="0">
              <a:buNone/>
            </a:pPr>
            <a:r>
              <a:rPr lang="en-US" sz="2400" dirty="0" smtClean="0">
                <a:latin typeface="Courier New"/>
                <a:cs typeface="Courier New"/>
              </a:rPr>
              <a:t>&gt;&gt;&gt;print x</a:t>
            </a:r>
          </a:p>
          <a:p>
            <a:pPr marL="274320" lvl="1" indent="0">
              <a:buNone/>
            </a:pPr>
            <a:r>
              <a:rPr lang="en-US" sz="2400" dirty="0" smtClean="0">
                <a:latin typeface="Courier New"/>
                <a:cs typeface="Courier New"/>
              </a:rPr>
              <a:t>&gt;&gt;&gt;print </a:t>
            </a:r>
            <a:r>
              <a:rPr lang="en-US" sz="2400" dirty="0" err="1" smtClean="0">
                <a:latin typeface="Courier New"/>
                <a:cs typeface="Courier New"/>
              </a:rPr>
              <a:t>Xs</a:t>
            </a:r>
            <a:r>
              <a:rPr lang="en-US" sz="2400" dirty="0" smtClean="0">
                <a:latin typeface="Courier New"/>
                <a:cs typeface="Courier New"/>
              </a:rPr>
              <a:t>/x</a:t>
            </a:r>
          </a:p>
          <a:p>
            <a:pPr marL="274320" lvl="1" indent="0">
              <a:buNone/>
            </a:pPr>
            <a:r>
              <a:rPr lang="en-US" sz="2400" dirty="0" smtClean="0">
                <a:latin typeface="Courier New"/>
                <a:cs typeface="Courier New"/>
              </a:rPr>
              <a:t>&gt;&gt;&gt;print </a:t>
            </a:r>
            <a:r>
              <a:rPr lang="en-US" sz="2400" dirty="0" err="1" smtClean="0">
                <a:latin typeface="Courier New"/>
                <a:cs typeface="Courier New"/>
              </a:rPr>
              <a:t>Xs</a:t>
            </a:r>
            <a:r>
              <a:rPr lang="en-US" sz="2400" dirty="0" smtClean="0">
                <a:latin typeface="Courier New"/>
                <a:cs typeface="Courier New"/>
              </a:rPr>
              <a:t>//x</a:t>
            </a:r>
          </a:p>
          <a:p>
            <a:pPr marL="274320" lvl="1" indent="0">
              <a:buNone/>
            </a:pPr>
            <a:r>
              <a:rPr lang="en-US" sz="2400" dirty="0" smtClean="0">
                <a:latin typeface="Courier New"/>
                <a:cs typeface="Courier New"/>
              </a:rPr>
              <a:t>&gt;&gt;&gt;print </a:t>
            </a:r>
            <a:r>
              <a:rPr lang="en-US" sz="2400" dirty="0" err="1" smtClean="0">
                <a:latin typeface="Courier New"/>
                <a:cs typeface="Courier New"/>
              </a:rPr>
              <a:t>Xs</a:t>
            </a:r>
            <a:r>
              <a:rPr lang="en-US" sz="2400" dirty="0" smtClean="0">
                <a:latin typeface="Courier New"/>
                <a:cs typeface="Courier New"/>
              </a:rPr>
              <a:t>/x + x</a:t>
            </a:r>
          </a:p>
          <a:p>
            <a:pPr marL="274320" lvl="1" indent="0">
              <a:buNone/>
            </a:pPr>
            <a:r>
              <a:rPr lang="en-US" sz="2400" dirty="0" smtClean="0">
                <a:latin typeface="Courier New"/>
                <a:cs typeface="Courier New"/>
              </a:rPr>
              <a:t>&gt;&gt;&gt;print </a:t>
            </a:r>
            <a:r>
              <a:rPr lang="en-US" sz="2400" dirty="0" err="1" smtClean="0">
                <a:latin typeface="Courier New"/>
                <a:cs typeface="Courier New"/>
              </a:rPr>
              <a:t>Xs</a:t>
            </a:r>
            <a:r>
              <a:rPr lang="en-US" sz="2400" dirty="0" smtClean="0">
                <a:latin typeface="Courier New"/>
                <a:cs typeface="Courier New"/>
              </a:rPr>
              <a:t>/(</a:t>
            </a:r>
            <a:r>
              <a:rPr lang="en-US" sz="2400" dirty="0" err="1" smtClean="0">
                <a:latin typeface="Courier New"/>
                <a:cs typeface="Courier New"/>
              </a:rPr>
              <a:t>x+x</a:t>
            </a:r>
            <a:r>
              <a:rPr lang="en-US" sz="2400" dirty="0" smtClean="0">
                <a:latin typeface="Courier New"/>
                <a:cs typeface="Courier New"/>
              </a:rPr>
              <a:t>)</a:t>
            </a:r>
          </a:p>
          <a:p>
            <a:pPr marL="274320" lvl="1" indent="0">
              <a:buNone/>
            </a:pPr>
            <a:r>
              <a:rPr lang="en-US" dirty="0" smtClean="0">
                <a:latin typeface="Courier New"/>
                <a:cs typeface="Courier New"/>
              </a:rPr>
              <a:t>&gt;&gt;&gt;print x/num_1</a:t>
            </a:r>
          </a:p>
          <a:p>
            <a:pPr marL="274320" lvl="1" indent="0">
              <a:buNone/>
            </a:pPr>
            <a:r>
              <a:rPr lang="en-US" sz="2400" dirty="0" smtClean="0">
                <a:latin typeface="Courier New"/>
                <a:cs typeface="Courier New"/>
              </a:rPr>
              <a:t>&gt;&gt;&gt;print num_1/num_2</a:t>
            </a:r>
          </a:p>
          <a:p>
            <a:pPr marL="274320" lvl="1" indent="0">
              <a:buNone/>
            </a:pPr>
            <a:r>
              <a:rPr lang="en-US" dirty="0" smtClean="0">
                <a:latin typeface="Courier New"/>
                <a:cs typeface="Courier New"/>
              </a:rPr>
              <a:t>&gt;&gt;&gt;print num_2/num_1</a:t>
            </a:r>
            <a:endParaRPr lang="en-US" sz="2400" dirty="0" smtClean="0">
              <a:latin typeface="Courier New"/>
              <a:cs typeface="Courier New"/>
            </a:endParaRPr>
          </a:p>
          <a:p>
            <a:endParaRPr lang="en-US" sz="2800" dirty="0" smtClean="0"/>
          </a:p>
          <a:p>
            <a:endParaRPr lang="en-US" sz="2800" dirty="0"/>
          </a:p>
        </p:txBody>
      </p:sp>
    </p:spTree>
    <p:extLst>
      <p:ext uri="{BB962C8B-B14F-4D97-AF65-F5344CB8AC3E}">
        <p14:creationId xmlns:p14="http://schemas.microsoft.com/office/powerpoint/2010/main" val="2058438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Interpreter Fun</a:t>
            </a:r>
            <a:endParaRPr lang="en-US" dirty="0"/>
          </a:p>
        </p:txBody>
      </p:sp>
      <p:sp>
        <p:nvSpPr>
          <p:cNvPr id="3" name="Content Placeholder 2"/>
          <p:cNvSpPr>
            <a:spLocks noGrp="1"/>
          </p:cNvSpPr>
          <p:nvPr>
            <p:ph idx="1"/>
          </p:nvPr>
        </p:nvSpPr>
        <p:spPr/>
        <p:txBody>
          <a:bodyPr>
            <a:normAutofit fontScale="92500" lnSpcReduction="10000"/>
          </a:bodyPr>
          <a:lstStyle/>
          <a:p>
            <a:pPr marL="274320" lvl="1" indent="0">
              <a:buNone/>
            </a:pPr>
            <a:r>
              <a:rPr lang="en-US" dirty="0">
                <a:latin typeface="Courier New"/>
                <a:cs typeface="Courier New"/>
              </a:rPr>
              <a:t>&gt;&gt;&gt;print 4+2*3</a:t>
            </a:r>
          </a:p>
          <a:p>
            <a:pPr marL="274320" lvl="1" indent="0">
              <a:buNone/>
            </a:pPr>
            <a:r>
              <a:rPr lang="en-US" dirty="0">
                <a:latin typeface="Courier New"/>
                <a:cs typeface="Courier New"/>
              </a:rPr>
              <a:t>&gt;&gt;&gt;print (4+2)*3</a:t>
            </a:r>
          </a:p>
          <a:p>
            <a:pPr marL="274320" lvl="1" indent="0">
              <a:buNone/>
            </a:pPr>
            <a:r>
              <a:rPr lang="en-US" dirty="0">
                <a:latin typeface="Courier New"/>
                <a:cs typeface="Courier New"/>
              </a:rPr>
              <a:t>&gt;&gt;&gt;print 20/</a:t>
            </a:r>
            <a:r>
              <a:rPr lang="en-US" dirty="0" smtClean="0">
                <a:latin typeface="Courier New"/>
                <a:cs typeface="Courier New"/>
              </a:rPr>
              <a:t>4*5</a:t>
            </a:r>
            <a:endParaRPr lang="en-US" dirty="0">
              <a:latin typeface="Courier New"/>
              <a:cs typeface="Courier New"/>
            </a:endParaRPr>
          </a:p>
          <a:p>
            <a:pPr marL="274320" lvl="1" indent="0">
              <a:buNone/>
            </a:pPr>
            <a:r>
              <a:rPr lang="en-US" dirty="0">
                <a:latin typeface="Courier New"/>
                <a:cs typeface="Courier New"/>
              </a:rPr>
              <a:t>&gt;&gt;&gt;print </a:t>
            </a:r>
            <a:r>
              <a:rPr lang="en-US" dirty="0" smtClean="0">
                <a:latin typeface="Courier New"/>
                <a:cs typeface="Courier New"/>
              </a:rPr>
              <a:t>20/(4*5)</a:t>
            </a:r>
          </a:p>
          <a:p>
            <a:pPr marL="274320" lvl="1" indent="0">
              <a:buNone/>
            </a:pPr>
            <a:r>
              <a:rPr lang="en-US" dirty="0" smtClean="0">
                <a:latin typeface="Courier New"/>
                <a:cs typeface="Courier New"/>
              </a:rPr>
              <a:t>&gt;&gt;&gt;print .1+.2  #why is it not .3 exactly?</a:t>
            </a:r>
          </a:p>
          <a:p>
            <a:pPr marL="274320" lvl="1" indent="0">
              <a:buNone/>
            </a:pPr>
            <a:r>
              <a:rPr lang="en-US" dirty="0" smtClean="0">
                <a:latin typeface="Courier New"/>
                <a:cs typeface="Courier New"/>
              </a:rPr>
              <a:t>&gt;&gt;&gt;print 5//2</a:t>
            </a:r>
          </a:p>
          <a:p>
            <a:pPr marL="274320" lvl="1" indent="0">
              <a:buNone/>
            </a:pPr>
            <a:r>
              <a:rPr lang="en-US" dirty="0" smtClean="0">
                <a:latin typeface="Courier New"/>
                <a:cs typeface="Courier New"/>
              </a:rPr>
              <a:t>&gt;&gt;&gt;print -5//2</a:t>
            </a:r>
          </a:p>
          <a:p>
            <a:pPr marL="274320" lvl="1" indent="0">
              <a:buNone/>
            </a:pPr>
            <a:r>
              <a:rPr lang="en-US" dirty="0" smtClean="0">
                <a:latin typeface="Courier New"/>
                <a:cs typeface="Courier New"/>
              </a:rPr>
              <a:t>&gt;&gt;&gt;print 5//-2</a:t>
            </a:r>
          </a:p>
          <a:p>
            <a:pPr marL="274320" lvl="1" indent="0">
              <a:buNone/>
            </a:pPr>
            <a:r>
              <a:rPr lang="en-US" dirty="0" smtClean="0">
                <a:latin typeface="Courier New"/>
                <a:cs typeface="Courier New"/>
              </a:rPr>
              <a:t>&gt;&gt;&gt;print 11//3</a:t>
            </a:r>
          </a:p>
          <a:p>
            <a:pPr marL="274320" lvl="1" indent="0">
              <a:buNone/>
            </a:pPr>
            <a:r>
              <a:rPr lang="en-US" dirty="0" smtClean="0">
                <a:latin typeface="Courier New"/>
                <a:cs typeface="Courier New"/>
              </a:rPr>
              <a:t>&gt;&gt;&gt;print 11.4//3.5</a:t>
            </a:r>
          </a:p>
          <a:p>
            <a:pPr marL="274320" lvl="1" indent="0">
              <a:buNone/>
            </a:pPr>
            <a:r>
              <a:rPr lang="en-US" dirty="0" smtClean="0">
                <a:latin typeface="Courier New"/>
                <a:cs typeface="Courier New"/>
              </a:rPr>
              <a:t>&gt;&gt;&gt;print 11%3</a:t>
            </a:r>
          </a:p>
          <a:p>
            <a:pPr marL="274320" lvl="1" indent="0">
              <a:buNone/>
            </a:pPr>
            <a:r>
              <a:rPr lang="en-US" dirty="0" smtClean="0">
                <a:latin typeface="Courier New"/>
                <a:cs typeface="Courier New"/>
              </a:rPr>
              <a:t>&gt;&gt;&gt;print 11.4%3.5  #!?</a:t>
            </a:r>
          </a:p>
          <a:p>
            <a:pPr marL="274320" lvl="1" indent="0">
              <a:buNone/>
            </a:pPr>
            <a:r>
              <a:rPr lang="en-US" dirty="0" smtClean="0">
                <a:latin typeface="Courier New"/>
                <a:cs typeface="Courier New"/>
              </a:rPr>
              <a:t>&gt;&gt;&gt;print 11.4-(11.4//3.5)*3.5</a:t>
            </a:r>
            <a:endParaRPr lang="en-US" dirty="0">
              <a:latin typeface="Courier New"/>
              <a:cs typeface="Courier New"/>
            </a:endParaRPr>
          </a:p>
          <a:p>
            <a:endParaRPr lang="en-US" dirty="0"/>
          </a:p>
        </p:txBody>
      </p:sp>
    </p:spTree>
    <p:extLst>
      <p:ext uri="{BB962C8B-B14F-4D97-AF65-F5344CB8AC3E}">
        <p14:creationId xmlns:p14="http://schemas.microsoft.com/office/powerpoint/2010/main" val="4110245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a:t>
            </a:r>
            <a:endParaRPr lang="en-US" dirty="0"/>
          </a:p>
        </p:txBody>
      </p:sp>
      <p:sp>
        <p:nvSpPr>
          <p:cNvPr id="3" name="Content Placeholder 2"/>
          <p:cNvSpPr>
            <a:spLocks noGrp="1"/>
          </p:cNvSpPr>
          <p:nvPr>
            <p:ph idx="1"/>
          </p:nvPr>
        </p:nvSpPr>
        <p:spPr/>
        <p:txBody>
          <a:bodyPr>
            <a:normAutofit/>
          </a:bodyPr>
          <a:lstStyle/>
          <a:p>
            <a:r>
              <a:rPr lang="en-US" sz="2800" dirty="0" smtClean="0"/>
              <a:t>Boolean variables indicate </a:t>
            </a:r>
            <a:r>
              <a:rPr lang="en-US" sz="2800" i="1" dirty="0" smtClean="0"/>
              <a:t>truth value</a:t>
            </a:r>
            <a:r>
              <a:rPr lang="en-US" sz="2800" dirty="0" smtClean="0"/>
              <a:t>.</a:t>
            </a:r>
          </a:p>
          <a:p>
            <a:r>
              <a:rPr lang="en-US" sz="2800" dirty="0" smtClean="0"/>
              <a:t>Booleans have only two possible values, </a:t>
            </a:r>
            <a:r>
              <a:rPr lang="en-US" sz="2800" dirty="0" smtClean="0">
                <a:latin typeface="Courier New"/>
                <a:cs typeface="Courier New"/>
              </a:rPr>
              <a:t>True</a:t>
            </a:r>
            <a:r>
              <a:rPr lang="en-US" sz="2800" dirty="0" smtClean="0"/>
              <a:t> and </a:t>
            </a:r>
            <a:r>
              <a:rPr lang="en-US" sz="2800" dirty="0" smtClean="0">
                <a:latin typeface="Courier New"/>
                <a:cs typeface="Courier New"/>
              </a:rPr>
              <a:t>False</a:t>
            </a:r>
            <a:r>
              <a:rPr lang="en-US" sz="2800" dirty="0" smtClean="0"/>
              <a:t> (note capitalization)</a:t>
            </a:r>
          </a:p>
          <a:p>
            <a:r>
              <a:rPr lang="en-US" sz="2800" dirty="0" smtClean="0"/>
              <a:t> Internally Booleans are integers, but this is (usually) not important to the programmer.</a:t>
            </a:r>
          </a:p>
          <a:p>
            <a:r>
              <a:rPr lang="en-US" sz="2800" dirty="0" smtClean="0"/>
              <a:t>Use Booleans as Booleans, not as integers.  It makes code much clearer.</a:t>
            </a:r>
          </a:p>
          <a:p>
            <a:pPr marL="0" indent="0">
              <a:buNone/>
            </a:pPr>
            <a:endParaRPr lang="en-US" dirty="0" smtClean="0"/>
          </a:p>
        </p:txBody>
      </p:sp>
    </p:spTree>
    <p:extLst>
      <p:ext uri="{BB962C8B-B14F-4D97-AF65-F5344CB8AC3E}">
        <p14:creationId xmlns:p14="http://schemas.microsoft.com/office/powerpoint/2010/main" val="339321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Conversions</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a:t>If a variable is of one type but it needs to be of a different type, it is necessary to do a </a:t>
            </a:r>
            <a:r>
              <a:rPr lang="en-US" sz="2800" i="1" dirty="0"/>
              <a:t>type conversion</a:t>
            </a:r>
            <a:r>
              <a:rPr lang="en-US" sz="2800" dirty="0"/>
              <a:t> aka a </a:t>
            </a:r>
            <a:r>
              <a:rPr lang="en-US" sz="2800" i="1" dirty="0"/>
              <a:t>cast</a:t>
            </a:r>
            <a:r>
              <a:rPr lang="en-US" sz="2800" dirty="0"/>
              <a:t>.</a:t>
            </a:r>
          </a:p>
          <a:p>
            <a:r>
              <a:rPr lang="en-US" sz="2800" dirty="0"/>
              <a:t>An expression with more than one numeric type is said to be </a:t>
            </a:r>
            <a:r>
              <a:rPr lang="en-US" sz="2800" i="1" dirty="0"/>
              <a:t>mixed</a:t>
            </a:r>
            <a:r>
              <a:rPr lang="en-US" sz="2800" dirty="0"/>
              <a:t>.</a:t>
            </a:r>
          </a:p>
          <a:p>
            <a:pPr marL="0" indent="0">
              <a:buNone/>
            </a:pPr>
            <a:r>
              <a:rPr lang="en-US" sz="2800" dirty="0"/>
              <a:t>	</a:t>
            </a:r>
            <a:r>
              <a:rPr lang="en-US" sz="2800" dirty="0">
                <a:latin typeface="Courier New"/>
                <a:cs typeface="Courier New"/>
              </a:rPr>
              <a:t>N=20*3.5/11.0</a:t>
            </a:r>
          </a:p>
          <a:p>
            <a:r>
              <a:rPr lang="en-US" sz="2800" dirty="0">
                <a:cs typeface="American Typewriter"/>
              </a:rPr>
              <a:t>Most interpreters will automatically cast numeric variables to make mixed expressions consistent.  The variables are promoted according to their rank.  </a:t>
            </a:r>
            <a:r>
              <a:rPr lang="en-US" sz="2800" i="1" dirty="0">
                <a:cs typeface="American Typewriter"/>
              </a:rPr>
              <a:t>Lowest</a:t>
            </a:r>
            <a:r>
              <a:rPr lang="en-US" sz="2800" dirty="0">
                <a:cs typeface="American Typewriter"/>
              </a:rPr>
              <a:t> to </a:t>
            </a:r>
            <a:r>
              <a:rPr lang="en-US" sz="2800" i="1" dirty="0">
                <a:cs typeface="American Typewriter"/>
              </a:rPr>
              <a:t>highest</a:t>
            </a:r>
            <a:r>
              <a:rPr lang="en-US" sz="2800" dirty="0">
                <a:cs typeface="American Typewriter"/>
              </a:rPr>
              <a:t> the types are integer, float, double, complex.</a:t>
            </a:r>
          </a:p>
          <a:p>
            <a:r>
              <a:rPr lang="en-US" sz="2800" dirty="0">
                <a:cs typeface="American Typewriter"/>
              </a:rPr>
              <a:t>Almost no languages can or will automatically cast non-numeric types to </a:t>
            </a:r>
            <a:r>
              <a:rPr lang="en-US" sz="2800" dirty="0" err="1">
                <a:cs typeface="American Typewriter"/>
              </a:rPr>
              <a:t>numerics</a:t>
            </a:r>
            <a:r>
              <a:rPr lang="en-US" sz="2800" dirty="0">
                <a:cs typeface="American Typewriter"/>
              </a:rPr>
              <a:t>. </a:t>
            </a:r>
          </a:p>
          <a:p>
            <a:endParaRPr lang="en-US" dirty="0"/>
          </a:p>
        </p:txBody>
      </p:sp>
    </p:spTree>
    <p:extLst>
      <p:ext uri="{BB962C8B-B14F-4D97-AF65-F5344CB8AC3E}">
        <p14:creationId xmlns:p14="http://schemas.microsoft.com/office/powerpoint/2010/main" val="1412107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Casting</a:t>
            </a:r>
            <a:endParaRPr lang="en-US" dirty="0"/>
          </a:p>
        </p:txBody>
      </p:sp>
      <p:sp>
        <p:nvSpPr>
          <p:cNvPr id="3" name="Content Placeholder 2"/>
          <p:cNvSpPr>
            <a:spLocks noGrp="1"/>
          </p:cNvSpPr>
          <p:nvPr>
            <p:ph idx="1"/>
          </p:nvPr>
        </p:nvSpPr>
        <p:spPr/>
        <p:txBody>
          <a:bodyPr/>
          <a:lstStyle/>
          <a:p>
            <a:r>
              <a:rPr lang="en-US" sz="2800" dirty="0"/>
              <a:t>Explicit casting among numeric </a:t>
            </a:r>
            <a:r>
              <a:rPr lang="en-US" sz="2800" dirty="0" smtClean="0"/>
              <a:t>types:</a:t>
            </a:r>
            <a:endParaRPr lang="en-US" sz="2800" dirty="0"/>
          </a:p>
          <a:p>
            <a:pPr lvl="2" indent="0">
              <a:buNone/>
            </a:pPr>
            <a:r>
              <a:rPr lang="en-US" sz="2400" dirty="0">
                <a:latin typeface="Courier New"/>
                <a:cs typeface="Courier New"/>
              </a:rPr>
              <a:t>R=float(I)</a:t>
            </a:r>
          </a:p>
          <a:p>
            <a:pPr lvl="2" indent="0">
              <a:buNone/>
            </a:pPr>
            <a:r>
              <a:rPr lang="en-US" sz="2400" dirty="0">
                <a:latin typeface="Courier New"/>
                <a:cs typeface="Courier New"/>
              </a:rPr>
              <a:t>I=</a:t>
            </a:r>
            <a:r>
              <a:rPr lang="en-US" sz="2400" dirty="0" err="1">
                <a:latin typeface="Courier New"/>
                <a:cs typeface="Courier New"/>
              </a:rPr>
              <a:t>int</a:t>
            </a:r>
            <a:r>
              <a:rPr lang="en-US" sz="2400" dirty="0">
                <a:latin typeface="Courier New"/>
                <a:cs typeface="Courier New"/>
              </a:rPr>
              <a:t>(R)</a:t>
            </a:r>
          </a:p>
          <a:p>
            <a:pPr lvl="2" indent="0">
              <a:buNone/>
            </a:pPr>
            <a:r>
              <a:rPr lang="en-US" sz="2400" dirty="0">
                <a:latin typeface="Courier New"/>
                <a:cs typeface="Courier New"/>
              </a:rPr>
              <a:t>Z=complex(r1,</a:t>
            </a:r>
            <a:r>
              <a:rPr lang="en-US" sz="2400" dirty="0" smtClean="0">
                <a:latin typeface="Courier New"/>
                <a:cs typeface="Courier New"/>
              </a:rPr>
              <a:t>r2)</a:t>
            </a:r>
          </a:p>
          <a:p>
            <a:pPr marL="525780" indent="-342900"/>
            <a:r>
              <a:rPr lang="en-US" sz="2800" dirty="0" smtClean="0">
                <a:cs typeface="Courier New"/>
              </a:rPr>
              <a:t>Explicit casting of numeric to</a:t>
            </a:r>
            <a:r>
              <a:rPr lang="en-US" sz="2800" dirty="0" smtClean="0">
                <a:sym typeface="Wingdings"/>
              </a:rPr>
              <a:t> non-numeric:</a:t>
            </a:r>
          </a:p>
          <a:p>
            <a:pPr marL="800100" lvl="1" indent="-342900"/>
            <a:r>
              <a:rPr lang="en-US" sz="2400" dirty="0" smtClean="0">
                <a:sym typeface="Wingdings"/>
              </a:rPr>
              <a:t>Example: string to integer and vice versa</a:t>
            </a:r>
          </a:p>
          <a:p>
            <a:pPr lvl="2" indent="0">
              <a:buNone/>
            </a:pPr>
            <a:r>
              <a:rPr lang="en-US" sz="2400" dirty="0" err="1" smtClean="0">
                <a:latin typeface="Courier New"/>
                <a:cs typeface="Courier New"/>
              </a:rPr>
              <a:t>i_age</a:t>
            </a:r>
            <a:r>
              <a:rPr lang="en-US" sz="2400" dirty="0">
                <a:latin typeface="Courier New"/>
                <a:cs typeface="Courier New"/>
              </a:rPr>
              <a:t>=39</a:t>
            </a:r>
          </a:p>
          <a:p>
            <a:pPr lvl="2" indent="0">
              <a:buNone/>
            </a:pPr>
            <a:r>
              <a:rPr lang="en-US" sz="2400" dirty="0">
                <a:latin typeface="Courier New"/>
                <a:cs typeface="Courier New"/>
              </a:rPr>
              <a:t>age=</a:t>
            </a:r>
            <a:r>
              <a:rPr lang="en-US" sz="2400" dirty="0" err="1">
                <a:latin typeface="Courier New"/>
                <a:cs typeface="Courier New"/>
              </a:rPr>
              <a:t>str</a:t>
            </a:r>
            <a:r>
              <a:rPr lang="en-US" sz="2400" dirty="0">
                <a:latin typeface="Courier New"/>
                <a:cs typeface="Courier New"/>
              </a:rPr>
              <a:t>(</a:t>
            </a:r>
            <a:r>
              <a:rPr lang="en-US" sz="2400" dirty="0" err="1" smtClean="0">
                <a:latin typeface="Courier New"/>
                <a:cs typeface="Courier New"/>
              </a:rPr>
              <a:t>i_age</a:t>
            </a:r>
            <a:r>
              <a:rPr lang="en-US" sz="2400" dirty="0">
                <a:latin typeface="Courier New"/>
                <a:cs typeface="Courier New"/>
              </a:rPr>
              <a:t>)</a:t>
            </a:r>
          </a:p>
          <a:p>
            <a:pPr lvl="2" indent="0">
              <a:buNone/>
            </a:pPr>
            <a:r>
              <a:rPr lang="en-US" sz="2400" dirty="0" err="1" smtClean="0">
                <a:latin typeface="Courier New"/>
                <a:cs typeface="Courier New"/>
              </a:rPr>
              <a:t>employee_age</a:t>
            </a:r>
            <a:r>
              <a:rPr lang="en-US" sz="2400" dirty="0" smtClean="0">
                <a:latin typeface="Courier New"/>
                <a:cs typeface="Courier New"/>
              </a:rPr>
              <a:t>="51</a:t>
            </a:r>
            <a:r>
              <a:rPr lang="en-US" sz="2400" dirty="0">
                <a:latin typeface="Courier New"/>
                <a:cs typeface="Courier New"/>
              </a:rPr>
              <a:t>"</a:t>
            </a:r>
          </a:p>
          <a:p>
            <a:pPr lvl="2" indent="0">
              <a:buNone/>
            </a:pPr>
            <a:r>
              <a:rPr lang="en-US" sz="2400" dirty="0" err="1" smtClean="0">
                <a:latin typeface="Courier New"/>
                <a:cs typeface="Courier New"/>
              </a:rPr>
              <a:t>i_age</a:t>
            </a:r>
            <a:r>
              <a:rPr lang="en-US" sz="2400" dirty="0">
                <a:latin typeface="Courier New"/>
                <a:cs typeface="Courier New"/>
              </a:rPr>
              <a:t>=</a:t>
            </a:r>
            <a:r>
              <a:rPr lang="en-US" sz="2400" dirty="0" err="1">
                <a:latin typeface="Courier New"/>
                <a:cs typeface="Courier New"/>
              </a:rPr>
              <a:t>int</a:t>
            </a:r>
            <a:r>
              <a:rPr lang="en-US" sz="2400" dirty="0" smtClean="0">
                <a:latin typeface="Courier New"/>
                <a:cs typeface="Courier New"/>
              </a:rPr>
              <a:t>(</a:t>
            </a:r>
            <a:r>
              <a:rPr lang="en-US" sz="2400" dirty="0" err="1" smtClean="0">
                <a:latin typeface="Courier New"/>
                <a:cs typeface="Courier New"/>
              </a:rPr>
              <a:t>employee_age</a:t>
            </a:r>
            <a:r>
              <a:rPr lang="en-US" sz="2400" dirty="0" smtClean="0">
                <a:latin typeface="Courier New"/>
                <a:cs typeface="Courier New"/>
              </a:rPr>
              <a:t>)</a:t>
            </a:r>
            <a:endParaRPr lang="en-US" sz="2400" dirty="0">
              <a:latin typeface="Courier New"/>
              <a:cs typeface="Courier New"/>
            </a:endParaRPr>
          </a:p>
          <a:p>
            <a:pPr marL="525780" indent="-342900"/>
            <a:endParaRPr lang="en-US" dirty="0" smtClean="0">
              <a:cs typeface="Courier New"/>
            </a:endParaRPr>
          </a:p>
          <a:p>
            <a:pPr marL="525780" indent="-342900"/>
            <a:endParaRPr lang="en-US" dirty="0" smtClean="0">
              <a:cs typeface="American Typewriter"/>
            </a:endParaRPr>
          </a:p>
        </p:txBody>
      </p:sp>
    </p:spTree>
    <p:extLst>
      <p:ext uri="{BB962C8B-B14F-4D97-AF65-F5344CB8AC3E}">
        <p14:creationId xmlns:p14="http://schemas.microsoft.com/office/powerpoint/2010/main" val="1445423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Mutable and Immutable Types</a:t>
            </a:r>
            <a:endParaRPr lang="en-US" dirty="0"/>
          </a:p>
        </p:txBody>
      </p:sp>
      <p:sp>
        <p:nvSpPr>
          <p:cNvPr id="3" name="Content Placeholder 2"/>
          <p:cNvSpPr>
            <a:spLocks noGrp="1"/>
          </p:cNvSpPr>
          <p:nvPr>
            <p:ph idx="1"/>
          </p:nvPr>
        </p:nvSpPr>
        <p:spPr/>
        <p:txBody>
          <a:bodyPr>
            <a:normAutofit/>
          </a:bodyPr>
          <a:lstStyle/>
          <a:p>
            <a:r>
              <a:rPr lang="en-US" sz="2800" dirty="0" smtClean="0"/>
              <a:t>In Python a very important distinction is whether a type is </a:t>
            </a:r>
            <a:r>
              <a:rPr lang="en-US" sz="2800" i="1" dirty="0" smtClean="0"/>
              <a:t>mutable</a:t>
            </a:r>
            <a:r>
              <a:rPr lang="en-US" sz="2800" dirty="0" smtClean="0"/>
              <a:t> or </a:t>
            </a:r>
            <a:r>
              <a:rPr lang="en-US" sz="2800" i="1" dirty="0" smtClean="0"/>
              <a:t>immutable</a:t>
            </a:r>
            <a:r>
              <a:rPr lang="en-US" sz="2800" dirty="0" smtClean="0"/>
              <a:t>.</a:t>
            </a:r>
          </a:p>
          <a:p>
            <a:r>
              <a:rPr lang="en-US" sz="2800" b="1" dirty="0" smtClean="0"/>
              <a:t>Mutable</a:t>
            </a:r>
            <a:r>
              <a:rPr lang="en-US" sz="2800" dirty="0" smtClean="0"/>
              <a:t>:</a:t>
            </a:r>
          </a:p>
          <a:p>
            <a:pPr lvl="1"/>
            <a:r>
              <a:rPr lang="en-US" sz="2400" dirty="0" smtClean="0"/>
              <a:t>Generally applies to “compound” types</a:t>
            </a:r>
          </a:p>
          <a:p>
            <a:pPr lvl="1"/>
            <a:r>
              <a:rPr lang="en-US" sz="2400" dirty="0" smtClean="0"/>
              <a:t>Elements can be changed </a:t>
            </a:r>
          </a:p>
          <a:p>
            <a:r>
              <a:rPr lang="en-US" sz="2800" b="1" dirty="0" smtClean="0"/>
              <a:t>Immutable</a:t>
            </a:r>
            <a:r>
              <a:rPr lang="en-US" sz="2800" dirty="0" smtClean="0"/>
              <a:t>:</a:t>
            </a:r>
          </a:p>
          <a:p>
            <a:pPr lvl="1"/>
            <a:r>
              <a:rPr lang="en-US" sz="2400" dirty="0" smtClean="0"/>
              <a:t>Cannot be changed. </a:t>
            </a:r>
          </a:p>
          <a:p>
            <a:pPr lvl="1"/>
            <a:r>
              <a:rPr lang="en-US" sz="2400" dirty="0" smtClean="0"/>
              <a:t>Can be overwritten with an entirely new value or values </a:t>
            </a:r>
          </a:p>
        </p:txBody>
      </p:sp>
    </p:spTree>
    <p:extLst>
      <p:ext uri="{BB962C8B-B14F-4D97-AF65-F5344CB8AC3E}">
        <p14:creationId xmlns:p14="http://schemas.microsoft.com/office/powerpoint/2010/main" val="35338511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Immutable Types</a:t>
            </a:r>
            <a:endParaRPr lang="en-US" dirty="0"/>
          </a:p>
        </p:txBody>
      </p:sp>
      <p:sp>
        <p:nvSpPr>
          <p:cNvPr id="3" name="Content Placeholder 2"/>
          <p:cNvSpPr>
            <a:spLocks noGrp="1"/>
          </p:cNvSpPr>
          <p:nvPr>
            <p:ph idx="1"/>
          </p:nvPr>
        </p:nvSpPr>
        <p:spPr/>
        <p:txBody>
          <a:bodyPr>
            <a:normAutofit/>
          </a:bodyPr>
          <a:lstStyle/>
          <a:p>
            <a:r>
              <a:rPr lang="en-US" dirty="0" smtClean="0"/>
              <a:t>Immutable types cannot be changed in place, but they can be </a:t>
            </a:r>
            <a:r>
              <a:rPr lang="en-US" i="1" dirty="0" smtClean="0"/>
              <a:t>overwritten</a:t>
            </a:r>
            <a:r>
              <a:rPr lang="en-US" dirty="0" smtClean="0"/>
              <a:t>.</a:t>
            </a:r>
          </a:p>
          <a:p>
            <a:pPr marL="0" indent="0">
              <a:buNone/>
            </a:pPr>
            <a:r>
              <a:rPr lang="en-US" dirty="0" smtClean="0">
                <a:latin typeface="Courier New"/>
                <a:cs typeface="Courier New"/>
              </a:rPr>
              <a:t>	X=1.</a:t>
            </a:r>
          </a:p>
          <a:p>
            <a:pPr marL="0" indent="0">
              <a:buNone/>
            </a:pPr>
            <a:r>
              <a:rPr lang="en-US" dirty="0" smtClean="0">
                <a:latin typeface="Courier New"/>
                <a:cs typeface="Courier New"/>
              </a:rPr>
              <a:t>	X=2.</a:t>
            </a:r>
          </a:p>
          <a:p>
            <a:r>
              <a:rPr lang="en-US" dirty="0" smtClean="0"/>
              <a:t>Strings are a "compound" type yet they are immutable:</a:t>
            </a:r>
          </a:p>
          <a:p>
            <a:pPr marL="0" indent="0">
              <a:buNone/>
            </a:pPr>
            <a:r>
              <a:rPr lang="en-US" dirty="0" smtClean="0">
                <a:latin typeface="Courier New"/>
                <a:cs typeface="Courier New"/>
              </a:rPr>
              <a:t>	S1="Hello world"</a:t>
            </a:r>
          </a:p>
          <a:p>
            <a:pPr marL="0" indent="0">
              <a:buNone/>
            </a:pPr>
            <a:r>
              <a:rPr lang="en-US" dirty="0" smtClean="0">
                <a:latin typeface="Courier New"/>
                <a:cs typeface="Courier New"/>
              </a:rPr>
              <a:t>	S1[0:5]="Goodbye"  #illegal</a:t>
            </a:r>
          </a:p>
          <a:p>
            <a:pPr marL="0" indent="0">
              <a:buNone/>
            </a:pPr>
            <a:r>
              <a:rPr lang="en-US" dirty="0">
                <a:latin typeface="Courier New"/>
                <a:cs typeface="Courier New"/>
              </a:rPr>
              <a:t>	</a:t>
            </a:r>
            <a:r>
              <a:rPr lang="en-US" dirty="0" smtClean="0">
                <a:latin typeface="Courier New"/>
                <a:cs typeface="Courier New"/>
              </a:rPr>
              <a:t>S1=</a:t>
            </a:r>
            <a:r>
              <a:rPr lang="en-US" dirty="0">
                <a:latin typeface="Courier New"/>
                <a:cs typeface="Courier New"/>
              </a:rPr>
              <a:t>"</a:t>
            </a:r>
            <a:r>
              <a:rPr lang="en-US" dirty="0" smtClean="0">
                <a:latin typeface="Courier New"/>
                <a:cs typeface="Courier New"/>
              </a:rPr>
              <a:t>Goodbye cruel world"  #legal</a:t>
            </a:r>
          </a:p>
        </p:txBody>
      </p:sp>
    </p:spTree>
    <p:extLst>
      <p:ext uri="{BB962C8B-B14F-4D97-AF65-F5344CB8AC3E}">
        <p14:creationId xmlns:p14="http://schemas.microsoft.com/office/powerpoint/2010/main" val="2949433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Mutable Types</a:t>
            </a:r>
            <a:endParaRPr lang="en-US" dirty="0"/>
          </a:p>
        </p:txBody>
      </p:sp>
      <p:sp>
        <p:nvSpPr>
          <p:cNvPr id="3" name="Content Placeholder 2"/>
          <p:cNvSpPr>
            <a:spLocks noGrp="1"/>
          </p:cNvSpPr>
          <p:nvPr>
            <p:ph idx="1"/>
          </p:nvPr>
        </p:nvSpPr>
        <p:spPr/>
        <p:txBody>
          <a:bodyPr/>
          <a:lstStyle/>
          <a:p>
            <a:r>
              <a:rPr lang="en-US" dirty="0" smtClean="0"/>
              <a:t>Most of the more "advanced" data structures are mutable:</a:t>
            </a:r>
          </a:p>
          <a:p>
            <a:pPr lvl="1"/>
            <a:r>
              <a:rPr lang="en-US" dirty="0" smtClean="0"/>
              <a:t>Lists</a:t>
            </a:r>
          </a:p>
          <a:p>
            <a:pPr lvl="1"/>
            <a:r>
              <a:rPr lang="en-US" dirty="0" smtClean="0"/>
              <a:t>Dictionaries</a:t>
            </a:r>
          </a:p>
          <a:p>
            <a:pPr lvl="1"/>
            <a:r>
              <a:rPr lang="en-US" dirty="0" err="1" smtClean="0"/>
              <a:t>NumPy</a:t>
            </a:r>
            <a:r>
              <a:rPr lang="en-US" dirty="0" smtClean="0"/>
              <a:t> arrays</a:t>
            </a:r>
          </a:p>
        </p:txBody>
      </p:sp>
    </p:spTree>
    <p:extLst>
      <p:ext uri="{BB962C8B-B14F-4D97-AF65-F5344CB8AC3E}">
        <p14:creationId xmlns:p14="http://schemas.microsoft.com/office/powerpoint/2010/main" val="32060975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4645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 </a:t>
            </a:r>
            <a:r>
              <a:rPr lang="en-US" sz="2800" i="1" dirty="0" smtClean="0"/>
              <a:t>string</a:t>
            </a:r>
            <a:r>
              <a:rPr lang="en-US" sz="2800" dirty="0" smtClean="0"/>
              <a:t> is a sequence of characters</a:t>
            </a:r>
          </a:p>
          <a:p>
            <a:pPr lvl="1"/>
            <a:r>
              <a:rPr lang="en-US" sz="2400" dirty="0" smtClean="0"/>
              <a:t>Characters occupy one (ASCII) or two (Unicode) bytes</a:t>
            </a:r>
          </a:p>
          <a:p>
            <a:pPr lvl="2"/>
            <a:r>
              <a:rPr lang="en-US" sz="2200" dirty="0" smtClean="0"/>
              <a:t>Strings using </a:t>
            </a:r>
            <a:r>
              <a:rPr lang="en-US" sz="2200" dirty="0" err="1" smtClean="0"/>
              <a:t>unicode</a:t>
            </a:r>
            <a:r>
              <a:rPr lang="en-US" sz="2200" dirty="0" smtClean="0"/>
              <a:t> are a type </a:t>
            </a:r>
            <a:r>
              <a:rPr lang="en-US" sz="2200" dirty="0" err="1" smtClean="0">
                <a:latin typeface="Courier New"/>
                <a:cs typeface="Courier New"/>
              </a:rPr>
              <a:t>unicode</a:t>
            </a:r>
            <a:endParaRPr lang="en-US" sz="2200" dirty="0" smtClean="0">
              <a:latin typeface="Courier New"/>
              <a:cs typeface="Courier New"/>
            </a:endParaRPr>
          </a:p>
          <a:p>
            <a:r>
              <a:rPr lang="en-US" sz="2800" dirty="0"/>
              <a:t>String length can be dynamically determined but once set, it is fixed. </a:t>
            </a:r>
          </a:p>
          <a:p>
            <a:r>
              <a:rPr lang="en-US" sz="2800" dirty="0"/>
              <a:t>Strings are </a:t>
            </a:r>
            <a:r>
              <a:rPr lang="en-US" sz="2800" i="1" dirty="0"/>
              <a:t>immutable</a:t>
            </a:r>
            <a:r>
              <a:rPr lang="en-US" sz="2800" dirty="0"/>
              <a:t> and cannot be changed.  They can only be overwritten</a:t>
            </a:r>
            <a:r>
              <a:rPr lang="en-US" sz="2800" dirty="0" smtClean="0"/>
              <a:t>.</a:t>
            </a:r>
          </a:p>
          <a:p>
            <a:pPr marL="0" indent="0">
              <a:buNone/>
            </a:pPr>
            <a:r>
              <a:rPr lang="en-US" sz="2800" dirty="0" smtClean="0">
                <a:latin typeface="Courier New"/>
                <a:cs typeface="Courier New"/>
              </a:rPr>
              <a:t> Line_1=“The first line of a file\n”</a:t>
            </a:r>
          </a:p>
          <a:p>
            <a:pPr lvl="1"/>
            <a:r>
              <a:rPr lang="en-US" sz="2400" dirty="0" smtClean="0">
                <a:latin typeface="Courier New"/>
                <a:cs typeface="Courier New"/>
              </a:rPr>
              <a:t>\n</a:t>
            </a:r>
            <a:r>
              <a:rPr lang="en-US" sz="2400" dirty="0" smtClean="0"/>
              <a:t> is the end of line character.</a:t>
            </a:r>
          </a:p>
          <a:p>
            <a:pPr lvl="1"/>
            <a:r>
              <a:rPr lang="en-US" sz="2400" dirty="0" smtClean="0"/>
              <a:t>The length of this string is 25.  Spaces and end-of-line markers count.</a:t>
            </a:r>
          </a:p>
          <a:p>
            <a:endParaRPr lang="en-US" sz="2800" dirty="0"/>
          </a:p>
        </p:txBody>
      </p:sp>
    </p:spTree>
    <p:extLst>
      <p:ext uri="{BB962C8B-B14F-4D97-AF65-F5344CB8AC3E}">
        <p14:creationId xmlns:p14="http://schemas.microsoft.com/office/powerpoint/2010/main" val="252474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9144000" cy="5715000"/>
          </a:xfrm>
          <a:prstGeom prst="rect">
            <a:avLst/>
          </a:prstGeom>
        </p:spPr>
      </p:pic>
    </p:spTree>
    <p:extLst>
      <p:ext uri="{BB962C8B-B14F-4D97-AF65-F5344CB8AC3E}">
        <p14:creationId xmlns:p14="http://schemas.microsoft.com/office/powerpoint/2010/main" val="560814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Operators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There </a:t>
            </a:r>
            <a:r>
              <a:rPr lang="en-US" sz="2800" dirty="0"/>
              <a:t>are many </a:t>
            </a:r>
            <a:r>
              <a:rPr lang="en-US" sz="2800" dirty="0" smtClean="0"/>
              <a:t>string operations (</a:t>
            </a:r>
            <a:r>
              <a:rPr lang="en-US" sz="2800" dirty="0"/>
              <a:t>some of which require function calls</a:t>
            </a:r>
            <a:r>
              <a:rPr lang="en-US" sz="2800" dirty="0" smtClean="0"/>
              <a:t>).</a:t>
            </a:r>
            <a:endParaRPr lang="en-US" sz="2800" dirty="0"/>
          </a:p>
          <a:p>
            <a:pPr lvl="1"/>
            <a:r>
              <a:rPr lang="en-US" sz="2400" dirty="0"/>
              <a:t>Concatenation </a:t>
            </a:r>
            <a:r>
              <a:rPr lang="en-US" sz="2400" dirty="0" smtClean="0">
                <a:latin typeface="Courier New"/>
                <a:cs typeface="Courier New"/>
              </a:rPr>
              <a:t>+</a:t>
            </a:r>
          </a:p>
          <a:p>
            <a:pPr marL="548640" lvl="2" indent="0">
              <a:buNone/>
            </a:pPr>
            <a:r>
              <a:rPr lang="en-US" sz="2200" dirty="0">
                <a:latin typeface="Courier New"/>
                <a:cs typeface="Courier New"/>
              </a:rPr>
              <a:t>	</a:t>
            </a:r>
            <a:r>
              <a:rPr lang="en-US" sz="2400" dirty="0" smtClean="0">
                <a:latin typeface="Courier New"/>
                <a:cs typeface="Courier New"/>
              </a:rPr>
              <a:t>S1</a:t>
            </a:r>
            <a:r>
              <a:rPr lang="en-US" sz="2400" dirty="0">
                <a:latin typeface="Courier New"/>
                <a:cs typeface="Courier New"/>
              </a:rPr>
              <a:t>+S2</a:t>
            </a:r>
          </a:p>
          <a:p>
            <a:pPr lvl="1"/>
            <a:r>
              <a:rPr lang="en-US" sz="2400" dirty="0">
                <a:cs typeface="American Typewriter"/>
              </a:rPr>
              <a:t>Substring </a:t>
            </a:r>
            <a:r>
              <a:rPr lang="en-US" sz="2400" dirty="0" smtClean="0">
                <a:cs typeface="American Typewriter"/>
              </a:rPr>
              <a:t>extraction</a:t>
            </a:r>
            <a:endParaRPr lang="en-US" sz="2200" dirty="0">
              <a:cs typeface="American Typewriter"/>
            </a:endParaRPr>
          </a:p>
          <a:p>
            <a:pPr marL="822960" lvl="3" indent="0">
              <a:buNone/>
            </a:pPr>
            <a:r>
              <a:rPr lang="en-US" dirty="0" smtClean="0">
                <a:latin typeface="Courier New"/>
                <a:cs typeface="Courier New"/>
              </a:rPr>
              <a:t> </a:t>
            </a:r>
            <a:r>
              <a:rPr lang="en-US" sz="2400" dirty="0" err="1" smtClean="0">
                <a:latin typeface="Courier New"/>
                <a:cs typeface="Courier New"/>
              </a:rPr>
              <a:t>SubString</a:t>
            </a:r>
            <a:r>
              <a:rPr lang="en-US" sz="2400" dirty="0" smtClean="0">
                <a:latin typeface="Courier New"/>
                <a:cs typeface="Courier New"/>
              </a:rPr>
              <a:t>=S</a:t>
            </a:r>
            <a:r>
              <a:rPr lang="en-US" sz="2400" dirty="0">
                <a:latin typeface="Courier New"/>
                <a:cs typeface="Courier New"/>
              </a:rPr>
              <a:t>[0:3]   </a:t>
            </a:r>
            <a:endParaRPr lang="en-US" sz="2400" dirty="0" smtClean="0">
              <a:latin typeface="Courier New"/>
              <a:cs typeface="Courier New"/>
            </a:endParaRPr>
          </a:p>
          <a:p>
            <a:pPr lvl="2"/>
            <a:r>
              <a:rPr lang="en-US" dirty="0" smtClean="0">
                <a:cs typeface="American Typewriter"/>
              </a:rPr>
              <a:t>WARNING</a:t>
            </a:r>
            <a:r>
              <a:rPr lang="en-US" dirty="0">
                <a:cs typeface="American Typewriter"/>
              </a:rPr>
              <a:t>: </a:t>
            </a:r>
            <a:r>
              <a:rPr lang="en-US" dirty="0" smtClean="0">
                <a:cs typeface="American Typewriter"/>
              </a:rPr>
              <a:t>The first </a:t>
            </a:r>
            <a:r>
              <a:rPr lang="en-US" dirty="0">
                <a:cs typeface="American Typewriter"/>
              </a:rPr>
              <a:t>character is counted as 0, and the last one in the substring is </a:t>
            </a:r>
            <a:r>
              <a:rPr lang="en-US" dirty="0">
                <a:latin typeface="Courier New"/>
                <a:cs typeface="Courier New"/>
              </a:rPr>
              <a:t>UB-1</a:t>
            </a:r>
            <a:r>
              <a:rPr lang="en-US" dirty="0">
                <a:cs typeface="American Typewriter"/>
              </a:rPr>
              <a:t>.  This </a:t>
            </a:r>
            <a:r>
              <a:rPr lang="en-US" dirty="0" smtClean="0">
                <a:cs typeface="American Typewriter"/>
              </a:rPr>
              <a:t>substring consists of </a:t>
            </a:r>
            <a:r>
              <a:rPr lang="en-US" dirty="0">
                <a:cs typeface="American Typewriter"/>
              </a:rPr>
              <a:t>characters 0, 1, and 2 of the string </a:t>
            </a:r>
            <a:r>
              <a:rPr lang="en-US" dirty="0">
                <a:latin typeface="Courier New"/>
                <a:cs typeface="Courier New"/>
              </a:rPr>
              <a:t>S</a:t>
            </a:r>
            <a:r>
              <a:rPr lang="en-US" dirty="0" smtClean="0">
                <a:cs typeface="American Typewriter"/>
              </a:rPr>
              <a:t>.</a:t>
            </a:r>
          </a:p>
          <a:p>
            <a:pPr lvl="2"/>
            <a:r>
              <a:rPr lang="en-US" dirty="0" smtClean="0">
                <a:cs typeface="American Typewriter"/>
              </a:rPr>
              <a:t>Strings are </a:t>
            </a:r>
            <a:r>
              <a:rPr lang="en-US" i="1" dirty="0" smtClean="0">
                <a:cs typeface="American Typewriter"/>
              </a:rPr>
              <a:t>immutable</a:t>
            </a:r>
            <a:r>
              <a:rPr lang="en-US" dirty="0" smtClean="0">
                <a:cs typeface="American Typewriter"/>
              </a:rPr>
              <a:t> so we cannot assign values to a substring.  That is, they cannot appear on the left-hand side of an assignment.</a:t>
            </a:r>
          </a:p>
          <a:p>
            <a:pPr marL="822960" lvl="3" indent="0">
              <a:buNone/>
            </a:pPr>
            <a:r>
              <a:rPr lang="en-US" sz="1800" dirty="0" smtClean="0">
                <a:latin typeface="Courier New"/>
                <a:cs typeface="Courier New"/>
              </a:rPr>
              <a:t> S[0:3]="New</a:t>
            </a:r>
            <a:r>
              <a:rPr lang="en-US" dirty="0">
                <a:latin typeface="Courier New"/>
                <a:cs typeface="Courier New"/>
              </a:rPr>
              <a:t>"</a:t>
            </a:r>
            <a:r>
              <a:rPr lang="en-US" sz="1800" dirty="0" smtClean="0">
                <a:latin typeface="Courier New"/>
                <a:cs typeface="Courier New"/>
              </a:rPr>
              <a:t>   #error</a:t>
            </a:r>
            <a:endParaRPr lang="en-US" sz="1800" dirty="0">
              <a:latin typeface="Courier New"/>
              <a:cs typeface="Courier New"/>
            </a:endParaRPr>
          </a:p>
          <a:p>
            <a:endParaRPr lang="en-US" dirty="0"/>
          </a:p>
        </p:txBody>
      </p:sp>
    </p:spTree>
    <p:extLst>
      <p:ext uri="{BB962C8B-B14F-4D97-AF65-F5344CB8AC3E}">
        <p14:creationId xmlns:p14="http://schemas.microsoft.com/office/powerpoint/2010/main" val="2880803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String Operations</a:t>
            </a:r>
            <a:endParaRPr lang="en-US" dirty="0"/>
          </a:p>
        </p:txBody>
      </p:sp>
      <p:sp>
        <p:nvSpPr>
          <p:cNvPr id="3" name="Content Placeholder 2"/>
          <p:cNvSpPr>
            <a:spLocks noGrp="1"/>
          </p:cNvSpPr>
          <p:nvPr>
            <p:ph idx="1"/>
          </p:nvPr>
        </p:nvSpPr>
        <p:spPr>
          <a:xfrm>
            <a:off x="304800" y="1600200"/>
            <a:ext cx="8686800" cy="4876800"/>
          </a:xfrm>
        </p:spPr>
        <p:txBody>
          <a:bodyPr>
            <a:normAutofit fontScale="92500" lnSpcReduction="10000"/>
          </a:bodyPr>
          <a:lstStyle/>
          <a:p>
            <a:r>
              <a:rPr lang="en-US" dirty="0" smtClean="0"/>
              <a:t>Number of characters, including whitespace and special characters such as end of line:</a:t>
            </a:r>
          </a:p>
          <a:p>
            <a:pPr marL="0" indent="0">
              <a:buNone/>
            </a:pPr>
            <a:r>
              <a:rPr lang="en-US" dirty="0" smtClean="0">
                <a:latin typeface="Courier New"/>
                <a:cs typeface="Courier New"/>
              </a:rPr>
              <a:t>  </a:t>
            </a:r>
            <a:r>
              <a:rPr lang="en-US" dirty="0" err="1" smtClean="0">
                <a:latin typeface="Courier New"/>
                <a:cs typeface="Courier New"/>
              </a:rPr>
              <a:t>len</a:t>
            </a:r>
            <a:r>
              <a:rPr lang="en-US" dirty="0" smtClean="0">
                <a:latin typeface="Courier New"/>
                <a:cs typeface="Courier New"/>
              </a:rPr>
              <a:t>(string)</a:t>
            </a:r>
          </a:p>
          <a:p>
            <a:r>
              <a:rPr lang="en-US" dirty="0" smtClean="0">
                <a:cs typeface="Courier New"/>
              </a:rPr>
              <a:t>Remove characters from the beginning and end (empty parentheses removes spaces and tabs).  The angle brackets indicate something optional and are not typed.</a:t>
            </a:r>
          </a:p>
          <a:p>
            <a:pPr marL="0" indent="0">
              <a:buNone/>
            </a:pPr>
            <a:r>
              <a:rPr lang="en-US" dirty="0" smtClean="0">
                <a:cs typeface="Courier New"/>
              </a:rPr>
              <a:t>    </a:t>
            </a:r>
            <a:r>
              <a:rPr lang="en-US" dirty="0" err="1" smtClean="0">
                <a:latin typeface="Courier New"/>
                <a:cs typeface="Courier New"/>
              </a:rPr>
              <a:t>string</a:t>
            </a:r>
            <a:r>
              <a:rPr lang="en-US" dirty="0" err="1" smtClean="0">
                <a:cs typeface="Courier New"/>
              </a:rPr>
              <a:t>.</a:t>
            </a:r>
            <a:r>
              <a:rPr lang="en-US" dirty="0" err="1" smtClean="0">
                <a:latin typeface="Courier New"/>
                <a:cs typeface="Courier New"/>
              </a:rPr>
              <a:t>strip</a:t>
            </a:r>
            <a:r>
              <a:rPr lang="en-US" dirty="0" smtClean="0">
                <a:latin typeface="Courier New"/>
                <a:cs typeface="Courier New"/>
              </a:rPr>
              <a:t>(&lt;chars</a:t>
            </a:r>
            <a:r>
              <a:rPr lang="en-US" dirty="0">
                <a:latin typeface="Courier New"/>
                <a:cs typeface="Courier New"/>
              </a:rPr>
              <a:t>&gt;</a:t>
            </a:r>
            <a:r>
              <a:rPr lang="en-US" dirty="0" smtClean="0">
                <a:latin typeface="Courier New"/>
                <a:cs typeface="Courier New"/>
              </a:rPr>
              <a:t>) </a:t>
            </a:r>
          </a:p>
          <a:p>
            <a:r>
              <a:rPr lang="en-US" dirty="0" smtClean="0"/>
              <a:t>String formatting operator </a:t>
            </a:r>
            <a:r>
              <a:rPr lang="en-US" dirty="0" smtClean="0">
                <a:latin typeface="Courier New"/>
                <a:cs typeface="Courier New"/>
              </a:rPr>
              <a:t>%</a:t>
            </a:r>
          </a:p>
          <a:p>
            <a:pPr lvl="1"/>
            <a:r>
              <a:rPr lang="en-US" dirty="0" smtClean="0"/>
              <a:t>Use with format characters to construct dynamic strings.  (More on this when we get to input/output.)</a:t>
            </a:r>
          </a:p>
          <a:p>
            <a:pPr marL="274320" lvl="1" indent="0">
              <a:buNone/>
            </a:pPr>
            <a:r>
              <a:rPr lang="en-US" dirty="0" smtClean="0">
                <a:latin typeface="Courier New"/>
                <a:cs typeface="Courier New"/>
              </a:rPr>
              <a:t> result="I computed %f compared to %f" % \</a:t>
            </a:r>
          </a:p>
          <a:p>
            <a:pPr marL="274320" lvl="1"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my_pi</a:t>
            </a:r>
            <a:r>
              <a:rPr lang="en-US" dirty="0" smtClean="0">
                <a:latin typeface="Courier New"/>
                <a:cs typeface="Courier New"/>
              </a:rPr>
              <a:t>, </a:t>
            </a:r>
            <a:r>
              <a:rPr lang="en-US" dirty="0" err="1" smtClean="0">
                <a:latin typeface="Courier New"/>
                <a:cs typeface="Courier New"/>
              </a:rPr>
              <a:t>math.pi</a:t>
            </a:r>
            <a:r>
              <a:rPr lang="en-US" dirty="0" smtClean="0">
                <a:latin typeface="Courier New"/>
                <a:cs typeface="Courier New"/>
              </a:rPr>
              <a:t>)</a:t>
            </a:r>
            <a:endParaRPr lang="en-US" dirty="0">
              <a:latin typeface="Courier New"/>
              <a:cs typeface="Courier New"/>
            </a:endParaRPr>
          </a:p>
        </p:txBody>
      </p:sp>
    </p:spTree>
    <p:extLst>
      <p:ext uri="{BB962C8B-B14F-4D97-AF65-F5344CB8AC3E}">
        <p14:creationId xmlns:p14="http://schemas.microsoft.com/office/powerpoint/2010/main" val="3061902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latin typeface="Courier New"/>
                <a:cs typeface="Courier New"/>
              </a:rPr>
              <a:t>&gt;&gt;&gt;title="This is a string"</a:t>
            </a:r>
          </a:p>
          <a:p>
            <a:pPr marL="0" indent="0">
              <a:buNone/>
            </a:pPr>
            <a:r>
              <a:rPr lang="en-US" dirty="0" smtClean="0">
                <a:latin typeface="Courier New"/>
                <a:cs typeface="Courier New"/>
              </a:rPr>
              <a:t>&gt;&gt;&gt;subtitle="Another string"</a:t>
            </a:r>
          </a:p>
          <a:p>
            <a:pPr marL="0" indent="0">
              <a:buNone/>
            </a:pPr>
            <a:r>
              <a:rPr lang="en-US" dirty="0" smtClean="0">
                <a:latin typeface="Courier New"/>
                <a:cs typeface="Courier New"/>
              </a:rPr>
              <a:t>&gt;&gt;&gt;print </a:t>
            </a:r>
            <a:r>
              <a:rPr lang="en-US" dirty="0" err="1" smtClean="0">
                <a:latin typeface="Courier New"/>
                <a:cs typeface="Courier New"/>
              </a:rPr>
              <a:t>len</a:t>
            </a:r>
            <a:r>
              <a:rPr lang="en-US" dirty="0" smtClean="0">
                <a:latin typeface="Courier New"/>
                <a:cs typeface="Courier New"/>
              </a:rPr>
              <a:t>(title)</a:t>
            </a:r>
          </a:p>
          <a:p>
            <a:pPr marL="0" indent="0">
              <a:buNone/>
            </a:pPr>
            <a:r>
              <a:rPr lang="en-US" dirty="0" smtClean="0">
                <a:latin typeface="Courier New"/>
                <a:cs typeface="Courier New"/>
              </a:rPr>
              <a:t>&gt;&gt;&gt;print title+":"+subtitle</a:t>
            </a:r>
          </a:p>
          <a:p>
            <a:pPr marL="0" indent="0">
              <a:buNone/>
            </a:pPr>
            <a:r>
              <a:rPr lang="en-US" dirty="0" smtClean="0">
                <a:latin typeface="Courier New"/>
                <a:cs typeface="Courier New"/>
              </a:rPr>
              <a:t>&gt;&gt;&gt;</a:t>
            </a:r>
            <a:r>
              <a:rPr lang="en-US" dirty="0" err="1" smtClean="0">
                <a:latin typeface="Courier New"/>
                <a:cs typeface="Courier New"/>
              </a:rPr>
              <a:t>newtitle</a:t>
            </a:r>
            <a:r>
              <a:rPr lang="en-US" dirty="0" smtClean="0">
                <a:latin typeface="Courier New"/>
                <a:cs typeface="Courier New"/>
              </a:rPr>
              <a:t>=title+" : "+subtitle</a:t>
            </a:r>
          </a:p>
          <a:p>
            <a:pPr marL="0" indent="0">
              <a:buNone/>
            </a:pPr>
            <a:r>
              <a:rPr lang="en-US" dirty="0" smtClean="0">
                <a:latin typeface="Courier New"/>
                <a:cs typeface="Courier New"/>
              </a:rPr>
              <a:t>&gt;&gt;&gt;print </a:t>
            </a:r>
            <a:r>
              <a:rPr lang="en-US" dirty="0" err="1" smtClean="0">
                <a:latin typeface="Courier New"/>
                <a:cs typeface="Courier New"/>
              </a:rPr>
              <a:t>len</a:t>
            </a:r>
            <a:r>
              <a:rPr lang="en-US" dirty="0" smtClean="0">
                <a:latin typeface="Courier New"/>
                <a:cs typeface="Courier New"/>
              </a:rPr>
              <a:t>(</a:t>
            </a:r>
            <a:r>
              <a:rPr lang="en-US" dirty="0" err="1" smtClean="0">
                <a:latin typeface="Courier New"/>
                <a:cs typeface="Courier New"/>
              </a:rPr>
              <a:t>newtitle</a:t>
            </a:r>
            <a:r>
              <a:rPr lang="en-US" dirty="0" smtClean="0">
                <a:latin typeface="Courier New"/>
                <a:cs typeface="Courier New"/>
              </a:rPr>
              <a:t>)</a:t>
            </a:r>
          </a:p>
          <a:p>
            <a:pPr marL="0" indent="0">
              <a:buNone/>
            </a:pPr>
            <a:r>
              <a:rPr lang="en-US" dirty="0" smtClean="0">
                <a:latin typeface="Courier New"/>
                <a:cs typeface="Courier New"/>
              </a:rPr>
              <a:t>&gt;&gt;&gt;print </a:t>
            </a:r>
            <a:r>
              <a:rPr lang="en-US" dirty="0" err="1" smtClean="0">
                <a:latin typeface="Courier New"/>
                <a:cs typeface="Courier New"/>
              </a:rPr>
              <a:t>newtitle</a:t>
            </a:r>
            <a:r>
              <a:rPr lang="en-US" dirty="0" smtClean="0">
                <a:latin typeface="Courier New"/>
                <a:cs typeface="Courier New"/>
              </a:rPr>
              <a:t>[2:4]</a:t>
            </a:r>
          </a:p>
          <a:p>
            <a:pPr marL="0" indent="0">
              <a:buNone/>
            </a:pPr>
            <a:r>
              <a:rPr lang="en-US" dirty="0" smtClean="0">
                <a:latin typeface="Courier New"/>
                <a:cs typeface="Courier New"/>
              </a:rPr>
              <a:t>&gt;&gt;&gt;</a:t>
            </a:r>
            <a:r>
              <a:rPr lang="en-US" dirty="0" err="1" smtClean="0">
                <a:latin typeface="Courier New"/>
                <a:cs typeface="Courier New"/>
              </a:rPr>
              <a:t>newtitle</a:t>
            </a:r>
            <a:r>
              <a:rPr lang="en-US" dirty="0" smtClean="0">
                <a:latin typeface="Courier New"/>
                <a:cs typeface="Courier New"/>
              </a:rPr>
              <a:t>[2:4]="at</a:t>
            </a:r>
            <a:r>
              <a:rPr lang="en-US" dirty="0">
                <a:latin typeface="Courier New"/>
                <a:cs typeface="Courier New"/>
              </a:rPr>
              <a:t>"</a:t>
            </a:r>
            <a:r>
              <a:rPr lang="en-US" dirty="0" smtClean="0">
                <a:latin typeface="Courier New"/>
                <a:cs typeface="Courier New"/>
              </a:rPr>
              <a:t>    </a:t>
            </a:r>
            <a:r>
              <a:rPr lang="en-US" i="1" dirty="0" smtClean="0">
                <a:cs typeface="Courier New"/>
              </a:rPr>
              <a:t>Error</a:t>
            </a:r>
            <a:r>
              <a:rPr lang="en-US" dirty="0" smtClean="0">
                <a:cs typeface="Courier New"/>
              </a:rPr>
              <a:t>-Why?</a:t>
            </a:r>
          </a:p>
          <a:p>
            <a:pPr marL="0" indent="0">
              <a:buNone/>
            </a:pPr>
            <a:r>
              <a:rPr lang="en-US" dirty="0" smtClean="0">
                <a:latin typeface="Courier New"/>
                <a:cs typeface="Courier New"/>
              </a:rPr>
              <a:t>&gt;&gt;&gt;print "The value of x is %f" % x</a:t>
            </a:r>
          </a:p>
          <a:p>
            <a:endParaRPr lang="en-US" dirty="0"/>
          </a:p>
        </p:txBody>
      </p:sp>
    </p:spTree>
    <p:extLst>
      <p:ext uri="{BB962C8B-B14F-4D97-AF65-F5344CB8AC3E}">
        <p14:creationId xmlns:p14="http://schemas.microsoft.com/office/powerpoint/2010/main" val="3919139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Docstrings</a:t>
            </a:r>
            <a:endParaRPr lang="en-US" dirty="0"/>
          </a:p>
        </p:txBody>
      </p:sp>
      <p:sp>
        <p:nvSpPr>
          <p:cNvPr id="3" name="Content Placeholder 2"/>
          <p:cNvSpPr>
            <a:spLocks noGrp="1"/>
          </p:cNvSpPr>
          <p:nvPr>
            <p:ph idx="1"/>
          </p:nvPr>
        </p:nvSpPr>
        <p:spPr/>
        <p:txBody>
          <a:bodyPr>
            <a:normAutofit fontScale="92500"/>
          </a:bodyPr>
          <a:lstStyle/>
          <a:p>
            <a:r>
              <a:rPr lang="en-US" dirty="0" smtClean="0"/>
              <a:t>Documentation strings or “</a:t>
            </a:r>
            <a:r>
              <a:rPr lang="en-US" dirty="0" err="1" smtClean="0"/>
              <a:t>docstrings</a:t>
            </a:r>
            <a:r>
              <a:rPr lang="en-US" dirty="0" smtClean="0"/>
              <a:t>” use a special form of comment.</a:t>
            </a:r>
          </a:p>
          <a:p>
            <a:r>
              <a:rPr lang="en-US" dirty="0" smtClean="0"/>
              <a:t>The lines are enclosed in triple double quotes </a:t>
            </a:r>
            <a:endParaRPr lang="en-US" dirty="0">
              <a:latin typeface="Courier New"/>
              <a:cs typeface="Courier New"/>
            </a:endParaRPr>
          </a:p>
          <a:p>
            <a:pPr marL="0" indent="0">
              <a:buNone/>
            </a:pPr>
            <a:r>
              <a:rPr lang="en-US" dirty="0" smtClean="0">
                <a:latin typeface="Courier New"/>
                <a:cs typeface="Courier New"/>
              </a:rPr>
              <a:t>  """  """</a:t>
            </a:r>
          </a:p>
          <a:p>
            <a:r>
              <a:rPr lang="en-US" dirty="0" smtClean="0">
                <a:cs typeface="Courier New"/>
              </a:rPr>
              <a:t>Everything within triple double quotes is treated as a literal string and a comment, including line breaks.</a:t>
            </a:r>
          </a:p>
          <a:p>
            <a:r>
              <a:rPr lang="en-US" dirty="0" err="1" smtClean="0">
                <a:cs typeface="Courier New"/>
              </a:rPr>
              <a:t>Docstrings</a:t>
            </a:r>
            <a:r>
              <a:rPr lang="en-US" dirty="0" smtClean="0">
                <a:cs typeface="Courier New"/>
              </a:rPr>
              <a:t> are placed at the top of program units, just under the declaration of the unit name (if present). </a:t>
            </a:r>
          </a:p>
          <a:p>
            <a:r>
              <a:rPr lang="en-US" dirty="0" smtClean="0">
                <a:cs typeface="Courier New"/>
              </a:rPr>
              <a:t>If they are correctly placed, certain automated tools are available to display the documentation.</a:t>
            </a:r>
            <a:endParaRPr lang="en-US" dirty="0">
              <a:cs typeface="Courier New"/>
            </a:endParaRPr>
          </a:p>
        </p:txBody>
      </p:sp>
    </p:spTree>
    <p:extLst>
      <p:ext uri="{BB962C8B-B14F-4D97-AF65-F5344CB8AC3E}">
        <p14:creationId xmlns:p14="http://schemas.microsoft.com/office/powerpoint/2010/main" val="2827387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smtClean="0"/>
              <a:t>Define variables </a:t>
            </a:r>
            <a:r>
              <a:rPr lang="en-US" sz="2800" dirty="0" smtClean="0">
                <a:latin typeface="Courier New"/>
                <a:cs typeface="Courier New"/>
              </a:rPr>
              <a:t>x=21.0</a:t>
            </a:r>
            <a:r>
              <a:rPr lang="en-US" sz="2800" dirty="0" smtClean="0"/>
              <a:t>, </a:t>
            </a:r>
            <a:r>
              <a:rPr lang="en-US" sz="2800" dirty="0" smtClean="0">
                <a:latin typeface="Courier New"/>
                <a:cs typeface="Courier New"/>
              </a:rPr>
              <a:t>n=30</a:t>
            </a:r>
            <a:r>
              <a:rPr lang="en-US" sz="2800" dirty="0" smtClean="0"/>
              <a:t>, </a:t>
            </a:r>
            <a:r>
              <a:rPr lang="en-US" sz="2800" dirty="0" smtClean="0">
                <a:latin typeface="Courier New"/>
                <a:cs typeface="Courier New"/>
              </a:rPr>
              <a:t>s="My new string"</a:t>
            </a:r>
          </a:p>
          <a:p>
            <a:r>
              <a:rPr lang="en-US" sz="2800" dirty="0" smtClean="0"/>
              <a:t>Convert </a:t>
            </a:r>
            <a:r>
              <a:rPr lang="en-US" sz="2800" dirty="0" smtClean="0">
                <a:latin typeface="Courier New"/>
                <a:cs typeface="Courier New"/>
              </a:rPr>
              <a:t>n</a:t>
            </a:r>
            <a:r>
              <a:rPr lang="en-US" sz="2800" dirty="0" smtClean="0"/>
              <a:t> into a float and store the result into a new variable </a:t>
            </a:r>
            <a:r>
              <a:rPr lang="en-US" sz="2800" dirty="0" smtClean="0">
                <a:latin typeface="Courier New"/>
                <a:cs typeface="Courier New"/>
              </a:rPr>
              <a:t>y</a:t>
            </a:r>
            <a:r>
              <a:rPr lang="en-US" sz="2800" dirty="0" smtClean="0"/>
              <a:t>.  </a:t>
            </a:r>
          </a:p>
          <a:p>
            <a:r>
              <a:rPr lang="en-US" sz="2800" dirty="0" smtClean="0"/>
              <a:t>Use the string s to create another string that contains the literal “Your new string” – do not just create a variable with that string, use part of </a:t>
            </a:r>
            <a:r>
              <a:rPr lang="en-US" sz="2800" dirty="0" smtClean="0">
                <a:latin typeface="Courier New"/>
                <a:cs typeface="Courier New"/>
              </a:rPr>
              <a:t>s</a:t>
            </a:r>
            <a:r>
              <a:rPr lang="en-US" sz="2800" dirty="0" smtClean="0"/>
              <a:t> along with a new literal.</a:t>
            </a:r>
          </a:p>
          <a:p>
            <a:r>
              <a:rPr lang="en-US" sz="2800" dirty="0" smtClean="0"/>
              <a:t>Set a variable </a:t>
            </a:r>
            <a:r>
              <a:rPr lang="en-US" sz="2800" dirty="0" err="1" smtClean="0">
                <a:latin typeface="Courier New"/>
                <a:cs typeface="Courier New"/>
              </a:rPr>
              <a:t>the_answer</a:t>
            </a:r>
            <a:r>
              <a:rPr lang="en-US" sz="2800" dirty="0" smtClean="0"/>
              <a:t> containing the literal string </a:t>
            </a:r>
            <a:r>
              <a:rPr lang="en-US" dirty="0">
                <a:latin typeface="Courier New"/>
                <a:cs typeface="Courier New"/>
              </a:rPr>
              <a:t>"</a:t>
            </a:r>
            <a:r>
              <a:rPr lang="en-US" sz="2800" dirty="0" smtClean="0">
                <a:latin typeface="Courier New"/>
                <a:cs typeface="Courier New"/>
              </a:rPr>
              <a:t>42." </a:t>
            </a:r>
            <a:r>
              <a:rPr lang="en-US" sz="2800" dirty="0" smtClean="0"/>
              <a:t>(be sure to include the period).</a:t>
            </a:r>
          </a:p>
          <a:p>
            <a:r>
              <a:rPr lang="en-US" sz="2800" dirty="0" smtClean="0"/>
              <a:t>Type</a:t>
            </a:r>
          </a:p>
          <a:p>
            <a:pPr marL="0" indent="0">
              <a:buNone/>
            </a:pPr>
            <a:r>
              <a:rPr lang="en-US" sz="2800" dirty="0" smtClean="0">
                <a:latin typeface="Courier New"/>
                <a:cs typeface="Courier New"/>
              </a:rPr>
              <a:t>&gt;&gt;&gt;z=</a:t>
            </a:r>
            <a:r>
              <a:rPr lang="en-US" sz="2800" dirty="0" err="1" smtClean="0">
                <a:latin typeface="Courier New"/>
                <a:cs typeface="Courier New"/>
              </a:rPr>
              <a:t>int</a:t>
            </a:r>
            <a:r>
              <a:rPr lang="en-US" sz="2800" dirty="0" smtClean="0">
                <a:latin typeface="Courier New"/>
                <a:cs typeface="Courier New"/>
              </a:rPr>
              <a:t>(</a:t>
            </a:r>
            <a:r>
              <a:rPr lang="en-US" sz="2800" dirty="0" err="1" smtClean="0">
                <a:latin typeface="Courier New"/>
                <a:cs typeface="Courier New"/>
              </a:rPr>
              <a:t>the_answer</a:t>
            </a:r>
            <a:r>
              <a:rPr lang="en-US" sz="2800" dirty="0" smtClean="0">
                <a:latin typeface="Courier New"/>
                <a:cs typeface="Courier New"/>
              </a:rPr>
              <a:t>)</a:t>
            </a:r>
          </a:p>
          <a:p>
            <a:pPr marL="0" indent="0">
              <a:buNone/>
            </a:pPr>
            <a:r>
              <a:rPr lang="en-US" sz="2800" dirty="0"/>
              <a:t> </a:t>
            </a:r>
            <a:r>
              <a:rPr lang="en-US" sz="2800" dirty="0" smtClean="0"/>
              <a:t>  What happened?  Try</a:t>
            </a:r>
          </a:p>
          <a:p>
            <a:pPr marL="0" indent="0">
              <a:buNone/>
            </a:pPr>
            <a:r>
              <a:rPr lang="en-US" dirty="0" smtClean="0">
                <a:latin typeface="Courier New"/>
                <a:cs typeface="Courier New"/>
              </a:rPr>
              <a:t>&gt;&gt;&gt;z=float(</a:t>
            </a:r>
            <a:r>
              <a:rPr lang="en-US" dirty="0" err="1" smtClean="0">
                <a:latin typeface="Courier New"/>
                <a:cs typeface="Courier New"/>
              </a:rPr>
              <a:t>the_answer</a:t>
            </a:r>
            <a:r>
              <a:rPr lang="en-US" dirty="0">
                <a:latin typeface="Courier New"/>
                <a:cs typeface="Courier New"/>
              </a:rPr>
              <a:t>)</a:t>
            </a:r>
            <a:endParaRPr lang="en-US" sz="2800" dirty="0" smtClean="0">
              <a:latin typeface="Courier New"/>
              <a:cs typeface="Courier New"/>
            </a:endParaRPr>
          </a:p>
          <a:p>
            <a:endParaRPr lang="en-US" dirty="0"/>
          </a:p>
        </p:txBody>
      </p:sp>
    </p:spTree>
    <p:extLst>
      <p:ext uri="{BB962C8B-B14F-4D97-AF65-F5344CB8AC3E}">
        <p14:creationId xmlns:p14="http://schemas.microsoft.com/office/powerpoint/2010/main" val="35143234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863278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in Python</a:t>
            </a:r>
            <a:endParaRPr lang="en-US" dirty="0"/>
          </a:p>
        </p:txBody>
      </p:sp>
      <p:sp>
        <p:nvSpPr>
          <p:cNvPr id="3" name="Content Placeholder 2"/>
          <p:cNvSpPr>
            <a:spLocks noGrp="1"/>
          </p:cNvSpPr>
          <p:nvPr>
            <p:ph idx="1"/>
          </p:nvPr>
        </p:nvSpPr>
        <p:spPr>
          <a:xfrm>
            <a:off x="457200" y="1371600"/>
            <a:ext cx="8229600" cy="4876800"/>
          </a:xfrm>
        </p:spPr>
        <p:txBody>
          <a:bodyPr>
            <a:normAutofit fontScale="85000" lnSpcReduction="10000"/>
          </a:bodyPr>
          <a:lstStyle/>
          <a:p>
            <a:r>
              <a:rPr lang="en-US" sz="2800" dirty="0" smtClean="0"/>
              <a:t>Lists are one of the most important data types in Python.  They are flexible and easy to use.</a:t>
            </a:r>
          </a:p>
          <a:p>
            <a:r>
              <a:rPr lang="en-US" sz="2800" dirty="0" smtClean="0"/>
              <a:t>Lists </a:t>
            </a:r>
            <a:r>
              <a:rPr lang="en-US" sz="2800" dirty="0"/>
              <a:t>are ordered collections of objects.  Each element of the list can be of any </a:t>
            </a:r>
            <a:r>
              <a:rPr lang="en-US" sz="2800" dirty="0" smtClean="0"/>
              <a:t>type, including another list.  </a:t>
            </a:r>
            <a:r>
              <a:rPr lang="en-US" sz="2800" dirty="0"/>
              <a:t>Elements can be referenced by an </a:t>
            </a:r>
            <a:r>
              <a:rPr lang="en-US" sz="2800" i="1" dirty="0"/>
              <a:t>index</a:t>
            </a:r>
            <a:r>
              <a:rPr lang="en-US" sz="2800" dirty="0"/>
              <a:t>. </a:t>
            </a:r>
          </a:p>
          <a:p>
            <a:r>
              <a:rPr lang="en-US" sz="2800" dirty="0"/>
              <a:t>Lists are dynamically sized</a:t>
            </a:r>
            <a:r>
              <a:rPr lang="en-US" sz="2800" dirty="0" smtClean="0"/>
              <a:t>.</a:t>
            </a:r>
          </a:p>
          <a:p>
            <a:r>
              <a:rPr lang="en-US" sz="2800" dirty="0" smtClean="0"/>
              <a:t>Lists must be declared before they can be used. </a:t>
            </a:r>
          </a:p>
          <a:p>
            <a:pPr lvl="1"/>
            <a:r>
              <a:rPr lang="en-US" dirty="0" smtClean="0"/>
              <a:t>Empty list:   </a:t>
            </a:r>
          </a:p>
          <a:p>
            <a:pPr marL="274320" lvl="1" indent="0">
              <a:buNone/>
            </a:pPr>
            <a:r>
              <a:rPr lang="en-US" dirty="0"/>
              <a:t>	</a:t>
            </a:r>
            <a:r>
              <a:rPr lang="en-US" dirty="0" smtClean="0">
                <a:latin typeface="Courier New"/>
                <a:cs typeface="Courier New"/>
              </a:rPr>
              <a:t>L=[]</a:t>
            </a:r>
          </a:p>
          <a:p>
            <a:pPr lvl="1"/>
            <a:r>
              <a:rPr lang="en-US" dirty="0" smtClean="0"/>
              <a:t>Return a new list from a built-in function: </a:t>
            </a:r>
            <a:endParaRPr lang="en-US" dirty="0"/>
          </a:p>
          <a:p>
            <a:pPr marL="548640" lvl="2" indent="0">
              <a:buNone/>
            </a:pPr>
            <a:r>
              <a:rPr lang="en-US" dirty="0" smtClean="0"/>
              <a:t>	</a:t>
            </a:r>
            <a:r>
              <a:rPr lang="en-US" dirty="0" smtClean="0">
                <a:latin typeface="Courier New"/>
                <a:cs typeface="Courier New"/>
              </a:rPr>
              <a:t>L=range(12)</a:t>
            </a:r>
          </a:p>
          <a:p>
            <a:pPr marL="548640" lvl="2" indent="0">
              <a:buNone/>
            </a:pPr>
            <a:r>
              <a:rPr lang="en-US" dirty="0" smtClean="0"/>
              <a:t>This function returns a list of integers 0,1,…,11</a:t>
            </a:r>
          </a:p>
          <a:p>
            <a:pPr marL="548640" lvl="2" indent="0">
              <a:buNone/>
            </a:pPr>
            <a:r>
              <a:rPr lang="en-US" dirty="0" smtClean="0"/>
              <a:t>We count from 0 by default, and the upper bound is the limit we do </a:t>
            </a:r>
            <a:r>
              <a:rPr lang="en-US" i="1" dirty="0" smtClean="0"/>
              <a:t>not </a:t>
            </a:r>
            <a:r>
              <a:rPr lang="en-US" dirty="0" smtClean="0"/>
              <a:t>reach.</a:t>
            </a:r>
            <a:endParaRPr lang="en-US" dirty="0"/>
          </a:p>
          <a:p>
            <a:pPr marL="0" indent="0">
              <a:buNone/>
            </a:pPr>
            <a:endParaRPr lang="en-US" dirty="0" smtClean="0"/>
          </a:p>
          <a:p>
            <a:endParaRPr lang="en-US" dirty="0" smtClean="0"/>
          </a:p>
        </p:txBody>
      </p:sp>
    </p:spTree>
    <p:extLst>
      <p:ext uri="{BB962C8B-B14F-4D97-AF65-F5344CB8AC3E}">
        <p14:creationId xmlns:p14="http://schemas.microsoft.com/office/powerpoint/2010/main" val="5558410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Elements</a:t>
            </a:r>
            <a:endParaRPr lang="en-US" dirty="0"/>
          </a:p>
        </p:txBody>
      </p:sp>
      <p:sp>
        <p:nvSpPr>
          <p:cNvPr id="3" name="Content Placeholder 2"/>
          <p:cNvSpPr>
            <a:spLocks noGrp="1"/>
          </p:cNvSpPr>
          <p:nvPr>
            <p:ph idx="1"/>
          </p:nvPr>
        </p:nvSpPr>
        <p:spPr/>
        <p:txBody>
          <a:bodyPr>
            <a:normAutofit lnSpcReduction="10000"/>
          </a:bodyPr>
          <a:lstStyle/>
          <a:p>
            <a:r>
              <a:rPr lang="en-US" dirty="0" smtClean="0"/>
              <a:t>We can access a particular element by its </a:t>
            </a:r>
            <a:r>
              <a:rPr lang="en-US" i="1" dirty="0" smtClean="0"/>
              <a:t>index</a:t>
            </a:r>
            <a:r>
              <a:rPr lang="en-US" dirty="0" smtClean="0"/>
              <a:t> – this is why we refer to lists as an ordered data type.</a:t>
            </a:r>
          </a:p>
          <a:p>
            <a:r>
              <a:rPr lang="en-US" dirty="0" smtClean="0"/>
              <a:t>Indices are enclosed in square brackets.</a:t>
            </a:r>
          </a:p>
          <a:p>
            <a:pPr marL="274320" lvl="1" indent="0">
              <a:buNone/>
            </a:pPr>
            <a:r>
              <a:rPr lang="en-US" dirty="0" smtClean="0">
                <a:latin typeface="Courier New"/>
                <a:cs typeface="Courier New"/>
              </a:rPr>
              <a:t>   L[2]</a:t>
            </a:r>
          </a:p>
          <a:p>
            <a:r>
              <a:rPr lang="en-US" dirty="0" smtClean="0"/>
              <a:t>The first element is always numbered 0, so a list with N elements has indices </a:t>
            </a:r>
            <a:r>
              <a:rPr lang="en-US" dirty="0" smtClean="0">
                <a:latin typeface="Courier New"/>
                <a:cs typeface="Courier New"/>
              </a:rPr>
              <a:t>0,1,…,N-1</a:t>
            </a:r>
          </a:p>
          <a:p>
            <a:r>
              <a:rPr lang="en-US" dirty="0"/>
              <a:t>Lists are </a:t>
            </a:r>
            <a:r>
              <a:rPr lang="en-US" i="1" dirty="0"/>
              <a:t>mutable</a:t>
            </a:r>
            <a:r>
              <a:rPr lang="en-US" dirty="0"/>
              <a:t> so you can change elements</a:t>
            </a:r>
          </a:p>
          <a:p>
            <a:pPr marL="0" indent="0">
              <a:buNone/>
            </a:pPr>
            <a:r>
              <a:rPr lang="en-US" dirty="0"/>
              <a:t>	</a:t>
            </a:r>
            <a:r>
              <a:rPr lang="en-US" dirty="0" err="1">
                <a:latin typeface="Courier New"/>
                <a:cs typeface="Courier New"/>
              </a:rPr>
              <a:t>myL</a:t>
            </a:r>
            <a:r>
              <a:rPr lang="en-US" dirty="0">
                <a:latin typeface="Courier New"/>
                <a:cs typeface="Courier New"/>
              </a:rPr>
              <a:t>=[1,2,3]</a:t>
            </a:r>
          </a:p>
          <a:p>
            <a:pPr marL="0" indent="0">
              <a:buNone/>
            </a:pPr>
            <a:r>
              <a:rPr lang="en-US" dirty="0">
                <a:latin typeface="Courier New"/>
                <a:cs typeface="Courier New"/>
              </a:rPr>
              <a:t>	</a:t>
            </a:r>
            <a:r>
              <a:rPr lang="en-US" dirty="0" err="1">
                <a:latin typeface="Courier New"/>
                <a:cs typeface="Courier New"/>
              </a:rPr>
              <a:t>myL</a:t>
            </a:r>
            <a:r>
              <a:rPr lang="en-US" dirty="0">
                <a:latin typeface="Courier New"/>
                <a:cs typeface="Courier New"/>
              </a:rPr>
              <a:t>[1]=4</a:t>
            </a:r>
          </a:p>
          <a:p>
            <a:pPr marL="0" indent="0">
              <a:buNone/>
            </a:pPr>
            <a:r>
              <a:rPr lang="en-US" dirty="0">
                <a:latin typeface="Courier New"/>
                <a:cs typeface="Courier New"/>
              </a:rPr>
              <a:t>	print </a:t>
            </a:r>
            <a:r>
              <a:rPr lang="en-US" dirty="0" err="1">
                <a:latin typeface="Courier New"/>
                <a:cs typeface="Courier New"/>
              </a:rPr>
              <a:t>myL</a:t>
            </a:r>
            <a:endParaRPr lang="en-US" dirty="0">
              <a:latin typeface="Courier New"/>
              <a:cs typeface="Courier New"/>
            </a:endParaRPr>
          </a:p>
          <a:p>
            <a:endParaRPr lang="en-US" dirty="0"/>
          </a:p>
        </p:txBody>
      </p:sp>
    </p:spTree>
    <p:extLst>
      <p:ext uri="{BB962C8B-B14F-4D97-AF65-F5344CB8AC3E}">
        <p14:creationId xmlns:p14="http://schemas.microsoft.com/office/powerpoint/2010/main" val="6276697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Sublists</a:t>
            </a:r>
            <a:r>
              <a:rPr lang="en-US" dirty="0" smtClean="0"/>
              <a:t> (Slices)</a:t>
            </a:r>
            <a:endParaRPr lang="en-US" dirty="0"/>
          </a:p>
        </p:txBody>
      </p:sp>
      <p:sp>
        <p:nvSpPr>
          <p:cNvPr id="3" name="Content Placeholder 2"/>
          <p:cNvSpPr>
            <a:spLocks noGrp="1"/>
          </p:cNvSpPr>
          <p:nvPr>
            <p:ph idx="1"/>
          </p:nvPr>
        </p:nvSpPr>
        <p:spPr>
          <a:xfrm>
            <a:off x="457200" y="1600200"/>
            <a:ext cx="8458200" cy="5105400"/>
          </a:xfrm>
        </p:spPr>
        <p:txBody>
          <a:bodyPr>
            <a:normAutofit fontScale="85000" lnSpcReduction="20000"/>
          </a:bodyPr>
          <a:lstStyle/>
          <a:p>
            <a:r>
              <a:rPr lang="en-US" sz="2800" dirty="0" err="1">
                <a:latin typeface="Courier New"/>
                <a:cs typeface="Courier New"/>
              </a:rPr>
              <a:t>subL</a:t>
            </a:r>
            <a:r>
              <a:rPr lang="en-US" sz="2800" dirty="0">
                <a:latin typeface="Courier New"/>
                <a:cs typeface="Courier New"/>
              </a:rPr>
              <a:t>=L[1:3]</a:t>
            </a:r>
          </a:p>
          <a:p>
            <a:pPr lvl="1"/>
            <a:r>
              <a:rPr lang="en-US" sz="2800" dirty="0" smtClean="0"/>
              <a:t>The colon indicates the </a:t>
            </a:r>
            <a:r>
              <a:rPr lang="en-US" sz="2800" i="1" dirty="0" smtClean="0"/>
              <a:t>range</a:t>
            </a:r>
            <a:r>
              <a:rPr lang="en-US" sz="2800" dirty="0" smtClean="0"/>
              <a:t>. It is sometimes called the range operator in this context.</a:t>
            </a:r>
          </a:p>
          <a:p>
            <a:pPr lvl="1"/>
            <a:r>
              <a:rPr lang="en-US" sz="2800" dirty="0" smtClean="0"/>
              <a:t>Always remember that in Python the upper bound is the first value that is </a:t>
            </a:r>
            <a:r>
              <a:rPr lang="en-US" sz="2800" i="1" dirty="0" smtClean="0"/>
              <a:t>not</a:t>
            </a:r>
            <a:r>
              <a:rPr lang="en-US" sz="2800" dirty="0" smtClean="0"/>
              <a:t> reached, so this slice is elements 1 and 2.</a:t>
            </a:r>
          </a:p>
          <a:p>
            <a:pPr lvl="1"/>
            <a:r>
              <a:rPr lang="en-US" sz="2800" dirty="0" smtClean="0"/>
              <a:t>Since we count from zero they are the </a:t>
            </a:r>
            <a:r>
              <a:rPr lang="en-US" sz="2800" i="1" dirty="0" smtClean="0"/>
              <a:t>second</a:t>
            </a:r>
            <a:r>
              <a:rPr lang="en-US" sz="2800" dirty="0" smtClean="0"/>
              <a:t> and </a:t>
            </a:r>
            <a:r>
              <a:rPr lang="en-US" sz="2800" i="1" dirty="0" smtClean="0"/>
              <a:t>third</a:t>
            </a:r>
            <a:r>
              <a:rPr lang="en-US" sz="2800" dirty="0" smtClean="0"/>
              <a:t> elements.</a:t>
            </a:r>
          </a:p>
          <a:p>
            <a:pPr lvl="1"/>
            <a:r>
              <a:rPr lang="en-US" sz="2800" dirty="0" err="1" smtClean="0">
                <a:latin typeface="Courier New"/>
                <a:cs typeface="Courier New"/>
              </a:rPr>
              <a:t>subL</a:t>
            </a:r>
            <a:r>
              <a:rPr lang="en-US" sz="2800" dirty="0" smtClean="0">
                <a:latin typeface="Courier New"/>
                <a:cs typeface="Courier New"/>
              </a:rPr>
              <a:t>=L[2:]</a:t>
            </a:r>
          </a:p>
          <a:p>
            <a:pPr lvl="2"/>
            <a:r>
              <a:rPr lang="en-US" sz="2400" dirty="0" smtClean="0"/>
              <a:t>Elements from the third to the end of the list</a:t>
            </a:r>
          </a:p>
          <a:p>
            <a:pPr lvl="1"/>
            <a:r>
              <a:rPr lang="en-US" sz="2600" dirty="0" err="1" smtClean="0">
                <a:latin typeface="Courier New"/>
                <a:cs typeface="Courier New"/>
              </a:rPr>
              <a:t>subL</a:t>
            </a:r>
            <a:r>
              <a:rPr lang="en-US" sz="2600" dirty="0" smtClean="0">
                <a:latin typeface="Courier New"/>
                <a:cs typeface="Courier New"/>
              </a:rPr>
              <a:t>=L[:3]</a:t>
            </a:r>
          </a:p>
          <a:p>
            <a:pPr lvl="2"/>
            <a:r>
              <a:rPr lang="en-US" sz="2400" dirty="0" smtClean="0"/>
              <a:t>Elements from the beginning to the third element (index number 2).</a:t>
            </a:r>
          </a:p>
          <a:p>
            <a:pPr lvl="1"/>
            <a:r>
              <a:rPr lang="en-US" sz="2800" dirty="0" err="1" smtClean="0">
                <a:latin typeface="Courier New" panose="02070309020205020404" pitchFamily="49" charset="0"/>
                <a:cs typeface="Courier New" panose="02070309020205020404" pitchFamily="49" charset="0"/>
              </a:rPr>
              <a:t>subL</a:t>
            </a:r>
            <a:r>
              <a:rPr lang="en-US" sz="2800" dirty="0" smtClean="0">
                <a:latin typeface="Courier New" panose="02070309020205020404" pitchFamily="49" charset="0"/>
                <a:cs typeface="Courier New" panose="02070309020205020404" pitchFamily="49" charset="0"/>
              </a:rPr>
              <a:t>=L[1:7:2]</a:t>
            </a:r>
          </a:p>
          <a:p>
            <a:pPr lvl="2"/>
            <a:r>
              <a:rPr lang="en-US" sz="2400" dirty="0" smtClean="0"/>
              <a:t>Elements 1, 3, 5</a:t>
            </a:r>
            <a:endParaRPr lang="en-US" sz="2400" dirty="0"/>
          </a:p>
          <a:p>
            <a:endParaRPr lang="en-US" dirty="0"/>
          </a:p>
        </p:txBody>
      </p:sp>
    </p:spTree>
    <p:extLst>
      <p:ext uri="{BB962C8B-B14F-4D97-AF65-F5344CB8AC3E}">
        <p14:creationId xmlns:p14="http://schemas.microsoft.com/office/powerpoint/2010/main" val="285349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Enlarging Lists</a:t>
            </a:r>
            <a:endParaRPr lang="en-US" dirty="0"/>
          </a:p>
        </p:txBody>
      </p:sp>
      <p:sp>
        <p:nvSpPr>
          <p:cNvPr id="3" name="Content Placeholder 2"/>
          <p:cNvSpPr>
            <a:spLocks noGrp="1"/>
          </p:cNvSpPr>
          <p:nvPr>
            <p:ph idx="1"/>
          </p:nvPr>
        </p:nvSpPr>
        <p:spPr/>
        <p:txBody>
          <a:bodyPr>
            <a:normAutofit fontScale="77500" lnSpcReduction="20000"/>
          </a:bodyPr>
          <a:lstStyle/>
          <a:p>
            <a:r>
              <a:rPr lang="en-US" sz="3200" dirty="0" smtClean="0"/>
              <a:t>Initialize </a:t>
            </a:r>
            <a:r>
              <a:rPr lang="en-US" sz="3200" dirty="0"/>
              <a:t>an empty </a:t>
            </a:r>
            <a:r>
              <a:rPr lang="en-US" sz="3200" dirty="0" smtClean="0"/>
              <a:t>list</a:t>
            </a:r>
          </a:p>
          <a:p>
            <a:pPr marL="0" indent="0">
              <a:buNone/>
            </a:pPr>
            <a:r>
              <a:rPr lang="en-US" sz="3200" dirty="0" smtClean="0">
                <a:latin typeface="Courier New"/>
                <a:cs typeface="Courier New"/>
              </a:rPr>
              <a:t>  L1</a:t>
            </a:r>
            <a:r>
              <a:rPr lang="en-US" sz="3200" dirty="0">
                <a:latin typeface="Courier New"/>
                <a:cs typeface="Courier New"/>
              </a:rPr>
              <a:t>=[</a:t>
            </a:r>
            <a:r>
              <a:rPr lang="en-US" sz="3200" dirty="0" smtClean="0">
                <a:latin typeface="Courier New"/>
                <a:cs typeface="Courier New"/>
              </a:rPr>
              <a:t>]</a:t>
            </a:r>
          </a:p>
          <a:p>
            <a:r>
              <a:rPr lang="en-US" sz="3200" dirty="0" smtClean="0">
                <a:cs typeface="Courier New"/>
              </a:rPr>
              <a:t>Initialize </a:t>
            </a:r>
            <a:r>
              <a:rPr lang="en-US" sz="3200" dirty="0">
                <a:cs typeface="Courier New"/>
              </a:rPr>
              <a:t>a list of known size, all elements to same </a:t>
            </a:r>
            <a:r>
              <a:rPr lang="en-US" sz="3200" dirty="0" smtClean="0">
                <a:cs typeface="Courier New"/>
              </a:rPr>
              <a:t>value</a:t>
            </a:r>
          </a:p>
          <a:p>
            <a:pPr marL="0" indent="0">
              <a:buNone/>
            </a:pPr>
            <a:r>
              <a:rPr lang="en-US" sz="3200" dirty="0" smtClean="0">
                <a:latin typeface="Courier New"/>
                <a:cs typeface="Courier New"/>
              </a:rPr>
              <a:t>  L1</a:t>
            </a:r>
            <a:r>
              <a:rPr lang="en-US" sz="3200" dirty="0">
                <a:latin typeface="Courier New"/>
                <a:cs typeface="Courier New"/>
              </a:rPr>
              <a:t>=[0]*</a:t>
            </a:r>
            <a:r>
              <a:rPr lang="en-US" sz="3200" dirty="0" smtClean="0">
                <a:latin typeface="Courier New"/>
                <a:cs typeface="Courier New"/>
              </a:rPr>
              <a:t>N</a:t>
            </a:r>
          </a:p>
          <a:p>
            <a:r>
              <a:rPr lang="en-US" sz="3200" dirty="0" smtClean="0"/>
              <a:t>Append</a:t>
            </a:r>
          </a:p>
          <a:p>
            <a:pPr marL="0" indent="0">
              <a:buNone/>
            </a:pPr>
            <a:r>
              <a:rPr lang="en-US" sz="3200" dirty="0" smtClean="0">
                <a:latin typeface="Courier New"/>
                <a:ea typeface="DejaVu Sans" charset="0"/>
                <a:cs typeface="Courier New"/>
              </a:rPr>
              <a:t>  L1.append("Graham</a:t>
            </a:r>
            <a:r>
              <a:rPr lang="en-US" sz="3200" dirty="0">
                <a:latin typeface="Courier New"/>
                <a:ea typeface="DejaVu Sans" charset="0"/>
                <a:cs typeface="Courier New"/>
              </a:rPr>
              <a:t>"</a:t>
            </a:r>
            <a:r>
              <a:rPr lang="en-US" sz="3200" dirty="0" smtClean="0">
                <a:latin typeface="Courier New"/>
                <a:ea typeface="DejaVu Sans" charset="0"/>
                <a:cs typeface="Courier New"/>
              </a:rPr>
              <a:t>)</a:t>
            </a:r>
          </a:p>
          <a:p>
            <a:r>
              <a:rPr lang="en-US" sz="3200" dirty="0" smtClean="0"/>
              <a:t>Extend</a:t>
            </a:r>
          </a:p>
          <a:p>
            <a:pPr marL="0" indent="0">
              <a:buNone/>
            </a:pPr>
            <a:r>
              <a:rPr lang="en-US" sz="3200" dirty="0" smtClean="0">
                <a:latin typeface="Courier New"/>
                <a:ea typeface="DejaVu Sans" charset="0"/>
                <a:cs typeface="Courier New"/>
              </a:rPr>
              <a:t>  L1</a:t>
            </a:r>
            <a:r>
              <a:rPr lang="en-US" sz="3200" dirty="0">
                <a:latin typeface="Courier New"/>
                <a:ea typeface="DejaVu Sans" charset="0"/>
                <a:cs typeface="Courier New"/>
              </a:rPr>
              <a:t>.extend</a:t>
            </a:r>
            <a:r>
              <a:rPr lang="en-US" sz="3200" dirty="0" smtClean="0">
                <a:latin typeface="Courier New"/>
                <a:ea typeface="DejaVu Sans" charset="0"/>
                <a:cs typeface="Courier New"/>
              </a:rPr>
              <a:t>(["</a:t>
            </a:r>
            <a:r>
              <a:rPr lang="en-US" sz="3200" dirty="0" err="1" smtClean="0">
                <a:latin typeface="Courier New"/>
                <a:ea typeface="DejaVu Sans" charset="0"/>
                <a:cs typeface="Courier New"/>
              </a:rPr>
              <a:t>Graham","Michael</a:t>
            </a:r>
            <a:r>
              <a:rPr lang="en-US" sz="3200" dirty="0">
                <a:latin typeface="Courier New"/>
                <a:ea typeface="DejaVu Sans" charset="0"/>
                <a:cs typeface="Courier New"/>
              </a:rPr>
              <a:t>"</a:t>
            </a:r>
            <a:r>
              <a:rPr lang="en-US" sz="3200" dirty="0" smtClean="0">
                <a:latin typeface="Courier New"/>
                <a:ea typeface="DejaVu Sans" charset="0"/>
                <a:cs typeface="Courier New"/>
              </a:rPr>
              <a:t>])</a:t>
            </a:r>
          </a:p>
          <a:p>
            <a:r>
              <a:rPr lang="en-US" sz="3200" dirty="0" smtClean="0">
                <a:latin typeface="Courier New"/>
                <a:ea typeface="DejaVu Sans" charset="0"/>
                <a:cs typeface="Courier New"/>
              </a:rPr>
              <a:t>append </a:t>
            </a:r>
            <a:r>
              <a:rPr lang="en-US" sz="3200" dirty="0">
                <a:ea typeface="DejaVu Sans" charset="0"/>
                <a:cs typeface="Courier New"/>
              </a:rPr>
              <a:t>versus</a:t>
            </a:r>
            <a:r>
              <a:rPr lang="en-US" sz="3200" dirty="0">
                <a:latin typeface="Courier New"/>
                <a:ea typeface="DejaVu Sans" charset="0"/>
                <a:cs typeface="Courier New"/>
              </a:rPr>
              <a:t> extend</a:t>
            </a:r>
            <a:r>
              <a:rPr lang="en-US" sz="3200" dirty="0" smtClean="0">
                <a:latin typeface="Courier New"/>
                <a:ea typeface="DejaVu Sans" charset="0"/>
                <a:cs typeface="Courier New"/>
              </a:rPr>
              <a:t>:</a:t>
            </a:r>
          </a:p>
          <a:p>
            <a:pPr marL="0" indent="0">
              <a:buNone/>
            </a:pPr>
            <a:r>
              <a:rPr lang="en-US" sz="3200" dirty="0" smtClean="0">
                <a:latin typeface="Courier New"/>
                <a:ea typeface="DejaVu Sans" charset="0"/>
                <a:cs typeface="Courier New"/>
              </a:rPr>
              <a:t>  append </a:t>
            </a:r>
            <a:r>
              <a:rPr lang="en-US" sz="3200" dirty="0">
                <a:ea typeface="DejaVu Sans" charset="0"/>
                <a:cs typeface="Courier New"/>
              </a:rPr>
              <a:t>adds the argument as the new last element.  That argument can itself be a list. </a:t>
            </a:r>
            <a:r>
              <a:rPr lang="en-US" sz="3200" dirty="0">
                <a:latin typeface="Courier New"/>
                <a:ea typeface="DejaVu Sans" charset="0"/>
                <a:cs typeface="Courier New"/>
              </a:rPr>
              <a:t>extend</a:t>
            </a:r>
            <a:r>
              <a:rPr lang="en-US" sz="3200" dirty="0">
                <a:ea typeface="DejaVu Sans" charset="0"/>
                <a:cs typeface="Courier New"/>
              </a:rPr>
              <a:t> must take a list as its argument.  It concatenates that list onto the original list.</a:t>
            </a:r>
          </a:p>
          <a:p>
            <a:pPr lvl="1"/>
            <a:endParaRPr lang="en-US" sz="2800" dirty="0" smtClean="0"/>
          </a:p>
          <a:p>
            <a:endParaRPr lang="en-US" dirty="0"/>
          </a:p>
        </p:txBody>
      </p:sp>
    </p:spTree>
    <p:extLst>
      <p:ext uri="{BB962C8B-B14F-4D97-AF65-F5344CB8AC3E}">
        <p14:creationId xmlns:p14="http://schemas.microsoft.com/office/powerpoint/2010/main" val="290147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Spyder</a:t>
            </a:r>
            <a:endParaRPr lang="en-US" dirty="0"/>
          </a:p>
        </p:txBody>
      </p:sp>
      <p:sp>
        <p:nvSpPr>
          <p:cNvPr id="3" name="Content Placeholder 2"/>
          <p:cNvSpPr>
            <a:spLocks noGrp="1"/>
          </p:cNvSpPr>
          <p:nvPr>
            <p:ph idx="1"/>
          </p:nvPr>
        </p:nvSpPr>
        <p:spPr/>
        <p:txBody>
          <a:bodyPr>
            <a:normAutofit lnSpcReduction="10000"/>
          </a:bodyPr>
          <a:lstStyle/>
          <a:p>
            <a:r>
              <a:rPr lang="en-US" dirty="0" smtClean="0"/>
              <a:t>The left panel is the </a:t>
            </a:r>
            <a:r>
              <a:rPr lang="en-US" i="1" dirty="0" smtClean="0"/>
              <a:t>editor </a:t>
            </a:r>
            <a:r>
              <a:rPr lang="en-US" dirty="0" smtClean="0"/>
              <a:t>panel.  Type your code in there.</a:t>
            </a:r>
          </a:p>
          <a:p>
            <a:r>
              <a:rPr lang="en-US" dirty="0" smtClean="0"/>
              <a:t>On the top right are </a:t>
            </a:r>
            <a:r>
              <a:rPr lang="en-US" i="1" dirty="0" smtClean="0"/>
              <a:t>explorer</a:t>
            </a:r>
            <a:r>
              <a:rPr lang="en-US" dirty="0" smtClean="0"/>
              <a:t> panels.  In this introduction we will use Variable and File explorers.</a:t>
            </a:r>
          </a:p>
          <a:p>
            <a:r>
              <a:rPr lang="en-US" dirty="0" smtClean="0"/>
              <a:t>On the bottom right is the </a:t>
            </a:r>
            <a:r>
              <a:rPr lang="en-US" dirty="0" err="1" smtClean="0"/>
              <a:t>iPython</a:t>
            </a:r>
            <a:r>
              <a:rPr lang="en-US" dirty="0" smtClean="0"/>
              <a:t> console.  You can switch to a plain Python interpreter by clicking on Console.  The interpreter prompt is </a:t>
            </a:r>
          </a:p>
          <a:p>
            <a:pPr marL="0" indent="0">
              <a:buNone/>
            </a:pPr>
            <a:r>
              <a:rPr lang="en-US" dirty="0"/>
              <a:t> </a:t>
            </a:r>
            <a:r>
              <a:rPr lang="en-US" dirty="0" smtClean="0"/>
              <a:t>   </a:t>
            </a:r>
            <a:r>
              <a:rPr lang="en-US" dirty="0" smtClean="0">
                <a:latin typeface="Courier New" charset="0"/>
                <a:ea typeface="Courier New" charset="0"/>
                <a:cs typeface="Courier New" charset="0"/>
              </a:rPr>
              <a:t>&gt;&gt;&gt;</a:t>
            </a:r>
          </a:p>
          <a:p>
            <a:r>
              <a:rPr lang="en-US" dirty="0" smtClean="0"/>
              <a:t>The notes will use this for typing at the interpreter even if you may be using </a:t>
            </a:r>
            <a:r>
              <a:rPr lang="en-US" dirty="0" err="1" smtClean="0"/>
              <a:t>iPython</a:t>
            </a:r>
            <a:r>
              <a:rPr lang="en-US" dirty="0" smtClean="0"/>
              <a:t>.</a:t>
            </a:r>
            <a:endParaRPr lang="en-US" dirty="0"/>
          </a:p>
        </p:txBody>
      </p:sp>
    </p:spTree>
    <p:extLst>
      <p:ext uri="{BB962C8B-B14F-4D97-AF65-F5344CB8AC3E}">
        <p14:creationId xmlns:p14="http://schemas.microsoft.com/office/powerpoint/2010/main" val="1238532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Ways to Enlarge</a:t>
            </a:r>
            <a:endParaRPr lang="en-US" dirty="0"/>
          </a:p>
        </p:txBody>
      </p:sp>
      <p:sp>
        <p:nvSpPr>
          <p:cNvPr id="3" name="Content Placeholder 2"/>
          <p:cNvSpPr>
            <a:spLocks noGrp="1"/>
          </p:cNvSpPr>
          <p:nvPr>
            <p:ph idx="1"/>
          </p:nvPr>
        </p:nvSpPr>
        <p:spPr/>
        <p:txBody>
          <a:bodyPr>
            <a:normAutofit/>
          </a:bodyPr>
          <a:lstStyle/>
          <a:p>
            <a:r>
              <a:rPr lang="en-US" dirty="0" smtClean="0"/>
              <a:t>Concatenate</a:t>
            </a:r>
          </a:p>
          <a:p>
            <a:pPr marL="0" indent="0">
              <a:buNone/>
            </a:pPr>
            <a:r>
              <a:rPr lang="en-US" dirty="0" smtClean="0">
                <a:latin typeface="Courier New"/>
                <a:cs typeface="Courier New"/>
              </a:rPr>
              <a:t>  L</a:t>
            </a:r>
            <a:r>
              <a:rPr lang="en-US" dirty="0">
                <a:latin typeface="Courier New"/>
                <a:cs typeface="Courier New"/>
              </a:rPr>
              <a:t>=[1,2,3]+[4,5,6</a:t>
            </a:r>
            <a:r>
              <a:rPr lang="en-US" dirty="0" smtClean="0">
                <a:latin typeface="Courier New"/>
                <a:cs typeface="Courier New"/>
              </a:rPr>
              <a:t>]</a:t>
            </a:r>
          </a:p>
          <a:p>
            <a:r>
              <a:rPr lang="en-US" dirty="0" smtClean="0"/>
              <a:t>Insert</a:t>
            </a:r>
          </a:p>
          <a:p>
            <a:pPr marL="0" indent="0">
              <a:buNone/>
            </a:pPr>
            <a:r>
              <a:rPr lang="en-US" dirty="0" smtClean="0">
                <a:latin typeface="Courier New"/>
                <a:cs typeface="Courier New"/>
              </a:rPr>
              <a:t>  </a:t>
            </a:r>
            <a:r>
              <a:rPr lang="en-US" dirty="0" err="1" smtClean="0">
                <a:latin typeface="Courier New"/>
                <a:cs typeface="Courier New"/>
              </a:rPr>
              <a:t>L.insert</a:t>
            </a:r>
            <a:r>
              <a:rPr lang="en-US" dirty="0">
                <a:latin typeface="Courier New"/>
                <a:cs typeface="Courier New"/>
              </a:rPr>
              <a:t>(</a:t>
            </a:r>
            <a:r>
              <a:rPr lang="en-US" dirty="0" err="1">
                <a:latin typeface="Courier New"/>
                <a:cs typeface="Courier New"/>
              </a:rPr>
              <a:t>i,item</a:t>
            </a:r>
            <a:r>
              <a:rPr lang="en-US" dirty="0" smtClean="0">
                <a:latin typeface="Courier New"/>
                <a:cs typeface="Courier New"/>
              </a:rPr>
              <a:t>)</a:t>
            </a:r>
          </a:p>
          <a:p>
            <a:pPr lvl="1"/>
            <a:r>
              <a:rPr lang="en-US" dirty="0" smtClean="0">
                <a:cs typeface="Courier New"/>
              </a:rPr>
              <a:t>This </a:t>
            </a:r>
            <a:r>
              <a:rPr lang="en-US" dirty="0">
                <a:cs typeface="Courier New"/>
              </a:rPr>
              <a:t>inserts </a:t>
            </a:r>
            <a:r>
              <a:rPr lang="en-US" dirty="0">
                <a:latin typeface="Courier New"/>
                <a:cs typeface="Courier New"/>
              </a:rPr>
              <a:t>item </a:t>
            </a:r>
            <a:r>
              <a:rPr lang="en-US" i="1" dirty="0">
                <a:cs typeface="Courier New"/>
              </a:rPr>
              <a:t>before</a:t>
            </a:r>
            <a:r>
              <a:rPr lang="en-US" dirty="0">
                <a:cs typeface="Courier New"/>
              </a:rPr>
              <a:t> element </a:t>
            </a:r>
            <a:r>
              <a:rPr lang="en-US" dirty="0" err="1" smtClean="0">
                <a:latin typeface="Courier New"/>
                <a:cs typeface="Courier New"/>
              </a:rPr>
              <a:t>i</a:t>
            </a:r>
            <a:endParaRPr lang="en-US" dirty="0" smtClean="0">
              <a:latin typeface="Courier New"/>
              <a:cs typeface="Courier New"/>
            </a:endParaRPr>
          </a:p>
          <a:p>
            <a:pPr lvl="1"/>
            <a:r>
              <a:rPr lang="en-US" dirty="0" smtClean="0">
                <a:cs typeface="Courier New"/>
              </a:rPr>
              <a:t>To </a:t>
            </a:r>
            <a:r>
              <a:rPr lang="en-US" dirty="0">
                <a:cs typeface="Courier New"/>
              </a:rPr>
              <a:t>add an item at the beginning of a list, </a:t>
            </a:r>
            <a:r>
              <a:rPr lang="en-US" dirty="0" smtClean="0">
                <a:cs typeface="Courier New"/>
              </a:rPr>
              <a:t>use</a:t>
            </a:r>
          </a:p>
          <a:p>
            <a:pPr marL="274320" lvl="1" indent="0">
              <a:buNone/>
            </a:pPr>
            <a:r>
              <a:rPr lang="en-US" dirty="0" smtClean="0">
                <a:latin typeface="Courier New"/>
                <a:cs typeface="Courier New"/>
              </a:rPr>
              <a:t>   </a:t>
            </a:r>
            <a:r>
              <a:rPr lang="en-US" dirty="0" err="1" smtClean="0">
                <a:latin typeface="Courier New"/>
                <a:cs typeface="Courier New"/>
              </a:rPr>
              <a:t>L.insert</a:t>
            </a:r>
            <a:r>
              <a:rPr lang="en-US" dirty="0">
                <a:latin typeface="Courier New"/>
                <a:cs typeface="Courier New"/>
              </a:rPr>
              <a:t>(0,item)</a:t>
            </a:r>
          </a:p>
          <a:p>
            <a:endParaRPr lang="en-US" sz="3200" dirty="0" smtClean="0"/>
          </a:p>
          <a:p>
            <a:pPr marL="0" indent="0">
              <a:buNone/>
            </a:pPr>
            <a:r>
              <a:rPr lang="en-US" sz="3200" dirty="0" smtClean="0">
                <a:latin typeface="Courier New"/>
                <a:cs typeface="Courier New"/>
              </a:rPr>
              <a:t>  </a:t>
            </a:r>
          </a:p>
          <a:p>
            <a:pPr lvl="1"/>
            <a:endParaRPr lang="en-US" sz="2800" dirty="0" smtClean="0"/>
          </a:p>
          <a:p>
            <a:endParaRPr lang="en-US" dirty="0"/>
          </a:p>
        </p:txBody>
      </p:sp>
    </p:spTree>
    <p:extLst>
      <p:ext uri="{BB962C8B-B14F-4D97-AF65-F5344CB8AC3E}">
        <p14:creationId xmlns:p14="http://schemas.microsoft.com/office/powerpoint/2010/main" val="2606360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Shortening lists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Delete an element by its index</a:t>
            </a:r>
          </a:p>
          <a:p>
            <a:pPr marL="548640" lvl="2" indent="0">
              <a:buNone/>
            </a:pPr>
            <a:r>
              <a:rPr lang="en-US" sz="2400" dirty="0" smtClean="0">
                <a:latin typeface="Courier New"/>
                <a:cs typeface="Courier New"/>
              </a:rPr>
              <a:t>	del L[</a:t>
            </a:r>
            <a:r>
              <a:rPr lang="en-US" sz="2400" dirty="0" err="1" smtClean="0">
                <a:latin typeface="Courier New"/>
                <a:cs typeface="Courier New"/>
              </a:rPr>
              <a:t>i</a:t>
            </a:r>
            <a:r>
              <a:rPr lang="en-US" sz="2400" dirty="0" smtClean="0">
                <a:latin typeface="Courier New"/>
                <a:cs typeface="Courier New"/>
              </a:rPr>
              <a:t>]</a:t>
            </a:r>
          </a:p>
          <a:p>
            <a:r>
              <a:rPr lang="en-US" dirty="0" smtClean="0"/>
              <a:t>Delete the </a:t>
            </a:r>
            <a:r>
              <a:rPr lang="en-US" i="1" dirty="0" smtClean="0"/>
              <a:t>first</a:t>
            </a:r>
            <a:r>
              <a:rPr lang="en-US" dirty="0" smtClean="0"/>
              <a:t> occurrence of a particular element</a:t>
            </a:r>
          </a:p>
          <a:p>
            <a:pPr marL="274320" lvl="1" indent="0">
              <a:buNone/>
            </a:pPr>
            <a:r>
              <a:rPr lang="en-US" sz="2400" dirty="0" smtClean="0">
                <a:latin typeface="Courier New"/>
                <a:cs typeface="Courier New"/>
              </a:rPr>
              <a:t>  	</a:t>
            </a:r>
            <a:r>
              <a:rPr lang="en-US" sz="2400" dirty="0" err="1" smtClean="0">
                <a:latin typeface="Courier New"/>
                <a:cs typeface="Courier New"/>
              </a:rPr>
              <a:t>L.remove</a:t>
            </a:r>
            <a:r>
              <a:rPr lang="en-US" sz="2400" dirty="0" smtClean="0">
                <a:latin typeface="Courier New"/>
                <a:cs typeface="Courier New"/>
              </a:rPr>
              <a:t>(item)</a:t>
            </a:r>
          </a:p>
          <a:p>
            <a:pPr lvl="1"/>
            <a:r>
              <a:rPr lang="en-US" dirty="0" smtClean="0"/>
              <a:t>The </a:t>
            </a:r>
            <a:r>
              <a:rPr lang="en-US" dirty="0" smtClean="0">
                <a:latin typeface="Courier New"/>
                <a:cs typeface="Courier New"/>
              </a:rPr>
              <a:t>item</a:t>
            </a:r>
            <a:r>
              <a:rPr lang="en-US" dirty="0" smtClean="0"/>
              <a:t> must match exactly or an error occurs.</a:t>
            </a:r>
          </a:p>
          <a:p>
            <a:r>
              <a:rPr lang="en-US" dirty="0" smtClean="0"/>
              <a:t>Remove and return an element</a:t>
            </a:r>
          </a:p>
          <a:p>
            <a:pPr marL="274320" lvl="1" indent="0">
              <a:buNone/>
            </a:pPr>
            <a:r>
              <a:rPr lang="en-US" dirty="0">
                <a:latin typeface="Courier New"/>
                <a:cs typeface="Courier New"/>
              </a:rPr>
              <a:t>	</a:t>
            </a:r>
            <a:r>
              <a:rPr lang="en-US" dirty="0" smtClean="0">
                <a:latin typeface="Courier New"/>
                <a:cs typeface="Courier New"/>
              </a:rPr>
              <a:t>item=</a:t>
            </a:r>
            <a:r>
              <a:rPr lang="en-US" dirty="0" err="1" smtClean="0">
                <a:latin typeface="Courier New"/>
                <a:cs typeface="Courier New"/>
              </a:rPr>
              <a:t>L.pop</a:t>
            </a:r>
            <a:r>
              <a:rPr lang="en-US" dirty="0" smtClean="0">
                <a:latin typeface="Courier New"/>
                <a:cs typeface="Courier New"/>
              </a:rPr>
              <a:t>(&lt;</a:t>
            </a:r>
            <a:r>
              <a:rPr lang="en-US" dirty="0" err="1" smtClean="0">
                <a:latin typeface="Courier New"/>
                <a:cs typeface="Courier New"/>
              </a:rPr>
              <a:t>i</a:t>
            </a:r>
            <a:r>
              <a:rPr lang="en-US" dirty="0">
                <a:latin typeface="Courier New"/>
                <a:cs typeface="Courier New"/>
              </a:rPr>
              <a:t>&gt;</a:t>
            </a:r>
            <a:r>
              <a:rPr lang="en-US" dirty="0" smtClean="0">
                <a:latin typeface="Courier New"/>
                <a:cs typeface="Courier New"/>
              </a:rPr>
              <a:t>)</a:t>
            </a:r>
          </a:p>
          <a:p>
            <a:pPr lvl="1"/>
            <a:r>
              <a:rPr lang="en-US" dirty="0" smtClean="0"/>
              <a:t>The angle brackets indicate an optional argument.  If it is absent the last element is returned.  If it is present that element is returned.</a:t>
            </a:r>
          </a:p>
          <a:p>
            <a:pPr marL="274320" lvl="1" indent="0">
              <a:buNone/>
            </a:pPr>
            <a:r>
              <a:rPr lang="en-US" dirty="0" smtClean="0">
                <a:latin typeface="Courier New"/>
                <a:cs typeface="Courier New"/>
              </a:rPr>
              <a:t>	</a:t>
            </a:r>
            <a:r>
              <a:rPr lang="en-US" dirty="0" err="1" smtClean="0">
                <a:latin typeface="Courier New"/>
                <a:cs typeface="Courier New"/>
              </a:rPr>
              <a:t>Lastval</a:t>
            </a:r>
            <a:r>
              <a:rPr lang="en-US" dirty="0" smtClean="0">
                <a:latin typeface="Courier New"/>
                <a:cs typeface="Courier New"/>
              </a:rPr>
              <a:t>=</a:t>
            </a:r>
            <a:r>
              <a:rPr lang="en-US" dirty="0" err="1" smtClean="0">
                <a:latin typeface="Courier New"/>
                <a:cs typeface="Courier New"/>
              </a:rPr>
              <a:t>L.pop</a:t>
            </a:r>
            <a:r>
              <a:rPr lang="en-US" dirty="0" smtClean="0">
                <a:latin typeface="Courier New"/>
                <a:cs typeface="Courier New"/>
              </a:rPr>
              <a:t>()</a:t>
            </a:r>
          </a:p>
          <a:p>
            <a:pPr marL="274320" lvl="1" indent="0">
              <a:buNone/>
            </a:pPr>
            <a:r>
              <a:rPr lang="en-US" dirty="0" smtClean="0">
                <a:latin typeface="Courier New"/>
                <a:cs typeface="Courier New"/>
              </a:rPr>
              <a:t>	</a:t>
            </a:r>
            <a:r>
              <a:rPr lang="en-US" dirty="0" err="1" smtClean="0">
                <a:latin typeface="Courier New"/>
                <a:cs typeface="Courier New"/>
              </a:rPr>
              <a:t>A_val</a:t>
            </a:r>
            <a:r>
              <a:rPr lang="en-US" dirty="0" smtClean="0">
                <a:latin typeface="Courier New"/>
                <a:cs typeface="Courier New"/>
              </a:rPr>
              <a:t>=</a:t>
            </a:r>
            <a:r>
              <a:rPr lang="en-US" dirty="0" err="1" smtClean="0">
                <a:latin typeface="Courier New"/>
                <a:cs typeface="Courier New"/>
              </a:rPr>
              <a:t>L.pop</a:t>
            </a:r>
            <a:r>
              <a:rPr lang="en-US" dirty="0" smtClean="0">
                <a:latin typeface="Courier New"/>
                <a:cs typeface="Courier New"/>
              </a:rPr>
              <a:t>(2)</a:t>
            </a:r>
            <a:endParaRPr lang="en-US" dirty="0">
              <a:latin typeface="Courier New"/>
              <a:cs typeface="Courier New"/>
            </a:endParaRPr>
          </a:p>
        </p:txBody>
      </p:sp>
    </p:spTree>
    <p:extLst>
      <p:ext uri="{BB962C8B-B14F-4D97-AF65-F5344CB8AC3E}">
        <p14:creationId xmlns:p14="http://schemas.microsoft.com/office/powerpoint/2010/main" val="19170387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List Methods</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smtClean="0"/>
              <a:t>The length of a list is given by </a:t>
            </a:r>
            <a:r>
              <a:rPr lang="en-US" dirty="0" err="1" smtClean="0"/>
              <a:t>len</a:t>
            </a:r>
            <a:endParaRPr lang="en-US" dirty="0" smtClean="0"/>
          </a:p>
          <a:p>
            <a:pPr marL="274320" lvl="1" indent="0">
              <a:buNone/>
            </a:pPr>
            <a:r>
              <a:rPr lang="en-US" dirty="0" smtClean="0">
                <a:latin typeface="Courier New"/>
                <a:cs typeface="Courier New"/>
              </a:rPr>
              <a:t>	</a:t>
            </a:r>
            <a:r>
              <a:rPr lang="en-US" sz="2400" dirty="0" err="1" smtClean="0">
                <a:latin typeface="Courier New"/>
                <a:cs typeface="Courier New"/>
              </a:rPr>
              <a:t>LenOfL</a:t>
            </a:r>
            <a:r>
              <a:rPr lang="en-US" sz="2400" dirty="0" smtClean="0">
                <a:latin typeface="Courier New"/>
                <a:cs typeface="Courier New"/>
              </a:rPr>
              <a:t>=</a:t>
            </a:r>
            <a:r>
              <a:rPr lang="en-US" sz="2400" dirty="0" err="1" smtClean="0">
                <a:latin typeface="Courier New"/>
                <a:cs typeface="Courier New"/>
              </a:rPr>
              <a:t>len</a:t>
            </a:r>
            <a:r>
              <a:rPr lang="en-US" sz="2400" dirty="0" smtClean="0">
                <a:latin typeface="Courier New"/>
                <a:cs typeface="Courier New"/>
              </a:rPr>
              <a:t>(L)</a:t>
            </a:r>
          </a:p>
          <a:p>
            <a:r>
              <a:rPr lang="en-US" dirty="0" smtClean="0">
                <a:cs typeface="Courier New"/>
              </a:rPr>
              <a:t>Maximum or minimum value of the items:</a:t>
            </a:r>
          </a:p>
          <a:p>
            <a:pPr marL="274320" lvl="1" indent="0">
              <a:buNone/>
            </a:pPr>
            <a:r>
              <a:rPr lang="en-US" sz="2400" dirty="0">
                <a:latin typeface="Courier New"/>
                <a:cs typeface="Courier New"/>
              </a:rPr>
              <a:t>	</a:t>
            </a:r>
            <a:r>
              <a:rPr lang="en-US" sz="2400" dirty="0" smtClean="0">
                <a:latin typeface="Courier New"/>
                <a:cs typeface="Courier New"/>
              </a:rPr>
              <a:t>max(L), min(L)</a:t>
            </a:r>
          </a:p>
          <a:p>
            <a:r>
              <a:rPr lang="en-US" sz="2800" dirty="0" smtClean="0">
                <a:cs typeface="Courier New"/>
              </a:rPr>
              <a:t>Membership test</a:t>
            </a:r>
          </a:p>
          <a:p>
            <a:pPr marL="0" indent="0">
              <a:buNone/>
            </a:pPr>
            <a:r>
              <a:rPr lang="en-US" dirty="0">
                <a:latin typeface="Courier New"/>
                <a:cs typeface="Courier New"/>
              </a:rPr>
              <a:t>	</a:t>
            </a:r>
            <a:r>
              <a:rPr lang="en-US" dirty="0" smtClean="0">
                <a:latin typeface="Courier New"/>
                <a:cs typeface="Courier New"/>
              </a:rPr>
              <a:t>item in list</a:t>
            </a:r>
            <a:endParaRPr lang="en-US" sz="2400" dirty="0" smtClean="0">
              <a:latin typeface="Courier New"/>
              <a:cs typeface="Courier New"/>
            </a:endParaRPr>
          </a:p>
          <a:p>
            <a:r>
              <a:rPr lang="en-US" dirty="0" smtClean="0">
                <a:cs typeface="Courier New"/>
              </a:rPr>
              <a:t>Index of first time </a:t>
            </a:r>
            <a:r>
              <a:rPr lang="en-US" dirty="0" smtClean="0">
                <a:latin typeface="Courier New"/>
                <a:cs typeface="Courier New"/>
              </a:rPr>
              <a:t>item</a:t>
            </a:r>
            <a:r>
              <a:rPr lang="en-US" dirty="0" smtClean="0">
                <a:cs typeface="Courier New"/>
              </a:rPr>
              <a:t> occurs</a:t>
            </a:r>
          </a:p>
          <a:p>
            <a:pPr marL="274320" lvl="1" indent="0">
              <a:buNone/>
            </a:pPr>
            <a:r>
              <a:rPr lang="en-US" dirty="0" smtClean="0">
                <a:latin typeface="Courier New"/>
                <a:cs typeface="Courier New"/>
              </a:rPr>
              <a:t>	</a:t>
            </a:r>
            <a:r>
              <a:rPr lang="en-US" sz="2400" dirty="0" err="1" smtClean="0">
                <a:latin typeface="Courier New"/>
                <a:cs typeface="Courier New"/>
              </a:rPr>
              <a:t>myIndex</a:t>
            </a:r>
            <a:r>
              <a:rPr lang="en-US" sz="2400" dirty="0" smtClean="0">
                <a:latin typeface="Courier New"/>
                <a:cs typeface="Courier New"/>
              </a:rPr>
              <a:t>=</a:t>
            </a:r>
            <a:r>
              <a:rPr lang="en-US" sz="2400" dirty="0" err="1" smtClean="0">
                <a:latin typeface="Courier New"/>
                <a:cs typeface="Courier New"/>
              </a:rPr>
              <a:t>L.index</a:t>
            </a:r>
            <a:r>
              <a:rPr lang="en-US" sz="2400" dirty="0" smtClean="0">
                <a:latin typeface="Courier New"/>
                <a:cs typeface="Courier New"/>
              </a:rPr>
              <a:t>(item)</a:t>
            </a:r>
          </a:p>
          <a:p>
            <a:r>
              <a:rPr lang="en-US" dirty="0" smtClean="0">
                <a:cs typeface="Courier New"/>
              </a:rPr>
              <a:t>Number of times </a:t>
            </a:r>
            <a:r>
              <a:rPr lang="en-US" dirty="0" smtClean="0">
                <a:latin typeface="Courier New"/>
                <a:cs typeface="Courier New"/>
              </a:rPr>
              <a:t>item</a:t>
            </a:r>
            <a:r>
              <a:rPr lang="en-US" dirty="0" smtClean="0">
                <a:cs typeface="Courier New"/>
              </a:rPr>
              <a:t> occurs</a:t>
            </a:r>
          </a:p>
          <a:p>
            <a:pPr marL="274320" lvl="1" indent="0">
              <a:buNone/>
            </a:pPr>
            <a:r>
              <a:rPr lang="en-US" dirty="0" smtClean="0">
                <a:latin typeface="Courier New"/>
                <a:cs typeface="Courier New"/>
              </a:rPr>
              <a:t>	</a:t>
            </a:r>
            <a:r>
              <a:rPr lang="en-US" sz="2400" dirty="0" err="1" smtClean="0">
                <a:latin typeface="Courier New"/>
                <a:cs typeface="Courier New"/>
              </a:rPr>
              <a:t>NumItem</a:t>
            </a:r>
            <a:r>
              <a:rPr lang="en-US" sz="2400" dirty="0" smtClean="0">
                <a:latin typeface="Courier New"/>
                <a:cs typeface="Courier New"/>
              </a:rPr>
              <a:t>=</a:t>
            </a:r>
            <a:r>
              <a:rPr lang="en-US" sz="2400" dirty="0" err="1" smtClean="0">
                <a:latin typeface="Courier New"/>
                <a:cs typeface="Courier New"/>
              </a:rPr>
              <a:t>L.count</a:t>
            </a:r>
            <a:r>
              <a:rPr lang="en-US" sz="2400" dirty="0" smtClean="0">
                <a:latin typeface="Courier New"/>
                <a:cs typeface="Courier New"/>
              </a:rPr>
              <a:t>(item)</a:t>
            </a:r>
          </a:p>
          <a:p>
            <a:pPr marL="274320" lvl="1" indent="0">
              <a:buNone/>
            </a:pPr>
            <a:endParaRPr lang="en-US" sz="2400" dirty="0" smtClean="0">
              <a:latin typeface="Courier New"/>
              <a:cs typeface="Courier New"/>
            </a:endParaRPr>
          </a:p>
          <a:p>
            <a:endParaRPr lang="en-US" dirty="0">
              <a:latin typeface="Courier New"/>
              <a:cs typeface="Courier New"/>
            </a:endParaRPr>
          </a:p>
        </p:txBody>
      </p:sp>
    </p:spTree>
    <p:extLst>
      <p:ext uri="{BB962C8B-B14F-4D97-AF65-F5344CB8AC3E}">
        <p14:creationId xmlns:p14="http://schemas.microsoft.com/office/powerpoint/2010/main" val="3266453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lstStyle/>
          <a:p>
            <a:r>
              <a:rPr lang="en-US" dirty="0" smtClean="0"/>
              <a:t>At the Python interpreter prompt type</a:t>
            </a:r>
          </a:p>
          <a:p>
            <a:pPr marL="0" indent="0">
              <a:buNone/>
            </a:pPr>
            <a:r>
              <a:rPr lang="en-US" dirty="0" smtClean="0">
                <a:latin typeface="Courier New"/>
                <a:cs typeface="Courier New"/>
              </a:rPr>
              <a:t>&gt;&gt;&gt;</a:t>
            </a:r>
            <a:r>
              <a:rPr lang="en-US" dirty="0" err="1" smtClean="0">
                <a:latin typeface="Courier New"/>
                <a:cs typeface="Courier New"/>
              </a:rPr>
              <a:t>NumList</a:t>
            </a:r>
            <a:r>
              <a:rPr lang="en-US" dirty="0" smtClean="0">
                <a:latin typeface="Courier New"/>
                <a:cs typeface="Courier New"/>
              </a:rPr>
              <a:t>=range(10)</a:t>
            </a:r>
          </a:p>
          <a:p>
            <a:r>
              <a:rPr lang="en-US" dirty="0" smtClean="0"/>
              <a:t>Print the length of the list</a:t>
            </a:r>
          </a:p>
          <a:p>
            <a:r>
              <a:rPr lang="en-US" dirty="0" smtClean="0"/>
              <a:t>Change the fourth element to 11</a:t>
            </a:r>
          </a:p>
          <a:p>
            <a:r>
              <a:rPr lang="en-US" dirty="0" smtClean="0"/>
              <a:t>Extend the list with </a:t>
            </a:r>
            <a:r>
              <a:rPr lang="en-US" dirty="0" smtClean="0">
                <a:latin typeface="Courier New"/>
                <a:cs typeface="Courier New"/>
              </a:rPr>
              <a:t>L=[20,30,40]</a:t>
            </a:r>
          </a:p>
          <a:p>
            <a:r>
              <a:rPr lang="en-US" dirty="0" smtClean="0"/>
              <a:t>Print the index of the item 9</a:t>
            </a:r>
          </a:p>
          <a:p>
            <a:r>
              <a:rPr lang="en-US" dirty="0" smtClean="0"/>
              <a:t>Remove that item from the list</a:t>
            </a:r>
          </a:p>
          <a:p>
            <a:r>
              <a:rPr lang="en-US" dirty="0" smtClean="0"/>
              <a:t>Print the current length of the list</a:t>
            </a:r>
          </a:p>
          <a:p>
            <a:r>
              <a:rPr lang="en-US" dirty="0" smtClean="0"/>
              <a:t>Sort the list and then reverse the sorted version</a:t>
            </a:r>
            <a:endParaRPr lang="en-US" dirty="0"/>
          </a:p>
        </p:txBody>
      </p:sp>
    </p:spTree>
    <p:extLst>
      <p:ext uri="{BB962C8B-B14F-4D97-AF65-F5344CB8AC3E}">
        <p14:creationId xmlns:p14="http://schemas.microsoft.com/office/powerpoint/2010/main" val="988654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Rearranging Lists</a:t>
            </a:r>
            <a:endParaRPr lang="en-US" dirty="0"/>
          </a:p>
        </p:txBody>
      </p:sp>
      <p:sp>
        <p:nvSpPr>
          <p:cNvPr id="3" name="Content Placeholder 2"/>
          <p:cNvSpPr>
            <a:spLocks noGrp="1"/>
          </p:cNvSpPr>
          <p:nvPr>
            <p:ph idx="1"/>
          </p:nvPr>
        </p:nvSpPr>
        <p:spPr/>
        <p:txBody>
          <a:bodyPr/>
          <a:lstStyle/>
          <a:p>
            <a:r>
              <a:rPr lang="en-US" dirty="0">
                <a:cs typeface="Courier New"/>
              </a:rPr>
              <a:t>Sort a list in place (overwrites the original)</a:t>
            </a:r>
          </a:p>
          <a:p>
            <a:pPr marL="274320" lvl="1" indent="0">
              <a:buNone/>
            </a:pPr>
            <a:r>
              <a:rPr lang="en-US" dirty="0">
                <a:latin typeface="Courier New"/>
                <a:cs typeface="Courier New"/>
              </a:rPr>
              <a:t>	</a:t>
            </a:r>
            <a:r>
              <a:rPr lang="en-US" dirty="0" err="1">
                <a:latin typeface="Courier New"/>
                <a:cs typeface="Courier New"/>
              </a:rPr>
              <a:t>L.sort</a:t>
            </a:r>
            <a:r>
              <a:rPr lang="en-US" dirty="0">
                <a:latin typeface="Courier New"/>
                <a:cs typeface="Courier New"/>
              </a:rPr>
              <a:t>()</a:t>
            </a:r>
          </a:p>
          <a:p>
            <a:r>
              <a:rPr lang="en-US" dirty="0">
                <a:cs typeface="Courier New"/>
              </a:rPr>
              <a:t>Return a sorted list to a new list</a:t>
            </a:r>
          </a:p>
          <a:p>
            <a:pPr marL="274320" lvl="1" indent="0">
              <a:buNone/>
            </a:pPr>
            <a:r>
              <a:rPr lang="en-US" dirty="0">
                <a:latin typeface="Courier New"/>
                <a:cs typeface="Courier New"/>
              </a:rPr>
              <a:t>    </a:t>
            </a:r>
            <a:r>
              <a:rPr lang="en-US" dirty="0" err="1">
                <a:latin typeface="Courier New"/>
                <a:cs typeface="Courier New"/>
              </a:rPr>
              <a:t>Lsorted</a:t>
            </a:r>
            <a:r>
              <a:rPr lang="en-US" dirty="0">
                <a:latin typeface="Courier New"/>
                <a:cs typeface="Courier New"/>
              </a:rPr>
              <a:t>=sorted(L)</a:t>
            </a:r>
          </a:p>
          <a:p>
            <a:r>
              <a:rPr lang="en-US" dirty="0">
                <a:cs typeface="Courier New"/>
              </a:rPr>
              <a:t>Reverse the list in place (overwrites)</a:t>
            </a:r>
          </a:p>
          <a:p>
            <a:pPr marL="274320" lvl="1" indent="0">
              <a:buNone/>
            </a:pPr>
            <a:r>
              <a:rPr lang="en-US" dirty="0">
                <a:latin typeface="Courier New"/>
                <a:cs typeface="Courier New"/>
              </a:rPr>
              <a:t>	</a:t>
            </a:r>
            <a:r>
              <a:rPr lang="en-US" dirty="0" err="1">
                <a:latin typeface="Courier New"/>
                <a:cs typeface="Courier New"/>
              </a:rPr>
              <a:t>L.reverse</a:t>
            </a:r>
            <a:r>
              <a:rPr lang="en-US" dirty="0">
                <a:latin typeface="Courier New"/>
                <a:cs typeface="Courier New"/>
              </a:rPr>
              <a:t>()</a:t>
            </a:r>
          </a:p>
          <a:p>
            <a:r>
              <a:rPr lang="en-US" dirty="0" smtClean="0"/>
              <a:t>Reverse the list and return to another list</a:t>
            </a:r>
          </a:p>
          <a:p>
            <a:pPr marL="0" indent="0">
              <a:buNone/>
            </a:pPr>
            <a:r>
              <a:rPr lang="en-US" dirty="0" smtClean="0">
                <a:latin typeface="Courier New"/>
                <a:cs typeface="Courier New"/>
              </a:rPr>
              <a:t>	</a:t>
            </a:r>
            <a:r>
              <a:rPr lang="en-US" dirty="0" err="1" smtClean="0">
                <a:latin typeface="Courier New"/>
                <a:cs typeface="Courier New"/>
              </a:rPr>
              <a:t>Lreversed</a:t>
            </a:r>
            <a:r>
              <a:rPr lang="en-US" dirty="0" smtClean="0">
                <a:latin typeface="Courier New"/>
                <a:cs typeface="Courier New"/>
              </a:rPr>
              <a:t>=L[::-1]</a:t>
            </a:r>
            <a:endParaRPr lang="en-US" dirty="0">
              <a:latin typeface="Courier New"/>
              <a:cs typeface="Courier New"/>
            </a:endParaRPr>
          </a:p>
        </p:txBody>
      </p:sp>
    </p:spTree>
    <p:extLst>
      <p:ext uri="{BB962C8B-B14F-4D97-AF65-F5344CB8AC3E}">
        <p14:creationId xmlns:p14="http://schemas.microsoft.com/office/powerpoint/2010/main" val="729994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Lists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latin typeface="Courier New"/>
                <a:cs typeface="Courier New"/>
              </a:rPr>
              <a:t> A=[1,2,3,4]</a:t>
            </a:r>
          </a:p>
          <a:p>
            <a:pPr marL="0" indent="0">
              <a:buNone/>
            </a:pPr>
            <a:r>
              <a:rPr lang="en-US" dirty="0" smtClean="0">
                <a:latin typeface="Courier New"/>
                <a:cs typeface="Courier New"/>
              </a:rPr>
              <a:t> B=A</a:t>
            </a:r>
          </a:p>
          <a:p>
            <a:pPr marL="0" indent="0">
              <a:buNone/>
            </a:pPr>
            <a:r>
              <a:rPr lang="en-US" dirty="0" smtClean="0">
                <a:latin typeface="Courier New"/>
                <a:cs typeface="Courier New"/>
              </a:rPr>
              <a:t> B[2]=9</a:t>
            </a:r>
          </a:p>
          <a:p>
            <a:pPr marL="0" indent="0">
              <a:buNone/>
            </a:pPr>
            <a:r>
              <a:rPr lang="en-US" dirty="0" smtClean="0">
                <a:latin typeface="Courier New"/>
                <a:cs typeface="Courier New"/>
              </a:rPr>
              <a:t> print A</a:t>
            </a:r>
          </a:p>
          <a:p>
            <a:pPr marL="0" indent="0">
              <a:buNone/>
            </a:pPr>
            <a:r>
              <a:rPr lang="en-US" dirty="0" smtClean="0">
                <a:latin typeface="Courier New"/>
                <a:cs typeface="Courier New"/>
              </a:rPr>
              <a:t> &gt;&gt;&gt;[1,2,9,4]</a:t>
            </a:r>
          </a:p>
          <a:p>
            <a:r>
              <a:rPr lang="en-US" dirty="0" smtClean="0"/>
              <a:t>B is just an alias (nickname) for A.  If B changes so does A.  </a:t>
            </a:r>
            <a:r>
              <a:rPr lang="en-US" b="1" dirty="0" smtClean="0"/>
              <a:t>THIS IS TRUE FOR ALL MUTABLE TYPES</a:t>
            </a:r>
            <a:r>
              <a:rPr lang="en-US" dirty="0" smtClean="0"/>
              <a:t>.</a:t>
            </a:r>
          </a:p>
          <a:p>
            <a:r>
              <a:rPr lang="en-US" dirty="0" smtClean="0"/>
              <a:t>Slicing notation creates a </a:t>
            </a:r>
            <a:r>
              <a:rPr lang="en-US" i="1" dirty="0" smtClean="0"/>
              <a:t>view </a:t>
            </a:r>
            <a:r>
              <a:rPr lang="en-US" dirty="0" smtClean="0"/>
              <a:t>that for lists is a copy if it's the entire list:</a:t>
            </a:r>
          </a:p>
          <a:p>
            <a:pPr marL="0" indent="0">
              <a:buNone/>
            </a:pPr>
            <a:r>
              <a:rPr lang="en-US" dirty="0" smtClean="0">
                <a:latin typeface="Courier New"/>
                <a:cs typeface="Courier New"/>
              </a:rPr>
              <a:t> C=A[:]</a:t>
            </a:r>
          </a:p>
          <a:p>
            <a:pPr marL="0" indent="0">
              <a:buNone/>
            </a:pPr>
            <a:r>
              <a:rPr lang="en-US" dirty="0" smtClean="0">
                <a:latin typeface="Courier New"/>
                <a:cs typeface="Courier New"/>
              </a:rPr>
              <a:t> C[1]=11</a:t>
            </a:r>
          </a:p>
          <a:p>
            <a:pPr marL="0" indent="0">
              <a:buNone/>
            </a:pPr>
            <a:r>
              <a:rPr lang="en-US" dirty="0" smtClean="0">
                <a:latin typeface="Courier New"/>
                <a:cs typeface="Courier New"/>
              </a:rPr>
              <a:t> print A</a:t>
            </a:r>
            <a:endParaRPr lang="en-US" dirty="0">
              <a:latin typeface="Courier New"/>
              <a:cs typeface="Courier New"/>
            </a:endParaRPr>
          </a:p>
        </p:txBody>
      </p:sp>
    </p:spTree>
    <p:extLst>
      <p:ext uri="{BB962C8B-B14F-4D97-AF65-F5344CB8AC3E}">
        <p14:creationId xmlns:p14="http://schemas.microsoft.com/office/powerpoint/2010/main" val="16028325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Copying</a:t>
            </a:r>
            <a:endParaRPr lang="en-US" dirty="0"/>
          </a:p>
        </p:txBody>
      </p:sp>
      <p:sp>
        <p:nvSpPr>
          <p:cNvPr id="3" name="Content Placeholder 2"/>
          <p:cNvSpPr>
            <a:spLocks noGrp="1"/>
          </p:cNvSpPr>
          <p:nvPr>
            <p:ph idx="1"/>
          </p:nvPr>
        </p:nvSpPr>
        <p:spPr/>
        <p:txBody>
          <a:bodyPr/>
          <a:lstStyle/>
          <a:p>
            <a:r>
              <a:rPr lang="en-US" dirty="0" smtClean="0"/>
              <a:t>Another way to create a true copy is to use the </a:t>
            </a:r>
            <a:r>
              <a:rPr lang="en-US" dirty="0" smtClean="0">
                <a:latin typeface="Courier New"/>
                <a:cs typeface="Courier New"/>
              </a:rPr>
              <a:t>list</a:t>
            </a:r>
            <a:r>
              <a:rPr lang="en-US" dirty="0" smtClean="0"/>
              <a:t> function, which converts any sequence into a list (its argument can already be a list):</a:t>
            </a:r>
          </a:p>
          <a:p>
            <a:pPr marL="0" indent="0">
              <a:buNone/>
            </a:pPr>
            <a:r>
              <a:rPr lang="en-US" dirty="0" smtClean="0">
                <a:latin typeface="Courier New"/>
                <a:cs typeface="Courier New"/>
              </a:rPr>
              <a:t>  B=list(A)</a:t>
            </a:r>
          </a:p>
          <a:p>
            <a:r>
              <a:rPr lang="en-US" dirty="0" smtClean="0"/>
              <a:t> We can also use the </a:t>
            </a:r>
            <a:r>
              <a:rPr lang="en-US" dirty="0" smtClean="0">
                <a:latin typeface="Courier New"/>
                <a:cs typeface="Courier New"/>
              </a:rPr>
              <a:t>copy</a:t>
            </a:r>
            <a:r>
              <a:rPr lang="en-US" dirty="0" smtClean="0"/>
              <a:t> module (much more about modules soon to come)</a:t>
            </a:r>
          </a:p>
          <a:p>
            <a:pPr marL="0" indent="0">
              <a:buNone/>
            </a:pPr>
            <a:r>
              <a:rPr lang="en-US" dirty="0" smtClean="0">
                <a:latin typeface="Courier New"/>
                <a:cs typeface="Courier New"/>
              </a:rPr>
              <a:t>  import copy</a:t>
            </a:r>
          </a:p>
          <a:p>
            <a:pPr marL="0" indent="0">
              <a:buNone/>
            </a:pPr>
            <a:r>
              <a:rPr lang="en-US" dirty="0" smtClean="0">
                <a:latin typeface="Courier New"/>
                <a:cs typeface="Courier New"/>
              </a:rPr>
              <a:t>  C=</a:t>
            </a:r>
            <a:r>
              <a:rPr lang="en-US" dirty="0" err="1" smtClean="0">
                <a:latin typeface="Courier New"/>
                <a:cs typeface="Courier New"/>
              </a:rPr>
              <a:t>copy.deepcopy</a:t>
            </a:r>
            <a:r>
              <a:rPr lang="en-US" dirty="0" smtClean="0">
                <a:latin typeface="Courier New"/>
                <a:cs typeface="Courier New"/>
              </a:rPr>
              <a:t>(A)</a:t>
            </a:r>
          </a:p>
          <a:p>
            <a:pPr marL="0" indent="0">
              <a:buNone/>
            </a:pPr>
            <a:endParaRPr lang="en-US" dirty="0">
              <a:latin typeface="Courier New"/>
              <a:cs typeface="Courier New"/>
            </a:endParaRPr>
          </a:p>
        </p:txBody>
      </p:sp>
    </p:spTree>
    <p:extLst>
      <p:ext uri="{BB962C8B-B14F-4D97-AF65-F5344CB8AC3E}">
        <p14:creationId xmlns:p14="http://schemas.microsoft.com/office/powerpoint/2010/main" val="2100308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2903455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Choices</a:t>
            </a:r>
            <a:endParaRPr lang="en-US" dirty="0"/>
          </a:p>
        </p:txBody>
      </p:sp>
      <p:sp>
        <p:nvSpPr>
          <p:cNvPr id="3" name="Content Placeholder 2"/>
          <p:cNvSpPr>
            <a:spLocks noGrp="1"/>
          </p:cNvSpPr>
          <p:nvPr>
            <p:ph idx="1"/>
          </p:nvPr>
        </p:nvSpPr>
        <p:spPr/>
        <p:txBody>
          <a:bodyPr/>
          <a:lstStyle/>
          <a:p>
            <a:r>
              <a:rPr lang="en-US" dirty="0"/>
              <a:t>Computer programs really can’t do that many things.  They can</a:t>
            </a:r>
          </a:p>
          <a:p>
            <a:pPr lvl="1"/>
            <a:r>
              <a:rPr lang="en-US" dirty="0"/>
              <a:t>Assign values to variables (</a:t>
            </a:r>
            <a:r>
              <a:rPr lang="en-US" dirty="0" smtClean="0"/>
              <a:t>memory locations).</a:t>
            </a:r>
            <a:endParaRPr lang="en-US" dirty="0"/>
          </a:p>
          <a:p>
            <a:pPr lvl="1"/>
            <a:r>
              <a:rPr lang="en-US" dirty="0"/>
              <a:t>Make decisions based on </a:t>
            </a:r>
            <a:r>
              <a:rPr lang="en-US" dirty="0" smtClean="0"/>
              <a:t>comparisons.</a:t>
            </a:r>
            <a:endParaRPr lang="en-US" dirty="0"/>
          </a:p>
          <a:p>
            <a:pPr lvl="1"/>
            <a:r>
              <a:rPr lang="en-US" dirty="0"/>
              <a:t>Repeat a sequence of instructions over and </a:t>
            </a:r>
            <a:r>
              <a:rPr lang="en-US" dirty="0" smtClean="0"/>
              <a:t>over.</a:t>
            </a:r>
            <a:endParaRPr lang="en-US" dirty="0"/>
          </a:p>
          <a:p>
            <a:pPr lvl="1"/>
            <a:r>
              <a:rPr lang="en-US" dirty="0"/>
              <a:t>Call </a:t>
            </a:r>
            <a:r>
              <a:rPr lang="en-US" dirty="0" smtClean="0"/>
              <a:t>subprograms.</a:t>
            </a:r>
            <a:endParaRPr lang="en-US" dirty="0"/>
          </a:p>
          <a:p>
            <a:r>
              <a:rPr lang="en-US" dirty="0" smtClean="0"/>
              <a:t>Decisions (conditionals) </a:t>
            </a:r>
            <a:r>
              <a:rPr lang="en-US" dirty="0"/>
              <a:t>are one of the fundamental programming </a:t>
            </a:r>
            <a:r>
              <a:rPr lang="en-US" dirty="0" smtClean="0"/>
              <a:t>constructs.</a:t>
            </a:r>
            <a:endParaRPr lang="en-US" dirty="0"/>
          </a:p>
          <a:p>
            <a:endParaRPr lang="en-US" dirty="0"/>
          </a:p>
        </p:txBody>
      </p:sp>
    </p:spTree>
    <p:extLst>
      <p:ext uri="{BB962C8B-B14F-4D97-AF65-F5344CB8AC3E}">
        <p14:creationId xmlns:p14="http://schemas.microsoft.com/office/powerpoint/2010/main" val="1676925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Branching (Pseudocode)</a:t>
            </a:r>
            <a:endParaRPr lang="en-US" dirty="0"/>
          </a:p>
        </p:txBody>
      </p:sp>
      <p:sp>
        <p:nvSpPr>
          <p:cNvPr id="3" name="Content Placeholder 2"/>
          <p:cNvSpPr>
            <a:spLocks noGrp="1"/>
          </p:cNvSpPr>
          <p:nvPr>
            <p:ph idx="1"/>
          </p:nvPr>
        </p:nvSpPr>
        <p:spPr/>
        <p:txBody>
          <a:bodyPr>
            <a:normAutofit/>
          </a:bodyPr>
          <a:lstStyle/>
          <a:p>
            <a:r>
              <a:rPr lang="en-US" dirty="0"/>
              <a:t>IF ( comparison operation evaluating to Boolean) do something ELSE do </a:t>
            </a:r>
            <a:r>
              <a:rPr lang="en-US" dirty="0" smtClean="0"/>
              <a:t>some other thing</a:t>
            </a:r>
          </a:p>
          <a:p>
            <a:r>
              <a:rPr lang="en-US" dirty="0" smtClean="0"/>
              <a:t>IF </a:t>
            </a:r>
            <a:r>
              <a:rPr lang="en-US" dirty="0"/>
              <a:t>( comparison ) do something ELSE IF (comparison) do some other thing ELSE default behavior</a:t>
            </a:r>
          </a:p>
          <a:p>
            <a:r>
              <a:rPr lang="en-US" dirty="0"/>
              <a:t>WARNING: In nearly all languages the </a:t>
            </a:r>
            <a:r>
              <a:rPr lang="en-US" dirty="0" smtClean="0"/>
              <a:t>comparison may </a:t>
            </a:r>
            <a:r>
              <a:rPr lang="en-US" i="1" dirty="0"/>
              <a:t>short </a:t>
            </a:r>
            <a:r>
              <a:rPr lang="en-US" i="1" dirty="0" smtClean="0"/>
              <a:t>circuit</a:t>
            </a:r>
            <a:r>
              <a:rPr lang="en-US" dirty="0" smtClean="0"/>
              <a:t>, </a:t>
            </a:r>
            <a:r>
              <a:rPr lang="en-US" dirty="0"/>
              <a:t>i.e. once it determines T or F of the comparison it does not do any more evaluations.  Don’t rely on a compound comparison operation </a:t>
            </a:r>
            <a:r>
              <a:rPr lang="en-US" dirty="0" smtClean="0"/>
              <a:t>to set a value.</a:t>
            </a:r>
            <a:endParaRPr lang="en-US" dirty="0"/>
          </a:p>
        </p:txBody>
      </p:sp>
    </p:spTree>
    <p:extLst>
      <p:ext uri="{BB962C8B-B14F-4D97-AF65-F5344CB8AC3E}">
        <p14:creationId xmlns:p14="http://schemas.microsoft.com/office/powerpoint/2010/main" val="3613839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Spyder</a:t>
            </a:r>
            <a:endParaRPr lang="en-US" dirty="0"/>
          </a:p>
        </p:txBody>
      </p:sp>
      <p:sp>
        <p:nvSpPr>
          <p:cNvPr id="3" name="Content Placeholder 2"/>
          <p:cNvSpPr>
            <a:spLocks noGrp="1"/>
          </p:cNvSpPr>
          <p:nvPr>
            <p:ph idx="1"/>
          </p:nvPr>
        </p:nvSpPr>
        <p:spPr/>
        <p:txBody>
          <a:bodyPr>
            <a:normAutofit fontScale="62500" lnSpcReduction="20000"/>
          </a:bodyPr>
          <a:lstStyle/>
          <a:p>
            <a:r>
              <a:rPr lang="en-US" dirty="0"/>
              <a:t>If you type</a:t>
            </a:r>
          </a:p>
          <a:p>
            <a:pPr marL="0" indent="0">
              <a:buNone/>
            </a:pPr>
            <a:r>
              <a:rPr lang="en-US" dirty="0" smtClean="0">
                <a:latin typeface="Courier New" charset="0"/>
                <a:ea typeface="Courier New" charset="0"/>
                <a:cs typeface="Courier New" charset="0"/>
              </a:rPr>
              <a:t>   print </a:t>
            </a:r>
            <a:r>
              <a:rPr lang="en-US" dirty="0">
                <a:latin typeface="Courier New" charset="0"/>
                <a:ea typeface="Courier New" charset="0"/>
                <a:cs typeface="Courier New" charset="0"/>
              </a:rPr>
              <a:t>"Hello World"</a:t>
            </a:r>
          </a:p>
          <a:p>
            <a:pPr marL="0" indent="0">
              <a:buNone/>
            </a:pPr>
            <a:r>
              <a:rPr lang="en-US" dirty="0" smtClean="0"/>
              <a:t>   In </a:t>
            </a:r>
            <a:r>
              <a:rPr lang="en-US" dirty="0"/>
              <a:t>the Editor pane, you must run it for the print to be carried out.   </a:t>
            </a:r>
          </a:p>
          <a:p>
            <a:r>
              <a:rPr lang="en-US" dirty="0"/>
              <a:t>You can also type commands directly into the </a:t>
            </a:r>
            <a:r>
              <a:rPr lang="en-US" dirty="0" err="1"/>
              <a:t>iPython</a:t>
            </a:r>
            <a:r>
              <a:rPr lang="en-US" dirty="0"/>
              <a:t> console.  If you type an expression its value will be printed:</a:t>
            </a:r>
          </a:p>
          <a:p>
            <a:pPr marL="0" indent="0">
              <a:buNone/>
            </a:pPr>
            <a:r>
              <a:rPr lang="en-US" dirty="0" smtClean="0">
                <a:latin typeface="Courier New" charset="0"/>
                <a:ea typeface="Courier New" charset="0"/>
                <a:cs typeface="Courier New" charset="0"/>
              </a:rPr>
              <a:t>   In  </a:t>
            </a:r>
            <a:r>
              <a:rPr lang="en-US" dirty="0">
                <a:latin typeface="Courier New" charset="0"/>
                <a:ea typeface="Courier New" charset="0"/>
                <a:cs typeface="Courier New" charset="0"/>
              </a:rPr>
              <a:t>[1]: x=5</a:t>
            </a:r>
          </a:p>
          <a:p>
            <a:pPr marL="0" indent="0">
              <a:buNone/>
            </a:pPr>
            <a:r>
              <a:rPr lang="en-US" dirty="0" smtClean="0">
                <a:latin typeface="Courier New" charset="0"/>
                <a:ea typeface="Courier New" charset="0"/>
                <a:cs typeface="Courier New" charset="0"/>
              </a:rPr>
              <a:t>   In  </a:t>
            </a:r>
            <a:r>
              <a:rPr lang="en-US" dirty="0">
                <a:latin typeface="Courier New" charset="0"/>
                <a:ea typeface="Courier New" charset="0"/>
                <a:cs typeface="Courier New" charset="0"/>
              </a:rPr>
              <a:t>[2]: y=7</a:t>
            </a:r>
          </a:p>
          <a:p>
            <a:pPr marL="0" indent="0">
              <a:buNone/>
            </a:pPr>
            <a:r>
              <a:rPr lang="en-US" dirty="0" smtClean="0">
                <a:latin typeface="Courier New" charset="0"/>
                <a:ea typeface="Courier New" charset="0"/>
                <a:cs typeface="Courier New" charset="0"/>
              </a:rPr>
              <a:t>   In  </a:t>
            </a:r>
            <a:r>
              <a:rPr lang="en-US" dirty="0">
                <a:latin typeface="Courier New" charset="0"/>
                <a:ea typeface="Courier New" charset="0"/>
                <a:cs typeface="Courier New" charset="0"/>
              </a:rPr>
              <a:t>[3]:</a:t>
            </a:r>
            <a:r>
              <a:rPr lang="en-US" dirty="0" err="1">
                <a:latin typeface="Courier New" charset="0"/>
                <a:ea typeface="Courier New" charset="0"/>
                <a:cs typeface="Courier New" charset="0"/>
              </a:rPr>
              <a:t>x+y</a:t>
            </a:r>
            <a:endParaRPr lang="en-US" dirty="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   Out </a:t>
            </a:r>
            <a:r>
              <a:rPr lang="en-US" dirty="0">
                <a:latin typeface="Courier New" charset="0"/>
                <a:ea typeface="Courier New" charset="0"/>
                <a:cs typeface="Courier New" charset="0"/>
              </a:rPr>
              <a:t>[3]: 12</a:t>
            </a:r>
          </a:p>
          <a:p>
            <a:r>
              <a:rPr lang="en-US" dirty="0"/>
              <a:t>This is not the case for expressions typed alone on a line in the Editor pane.  </a:t>
            </a:r>
          </a:p>
          <a:p>
            <a:pPr marL="0" indent="0">
              <a:buNone/>
            </a:pPr>
            <a:r>
              <a:rPr lang="en-US" dirty="0" smtClean="0"/>
              <a:t>      </a:t>
            </a:r>
            <a:r>
              <a:rPr lang="en-US" dirty="0" smtClean="0">
                <a:latin typeface="Courier New" charset="0"/>
                <a:ea typeface="Courier New" charset="0"/>
                <a:cs typeface="Courier New" charset="0"/>
              </a:rPr>
              <a:t>x=5</a:t>
            </a:r>
            <a:endParaRPr lang="en-US" dirty="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   y-7</a:t>
            </a:r>
            <a:endParaRPr lang="en-US" dirty="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x+y</a:t>
            </a:r>
            <a:endParaRPr lang="en-US" dirty="0">
              <a:latin typeface="Courier New" charset="0"/>
              <a:ea typeface="Courier New" charset="0"/>
              <a:cs typeface="Courier New" charset="0"/>
            </a:endParaRPr>
          </a:p>
          <a:p>
            <a:pPr marL="0" indent="0">
              <a:buNone/>
            </a:pPr>
            <a:r>
              <a:rPr lang="en-US" dirty="0" smtClean="0"/>
              <a:t>   Nothing </a:t>
            </a:r>
            <a:r>
              <a:rPr lang="en-US" dirty="0"/>
              <a:t>will happen if we run the above lines of code</a:t>
            </a:r>
            <a:r>
              <a:rPr lang="en-US" dirty="0" smtClean="0"/>
              <a:t>.  You must use </a:t>
            </a:r>
            <a:r>
              <a:rPr lang="en-US" dirty="0" smtClean="0">
                <a:latin typeface="Courier New" charset="0"/>
                <a:ea typeface="Courier New" charset="0"/>
                <a:cs typeface="Courier New" charset="0"/>
              </a:rPr>
              <a:t>print</a:t>
            </a:r>
            <a:r>
              <a:rPr lang="en-US" dirty="0" smtClean="0"/>
              <a:t> in a script to see any output.</a:t>
            </a:r>
            <a:endParaRPr lang="en-US" dirty="0"/>
          </a:p>
          <a:p>
            <a:pPr marL="0" indent="0">
              <a:buNone/>
            </a:pPr>
            <a:r>
              <a:rPr lang="en-US" dirty="0"/>
              <a:t> </a:t>
            </a:r>
          </a:p>
          <a:p>
            <a:r>
              <a:rPr lang="en-US" dirty="0"/>
              <a:t>In the </a:t>
            </a:r>
            <a:r>
              <a:rPr lang="en-US" dirty="0" err="1"/>
              <a:t>iPython</a:t>
            </a:r>
            <a:r>
              <a:rPr lang="en-US" dirty="0"/>
              <a:t> console we can also use up-down arrow keys to scroll in our commands, and the right-left arrow keys to edit them.</a:t>
            </a:r>
          </a:p>
          <a:p>
            <a:endParaRPr lang="en-US" dirty="0"/>
          </a:p>
        </p:txBody>
      </p:sp>
    </p:spTree>
    <p:extLst>
      <p:ext uri="{BB962C8B-B14F-4D97-AF65-F5344CB8AC3E}">
        <p14:creationId xmlns:p14="http://schemas.microsoft.com/office/powerpoint/2010/main" val="8303567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Syntax</a:t>
            </a:r>
            <a:endParaRPr lang="en-US" dirty="0"/>
          </a:p>
        </p:txBody>
      </p:sp>
      <p:sp>
        <p:nvSpPr>
          <p:cNvPr id="3" name="Content Placeholder 2"/>
          <p:cNvSpPr>
            <a:spLocks noGrp="1"/>
          </p:cNvSpPr>
          <p:nvPr>
            <p:ph idx="1"/>
          </p:nvPr>
        </p:nvSpPr>
        <p:spPr/>
        <p:txBody>
          <a:bodyPr>
            <a:normAutofit lnSpcReduction="10000"/>
          </a:bodyPr>
          <a:lstStyle/>
          <a:p>
            <a:r>
              <a:rPr lang="en-US" dirty="0" err="1">
                <a:latin typeface="Courier New"/>
                <a:cs typeface="Courier New"/>
              </a:rPr>
              <a:t>elif</a:t>
            </a:r>
            <a:r>
              <a:rPr lang="en-US" dirty="0"/>
              <a:t>  and </a:t>
            </a:r>
            <a:r>
              <a:rPr lang="en-US" dirty="0">
                <a:latin typeface="Courier New"/>
                <a:cs typeface="Courier New"/>
              </a:rPr>
              <a:t>else</a:t>
            </a:r>
            <a:r>
              <a:rPr lang="en-US" dirty="0"/>
              <a:t> are optional</a:t>
            </a:r>
          </a:p>
          <a:p>
            <a:r>
              <a:rPr lang="en-US" dirty="0" smtClean="0"/>
              <a:t>Must </a:t>
            </a:r>
            <a:r>
              <a:rPr lang="en-US" dirty="0"/>
              <a:t>use </a:t>
            </a:r>
            <a:r>
              <a:rPr lang="en-US" dirty="0" smtClean="0"/>
              <a:t>colons and indent the code blocks!</a:t>
            </a:r>
          </a:p>
          <a:p>
            <a:r>
              <a:rPr lang="en-US" dirty="0" smtClean="0"/>
              <a:t>Each block must have at least one statement so use </a:t>
            </a:r>
            <a:r>
              <a:rPr lang="en-US" dirty="0" smtClean="0">
                <a:latin typeface="Courier New" panose="02070309020205020404" pitchFamily="49" charset="0"/>
                <a:cs typeface="Courier New" panose="02070309020205020404" pitchFamily="49" charset="0"/>
              </a:rPr>
              <a:t>pass</a:t>
            </a:r>
            <a:r>
              <a:rPr lang="en-US" dirty="0" smtClean="0"/>
              <a:t> if there is no action (avoid this if you can)</a:t>
            </a:r>
            <a:endParaRPr lang="en-US" dirty="0"/>
          </a:p>
          <a:p>
            <a:pPr marL="0" indent="0">
              <a:buNone/>
            </a:pPr>
            <a:r>
              <a:rPr lang="en-US" sz="2400" dirty="0" smtClean="0">
                <a:latin typeface="Courier New"/>
                <a:cs typeface="Courier New"/>
              </a:rPr>
              <a:t>if &lt;comparison operation&gt;:</a:t>
            </a:r>
            <a:endParaRPr lang="en-US" sz="2400" dirty="0">
              <a:latin typeface="Courier New"/>
              <a:cs typeface="Courier New"/>
            </a:endParaRPr>
          </a:p>
          <a:p>
            <a:pPr marL="274320" lvl="1" indent="0">
              <a:buNone/>
            </a:pPr>
            <a:r>
              <a:rPr lang="en-US" dirty="0" smtClean="0">
                <a:latin typeface="Courier New"/>
                <a:cs typeface="Courier New"/>
              </a:rPr>
              <a:t>code</a:t>
            </a:r>
            <a:endParaRPr lang="en-US" dirty="0">
              <a:latin typeface="Courier New"/>
              <a:cs typeface="Courier New"/>
            </a:endParaRPr>
          </a:p>
          <a:p>
            <a:pPr marL="0" indent="0">
              <a:buNone/>
            </a:pPr>
            <a:r>
              <a:rPr lang="en-US" sz="2400" dirty="0" err="1" smtClean="0">
                <a:latin typeface="Courier New"/>
                <a:cs typeface="Courier New"/>
              </a:rPr>
              <a:t>elif</a:t>
            </a:r>
            <a:r>
              <a:rPr lang="en-US" sz="2400" dirty="0" smtClean="0">
                <a:latin typeface="Courier New"/>
                <a:cs typeface="Courier New"/>
              </a:rPr>
              <a:t>  &lt;comparison operation&gt;:</a:t>
            </a:r>
          </a:p>
          <a:p>
            <a:pPr marL="274320" lvl="1" indent="0">
              <a:buNone/>
            </a:pPr>
            <a:r>
              <a:rPr lang="en-US" dirty="0" smtClean="0">
                <a:latin typeface="Courier New"/>
                <a:cs typeface="Courier New"/>
              </a:rPr>
              <a:t>more code</a:t>
            </a:r>
          </a:p>
          <a:p>
            <a:pPr marL="0" indent="0">
              <a:buNone/>
            </a:pPr>
            <a:r>
              <a:rPr lang="en-US" sz="2400" dirty="0" smtClean="0">
                <a:latin typeface="Courier New"/>
                <a:cs typeface="Courier New"/>
              </a:rPr>
              <a:t>else:</a:t>
            </a:r>
          </a:p>
          <a:p>
            <a:pPr marL="274320" lvl="1" indent="0">
              <a:buNone/>
            </a:pPr>
            <a:r>
              <a:rPr lang="en-US" dirty="0" smtClean="0">
                <a:latin typeface="Courier New"/>
                <a:cs typeface="Courier New"/>
              </a:rPr>
              <a:t>yet </a:t>
            </a:r>
            <a:r>
              <a:rPr lang="en-US" dirty="0">
                <a:latin typeface="Courier New"/>
                <a:cs typeface="Courier New"/>
              </a:rPr>
              <a:t>more code</a:t>
            </a:r>
          </a:p>
          <a:p>
            <a:endParaRPr lang="en-US" dirty="0"/>
          </a:p>
        </p:txBody>
      </p:sp>
    </p:spTree>
    <p:extLst>
      <p:ext uri="{BB962C8B-B14F-4D97-AF65-F5344CB8AC3E}">
        <p14:creationId xmlns:p14="http://schemas.microsoft.com/office/powerpoint/2010/main" val="39149847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Conditionals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latin typeface="Arial" charset="0"/>
                <a:cs typeface="DejaVu Sans" charset="0"/>
              </a:rPr>
              <a:t>Single</a:t>
            </a:r>
            <a:r>
              <a:rPr lang="en-US" dirty="0">
                <a:latin typeface="Arial" charset="0"/>
                <a:cs typeface="DejaVu Sans" charset="0"/>
              </a:rPr>
              <a:t>-line statements</a:t>
            </a:r>
            <a:r>
              <a:rPr lang="en-US" dirty="0" smtClean="0">
                <a:latin typeface="Arial" charset="0"/>
                <a:cs typeface="DejaVu Sans" charset="0"/>
              </a:rPr>
              <a:t>:</a:t>
            </a:r>
          </a:p>
          <a:p>
            <a:pPr marL="0" indent="0">
              <a:buNone/>
            </a:pPr>
            <a:r>
              <a:rPr lang="en-US" dirty="0">
                <a:latin typeface="Arial" charset="0"/>
                <a:cs typeface="DejaVu Sans" charset="0"/>
              </a:rPr>
              <a:t> </a:t>
            </a:r>
            <a:r>
              <a:rPr lang="en-US" dirty="0" smtClean="0">
                <a:latin typeface="Arial" charset="0"/>
                <a:cs typeface="DejaVu Sans" charset="0"/>
              </a:rPr>
              <a:t>   </a:t>
            </a:r>
            <a:r>
              <a:rPr lang="en-US" dirty="0" smtClean="0">
                <a:latin typeface="Courier New"/>
                <a:cs typeface="Courier New"/>
              </a:rPr>
              <a:t>if </a:t>
            </a:r>
            <a:r>
              <a:rPr lang="en-US" dirty="0">
                <a:latin typeface="Courier New"/>
                <a:cs typeface="Courier New"/>
              </a:rPr>
              <a:t>x</a:t>
            </a:r>
            <a:r>
              <a:rPr lang="en-US" dirty="0" smtClean="0">
                <a:latin typeface="Courier New"/>
                <a:cs typeface="Courier New"/>
              </a:rPr>
              <a:t>==0</a:t>
            </a:r>
            <a:r>
              <a:rPr lang="en-US" dirty="0">
                <a:latin typeface="Courier New"/>
                <a:cs typeface="Courier New"/>
              </a:rPr>
              <a:t>: z=</a:t>
            </a:r>
            <a:r>
              <a:rPr lang="en-US" dirty="0" smtClean="0">
                <a:latin typeface="Courier New"/>
                <a:cs typeface="Courier New"/>
              </a:rPr>
              <a:t>0</a:t>
            </a:r>
          </a:p>
          <a:p>
            <a:r>
              <a:rPr lang="en-US" dirty="0" smtClean="0">
                <a:latin typeface="Arial" charset="0"/>
                <a:cs typeface="DejaVu Sans" charset="0"/>
              </a:rPr>
              <a:t>There </a:t>
            </a:r>
            <a:r>
              <a:rPr lang="en-US" dirty="0">
                <a:latin typeface="Arial" charset="0"/>
                <a:cs typeface="DejaVu Sans" charset="0"/>
              </a:rPr>
              <a:t>is no </a:t>
            </a:r>
            <a:r>
              <a:rPr lang="en-US" dirty="0" smtClean="0">
                <a:latin typeface="Courier New" charset="0"/>
                <a:cs typeface="Courier New" charset="0"/>
              </a:rPr>
              <a:t>case/switch</a:t>
            </a:r>
            <a:r>
              <a:rPr lang="en-US" dirty="0" smtClean="0">
                <a:latin typeface="Arial" charset="0"/>
                <a:cs typeface="DejaVu Sans" charset="0"/>
              </a:rPr>
              <a:t> </a:t>
            </a:r>
            <a:r>
              <a:rPr lang="en-US" dirty="0">
                <a:latin typeface="Arial" charset="0"/>
                <a:cs typeface="DejaVu Sans" charset="0"/>
              </a:rPr>
              <a:t>statement; use </a:t>
            </a:r>
            <a:r>
              <a:rPr lang="en-US" dirty="0" err="1">
                <a:latin typeface="Courier New" charset="0"/>
                <a:cs typeface="Courier New" charset="0"/>
              </a:rPr>
              <a:t>elif</a:t>
            </a:r>
            <a:r>
              <a:rPr lang="en-US" dirty="0" smtClean="0">
                <a:latin typeface="Courier New" charset="0"/>
                <a:cs typeface="Courier New" charset="0"/>
              </a:rPr>
              <a:t>:</a:t>
            </a:r>
          </a:p>
          <a:p>
            <a:pPr marL="0" indent="0">
              <a:buNone/>
            </a:pPr>
            <a:r>
              <a:rPr lang="en-US" dirty="0" smtClean="0">
                <a:latin typeface="Courier New"/>
                <a:cs typeface="Courier New"/>
              </a:rPr>
              <a:t>  if </a:t>
            </a:r>
            <a:r>
              <a:rPr lang="en-US" dirty="0">
                <a:latin typeface="Courier New"/>
                <a:cs typeface="Courier New"/>
              </a:rPr>
              <a:t>cond1</a:t>
            </a:r>
            <a:r>
              <a:rPr lang="en-US" dirty="0" smtClean="0">
                <a:latin typeface="Courier New"/>
                <a:cs typeface="Courier New"/>
              </a:rPr>
              <a:t>:</a:t>
            </a:r>
          </a:p>
          <a:p>
            <a:pPr marL="0" indent="0">
              <a:buNone/>
            </a:pPr>
            <a:r>
              <a:rPr lang="en-US" dirty="0" smtClean="0">
                <a:latin typeface="Courier New"/>
                <a:cs typeface="Courier New"/>
              </a:rPr>
              <a:t>    block1</a:t>
            </a:r>
          </a:p>
          <a:p>
            <a:pPr marL="0" indent="0">
              <a:buNone/>
            </a:pPr>
            <a:r>
              <a:rPr lang="en-US" dirty="0" smtClean="0">
                <a:latin typeface="Courier New"/>
                <a:cs typeface="Courier New"/>
              </a:rPr>
              <a:t>  </a:t>
            </a:r>
            <a:r>
              <a:rPr lang="en-US" dirty="0" err="1" smtClean="0">
                <a:latin typeface="Courier New"/>
                <a:cs typeface="Courier New"/>
              </a:rPr>
              <a:t>elif</a:t>
            </a:r>
            <a:r>
              <a:rPr lang="en-US" dirty="0" smtClean="0">
                <a:latin typeface="Courier New"/>
                <a:cs typeface="Courier New"/>
              </a:rPr>
              <a:t> </a:t>
            </a:r>
            <a:r>
              <a:rPr lang="en-US" dirty="0">
                <a:latin typeface="Courier New"/>
                <a:cs typeface="Courier New"/>
              </a:rPr>
              <a:t>cond2</a:t>
            </a:r>
            <a:r>
              <a:rPr lang="en-US" dirty="0" smtClean="0">
                <a:latin typeface="Courier New"/>
                <a:cs typeface="Courier New"/>
              </a:rPr>
              <a:t>:</a:t>
            </a:r>
          </a:p>
          <a:p>
            <a:pPr marL="0" indent="0">
              <a:buNone/>
            </a:pPr>
            <a:r>
              <a:rPr lang="en-US" dirty="0" smtClean="0">
                <a:latin typeface="Courier New"/>
                <a:cs typeface="Courier New"/>
              </a:rPr>
              <a:t>    block2</a:t>
            </a:r>
          </a:p>
          <a:p>
            <a:pPr marL="0" indent="0">
              <a:buNone/>
            </a:pPr>
            <a:r>
              <a:rPr lang="en-US" dirty="0" smtClean="0">
                <a:latin typeface="Courier New"/>
                <a:cs typeface="Courier New"/>
              </a:rPr>
              <a:t>  </a:t>
            </a:r>
            <a:r>
              <a:rPr lang="en-US" dirty="0" err="1" smtClean="0">
                <a:latin typeface="Courier New"/>
                <a:cs typeface="Courier New"/>
              </a:rPr>
              <a:t>elif</a:t>
            </a:r>
            <a:r>
              <a:rPr lang="en-US" dirty="0" smtClean="0">
                <a:latin typeface="Courier New"/>
                <a:cs typeface="Courier New"/>
              </a:rPr>
              <a:t> </a:t>
            </a:r>
            <a:r>
              <a:rPr lang="en-US" dirty="0">
                <a:latin typeface="Courier New"/>
                <a:cs typeface="Courier New"/>
              </a:rPr>
              <a:t>cond3</a:t>
            </a:r>
            <a:r>
              <a:rPr lang="en-US" dirty="0" smtClean="0">
                <a:latin typeface="Courier New"/>
                <a:cs typeface="Courier New"/>
              </a:rPr>
              <a:t>:</a:t>
            </a:r>
          </a:p>
          <a:p>
            <a:pPr marL="0" indent="0">
              <a:buNone/>
            </a:pPr>
            <a:r>
              <a:rPr lang="en-US" dirty="0" smtClean="0">
                <a:latin typeface="Courier New"/>
                <a:cs typeface="Courier New"/>
              </a:rPr>
              <a:t>    block3</a:t>
            </a:r>
          </a:p>
          <a:p>
            <a:pPr marL="0" indent="0">
              <a:buNone/>
            </a:pPr>
            <a:r>
              <a:rPr lang="en-US" dirty="0" smtClean="0">
                <a:latin typeface="Courier New"/>
                <a:cs typeface="Courier New"/>
              </a:rPr>
              <a:t>  else:</a:t>
            </a:r>
          </a:p>
          <a:p>
            <a:pPr marL="0" indent="0">
              <a:buNone/>
            </a:pPr>
            <a:r>
              <a:rPr lang="en-US" dirty="0" smtClean="0">
                <a:latin typeface="Courier New"/>
                <a:cs typeface="Courier New"/>
              </a:rPr>
              <a:t>    final choice</a:t>
            </a:r>
            <a:endParaRPr lang="en-US" dirty="0"/>
          </a:p>
        </p:txBody>
      </p:sp>
    </p:spTree>
    <p:extLst>
      <p:ext uri="{BB962C8B-B14F-4D97-AF65-F5344CB8AC3E}">
        <p14:creationId xmlns:p14="http://schemas.microsoft.com/office/powerpoint/2010/main" val="26059991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Operators</a:t>
            </a:r>
            <a:endParaRPr lang="en-US" dirty="0"/>
          </a:p>
        </p:txBody>
      </p:sp>
      <p:sp>
        <p:nvSpPr>
          <p:cNvPr id="3" name="Content Placeholder 2"/>
          <p:cNvSpPr>
            <a:spLocks noGrp="1"/>
          </p:cNvSpPr>
          <p:nvPr>
            <p:ph idx="1"/>
          </p:nvPr>
        </p:nvSpPr>
        <p:spPr>
          <a:xfrm>
            <a:off x="457200" y="1447800"/>
            <a:ext cx="8229600" cy="5257800"/>
          </a:xfrm>
        </p:spPr>
        <p:txBody>
          <a:bodyPr>
            <a:normAutofit fontScale="85000" lnSpcReduction="20000"/>
          </a:bodyPr>
          <a:lstStyle/>
          <a:p>
            <a:r>
              <a:rPr lang="en-US" sz="2800" dirty="0"/>
              <a:t>Negation</a:t>
            </a:r>
          </a:p>
          <a:p>
            <a:pPr lvl="1"/>
            <a:r>
              <a:rPr lang="en-US" sz="2400" dirty="0">
                <a:latin typeface="Courier New"/>
                <a:cs typeface="Courier New"/>
              </a:rPr>
              <a:t>not </a:t>
            </a:r>
          </a:p>
          <a:p>
            <a:pPr lvl="1" indent="0">
              <a:buNone/>
            </a:pPr>
            <a:r>
              <a:rPr lang="en-US" sz="2400" dirty="0">
                <a:latin typeface="Courier New"/>
                <a:cs typeface="Courier New"/>
              </a:rPr>
              <a:t>	not flag</a:t>
            </a:r>
          </a:p>
          <a:p>
            <a:r>
              <a:rPr lang="en-US" sz="2800" dirty="0"/>
              <a:t>AND</a:t>
            </a:r>
          </a:p>
          <a:p>
            <a:pPr marL="548640" lvl="2" indent="0">
              <a:buNone/>
            </a:pPr>
            <a:r>
              <a:rPr lang="en-US" sz="2200" dirty="0">
                <a:latin typeface="Courier New"/>
                <a:cs typeface="Courier New"/>
              </a:rPr>
              <a:t>	</a:t>
            </a:r>
            <a:r>
              <a:rPr lang="en-US" sz="2400" dirty="0" err="1" smtClean="0">
                <a:latin typeface="Courier New"/>
                <a:cs typeface="Courier New"/>
              </a:rPr>
              <a:t>is_present</a:t>
            </a:r>
            <a:r>
              <a:rPr lang="en-US" sz="2400" dirty="0" smtClean="0">
                <a:latin typeface="Courier New"/>
                <a:cs typeface="Courier New"/>
              </a:rPr>
              <a:t> and </a:t>
            </a:r>
            <a:r>
              <a:rPr lang="en-US" sz="2400" dirty="0" err="1" smtClean="0">
                <a:latin typeface="Courier New"/>
                <a:cs typeface="Courier New"/>
              </a:rPr>
              <a:t>has_value</a:t>
            </a:r>
            <a:endParaRPr lang="en-US" sz="2400" dirty="0" smtClean="0">
              <a:latin typeface="Courier New"/>
              <a:cs typeface="Courier New"/>
            </a:endParaRPr>
          </a:p>
          <a:p>
            <a:pPr marL="548640" lvl="2" indent="0">
              <a:buNone/>
            </a:pPr>
            <a:r>
              <a:rPr lang="en-US" sz="2400" dirty="0" smtClean="0">
                <a:latin typeface="Courier New"/>
                <a:cs typeface="Courier New"/>
              </a:rPr>
              <a:t>True </a:t>
            </a:r>
            <a:r>
              <a:rPr lang="en-US" sz="2400" dirty="0" smtClean="0">
                <a:cs typeface="Courier New"/>
              </a:rPr>
              <a:t>when both are </a:t>
            </a:r>
            <a:r>
              <a:rPr lang="en-US" sz="2400" dirty="0" smtClean="0">
                <a:latin typeface="Courier New"/>
                <a:cs typeface="Courier New"/>
              </a:rPr>
              <a:t>True, </a:t>
            </a:r>
            <a:r>
              <a:rPr lang="en-US" sz="2400" dirty="0" smtClean="0">
                <a:cs typeface="Courier New"/>
              </a:rPr>
              <a:t>otherwise</a:t>
            </a:r>
            <a:r>
              <a:rPr lang="en-US" sz="2400" dirty="0" smtClean="0">
                <a:latin typeface="Courier New"/>
                <a:cs typeface="Courier New"/>
              </a:rPr>
              <a:t> False</a:t>
            </a:r>
            <a:endParaRPr lang="en-US" sz="2400" dirty="0">
              <a:latin typeface="Courier New"/>
              <a:cs typeface="Courier New"/>
            </a:endParaRPr>
          </a:p>
          <a:p>
            <a:r>
              <a:rPr lang="en-US" sz="2800" dirty="0"/>
              <a:t>OR</a:t>
            </a:r>
          </a:p>
          <a:p>
            <a:pPr marL="822960" lvl="3" indent="0">
              <a:buNone/>
            </a:pPr>
            <a:r>
              <a:rPr lang="en-US" sz="2400" dirty="0" smtClean="0">
                <a:latin typeface="Courier New"/>
                <a:cs typeface="Courier New"/>
              </a:rPr>
              <a:t> </a:t>
            </a:r>
            <a:r>
              <a:rPr lang="en-US" sz="2400" dirty="0" err="1" smtClean="0">
                <a:latin typeface="Courier New"/>
                <a:cs typeface="Courier New"/>
              </a:rPr>
              <a:t>is_zero</a:t>
            </a:r>
            <a:r>
              <a:rPr lang="en-US" sz="2400" dirty="0" smtClean="0">
                <a:latin typeface="Courier New"/>
                <a:cs typeface="Courier New"/>
              </a:rPr>
              <a:t> or </a:t>
            </a:r>
            <a:r>
              <a:rPr lang="en-US" sz="2400" dirty="0" err="1" smtClean="0">
                <a:latin typeface="Courier New"/>
                <a:cs typeface="Courier New"/>
              </a:rPr>
              <a:t>is_negative</a:t>
            </a:r>
            <a:endParaRPr lang="en-US" sz="2400" dirty="0">
              <a:latin typeface="Courier New"/>
              <a:cs typeface="Courier New"/>
            </a:endParaRPr>
          </a:p>
          <a:p>
            <a:pPr marL="822960" lvl="3" indent="0">
              <a:buNone/>
            </a:pPr>
            <a:r>
              <a:rPr lang="en-US" sz="2400" dirty="0" smtClean="0">
                <a:cs typeface="Courier New"/>
              </a:rPr>
              <a:t>WARNING In all programming languages (that I know) </a:t>
            </a:r>
            <a:r>
              <a:rPr lang="en-US" sz="2400" dirty="0" smtClean="0">
                <a:latin typeface="Courier New"/>
                <a:cs typeface="Courier New"/>
              </a:rPr>
              <a:t>or </a:t>
            </a:r>
            <a:r>
              <a:rPr lang="en-US" sz="2400" dirty="0" smtClean="0">
                <a:cs typeface="Courier New"/>
              </a:rPr>
              <a:t>is non-exclusive!! That is, the clause is </a:t>
            </a:r>
            <a:r>
              <a:rPr lang="en-US" sz="2400" dirty="0" smtClean="0">
                <a:latin typeface="Courier New"/>
                <a:cs typeface="Courier New"/>
              </a:rPr>
              <a:t>True</a:t>
            </a:r>
            <a:r>
              <a:rPr lang="en-US" sz="2400" dirty="0" smtClean="0">
                <a:cs typeface="Courier New"/>
              </a:rPr>
              <a:t> if BOTH are </a:t>
            </a:r>
            <a:r>
              <a:rPr lang="en-US" sz="2400" dirty="0" smtClean="0">
                <a:latin typeface="Courier New"/>
                <a:cs typeface="Courier New"/>
              </a:rPr>
              <a:t>True</a:t>
            </a:r>
            <a:r>
              <a:rPr lang="en-US" sz="2400" dirty="0" smtClean="0">
                <a:cs typeface="Courier New"/>
              </a:rPr>
              <a:t> as well as if EITHER is </a:t>
            </a:r>
            <a:r>
              <a:rPr lang="en-US" sz="2400" dirty="0" smtClean="0">
                <a:latin typeface="Courier New"/>
                <a:cs typeface="Courier New"/>
              </a:rPr>
              <a:t>True</a:t>
            </a:r>
            <a:r>
              <a:rPr lang="en-US" sz="2400" dirty="0" smtClean="0">
                <a:cs typeface="Courier New"/>
              </a:rPr>
              <a:t>.  In human languages </a:t>
            </a:r>
            <a:r>
              <a:rPr lang="en-US" sz="2400" i="1" dirty="0" smtClean="0">
                <a:cs typeface="Courier New"/>
              </a:rPr>
              <a:t>or</a:t>
            </a:r>
            <a:r>
              <a:rPr lang="en-US" sz="2400" dirty="0" smtClean="0">
                <a:cs typeface="Courier New"/>
              </a:rPr>
              <a:t> tends to be </a:t>
            </a:r>
            <a:r>
              <a:rPr lang="en-US" sz="2400" i="1" dirty="0" smtClean="0">
                <a:cs typeface="Courier New"/>
              </a:rPr>
              <a:t>exclusive</a:t>
            </a:r>
            <a:r>
              <a:rPr lang="en-US" sz="2400" dirty="0" smtClean="0">
                <a:cs typeface="Courier New"/>
              </a:rPr>
              <a:t>.  </a:t>
            </a:r>
            <a:endParaRPr lang="en-US" sz="2400" dirty="0">
              <a:cs typeface="Courier New"/>
            </a:endParaRPr>
          </a:p>
          <a:p>
            <a:pPr marL="822960" lvl="3" indent="0">
              <a:buNone/>
            </a:pPr>
            <a:r>
              <a:rPr lang="en-US" sz="2400" dirty="0" smtClean="0">
                <a:cs typeface="Courier New"/>
              </a:rPr>
              <a:t>English: 	You can have ice cream or cake (but not both)</a:t>
            </a:r>
          </a:p>
          <a:p>
            <a:pPr marL="822960" lvl="3" indent="0">
              <a:buNone/>
            </a:pPr>
            <a:r>
              <a:rPr lang="en-US" sz="2400" dirty="0" smtClean="0">
                <a:latin typeface="Courier New"/>
                <a:cs typeface="Courier New"/>
              </a:rPr>
              <a:t>#Python</a:t>
            </a:r>
          </a:p>
          <a:p>
            <a:pPr marL="822960" lvl="3" indent="0">
              <a:buNone/>
            </a:pPr>
            <a:r>
              <a:rPr lang="en-US" sz="2400" dirty="0">
                <a:latin typeface="Courier New"/>
                <a:cs typeface="Courier New"/>
              </a:rPr>
              <a:t>i</a:t>
            </a:r>
            <a:r>
              <a:rPr lang="en-US" sz="2400" dirty="0" smtClean="0">
                <a:latin typeface="Courier New"/>
                <a:cs typeface="Courier New"/>
              </a:rPr>
              <a:t>f </a:t>
            </a:r>
            <a:r>
              <a:rPr lang="en-US" sz="2400" dirty="0" err="1" smtClean="0">
                <a:latin typeface="Courier New"/>
                <a:cs typeface="Courier New"/>
              </a:rPr>
              <a:t>ice_cream_OK</a:t>
            </a:r>
            <a:r>
              <a:rPr lang="en-US" sz="2400" dirty="0" smtClean="0">
                <a:latin typeface="Courier New"/>
                <a:cs typeface="Courier New"/>
              </a:rPr>
              <a:t> or </a:t>
            </a:r>
            <a:r>
              <a:rPr lang="en-US" sz="2400" dirty="0" err="1" smtClean="0">
                <a:latin typeface="Courier New"/>
                <a:cs typeface="Courier New"/>
              </a:rPr>
              <a:t>cake_OK</a:t>
            </a:r>
            <a:r>
              <a:rPr lang="en-US" sz="2400" dirty="0" smtClean="0">
                <a:latin typeface="Courier New"/>
                <a:cs typeface="Courier New"/>
              </a:rPr>
              <a:t>:</a:t>
            </a:r>
          </a:p>
          <a:p>
            <a:pPr marL="822960" lvl="3" indent="0">
              <a:buNone/>
            </a:pPr>
            <a:r>
              <a:rPr lang="en-US" sz="2400" dirty="0" smtClean="0">
                <a:latin typeface="Courier New"/>
                <a:cs typeface="Courier New"/>
              </a:rPr>
              <a:t>#True if both are True</a:t>
            </a:r>
          </a:p>
        </p:txBody>
      </p:sp>
    </p:spTree>
    <p:extLst>
      <p:ext uri="{BB962C8B-B14F-4D97-AF65-F5344CB8AC3E}">
        <p14:creationId xmlns:p14="http://schemas.microsoft.com/office/powerpoint/2010/main" val="3437950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Booleans</a:t>
            </a:r>
            <a:endParaRPr lang="en-US" dirty="0"/>
          </a:p>
        </p:txBody>
      </p:sp>
      <p:sp>
        <p:nvSpPr>
          <p:cNvPr id="3" name="Content Placeholder 2"/>
          <p:cNvSpPr>
            <a:spLocks noGrp="1"/>
          </p:cNvSpPr>
          <p:nvPr>
            <p:ph idx="1"/>
          </p:nvPr>
        </p:nvSpPr>
        <p:spPr/>
        <p:txBody>
          <a:bodyPr>
            <a:normAutofit lnSpcReduction="10000"/>
          </a:bodyPr>
          <a:lstStyle/>
          <a:p>
            <a:pPr marL="182880" lvl="1"/>
            <a:r>
              <a:rPr lang="en-US" dirty="0">
                <a:latin typeface="Courier New"/>
                <a:cs typeface="Courier New"/>
              </a:rPr>
              <a:t>not</a:t>
            </a:r>
            <a:r>
              <a:rPr lang="en-US" dirty="0">
                <a:cs typeface="Courier New"/>
              </a:rPr>
              <a:t> has highest rank, followed by </a:t>
            </a:r>
            <a:r>
              <a:rPr lang="en-US" dirty="0">
                <a:latin typeface="Courier New"/>
                <a:cs typeface="Courier New"/>
              </a:rPr>
              <a:t>and</a:t>
            </a:r>
            <a:r>
              <a:rPr lang="en-US" dirty="0">
                <a:cs typeface="Courier New"/>
              </a:rPr>
              <a:t>, then </a:t>
            </a:r>
            <a:r>
              <a:rPr lang="en-US" dirty="0">
                <a:latin typeface="Courier New"/>
                <a:cs typeface="Courier New"/>
              </a:rPr>
              <a:t>or</a:t>
            </a:r>
          </a:p>
          <a:p>
            <a:r>
              <a:rPr lang="en-US" dirty="0" smtClean="0"/>
              <a:t>Exercise</a:t>
            </a:r>
          </a:p>
          <a:p>
            <a:pPr marL="0" indent="0">
              <a:buNone/>
            </a:pPr>
            <a:r>
              <a:rPr lang="en-US" dirty="0" smtClean="0">
                <a:latin typeface="Courier New"/>
                <a:cs typeface="Courier New"/>
              </a:rPr>
              <a:t>&gt;&gt;&gt;first=True</a:t>
            </a:r>
          </a:p>
          <a:p>
            <a:pPr marL="0" indent="0">
              <a:buNone/>
            </a:pPr>
            <a:r>
              <a:rPr lang="en-US" dirty="0" smtClean="0">
                <a:latin typeface="Courier New"/>
                <a:cs typeface="Courier New"/>
              </a:rPr>
              <a:t>&gt;&gt;&gt;second=False</a:t>
            </a:r>
          </a:p>
          <a:p>
            <a:pPr marL="0" indent="0">
              <a:buNone/>
            </a:pPr>
            <a:r>
              <a:rPr lang="en-US" dirty="0" smtClean="0">
                <a:latin typeface="Courier New"/>
                <a:cs typeface="Courier New"/>
              </a:rPr>
              <a:t>&gt;&gt;&gt;third=False</a:t>
            </a:r>
          </a:p>
          <a:p>
            <a:pPr marL="0" indent="0">
              <a:buNone/>
            </a:pPr>
            <a:r>
              <a:rPr lang="en-US" dirty="0" smtClean="0">
                <a:latin typeface="Courier New"/>
                <a:cs typeface="Courier New"/>
              </a:rPr>
              <a:t>&gt;&gt;&gt;print first or second</a:t>
            </a:r>
          </a:p>
          <a:p>
            <a:pPr marL="0" indent="0">
              <a:buNone/>
            </a:pPr>
            <a:r>
              <a:rPr lang="en-US" dirty="0" smtClean="0">
                <a:latin typeface="Courier New"/>
                <a:cs typeface="Courier New"/>
              </a:rPr>
              <a:t>&gt;&gt;&gt;print first and second or third</a:t>
            </a:r>
          </a:p>
          <a:p>
            <a:pPr marL="0" indent="0">
              <a:buNone/>
            </a:pPr>
            <a:r>
              <a:rPr lang="en-US" dirty="0" smtClean="0">
                <a:latin typeface="Courier New"/>
                <a:cs typeface="Courier New"/>
              </a:rPr>
              <a:t>&gt;&gt;&gt;print (first and second) or third</a:t>
            </a:r>
          </a:p>
          <a:p>
            <a:pPr marL="0" indent="0">
              <a:buNone/>
            </a:pPr>
            <a:r>
              <a:rPr lang="en-US" dirty="0" smtClean="0">
                <a:latin typeface="Courier New"/>
                <a:cs typeface="Courier New"/>
              </a:rPr>
              <a:t>&gt;&gt;&gt;print not first and second</a:t>
            </a:r>
          </a:p>
          <a:p>
            <a:pPr marL="0" indent="0">
              <a:buNone/>
            </a:pPr>
            <a:r>
              <a:rPr lang="en-US" dirty="0" smtClean="0">
                <a:latin typeface="Courier New"/>
                <a:cs typeface="Courier New"/>
              </a:rPr>
              <a:t>&gt;&gt;&gt;print not (first and second)</a:t>
            </a:r>
          </a:p>
        </p:txBody>
      </p:sp>
    </p:spTree>
    <p:extLst>
      <p:ext uri="{BB962C8B-B14F-4D97-AF65-F5344CB8AC3E}">
        <p14:creationId xmlns:p14="http://schemas.microsoft.com/office/powerpoint/2010/main" val="460823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p:txBody>
          <a:bodyPr>
            <a:normAutofit/>
          </a:bodyPr>
          <a:lstStyle/>
          <a:p>
            <a:r>
              <a:rPr lang="en-US" sz="2800" dirty="0" smtClean="0"/>
              <a:t>Comparison operators return Boolean results.</a:t>
            </a:r>
          </a:p>
          <a:p>
            <a:r>
              <a:rPr lang="en-US" sz="2800" dirty="0" smtClean="0"/>
              <a:t>Comparison operators are often called </a:t>
            </a:r>
            <a:r>
              <a:rPr lang="en-US" sz="2800" i="1" dirty="0" smtClean="0"/>
              <a:t>conditional</a:t>
            </a:r>
            <a:r>
              <a:rPr lang="en-US" sz="2800" dirty="0" smtClean="0"/>
              <a:t> operators or relational operators.</a:t>
            </a:r>
          </a:p>
          <a:p>
            <a:r>
              <a:rPr lang="en-US" sz="2800" dirty="0" smtClean="0"/>
              <a:t>Comparison operators </a:t>
            </a:r>
            <a:r>
              <a:rPr lang="en-US" sz="2800" dirty="0"/>
              <a:t>represent </a:t>
            </a:r>
            <a:r>
              <a:rPr lang="en-US" sz="2800" i="1" dirty="0"/>
              <a:t>relationships</a:t>
            </a:r>
            <a:r>
              <a:rPr lang="en-US" sz="2800" dirty="0"/>
              <a:t>.  They can be defined on any type.  Most commonly we use numerical </a:t>
            </a:r>
            <a:r>
              <a:rPr lang="en-US" sz="2800" dirty="0" smtClean="0"/>
              <a:t>comparison </a:t>
            </a:r>
            <a:r>
              <a:rPr lang="en-US" sz="2800" dirty="0"/>
              <a:t>operators.</a:t>
            </a:r>
          </a:p>
          <a:p>
            <a:r>
              <a:rPr lang="en-US" sz="2800" dirty="0"/>
              <a:t>These compare two numerical values for equality, non-equality, greater than, less than, greater than or equal to, less than or equal </a:t>
            </a:r>
            <a:r>
              <a:rPr lang="en-US" sz="2800" dirty="0" smtClean="0"/>
              <a:t>to.</a:t>
            </a:r>
            <a:endParaRPr lang="en-US" sz="2800" dirty="0"/>
          </a:p>
        </p:txBody>
      </p:sp>
    </p:spTree>
    <p:extLst>
      <p:ext uri="{BB962C8B-B14F-4D97-AF65-F5344CB8AC3E}">
        <p14:creationId xmlns:p14="http://schemas.microsoft.com/office/powerpoint/2010/main" val="25362864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operators</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smtClean="0"/>
              <a:t>Generally they resemble their mathematical counterparts:</a:t>
            </a:r>
          </a:p>
          <a:p>
            <a:pPr lvl="1"/>
            <a:r>
              <a:rPr lang="en-US" sz="2400" dirty="0" smtClean="0"/>
              <a:t>Equal, not equal</a:t>
            </a:r>
          </a:p>
          <a:p>
            <a:pPr marL="548640" lvl="2" indent="0">
              <a:buNone/>
            </a:pPr>
            <a:r>
              <a:rPr lang="en-US" dirty="0" smtClean="0">
                <a:latin typeface="Courier New"/>
                <a:cs typeface="Courier New"/>
              </a:rPr>
              <a:t>==   !=</a:t>
            </a:r>
          </a:p>
          <a:p>
            <a:pPr lvl="1"/>
            <a:r>
              <a:rPr lang="en-US" sz="2400" dirty="0" smtClean="0">
                <a:cs typeface="Courier New"/>
              </a:rPr>
              <a:t>Less than, greater than, less than or equal, greater than or equal</a:t>
            </a:r>
            <a:endParaRPr lang="en-US" sz="2400" dirty="0">
              <a:cs typeface="Courier New"/>
            </a:endParaRPr>
          </a:p>
          <a:p>
            <a:pPr marL="548640" lvl="2" indent="0">
              <a:buNone/>
            </a:pPr>
            <a:r>
              <a:rPr lang="en-US" dirty="0">
                <a:latin typeface="Courier New"/>
                <a:cs typeface="Courier New"/>
              </a:rPr>
              <a:t>&lt;     &gt;      &lt;=       &gt;</a:t>
            </a:r>
            <a:r>
              <a:rPr lang="en-US" dirty="0" smtClean="0">
                <a:latin typeface="Courier New"/>
                <a:cs typeface="Courier New"/>
              </a:rPr>
              <a:t>=</a:t>
            </a:r>
          </a:p>
          <a:p>
            <a:r>
              <a:rPr lang="en-US" sz="2800" dirty="0" smtClean="0">
                <a:cs typeface="Courier New"/>
              </a:rPr>
              <a:t>All comparison operators have the same rank relative to one another.  All comparison operators outrank Boolean operators.</a:t>
            </a:r>
          </a:p>
          <a:p>
            <a:r>
              <a:rPr lang="en-US" sz="2800" b="1" dirty="0" smtClean="0">
                <a:cs typeface="Courier New"/>
              </a:rPr>
              <a:t>Chaining</a:t>
            </a:r>
            <a:r>
              <a:rPr lang="en-US" sz="2800" dirty="0" smtClean="0">
                <a:cs typeface="Courier New"/>
              </a:rPr>
              <a:t>: In Python we can write e.g.</a:t>
            </a:r>
          </a:p>
          <a:p>
            <a:pPr marL="0" indent="0">
              <a:buNone/>
            </a:pPr>
            <a:r>
              <a:rPr lang="en-US" sz="2800" dirty="0">
                <a:cs typeface="Courier New"/>
              </a:rPr>
              <a:t> </a:t>
            </a:r>
            <a:r>
              <a:rPr lang="en-US" sz="2800" dirty="0" smtClean="0">
                <a:cs typeface="Courier New"/>
              </a:rPr>
              <a:t>    </a:t>
            </a:r>
            <a:r>
              <a:rPr lang="en-US" dirty="0" smtClean="0">
                <a:latin typeface="Courier New"/>
                <a:cs typeface="Courier New"/>
              </a:rPr>
              <a:t>0&lt;a&lt;=1</a:t>
            </a:r>
          </a:p>
          <a:p>
            <a:pPr marL="0" indent="0">
              <a:buNone/>
            </a:pPr>
            <a:r>
              <a:rPr lang="en-US" sz="2800" dirty="0" smtClean="0">
                <a:cs typeface="Courier New"/>
              </a:rPr>
              <a:t>  just as in the similar mathematical expression. </a:t>
            </a:r>
            <a:r>
              <a:rPr lang="en-US" dirty="0" smtClean="0">
                <a:cs typeface="Courier New"/>
              </a:rPr>
              <a:t>An </a:t>
            </a:r>
            <a:r>
              <a:rPr lang="en-US" dirty="0" smtClean="0">
                <a:latin typeface="Courier New"/>
                <a:cs typeface="Courier New"/>
              </a:rPr>
              <a:t>and </a:t>
            </a:r>
            <a:r>
              <a:rPr lang="en-US" dirty="0" smtClean="0">
                <a:cs typeface="Courier New"/>
              </a:rPr>
              <a:t>operator is always assumed.  The above is equivalent to</a:t>
            </a:r>
          </a:p>
          <a:p>
            <a:pPr marL="0" indent="0">
              <a:buNone/>
            </a:pPr>
            <a:r>
              <a:rPr lang="en-US" dirty="0" smtClean="0">
                <a:cs typeface="Courier New"/>
              </a:rPr>
              <a:t>    </a:t>
            </a:r>
            <a:r>
              <a:rPr lang="en-US" dirty="0" smtClean="0">
                <a:latin typeface="Courier New"/>
                <a:cs typeface="Courier New"/>
              </a:rPr>
              <a:t> 0&lt;a and a&lt;=1</a:t>
            </a:r>
            <a:endParaRPr lang="en-US" sz="2800" dirty="0">
              <a:latin typeface="Courier New"/>
              <a:cs typeface="Courier New"/>
            </a:endParaRPr>
          </a:p>
          <a:p>
            <a:endParaRPr lang="en-US" dirty="0"/>
          </a:p>
        </p:txBody>
      </p:sp>
    </p:spTree>
    <p:extLst>
      <p:ext uri="{BB962C8B-B14F-4D97-AF65-F5344CB8AC3E}">
        <p14:creationId xmlns:p14="http://schemas.microsoft.com/office/powerpoint/2010/main" val="42099570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a:cs typeface="Courier New"/>
              </a:rPr>
              <a:t>&gt;&gt;&gt;a=11.; b=9.; c=45.; n=3</a:t>
            </a:r>
          </a:p>
          <a:p>
            <a:pPr marL="0" indent="0">
              <a:buNone/>
            </a:pPr>
            <a:r>
              <a:rPr lang="en-US" dirty="0" smtClean="0">
                <a:latin typeface="Courier New"/>
                <a:cs typeface="Courier New"/>
              </a:rPr>
              <a:t>&gt;&gt;&gt;print a&gt;b</a:t>
            </a:r>
          </a:p>
          <a:p>
            <a:pPr marL="0" indent="0">
              <a:buNone/>
            </a:pPr>
            <a:r>
              <a:rPr lang="en-US" dirty="0" smtClean="0">
                <a:latin typeface="Courier New"/>
                <a:cs typeface="Courier New"/>
              </a:rPr>
              <a:t>&gt;&gt;&gt;print a&lt;b and c==n</a:t>
            </a:r>
          </a:p>
          <a:p>
            <a:pPr marL="0" indent="0">
              <a:buNone/>
            </a:pPr>
            <a:r>
              <a:rPr lang="en-US" dirty="0" smtClean="0">
                <a:latin typeface="Courier New"/>
                <a:cs typeface="Courier New"/>
              </a:rPr>
              <a:t>&gt;&gt;&gt;print a&lt;b or c==n</a:t>
            </a:r>
          </a:p>
          <a:p>
            <a:pPr marL="0" indent="0">
              <a:buNone/>
            </a:pPr>
            <a:r>
              <a:rPr lang="en-US" dirty="0" smtClean="0">
                <a:latin typeface="Courier New"/>
                <a:cs typeface="Courier New"/>
              </a:rPr>
              <a:t>&gt;&gt;&gt;print a&gt;b or c==n and a&lt;b</a:t>
            </a:r>
          </a:p>
          <a:p>
            <a:pPr marL="0" indent="0">
              <a:buNone/>
            </a:pPr>
            <a:r>
              <a:rPr lang="en-US" dirty="0" smtClean="0">
                <a:latin typeface="Courier New"/>
                <a:cs typeface="Courier New"/>
              </a:rPr>
              <a:t>&gt;&gt;&gt;print (a&gt;b or c==n) and a&lt;b</a:t>
            </a:r>
          </a:p>
          <a:p>
            <a:pPr marL="0" indent="0">
              <a:buNone/>
            </a:pPr>
            <a:r>
              <a:rPr lang="en-US" dirty="0" smtClean="0">
                <a:latin typeface="Courier New"/>
                <a:cs typeface="Courier New"/>
              </a:rPr>
              <a:t>&gt;&gt;&gt;</a:t>
            </a:r>
            <a:r>
              <a:rPr lang="en-US" dirty="0" err="1" smtClean="0">
                <a:latin typeface="Courier New"/>
                <a:cs typeface="Courier New"/>
              </a:rPr>
              <a:t>is_greater</a:t>
            </a:r>
            <a:r>
              <a:rPr lang="en-US" dirty="0" smtClean="0">
                <a:latin typeface="Courier New"/>
                <a:cs typeface="Courier New"/>
              </a:rPr>
              <a:t>=a&gt;b</a:t>
            </a:r>
          </a:p>
          <a:p>
            <a:pPr marL="0" indent="0">
              <a:buNone/>
            </a:pPr>
            <a:r>
              <a:rPr lang="en-US" dirty="0" smtClean="0">
                <a:latin typeface="Courier New"/>
                <a:cs typeface="Courier New"/>
              </a:rPr>
              <a:t>&gt;&gt;&gt;print </a:t>
            </a:r>
            <a:r>
              <a:rPr lang="en-US" dirty="0" err="1" smtClean="0">
                <a:latin typeface="Courier New"/>
                <a:cs typeface="Courier New"/>
              </a:rPr>
              <a:t>is_greater,type</a:t>
            </a:r>
            <a:r>
              <a:rPr lang="en-US" dirty="0" smtClean="0">
                <a:latin typeface="Courier New"/>
                <a:cs typeface="Courier New"/>
              </a:rPr>
              <a:t>(</a:t>
            </a:r>
            <a:r>
              <a:rPr lang="en-US" dirty="0" err="1" smtClean="0">
                <a:latin typeface="Courier New"/>
                <a:cs typeface="Courier New"/>
              </a:rPr>
              <a:t>is_greater</a:t>
            </a:r>
            <a:r>
              <a:rPr lang="en-US" dirty="0" smtClean="0">
                <a:latin typeface="Courier New"/>
                <a:cs typeface="Courier New"/>
              </a:rPr>
              <a:t>)</a:t>
            </a:r>
          </a:p>
          <a:p>
            <a:pPr marL="0" indent="0">
              <a:buNone/>
            </a:pPr>
            <a:endParaRPr lang="en-US" dirty="0">
              <a:latin typeface="Courier New"/>
              <a:cs typeface="Courier New"/>
            </a:endParaRPr>
          </a:p>
        </p:txBody>
      </p:sp>
    </p:spTree>
    <p:extLst>
      <p:ext uri="{BB962C8B-B14F-4D97-AF65-F5344CB8AC3E}">
        <p14:creationId xmlns:p14="http://schemas.microsoft.com/office/powerpoint/2010/main" val="1854898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a:cs typeface="Courier New"/>
              </a:rPr>
              <a:t>in</a:t>
            </a:r>
            <a:r>
              <a:rPr lang="en-US" dirty="0" smtClean="0"/>
              <a:t> operator</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urier New"/>
                <a:cs typeface="Courier New"/>
              </a:rPr>
              <a:t>in</a:t>
            </a:r>
            <a:r>
              <a:rPr lang="en-US" dirty="0" smtClean="0"/>
              <a:t> operator determines whether an item is a member of a sequence.  It returns a Boolean value.</a:t>
            </a:r>
          </a:p>
          <a:p>
            <a:pPr marL="0" indent="0">
              <a:buNone/>
            </a:pPr>
            <a:r>
              <a:rPr lang="en-US" dirty="0" smtClean="0">
                <a:latin typeface="Courier New"/>
                <a:cs typeface="Courier New"/>
              </a:rPr>
              <a:t>&gt;&gt;&gt;A=[1.,2,3.,4.,5,6]</a:t>
            </a:r>
          </a:p>
          <a:p>
            <a:pPr marL="0" indent="0">
              <a:buNone/>
            </a:pPr>
            <a:r>
              <a:rPr lang="en-US" dirty="0" smtClean="0">
                <a:latin typeface="Courier New"/>
                <a:cs typeface="Courier New"/>
              </a:rPr>
              <a:t>&gt;&gt;&gt;1 in A</a:t>
            </a:r>
          </a:p>
          <a:p>
            <a:pPr marL="0" indent="0">
              <a:buNone/>
            </a:pPr>
            <a:r>
              <a:rPr lang="en-US" dirty="0" smtClean="0">
                <a:latin typeface="Courier New"/>
                <a:cs typeface="Courier New"/>
              </a:rPr>
              <a:t>&gt;&gt;&gt;1. in A</a:t>
            </a:r>
          </a:p>
          <a:p>
            <a:pPr marL="0" indent="0">
              <a:buNone/>
            </a:pPr>
            <a:r>
              <a:rPr lang="en-US" dirty="0" smtClean="0">
                <a:latin typeface="Courier New"/>
                <a:cs typeface="Courier New"/>
              </a:rPr>
              <a:t>&gt;&gt;&gt;9 in A</a:t>
            </a:r>
          </a:p>
          <a:p>
            <a:r>
              <a:rPr lang="en-US" dirty="0" smtClean="0"/>
              <a:t>Negation: </a:t>
            </a:r>
            <a:r>
              <a:rPr lang="en-US" dirty="0" smtClean="0">
                <a:latin typeface="Courier New"/>
                <a:cs typeface="Courier New"/>
              </a:rPr>
              <a:t>not in</a:t>
            </a:r>
          </a:p>
          <a:p>
            <a:pPr marL="0" indent="0">
              <a:buNone/>
            </a:pPr>
            <a:r>
              <a:rPr lang="en-US" dirty="0" smtClean="0">
                <a:latin typeface="Courier New"/>
                <a:cs typeface="Courier New"/>
              </a:rPr>
              <a:t>&gt;&gt;&gt;9 not in A</a:t>
            </a:r>
            <a:endParaRPr lang="en-US" dirty="0">
              <a:latin typeface="Courier New"/>
              <a:cs typeface="Courier New"/>
            </a:endParaRPr>
          </a:p>
        </p:txBody>
      </p:sp>
    </p:spTree>
    <p:extLst>
      <p:ext uri="{BB962C8B-B14F-4D97-AF65-F5344CB8AC3E}">
        <p14:creationId xmlns:p14="http://schemas.microsoft.com/office/powerpoint/2010/main" val="5665844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urier New"/>
                <a:cs typeface="Courier New"/>
              </a:rPr>
              <a:t>is</a:t>
            </a:r>
            <a:r>
              <a:rPr lang="en-US" dirty="0" smtClean="0"/>
              <a:t> operator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smtClean="0">
                <a:latin typeface="Courier New"/>
                <a:cs typeface="Courier New"/>
              </a:rPr>
              <a:t>is</a:t>
            </a:r>
            <a:r>
              <a:rPr lang="en-US" dirty="0" smtClean="0"/>
              <a:t> operator compares two objects and determines whether they are exactly the same. It returns a Boolean.</a:t>
            </a:r>
          </a:p>
          <a:p>
            <a:r>
              <a:rPr lang="en-US" dirty="0" smtClean="0"/>
              <a:t>Example: check whether a list is a true copy or not.</a:t>
            </a:r>
          </a:p>
          <a:p>
            <a:pPr marL="0" indent="0">
              <a:buNone/>
            </a:pPr>
            <a:r>
              <a:rPr lang="en-US" dirty="0" smtClean="0">
                <a:latin typeface="Courier New"/>
                <a:cs typeface="Courier New"/>
              </a:rPr>
              <a:t>&gt;&gt;&gt;A=[2, 3.5, 8, 10.]</a:t>
            </a:r>
          </a:p>
          <a:p>
            <a:pPr marL="0" indent="0">
              <a:buNone/>
            </a:pPr>
            <a:r>
              <a:rPr lang="en-US" dirty="0" smtClean="0">
                <a:latin typeface="Courier New"/>
                <a:cs typeface="Courier New"/>
              </a:rPr>
              <a:t>&gt;&gt;&gt;B=A[:]</a:t>
            </a:r>
          </a:p>
          <a:p>
            <a:pPr marL="0" indent="0">
              <a:buNone/>
            </a:pPr>
            <a:r>
              <a:rPr lang="en-US" dirty="0" smtClean="0">
                <a:latin typeface="Courier New"/>
                <a:cs typeface="Courier New"/>
              </a:rPr>
              <a:t>&gt;&gt;&gt;C=A</a:t>
            </a:r>
          </a:p>
          <a:p>
            <a:pPr marL="0" indent="0">
              <a:buNone/>
            </a:pPr>
            <a:r>
              <a:rPr lang="en-US" dirty="0" smtClean="0">
                <a:latin typeface="Courier New"/>
                <a:cs typeface="Courier New"/>
              </a:rPr>
              <a:t>&gt;&gt;&gt;B==A</a:t>
            </a:r>
          </a:p>
          <a:p>
            <a:pPr marL="0" indent="0">
              <a:buNone/>
            </a:pPr>
            <a:r>
              <a:rPr lang="en-US" dirty="0" smtClean="0">
                <a:latin typeface="Courier New"/>
                <a:cs typeface="Courier New"/>
              </a:rPr>
              <a:t>&gt;&gt;&gt;B is A</a:t>
            </a:r>
          </a:p>
          <a:p>
            <a:pPr marL="0" indent="0">
              <a:buNone/>
            </a:pPr>
            <a:r>
              <a:rPr lang="en-US" dirty="0" smtClean="0">
                <a:latin typeface="Courier New"/>
                <a:cs typeface="Courier New"/>
              </a:rPr>
              <a:t>&gt;&gt;&gt;C is A</a:t>
            </a:r>
          </a:p>
          <a:p>
            <a:pPr marL="0" indent="0">
              <a:buNone/>
            </a:pPr>
            <a:r>
              <a:rPr lang="en-US" dirty="0" smtClean="0">
                <a:cs typeface="Courier New"/>
              </a:rPr>
              <a:t>Negation:</a:t>
            </a:r>
            <a:r>
              <a:rPr lang="en-US" dirty="0" smtClean="0">
                <a:latin typeface="Courier New"/>
                <a:cs typeface="Courier New"/>
              </a:rPr>
              <a:t> is not</a:t>
            </a:r>
          </a:p>
          <a:p>
            <a:pPr marL="0" indent="0">
              <a:buNone/>
            </a:pPr>
            <a:r>
              <a:rPr lang="en-US" dirty="0" smtClean="0">
                <a:latin typeface="Courier New"/>
                <a:cs typeface="Courier New"/>
              </a:rPr>
              <a:t>&gt;&gt;&gt;B is not A</a:t>
            </a:r>
          </a:p>
          <a:p>
            <a:endParaRPr lang="en-US" dirty="0"/>
          </a:p>
        </p:txBody>
      </p:sp>
    </p:spTree>
    <p:extLst>
      <p:ext uri="{BB962C8B-B14F-4D97-AF65-F5344CB8AC3E}">
        <p14:creationId xmlns:p14="http://schemas.microsoft.com/office/powerpoint/2010/main" val="39815283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Operator Precedence Summary Table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604359"/>
              </p:ext>
            </p:extLst>
          </p:nvPr>
        </p:nvGraphicFramePr>
        <p:xfrm>
          <a:off x="457200" y="1371600"/>
          <a:ext cx="8229600" cy="5445448"/>
        </p:xfrm>
        <a:graphic>
          <a:graphicData uri="http://schemas.openxmlformats.org/drawingml/2006/table">
            <a:tbl>
              <a:tblPr firstRow="1" bandRow="1">
                <a:tableStyleId>{5C22544A-7EE6-4342-B048-85BDC9FD1C3A}</a:tableStyleId>
              </a:tblPr>
              <a:tblGrid>
                <a:gridCol w="4114800"/>
                <a:gridCol w="4114800"/>
              </a:tblGrid>
              <a:tr h="345743">
                <a:tc>
                  <a:txBody>
                    <a:bodyPr/>
                    <a:lstStyle/>
                    <a:p>
                      <a:r>
                        <a:rPr lang="en-US" sz="1000" dirty="0" smtClean="0"/>
                        <a:t>Operator</a:t>
                      </a:r>
                      <a:endParaRPr lang="en-US" sz="1000" dirty="0"/>
                    </a:p>
                  </a:txBody>
                  <a:tcPr/>
                </a:tc>
                <a:tc>
                  <a:txBody>
                    <a:bodyPr/>
                    <a:lstStyle/>
                    <a:p>
                      <a:r>
                        <a:rPr lang="en-US" sz="1000" dirty="0" smtClean="0"/>
                        <a:t>Meaning</a:t>
                      </a:r>
                      <a:endParaRPr lang="en-US" sz="1000" dirty="0"/>
                    </a:p>
                  </a:txBody>
                  <a:tcPr/>
                </a:tc>
              </a:tr>
              <a:tr h="259307">
                <a:tc>
                  <a:txBody>
                    <a:bodyPr/>
                    <a:lstStyle/>
                    <a:p>
                      <a:r>
                        <a:rPr lang="en-US" sz="1000" dirty="0" smtClean="0"/>
                        <a:t>()</a:t>
                      </a:r>
                      <a:endParaRPr lang="en-US" sz="1000" dirty="0"/>
                    </a:p>
                  </a:txBody>
                  <a:tcPr/>
                </a:tc>
                <a:tc>
                  <a:txBody>
                    <a:bodyPr/>
                    <a:lstStyle/>
                    <a:p>
                      <a:r>
                        <a:rPr lang="en-US" sz="1000" dirty="0" smtClean="0"/>
                        <a:t>Grouping</a:t>
                      </a:r>
                      <a:endParaRPr lang="en-US" sz="1000" dirty="0"/>
                    </a:p>
                  </a:txBody>
                  <a:tcPr/>
                </a:tc>
              </a:tr>
              <a:tr h="259307">
                <a:tc>
                  <a:txBody>
                    <a:bodyPr/>
                    <a:lstStyle/>
                    <a:p>
                      <a:r>
                        <a:rPr lang="en-US" sz="1000" dirty="0" smtClean="0"/>
                        <a:t>f(x..)</a:t>
                      </a:r>
                      <a:endParaRPr lang="en-US" sz="1000" dirty="0"/>
                    </a:p>
                  </a:txBody>
                  <a:tcPr/>
                </a:tc>
                <a:tc>
                  <a:txBody>
                    <a:bodyPr/>
                    <a:lstStyle/>
                    <a:p>
                      <a:r>
                        <a:rPr lang="en-US" sz="1000" dirty="0" smtClean="0"/>
                        <a:t>function</a:t>
                      </a:r>
                      <a:endParaRPr lang="en-US" sz="1000" dirty="0"/>
                    </a:p>
                  </a:txBody>
                  <a:tcPr/>
                </a:tc>
              </a:tr>
              <a:tr h="259307">
                <a:tc>
                  <a:txBody>
                    <a:bodyPr/>
                    <a:lstStyle/>
                    <a:p>
                      <a:r>
                        <a:rPr lang="en-US" sz="1000" dirty="0" smtClean="0"/>
                        <a:t>x[</a:t>
                      </a:r>
                      <a:r>
                        <a:rPr lang="en-US" sz="1000" dirty="0" err="1" smtClean="0"/>
                        <a:t>a:b</a:t>
                      </a:r>
                      <a:r>
                        <a:rPr lang="en-US" sz="1000" dirty="0" smtClean="0"/>
                        <a:t>}</a:t>
                      </a:r>
                      <a:endParaRPr lang="en-US" sz="1000" dirty="0"/>
                    </a:p>
                  </a:txBody>
                  <a:tcPr/>
                </a:tc>
                <a:tc>
                  <a:txBody>
                    <a:bodyPr/>
                    <a:lstStyle/>
                    <a:p>
                      <a:r>
                        <a:rPr lang="en-US" sz="1000" dirty="0" smtClean="0"/>
                        <a:t>slice</a:t>
                      </a:r>
                      <a:endParaRPr lang="en-US" sz="1000" dirty="0"/>
                    </a:p>
                  </a:txBody>
                  <a:tcPr/>
                </a:tc>
              </a:tr>
              <a:tr h="259307">
                <a:tc>
                  <a:txBody>
                    <a:bodyPr/>
                    <a:lstStyle/>
                    <a:p>
                      <a:r>
                        <a:rPr lang="en-US" sz="1000" dirty="0" smtClean="0"/>
                        <a:t>x[</a:t>
                      </a:r>
                      <a:r>
                        <a:rPr lang="en-US" sz="1000" dirty="0" err="1" smtClean="0"/>
                        <a:t>i</a:t>
                      </a:r>
                      <a:r>
                        <a:rPr lang="en-US" sz="1000" dirty="0" smtClean="0"/>
                        <a:t>]</a:t>
                      </a:r>
                      <a:endParaRPr lang="en-US" sz="1000" dirty="0"/>
                    </a:p>
                  </a:txBody>
                  <a:tcPr/>
                </a:tc>
                <a:tc>
                  <a:txBody>
                    <a:bodyPr/>
                    <a:lstStyle/>
                    <a:p>
                      <a:r>
                        <a:rPr lang="en-US" sz="1000" dirty="0" smtClean="0"/>
                        <a:t>subscript</a:t>
                      </a:r>
                      <a:endParaRPr lang="en-US" sz="1000" dirty="0"/>
                    </a:p>
                  </a:txBody>
                  <a:tcPr/>
                </a:tc>
              </a:tr>
              <a:tr h="259307">
                <a:tc>
                  <a:txBody>
                    <a:bodyPr/>
                    <a:lstStyle/>
                    <a:p>
                      <a:r>
                        <a:rPr lang="en-US" sz="1000" dirty="0" err="1" smtClean="0"/>
                        <a:t>x.attribute</a:t>
                      </a:r>
                      <a:endParaRPr lang="en-US" sz="1000" dirty="0"/>
                    </a:p>
                  </a:txBody>
                  <a:tcPr/>
                </a:tc>
                <a:tc>
                  <a:txBody>
                    <a:bodyPr/>
                    <a:lstStyle/>
                    <a:p>
                      <a:r>
                        <a:rPr lang="en-US" sz="1000" dirty="0" smtClean="0"/>
                        <a:t>attribute reference</a:t>
                      </a:r>
                      <a:endParaRPr lang="en-US" sz="1000" dirty="0"/>
                    </a:p>
                  </a:txBody>
                  <a:tcPr/>
                </a:tc>
              </a:tr>
              <a:tr h="259307">
                <a:tc>
                  <a:txBody>
                    <a:bodyPr/>
                    <a:lstStyle/>
                    <a:p>
                      <a:r>
                        <a:rPr lang="en-US" sz="1000" dirty="0" smtClean="0"/>
                        <a:t>**</a:t>
                      </a:r>
                      <a:endParaRPr lang="en-US" sz="1000" dirty="0"/>
                    </a:p>
                  </a:txBody>
                  <a:tcPr/>
                </a:tc>
                <a:tc>
                  <a:txBody>
                    <a:bodyPr/>
                    <a:lstStyle/>
                    <a:p>
                      <a:r>
                        <a:rPr lang="en-US" sz="1000" dirty="0" smtClean="0"/>
                        <a:t>exponentiation</a:t>
                      </a:r>
                      <a:endParaRPr lang="en-US" sz="1000" dirty="0"/>
                    </a:p>
                  </a:txBody>
                  <a:tcPr/>
                </a:tc>
              </a:tr>
              <a:tr h="259307">
                <a:tc>
                  <a:txBody>
                    <a:bodyPr/>
                    <a:lstStyle/>
                    <a:p>
                      <a:r>
                        <a:rPr lang="en-US" sz="1000" dirty="0" smtClean="0"/>
                        <a:t>~x</a:t>
                      </a:r>
                      <a:endParaRPr lang="en-US" sz="1000" dirty="0"/>
                    </a:p>
                  </a:txBody>
                  <a:tcPr/>
                </a:tc>
                <a:tc>
                  <a:txBody>
                    <a:bodyPr/>
                    <a:lstStyle/>
                    <a:p>
                      <a:r>
                        <a:rPr lang="en-US" sz="1000" dirty="0" smtClean="0"/>
                        <a:t>bitwise not</a:t>
                      </a:r>
                      <a:endParaRPr lang="en-US" sz="1000" dirty="0"/>
                    </a:p>
                  </a:txBody>
                  <a:tcPr/>
                </a:tc>
              </a:tr>
              <a:tr h="259307">
                <a:tc>
                  <a:txBody>
                    <a:bodyPr/>
                    <a:lstStyle/>
                    <a:p>
                      <a:r>
                        <a:rPr lang="en-US" sz="1000" dirty="0" smtClean="0"/>
                        <a:t>+x, -x</a:t>
                      </a:r>
                      <a:endParaRPr lang="en-US" sz="1000" dirty="0"/>
                    </a:p>
                  </a:txBody>
                  <a:tcPr/>
                </a:tc>
                <a:tc>
                  <a:txBody>
                    <a:bodyPr/>
                    <a:lstStyle/>
                    <a:p>
                      <a:r>
                        <a:rPr lang="en-US" sz="1000" dirty="0" smtClean="0"/>
                        <a:t>positive, negative</a:t>
                      </a:r>
                      <a:endParaRPr lang="en-US" sz="1000" dirty="0"/>
                    </a:p>
                  </a:txBody>
                  <a:tcPr/>
                </a:tc>
              </a:tr>
              <a:tr h="259307">
                <a:tc>
                  <a:txBody>
                    <a:bodyPr/>
                    <a:lstStyle/>
                    <a:p>
                      <a:r>
                        <a:rPr lang="en-US" sz="1000" dirty="0" smtClean="0"/>
                        <a:t>* / %</a:t>
                      </a:r>
                      <a:endParaRPr lang="en-US" sz="1000" dirty="0"/>
                    </a:p>
                  </a:txBody>
                  <a:tcPr/>
                </a:tc>
                <a:tc>
                  <a:txBody>
                    <a:bodyPr/>
                    <a:lstStyle/>
                    <a:p>
                      <a:r>
                        <a:rPr lang="en-US" sz="1000" dirty="0" smtClean="0"/>
                        <a:t>multiplication,</a:t>
                      </a:r>
                      <a:r>
                        <a:rPr lang="en-US" sz="1000" baseline="0" dirty="0" smtClean="0"/>
                        <a:t> division, remainder</a:t>
                      </a:r>
                      <a:endParaRPr lang="en-US" sz="1000" dirty="0"/>
                    </a:p>
                  </a:txBody>
                  <a:tcPr/>
                </a:tc>
              </a:tr>
              <a:tr h="259307">
                <a:tc>
                  <a:txBody>
                    <a:bodyPr/>
                    <a:lstStyle/>
                    <a:p>
                      <a:r>
                        <a:rPr lang="en-US" sz="1000" dirty="0" smtClean="0"/>
                        <a:t>+ -</a:t>
                      </a:r>
                      <a:endParaRPr lang="en-US" sz="1000" dirty="0"/>
                    </a:p>
                  </a:txBody>
                  <a:tcPr/>
                </a:tc>
                <a:tc>
                  <a:txBody>
                    <a:bodyPr/>
                    <a:lstStyle/>
                    <a:p>
                      <a:r>
                        <a:rPr lang="en-US" sz="1000" dirty="0" smtClean="0"/>
                        <a:t>addition subtraction</a:t>
                      </a:r>
                      <a:endParaRPr lang="en-US" sz="1000" dirty="0"/>
                    </a:p>
                  </a:txBody>
                  <a:tcPr/>
                </a:tc>
              </a:tr>
              <a:tr h="259307">
                <a:tc>
                  <a:txBody>
                    <a:bodyPr/>
                    <a:lstStyle/>
                    <a:p>
                      <a:r>
                        <a:rPr lang="en-US" sz="1000" dirty="0" smtClean="0"/>
                        <a:t>&lt;&lt; &gt;&gt;</a:t>
                      </a:r>
                      <a:endParaRPr lang="en-US" sz="1000" dirty="0"/>
                    </a:p>
                  </a:txBody>
                  <a:tcPr/>
                </a:tc>
                <a:tc>
                  <a:txBody>
                    <a:bodyPr/>
                    <a:lstStyle/>
                    <a:p>
                      <a:r>
                        <a:rPr lang="en-US" sz="1000" dirty="0" smtClean="0"/>
                        <a:t>bitwise shifts</a:t>
                      </a:r>
                      <a:endParaRPr lang="en-US" sz="1000" dirty="0"/>
                    </a:p>
                  </a:txBody>
                  <a:tcPr/>
                </a:tc>
              </a:tr>
              <a:tr h="259307">
                <a:tc>
                  <a:txBody>
                    <a:bodyPr/>
                    <a:lstStyle/>
                    <a:p>
                      <a:r>
                        <a:rPr lang="en-US" sz="1000" dirty="0" smtClean="0"/>
                        <a:t>&amp;</a:t>
                      </a:r>
                      <a:endParaRPr lang="en-US" sz="1000" dirty="0"/>
                    </a:p>
                  </a:txBody>
                  <a:tcPr/>
                </a:tc>
                <a:tc>
                  <a:txBody>
                    <a:bodyPr/>
                    <a:lstStyle/>
                    <a:p>
                      <a:r>
                        <a:rPr lang="en-US" sz="1000" dirty="0" smtClean="0"/>
                        <a:t>bitwise and</a:t>
                      </a:r>
                      <a:endParaRPr lang="en-US" sz="1000" dirty="0"/>
                    </a:p>
                  </a:txBody>
                  <a:tcPr/>
                </a:tc>
              </a:tr>
              <a:tr h="259307">
                <a:tc>
                  <a:txBody>
                    <a:bodyPr/>
                    <a:lstStyle/>
                    <a:p>
                      <a:r>
                        <a:rPr lang="en-US" sz="1000" dirty="0" smtClean="0"/>
                        <a:t>^</a:t>
                      </a:r>
                      <a:endParaRPr lang="en-US" sz="1000" dirty="0"/>
                    </a:p>
                  </a:txBody>
                  <a:tcPr/>
                </a:tc>
                <a:tc>
                  <a:txBody>
                    <a:bodyPr/>
                    <a:lstStyle/>
                    <a:p>
                      <a:r>
                        <a:rPr lang="en-US" sz="1000" dirty="0" smtClean="0"/>
                        <a:t>bitwise</a:t>
                      </a:r>
                      <a:r>
                        <a:rPr lang="en-US" sz="1000" baseline="0" dirty="0" smtClean="0"/>
                        <a:t> </a:t>
                      </a:r>
                      <a:r>
                        <a:rPr lang="en-US" sz="1000" baseline="0" dirty="0" err="1" smtClean="0"/>
                        <a:t>xor</a:t>
                      </a:r>
                      <a:r>
                        <a:rPr lang="en-US" sz="1000" baseline="0" dirty="0" smtClean="0"/>
                        <a:t> (exclusive or)</a:t>
                      </a:r>
                      <a:endParaRPr lang="en-US" sz="1000" dirty="0"/>
                    </a:p>
                  </a:txBody>
                  <a:tcPr/>
                </a:tc>
              </a:tr>
              <a:tr h="259307">
                <a:tc>
                  <a:txBody>
                    <a:bodyPr/>
                    <a:lstStyle/>
                    <a:p>
                      <a:r>
                        <a:rPr lang="en-US" sz="1000" dirty="0" smtClean="0"/>
                        <a:t>|</a:t>
                      </a:r>
                      <a:endParaRPr lang="en-US" sz="1000" dirty="0"/>
                    </a:p>
                  </a:txBody>
                  <a:tcPr/>
                </a:tc>
                <a:tc>
                  <a:txBody>
                    <a:bodyPr/>
                    <a:lstStyle/>
                    <a:p>
                      <a:r>
                        <a:rPr lang="en-US" sz="1000" dirty="0" smtClean="0"/>
                        <a:t>bitwise</a:t>
                      </a:r>
                      <a:r>
                        <a:rPr lang="en-US" sz="1000" baseline="0" dirty="0" smtClean="0"/>
                        <a:t> or</a:t>
                      </a:r>
                    </a:p>
                  </a:txBody>
                  <a:tcPr/>
                </a:tc>
              </a:tr>
              <a:tr h="432179">
                <a:tc>
                  <a:txBody>
                    <a:bodyPr/>
                    <a:lstStyle/>
                    <a:p>
                      <a:r>
                        <a:rPr lang="en-US" sz="1000" kern="1200" dirty="0" smtClean="0">
                          <a:solidFill>
                            <a:schemeClr val="dk1"/>
                          </a:solidFill>
                          <a:latin typeface="+mn-lt"/>
                          <a:ea typeface="+mn-ea"/>
                          <a:cs typeface="+mn-cs"/>
                        </a:rPr>
                        <a:t>in, not in, is, is not, &lt;, &lt;=,  &gt;,  &gt;=,</a:t>
                      </a:r>
                      <a:br>
                        <a:rPr lang="en-US" sz="1000" kern="1200" dirty="0" smtClean="0">
                          <a:solidFill>
                            <a:schemeClr val="dk1"/>
                          </a:solidFill>
                          <a:latin typeface="+mn-lt"/>
                          <a:ea typeface="+mn-ea"/>
                          <a:cs typeface="+mn-cs"/>
                        </a:rPr>
                      </a:br>
                      <a:r>
                        <a:rPr lang="en-US" sz="1000" kern="1200" dirty="0" smtClean="0">
                          <a:solidFill>
                            <a:schemeClr val="dk1"/>
                          </a:solidFill>
                          <a:latin typeface="+mn-lt"/>
                          <a:ea typeface="+mn-ea"/>
                          <a:cs typeface="+mn-cs"/>
                        </a:rPr>
                        <a:t>&lt;&gt;, !=, ==</a:t>
                      </a:r>
                      <a:endParaRPr lang="en-US" sz="1000" dirty="0"/>
                    </a:p>
                  </a:txBody>
                  <a:tcPr/>
                </a:tc>
                <a:tc>
                  <a:txBody>
                    <a:bodyPr/>
                    <a:lstStyle/>
                    <a:p>
                      <a:r>
                        <a:rPr lang="en-US" sz="1000" dirty="0" smtClean="0"/>
                        <a:t>comparison</a:t>
                      </a:r>
                      <a:r>
                        <a:rPr lang="en-US" sz="1000" baseline="0" dirty="0" smtClean="0"/>
                        <a:t> operators</a:t>
                      </a:r>
                      <a:endParaRPr lang="en-US" sz="1000" dirty="0"/>
                    </a:p>
                  </a:txBody>
                  <a:tcPr/>
                </a:tc>
              </a:tr>
              <a:tr h="259307">
                <a:tc>
                  <a:txBody>
                    <a:bodyPr/>
                    <a:lstStyle/>
                    <a:p>
                      <a:r>
                        <a:rPr lang="en-US" sz="1000" dirty="0" smtClean="0"/>
                        <a:t>not x</a:t>
                      </a:r>
                      <a:endParaRPr lang="en-US" sz="1000" dirty="0"/>
                    </a:p>
                  </a:txBody>
                  <a:tcPr/>
                </a:tc>
                <a:tc>
                  <a:txBody>
                    <a:bodyPr/>
                    <a:lstStyle/>
                    <a:p>
                      <a:r>
                        <a:rPr lang="en-US" sz="1000" dirty="0" smtClean="0"/>
                        <a:t>negation</a:t>
                      </a:r>
                      <a:endParaRPr lang="en-US" sz="1000" dirty="0"/>
                    </a:p>
                  </a:txBody>
                  <a:tcPr/>
                </a:tc>
              </a:tr>
              <a:tr h="259307">
                <a:tc>
                  <a:txBody>
                    <a:bodyPr/>
                    <a:lstStyle/>
                    <a:p>
                      <a:r>
                        <a:rPr lang="en-US" sz="1000" dirty="0" smtClean="0"/>
                        <a:t>and</a:t>
                      </a:r>
                      <a:endParaRPr lang="en-US" sz="1000" dirty="0"/>
                    </a:p>
                  </a:txBody>
                  <a:tcPr/>
                </a:tc>
                <a:tc>
                  <a:txBody>
                    <a:bodyPr/>
                    <a:lstStyle/>
                    <a:p>
                      <a:r>
                        <a:rPr lang="en-US" sz="1000" dirty="0" smtClean="0"/>
                        <a:t>and</a:t>
                      </a:r>
                      <a:endParaRPr lang="en-US" sz="1000" dirty="0"/>
                    </a:p>
                  </a:txBody>
                  <a:tcPr/>
                </a:tc>
              </a:tr>
              <a:tr h="259307">
                <a:tc>
                  <a:txBody>
                    <a:bodyPr/>
                    <a:lstStyle/>
                    <a:p>
                      <a:r>
                        <a:rPr lang="en-US" sz="1000" dirty="0" smtClean="0"/>
                        <a:t>or</a:t>
                      </a:r>
                      <a:endParaRPr lang="en-US" sz="1000" dirty="0"/>
                    </a:p>
                  </a:txBody>
                  <a:tcPr/>
                </a:tc>
                <a:tc>
                  <a:txBody>
                    <a:bodyPr/>
                    <a:lstStyle/>
                    <a:p>
                      <a:r>
                        <a:rPr lang="en-US" sz="1000" dirty="0" smtClean="0"/>
                        <a:t>or</a:t>
                      </a:r>
                      <a:endParaRPr lang="en-US" sz="1000" dirty="0"/>
                    </a:p>
                  </a:txBody>
                  <a:tcPr/>
                </a:tc>
              </a:tr>
              <a:tr h="259307">
                <a:tc>
                  <a:txBody>
                    <a:bodyPr/>
                    <a:lstStyle/>
                    <a:p>
                      <a:r>
                        <a:rPr lang="en-US" sz="1000" dirty="0" smtClean="0"/>
                        <a:t>lambda</a:t>
                      </a:r>
                      <a:endParaRPr lang="en-US" sz="1000" dirty="0"/>
                    </a:p>
                  </a:txBody>
                  <a:tcPr/>
                </a:tc>
                <a:tc>
                  <a:txBody>
                    <a:bodyPr/>
                    <a:lstStyle/>
                    <a:p>
                      <a:r>
                        <a:rPr lang="en-US" sz="1000" dirty="0" smtClean="0"/>
                        <a:t>lambda expression</a:t>
                      </a:r>
                      <a:endParaRPr lang="en-US" sz="1000" dirty="0"/>
                    </a:p>
                  </a:txBody>
                  <a:tcPr/>
                </a:tc>
              </a:tr>
            </a:tbl>
          </a:graphicData>
        </a:graphic>
      </p:graphicFrame>
    </p:spTree>
    <p:extLst>
      <p:ext uri="{BB962C8B-B14F-4D97-AF65-F5344CB8AC3E}">
        <p14:creationId xmlns:p14="http://schemas.microsoft.com/office/powerpoint/2010/main" val="187654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Scripts in </a:t>
            </a:r>
            <a:r>
              <a:rPr lang="en-US" dirty="0" err="1" smtClean="0"/>
              <a:t>Spyder</a:t>
            </a:r>
            <a:endParaRPr lang="en-US" dirty="0"/>
          </a:p>
        </p:txBody>
      </p:sp>
      <p:sp>
        <p:nvSpPr>
          <p:cNvPr id="3" name="Content Placeholder 2"/>
          <p:cNvSpPr>
            <a:spLocks noGrp="1"/>
          </p:cNvSpPr>
          <p:nvPr>
            <p:ph idx="1"/>
          </p:nvPr>
        </p:nvSpPr>
        <p:spPr>
          <a:xfrm>
            <a:off x="457200" y="1600200"/>
            <a:ext cx="8229600" cy="5105400"/>
          </a:xfrm>
        </p:spPr>
        <p:txBody>
          <a:bodyPr>
            <a:normAutofit fontScale="70000" lnSpcReduction="20000"/>
          </a:bodyPr>
          <a:lstStyle/>
          <a:p>
            <a:r>
              <a:rPr lang="en-US" dirty="0" smtClean="0"/>
              <a:t>Run scripts </a:t>
            </a:r>
            <a:r>
              <a:rPr lang="en-US" dirty="0"/>
              <a:t>either with the green arrow icons or through the Run menu.  </a:t>
            </a:r>
            <a:r>
              <a:rPr lang="en-US" i="1" dirty="0"/>
              <a:t>Run/green arrow</a:t>
            </a:r>
            <a:r>
              <a:rPr lang="en-US" dirty="0"/>
              <a:t> runs the entire script.  </a:t>
            </a:r>
            <a:r>
              <a:rPr lang="en-US" i="1" dirty="0"/>
              <a:t>Run selection or current line</a:t>
            </a:r>
            <a:r>
              <a:rPr lang="en-US" dirty="0"/>
              <a:t> will run a highlighted portion of our script.   We can create </a:t>
            </a:r>
            <a:r>
              <a:rPr lang="en-US" b="1" dirty="0"/>
              <a:t>cells</a:t>
            </a:r>
            <a:r>
              <a:rPr lang="en-US" dirty="0"/>
              <a:t> by enclosing chunks of code with lines consisting of</a:t>
            </a:r>
          </a:p>
          <a:p>
            <a:pPr marL="0" indent="0">
              <a:buNone/>
            </a:pPr>
            <a:r>
              <a:rPr lang="en-US" dirty="0" smtClean="0">
                <a:latin typeface="Courier New" charset="0"/>
                <a:ea typeface="Courier New" charset="0"/>
                <a:cs typeface="Courier New" charset="0"/>
              </a:rPr>
              <a:t>   #%%</a:t>
            </a:r>
            <a:endParaRPr lang="en-US" dirty="0">
              <a:latin typeface="Courier New" charset="0"/>
              <a:ea typeface="Courier New" charset="0"/>
              <a:cs typeface="Courier New" charset="0"/>
            </a:endParaRPr>
          </a:p>
          <a:p>
            <a:r>
              <a:rPr lang="en-US" i="1" dirty="0"/>
              <a:t>Run cell/green arrow with a box</a:t>
            </a:r>
            <a:r>
              <a:rPr lang="en-US" dirty="0"/>
              <a:t> runs the cell.  </a:t>
            </a:r>
            <a:r>
              <a:rPr lang="en-US" i="1" dirty="0"/>
              <a:t>Run cell/green arrow, box, and red "line feed" arrow</a:t>
            </a:r>
            <a:r>
              <a:rPr lang="en-US" dirty="0"/>
              <a:t> runs the cell and advances.</a:t>
            </a:r>
          </a:p>
          <a:p>
            <a:r>
              <a:rPr lang="en-US" dirty="0" smtClean="0"/>
              <a:t>A </a:t>
            </a:r>
            <a:r>
              <a:rPr lang="en-US" dirty="0"/>
              <a:t>yellow triangle beside a line indicates a syntax error or potential problem.  </a:t>
            </a:r>
            <a:r>
              <a:rPr lang="en-US" dirty="0" err="1"/>
              <a:t>Spyder</a:t>
            </a:r>
            <a:r>
              <a:rPr lang="en-US" dirty="0"/>
              <a:t> offers tab completion for names familiar to it.  It can show a list of members of a package for your selection, and when you have chosen a function it can show you a list of its arguments</a:t>
            </a:r>
            <a:r>
              <a:rPr lang="en-US" dirty="0" smtClean="0"/>
              <a:t>.</a:t>
            </a:r>
            <a:endParaRPr lang="en-US" dirty="0"/>
          </a:p>
          <a:p>
            <a:r>
              <a:rPr lang="en-US" dirty="0"/>
              <a:t>One of the handiest features of </a:t>
            </a:r>
            <a:r>
              <a:rPr lang="en-US" dirty="0" err="1"/>
              <a:t>Spyder</a:t>
            </a:r>
            <a:r>
              <a:rPr lang="en-US" dirty="0"/>
              <a:t> is the ability to indent and unindent blocks of code from the Edit menu.  Click to highlight the text you wish to indent or unindent, then choose the appropriate option under Edit.  We will later see why this is very useful.  Another helpful option allows you to highlight several lines of code, then select "Add block comment."  This will save you a lot of typing once you begin to write and debug your own programs.  To remove the block comment, select it and choose "Remove block comment" from the Edit menu.</a:t>
            </a:r>
          </a:p>
          <a:p>
            <a:endParaRPr lang="en-US" dirty="0"/>
          </a:p>
        </p:txBody>
      </p:sp>
    </p:spTree>
    <p:extLst>
      <p:ext uri="{BB962C8B-B14F-4D97-AF65-F5344CB8AC3E}">
        <p14:creationId xmlns:p14="http://schemas.microsoft.com/office/powerpoint/2010/main" val="12772156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770646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Around and Around</a:t>
            </a:r>
            <a:endParaRPr lang="en-US" dirty="0"/>
          </a:p>
        </p:txBody>
      </p:sp>
      <p:sp>
        <p:nvSpPr>
          <p:cNvPr id="3" name="Content Placeholder 2"/>
          <p:cNvSpPr>
            <a:spLocks noGrp="1"/>
          </p:cNvSpPr>
          <p:nvPr>
            <p:ph idx="1"/>
          </p:nvPr>
        </p:nvSpPr>
        <p:spPr/>
        <p:txBody>
          <a:bodyPr/>
          <a:lstStyle/>
          <a:p>
            <a:r>
              <a:rPr lang="en-US" dirty="0"/>
              <a:t>One of the most fundamental processes in a computer program is to repeat statements many, many (perhaps many, many, many) times.</a:t>
            </a:r>
          </a:p>
          <a:p>
            <a:r>
              <a:rPr lang="en-US" dirty="0"/>
              <a:t>Computers never run out of patience</a:t>
            </a:r>
          </a:p>
          <a:p>
            <a:pPr lvl="1"/>
            <a:r>
              <a:rPr lang="en-US" dirty="0"/>
              <a:t>but loops are sometimes very slow compared to equivalent constructs, though this is mainly true in interpreted languages.  </a:t>
            </a:r>
          </a:p>
          <a:p>
            <a:endParaRPr lang="en-US" dirty="0"/>
          </a:p>
        </p:txBody>
      </p:sp>
    </p:spTree>
    <p:extLst>
      <p:ext uri="{BB962C8B-B14F-4D97-AF65-F5344CB8AC3E}">
        <p14:creationId xmlns:p14="http://schemas.microsoft.com/office/powerpoint/2010/main" val="13955650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Applications</a:t>
            </a:r>
            <a:endParaRPr lang="en-US" dirty="0"/>
          </a:p>
        </p:txBody>
      </p:sp>
      <p:sp>
        <p:nvSpPr>
          <p:cNvPr id="3" name="Content Placeholder 2"/>
          <p:cNvSpPr>
            <a:spLocks noGrp="1"/>
          </p:cNvSpPr>
          <p:nvPr>
            <p:ph idx="1"/>
          </p:nvPr>
        </p:nvSpPr>
        <p:spPr/>
        <p:txBody>
          <a:bodyPr/>
          <a:lstStyle/>
          <a:p>
            <a:r>
              <a:rPr lang="en-US" dirty="0"/>
              <a:t>Read all the lines of a file</a:t>
            </a:r>
          </a:p>
          <a:p>
            <a:r>
              <a:rPr lang="en-US" dirty="0"/>
              <a:t>Apply a process to all elements of an array</a:t>
            </a:r>
          </a:p>
          <a:p>
            <a:r>
              <a:rPr lang="en-US" dirty="0"/>
              <a:t>Compute some value by adding up terms</a:t>
            </a:r>
          </a:p>
          <a:p>
            <a:pPr lvl="1"/>
            <a:r>
              <a:rPr lang="en-US" dirty="0"/>
              <a:t>Mathematically this could be expressed </a:t>
            </a:r>
            <a:r>
              <a:rPr lang="en-US" dirty="0" smtClean="0"/>
              <a:t>as</a:t>
            </a:r>
          </a:p>
          <a:p>
            <a:pPr lvl="1"/>
            <a:endParaRPr lang="en-US" dirty="0"/>
          </a:p>
          <a:p>
            <a:endParaRPr lang="en-US" dirty="0"/>
          </a:p>
        </p:txBody>
      </p:sp>
      <p:graphicFrame>
        <p:nvGraphicFramePr>
          <p:cNvPr id="4" name="Object 3"/>
          <p:cNvGraphicFramePr>
            <a:graphicFrameLocks noChangeAspect="1"/>
          </p:cNvGraphicFramePr>
          <p:nvPr>
            <p:extLst/>
          </p:nvPr>
        </p:nvGraphicFramePr>
        <p:xfrm>
          <a:off x="3276600" y="3657600"/>
          <a:ext cx="1885950" cy="1466850"/>
        </p:xfrm>
        <a:graphic>
          <a:graphicData uri="http://schemas.openxmlformats.org/presentationml/2006/ole">
            <mc:AlternateContent xmlns:mc="http://schemas.openxmlformats.org/markup-compatibility/2006">
              <mc:Choice xmlns:v="urn:schemas-microsoft-com:vml" Requires="v">
                <p:oleObj spid="_x0000_s1083" name="Equation" r:id="rId3" imgW="571500" imgH="444500" progId="Equation.DSMT4">
                  <p:embed/>
                </p:oleObj>
              </mc:Choice>
              <mc:Fallback>
                <p:oleObj name="Equation" r:id="rId3" imgW="571500" imgH="444500" progId="Equation.DSMT4">
                  <p:embed/>
                  <p:pic>
                    <p:nvPicPr>
                      <p:cNvPr id="0" name=""/>
                      <p:cNvPicPr/>
                      <p:nvPr/>
                    </p:nvPicPr>
                    <p:blipFill>
                      <a:blip r:embed="rId4"/>
                      <a:stretch>
                        <a:fillRect/>
                      </a:stretch>
                    </p:blipFill>
                    <p:spPr>
                      <a:xfrm>
                        <a:off x="3276600" y="3657600"/>
                        <a:ext cx="1885950" cy="1466850"/>
                      </a:xfrm>
                      <a:prstGeom prst="rect">
                        <a:avLst/>
                      </a:prstGeom>
                    </p:spPr>
                  </p:pic>
                </p:oleObj>
              </mc:Fallback>
            </mc:AlternateContent>
          </a:graphicData>
        </a:graphic>
      </p:graphicFrame>
    </p:spTree>
    <p:extLst>
      <p:ext uri="{BB962C8B-B14F-4D97-AF65-F5344CB8AC3E}">
        <p14:creationId xmlns:p14="http://schemas.microsoft.com/office/powerpoint/2010/main" val="21775254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Loops</a:t>
            </a:r>
            <a:endParaRPr lang="en-US" dirty="0"/>
          </a:p>
        </p:txBody>
      </p:sp>
      <p:sp>
        <p:nvSpPr>
          <p:cNvPr id="3" name="Content Placeholder 2"/>
          <p:cNvSpPr>
            <a:spLocks noGrp="1"/>
          </p:cNvSpPr>
          <p:nvPr>
            <p:ph idx="1"/>
          </p:nvPr>
        </p:nvSpPr>
        <p:spPr/>
        <p:txBody>
          <a:bodyPr/>
          <a:lstStyle/>
          <a:p>
            <a:r>
              <a:rPr lang="en-US" dirty="0" smtClean="0"/>
              <a:t>Most languages have two major types of loops, </a:t>
            </a:r>
            <a:r>
              <a:rPr lang="en-US" dirty="0" smtClean="0">
                <a:latin typeface="Courier New"/>
                <a:cs typeface="Courier New"/>
              </a:rPr>
              <a:t>for</a:t>
            </a:r>
            <a:r>
              <a:rPr lang="en-US" dirty="0" smtClean="0"/>
              <a:t> (or </a:t>
            </a:r>
            <a:r>
              <a:rPr lang="en-US" dirty="0" smtClean="0">
                <a:latin typeface="Courier New"/>
                <a:cs typeface="Courier New"/>
              </a:rPr>
              <a:t>do</a:t>
            </a:r>
            <a:r>
              <a:rPr lang="en-US" dirty="0" smtClean="0"/>
              <a:t>) and </a:t>
            </a:r>
            <a:r>
              <a:rPr lang="en-US" dirty="0" smtClean="0">
                <a:latin typeface="Courier New"/>
                <a:cs typeface="Courier New"/>
              </a:rPr>
              <a:t>while</a:t>
            </a:r>
            <a:r>
              <a:rPr lang="en-US" dirty="0" smtClean="0"/>
              <a:t>.</a:t>
            </a:r>
          </a:p>
          <a:p>
            <a:r>
              <a:rPr lang="en-US" dirty="0" smtClean="0"/>
              <a:t>FOR</a:t>
            </a:r>
          </a:p>
          <a:p>
            <a:pPr lvl="1"/>
            <a:r>
              <a:rPr lang="en-US" dirty="0" smtClean="0">
                <a:latin typeface="Courier New"/>
                <a:cs typeface="Courier New"/>
              </a:rPr>
              <a:t>for </a:t>
            </a:r>
            <a:r>
              <a:rPr lang="en-US" dirty="0" smtClean="0"/>
              <a:t>loops are executed a fixed number of iterations.  It is possible to exit early but this must be added to the code.</a:t>
            </a:r>
          </a:p>
          <a:p>
            <a:r>
              <a:rPr lang="en-US" dirty="0" smtClean="0"/>
              <a:t>WHILE</a:t>
            </a:r>
          </a:p>
          <a:p>
            <a:pPr lvl="1"/>
            <a:r>
              <a:rPr lang="en-US" dirty="0" smtClean="0">
                <a:latin typeface="Courier New"/>
                <a:cs typeface="Courier New"/>
              </a:rPr>
              <a:t>while</a:t>
            </a:r>
            <a:r>
              <a:rPr lang="en-US" dirty="0" smtClean="0"/>
              <a:t> loops do not have a predetermined number of iterations.  They terminate when some condition becomes </a:t>
            </a:r>
            <a:r>
              <a:rPr lang="en-US" dirty="0" smtClean="0">
                <a:latin typeface="Courier New"/>
                <a:cs typeface="Courier New"/>
              </a:rPr>
              <a:t>False</a:t>
            </a:r>
            <a:r>
              <a:rPr lang="en-US" dirty="0" smtClean="0"/>
              <a:t>.</a:t>
            </a:r>
            <a:endParaRPr lang="en-US" dirty="0"/>
          </a:p>
        </p:txBody>
      </p:sp>
    </p:spTree>
    <p:extLst>
      <p:ext uri="{BB962C8B-B14F-4D97-AF65-F5344CB8AC3E}">
        <p14:creationId xmlns:p14="http://schemas.microsoft.com/office/powerpoint/2010/main" val="4724054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 in Python</a:t>
            </a:r>
            <a:endParaRPr lang="en-US" dirty="0"/>
          </a:p>
        </p:txBody>
      </p:sp>
      <p:sp>
        <p:nvSpPr>
          <p:cNvPr id="3" name="Content Placeholder 2"/>
          <p:cNvSpPr>
            <a:spLocks noGrp="1"/>
          </p:cNvSpPr>
          <p:nvPr>
            <p:ph idx="1"/>
          </p:nvPr>
        </p:nvSpPr>
        <p:spPr>
          <a:xfrm>
            <a:off x="457200" y="1600200"/>
            <a:ext cx="8305800" cy="4876800"/>
          </a:xfrm>
        </p:spPr>
        <p:txBody>
          <a:bodyPr>
            <a:normAutofit/>
          </a:bodyPr>
          <a:lstStyle/>
          <a:p>
            <a:r>
              <a:rPr lang="en-US" dirty="0"/>
              <a:t>Python’s </a:t>
            </a:r>
            <a:r>
              <a:rPr lang="en-US" dirty="0">
                <a:latin typeface="Courier New" panose="02070309020205020404" pitchFamily="49" charset="0"/>
                <a:cs typeface="Courier New" panose="02070309020205020404" pitchFamily="49" charset="0"/>
              </a:rPr>
              <a:t>for</a:t>
            </a:r>
            <a:r>
              <a:rPr lang="en-US" dirty="0"/>
              <a:t> </a:t>
            </a:r>
            <a:r>
              <a:rPr lang="en-US" dirty="0" smtClean="0"/>
              <a:t>loop steps through a sequence (called an iterator) of items.</a:t>
            </a:r>
            <a:endParaRPr lang="en-US" dirty="0"/>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Arial" charset="0"/>
                <a:cs typeface="DejaVu Sans" charset="0"/>
              </a:rPr>
              <a:t> 		</a:t>
            </a:r>
            <a:r>
              <a:rPr lang="en-US">
                <a:latin typeface="Courier New"/>
                <a:cs typeface="Courier New"/>
              </a:rPr>
              <a:t>for </a:t>
            </a:r>
            <a:r>
              <a:rPr lang="en-US" smtClean="0">
                <a:latin typeface="Courier New"/>
                <a:cs typeface="Courier New"/>
              </a:rPr>
              <a:t>&lt;item</a:t>
            </a:r>
            <a:r>
              <a:rPr lang="en-US" dirty="0">
                <a:latin typeface="Courier New"/>
                <a:cs typeface="Courier New"/>
              </a:rPr>
              <a:t>&gt; in &lt;</a:t>
            </a:r>
            <a:r>
              <a:rPr lang="en-US" i="1" dirty="0" smtClean="0">
                <a:latin typeface="Courier New"/>
                <a:cs typeface="Courier New"/>
              </a:rPr>
              <a:t>iterator</a:t>
            </a:r>
            <a:r>
              <a:rPr lang="en-US" dirty="0" smtClean="0">
                <a:latin typeface="Courier New"/>
                <a:cs typeface="Courier New"/>
              </a:rPr>
              <a:t>&gt;</a:t>
            </a:r>
            <a:r>
              <a:rPr lang="en-US" dirty="0">
                <a:latin typeface="Courier New"/>
                <a:cs typeface="Courier New"/>
              </a:rPr>
              <a:t>:</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block1</a:t>
            </a:r>
            <a:endParaRPr lang="en-US" dirty="0">
              <a:latin typeface="Courier New"/>
              <a:cs typeface="Courier New"/>
            </a:endParaRP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else</a:t>
            </a:r>
            <a:r>
              <a:rPr lang="en-US" dirty="0">
                <a:latin typeface="Courier New"/>
                <a:cs typeface="Courier New"/>
              </a:rPr>
              <a:t>:  # optional</a:t>
            </a:r>
          </a:p>
          <a:p>
            <a:pPr marL="431800" indent="-32385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a:t>
            </a:r>
            <a:r>
              <a:rPr lang="en-US" dirty="0" smtClean="0">
                <a:latin typeface="Courier New"/>
                <a:cs typeface="Courier New"/>
              </a:rPr>
              <a:t>block2</a:t>
            </a:r>
            <a:endParaRPr lang="en-US" dirty="0">
              <a:latin typeface="Courier New"/>
              <a:cs typeface="Courier New"/>
            </a:endParaRPr>
          </a:p>
          <a:p>
            <a:pPr marL="431800" indent="-32385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cs typeface="DejaVu Sans" charset="0"/>
              </a:rPr>
              <a:t>The </a:t>
            </a:r>
            <a:r>
              <a:rPr lang="en-US" dirty="0">
                <a:latin typeface="Courier New"/>
                <a:cs typeface="Courier New"/>
              </a:rPr>
              <a:t>else</a:t>
            </a:r>
            <a:r>
              <a:rPr lang="en-US" dirty="0">
                <a:cs typeface="DejaVu Sans" charset="0"/>
              </a:rPr>
              <a:t> clause is executed when the loop </a:t>
            </a:r>
            <a:r>
              <a:rPr lang="en-US" i="1" dirty="0">
                <a:cs typeface="DejaVu Sans" charset="0"/>
              </a:rPr>
              <a:t>completes</a:t>
            </a:r>
            <a:r>
              <a:rPr lang="en-US" dirty="0">
                <a:cs typeface="DejaVu Sans" charset="0"/>
              </a:rPr>
              <a:t> the iterator.</a:t>
            </a:r>
          </a:p>
          <a:p>
            <a:pPr marL="431800" indent="-32385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cs typeface="DejaVu Sans" charset="0"/>
              </a:rPr>
              <a:t>Colons are required as indicated.  The blocks must be indented.</a:t>
            </a:r>
          </a:p>
          <a:p>
            <a:endParaRPr lang="en-US" dirty="0"/>
          </a:p>
        </p:txBody>
      </p:sp>
    </p:spTree>
    <p:extLst>
      <p:ext uri="{BB962C8B-B14F-4D97-AF65-F5344CB8AC3E}">
        <p14:creationId xmlns:p14="http://schemas.microsoft.com/office/powerpoint/2010/main" val="42432889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iterator is most often a </a:t>
            </a:r>
            <a:r>
              <a:rPr lang="en-US" b="1" dirty="0" smtClean="0"/>
              <a:t>list</a:t>
            </a:r>
            <a:r>
              <a:rPr lang="en-US" dirty="0" smtClean="0"/>
              <a:t>.</a:t>
            </a:r>
          </a:p>
          <a:p>
            <a:r>
              <a:rPr lang="en-US" dirty="0" smtClean="0"/>
              <a:t>To </a:t>
            </a:r>
            <a:r>
              <a:rPr lang="en-US" dirty="0"/>
              <a:t>loop over a sequence of numbers, use the </a:t>
            </a:r>
            <a:r>
              <a:rPr lang="en-US" dirty="0">
                <a:latin typeface="Courier New"/>
                <a:cs typeface="Courier New"/>
              </a:rPr>
              <a:t>range</a:t>
            </a:r>
            <a:r>
              <a:rPr lang="en-US" dirty="0"/>
              <a:t> function.</a:t>
            </a:r>
          </a:p>
          <a:p>
            <a:pPr lvl="1"/>
            <a:r>
              <a:rPr lang="en-US" dirty="0"/>
              <a:t>Arguments must be integers!</a:t>
            </a:r>
          </a:p>
          <a:p>
            <a:pPr marL="0" indent="0">
              <a:buNone/>
            </a:pPr>
            <a:r>
              <a:rPr lang="en-US" dirty="0"/>
              <a:t>    </a:t>
            </a:r>
            <a:r>
              <a:rPr lang="en-US" dirty="0" smtClean="0"/>
              <a:t>     </a:t>
            </a:r>
            <a:r>
              <a:rPr lang="en-US" dirty="0" smtClean="0">
                <a:latin typeface="Courier New"/>
                <a:cs typeface="Courier New"/>
              </a:rPr>
              <a:t>range</a:t>
            </a:r>
            <a:r>
              <a:rPr lang="en-US" dirty="0">
                <a:latin typeface="Courier New"/>
                <a:cs typeface="Courier New"/>
              </a:rPr>
              <a:t>(10) : 0,1,2,3,4,5,6,7,8,9</a:t>
            </a:r>
          </a:p>
          <a:p>
            <a:pPr marL="0" indent="0">
              <a:buNone/>
            </a:pPr>
            <a:r>
              <a:rPr lang="en-US" dirty="0">
                <a:latin typeface="Courier New"/>
                <a:cs typeface="Courier New"/>
              </a:rPr>
              <a:t>    range(1,10): 1,2,3,4,5,6,7,8,9</a:t>
            </a:r>
          </a:p>
          <a:p>
            <a:pPr marL="0" indent="0">
              <a:buNone/>
            </a:pPr>
            <a:r>
              <a:rPr lang="en-US" dirty="0">
                <a:latin typeface="Courier New"/>
                <a:cs typeface="Courier New"/>
              </a:rPr>
              <a:t>    range(0,10,2): 0,2,4,6,8</a:t>
            </a:r>
          </a:p>
          <a:p>
            <a:pPr marL="0" indent="0">
              <a:buNone/>
            </a:pPr>
            <a:r>
              <a:rPr lang="en-US" dirty="0">
                <a:latin typeface="Courier New"/>
                <a:cs typeface="Courier New"/>
              </a:rPr>
              <a:t>    range(10,0,-2): 10,8,6,4,2</a:t>
            </a:r>
            <a:r>
              <a:rPr lang="en-US" dirty="0"/>
              <a:t>  [ NO ZERO!]</a:t>
            </a:r>
          </a:p>
          <a:p>
            <a:pPr marL="0" indent="0">
              <a:buNone/>
            </a:pPr>
            <a:r>
              <a:rPr lang="en-US" dirty="0"/>
              <a:t>    If the stride is present the lower-bound argument </a:t>
            </a:r>
            <a:r>
              <a:rPr lang="en-US" i="1" dirty="0"/>
              <a:t>must</a:t>
            </a:r>
            <a:r>
              <a:rPr lang="en-US" dirty="0"/>
              <a:t> be present.  Otherwise the lower bound may be omitted, in which case it is zero.  If the stride is omitted it is 1.</a:t>
            </a:r>
          </a:p>
        </p:txBody>
      </p:sp>
    </p:spTree>
    <p:extLst>
      <p:ext uri="{BB962C8B-B14F-4D97-AF65-F5344CB8AC3E}">
        <p14:creationId xmlns:p14="http://schemas.microsoft.com/office/powerpoint/2010/main" val="7880670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enumerate</a:t>
            </a:r>
            <a:endParaRPr lang="en-US" dirty="0"/>
          </a:p>
        </p:txBody>
      </p:sp>
      <p:sp>
        <p:nvSpPr>
          <p:cNvPr id="3" name="Content Placeholder 2"/>
          <p:cNvSpPr>
            <a:spLocks noGrp="1"/>
          </p:cNvSpPr>
          <p:nvPr>
            <p:ph idx="1"/>
          </p:nvPr>
        </p:nvSpPr>
        <p:spPr/>
        <p:txBody>
          <a:bodyPr/>
          <a:lstStyle/>
          <a:p>
            <a:r>
              <a:rPr lang="en-US" dirty="0" smtClean="0"/>
              <a:t>Often we need both the </a:t>
            </a:r>
            <a:r>
              <a:rPr lang="en-US" i="1" dirty="0" smtClean="0"/>
              <a:t>item</a:t>
            </a:r>
            <a:r>
              <a:rPr lang="en-US" dirty="0" smtClean="0"/>
              <a:t> and its </a:t>
            </a:r>
            <a:r>
              <a:rPr lang="en-US" i="1" dirty="0" smtClean="0"/>
              <a:t>index</a:t>
            </a:r>
            <a:r>
              <a:rPr lang="en-US" dirty="0" smtClean="0"/>
              <a:t>.  We can do this by keeping track of the index with a variable of a type called a </a:t>
            </a:r>
            <a:r>
              <a:rPr lang="en-US" i="1" dirty="0" smtClean="0"/>
              <a:t>counter</a:t>
            </a:r>
            <a:r>
              <a:rPr lang="en-US" dirty="0" smtClean="0"/>
              <a:t>, or we can use </a:t>
            </a:r>
            <a:r>
              <a:rPr lang="en-US" dirty="0" smtClean="0">
                <a:latin typeface="Courier New"/>
                <a:cs typeface="Courier New"/>
              </a:rPr>
              <a:t>enumerate</a:t>
            </a:r>
            <a:r>
              <a:rPr lang="en-US" dirty="0" smtClean="0"/>
              <a:t>.</a:t>
            </a:r>
          </a:p>
          <a:p>
            <a:pPr marL="0" indent="0">
              <a:buNone/>
            </a:pPr>
            <a:r>
              <a:rPr lang="en-US" dirty="0" smtClean="0">
                <a:latin typeface="Courier New"/>
                <a:cs typeface="Courier New"/>
              </a:rPr>
              <a:t>velocity=[-11.,-3.,-1.,1.,2.,3.,4.]</a:t>
            </a:r>
          </a:p>
          <a:p>
            <a:pPr marL="0" indent="0">
              <a:buNone/>
            </a:pPr>
            <a:r>
              <a:rPr lang="en-US" dirty="0" smtClean="0">
                <a:latin typeface="Courier New"/>
                <a:cs typeface="Courier New"/>
              </a:rPr>
              <a:t>for </a:t>
            </a:r>
            <a:r>
              <a:rPr lang="en-US" dirty="0" err="1" smtClean="0">
                <a:latin typeface="Courier New"/>
                <a:cs typeface="Courier New"/>
              </a:rPr>
              <a:t>i,v</a:t>
            </a:r>
            <a:r>
              <a:rPr lang="en-US" dirty="0" smtClean="0">
                <a:latin typeface="Courier New"/>
                <a:cs typeface="Courier New"/>
              </a:rPr>
              <a:t> in enumerate(velocity):</a:t>
            </a:r>
          </a:p>
          <a:p>
            <a:pPr marL="0" indent="0">
              <a:buNone/>
            </a:pPr>
            <a:r>
              <a:rPr lang="en-US" dirty="0">
                <a:latin typeface="Courier New"/>
                <a:cs typeface="Courier New"/>
              </a:rPr>
              <a:t> </a:t>
            </a:r>
            <a:r>
              <a:rPr lang="en-US" dirty="0" smtClean="0">
                <a:latin typeface="Courier New"/>
                <a:cs typeface="Courier New"/>
              </a:rPr>
              <a:t>   print </a:t>
            </a:r>
            <a:r>
              <a:rPr lang="en-US" dirty="0" err="1" smtClean="0">
                <a:latin typeface="Courier New"/>
                <a:cs typeface="Courier New"/>
              </a:rPr>
              <a:t>i,v</a:t>
            </a:r>
            <a:endParaRPr lang="en-US" dirty="0">
              <a:latin typeface="Courier New"/>
              <a:cs typeface="Courier New"/>
            </a:endParaRPr>
          </a:p>
        </p:txBody>
      </p:sp>
    </p:spTree>
    <p:extLst>
      <p:ext uri="{BB962C8B-B14F-4D97-AF65-F5344CB8AC3E}">
        <p14:creationId xmlns:p14="http://schemas.microsoft.com/office/powerpoint/2010/main" val="30945721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Loop over the first 10 integers (not counting zero) and print each one.</a:t>
            </a:r>
          </a:p>
          <a:p>
            <a:r>
              <a:rPr lang="en-US" dirty="0" smtClean="0"/>
              <a:t>Use a loop similar to the one you just coded to sum the first 10 integers.  Hint: you will need an </a:t>
            </a:r>
            <a:r>
              <a:rPr lang="en-US" i="1" dirty="0" smtClean="0"/>
              <a:t>accumulator</a:t>
            </a:r>
            <a:r>
              <a:rPr lang="en-US" dirty="0" smtClean="0"/>
              <a:t> variable.</a:t>
            </a:r>
          </a:p>
          <a:p>
            <a:r>
              <a:rPr lang="en-US" dirty="0" smtClean="0"/>
              <a:t>Modify your summation loop to sum the first N integers, where you set N before the loop starts.</a:t>
            </a:r>
            <a:endParaRPr lang="en-US" dirty="0"/>
          </a:p>
        </p:txBody>
      </p:sp>
    </p:spTree>
    <p:extLst>
      <p:ext uri="{BB962C8B-B14F-4D97-AF65-F5344CB8AC3E}">
        <p14:creationId xmlns:p14="http://schemas.microsoft.com/office/powerpoint/2010/main" val="1701935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r>
              <a:rPr lang="en-US" dirty="0">
                <a:latin typeface="Courier New"/>
                <a:cs typeface="Courier New"/>
              </a:rPr>
              <a:t>w</a:t>
            </a:r>
            <a:r>
              <a:rPr lang="en-US" dirty="0" smtClean="0">
                <a:latin typeface="Courier New"/>
                <a:cs typeface="Courier New"/>
              </a:rPr>
              <a:t>hile</a:t>
            </a:r>
            <a:r>
              <a:rPr lang="en-US" dirty="0" smtClean="0"/>
              <a:t> </a:t>
            </a:r>
            <a:r>
              <a:rPr lang="en-US" dirty="0"/>
              <a:t>loops use a conditional to determine when to exit</a:t>
            </a:r>
          </a:p>
          <a:p>
            <a:r>
              <a:rPr lang="en-US" dirty="0"/>
              <a:t>Make sure your expression evaluation changes!!!</a:t>
            </a:r>
          </a:p>
          <a:p>
            <a:pPr marL="0" indent="0">
              <a:buNone/>
            </a:pPr>
            <a:r>
              <a:rPr lang="en-US" dirty="0">
                <a:latin typeface="American Typewriter"/>
                <a:cs typeface="American Typewriter"/>
              </a:rPr>
              <a:t>   </a:t>
            </a:r>
            <a:r>
              <a:rPr lang="en-US" dirty="0" smtClean="0">
                <a:latin typeface="American Typewriter"/>
                <a:cs typeface="American Typewriter"/>
              </a:rPr>
              <a:t>  </a:t>
            </a:r>
            <a:r>
              <a:rPr lang="en-US" dirty="0" smtClean="0">
                <a:latin typeface="Courier New"/>
                <a:cs typeface="Courier New"/>
              </a:rPr>
              <a:t>while </a:t>
            </a:r>
            <a:r>
              <a:rPr lang="en-US" dirty="0">
                <a:latin typeface="Courier New"/>
                <a:cs typeface="Courier New"/>
              </a:rPr>
              <a:t>&lt;Boolean expression&gt;:</a:t>
            </a:r>
          </a:p>
          <a:p>
            <a:pPr lvl="1" indent="0">
              <a:buNone/>
            </a:pPr>
            <a:r>
              <a:rPr lang="en-US" dirty="0">
                <a:latin typeface="Courier New"/>
                <a:cs typeface="Courier New"/>
              </a:rPr>
              <a:t>	block</a:t>
            </a:r>
          </a:p>
          <a:p>
            <a:pPr lvl="1" indent="0">
              <a:buNone/>
            </a:pPr>
            <a:r>
              <a:rPr lang="en-US" dirty="0">
                <a:latin typeface="Courier New"/>
                <a:cs typeface="Courier New"/>
              </a:rPr>
              <a:t>else: # optional</a:t>
            </a:r>
          </a:p>
          <a:p>
            <a:pPr lvl="1" indent="0">
              <a:buNone/>
            </a:pPr>
            <a:r>
              <a:rPr lang="en-US" dirty="0">
                <a:latin typeface="Courier New"/>
                <a:cs typeface="Courier New"/>
              </a:rPr>
              <a:t>	block</a:t>
            </a:r>
          </a:p>
          <a:p>
            <a:pPr lvl="1" indent="0">
              <a:buNone/>
            </a:pPr>
            <a:r>
              <a:rPr lang="en-US" dirty="0" smtClean="0">
                <a:cs typeface="American Typewriter"/>
              </a:rPr>
              <a:t>The else </a:t>
            </a:r>
            <a:r>
              <a:rPr lang="en-US" dirty="0">
                <a:cs typeface="American Typewriter"/>
              </a:rPr>
              <a:t>clause is executed </a:t>
            </a:r>
            <a:r>
              <a:rPr lang="en-US" dirty="0" err="1">
                <a:cs typeface="American Typewriter"/>
              </a:rPr>
              <a:t>iff</a:t>
            </a:r>
            <a:r>
              <a:rPr lang="en-US" dirty="0">
                <a:cs typeface="American Typewriter"/>
              </a:rPr>
              <a:t> the conditional becomes </a:t>
            </a:r>
            <a:r>
              <a:rPr lang="en-US" dirty="0">
                <a:latin typeface="Courier New"/>
                <a:cs typeface="Courier New"/>
              </a:rPr>
              <a:t>False</a:t>
            </a:r>
            <a:r>
              <a:rPr lang="en-US" dirty="0">
                <a:cs typeface="American Typewriter"/>
              </a:rPr>
              <a:t> (normal termination)</a:t>
            </a:r>
            <a:r>
              <a:rPr lang="en-US" dirty="0" smtClean="0">
                <a:cs typeface="American Typewriter"/>
              </a:rPr>
              <a:t>.</a:t>
            </a:r>
            <a:endParaRPr lang="en-US" dirty="0">
              <a:cs typeface="American Typewriter"/>
            </a:endParaRPr>
          </a:p>
        </p:txBody>
      </p:sp>
    </p:spTree>
    <p:extLst>
      <p:ext uri="{BB962C8B-B14F-4D97-AF65-F5344CB8AC3E}">
        <p14:creationId xmlns:p14="http://schemas.microsoft.com/office/powerpoint/2010/main" val="37931137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x=-20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y=-10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while (x&lt;0 and y&lt;0):</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x=10-y</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y=y+1</a:t>
            </a:r>
          </a:p>
          <a:p>
            <a:pPr marL="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a:latin typeface="Courier New"/>
                <a:cs typeface="Courier New"/>
              </a:rPr>
              <a:t>       z=</a:t>
            </a:r>
            <a:r>
              <a:rPr lang="en-US" dirty="0" smtClean="0">
                <a:latin typeface="Courier New"/>
                <a:cs typeface="Courier New"/>
              </a:rPr>
              <a:t>0</a:t>
            </a:r>
            <a:endParaRPr lang="en-US" dirty="0">
              <a:latin typeface="Courier New"/>
              <a:cs typeface="Courier New"/>
            </a:endParaRPr>
          </a:p>
        </p:txBody>
      </p:sp>
    </p:spTree>
    <p:extLst>
      <p:ext uri="{BB962C8B-B14F-4D97-AF65-F5344CB8AC3E}">
        <p14:creationId xmlns:p14="http://schemas.microsoft.com/office/powerpoint/2010/main" val="285159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fontScale="55000" lnSpcReduction="20000"/>
          </a:bodyPr>
          <a:lstStyle/>
          <a:p>
            <a:r>
              <a:rPr lang="en-US" dirty="0"/>
              <a:t>We can see some of these these features in action  by creating a simple plot  Type</a:t>
            </a:r>
          </a:p>
          <a:p>
            <a:pPr marL="0" indent="0">
              <a:buNone/>
            </a:pPr>
            <a:r>
              <a:rPr lang="en-US" dirty="0" smtClean="0"/>
              <a:t>   </a:t>
            </a:r>
            <a:r>
              <a:rPr lang="en-US" dirty="0" smtClean="0">
                <a:latin typeface="Courier New" charset="0"/>
                <a:ea typeface="Courier New" charset="0"/>
                <a:cs typeface="Courier New" charset="0"/>
              </a:rPr>
              <a:t>import </a:t>
            </a:r>
            <a:r>
              <a:rPr lang="en-US" dirty="0" err="1" smtClean="0">
                <a:latin typeface="Courier New" charset="0"/>
                <a:ea typeface="Courier New" charset="0"/>
                <a:cs typeface="Courier New" charset="0"/>
              </a:rPr>
              <a:t>matplotlib.pylab</a:t>
            </a: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as </a:t>
            </a:r>
            <a:r>
              <a:rPr lang="en-US" dirty="0" err="1">
                <a:latin typeface="Courier New" charset="0"/>
                <a:ea typeface="Courier New" charset="0"/>
                <a:cs typeface="Courier New" charset="0"/>
              </a:rPr>
              <a:t>plt</a:t>
            </a:r>
            <a:endParaRPr lang="en-US" dirty="0">
              <a:latin typeface="Courier New" charset="0"/>
              <a:ea typeface="Courier New" charset="0"/>
              <a:cs typeface="Courier New" charset="0"/>
            </a:endParaRPr>
          </a:p>
          <a:p>
            <a:r>
              <a:rPr lang="en-US" dirty="0"/>
              <a:t>First we see a yellow triangle, indicating </a:t>
            </a:r>
            <a:r>
              <a:rPr lang="en-US" dirty="0" err="1"/>
              <a:t>plt</a:t>
            </a:r>
            <a:r>
              <a:rPr lang="en-US" dirty="0"/>
              <a:t> is imported but not used.  We ignore it since we know we will be using it.  As we type</a:t>
            </a:r>
          </a:p>
          <a:p>
            <a:pPr marL="0" indent="0">
              <a:buNone/>
            </a:pPr>
            <a:r>
              <a:rPr lang="en-US" dirty="0" smtClean="0"/>
              <a:t>   </a:t>
            </a:r>
            <a:r>
              <a:rPr lang="en-US" dirty="0" smtClean="0">
                <a:latin typeface="Courier New" charset="0"/>
                <a:ea typeface="Courier New" charset="0"/>
                <a:cs typeface="Courier New" charset="0"/>
              </a:rPr>
              <a:t>x=</a:t>
            </a:r>
            <a:r>
              <a:rPr lang="en-US" dirty="0" err="1" smtClean="0">
                <a:latin typeface="Courier New" charset="0"/>
                <a:ea typeface="Courier New" charset="0"/>
                <a:cs typeface="Courier New" charset="0"/>
              </a:rPr>
              <a:t>plt</a:t>
            </a:r>
            <a:r>
              <a:rPr lang="en-US" dirty="0">
                <a:latin typeface="Courier New" charset="0"/>
                <a:ea typeface="Courier New" charset="0"/>
                <a:cs typeface="Courier New" charset="0"/>
              </a:rPr>
              <a:t>.</a:t>
            </a:r>
          </a:p>
          <a:p>
            <a:r>
              <a:rPr lang="en-US" dirty="0"/>
              <a:t>We see the editor show us our choices from the </a:t>
            </a:r>
            <a:r>
              <a:rPr lang="en-US" dirty="0" err="1"/>
              <a:t>pylab</a:t>
            </a:r>
            <a:r>
              <a:rPr lang="en-US" dirty="0"/>
              <a:t> package.  we can select one or we can keep typing.  We type</a:t>
            </a:r>
          </a:p>
          <a:p>
            <a:pPr marL="0" indent="0">
              <a:buNone/>
            </a:pPr>
            <a:r>
              <a:rPr lang="en-US" dirty="0" smtClean="0"/>
              <a:t>   </a:t>
            </a:r>
            <a:r>
              <a:rPr lang="en-US" dirty="0" smtClean="0">
                <a:latin typeface="Courier New" charset="0"/>
                <a:ea typeface="Courier New" charset="0"/>
                <a:cs typeface="Courier New" charset="0"/>
              </a:rPr>
              <a:t>x=</a:t>
            </a:r>
            <a:r>
              <a:rPr lang="en-US" dirty="0" err="1" smtClean="0">
                <a:latin typeface="Courier New" charset="0"/>
                <a:ea typeface="Courier New" charset="0"/>
                <a:cs typeface="Courier New" charset="0"/>
              </a:rPr>
              <a:t>plt.linsp</a:t>
            </a:r>
            <a:endParaRPr lang="en-US" dirty="0">
              <a:latin typeface="Courier New" charset="0"/>
              <a:ea typeface="Courier New" charset="0"/>
              <a:cs typeface="Courier New" charset="0"/>
            </a:endParaRPr>
          </a:p>
          <a:p>
            <a:r>
              <a:rPr lang="en-US" dirty="0"/>
              <a:t>to further narrow it down.  That leads us to</a:t>
            </a:r>
          </a:p>
          <a:p>
            <a:pPr marL="0" indent="0">
              <a:buNone/>
            </a:pPr>
            <a:r>
              <a:rPr lang="en-US" dirty="0" smtClean="0"/>
              <a:t>   </a:t>
            </a:r>
            <a:r>
              <a:rPr lang="en-US" dirty="0" smtClean="0">
                <a:latin typeface="Courier New" charset="0"/>
                <a:ea typeface="Courier New" charset="0"/>
                <a:cs typeface="Courier New" charset="0"/>
              </a:rPr>
              <a:t>x=</a:t>
            </a:r>
            <a:r>
              <a:rPr lang="en-US" dirty="0" err="1" smtClean="0">
                <a:latin typeface="Courier New" charset="0"/>
                <a:ea typeface="Courier New" charset="0"/>
                <a:cs typeface="Courier New" charset="0"/>
              </a:rPr>
              <a:t>plt.linspace</a:t>
            </a:r>
            <a:endParaRPr lang="en-US" dirty="0">
              <a:latin typeface="Courier New" charset="0"/>
              <a:ea typeface="Courier New" charset="0"/>
              <a:cs typeface="Courier New" charset="0"/>
            </a:endParaRPr>
          </a:p>
          <a:p>
            <a:r>
              <a:rPr lang="en-US" dirty="0"/>
              <a:t>The editor then pops up a box with the arguments required by </a:t>
            </a:r>
            <a:r>
              <a:rPr lang="en-US" dirty="0" err="1"/>
              <a:t>linspace</a:t>
            </a:r>
            <a:r>
              <a:rPr lang="en-US" dirty="0"/>
              <a:t>.  Finally we type inside the parentheses</a:t>
            </a:r>
          </a:p>
          <a:p>
            <a:pPr marL="0" indent="0">
              <a:buNone/>
            </a:pPr>
            <a:r>
              <a:rPr lang="en-US" dirty="0" smtClean="0">
                <a:latin typeface="Courier New" charset="0"/>
                <a:ea typeface="Courier New" charset="0"/>
                <a:cs typeface="Courier New" charset="0"/>
              </a:rPr>
              <a:t>   -</a:t>
            </a:r>
            <a:r>
              <a:rPr lang="en-US" dirty="0">
                <a:latin typeface="Courier New" charset="0"/>
                <a:ea typeface="Courier New" charset="0"/>
                <a:cs typeface="Courier New" charset="0"/>
              </a:rPr>
              <a:t>1.*</a:t>
            </a:r>
            <a:r>
              <a:rPr lang="en-US" dirty="0" err="1">
                <a:latin typeface="Courier New" charset="0"/>
                <a:ea typeface="Courier New" charset="0"/>
                <a:cs typeface="Courier New" charset="0"/>
              </a:rPr>
              <a:t>plt.pi,plt.pi</a:t>
            </a:r>
            <a:r>
              <a:rPr lang="en-US" dirty="0">
                <a:latin typeface="Courier New" charset="0"/>
                <a:ea typeface="Courier New" charset="0"/>
                <a:cs typeface="Courier New" charset="0"/>
              </a:rPr>
              <a:t>, 100</a:t>
            </a:r>
          </a:p>
          <a:p>
            <a:r>
              <a:rPr lang="en-US" dirty="0"/>
              <a:t>for a final result of</a:t>
            </a:r>
          </a:p>
          <a:p>
            <a:pPr marL="0" indent="0">
              <a:buNone/>
            </a:pPr>
            <a:r>
              <a:rPr lang="en-US" dirty="0" smtClean="0">
                <a:latin typeface="Courier New" charset="0"/>
                <a:ea typeface="Courier New" charset="0"/>
                <a:cs typeface="Courier New" charset="0"/>
              </a:rPr>
              <a:t>   x=</a:t>
            </a:r>
            <a:r>
              <a:rPr lang="en-US" dirty="0" err="1" smtClean="0">
                <a:latin typeface="Courier New" charset="0"/>
                <a:ea typeface="Courier New" charset="0"/>
                <a:cs typeface="Courier New" charset="0"/>
              </a:rPr>
              <a:t>plt.linspace</a:t>
            </a:r>
            <a:r>
              <a:rPr lang="en-US" dirty="0">
                <a:latin typeface="Courier New" charset="0"/>
                <a:ea typeface="Courier New" charset="0"/>
                <a:cs typeface="Courier New" charset="0"/>
              </a:rPr>
              <a:t>(-1.*plt.pi,plt.pi.,100)</a:t>
            </a:r>
          </a:p>
          <a:p>
            <a:r>
              <a:rPr lang="en-US" dirty="0"/>
              <a:t>Finally we type</a:t>
            </a:r>
          </a:p>
          <a:p>
            <a:pPr marL="0" indent="0">
              <a:buNone/>
            </a:pPr>
            <a:r>
              <a:rPr lang="en-US" dirty="0" smtClean="0">
                <a:latin typeface="Courier New" charset="0"/>
                <a:ea typeface="Courier New" charset="0"/>
                <a:cs typeface="Courier New" charset="0"/>
              </a:rPr>
              <a:t>   y=</a:t>
            </a:r>
            <a:r>
              <a:rPr lang="en-US" dirty="0" err="1" smtClean="0">
                <a:latin typeface="Courier New" charset="0"/>
                <a:ea typeface="Courier New" charset="0"/>
                <a:cs typeface="Courier New" charset="0"/>
              </a:rPr>
              <a:t>plt.sin</a:t>
            </a:r>
            <a:r>
              <a:rPr lang="en-US" dirty="0" smtClean="0">
                <a:latin typeface="Courier New" charset="0"/>
                <a:ea typeface="Courier New" charset="0"/>
                <a:cs typeface="Courier New" charset="0"/>
              </a:rPr>
              <a:t>(x</a:t>
            </a:r>
            <a:r>
              <a:rPr lang="en-US" dirty="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   </a:t>
            </a:r>
            <a:r>
              <a:rPr lang="en-US" dirty="0" err="1" smtClean="0">
                <a:latin typeface="Courier New" charset="0"/>
                <a:ea typeface="Courier New" charset="0"/>
                <a:cs typeface="Courier New" charset="0"/>
              </a:rPr>
              <a:t>plt.plot</a:t>
            </a:r>
            <a:r>
              <a:rPr lang="en-US" dirty="0" smtClean="0">
                <a:latin typeface="Courier New" charset="0"/>
                <a:ea typeface="Courier New" charset="0"/>
                <a:cs typeface="Courier New" charset="0"/>
              </a:rPr>
              <a:t>(</a:t>
            </a:r>
            <a:r>
              <a:rPr lang="en-US" dirty="0" err="1" smtClean="0">
                <a:latin typeface="Courier New" charset="0"/>
                <a:ea typeface="Courier New" charset="0"/>
                <a:cs typeface="Courier New" charset="0"/>
              </a:rPr>
              <a:t>x,y</a:t>
            </a:r>
            <a:r>
              <a:rPr lang="en-US" dirty="0">
                <a:latin typeface="Courier New" charset="0"/>
                <a:ea typeface="Courier New" charset="0"/>
                <a:cs typeface="Courier New" charset="0"/>
              </a:rPr>
              <a:t>)</a:t>
            </a:r>
          </a:p>
          <a:p>
            <a:r>
              <a:rPr lang="en-US" dirty="0" smtClean="0"/>
              <a:t>You must save a file before you can run it.  Go to the File menu, Save As, and name it </a:t>
            </a:r>
            <a:r>
              <a:rPr lang="en-US" dirty="0" err="1" smtClean="0">
                <a:latin typeface="Courier New" charset="0"/>
                <a:ea typeface="Courier New" charset="0"/>
                <a:cs typeface="Courier New" charset="0"/>
              </a:rPr>
              <a:t>sine.py</a:t>
            </a:r>
            <a:endParaRPr lang="en-US" dirty="0" smtClean="0">
              <a:latin typeface="Courier New" charset="0"/>
              <a:ea typeface="Courier New" charset="0"/>
              <a:cs typeface="Courier New" charset="0"/>
            </a:endParaRPr>
          </a:p>
          <a:p>
            <a:r>
              <a:rPr lang="en-US" dirty="0" smtClean="0"/>
              <a:t>When </a:t>
            </a:r>
            <a:r>
              <a:rPr lang="en-US" dirty="0"/>
              <a:t>we run this code, we see the plot appear embedded in the </a:t>
            </a:r>
            <a:r>
              <a:rPr lang="en-US" dirty="0" err="1"/>
              <a:t>iPython</a:t>
            </a:r>
            <a:r>
              <a:rPr lang="en-US" dirty="0"/>
              <a:t> console.  We can right-click on the image to bring up a menu that allows us to save the plot.</a:t>
            </a:r>
          </a:p>
          <a:p>
            <a:endParaRPr lang="en-US" dirty="0"/>
          </a:p>
        </p:txBody>
      </p:sp>
    </p:spTree>
    <p:extLst>
      <p:ext uri="{BB962C8B-B14F-4D97-AF65-F5344CB8AC3E}">
        <p14:creationId xmlns:p14="http://schemas.microsoft.com/office/powerpoint/2010/main" val="190096690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Loop+If</a:t>
            </a:r>
            <a:endParaRPr lang="en-US" dirty="0"/>
          </a:p>
        </p:txBody>
      </p:sp>
      <p:sp>
        <p:nvSpPr>
          <p:cNvPr id="3" name="Content Placeholder 2"/>
          <p:cNvSpPr>
            <a:spLocks noGrp="1"/>
          </p:cNvSpPr>
          <p:nvPr>
            <p:ph idx="1"/>
          </p:nvPr>
        </p:nvSpPr>
        <p:spPr/>
        <p:txBody>
          <a:bodyPr/>
          <a:lstStyle/>
          <a:p>
            <a:r>
              <a:rPr lang="en-US" dirty="0" smtClean="0"/>
              <a:t>The hat function is</a:t>
            </a:r>
          </a:p>
          <a:p>
            <a:pPr marL="0" indent="0">
              <a:buNone/>
            </a:pPr>
            <a:r>
              <a:rPr lang="en-US" dirty="0" smtClean="0"/>
              <a:t>              0 if x&lt; x0</a:t>
            </a:r>
            <a:endParaRPr lang="en-US" dirty="0"/>
          </a:p>
          <a:p>
            <a:pPr marL="0" indent="0">
              <a:buNone/>
            </a:pPr>
            <a:r>
              <a:rPr lang="en-US" dirty="0" smtClean="0"/>
              <a:t>F(x)=     f0 if x&gt;x0 and x&lt;=x1</a:t>
            </a:r>
          </a:p>
          <a:p>
            <a:pPr marL="0" indent="0">
              <a:buNone/>
            </a:pPr>
            <a:r>
              <a:rPr lang="en-US" dirty="0"/>
              <a:t> </a:t>
            </a:r>
            <a:r>
              <a:rPr lang="en-US" dirty="0" smtClean="0"/>
              <a:t>             0 if x≥x1</a:t>
            </a:r>
          </a:p>
          <a:p>
            <a:endParaRPr lang="en-US" dirty="0" smtClean="0"/>
          </a:p>
          <a:p>
            <a:r>
              <a:rPr lang="en-US" dirty="0" smtClean="0"/>
              <a:t>How do we code this up?</a:t>
            </a:r>
          </a:p>
          <a:p>
            <a:pPr marL="0" indent="0">
              <a:buNone/>
            </a:pPr>
            <a:endParaRPr lang="en-US" dirty="0"/>
          </a:p>
        </p:txBody>
      </p:sp>
    </p:spTree>
    <p:extLst>
      <p:ext uri="{BB962C8B-B14F-4D97-AF65-F5344CB8AC3E}">
        <p14:creationId xmlns:p14="http://schemas.microsoft.com/office/powerpoint/2010/main" val="79166355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First we must decide on a range for </a:t>
            </a:r>
            <a:r>
              <a:rPr lang="en-US" i="1" dirty="0" smtClean="0"/>
              <a:t>x</a:t>
            </a:r>
            <a:r>
              <a:rPr lang="en-US" dirty="0" smtClean="0"/>
              <a:t>.  We also need to choose values for </a:t>
            </a:r>
            <a:r>
              <a:rPr lang="en-US" dirty="0" smtClean="0">
                <a:latin typeface="Courier New"/>
                <a:cs typeface="Courier New"/>
              </a:rPr>
              <a:t>x0</a:t>
            </a:r>
            <a:r>
              <a:rPr lang="en-US" dirty="0" smtClean="0"/>
              <a:t>, </a:t>
            </a:r>
            <a:r>
              <a:rPr lang="en-US" dirty="0" smtClean="0">
                <a:latin typeface="Courier New"/>
                <a:cs typeface="Courier New"/>
              </a:rPr>
              <a:t>x1</a:t>
            </a:r>
            <a:r>
              <a:rPr lang="en-US" dirty="0" smtClean="0"/>
              <a:t>, and </a:t>
            </a:r>
            <a:r>
              <a:rPr lang="en-US" dirty="0" smtClean="0">
                <a:latin typeface="Courier New"/>
                <a:cs typeface="Courier New"/>
              </a:rPr>
              <a:t>f0</a:t>
            </a:r>
            <a:r>
              <a:rPr lang="en-US" dirty="0" smtClean="0"/>
              <a:t>.</a:t>
            </a:r>
          </a:p>
          <a:p>
            <a:r>
              <a:rPr lang="en-US" dirty="0" smtClean="0"/>
              <a:t>Let's set </a:t>
            </a:r>
            <a:r>
              <a:rPr lang="en-US" dirty="0" smtClean="0">
                <a:latin typeface="Courier New"/>
                <a:cs typeface="Courier New"/>
              </a:rPr>
              <a:t>x0=-1</a:t>
            </a:r>
            <a:r>
              <a:rPr lang="en-US" dirty="0" smtClean="0"/>
              <a:t> and </a:t>
            </a:r>
            <a:r>
              <a:rPr lang="en-US" dirty="0" smtClean="0">
                <a:latin typeface="Courier New"/>
                <a:cs typeface="Courier New"/>
              </a:rPr>
              <a:t>x1=1</a:t>
            </a:r>
          </a:p>
          <a:p>
            <a:r>
              <a:rPr lang="en-US" dirty="0" smtClean="0"/>
              <a:t>Let's have </a:t>
            </a:r>
            <a:r>
              <a:rPr lang="en-US" dirty="0" smtClean="0">
                <a:latin typeface="Courier New"/>
                <a:cs typeface="Courier New"/>
              </a:rPr>
              <a:t>x</a:t>
            </a:r>
            <a:r>
              <a:rPr lang="en-US" dirty="0" smtClean="0"/>
              <a:t> run from </a:t>
            </a:r>
            <a:r>
              <a:rPr lang="en-US" dirty="0" smtClean="0">
                <a:latin typeface="Courier New"/>
                <a:cs typeface="Courier New"/>
              </a:rPr>
              <a:t>-3</a:t>
            </a:r>
            <a:r>
              <a:rPr lang="en-US" dirty="0" smtClean="0"/>
              <a:t> to </a:t>
            </a:r>
            <a:r>
              <a:rPr lang="en-US" dirty="0" smtClean="0">
                <a:latin typeface="Courier New"/>
                <a:cs typeface="Courier New"/>
              </a:rPr>
              <a:t>+3</a:t>
            </a:r>
            <a:r>
              <a:rPr lang="en-US" dirty="0" smtClean="0"/>
              <a:t>.</a:t>
            </a:r>
          </a:p>
          <a:p>
            <a:r>
              <a:rPr lang="en-US" dirty="0" smtClean="0"/>
              <a:t>We also need to decide how many values of </a:t>
            </a:r>
            <a:r>
              <a:rPr lang="en-US" dirty="0" smtClean="0">
                <a:latin typeface="Courier New"/>
                <a:cs typeface="Courier New"/>
              </a:rPr>
              <a:t>x</a:t>
            </a:r>
            <a:r>
              <a:rPr lang="en-US" dirty="0" smtClean="0"/>
              <a:t>!</a:t>
            </a:r>
          </a:p>
          <a:p>
            <a:pPr lvl="1"/>
            <a:r>
              <a:rPr lang="en-US" dirty="0" smtClean="0"/>
              <a:t>Note that </a:t>
            </a:r>
            <a:r>
              <a:rPr lang="en-US" i="1" dirty="0" smtClean="0"/>
              <a:t>everything</a:t>
            </a:r>
            <a:r>
              <a:rPr lang="en-US" dirty="0" smtClean="0"/>
              <a:t> is discrete in computers.</a:t>
            </a:r>
          </a:p>
          <a:p>
            <a:r>
              <a:rPr lang="en-US" dirty="0" smtClean="0"/>
              <a:t>Let us use 101 values.  We have to count the </a:t>
            </a:r>
            <a:r>
              <a:rPr lang="en-US" dirty="0" err="1" smtClean="0"/>
              <a:t>zeroth</a:t>
            </a:r>
            <a:r>
              <a:rPr lang="en-US" dirty="0" smtClean="0"/>
              <a:t> (-3).</a:t>
            </a:r>
          </a:p>
          <a:p>
            <a:r>
              <a:rPr lang="en-US" dirty="0" smtClean="0"/>
              <a:t>First set up x</a:t>
            </a:r>
          </a:p>
          <a:p>
            <a:pPr marL="0" indent="0">
              <a:buNone/>
            </a:pPr>
            <a:r>
              <a:rPr lang="en-US" dirty="0" smtClean="0"/>
              <a:t>  </a:t>
            </a:r>
            <a:r>
              <a:rPr lang="en-US" sz="2600" dirty="0" err="1" smtClean="0">
                <a:latin typeface="Courier New"/>
                <a:cs typeface="Courier New"/>
              </a:rPr>
              <a:t>n_xvals</a:t>
            </a:r>
            <a:r>
              <a:rPr lang="en-US" sz="2600" dirty="0" smtClean="0">
                <a:latin typeface="Courier New"/>
                <a:cs typeface="Courier New"/>
              </a:rPr>
              <a:t>=101</a:t>
            </a:r>
          </a:p>
          <a:p>
            <a:pPr marL="0" indent="0">
              <a:buNone/>
            </a:pPr>
            <a:r>
              <a:rPr lang="en-US" sz="2600" dirty="0">
                <a:latin typeface="Courier New"/>
                <a:cs typeface="Courier New"/>
              </a:rPr>
              <a:t> </a:t>
            </a:r>
            <a:r>
              <a:rPr lang="en-US" sz="2600" dirty="0" err="1" smtClean="0">
                <a:latin typeface="Courier New"/>
                <a:cs typeface="Courier New"/>
              </a:rPr>
              <a:t>xmax</a:t>
            </a:r>
            <a:r>
              <a:rPr lang="en-US" sz="2600" dirty="0" smtClean="0">
                <a:latin typeface="Courier New"/>
                <a:cs typeface="Courier New"/>
              </a:rPr>
              <a:t>=3.</a:t>
            </a:r>
          </a:p>
          <a:p>
            <a:pPr marL="0" indent="0">
              <a:buNone/>
            </a:pPr>
            <a:r>
              <a:rPr lang="en-US" sz="2600" dirty="0">
                <a:latin typeface="Courier New"/>
                <a:cs typeface="Courier New"/>
              </a:rPr>
              <a:t> </a:t>
            </a:r>
            <a:r>
              <a:rPr lang="en-US" sz="2600" dirty="0" err="1" smtClean="0">
                <a:latin typeface="Courier New"/>
                <a:cs typeface="Courier New"/>
              </a:rPr>
              <a:t>xmin</a:t>
            </a:r>
            <a:r>
              <a:rPr lang="en-US" sz="2600" dirty="0" smtClean="0">
                <a:latin typeface="Courier New"/>
                <a:cs typeface="Courier New"/>
              </a:rPr>
              <a:t>=-3.</a:t>
            </a:r>
          </a:p>
          <a:p>
            <a:pPr marL="0" indent="0">
              <a:buNone/>
            </a:pPr>
            <a:r>
              <a:rPr lang="en-US" sz="2600" dirty="0" smtClean="0">
                <a:latin typeface="Courier New"/>
                <a:cs typeface="Courier New"/>
              </a:rPr>
              <a:t> </a:t>
            </a:r>
            <a:r>
              <a:rPr lang="en-US" sz="2600" dirty="0" err="1" smtClean="0">
                <a:latin typeface="Courier New"/>
                <a:cs typeface="Courier New"/>
              </a:rPr>
              <a:t>x_vals</a:t>
            </a:r>
            <a:r>
              <a:rPr lang="en-US" sz="2600" dirty="0" smtClean="0">
                <a:latin typeface="Courier New"/>
                <a:cs typeface="Courier New"/>
              </a:rPr>
              <a:t>=[0.]*</a:t>
            </a:r>
            <a:r>
              <a:rPr lang="en-US" sz="2600" dirty="0" err="1" smtClean="0">
                <a:latin typeface="Courier New"/>
                <a:cs typeface="Courier New"/>
              </a:rPr>
              <a:t>n_xvals</a:t>
            </a:r>
            <a:r>
              <a:rPr lang="en-US" sz="2600" dirty="0" smtClean="0">
                <a:latin typeface="Courier New"/>
                <a:cs typeface="Courier New"/>
              </a:rPr>
              <a:t>  #replication</a:t>
            </a:r>
          </a:p>
          <a:p>
            <a:r>
              <a:rPr lang="en-US" dirty="0" smtClean="0"/>
              <a:t>Compute the spacing between x values.</a:t>
            </a:r>
          </a:p>
          <a:p>
            <a:pPr marL="0" indent="0">
              <a:buNone/>
            </a:pPr>
            <a:r>
              <a:rPr lang="en-US" dirty="0"/>
              <a:t> </a:t>
            </a:r>
            <a:r>
              <a:rPr lang="en-US" dirty="0" smtClean="0"/>
              <a:t>  </a:t>
            </a:r>
            <a:r>
              <a:rPr lang="en-US" sz="2600" dirty="0" smtClean="0">
                <a:latin typeface="Courier New"/>
                <a:cs typeface="Courier New"/>
              </a:rPr>
              <a:t>dx=(</a:t>
            </a:r>
            <a:r>
              <a:rPr lang="en-US" sz="2600" dirty="0" err="1" smtClean="0">
                <a:latin typeface="Courier New"/>
                <a:cs typeface="Courier New"/>
              </a:rPr>
              <a:t>xmax-xmin</a:t>
            </a:r>
            <a:r>
              <a:rPr lang="en-US" sz="2600" dirty="0" smtClean="0">
                <a:latin typeface="Courier New"/>
                <a:cs typeface="Courier New"/>
              </a:rPr>
              <a:t>)/(n_xvals-1)</a:t>
            </a:r>
          </a:p>
          <a:p>
            <a:pPr marL="0" indent="0">
              <a:buNone/>
            </a:pPr>
            <a:endParaRPr lang="en-US" sz="2600" dirty="0" smtClean="0">
              <a:latin typeface="Courier New"/>
              <a:cs typeface="Courier New"/>
            </a:endParaRPr>
          </a:p>
        </p:txBody>
      </p:sp>
    </p:spTree>
    <p:extLst>
      <p:ext uri="{BB962C8B-B14F-4D97-AF65-F5344CB8AC3E}">
        <p14:creationId xmlns:p14="http://schemas.microsoft.com/office/powerpoint/2010/main" val="8994621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(continued)</a:t>
            </a:r>
            <a:endParaRPr lang="en-US" dirty="0"/>
          </a:p>
        </p:txBody>
      </p:sp>
      <p:sp>
        <p:nvSpPr>
          <p:cNvPr id="3" name="Content Placeholder 2"/>
          <p:cNvSpPr>
            <a:spLocks noGrp="1"/>
          </p:cNvSpPr>
          <p:nvPr>
            <p:ph idx="1"/>
          </p:nvPr>
        </p:nvSpPr>
        <p:spPr/>
        <p:txBody>
          <a:bodyPr>
            <a:normAutofit fontScale="62500" lnSpcReduction="20000"/>
          </a:bodyPr>
          <a:lstStyle/>
          <a:p>
            <a:r>
              <a:rPr lang="en-US" dirty="0">
                <a:cs typeface="Courier New"/>
              </a:rPr>
              <a:t>Set initial value for </a:t>
            </a:r>
            <a:r>
              <a:rPr lang="en-US" dirty="0" err="1">
                <a:cs typeface="Courier New"/>
              </a:rPr>
              <a:t>x_vals</a:t>
            </a:r>
            <a:r>
              <a:rPr lang="en-US" dirty="0">
                <a:cs typeface="Courier New"/>
              </a:rPr>
              <a:t> </a:t>
            </a:r>
            <a:r>
              <a:rPr lang="en-US" dirty="0" smtClean="0">
                <a:cs typeface="Courier New"/>
              </a:rPr>
              <a:t>list</a:t>
            </a:r>
          </a:p>
          <a:p>
            <a:pPr marL="0" indent="0">
              <a:buNone/>
            </a:pPr>
            <a:r>
              <a:rPr lang="en-US" dirty="0" err="1" smtClean="0">
                <a:latin typeface="Courier New"/>
                <a:cs typeface="Courier New"/>
              </a:rPr>
              <a:t>x_vals</a:t>
            </a:r>
            <a:r>
              <a:rPr lang="en-US" dirty="0" smtClean="0">
                <a:latin typeface="Courier New"/>
                <a:cs typeface="Courier New"/>
              </a:rPr>
              <a:t>[0]=</a:t>
            </a:r>
            <a:r>
              <a:rPr lang="en-US" dirty="0" err="1" smtClean="0">
                <a:latin typeface="Courier New"/>
                <a:cs typeface="Courier New"/>
              </a:rPr>
              <a:t>xmin</a:t>
            </a:r>
            <a:endParaRPr lang="en-US" dirty="0">
              <a:latin typeface="Courier New"/>
              <a:cs typeface="Courier New"/>
            </a:endParaRPr>
          </a:p>
          <a:p>
            <a:r>
              <a:rPr lang="en-US" dirty="0">
                <a:cs typeface="Courier New"/>
              </a:rPr>
              <a:t>Compute </a:t>
            </a:r>
            <a:r>
              <a:rPr lang="en-US" dirty="0" err="1">
                <a:cs typeface="Courier New"/>
              </a:rPr>
              <a:t>x_vals</a:t>
            </a:r>
            <a:endParaRPr lang="en-US" dirty="0">
              <a:cs typeface="Courier New"/>
            </a:endParaRPr>
          </a:p>
          <a:p>
            <a:pPr marL="0" indent="0">
              <a:buNone/>
            </a:pPr>
            <a:r>
              <a:rPr lang="en-US" dirty="0" smtClean="0">
                <a:latin typeface="Courier New"/>
                <a:cs typeface="Courier New"/>
              </a:rPr>
              <a:t>for </a:t>
            </a:r>
            <a:r>
              <a:rPr lang="en-US" dirty="0" err="1">
                <a:latin typeface="Courier New"/>
                <a:cs typeface="Courier New"/>
              </a:rPr>
              <a:t>i</a:t>
            </a:r>
            <a:r>
              <a:rPr lang="en-US" dirty="0">
                <a:latin typeface="Courier New"/>
                <a:cs typeface="Courier New"/>
              </a:rPr>
              <a:t> in range(1,n_xvals):</a:t>
            </a:r>
          </a:p>
          <a:p>
            <a:pPr marL="0" indent="0">
              <a:buNone/>
            </a:pPr>
            <a:r>
              <a:rPr lang="en-US" dirty="0">
                <a:latin typeface="Courier New"/>
                <a:cs typeface="Courier New"/>
              </a:rPr>
              <a:t>   </a:t>
            </a:r>
            <a:r>
              <a:rPr lang="en-US" dirty="0" err="1" smtClean="0">
                <a:latin typeface="Courier New"/>
                <a:cs typeface="Courier New"/>
              </a:rPr>
              <a:t>x_vals</a:t>
            </a:r>
            <a:r>
              <a:rPr lang="en-US" dirty="0" smtClean="0">
                <a:latin typeface="Courier New"/>
                <a:cs typeface="Courier New"/>
              </a:rPr>
              <a:t>[</a:t>
            </a:r>
            <a:r>
              <a:rPr lang="en-US" dirty="0" err="1" smtClean="0">
                <a:latin typeface="Courier New"/>
                <a:cs typeface="Courier New"/>
              </a:rPr>
              <a:t>i</a:t>
            </a:r>
            <a:r>
              <a:rPr lang="en-US" dirty="0" smtClean="0">
                <a:latin typeface="Courier New"/>
                <a:cs typeface="Courier New"/>
              </a:rPr>
              <a:t>]=</a:t>
            </a:r>
            <a:r>
              <a:rPr lang="en-US" dirty="0" err="1" smtClean="0">
                <a:latin typeface="Courier New"/>
                <a:cs typeface="Courier New"/>
              </a:rPr>
              <a:t>xvals</a:t>
            </a:r>
            <a:r>
              <a:rPr lang="en-US" dirty="0" smtClean="0">
                <a:latin typeface="Courier New"/>
                <a:cs typeface="Courier New"/>
              </a:rPr>
              <a:t>[i-1]+dx</a:t>
            </a:r>
            <a:endParaRPr lang="en-US" dirty="0" smtClean="0"/>
          </a:p>
          <a:p>
            <a:r>
              <a:rPr lang="en-US" dirty="0" smtClean="0"/>
              <a:t>Set x0 and x1:</a:t>
            </a:r>
          </a:p>
          <a:p>
            <a:pPr marL="0" indent="0">
              <a:buNone/>
            </a:pPr>
            <a:r>
              <a:rPr lang="en-US" dirty="0" smtClean="0">
                <a:latin typeface="Courier New"/>
                <a:cs typeface="Courier New"/>
              </a:rPr>
              <a:t>x0=-1.</a:t>
            </a:r>
          </a:p>
          <a:p>
            <a:pPr marL="0" indent="0">
              <a:buNone/>
            </a:pPr>
            <a:r>
              <a:rPr lang="en-US" dirty="0" smtClean="0">
                <a:latin typeface="Courier New"/>
                <a:cs typeface="Courier New"/>
              </a:rPr>
              <a:t>x1=1.</a:t>
            </a:r>
          </a:p>
          <a:p>
            <a:r>
              <a:rPr lang="en-US" dirty="0" smtClean="0"/>
              <a:t>Set up f0</a:t>
            </a:r>
          </a:p>
          <a:p>
            <a:pPr marL="0" indent="0">
              <a:buNone/>
            </a:pPr>
            <a:r>
              <a:rPr lang="en-US" dirty="0" smtClean="0">
                <a:latin typeface="Courier New"/>
                <a:cs typeface="Courier New"/>
              </a:rPr>
              <a:t>f0=1.</a:t>
            </a:r>
          </a:p>
          <a:p>
            <a:r>
              <a:rPr lang="en-US" dirty="0" smtClean="0"/>
              <a:t>Now set up the function</a:t>
            </a:r>
          </a:p>
          <a:p>
            <a:pPr marL="0" indent="0">
              <a:buNone/>
            </a:pPr>
            <a:r>
              <a:rPr lang="en-US" dirty="0" err="1" smtClean="0">
                <a:latin typeface="Courier New"/>
                <a:cs typeface="Courier New"/>
              </a:rPr>
              <a:t>f_vals</a:t>
            </a:r>
            <a:r>
              <a:rPr lang="en-US" dirty="0" smtClean="0">
                <a:latin typeface="Courier New"/>
                <a:cs typeface="Courier New"/>
              </a:rPr>
              <a:t>=[]</a:t>
            </a:r>
          </a:p>
          <a:p>
            <a:pPr marL="0" indent="0">
              <a:buNone/>
            </a:pPr>
            <a:r>
              <a:rPr lang="en-US" dirty="0" smtClean="0">
                <a:latin typeface="Courier New"/>
                <a:cs typeface="Courier New"/>
              </a:rPr>
              <a:t>for x in </a:t>
            </a:r>
            <a:r>
              <a:rPr lang="en-US" dirty="0" err="1">
                <a:latin typeface="Courier New"/>
                <a:cs typeface="Courier New"/>
              </a:rPr>
              <a:t>x</a:t>
            </a:r>
            <a:r>
              <a:rPr lang="en-US" dirty="0" err="1" smtClean="0">
                <a:latin typeface="Courier New"/>
                <a:cs typeface="Courier New"/>
              </a:rPr>
              <a:t>_vals</a:t>
            </a:r>
            <a:r>
              <a:rPr lang="en-US" dirty="0" smtClean="0">
                <a:latin typeface="Courier New"/>
                <a:cs typeface="Courier New"/>
              </a:rPr>
              <a:t>:</a:t>
            </a:r>
          </a:p>
          <a:p>
            <a:pPr marL="274320" lvl="1" indent="0">
              <a:buNone/>
            </a:pPr>
            <a:r>
              <a:rPr lang="en-US" sz="2800" dirty="0" smtClean="0">
                <a:latin typeface="Courier New"/>
                <a:cs typeface="Courier New"/>
              </a:rPr>
              <a:t>if x&lt;x0 or x&gt;=x1: </a:t>
            </a:r>
          </a:p>
          <a:p>
            <a:pPr marL="274320" lvl="1" indent="0">
              <a:buNone/>
            </a:pPr>
            <a:r>
              <a:rPr lang="en-US" sz="2800" dirty="0" smtClean="0">
                <a:latin typeface="Courier New"/>
                <a:cs typeface="Courier New"/>
              </a:rPr>
              <a:t>   </a:t>
            </a:r>
            <a:r>
              <a:rPr lang="en-US" sz="2800" dirty="0" err="1" smtClean="0">
                <a:latin typeface="Courier New"/>
                <a:cs typeface="Courier New"/>
              </a:rPr>
              <a:t>f_vals.append</a:t>
            </a:r>
            <a:r>
              <a:rPr lang="en-US" sz="2800" dirty="0" smtClean="0">
                <a:latin typeface="Courier New"/>
                <a:cs typeface="Courier New"/>
              </a:rPr>
              <a:t>(0.)</a:t>
            </a:r>
          </a:p>
          <a:p>
            <a:pPr marL="274320" lvl="1" indent="0">
              <a:buNone/>
            </a:pPr>
            <a:r>
              <a:rPr lang="en-US" sz="2800" dirty="0" smtClean="0">
                <a:latin typeface="Courier New"/>
                <a:cs typeface="Courier New"/>
              </a:rPr>
              <a:t>else:</a:t>
            </a:r>
          </a:p>
          <a:p>
            <a:pPr marL="274320" lvl="1" indent="0">
              <a:buNone/>
            </a:pPr>
            <a:r>
              <a:rPr lang="en-US" sz="2800" dirty="0">
                <a:latin typeface="Courier New"/>
                <a:cs typeface="Courier New"/>
              </a:rPr>
              <a:t> </a:t>
            </a:r>
            <a:r>
              <a:rPr lang="en-US" sz="2800" dirty="0" smtClean="0">
                <a:latin typeface="Courier New"/>
                <a:cs typeface="Courier New"/>
              </a:rPr>
              <a:t>  </a:t>
            </a:r>
            <a:r>
              <a:rPr lang="en-US" sz="2800" dirty="0" err="1" smtClean="0">
                <a:latin typeface="Courier New"/>
                <a:cs typeface="Courier New"/>
              </a:rPr>
              <a:t>f_vals.append</a:t>
            </a:r>
            <a:r>
              <a:rPr lang="en-US" sz="2800" dirty="0" smtClean="0">
                <a:latin typeface="Courier New"/>
                <a:cs typeface="Courier New"/>
              </a:rPr>
              <a:t>(f0)</a:t>
            </a:r>
          </a:p>
        </p:txBody>
      </p:sp>
    </p:spTree>
    <p:extLst>
      <p:ext uri="{BB962C8B-B14F-4D97-AF65-F5344CB8AC3E}">
        <p14:creationId xmlns:p14="http://schemas.microsoft.com/office/powerpoint/2010/main" val="21437365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it</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a:cs typeface="Courier New"/>
              </a:rPr>
              <a:t>import </a:t>
            </a:r>
            <a:r>
              <a:rPr lang="en-US" dirty="0" err="1" smtClean="0">
                <a:latin typeface="Courier New"/>
                <a:cs typeface="Courier New"/>
              </a:rPr>
              <a:t>matplotlib.pyplot</a:t>
            </a:r>
            <a:r>
              <a:rPr lang="en-US" dirty="0" smtClean="0">
                <a:latin typeface="Courier New"/>
                <a:cs typeface="Courier New"/>
              </a:rPr>
              <a:t> as </a:t>
            </a:r>
            <a:r>
              <a:rPr lang="en-US" dirty="0" err="1" smtClean="0">
                <a:latin typeface="Courier New"/>
                <a:cs typeface="Courier New"/>
              </a:rPr>
              <a:t>plt</a:t>
            </a:r>
            <a:endParaRPr lang="en-US" dirty="0" smtClean="0">
              <a:latin typeface="Courier New"/>
              <a:cs typeface="Courier New"/>
            </a:endParaRPr>
          </a:p>
          <a:p>
            <a:pPr marL="0" indent="0">
              <a:buNone/>
            </a:pPr>
            <a:r>
              <a:rPr lang="en-US" dirty="0" err="1" smtClean="0">
                <a:latin typeface="Courier New"/>
                <a:cs typeface="Courier New"/>
              </a:rPr>
              <a:t>plt.plot</a:t>
            </a:r>
            <a:r>
              <a:rPr lang="en-US" dirty="0" smtClean="0">
                <a:latin typeface="Courier New"/>
                <a:cs typeface="Courier New"/>
              </a:rPr>
              <a:t>(</a:t>
            </a:r>
            <a:r>
              <a:rPr lang="en-US" dirty="0" err="1" smtClean="0">
                <a:latin typeface="Courier New"/>
                <a:cs typeface="Courier New"/>
              </a:rPr>
              <a:t>x_vals,f_vals</a:t>
            </a:r>
            <a:r>
              <a:rPr lang="en-US" dirty="0" smtClean="0">
                <a:latin typeface="Courier New"/>
                <a:cs typeface="Courier New"/>
              </a:rPr>
              <a:t>)</a:t>
            </a:r>
          </a:p>
          <a:p>
            <a:pPr marL="0" indent="0">
              <a:buNone/>
            </a:pPr>
            <a:r>
              <a:rPr lang="en-US" dirty="0" err="1" smtClean="0">
                <a:latin typeface="Courier New"/>
                <a:cs typeface="Courier New"/>
              </a:rPr>
              <a:t>plt.show</a:t>
            </a:r>
            <a:r>
              <a:rPr lang="en-US" dirty="0" smtClean="0">
                <a:latin typeface="Courier New"/>
                <a:cs typeface="Courier New"/>
              </a:rPr>
              <a:t>()</a:t>
            </a:r>
          </a:p>
          <a:p>
            <a:pPr marL="0" indent="0">
              <a:buNone/>
            </a:pPr>
            <a:endParaRPr lang="en-US" dirty="0">
              <a:latin typeface="Courier New"/>
              <a:cs typeface="Courier New"/>
            </a:endParaRPr>
          </a:p>
          <a:p>
            <a:pPr marL="0" indent="0">
              <a:buNone/>
            </a:pPr>
            <a:r>
              <a:rPr lang="en-US" dirty="0" smtClean="0">
                <a:latin typeface="Courier New"/>
                <a:cs typeface="Courier New"/>
              </a:rPr>
              <a:t>Another option:</a:t>
            </a:r>
          </a:p>
          <a:p>
            <a:pPr marL="0" indent="0">
              <a:buNone/>
            </a:pPr>
            <a:r>
              <a:rPr lang="en-US" dirty="0">
                <a:latin typeface="Courier New"/>
                <a:cs typeface="Courier New"/>
              </a:rPr>
              <a:t> if x0&lt;x&lt;=x1:</a:t>
            </a:r>
          </a:p>
          <a:p>
            <a:pPr marL="0" indent="0">
              <a:buNone/>
            </a:pPr>
            <a:r>
              <a:rPr lang="nl-NL" dirty="0">
                <a:latin typeface="Courier New"/>
                <a:cs typeface="Courier New"/>
              </a:rPr>
              <a:t>      </a:t>
            </a:r>
            <a:r>
              <a:rPr lang="nl-NL" dirty="0" err="1">
                <a:latin typeface="Courier New"/>
                <a:cs typeface="Courier New"/>
              </a:rPr>
              <a:t>f_vals.append</a:t>
            </a:r>
            <a:r>
              <a:rPr lang="nl-NL" dirty="0">
                <a:latin typeface="Courier New"/>
                <a:cs typeface="Courier New"/>
              </a:rPr>
              <a:t>(f0)</a:t>
            </a:r>
          </a:p>
          <a:p>
            <a:pPr marL="0" indent="0">
              <a:buNone/>
            </a:pPr>
            <a:r>
              <a:rPr lang="hu-HU" dirty="0">
                <a:latin typeface="Courier New"/>
                <a:cs typeface="Courier New"/>
              </a:rPr>
              <a:t>   else:</a:t>
            </a:r>
          </a:p>
          <a:p>
            <a:pPr marL="0" indent="0">
              <a:buNone/>
            </a:pPr>
            <a:r>
              <a:rPr lang="nl-NL" dirty="0">
                <a:latin typeface="Courier New"/>
                <a:cs typeface="Courier New"/>
              </a:rPr>
              <a:t>      </a:t>
            </a:r>
            <a:r>
              <a:rPr lang="nl-NL" dirty="0" err="1">
                <a:latin typeface="Courier New"/>
                <a:cs typeface="Courier New"/>
              </a:rPr>
              <a:t>f_vals.append</a:t>
            </a:r>
            <a:r>
              <a:rPr lang="nl-NL" dirty="0">
                <a:latin typeface="Courier New"/>
                <a:cs typeface="Courier New"/>
              </a:rPr>
              <a:t>(0.)</a:t>
            </a:r>
            <a:endParaRPr lang="en-US" dirty="0">
              <a:latin typeface="Courier New"/>
              <a:cs typeface="Courier New"/>
            </a:endParaRPr>
          </a:p>
        </p:txBody>
      </p:sp>
    </p:spTree>
    <p:extLst>
      <p:ext uri="{BB962C8B-B14F-4D97-AF65-F5344CB8AC3E}">
        <p14:creationId xmlns:p14="http://schemas.microsoft.com/office/powerpoint/2010/main" val="21556713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Leaving Early</a:t>
            </a:r>
            <a:endParaRPr lang="en-US" dirty="0"/>
          </a:p>
        </p:txBody>
      </p:sp>
      <p:sp>
        <p:nvSpPr>
          <p:cNvPr id="3" name="Content Placeholder 2"/>
          <p:cNvSpPr>
            <a:spLocks noGrp="1"/>
          </p:cNvSpPr>
          <p:nvPr>
            <p:ph idx="1"/>
          </p:nvPr>
        </p:nvSpPr>
        <p:spPr/>
        <p:txBody>
          <a:bodyPr/>
          <a:lstStyle/>
          <a:p>
            <a:pPr marL="0" indent="0">
              <a:buNone/>
            </a:pPr>
            <a:r>
              <a:rPr lang="en-US" dirty="0">
                <a:latin typeface="Courier New"/>
                <a:cs typeface="Courier New"/>
              </a:rPr>
              <a:t>break</a:t>
            </a:r>
            <a:r>
              <a:rPr lang="en-US" dirty="0"/>
              <a:t>: leave loop – any </a:t>
            </a:r>
            <a:r>
              <a:rPr lang="en-US" dirty="0">
                <a:latin typeface="Courier New"/>
                <a:cs typeface="Courier New"/>
              </a:rPr>
              <a:t>else</a:t>
            </a:r>
            <a:r>
              <a:rPr lang="en-US" dirty="0"/>
              <a:t> clause will </a:t>
            </a:r>
            <a:r>
              <a:rPr lang="en-US" i="1" dirty="0"/>
              <a:t>not</a:t>
            </a:r>
            <a:r>
              <a:rPr lang="en-US" dirty="0"/>
              <a:t> be </a:t>
            </a:r>
            <a:r>
              <a:rPr lang="en-US" dirty="0" smtClean="0"/>
              <a:t>executed</a:t>
            </a:r>
          </a:p>
          <a:p>
            <a:pPr marL="0" indent="0">
              <a:buNone/>
            </a:pPr>
            <a:r>
              <a:rPr lang="en-US" dirty="0"/>
              <a:t> </a:t>
            </a:r>
            <a:r>
              <a:rPr lang="en-US" dirty="0" smtClean="0"/>
              <a:t>   </a:t>
            </a:r>
            <a:r>
              <a:rPr lang="en-US" dirty="0" smtClean="0">
                <a:latin typeface="Courier New"/>
                <a:cs typeface="Courier New"/>
              </a:rPr>
              <a:t>break</a:t>
            </a:r>
            <a:r>
              <a:rPr lang="en-US" dirty="0" smtClean="0"/>
              <a:t> can exit </a:t>
            </a:r>
            <a:r>
              <a:rPr lang="en-US" i="1" dirty="0" smtClean="0"/>
              <a:t>only</a:t>
            </a:r>
            <a:r>
              <a:rPr lang="en-US" dirty="0" smtClean="0"/>
              <a:t> from the loop level in which it occurs.  (In Python this corresponds to its indentation level.)  </a:t>
            </a:r>
            <a:endParaRPr lang="en-US" dirty="0"/>
          </a:p>
          <a:p>
            <a:pPr marL="0" indent="0">
              <a:buNone/>
            </a:pPr>
            <a:r>
              <a:rPr lang="en-US" dirty="0" smtClean="0">
                <a:latin typeface="Courier New"/>
                <a:cs typeface="Courier New"/>
              </a:rPr>
              <a:t>continue</a:t>
            </a:r>
            <a:r>
              <a:rPr lang="en-US" dirty="0"/>
              <a:t>: skip rest of loop and go to next </a:t>
            </a:r>
            <a:r>
              <a:rPr lang="en-US" dirty="0" smtClean="0"/>
              <a:t>iteration</a:t>
            </a:r>
          </a:p>
          <a:p>
            <a:pPr marL="0" indent="0">
              <a:buNone/>
            </a:pPr>
            <a:r>
              <a:rPr lang="en-US" dirty="0"/>
              <a:t> </a:t>
            </a:r>
            <a:r>
              <a:rPr lang="en-US" dirty="0" smtClean="0"/>
              <a:t>   similar to </a:t>
            </a:r>
            <a:r>
              <a:rPr lang="en-US" dirty="0" smtClean="0">
                <a:latin typeface="Courier New"/>
                <a:cs typeface="Courier New"/>
              </a:rPr>
              <a:t>break</a:t>
            </a:r>
            <a:r>
              <a:rPr lang="en-US" dirty="0" smtClean="0"/>
              <a:t>, it skips only the rest of the statements at its own loop level.</a:t>
            </a:r>
            <a:endParaRPr lang="en-US" dirty="0"/>
          </a:p>
          <a:p>
            <a:endParaRPr lang="en-US" dirty="0"/>
          </a:p>
        </p:txBody>
      </p:sp>
    </p:spTree>
    <p:extLst>
      <p:ext uri="{BB962C8B-B14F-4D97-AF65-F5344CB8AC3E}">
        <p14:creationId xmlns:p14="http://schemas.microsoft.com/office/powerpoint/2010/main" val="19056730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Example</a:t>
            </a:r>
            <a:endParaRPr lang="en-US" dirty="0"/>
          </a:p>
        </p:txBody>
      </p:sp>
      <p:sp>
        <p:nvSpPr>
          <p:cNvPr id="3" name="Content Placeholder 2"/>
          <p:cNvSpPr>
            <a:spLocks noGrp="1"/>
          </p:cNvSpPr>
          <p:nvPr>
            <p:ph idx="1"/>
          </p:nvPr>
        </p:nvSpPr>
        <p:spPr/>
        <p:txBody>
          <a:bodyPr>
            <a:normAutofit/>
          </a:bodyPr>
          <a:lstStyle/>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a:latin typeface="Courier New"/>
                <a:cs typeface="Courier New"/>
              </a:rPr>
              <a:t>x=1</a:t>
            </a:r>
            <a:r>
              <a:rPr lang="en-US" sz="2400" dirty="0" smtClean="0">
                <a:latin typeface="Courier New"/>
                <a:cs typeface="Courier New"/>
              </a:rPr>
              <a:t>.</a:t>
            </a:r>
          </a:p>
          <a:p>
            <a:pPr marL="107950" indent="0">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L=[x]</a:t>
            </a:r>
            <a:endParaRPr lang="en-US" sz="2400" dirty="0">
              <a:latin typeface="Courier New"/>
              <a:cs typeface="Courier New"/>
            </a:endParaRPr>
          </a:p>
          <a:p>
            <a:pPr marL="107950"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dirty="0" smtClean="0">
                <a:latin typeface="Courier New"/>
                <a:cs typeface="Courier New"/>
              </a:rPr>
              <a:t>while x&gt;0:</a:t>
            </a:r>
          </a:p>
          <a:p>
            <a:pPr marL="38227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Courier New"/>
                <a:cs typeface="Courier New"/>
              </a:rPr>
              <a:t>x=x+1.                 #or x+=1</a:t>
            </a:r>
          </a:p>
          <a:p>
            <a:pPr marL="38227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smtClean="0">
                <a:latin typeface="Courier New"/>
                <a:cs typeface="Courier New"/>
              </a:rPr>
              <a:t>L.append</a:t>
            </a:r>
            <a:r>
              <a:rPr lang="en-US" dirty="0" smtClean="0">
                <a:latin typeface="Courier New"/>
                <a:cs typeface="Courier New"/>
              </a:rPr>
              <a:t>(x)</a:t>
            </a:r>
          </a:p>
          <a:p>
            <a:pPr marL="38227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Courier New"/>
                <a:cs typeface="Courier New"/>
              </a:rPr>
              <a:t>if x</a:t>
            </a:r>
            <a:r>
              <a:rPr lang="en-US" dirty="0">
                <a:latin typeface="Courier New"/>
                <a:cs typeface="Courier New"/>
              </a:rPr>
              <a:t>&gt;=</a:t>
            </a:r>
            <a:r>
              <a:rPr lang="en-US" dirty="0" smtClean="0">
                <a:latin typeface="Courier New"/>
                <a:cs typeface="Courier New"/>
              </a:rPr>
              <a:t>10000.0: break</a:t>
            </a:r>
          </a:p>
          <a:p>
            <a:pPr marL="38227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Courier New"/>
                <a:cs typeface="Courier New"/>
              </a:rPr>
              <a:t>if x</a:t>
            </a:r>
            <a:r>
              <a:rPr lang="en-US" dirty="0">
                <a:latin typeface="Courier New"/>
                <a:cs typeface="Courier New"/>
              </a:rPr>
              <a:t>&lt;</a:t>
            </a:r>
            <a:r>
              <a:rPr lang="en-US" dirty="0" smtClean="0">
                <a:latin typeface="Courier New"/>
                <a:cs typeface="Courier New"/>
              </a:rPr>
              <a:t>100.0   : continue</a:t>
            </a:r>
          </a:p>
          <a:p>
            <a:pPr marL="382270" lvl="1" inden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latin typeface="Courier New"/>
                <a:cs typeface="Courier New"/>
              </a:rPr>
              <a:t>x=x+20.0               #or x+=20</a:t>
            </a:r>
          </a:p>
        </p:txBody>
      </p:sp>
    </p:spTree>
    <p:extLst>
      <p:ext uri="{BB962C8B-B14F-4D97-AF65-F5344CB8AC3E}">
        <p14:creationId xmlns:p14="http://schemas.microsoft.com/office/powerpoint/2010/main" val="33062770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Else clause</a:t>
            </a:r>
            <a:endParaRPr lang="en-US" dirty="0"/>
          </a:p>
        </p:txBody>
      </p:sp>
      <p:sp>
        <p:nvSpPr>
          <p:cNvPr id="3" name="Content Placeholder 2"/>
          <p:cNvSpPr>
            <a:spLocks noGrp="1"/>
          </p:cNvSpPr>
          <p:nvPr>
            <p:ph idx="1"/>
          </p:nvPr>
        </p:nvSpPr>
        <p:spPr>
          <a:xfrm>
            <a:off x="228600" y="1600200"/>
            <a:ext cx="8763000" cy="4876800"/>
          </a:xfrm>
        </p:spPr>
        <p:txBody>
          <a:bodyPr>
            <a:normAutofit fontScale="85000" lnSpcReduction="20000"/>
          </a:bodyPr>
          <a:lstStyle/>
          <a:p>
            <a:r>
              <a:rPr lang="en-US" dirty="0" smtClean="0"/>
              <a:t>The </a:t>
            </a:r>
            <a:r>
              <a:rPr lang="en-US" dirty="0" smtClean="0">
                <a:latin typeface="Courier New"/>
                <a:cs typeface="Courier New"/>
              </a:rPr>
              <a:t>else</a:t>
            </a:r>
            <a:r>
              <a:rPr lang="en-US" dirty="0" smtClean="0"/>
              <a:t> clause of a loop is nearly always used in conjunction with </a:t>
            </a:r>
            <a:r>
              <a:rPr lang="en-US" dirty="0" smtClean="0">
                <a:latin typeface="Courier New"/>
                <a:cs typeface="Courier New"/>
              </a:rPr>
              <a:t>break</a:t>
            </a:r>
            <a:r>
              <a:rPr lang="en-US" dirty="0" smtClean="0"/>
              <a:t>.</a:t>
            </a:r>
          </a:p>
          <a:p>
            <a:r>
              <a:rPr lang="en-US" dirty="0" smtClean="0"/>
              <a:t>If our loop terminates normally then we do something additional.</a:t>
            </a:r>
          </a:p>
          <a:p>
            <a:pPr marL="0" indent="0">
              <a:buNone/>
            </a:pPr>
            <a:r>
              <a:rPr lang="en-US" dirty="0" smtClean="0">
                <a:latin typeface="Courier New"/>
                <a:cs typeface="Courier New"/>
              </a:rPr>
              <a:t>  </a:t>
            </a:r>
            <a:r>
              <a:rPr lang="en-US" dirty="0" err="1" smtClean="0">
                <a:latin typeface="Courier New"/>
                <a:cs typeface="Courier New"/>
              </a:rPr>
              <a:t>iter</a:t>
            </a:r>
            <a:r>
              <a:rPr lang="en-US" dirty="0" smtClean="0">
                <a:latin typeface="Courier New"/>
                <a:cs typeface="Courier New"/>
              </a:rPr>
              <a:t>=0</a:t>
            </a:r>
          </a:p>
          <a:p>
            <a:pPr marL="0" indent="0">
              <a:buNone/>
            </a:pPr>
            <a:r>
              <a:rPr lang="en-US" dirty="0" smtClean="0">
                <a:latin typeface="Courier New"/>
                <a:cs typeface="Courier New"/>
              </a:rPr>
              <a:t>  while </a:t>
            </a:r>
            <a:r>
              <a:rPr lang="en-US" dirty="0" err="1" smtClean="0">
                <a:latin typeface="Courier New"/>
                <a:cs typeface="Courier New"/>
              </a:rPr>
              <a:t>iter</a:t>
            </a:r>
            <a:r>
              <a:rPr lang="en-US" dirty="0" smtClean="0">
                <a:latin typeface="Courier New"/>
                <a:cs typeface="Courier New"/>
              </a:rPr>
              <a:t>&lt;=</a:t>
            </a:r>
            <a:r>
              <a:rPr lang="en-US" dirty="0" err="1" smtClean="0">
                <a:latin typeface="Courier New"/>
                <a:cs typeface="Courier New"/>
              </a:rPr>
              <a:t>max_iter</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x_new</a:t>
            </a:r>
            <a:r>
              <a:rPr lang="en-US" dirty="0" smtClean="0">
                <a:latin typeface="Courier New"/>
                <a:cs typeface="Courier New"/>
              </a:rPr>
              <a:t>=optimize(</a:t>
            </a:r>
            <a:r>
              <a:rPr lang="en-US" dirty="0" err="1" smtClean="0">
                <a:latin typeface="Courier New"/>
                <a:cs typeface="Courier New"/>
              </a:rPr>
              <a:t>f,x_old</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iter</a:t>
            </a:r>
            <a:r>
              <a:rPr lang="en-US" dirty="0" smtClean="0">
                <a:latin typeface="Courier New"/>
                <a:cs typeface="Courier New"/>
              </a:rPr>
              <a:t>+=1</a:t>
            </a:r>
          </a:p>
          <a:p>
            <a:pPr marL="0" indent="0">
              <a:buNone/>
            </a:pPr>
            <a:r>
              <a:rPr lang="en-US" dirty="0">
                <a:latin typeface="Courier New"/>
                <a:cs typeface="Courier New"/>
              </a:rPr>
              <a:t> </a:t>
            </a:r>
            <a:r>
              <a:rPr lang="en-US" dirty="0" smtClean="0">
                <a:latin typeface="Courier New"/>
                <a:cs typeface="Courier New"/>
              </a:rPr>
              <a:t>     if abs(</a:t>
            </a:r>
            <a:r>
              <a:rPr lang="en-US" dirty="0" err="1" smtClean="0">
                <a:latin typeface="Courier New"/>
                <a:cs typeface="Courier New"/>
              </a:rPr>
              <a:t>x_new-x_old</a:t>
            </a:r>
            <a:r>
              <a:rPr lang="en-US" dirty="0" smtClean="0">
                <a:latin typeface="Courier New"/>
                <a:cs typeface="Courier New"/>
              </a:rPr>
              <a:t>)&lt;</a:t>
            </a:r>
            <a:r>
              <a:rPr lang="en-US" dirty="0" err="1" smtClean="0">
                <a:latin typeface="Courier New"/>
                <a:cs typeface="Courier New"/>
              </a:rPr>
              <a:t>tol</a:t>
            </a:r>
            <a:r>
              <a:rPr lang="en-US" dirty="0" smtClean="0">
                <a:latin typeface="Courier New"/>
                <a:cs typeface="Courier New"/>
              </a:rPr>
              <a:t>:</a:t>
            </a:r>
          </a:p>
          <a:p>
            <a:pPr marL="0" indent="0">
              <a:buNone/>
            </a:pPr>
            <a:r>
              <a:rPr lang="en-US" dirty="0">
                <a:latin typeface="Courier New"/>
                <a:cs typeface="Courier New"/>
              </a:rPr>
              <a:t> </a:t>
            </a:r>
            <a:r>
              <a:rPr lang="en-US" dirty="0" smtClean="0">
                <a:latin typeface="Courier New"/>
                <a:cs typeface="Courier New"/>
              </a:rPr>
              <a:t>          break</a:t>
            </a:r>
          </a:p>
          <a:p>
            <a:pPr marL="0" indent="0">
              <a:buNone/>
            </a:pPr>
            <a:r>
              <a:rPr lang="en-US" dirty="0">
                <a:latin typeface="Courier New"/>
                <a:cs typeface="Courier New"/>
              </a:rPr>
              <a:t> </a:t>
            </a:r>
            <a:r>
              <a:rPr lang="en-US" dirty="0" smtClean="0">
                <a:latin typeface="Courier New"/>
                <a:cs typeface="Courier New"/>
              </a:rPr>
              <a:t>     </a:t>
            </a:r>
            <a:r>
              <a:rPr lang="en-US" dirty="0" err="1" smtClean="0">
                <a:latin typeface="Courier New"/>
                <a:cs typeface="Courier New"/>
              </a:rPr>
              <a:t>x_old</a:t>
            </a:r>
            <a:r>
              <a:rPr lang="en-US" dirty="0" smtClean="0">
                <a:latin typeface="Courier New"/>
                <a:cs typeface="Courier New"/>
              </a:rPr>
              <a:t>=</a:t>
            </a:r>
            <a:r>
              <a:rPr lang="en-US" dirty="0" err="1" smtClean="0">
                <a:latin typeface="Courier New"/>
                <a:cs typeface="Courier New"/>
              </a:rPr>
              <a:t>x_new</a:t>
            </a:r>
            <a:endParaRPr lang="en-US" dirty="0" smtClean="0">
              <a:latin typeface="Courier New"/>
              <a:cs typeface="Courier New"/>
            </a:endParaRPr>
          </a:p>
          <a:p>
            <a:pPr marL="0" indent="0">
              <a:buNone/>
            </a:pPr>
            <a:r>
              <a:rPr lang="en-US" dirty="0" smtClean="0">
                <a:latin typeface="Courier New"/>
                <a:cs typeface="Courier New"/>
              </a:rPr>
              <a:t>  else:</a:t>
            </a:r>
          </a:p>
          <a:p>
            <a:pPr marL="0" indent="0">
              <a:buNone/>
            </a:pPr>
            <a:r>
              <a:rPr lang="en-US" dirty="0">
                <a:latin typeface="Courier New"/>
                <a:cs typeface="Courier New"/>
              </a:rPr>
              <a:t> </a:t>
            </a:r>
            <a:r>
              <a:rPr lang="en-US" dirty="0" smtClean="0">
                <a:latin typeface="Courier New"/>
                <a:cs typeface="Courier New"/>
              </a:rPr>
              <a:t>     print “Warning: </a:t>
            </a:r>
            <a:r>
              <a:rPr lang="en-US" dirty="0" err="1" smtClean="0">
                <a:latin typeface="Courier New"/>
                <a:cs typeface="Courier New"/>
              </a:rPr>
              <a:t>max_iter</a:t>
            </a:r>
            <a:r>
              <a:rPr lang="en-US" dirty="0" smtClean="0">
                <a:latin typeface="Courier New"/>
                <a:cs typeface="Courier New"/>
              </a:rPr>
              <a:t> exceeded”</a:t>
            </a:r>
            <a:endParaRPr lang="en-US" dirty="0">
              <a:latin typeface="Courier New"/>
              <a:cs typeface="Courier New"/>
            </a:endParaRPr>
          </a:p>
        </p:txBody>
      </p:sp>
    </p:spTree>
    <p:extLst>
      <p:ext uri="{BB962C8B-B14F-4D97-AF65-F5344CB8AC3E}">
        <p14:creationId xmlns:p14="http://schemas.microsoft.com/office/powerpoint/2010/main" val="18702608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Repeat/Until</a:t>
            </a:r>
            <a:endParaRPr lang="en-US" dirty="0"/>
          </a:p>
        </p:txBody>
      </p:sp>
      <p:sp>
        <p:nvSpPr>
          <p:cNvPr id="3" name="Content Placeholder 2"/>
          <p:cNvSpPr>
            <a:spLocks noGrp="1"/>
          </p:cNvSpPr>
          <p:nvPr>
            <p:ph idx="1"/>
          </p:nvPr>
        </p:nvSpPr>
        <p:spPr/>
        <p:txBody>
          <a:bodyPr/>
          <a:lstStyle/>
          <a:p>
            <a:r>
              <a:rPr lang="en-US" dirty="0" smtClean="0"/>
              <a:t>A while loop is equivalent to</a:t>
            </a:r>
          </a:p>
          <a:p>
            <a:pPr marL="0" indent="0">
              <a:buNone/>
            </a:pPr>
            <a:r>
              <a:rPr lang="en-US" sz="2400" dirty="0">
                <a:latin typeface="Courier New"/>
                <a:cs typeface="Courier New"/>
              </a:rPr>
              <a:t>while </a:t>
            </a:r>
            <a:r>
              <a:rPr lang="en-US" sz="2400" dirty="0" smtClean="0">
                <a:latin typeface="Courier New"/>
                <a:cs typeface="Courier New"/>
              </a:rPr>
              <a:t>True:</a:t>
            </a:r>
          </a:p>
          <a:p>
            <a:pPr marL="274320" lvl="1" indent="0">
              <a:buNone/>
            </a:pPr>
            <a:r>
              <a:rPr lang="en-US" smtClean="0">
                <a:latin typeface="Courier New"/>
                <a:cs typeface="Courier New"/>
              </a:rPr>
              <a:t>if </a:t>
            </a:r>
            <a:r>
              <a:rPr lang="en-US" dirty="0">
                <a:latin typeface="Courier New"/>
                <a:cs typeface="Courier New"/>
              </a:rPr>
              <a:t>not &lt;Boolean expression</a:t>
            </a:r>
            <a:r>
              <a:rPr lang="en-US" dirty="0" smtClean="0">
                <a:latin typeface="Courier New"/>
                <a:cs typeface="Courier New"/>
              </a:rPr>
              <a:t>&gt;: </a:t>
            </a:r>
            <a:endParaRPr lang="en-US" dirty="0">
              <a:latin typeface="Courier New"/>
              <a:cs typeface="Courier New"/>
            </a:endParaRPr>
          </a:p>
          <a:p>
            <a:pPr marL="548640" lvl="2" indent="0">
              <a:buNone/>
            </a:pPr>
            <a:r>
              <a:rPr lang="en-US" sz="2400" dirty="0" smtClean="0">
                <a:latin typeface="Courier New"/>
                <a:cs typeface="Courier New"/>
              </a:rPr>
              <a:t>	break</a:t>
            </a:r>
            <a:endParaRPr lang="en-US" sz="2400" dirty="0">
              <a:latin typeface="Courier New"/>
              <a:cs typeface="Courier New"/>
            </a:endParaRPr>
          </a:p>
          <a:p>
            <a:pPr marL="274320" lvl="1" indent="0">
              <a:buNone/>
            </a:pPr>
            <a:r>
              <a:rPr lang="en-US" dirty="0" smtClean="0">
                <a:latin typeface="Courier New"/>
                <a:cs typeface="Courier New"/>
              </a:rPr>
              <a:t>statement</a:t>
            </a:r>
            <a:endParaRPr lang="en-US" dirty="0">
              <a:latin typeface="Courier New"/>
              <a:cs typeface="Courier New"/>
            </a:endParaRPr>
          </a:p>
          <a:p>
            <a:pPr marL="274320" lvl="1" indent="0">
              <a:buNone/>
            </a:pPr>
            <a:r>
              <a:rPr lang="en-US" dirty="0" smtClean="0">
                <a:latin typeface="Courier New"/>
                <a:cs typeface="Courier New"/>
              </a:rPr>
              <a:t>statement</a:t>
            </a:r>
            <a:endParaRPr lang="en-US" dirty="0">
              <a:latin typeface="Courier New"/>
              <a:cs typeface="Courier New"/>
            </a:endParaRPr>
          </a:p>
          <a:p>
            <a:r>
              <a:rPr lang="en-US" dirty="0">
                <a:cs typeface="American Typewriter"/>
              </a:rPr>
              <a:t>while always tests at the </a:t>
            </a:r>
            <a:r>
              <a:rPr lang="en-US" i="1" dirty="0">
                <a:cs typeface="American Typewriter"/>
              </a:rPr>
              <a:t>top</a:t>
            </a:r>
            <a:r>
              <a:rPr lang="en-US" dirty="0">
                <a:cs typeface="American Typewriter"/>
              </a:rPr>
              <a:t> of the loop.  The </a:t>
            </a:r>
            <a:r>
              <a:rPr lang="en-US" dirty="0" smtClean="0">
                <a:latin typeface="Courier New"/>
                <a:cs typeface="Courier New"/>
              </a:rPr>
              <a:t>while… </a:t>
            </a:r>
            <a:r>
              <a:rPr lang="en-US" dirty="0">
                <a:latin typeface="Courier New"/>
                <a:cs typeface="Courier New"/>
              </a:rPr>
              <a:t>if</a:t>
            </a:r>
            <a:r>
              <a:rPr lang="en-US" dirty="0" smtClean="0">
                <a:latin typeface="Courier New"/>
                <a:cs typeface="Courier New"/>
              </a:rPr>
              <a:t>/break </a:t>
            </a:r>
            <a:r>
              <a:rPr lang="en-US" dirty="0" smtClean="0">
                <a:cs typeface="American Typewriter"/>
              </a:rPr>
              <a:t>form </a:t>
            </a:r>
            <a:r>
              <a:rPr lang="en-US" dirty="0">
                <a:cs typeface="American Typewriter"/>
              </a:rPr>
              <a:t>can test anywhere, e.g. at the </a:t>
            </a:r>
            <a:r>
              <a:rPr lang="en-US" i="1" dirty="0">
                <a:cs typeface="American Typewriter"/>
              </a:rPr>
              <a:t>bottom</a:t>
            </a:r>
            <a:r>
              <a:rPr lang="en-US" dirty="0">
                <a:cs typeface="American Typewriter"/>
              </a:rPr>
              <a:t> to implement the </a:t>
            </a:r>
            <a:r>
              <a:rPr lang="en-US" dirty="0">
                <a:latin typeface="Courier New"/>
                <a:cs typeface="Courier New"/>
              </a:rPr>
              <a:t>repeat-until </a:t>
            </a:r>
            <a:r>
              <a:rPr lang="en-US" dirty="0">
                <a:cs typeface="American Typewriter"/>
              </a:rPr>
              <a:t>of some other languages.</a:t>
            </a:r>
          </a:p>
          <a:p>
            <a:endParaRPr lang="en-US" dirty="0"/>
          </a:p>
        </p:txBody>
      </p:sp>
    </p:spTree>
    <p:extLst>
      <p:ext uri="{BB962C8B-B14F-4D97-AF65-F5344CB8AC3E}">
        <p14:creationId xmlns:p14="http://schemas.microsoft.com/office/powerpoint/2010/main" val="33939054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Repeat/Until in Python</a:t>
            </a:r>
            <a:endParaRPr lang="en-US" dirty="0"/>
          </a:p>
        </p:txBody>
      </p:sp>
      <p:sp>
        <p:nvSpPr>
          <p:cNvPr id="3" name="Content Placeholder 2"/>
          <p:cNvSpPr>
            <a:spLocks noGrp="1"/>
          </p:cNvSpPr>
          <p:nvPr>
            <p:ph idx="1"/>
          </p:nvPr>
        </p:nvSpPr>
        <p:spPr/>
        <p:txBody>
          <a:bodyPr/>
          <a:lstStyle/>
          <a:p>
            <a:r>
              <a:rPr lang="en-US" dirty="0" smtClean="0"/>
              <a:t>If we wish to test at the bottom of the loop (i.e. after the statements in the loop body have been executed) we use a while with a break.</a:t>
            </a:r>
          </a:p>
          <a:p>
            <a:pPr marL="0" indent="0">
              <a:buNone/>
            </a:pPr>
            <a:r>
              <a:rPr lang="en-US" dirty="0">
                <a:latin typeface="Courier New"/>
                <a:cs typeface="Courier New"/>
              </a:rPr>
              <a:t>while True:</a:t>
            </a:r>
          </a:p>
          <a:p>
            <a:pPr marL="0" indent="0">
              <a:buNone/>
            </a:pPr>
            <a:r>
              <a:rPr lang="en-US" dirty="0">
                <a:latin typeface="Courier New"/>
                <a:cs typeface="Courier New"/>
              </a:rPr>
              <a:t>    statement</a:t>
            </a:r>
          </a:p>
          <a:p>
            <a:pPr marL="0" indent="0">
              <a:buNone/>
            </a:pPr>
            <a:r>
              <a:rPr lang="en-US" dirty="0">
                <a:latin typeface="Courier New"/>
                <a:cs typeface="Courier New"/>
              </a:rPr>
              <a:t>    statement</a:t>
            </a:r>
          </a:p>
          <a:p>
            <a:pPr marL="0" indent="0">
              <a:buNone/>
            </a:pPr>
            <a:r>
              <a:rPr lang="en-US" dirty="0">
                <a:latin typeface="Courier New"/>
                <a:cs typeface="Courier New"/>
              </a:rPr>
              <a:t>    statement</a:t>
            </a:r>
          </a:p>
          <a:p>
            <a:pPr marL="0" indent="0">
              <a:buNone/>
            </a:pPr>
            <a:r>
              <a:rPr lang="en-US" dirty="0">
                <a:latin typeface="Courier New"/>
                <a:cs typeface="Courier New"/>
              </a:rPr>
              <a:t>    if </a:t>
            </a:r>
            <a:r>
              <a:rPr lang="en-US" dirty="0" smtClean="0">
                <a:latin typeface="Courier New"/>
                <a:cs typeface="Courier New"/>
              </a:rPr>
              <a:t>&lt;</a:t>
            </a:r>
            <a:r>
              <a:rPr lang="en-US" smtClean="0">
                <a:latin typeface="Courier New"/>
                <a:cs typeface="Courier New"/>
              </a:rPr>
              <a:t>Boolean expression&gt;</a:t>
            </a:r>
            <a:r>
              <a:rPr lang="en-US" dirty="0" smtClean="0">
                <a:latin typeface="Courier New"/>
                <a:cs typeface="Courier New"/>
              </a:rPr>
              <a:t>: </a:t>
            </a:r>
            <a:r>
              <a:rPr lang="en-US" dirty="0">
                <a:latin typeface="Courier New"/>
                <a:cs typeface="Courier New"/>
              </a:rPr>
              <a:t>break</a:t>
            </a:r>
          </a:p>
          <a:p>
            <a:endParaRPr lang="en-US" dirty="0"/>
          </a:p>
        </p:txBody>
      </p:sp>
    </p:spTree>
    <p:extLst>
      <p:ext uri="{BB962C8B-B14F-4D97-AF65-F5344CB8AC3E}">
        <p14:creationId xmlns:p14="http://schemas.microsoft.com/office/powerpoint/2010/main" val="38180901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Loops	</a:t>
            </a:r>
            <a:endParaRPr lang="en-US" dirty="0"/>
          </a:p>
        </p:txBody>
      </p:sp>
      <p:sp>
        <p:nvSpPr>
          <p:cNvPr id="3" name="Content Placeholder 2"/>
          <p:cNvSpPr>
            <a:spLocks noGrp="1"/>
          </p:cNvSpPr>
          <p:nvPr>
            <p:ph idx="1"/>
          </p:nvPr>
        </p:nvSpPr>
        <p:spPr/>
        <p:txBody>
          <a:bodyPr/>
          <a:lstStyle/>
          <a:p>
            <a:r>
              <a:rPr lang="en-US" dirty="0" smtClean="0"/>
              <a:t>We can have loops within loops.  The outer loop variable stays fixed while the inner one goes through its iterator; then the outer one takes the next value.</a:t>
            </a:r>
          </a:p>
          <a:p>
            <a:pPr marL="0" indent="0">
              <a:buNone/>
            </a:pPr>
            <a:r>
              <a:rPr lang="en-US" dirty="0" smtClean="0">
                <a:latin typeface="Courier New"/>
                <a:cs typeface="Courier New"/>
              </a:rPr>
              <a:t>for </a:t>
            </a:r>
            <a:r>
              <a:rPr lang="en-US" dirty="0" err="1" smtClean="0">
                <a:latin typeface="Courier New"/>
                <a:cs typeface="Courier New"/>
              </a:rPr>
              <a:t>i</a:t>
            </a:r>
            <a:r>
              <a:rPr lang="en-US" dirty="0" smtClean="0">
                <a:latin typeface="Courier New"/>
                <a:cs typeface="Courier New"/>
              </a:rPr>
              <a:t> in range(5):</a:t>
            </a:r>
          </a:p>
          <a:p>
            <a:pPr marL="0" indent="0">
              <a:buNone/>
            </a:pPr>
            <a:r>
              <a:rPr lang="en-US" dirty="0">
                <a:latin typeface="Courier New"/>
                <a:cs typeface="Courier New"/>
              </a:rPr>
              <a:t> </a:t>
            </a:r>
            <a:r>
              <a:rPr lang="en-US" dirty="0" smtClean="0">
                <a:latin typeface="Courier New"/>
                <a:cs typeface="Courier New"/>
              </a:rPr>
              <a:t>  for j in range(5):</a:t>
            </a:r>
          </a:p>
          <a:p>
            <a:pPr marL="0" indent="0">
              <a:buNone/>
            </a:pPr>
            <a:r>
              <a:rPr lang="en-US" dirty="0">
                <a:latin typeface="Courier New"/>
                <a:cs typeface="Courier New"/>
              </a:rPr>
              <a:t> </a:t>
            </a:r>
            <a:r>
              <a:rPr lang="en-US" dirty="0" smtClean="0">
                <a:latin typeface="Courier New"/>
                <a:cs typeface="Courier New"/>
              </a:rPr>
              <a:t>     print </a:t>
            </a:r>
            <a:r>
              <a:rPr lang="en-US" dirty="0" err="1" smtClean="0">
                <a:latin typeface="Courier New"/>
                <a:cs typeface="Courier New"/>
              </a:rPr>
              <a:t>i,j</a:t>
            </a:r>
            <a:endParaRPr lang="en-US" dirty="0">
              <a:latin typeface="Courier New"/>
              <a:cs typeface="Courier New"/>
            </a:endParaRPr>
          </a:p>
        </p:txBody>
      </p:sp>
    </p:spTree>
    <p:extLst>
      <p:ext uri="{BB962C8B-B14F-4D97-AF65-F5344CB8AC3E}">
        <p14:creationId xmlns:p14="http://schemas.microsoft.com/office/powerpoint/2010/main" val="1191246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ss">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Presentation6" id="{5F3F951C-E5F2-7C4B-A1BE-2913223E399E}" vid="{D83C2C2A-0AA0-914F-9B80-3440E1599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ACES-ARCS</Template>
  <TotalTime>570</TotalTime>
  <Words>5936</Words>
  <Application>Microsoft Macintosh PowerPoint</Application>
  <PresentationFormat>On-screen Show (4:3)</PresentationFormat>
  <Paragraphs>842</Paragraphs>
  <Slides>101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101</vt:i4>
      </vt:variant>
    </vt:vector>
  </HeadingPairs>
  <TitlesOfParts>
    <vt:vector size="111" baseType="lpstr">
      <vt:lpstr>American Typewriter</vt:lpstr>
      <vt:lpstr>Arial</vt:lpstr>
      <vt:lpstr>Calibri</vt:lpstr>
      <vt:lpstr>Courier</vt:lpstr>
      <vt:lpstr>Courier New</vt:lpstr>
      <vt:lpstr>DejaVu Sans</vt:lpstr>
      <vt:lpstr>ＭＳ Ｐゴシック</vt:lpstr>
      <vt:lpstr>Wingdings</vt:lpstr>
      <vt:lpstr>Class</vt:lpstr>
      <vt:lpstr>Equation</vt:lpstr>
      <vt:lpstr>Introduction to programming in python</vt:lpstr>
      <vt:lpstr>Interpreters and Compilers</vt:lpstr>
      <vt:lpstr>Python howto</vt:lpstr>
      <vt:lpstr>Anaconda</vt:lpstr>
      <vt:lpstr>PowerPoint Presentation</vt:lpstr>
      <vt:lpstr>Spyder</vt:lpstr>
      <vt:lpstr>Using Spyder</vt:lpstr>
      <vt:lpstr>Running Scripts in Spyder</vt:lpstr>
      <vt:lpstr>Exercise</vt:lpstr>
      <vt:lpstr>The Variable Explorer</vt:lpstr>
      <vt:lpstr>Using iPython/Jupyter</vt:lpstr>
      <vt:lpstr>PowerPoint Presentation</vt:lpstr>
      <vt:lpstr>Variables, Expressions, and Statements</vt:lpstr>
      <vt:lpstr>Variables</vt:lpstr>
      <vt:lpstr>Variables</vt:lpstr>
      <vt:lpstr>Variable Names</vt:lpstr>
      <vt:lpstr>Literals</vt:lpstr>
      <vt:lpstr>Expressions</vt:lpstr>
      <vt:lpstr>Statements</vt:lpstr>
      <vt:lpstr>Statements in Python</vt:lpstr>
      <vt:lpstr>Examples</vt:lpstr>
      <vt:lpstr>Code Blocks</vt:lpstr>
      <vt:lpstr>Comments</vt:lpstr>
      <vt:lpstr>TYPES</vt:lpstr>
      <vt:lpstr>Numbers in the Computer</vt:lpstr>
      <vt:lpstr>Internal Representations</vt:lpstr>
      <vt:lpstr>Types</vt:lpstr>
      <vt:lpstr>Typing</vt:lpstr>
      <vt:lpstr>Integers</vt:lpstr>
      <vt:lpstr>Longs</vt:lpstr>
      <vt:lpstr>Floating Point Single Precision</vt:lpstr>
      <vt:lpstr>Floating Point Double Precision</vt:lpstr>
      <vt:lpstr>Properties of Floating-Point Numbers</vt:lpstr>
      <vt:lpstr>More About Floats</vt:lpstr>
      <vt:lpstr>Mathematical Operations on Floats</vt:lpstr>
      <vt:lpstr>Summary: Integers and Floats</vt:lpstr>
      <vt:lpstr>Complex</vt:lpstr>
      <vt:lpstr>Arithmetic Operators</vt:lpstr>
      <vt:lpstr>Special Integer Operators</vt:lpstr>
      <vt:lpstr>Exercise</vt:lpstr>
      <vt:lpstr>More Interpreter Fun</vt:lpstr>
      <vt:lpstr>Boolean</vt:lpstr>
      <vt:lpstr>Type Conversions</vt:lpstr>
      <vt:lpstr>Explicit Casting</vt:lpstr>
      <vt:lpstr>Mutable and Immutable Types</vt:lpstr>
      <vt:lpstr>Immutable Types</vt:lpstr>
      <vt:lpstr>Mutable Types</vt:lpstr>
      <vt:lpstr>Strings</vt:lpstr>
      <vt:lpstr>Strings</vt:lpstr>
      <vt:lpstr>String Operators</vt:lpstr>
      <vt:lpstr>More String Operations</vt:lpstr>
      <vt:lpstr>Exercise</vt:lpstr>
      <vt:lpstr>Docstrings</vt:lpstr>
      <vt:lpstr>Exercise</vt:lpstr>
      <vt:lpstr>LISTS</vt:lpstr>
      <vt:lpstr>Lists in Python</vt:lpstr>
      <vt:lpstr>List Elements</vt:lpstr>
      <vt:lpstr>Sublists (Slices)</vt:lpstr>
      <vt:lpstr>Enlarging Lists</vt:lpstr>
      <vt:lpstr>More Ways to Enlarge</vt:lpstr>
      <vt:lpstr>Shortening lists</vt:lpstr>
      <vt:lpstr>More List Methods</vt:lpstr>
      <vt:lpstr>Exercises</vt:lpstr>
      <vt:lpstr>Rearranging Lists</vt:lpstr>
      <vt:lpstr>Copying Lists</vt:lpstr>
      <vt:lpstr>More Copying</vt:lpstr>
      <vt:lpstr>Conditionals</vt:lpstr>
      <vt:lpstr>Making Choices</vt:lpstr>
      <vt:lpstr>Branching (Pseudocode)</vt:lpstr>
      <vt:lpstr>Python Syntax</vt:lpstr>
      <vt:lpstr>More Conditionals</vt:lpstr>
      <vt:lpstr>Boolean Operators</vt:lpstr>
      <vt:lpstr>Precedence of Booleans</vt:lpstr>
      <vt:lpstr>Comparison Operators</vt:lpstr>
      <vt:lpstr>Comparison operators</vt:lpstr>
      <vt:lpstr>Exercise</vt:lpstr>
      <vt:lpstr>The in operator</vt:lpstr>
      <vt:lpstr>The is operator</vt:lpstr>
      <vt:lpstr>Operator Precedence Summary Table</vt:lpstr>
      <vt:lpstr>Loops</vt:lpstr>
      <vt:lpstr>Around and Around</vt:lpstr>
      <vt:lpstr>Examples of Applications</vt:lpstr>
      <vt:lpstr>Types of Loops</vt:lpstr>
      <vt:lpstr>FOR loops in Python</vt:lpstr>
      <vt:lpstr>Range</vt:lpstr>
      <vt:lpstr>enumerate</vt:lpstr>
      <vt:lpstr>Exercise</vt:lpstr>
      <vt:lpstr>WHILE Loops</vt:lpstr>
      <vt:lpstr>Example</vt:lpstr>
      <vt:lpstr>Example: Loop+If</vt:lpstr>
      <vt:lpstr>Solution</vt:lpstr>
      <vt:lpstr>Solution (continued)</vt:lpstr>
      <vt:lpstr>Plot it</vt:lpstr>
      <vt:lpstr>Leaving Early</vt:lpstr>
      <vt:lpstr>Python Example</vt:lpstr>
      <vt:lpstr>Else clause</vt:lpstr>
      <vt:lpstr>Repeat/Until</vt:lpstr>
      <vt:lpstr>Repeat/Until in Python</vt:lpstr>
      <vt:lpstr>Nested Loops </vt:lpstr>
      <vt:lpstr>Reinitializing</vt:lpstr>
      <vt:lpstr>Example (for Lab)</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kah3f</dc:creator>
  <cp:lastModifiedBy>Katherine Holcomb</cp:lastModifiedBy>
  <cp:revision>57</cp:revision>
  <dcterms:created xsi:type="dcterms:W3CDTF">2015-05-12T14:43:11Z</dcterms:created>
  <dcterms:modified xsi:type="dcterms:W3CDTF">2017-05-23T16:40:23Z</dcterms:modified>
</cp:coreProperties>
</file>