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notesMasterIdLst>
    <p:notesMasterId r:id="rId104"/>
  </p:notesMasterIdLst>
  <p:sldIdLst>
    <p:sldId id="506" r:id="rId2"/>
    <p:sldId id="476" r:id="rId3"/>
    <p:sldId id="477" r:id="rId4"/>
    <p:sldId id="478" r:id="rId5"/>
    <p:sldId id="479" r:id="rId6"/>
    <p:sldId id="480" r:id="rId7"/>
    <p:sldId id="481" r:id="rId8"/>
    <p:sldId id="482" r:id="rId9"/>
    <p:sldId id="483" r:id="rId10"/>
    <p:sldId id="484" r:id="rId11"/>
    <p:sldId id="485" r:id="rId12"/>
    <p:sldId id="486" r:id="rId13"/>
    <p:sldId id="487" r:id="rId14"/>
    <p:sldId id="488" r:id="rId15"/>
    <p:sldId id="489" r:id="rId16"/>
    <p:sldId id="490" r:id="rId17"/>
    <p:sldId id="491" r:id="rId18"/>
    <p:sldId id="492" r:id="rId19"/>
    <p:sldId id="493" r:id="rId20"/>
    <p:sldId id="494" r:id="rId21"/>
    <p:sldId id="442" r:id="rId22"/>
    <p:sldId id="443" r:id="rId23"/>
    <p:sldId id="444" r:id="rId24"/>
    <p:sldId id="445" r:id="rId25"/>
    <p:sldId id="446" r:id="rId26"/>
    <p:sldId id="448" r:id="rId27"/>
    <p:sldId id="449" r:id="rId28"/>
    <p:sldId id="450" r:id="rId29"/>
    <p:sldId id="451" r:id="rId30"/>
    <p:sldId id="452" r:id="rId31"/>
    <p:sldId id="453" r:id="rId32"/>
    <p:sldId id="454" r:id="rId33"/>
    <p:sldId id="455" r:id="rId34"/>
    <p:sldId id="456" r:id="rId35"/>
    <p:sldId id="457" r:id="rId36"/>
    <p:sldId id="458" r:id="rId37"/>
    <p:sldId id="459" r:id="rId38"/>
    <p:sldId id="460" r:id="rId39"/>
    <p:sldId id="461" r:id="rId40"/>
    <p:sldId id="462" r:id="rId41"/>
    <p:sldId id="463" r:id="rId42"/>
    <p:sldId id="464" r:id="rId43"/>
    <p:sldId id="465" r:id="rId44"/>
    <p:sldId id="466" r:id="rId45"/>
    <p:sldId id="467" r:id="rId46"/>
    <p:sldId id="468" r:id="rId47"/>
    <p:sldId id="469" r:id="rId48"/>
    <p:sldId id="470" r:id="rId49"/>
    <p:sldId id="471" r:id="rId50"/>
    <p:sldId id="472" r:id="rId51"/>
    <p:sldId id="473" r:id="rId52"/>
    <p:sldId id="474" r:id="rId53"/>
    <p:sldId id="475" r:id="rId54"/>
    <p:sldId id="411" r:id="rId55"/>
    <p:sldId id="412" r:id="rId56"/>
    <p:sldId id="413" r:id="rId57"/>
    <p:sldId id="414" r:id="rId58"/>
    <p:sldId id="415" r:id="rId59"/>
    <p:sldId id="416" r:id="rId60"/>
    <p:sldId id="417" r:id="rId61"/>
    <p:sldId id="418" r:id="rId62"/>
    <p:sldId id="419" r:id="rId63"/>
    <p:sldId id="420" r:id="rId64"/>
    <p:sldId id="421" r:id="rId65"/>
    <p:sldId id="422" r:id="rId66"/>
    <p:sldId id="291" r:id="rId67"/>
    <p:sldId id="292" r:id="rId68"/>
    <p:sldId id="367" r:id="rId69"/>
    <p:sldId id="368" r:id="rId70"/>
    <p:sldId id="294" r:id="rId71"/>
    <p:sldId id="369" r:id="rId72"/>
    <p:sldId id="296" r:id="rId73"/>
    <p:sldId id="297" r:id="rId74"/>
    <p:sldId id="298" r:id="rId75"/>
    <p:sldId id="299" r:id="rId76"/>
    <p:sldId id="300" r:id="rId77"/>
    <p:sldId id="301" r:id="rId78"/>
    <p:sldId id="302" r:id="rId79"/>
    <p:sldId id="303" r:id="rId80"/>
    <p:sldId id="304" r:id="rId81"/>
    <p:sldId id="305" r:id="rId82"/>
    <p:sldId id="370" r:id="rId83"/>
    <p:sldId id="308" r:id="rId84"/>
    <p:sldId id="371" r:id="rId85"/>
    <p:sldId id="309" r:id="rId86"/>
    <p:sldId id="387" r:id="rId87"/>
    <p:sldId id="310" r:id="rId88"/>
    <p:sldId id="311" r:id="rId89"/>
    <p:sldId id="374" r:id="rId90"/>
    <p:sldId id="372" r:id="rId91"/>
    <p:sldId id="373" r:id="rId92"/>
    <p:sldId id="495" r:id="rId93"/>
    <p:sldId id="496" r:id="rId94"/>
    <p:sldId id="497" r:id="rId95"/>
    <p:sldId id="498" r:id="rId96"/>
    <p:sldId id="499" r:id="rId97"/>
    <p:sldId id="500" r:id="rId98"/>
    <p:sldId id="501" r:id="rId99"/>
    <p:sldId id="502" r:id="rId100"/>
    <p:sldId id="503" r:id="rId101"/>
    <p:sldId id="504" r:id="rId102"/>
    <p:sldId id="505" r:id="rId10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4" autoAdjust="0"/>
    <p:restoredTop sz="94660"/>
  </p:normalViewPr>
  <p:slideViewPr>
    <p:cSldViewPr>
      <p:cViewPr>
        <p:scale>
          <a:sx n="110" d="100"/>
          <a:sy n="110" d="100"/>
        </p:scale>
        <p:origin x="1696" y="5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notesMaster" Target="notesMasters/notesMaster1.xml"/><Relationship Id="rId105" Type="http://schemas.openxmlformats.org/officeDocument/2006/relationships/presProps" Target="presProps.xml"/><Relationship Id="rId106" Type="http://schemas.openxmlformats.org/officeDocument/2006/relationships/viewProps" Target="viewProps.xml"/><Relationship Id="rId107"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CB2CE4-EFB7-FB40-BFBA-64564DEC2427}" type="datetimeFigureOut">
              <a:rPr lang="en-US" smtClean="0"/>
              <a:t>6/1/17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EC68BB-DAAD-1642-B272-E7990550ACB4}" type="slidenum">
              <a:rPr lang="en-US" smtClean="0"/>
              <a:t>‹#›</a:t>
            </a:fld>
            <a:endParaRPr lang="en-US"/>
          </a:p>
        </p:txBody>
      </p:sp>
    </p:spTree>
    <p:extLst>
      <p:ext uri="{BB962C8B-B14F-4D97-AF65-F5344CB8AC3E}">
        <p14:creationId xmlns:p14="http://schemas.microsoft.com/office/powerpoint/2010/main" val="1202374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49705" y="3045244"/>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73768" y="4960437"/>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Thursday, June 1,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533400" y="2247371"/>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509074"/>
            <a:ext cx="2209800" cy="161248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8013" y="435618"/>
            <a:ext cx="2375587" cy="1738113"/>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8222" y="-381000"/>
            <a:ext cx="4367463" cy="327559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Thursday, June 1,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Thursday, June 1,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50547533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Thursday, June 1,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Thursday, June 1, 2017</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Thursday, June 1, 2017</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Thursday, June 1, 2017</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Thursday, June 1, 2017</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Thursday, June 1, 2017</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Thursday, June 1, 2017</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Thursday, June 1,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Thursday, June 1, 2017</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extLst>
      <p:ext uri="{BB962C8B-B14F-4D97-AF65-F5344CB8AC3E}">
        <p14:creationId xmlns:p14="http://schemas.microsoft.com/office/powerpoint/2010/main" val="2129881025"/>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python.org/2/library/exceptions.html"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programming in python</a:t>
            </a:r>
            <a:endParaRPr lang="en-US" dirty="0"/>
          </a:p>
        </p:txBody>
      </p:sp>
      <p:sp>
        <p:nvSpPr>
          <p:cNvPr id="3" name="Subtitle 2"/>
          <p:cNvSpPr>
            <a:spLocks noGrp="1"/>
          </p:cNvSpPr>
          <p:nvPr>
            <p:ph type="subTitle" idx="1"/>
          </p:nvPr>
        </p:nvSpPr>
        <p:spPr/>
        <p:txBody>
          <a:bodyPr/>
          <a:lstStyle/>
          <a:p>
            <a:r>
              <a:rPr lang="en-US" smtClean="0"/>
              <a:t>Part II</a:t>
            </a:r>
            <a:endParaRPr lang="en-US"/>
          </a:p>
        </p:txBody>
      </p:sp>
    </p:spTree>
    <p:extLst>
      <p:ext uri="{BB962C8B-B14F-4D97-AF65-F5344CB8AC3E}">
        <p14:creationId xmlns:p14="http://schemas.microsoft.com/office/powerpoint/2010/main" val="2122463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Dictionaries</a:t>
            </a:r>
            <a:endParaRPr lang="en-US" dirty="0"/>
          </a:p>
        </p:txBody>
      </p:sp>
      <p:sp>
        <p:nvSpPr>
          <p:cNvPr id="3" name="Content Placeholder 2"/>
          <p:cNvSpPr>
            <a:spLocks noGrp="1"/>
          </p:cNvSpPr>
          <p:nvPr>
            <p:ph idx="1"/>
          </p:nvPr>
        </p:nvSpPr>
        <p:spPr/>
        <p:txBody>
          <a:bodyPr/>
          <a:lstStyle/>
          <a:p>
            <a:r>
              <a:rPr lang="en-US" dirty="0"/>
              <a:t>Empty dictionary:</a:t>
            </a:r>
          </a:p>
          <a:p>
            <a:pPr marL="274320" lvl="1" indent="0">
              <a:buNone/>
            </a:pPr>
            <a:r>
              <a:rPr lang="en-US" dirty="0" smtClean="0">
                <a:latin typeface="Courier New"/>
                <a:cs typeface="Courier New"/>
              </a:rPr>
              <a:t>	D</a:t>
            </a:r>
            <a:r>
              <a:rPr lang="en-US" dirty="0">
                <a:latin typeface="Courier New"/>
                <a:cs typeface="Courier New"/>
              </a:rPr>
              <a:t>={}</a:t>
            </a:r>
          </a:p>
          <a:p>
            <a:r>
              <a:rPr lang="en-US" dirty="0"/>
              <a:t>Start with a key-value </a:t>
            </a:r>
            <a:r>
              <a:rPr lang="en-US" dirty="0" smtClean="0"/>
              <a:t>pair:</a:t>
            </a:r>
          </a:p>
          <a:p>
            <a:pPr marL="274320" lvl="1" indent="0">
              <a:buNone/>
            </a:pPr>
            <a:r>
              <a:rPr lang="en-US" dirty="0" smtClean="0">
                <a:latin typeface="Courier New"/>
                <a:cs typeface="Courier New"/>
              </a:rPr>
              <a:t>	D={</a:t>
            </a:r>
            <a:r>
              <a:rPr lang="fr-FR" dirty="0" smtClean="0">
                <a:latin typeface="Courier New"/>
                <a:cs typeface="Courier New"/>
              </a:rPr>
              <a:t>'Alice': '2341', 'Beth': '9102',</a:t>
            </a:r>
          </a:p>
          <a:p>
            <a:pPr marL="274320" lvl="1" indent="0">
              <a:buNone/>
            </a:pPr>
            <a:r>
              <a:rPr lang="fr-FR" dirty="0" smtClean="0">
                <a:latin typeface="Courier New"/>
                <a:cs typeface="Courier New"/>
              </a:rPr>
              <a:t>       '</a:t>
            </a:r>
            <a:r>
              <a:rPr lang="fr-FR" dirty="0">
                <a:latin typeface="Courier New"/>
                <a:cs typeface="Courier New"/>
              </a:rPr>
              <a:t>Cecil': '3258'}</a:t>
            </a:r>
          </a:p>
          <a:p>
            <a:r>
              <a:rPr lang="fr-FR" dirty="0"/>
              <a:t>To </a:t>
            </a:r>
            <a:r>
              <a:rPr lang="fr-FR" dirty="0" err="1"/>
              <a:t>add</a:t>
            </a:r>
            <a:r>
              <a:rPr lang="fr-FR" dirty="0"/>
              <a:t> </a:t>
            </a:r>
            <a:r>
              <a:rPr lang="fr-FR" dirty="0" err="1"/>
              <a:t>elements</a:t>
            </a:r>
            <a:endParaRPr lang="fr-FR" dirty="0"/>
          </a:p>
          <a:p>
            <a:pPr marL="548640" lvl="2" indent="0">
              <a:buNone/>
            </a:pPr>
            <a:r>
              <a:rPr lang="fr-FR" sz="2400" dirty="0" smtClean="0">
                <a:latin typeface="Courier New"/>
                <a:cs typeface="Courier New"/>
              </a:rPr>
              <a:t>D['Dan']='5837'</a:t>
            </a:r>
          </a:p>
          <a:p>
            <a:r>
              <a:rPr lang="fr-FR" dirty="0" err="1" smtClean="0">
                <a:cs typeface="Courier New"/>
              </a:rPr>
              <a:t>Dictionary</a:t>
            </a:r>
            <a:r>
              <a:rPr lang="fr-FR" dirty="0" smtClean="0">
                <a:cs typeface="Courier New"/>
              </a:rPr>
              <a:t> keys must </a:t>
            </a:r>
            <a:r>
              <a:rPr lang="fr-FR" dirty="0" err="1" smtClean="0">
                <a:cs typeface="Courier New"/>
              </a:rPr>
              <a:t>be</a:t>
            </a:r>
            <a:r>
              <a:rPr lang="fr-FR" dirty="0" smtClean="0">
                <a:cs typeface="Courier New"/>
              </a:rPr>
              <a:t> </a:t>
            </a:r>
            <a:r>
              <a:rPr lang="fr-FR" i="1" dirty="0" smtClean="0">
                <a:cs typeface="Courier New"/>
              </a:rPr>
              <a:t>unique</a:t>
            </a:r>
            <a:r>
              <a:rPr lang="fr-FR" dirty="0" smtClean="0">
                <a:cs typeface="Courier New"/>
              </a:rPr>
              <a:t>.  If the key </a:t>
            </a:r>
            <a:r>
              <a:rPr lang="fr-FR" dirty="0" err="1" smtClean="0">
                <a:cs typeface="Courier New"/>
              </a:rPr>
              <a:t>is</a:t>
            </a:r>
            <a:r>
              <a:rPr lang="fr-FR" dirty="0" smtClean="0">
                <a:cs typeface="Courier New"/>
              </a:rPr>
              <a:t> </a:t>
            </a:r>
            <a:r>
              <a:rPr lang="fr-FR" dirty="0" err="1" smtClean="0">
                <a:cs typeface="Courier New"/>
              </a:rPr>
              <a:t>already</a:t>
            </a:r>
            <a:r>
              <a:rPr lang="fr-FR" dirty="0" smtClean="0">
                <a:cs typeface="Courier New"/>
              </a:rPr>
              <a:t> in the </a:t>
            </a:r>
            <a:r>
              <a:rPr lang="fr-FR" dirty="0" err="1" smtClean="0">
                <a:cs typeface="Courier New"/>
              </a:rPr>
              <a:t>dictionary</a:t>
            </a:r>
            <a:r>
              <a:rPr lang="fr-FR" dirty="0" smtClean="0">
                <a:cs typeface="Courier New"/>
              </a:rPr>
              <a:t>, </a:t>
            </a:r>
            <a:r>
              <a:rPr lang="fr-FR" dirty="0" err="1" smtClean="0">
                <a:cs typeface="Courier New"/>
              </a:rPr>
              <a:t>assigning</a:t>
            </a:r>
            <a:r>
              <a:rPr lang="fr-FR" dirty="0" smtClean="0">
                <a:cs typeface="Courier New"/>
              </a:rPr>
              <a:t> a new value </a:t>
            </a:r>
            <a:r>
              <a:rPr lang="fr-FR" dirty="0" err="1" smtClean="0">
                <a:cs typeface="Courier New"/>
              </a:rPr>
              <a:t>will</a:t>
            </a:r>
            <a:r>
              <a:rPr lang="fr-FR" dirty="0" smtClean="0">
                <a:cs typeface="Courier New"/>
              </a:rPr>
              <a:t> </a:t>
            </a:r>
            <a:r>
              <a:rPr lang="fr-FR" dirty="0" err="1" smtClean="0">
                <a:cs typeface="Courier New"/>
              </a:rPr>
              <a:t>overwrite</a:t>
            </a:r>
            <a:r>
              <a:rPr lang="fr-FR" dirty="0" smtClean="0">
                <a:cs typeface="Courier New"/>
              </a:rPr>
              <a:t> the </a:t>
            </a:r>
            <a:r>
              <a:rPr lang="fr-FR" dirty="0" err="1" smtClean="0">
                <a:cs typeface="Courier New"/>
              </a:rPr>
              <a:t>old</a:t>
            </a:r>
            <a:r>
              <a:rPr lang="fr-FR" dirty="0" smtClean="0">
                <a:cs typeface="Courier New"/>
              </a:rPr>
              <a:t> one.</a:t>
            </a:r>
            <a:endParaRPr lang="fr-FR" dirty="0">
              <a:cs typeface="Courier New"/>
            </a:endParaRPr>
          </a:p>
        </p:txBody>
      </p:sp>
    </p:spTree>
    <p:extLst>
      <p:ext uri="{BB962C8B-B14F-4D97-AF65-F5344CB8AC3E}">
        <p14:creationId xmlns:p14="http://schemas.microsoft.com/office/powerpoint/2010/main" val="14987088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3" name="Content Placeholder 2"/>
          <p:cNvSpPr>
            <a:spLocks noGrp="1"/>
          </p:cNvSpPr>
          <p:nvPr>
            <p:ph idx="1"/>
          </p:nvPr>
        </p:nvSpPr>
        <p:spPr/>
        <p:txBody>
          <a:bodyPr/>
          <a:lstStyle/>
          <a:p>
            <a:r>
              <a:rPr lang="en-US" dirty="0" smtClean="0"/>
              <a:t>If you have code that should be executed whether the </a:t>
            </a:r>
            <a:r>
              <a:rPr lang="en-US" dirty="0" smtClean="0">
                <a:latin typeface="Courier New"/>
                <a:cs typeface="Courier New"/>
              </a:rPr>
              <a:t>try</a:t>
            </a:r>
            <a:r>
              <a:rPr lang="en-US" dirty="0" smtClean="0"/>
              <a:t> succeeds or fails, use </a:t>
            </a:r>
            <a:r>
              <a:rPr lang="en-US" dirty="0" smtClean="0">
                <a:latin typeface="Courier New"/>
                <a:cs typeface="Courier New"/>
              </a:rPr>
              <a:t>finally</a:t>
            </a:r>
          </a:p>
          <a:p>
            <a:r>
              <a:rPr lang="en-US" dirty="0" smtClean="0">
                <a:cs typeface="Courier New"/>
              </a:rPr>
              <a:t>You cannot use </a:t>
            </a:r>
            <a:r>
              <a:rPr lang="en-US" dirty="0" smtClean="0">
                <a:latin typeface="Courier New"/>
                <a:cs typeface="Courier New"/>
              </a:rPr>
              <a:t>else </a:t>
            </a:r>
            <a:r>
              <a:rPr lang="en-US" dirty="0" smtClean="0">
                <a:cs typeface="Courier New"/>
              </a:rPr>
              <a:t>if you use </a:t>
            </a:r>
            <a:r>
              <a:rPr lang="en-US" dirty="0" smtClean="0">
                <a:latin typeface="Courier New"/>
                <a:cs typeface="Courier New"/>
              </a:rPr>
              <a:t>finally</a:t>
            </a:r>
          </a:p>
          <a:p>
            <a:pPr marL="0" indent="0">
              <a:buNone/>
            </a:pPr>
            <a:r>
              <a:rPr lang="en-US" sz="2400" dirty="0" smtClean="0">
                <a:latin typeface="Courier New"/>
                <a:cs typeface="Courier New"/>
              </a:rPr>
              <a:t>  try:</a:t>
            </a:r>
          </a:p>
          <a:p>
            <a:pPr marL="274320" lvl="1" indent="0">
              <a:buNone/>
            </a:pPr>
            <a:r>
              <a:rPr lang="en-US" dirty="0" smtClean="0">
                <a:latin typeface="Courier New"/>
                <a:cs typeface="Courier New"/>
              </a:rPr>
              <a:t>   fin=</a:t>
            </a:r>
            <a:r>
              <a:rPr lang="en-US" dirty="0" err="1" smtClean="0">
                <a:latin typeface="Courier New"/>
                <a:cs typeface="Courier New"/>
              </a:rPr>
              <a:t>datafile.read</a:t>
            </a:r>
            <a:r>
              <a:rPr lang="en-US" dirty="0" smtClean="0">
                <a:latin typeface="Courier New"/>
                <a:cs typeface="Courier New"/>
              </a:rPr>
              <a:t>()</a:t>
            </a:r>
          </a:p>
          <a:p>
            <a:pPr marL="0" indent="0">
              <a:buNone/>
            </a:pPr>
            <a:r>
              <a:rPr lang="en-US" sz="2400" dirty="0" smtClean="0">
                <a:latin typeface="Courier New"/>
                <a:cs typeface="Courier New"/>
              </a:rPr>
              <a:t>  except </a:t>
            </a:r>
            <a:r>
              <a:rPr lang="en-US" sz="2400" dirty="0" err="1" smtClean="0">
                <a:latin typeface="Courier New"/>
                <a:cs typeface="Courier New"/>
              </a:rPr>
              <a:t>IOError</a:t>
            </a:r>
            <a:r>
              <a:rPr lang="en-US" sz="2400" dirty="0" smtClean="0">
                <a:latin typeface="Courier New"/>
                <a:cs typeface="Courier New"/>
              </a:rPr>
              <a:t>:</a:t>
            </a:r>
          </a:p>
          <a:p>
            <a:pPr marL="274320" lvl="1" indent="0">
              <a:buNone/>
            </a:pPr>
            <a:r>
              <a:rPr lang="en-US" dirty="0" smtClean="0">
                <a:latin typeface="Courier New"/>
                <a:cs typeface="Courier New"/>
              </a:rPr>
              <a:t>   print “Unable to read “,</a:t>
            </a:r>
            <a:r>
              <a:rPr lang="en-US" dirty="0" err="1" smtClean="0">
                <a:latin typeface="Courier New"/>
                <a:cs typeface="Courier New"/>
              </a:rPr>
              <a:t>datafile</a:t>
            </a:r>
            <a:endParaRPr lang="en-US" dirty="0" smtClean="0">
              <a:latin typeface="Courier New"/>
              <a:cs typeface="Courier New"/>
            </a:endParaRPr>
          </a:p>
          <a:p>
            <a:pPr marL="0" indent="0">
              <a:buNone/>
            </a:pPr>
            <a:r>
              <a:rPr lang="en-US" sz="2400" dirty="0" smtClean="0">
                <a:latin typeface="Courier New"/>
                <a:cs typeface="Courier New"/>
              </a:rPr>
              <a:t>  finally:</a:t>
            </a:r>
          </a:p>
          <a:p>
            <a:pPr marL="274320" lvl="1" indent="0">
              <a:buNone/>
            </a:pPr>
            <a:r>
              <a:rPr lang="en-US" dirty="0" smtClean="0">
                <a:latin typeface="Courier New"/>
                <a:cs typeface="Courier New"/>
              </a:rPr>
              <a:t>   </a:t>
            </a:r>
            <a:r>
              <a:rPr lang="en-US" dirty="0" err="1" smtClean="0">
                <a:latin typeface="Courier New"/>
                <a:cs typeface="Courier New"/>
              </a:rPr>
              <a:t>fin.close</a:t>
            </a:r>
            <a:r>
              <a:rPr lang="en-US" dirty="0" smtClean="0">
                <a:latin typeface="Courier New"/>
                <a:cs typeface="Courier New"/>
              </a:rPr>
              <a:t>()</a:t>
            </a:r>
            <a:endParaRPr lang="en-US" dirty="0">
              <a:latin typeface="Courier New"/>
              <a:cs typeface="Courier New"/>
            </a:endParaRPr>
          </a:p>
        </p:txBody>
      </p:sp>
    </p:spTree>
    <p:extLst>
      <p:ext uri="{BB962C8B-B14F-4D97-AF65-F5344CB8AC3E}">
        <p14:creationId xmlns:p14="http://schemas.microsoft.com/office/powerpoint/2010/main" val="147697445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Raising Your Own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You can choose to raise an exception yourself.</a:t>
            </a:r>
          </a:p>
          <a:p>
            <a:r>
              <a:rPr lang="en-US" dirty="0" smtClean="0">
                <a:latin typeface="Courier New"/>
                <a:cs typeface="Courier New"/>
              </a:rPr>
              <a:t>raise &lt;</a:t>
            </a:r>
            <a:r>
              <a:rPr lang="en-US" dirty="0" err="1" smtClean="0">
                <a:latin typeface="Courier New"/>
                <a:cs typeface="Courier New"/>
              </a:rPr>
              <a:t>ExceptionName</a:t>
            </a:r>
            <a:r>
              <a:rPr lang="en-US" dirty="0" smtClean="0">
                <a:latin typeface="Courier New"/>
                <a:cs typeface="Courier New"/>
              </a:rPr>
              <a:t>&gt;</a:t>
            </a:r>
          </a:p>
          <a:p>
            <a:r>
              <a:rPr lang="en-US" dirty="0" smtClean="0"/>
              <a:t>With a string for the message:</a:t>
            </a:r>
          </a:p>
          <a:p>
            <a:r>
              <a:rPr lang="en-US" dirty="0" smtClean="0">
                <a:latin typeface="Courier New"/>
                <a:cs typeface="Courier New"/>
              </a:rPr>
              <a:t>raise &lt;Exception Name&gt;(string)</a:t>
            </a:r>
          </a:p>
          <a:p>
            <a:r>
              <a:rPr lang="en-US" dirty="0" smtClean="0"/>
              <a:t>With no exception named, it re-raises the last exception caught.</a:t>
            </a:r>
          </a:p>
          <a:p>
            <a:pPr marL="0" indent="0">
              <a:buNone/>
            </a:pPr>
            <a:r>
              <a:rPr lang="en-US" sz="2600" dirty="0" smtClean="0">
                <a:latin typeface="Courier New"/>
                <a:cs typeface="Courier New"/>
              </a:rPr>
              <a:t>  try:</a:t>
            </a:r>
          </a:p>
          <a:p>
            <a:pPr marL="0" indent="0">
              <a:buNone/>
            </a:pPr>
            <a:r>
              <a:rPr lang="en-US" sz="2600" dirty="0">
                <a:latin typeface="Courier New"/>
                <a:cs typeface="Courier New"/>
              </a:rPr>
              <a:t> </a:t>
            </a:r>
            <a:r>
              <a:rPr lang="en-US" sz="2600" dirty="0" smtClean="0">
                <a:latin typeface="Courier New"/>
                <a:cs typeface="Courier New"/>
              </a:rPr>
              <a:t>    </a:t>
            </a:r>
            <a:r>
              <a:rPr lang="en-US" sz="2600" dirty="0" err="1" smtClean="0">
                <a:latin typeface="Courier New"/>
                <a:cs typeface="Courier New"/>
              </a:rPr>
              <a:t>dangerous_thing</a:t>
            </a:r>
            <a:r>
              <a:rPr lang="en-US" sz="2600" dirty="0" smtClean="0">
                <a:latin typeface="Courier New"/>
                <a:cs typeface="Courier New"/>
              </a:rPr>
              <a:t>()</a:t>
            </a:r>
          </a:p>
          <a:p>
            <a:pPr marL="274320" lvl="1" indent="0">
              <a:buNone/>
            </a:pPr>
            <a:r>
              <a:rPr lang="en-US" sz="2600" dirty="0" smtClean="0">
                <a:latin typeface="Courier New"/>
                <a:cs typeface="Courier New"/>
              </a:rPr>
              <a:t> except </a:t>
            </a:r>
            <a:r>
              <a:rPr lang="en-US" sz="2600" dirty="0" err="1" smtClean="0">
                <a:latin typeface="Courier New"/>
                <a:cs typeface="Courier New"/>
              </a:rPr>
              <a:t>ValueError</a:t>
            </a:r>
            <a:r>
              <a:rPr lang="en-US" sz="2600" dirty="0" smtClean="0">
                <a:latin typeface="Courier New"/>
                <a:cs typeface="Courier New"/>
              </a:rPr>
              <a:t>:</a:t>
            </a:r>
          </a:p>
          <a:p>
            <a:pPr marL="274320" lvl="1" indent="0">
              <a:buNone/>
            </a:pPr>
            <a:r>
              <a:rPr lang="en-US" sz="2600" dirty="0" smtClean="0">
                <a:latin typeface="Courier New"/>
                <a:cs typeface="Courier New"/>
              </a:rPr>
              <a:t>    do something()</a:t>
            </a:r>
          </a:p>
          <a:p>
            <a:pPr marL="274320" lvl="1" indent="0">
              <a:buNone/>
            </a:pPr>
            <a:r>
              <a:rPr lang="en-US" sz="2600" dirty="0">
                <a:latin typeface="Courier New"/>
                <a:cs typeface="Courier New"/>
              </a:rPr>
              <a:t> </a:t>
            </a:r>
            <a:r>
              <a:rPr lang="en-US" sz="2600" dirty="0" smtClean="0">
                <a:latin typeface="Courier New"/>
                <a:cs typeface="Courier New"/>
              </a:rPr>
              <a:t>   raise</a:t>
            </a:r>
            <a:endParaRPr lang="en-US" dirty="0" smtClean="0"/>
          </a:p>
          <a:p>
            <a:endParaRPr lang="en-US" dirty="0" smtClean="0"/>
          </a:p>
        </p:txBody>
      </p:sp>
    </p:spTree>
    <p:extLst>
      <p:ext uri="{BB962C8B-B14F-4D97-AF65-F5344CB8AC3E}">
        <p14:creationId xmlns:p14="http://schemas.microsoft.com/office/powerpoint/2010/main" val="74622312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with/as Operators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These can replace the </a:t>
            </a:r>
            <a:r>
              <a:rPr lang="en-US" dirty="0" smtClean="0">
                <a:latin typeface="Courier New"/>
                <a:cs typeface="Courier New"/>
              </a:rPr>
              <a:t>try/except/finally </a:t>
            </a:r>
            <a:r>
              <a:rPr lang="en-US" dirty="0" smtClean="0"/>
              <a:t>if appropriate methods are provided.</a:t>
            </a:r>
          </a:p>
          <a:p>
            <a:r>
              <a:rPr lang="en-US" dirty="0" smtClean="0"/>
              <a:t>Since Python 2.5 the file object has these methods.  The </a:t>
            </a:r>
            <a:r>
              <a:rPr lang="en-US" dirty="0" smtClean="0">
                <a:latin typeface="Courier New" panose="02070309020205020404" pitchFamily="49" charset="0"/>
                <a:cs typeface="Courier New" panose="02070309020205020404" pitchFamily="49" charset="0"/>
              </a:rPr>
              <a:t>as</a:t>
            </a:r>
            <a:r>
              <a:rPr lang="en-US" dirty="0" smtClean="0"/>
              <a:t> will close the file whether the IO operation was successful or not.</a:t>
            </a:r>
          </a:p>
          <a:p>
            <a:pPr marL="0" indent="0">
              <a:buNone/>
            </a:pPr>
            <a:r>
              <a:rPr lang="en-US" dirty="0" smtClean="0">
                <a:latin typeface="Courier New"/>
                <a:cs typeface="Courier New"/>
              </a:rPr>
              <a:t>with open('</a:t>
            </a:r>
            <a:r>
              <a:rPr lang="en-US" dirty="0" err="1" smtClean="0">
                <a:latin typeface="Courier New"/>
                <a:cs typeface="Courier New"/>
              </a:rPr>
              <a:t>myfile</a:t>
            </a:r>
            <a:r>
              <a:rPr lang="en-US" dirty="0" smtClean="0">
                <a:latin typeface="Courier New"/>
                <a:cs typeface="Courier New"/>
              </a:rPr>
              <a:t>','w') as f:</a:t>
            </a:r>
          </a:p>
          <a:p>
            <a:pPr marL="0" indent="0">
              <a:buNone/>
            </a:pPr>
            <a:r>
              <a:rPr lang="en-US" dirty="0">
                <a:latin typeface="Courier New"/>
                <a:cs typeface="Courier New"/>
              </a:rPr>
              <a:t> </a:t>
            </a:r>
            <a:r>
              <a:rPr lang="en-US" dirty="0" smtClean="0">
                <a:latin typeface="Courier New"/>
                <a:cs typeface="Courier New"/>
              </a:rPr>
              <a:t> for n in range(</a:t>
            </a:r>
            <a:r>
              <a:rPr lang="en-US" dirty="0" err="1" smtClean="0">
                <a:latin typeface="Courier New"/>
                <a:cs typeface="Courier New"/>
              </a:rPr>
              <a:t>len</a:t>
            </a:r>
            <a:r>
              <a:rPr lang="en-US" dirty="0" smtClean="0">
                <a:latin typeface="Courier New"/>
                <a:cs typeface="Courier New"/>
              </a:rPr>
              <a:t>(</a:t>
            </a:r>
            <a:r>
              <a:rPr lang="en-US" dirty="0" err="1" smtClean="0">
                <a:latin typeface="Courier New"/>
                <a:cs typeface="Courier New"/>
              </a:rPr>
              <a:t>mylines</a:t>
            </a:r>
            <a:r>
              <a:rPr lang="en-US" dirty="0" smtClean="0">
                <a:latin typeface="Courier New"/>
                <a:cs typeface="Courier New"/>
              </a:rPr>
              <a:t>)):</a:t>
            </a:r>
          </a:p>
          <a:p>
            <a:pPr marL="0" indent="0">
              <a:buNone/>
            </a:pPr>
            <a:r>
              <a:rPr lang="en-US" dirty="0" smtClean="0">
                <a:latin typeface="Courier New"/>
                <a:cs typeface="Courier New"/>
              </a:rPr>
              <a:t>     </a:t>
            </a:r>
            <a:r>
              <a:rPr lang="en-US" dirty="0" err="1" smtClean="0">
                <a:latin typeface="Courier New"/>
                <a:cs typeface="Courier New"/>
              </a:rPr>
              <a:t>mystring</a:t>
            </a:r>
            <a:r>
              <a:rPr lang="en-US" dirty="0" smtClean="0">
                <a:latin typeface="Courier New"/>
                <a:cs typeface="Courier New"/>
              </a:rPr>
              <a:t>="whatever"</a:t>
            </a:r>
          </a:p>
          <a:p>
            <a:pPr marL="0" indent="0">
              <a:buNone/>
            </a:pPr>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f.write</a:t>
            </a:r>
            <a:r>
              <a:rPr lang="en-US" dirty="0" smtClean="0">
                <a:latin typeface="Courier New"/>
                <a:cs typeface="Courier New"/>
              </a:rPr>
              <a:t>(</a:t>
            </a:r>
            <a:r>
              <a:rPr lang="en-US" dirty="0" err="1" smtClean="0">
                <a:latin typeface="Courier New"/>
                <a:cs typeface="Courier New"/>
              </a:rPr>
              <a:t>mystring</a:t>
            </a:r>
            <a:r>
              <a:rPr lang="en-US" dirty="0" smtClean="0">
                <a:latin typeface="Courier New"/>
                <a:cs typeface="Courier New"/>
              </a:rPr>
              <a:t>+'\n')</a:t>
            </a:r>
          </a:p>
          <a:p>
            <a:pPr marL="0" indent="0">
              <a:buNone/>
            </a:pPr>
            <a:r>
              <a:rPr lang="en-US" dirty="0" smtClean="0">
                <a:latin typeface="Courier New"/>
                <a:cs typeface="Courier New"/>
              </a:rPr>
              <a:t>with open('</a:t>
            </a:r>
            <a:r>
              <a:rPr lang="en-US" dirty="0" err="1" smtClean="0">
                <a:latin typeface="Courier New"/>
                <a:cs typeface="Courier New"/>
              </a:rPr>
              <a:t>nextfile</a:t>
            </a:r>
            <a:r>
              <a:rPr lang="en-US" dirty="0" smtClean="0">
                <a:latin typeface="Courier New"/>
                <a:cs typeface="Courier New"/>
              </a:rPr>
              <a:t>,'r') as fin:</a:t>
            </a:r>
          </a:p>
          <a:p>
            <a:pPr marL="0" indent="0">
              <a:buNone/>
            </a:pPr>
            <a:r>
              <a:rPr lang="en-US" dirty="0">
                <a:latin typeface="Courier New"/>
                <a:cs typeface="Courier New"/>
              </a:rPr>
              <a:t> </a:t>
            </a:r>
            <a:r>
              <a:rPr lang="en-US" dirty="0" smtClean="0">
                <a:latin typeface="Courier New"/>
                <a:cs typeface="Courier New"/>
              </a:rPr>
              <a:t>  for line in fin:</a:t>
            </a:r>
          </a:p>
          <a:p>
            <a:pPr marL="0" indent="0">
              <a:buNone/>
            </a:pPr>
            <a:r>
              <a:rPr lang="en-US" dirty="0">
                <a:latin typeface="Courier New"/>
                <a:cs typeface="Courier New"/>
              </a:rPr>
              <a:t> </a:t>
            </a:r>
            <a:r>
              <a:rPr lang="en-US" dirty="0" smtClean="0">
                <a:latin typeface="Courier New"/>
                <a:cs typeface="Courier New"/>
              </a:rPr>
              <a:t>     data=</a:t>
            </a:r>
            <a:r>
              <a:rPr lang="en-US" dirty="0" err="1" smtClean="0">
                <a:latin typeface="Courier New"/>
                <a:cs typeface="Courier New"/>
              </a:rPr>
              <a:t>line.rstrip</a:t>
            </a:r>
            <a:r>
              <a:rPr lang="en-US" dirty="0" smtClean="0">
                <a:latin typeface="Courier New"/>
                <a:cs typeface="Courier New"/>
              </a:rPr>
              <a:t>(“\r\n”).split()</a:t>
            </a:r>
          </a:p>
        </p:txBody>
      </p:sp>
    </p:spTree>
    <p:extLst>
      <p:ext uri="{BB962C8B-B14F-4D97-AF65-F5344CB8AC3E}">
        <p14:creationId xmlns:p14="http://schemas.microsoft.com/office/powerpoint/2010/main" val="467580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Dictionary Operations</a:t>
            </a:r>
            <a:endParaRPr lang="en-US" dirty="0"/>
          </a:p>
        </p:txBody>
      </p:sp>
      <p:sp>
        <p:nvSpPr>
          <p:cNvPr id="3" name="Content Placeholder 2"/>
          <p:cNvSpPr>
            <a:spLocks noGrp="1"/>
          </p:cNvSpPr>
          <p:nvPr>
            <p:ph idx="1"/>
          </p:nvPr>
        </p:nvSpPr>
        <p:spPr/>
        <p:txBody>
          <a:bodyPr>
            <a:normAutofit lnSpcReduction="10000"/>
          </a:bodyPr>
          <a:lstStyle/>
          <a:p>
            <a:r>
              <a:rPr lang="en-US" dirty="0" err="1">
                <a:latin typeface="Courier New"/>
                <a:cs typeface="Courier New"/>
              </a:rPr>
              <a:t>len</a:t>
            </a:r>
            <a:r>
              <a:rPr lang="en-US" dirty="0">
                <a:latin typeface="Courier New"/>
                <a:cs typeface="Courier New"/>
              </a:rPr>
              <a:t>(D)</a:t>
            </a:r>
          </a:p>
          <a:p>
            <a:pPr lvl="1"/>
            <a:r>
              <a:rPr lang="en-US" dirty="0"/>
              <a:t>Number of entries in the dictionary</a:t>
            </a:r>
          </a:p>
          <a:p>
            <a:r>
              <a:rPr lang="en-US" dirty="0">
                <a:latin typeface="Courier New"/>
                <a:cs typeface="Courier New"/>
              </a:rPr>
              <a:t>del D[k]</a:t>
            </a:r>
          </a:p>
          <a:p>
            <a:pPr lvl="1"/>
            <a:r>
              <a:rPr lang="en-US" dirty="0"/>
              <a:t>Delete item pair</a:t>
            </a:r>
          </a:p>
          <a:p>
            <a:r>
              <a:rPr lang="en-US" dirty="0" err="1">
                <a:latin typeface="Courier New"/>
                <a:cs typeface="Courier New"/>
              </a:rPr>
              <a:t>D.clear</a:t>
            </a:r>
            <a:r>
              <a:rPr lang="en-US" dirty="0">
                <a:latin typeface="Courier New"/>
                <a:cs typeface="Courier New"/>
              </a:rPr>
              <a:t>()</a:t>
            </a:r>
          </a:p>
          <a:p>
            <a:pPr lvl="1"/>
            <a:r>
              <a:rPr lang="en-US" dirty="0"/>
              <a:t>Clear dictionary</a:t>
            </a:r>
          </a:p>
          <a:p>
            <a:r>
              <a:rPr lang="en-US" dirty="0">
                <a:latin typeface="Courier New"/>
                <a:cs typeface="Courier New"/>
              </a:rPr>
              <a:t>k in D </a:t>
            </a:r>
          </a:p>
          <a:p>
            <a:pPr lvl="1"/>
            <a:r>
              <a:rPr lang="en-US" dirty="0"/>
              <a:t>check whether key k is in the </a:t>
            </a:r>
            <a:r>
              <a:rPr lang="en-US" dirty="0" smtClean="0"/>
              <a:t>dictionary.  Boolean, evaluates to </a:t>
            </a:r>
            <a:r>
              <a:rPr lang="en-US" dirty="0" smtClean="0">
                <a:latin typeface="Courier New"/>
                <a:cs typeface="Courier New"/>
              </a:rPr>
              <a:t>True</a:t>
            </a:r>
            <a:r>
              <a:rPr lang="en-US" dirty="0" smtClean="0"/>
              <a:t> if the key is found, </a:t>
            </a:r>
            <a:r>
              <a:rPr lang="en-US" dirty="0" smtClean="0">
                <a:latin typeface="Courier New"/>
                <a:cs typeface="Courier New"/>
              </a:rPr>
              <a:t>False</a:t>
            </a:r>
            <a:r>
              <a:rPr lang="en-US" dirty="0" smtClean="0"/>
              <a:t> if not.</a:t>
            </a:r>
          </a:p>
          <a:p>
            <a:r>
              <a:rPr lang="en-US" dirty="0" err="1" smtClean="0">
                <a:latin typeface="Courier New"/>
                <a:cs typeface="Courier New"/>
              </a:rPr>
              <a:t>D.keys</a:t>
            </a:r>
            <a:r>
              <a:rPr lang="en-US" dirty="0" smtClean="0">
                <a:latin typeface="Courier New"/>
                <a:cs typeface="Courier New"/>
              </a:rPr>
              <a:t>()</a:t>
            </a:r>
          </a:p>
          <a:p>
            <a:pPr lvl="1"/>
            <a:r>
              <a:rPr lang="en-US" dirty="0" smtClean="0"/>
              <a:t>Provides a list of all keys in dictionary D.</a:t>
            </a:r>
          </a:p>
          <a:p>
            <a:pPr lvl="1"/>
            <a:endParaRPr lang="en-US" dirty="0"/>
          </a:p>
        </p:txBody>
      </p:sp>
    </p:spTree>
    <p:extLst>
      <p:ext uri="{BB962C8B-B14F-4D97-AF65-F5344CB8AC3E}">
        <p14:creationId xmlns:p14="http://schemas.microsoft.com/office/powerpoint/2010/main" val="2029163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 Quiz</a:t>
            </a:r>
            <a:endParaRPr lang="en-US" dirty="0"/>
          </a:p>
        </p:txBody>
      </p:sp>
      <p:sp>
        <p:nvSpPr>
          <p:cNvPr id="3" name="Content Placeholder 2"/>
          <p:cNvSpPr>
            <a:spLocks noGrp="1"/>
          </p:cNvSpPr>
          <p:nvPr>
            <p:ph idx="1"/>
          </p:nvPr>
        </p:nvSpPr>
        <p:spPr/>
        <p:txBody>
          <a:bodyPr/>
          <a:lstStyle/>
          <a:p>
            <a:r>
              <a:rPr lang="en-US" dirty="0" smtClean="0"/>
              <a:t>What is the difference between</a:t>
            </a:r>
          </a:p>
          <a:p>
            <a:pPr marL="0" indent="0">
              <a:buNone/>
            </a:pPr>
            <a:r>
              <a:rPr lang="en-US" dirty="0" smtClean="0">
                <a:latin typeface="Courier New" panose="02070309020205020404" pitchFamily="49" charset="0"/>
                <a:cs typeface="Courier New" panose="02070309020205020404" pitchFamily="49" charset="0"/>
              </a:rPr>
              <a:t>data=[]</a:t>
            </a:r>
          </a:p>
          <a:p>
            <a:pPr marL="0" indent="0">
              <a:buNone/>
            </a:pPr>
            <a:r>
              <a:rPr lang="en-US" dirty="0" smtClean="0">
                <a:latin typeface="Courier New" panose="02070309020205020404" pitchFamily="49" charset="0"/>
                <a:cs typeface="Courier New" panose="02070309020205020404" pitchFamily="49" charset="0"/>
              </a:rPr>
              <a:t>data[0]=12</a:t>
            </a:r>
          </a:p>
          <a:p>
            <a:pPr marL="0" indent="0">
              <a:buNone/>
            </a:pPr>
            <a:r>
              <a:rPr lang="en-US" dirty="0" smtClean="0">
                <a:latin typeface="Courier New" panose="02070309020205020404" pitchFamily="49" charset="0"/>
                <a:cs typeface="Courier New" panose="02070309020205020404" pitchFamily="49" charset="0"/>
              </a:rPr>
              <a:t>data[1]=4</a:t>
            </a:r>
          </a:p>
          <a:p>
            <a:pPr marL="0" indent="0">
              <a:buNone/>
            </a:pPr>
            <a:r>
              <a:rPr lang="en-US" dirty="0" smtClean="0"/>
              <a:t> and</a:t>
            </a:r>
          </a:p>
          <a:p>
            <a:pPr marL="0" indent="0">
              <a:buNone/>
            </a:pPr>
            <a:r>
              <a:rPr lang="en-US" dirty="0" smtClean="0">
                <a:latin typeface="Courier New" panose="02070309020205020404" pitchFamily="49" charset="0"/>
                <a:cs typeface="Courier New" panose="02070309020205020404" pitchFamily="49" charset="0"/>
              </a:rPr>
              <a:t>data={}</a:t>
            </a:r>
          </a:p>
          <a:p>
            <a:pPr marL="0" indent="0">
              <a:buNone/>
            </a:pPr>
            <a:r>
              <a:rPr lang="en-US" dirty="0" smtClean="0">
                <a:latin typeface="Courier New" panose="02070309020205020404" pitchFamily="49" charset="0"/>
                <a:cs typeface="Courier New" panose="02070309020205020404" pitchFamily="49" charset="0"/>
              </a:rPr>
              <a:t>data[0]=12</a:t>
            </a:r>
          </a:p>
          <a:p>
            <a:pPr marL="0" indent="0">
              <a:buNone/>
            </a:pPr>
            <a:r>
              <a:rPr lang="en-US" dirty="0" smtClean="0">
                <a:latin typeface="Courier New" panose="02070309020205020404" pitchFamily="49" charset="0"/>
                <a:cs typeface="Courier New" panose="02070309020205020404" pitchFamily="49" charset="0"/>
              </a:rPr>
              <a:t>data[1]=4</a:t>
            </a:r>
          </a:p>
          <a:p>
            <a:r>
              <a:rPr lang="en-US" dirty="0" smtClean="0"/>
              <a:t>Are both correct?</a:t>
            </a:r>
            <a:endParaRPr lang="en-US" dirty="0"/>
          </a:p>
        </p:txBody>
      </p:sp>
    </p:spTree>
    <p:extLst>
      <p:ext uri="{BB962C8B-B14F-4D97-AF65-F5344CB8AC3E}">
        <p14:creationId xmlns:p14="http://schemas.microsoft.com/office/powerpoint/2010/main" val="2111050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Advanced Key Handling</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latin typeface="Courier New"/>
                <a:cs typeface="Courier New"/>
              </a:rPr>
              <a:t>myDict</a:t>
            </a:r>
            <a:r>
              <a:rPr lang="en-US" dirty="0" smtClean="0">
                <a:latin typeface="Courier New"/>
                <a:cs typeface="Courier New"/>
              </a:rPr>
              <a:t>[key]</a:t>
            </a:r>
            <a:r>
              <a:rPr lang="en-US" dirty="0" smtClean="0">
                <a:cs typeface="Courier New"/>
              </a:rPr>
              <a:t>results in an error </a:t>
            </a:r>
            <a:r>
              <a:rPr lang="en-US" dirty="0" smtClean="0"/>
              <a:t>if the key is not in the dictionary.</a:t>
            </a:r>
          </a:p>
          <a:p>
            <a:r>
              <a:rPr lang="en-US" dirty="0" smtClean="0"/>
              <a:t>If you must attempt a lookup and do not know whether the key is present, use </a:t>
            </a:r>
            <a:r>
              <a:rPr lang="en-US" dirty="0" smtClean="0">
                <a:latin typeface="Courier New"/>
                <a:cs typeface="Courier New"/>
              </a:rPr>
              <a:t>get</a:t>
            </a:r>
            <a:r>
              <a:rPr lang="en-US" dirty="0" smtClean="0"/>
              <a:t> instead.</a:t>
            </a:r>
          </a:p>
          <a:p>
            <a:r>
              <a:rPr lang="en-US" dirty="0" err="1" smtClean="0">
                <a:latin typeface="Courier New"/>
                <a:cs typeface="Courier New"/>
              </a:rPr>
              <a:t>myDict.get</a:t>
            </a:r>
            <a:r>
              <a:rPr lang="en-US" dirty="0" smtClean="0">
                <a:latin typeface="Courier New"/>
                <a:cs typeface="Courier New"/>
              </a:rPr>
              <a:t>(key)</a:t>
            </a:r>
          </a:p>
          <a:p>
            <a:pPr lvl="1"/>
            <a:r>
              <a:rPr lang="en-US" dirty="0" smtClean="0">
                <a:cs typeface="Courier New"/>
              </a:rPr>
              <a:t>Returns</a:t>
            </a:r>
            <a:r>
              <a:rPr lang="en-US" dirty="0">
                <a:latin typeface="Courier New"/>
                <a:cs typeface="Courier New"/>
              </a:rPr>
              <a:t> </a:t>
            </a:r>
            <a:r>
              <a:rPr lang="en-US" dirty="0" smtClean="0">
                <a:latin typeface="Courier New" panose="02070309020205020404" pitchFamily="49" charset="0"/>
                <a:cs typeface="Courier New" panose="02070309020205020404" pitchFamily="49" charset="0"/>
              </a:rPr>
              <a:t>None</a:t>
            </a:r>
            <a:r>
              <a:rPr lang="en-US" dirty="0" smtClean="0">
                <a:cs typeface="Courier New"/>
              </a:rPr>
              <a:t> by default.  Can be set to return a value with an optional argument:</a:t>
            </a:r>
          </a:p>
          <a:p>
            <a:pPr lvl="1"/>
            <a:r>
              <a:rPr lang="en-US" dirty="0" err="1" smtClean="0">
                <a:latin typeface="Courier New"/>
                <a:cs typeface="Courier New"/>
              </a:rPr>
              <a:t>myDict.get</a:t>
            </a:r>
            <a:r>
              <a:rPr lang="en-US" dirty="0" smtClean="0">
                <a:latin typeface="Courier New"/>
                <a:cs typeface="Courier New"/>
              </a:rPr>
              <a:t>(key,0) </a:t>
            </a:r>
            <a:r>
              <a:rPr lang="en-US" dirty="0" smtClean="0">
                <a:cs typeface="Courier New"/>
              </a:rPr>
              <a:t>returns</a:t>
            </a:r>
            <a:r>
              <a:rPr lang="en-US" dirty="0" smtClean="0">
                <a:latin typeface="Courier New"/>
                <a:cs typeface="Courier New"/>
              </a:rPr>
              <a:t> 0</a:t>
            </a:r>
          </a:p>
          <a:p>
            <a:r>
              <a:rPr lang="en-US" dirty="0" smtClean="0">
                <a:cs typeface="Courier New"/>
              </a:rPr>
              <a:t>You can also use </a:t>
            </a:r>
            <a:r>
              <a:rPr lang="en-US" dirty="0" smtClean="0">
                <a:latin typeface="Courier New"/>
                <a:cs typeface="Courier New"/>
              </a:rPr>
              <a:t>in</a:t>
            </a:r>
            <a:r>
              <a:rPr lang="en-US" dirty="0" smtClean="0">
                <a:cs typeface="Courier New"/>
              </a:rPr>
              <a:t> and </a:t>
            </a:r>
            <a:r>
              <a:rPr lang="en-US" dirty="0" smtClean="0">
                <a:latin typeface="Courier New"/>
                <a:cs typeface="Courier New"/>
              </a:rPr>
              <a:t>not in</a:t>
            </a:r>
          </a:p>
          <a:p>
            <a:pPr lvl="1"/>
            <a:r>
              <a:rPr lang="en-US" dirty="0" smtClean="0">
                <a:latin typeface="Courier New"/>
                <a:cs typeface="Courier New"/>
              </a:rPr>
              <a:t>if key in </a:t>
            </a:r>
            <a:r>
              <a:rPr lang="en-US" dirty="0" err="1" smtClean="0">
                <a:latin typeface="Courier New"/>
                <a:cs typeface="Courier New"/>
              </a:rPr>
              <a:t>myDict</a:t>
            </a:r>
            <a:r>
              <a:rPr lang="en-US" dirty="0" smtClean="0">
                <a:latin typeface="Courier New"/>
                <a:cs typeface="Courier New"/>
              </a:rPr>
              <a:t>: </a:t>
            </a:r>
          </a:p>
          <a:p>
            <a:pPr lvl="1"/>
            <a:r>
              <a:rPr lang="en-US" dirty="0" smtClean="0">
                <a:cs typeface="Courier New"/>
              </a:rPr>
              <a:t>Or</a:t>
            </a:r>
          </a:p>
          <a:p>
            <a:pPr lvl="1"/>
            <a:r>
              <a:rPr lang="en-US" dirty="0" smtClean="0">
                <a:latin typeface="Courier New"/>
                <a:cs typeface="Courier New"/>
              </a:rPr>
              <a:t>if key not in </a:t>
            </a:r>
            <a:r>
              <a:rPr lang="en-US" dirty="0" err="1" smtClean="0">
                <a:latin typeface="Courier New"/>
                <a:cs typeface="Courier New"/>
              </a:rPr>
              <a:t>myDict</a:t>
            </a:r>
            <a:r>
              <a:rPr lang="en-US" dirty="0" smtClean="0">
                <a:latin typeface="Courier New"/>
                <a:cs typeface="Courier New"/>
              </a:rPr>
              <a:t>:</a:t>
            </a:r>
            <a:endParaRPr lang="en-US" dirty="0">
              <a:latin typeface="Courier New"/>
              <a:cs typeface="Courier New"/>
            </a:endParaRPr>
          </a:p>
        </p:txBody>
      </p:sp>
    </p:spTree>
    <p:extLst>
      <p:ext uri="{BB962C8B-B14F-4D97-AF65-F5344CB8AC3E}">
        <p14:creationId xmlns:p14="http://schemas.microsoft.com/office/powerpoint/2010/main" val="1845312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Type into </a:t>
            </a:r>
            <a:r>
              <a:rPr lang="en-US" dirty="0" err="1" smtClean="0"/>
              <a:t>Spyder</a:t>
            </a:r>
            <a:r>
              <a:rPr lang="en-US" dirty="0" smtClean="0"/>
              <a:t> and run</a:t>
            </a:r>
          </a:p>
          <a:p>
            <a:pPr marL="0" indent="0">
              <a:buNone/>
            </a:pPr>
            <a:r>
              <a:rPr lang="en-US" dirty="0" smtClean="0">
                <a:latin typeface="Courier New"/>
                <a:cs typeface="Courier New"/>
              </a:rPr>
              <a:t>capitals={"</a:t>
            </a:r>
            <a:r>
              <a:rPr lang="en-US" dirty="0" err="1" smtClean="0">
                <a:latin typeface="Courier New"/>
                <a:cs typeface="Courier New"/>
              </a:rPr>
              <a:t>Alabama":"Montgomery</a:t>
            </a:r>
            <a:r>
              <a:rPr lang="en-US" dirty="0" smtClean="0">
                <a:latin typeface="Courier New"/>
                <a:cs typeface="Courier New"/>
              </a:rPr>
              <a:t>"}</a:t>
            </a:r>
          </a:p>
          <a:p>
            <a:pPr marL="0" indent="0">
              <a:buNone/>
            </a:pPr>
            <a:r>
              <a:rPr lang="en-US" dirty="0" smtClean="0">
                <a:latin typeface="Courier New"/>
                <a:cs typeface="Courier New"/>
              </a:rPr>
              <a:t>capitals["Alaska"]="Juneau"</a:t>
            </a:r>
          </a:p>
          <a:p>
            <a:pPr marL="0" indent="0">
              <a:buNone/>
            </a:pPr>
            <a:r>
              <a:rPr lang="en-US" dirty="0" smtClean="0">
                <a:latin typeface="Courier New"/>
                <a:cs typeface="Courier New"/>
              </a:rPr>
              <a:t>capitals["Arizona"]="Phoenix"</a:t>
            </a:r>
          </a:p>
          <a:p>
            <a:pPr marL="0" indent="0">
              <a:buNone/>
            </a:pPr>
            <a:r>
              <a:rPr lang="en-US" dirty="0" smtClean="0">
                <a:latin typeface="Courier New"/>
                <a:cs typeface="Courier New"/>
              </a:rPr>
              <a:t>capitals["Arkansas"]="Little Rock"</a:t>
            </a:r>
          </a:p>
          <a:p>
            <a:pPr marL="0" indent="0">
              <a:buNone/>
            </a:pPr>
            <a:r>
              <a:rPr lang="en-US" dirty="0" smtClean="0">
                <a:latin typeface="Courier New"/>
                <a:cs typeface="Courier New"/>
              </a:rPr>
              <a:t>print </a:t>
            </a:r>
            <a:r>
              <a:rPr lang="en-US" dirty="0" err="1" smtClean="0">
                <a:latin typeface="Courier New"/>
                <a:cs typeface="Courier New"/>
              </a:rPr>
              <a:t>capitals.keys</a:t>
            </a:r>
            <a:r>
              <a:rPr lang="en-US" dirty="0" smtClean="0">
                <a:latin typeface="Courier New"/>
                <a:cs typeface="Courier New"/>
              </a:rPr>
              <a:t>()</a:t>
            </a:r>
          </a:p>
          <a:p>
            <a:pPr marL="0" indent="0">
              <a:buNone/>
            </a:pPr>
            <a:r>
              <a:rPr lang="en-US" dirty="0" smtClean="0">
                <a:latin typeface="Courier New"/>
                <a:cs typeface="Courier New"/>
              </a:rPr>
              <a:t>print "Virginia" in capitals</a:t>
            </a:r>
          </a:p>
          <a:p>
            <a:pPr marL="0" indent="0">
              <a:buNone/>
            </a:pPr>
            <a:r>
              <a:rPr lang="en-US" dirty="0" smtClean="0">
                <a:latin typeface="Courier New"/>
                <a:cs typeface="Courier New"/>
              </a:rPr>
              <a:t>print "Arkansas" in capitals</a:t>
            </a:r>
          </a:p>
          <a:p>
            <a:endParaRPr lang="en-US" dirty="0"/>
          </a:p>
        </p:txBody>
      </p:sp>
    </p:spTree>
    <p:extLst>
      <p:ext uri="{BB962C8B-B14F-4D97-AF65-F5344CB8AC3E}">
        <p14:creationId xmlns:p14="http://schemas.microsoft.com/office/powerpoint/2010/main" val="201937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a:xfrm>
            <a:off x="152400" y="1600200"/>
            <a:ext cx="8915400" cy="4876800"/>
          </a:xfrm>
        </p:spPr>
        <p:txBody>
          <a:bodyPr/>
          <a:lstStyle/>
          <a:p>
            <a:pPr marL="0" indent="0">
              <a:buNone/>
            </a:pPr>
            <a:r>
              <a:rPr lang="en-US" sz="2400" dirty="0" err="1" smtClean="0">
                <a:latin typeface="Courier New"/>
                <a:cs typeface="Courier New"/>
              </a:rPr>
              <a:t>newstate</a:t>
            </a:r>
            <a:r>
              <a:rPr lang="en-US" sz="2400" dirty="0" smtClean="0">
                <a:latin typeface="Courier New"/>
                <a:cs typeface="Courier New"/>
              </a:rPr>
              <a:t>="Connecticut"</a:t>
            </a:r>
          </a:p>
          <a:p>
            <a:pPr marL="0" indent="0">
              <a:buNone/>
            </a:pPr>
            <a:r>
              <a:rPr lang="en-US" sz="2400" dirty="0" err="1" smtClean="0">
                <a:latin typeface="Courier New"/>
                <a:cs typeface="Courier New"/>
              </a:rPr>
              <a:t>newcapital</a:t>
            </a:r>
            <a:r>
              <a:rPr lang="en-US" sz="2400" dirty="0" smtClean="0">
                <a:latin typeface="Courier New"/>
                <a:cs typeface="Courier New"/>
              </a:rPr>
              <a:t>="Hartford"</a:t>
            </a:r>
          </a:p>
          <a:p>
            <a:pPr marL="0" indent="0">
              <a:buNone/>
            </a:pPr>
            <a:r>
              <a:rPr lang="en-US" sz="2400" dirty="0" smtClean="0">
                <a:latin typeface="Courier New"/>
                <a:cs typeface="Courier New"/>
              </a:rPr>
              <a:t>if </a:t>
            </a:r>
            <a:r>
              <a:rPr lang="en-US" sz="2400" dirty="0" err="1" smtClean="0">
                <a:latin typeface="Courier New"/>
                <a:cs typeface="Courier New"/>
              </a:rPr>
              <a:t>newstate</a:t>
            </a:r>
            <a:r>
              <a:rPr lang="en-US" sz="2400" dirty="0" smtClean="0">
                <a:latin typeface="Courier New"/>
                <a:cs typeface="Courier New"/>
              </a:rPr>
              <a:t> not in capitals:</a:t>
            </a:r>
          </a:p>
          <a:p>
            <a:pPr marL="0" indent="0">
              <a:buNone/>
            </a:pPr>
            <a:r>
              <a:rPr lang="en-US" sz="2400" dirty="0">
                <a:latin typeface="Courier New"/>
                <a:cs typeface="Courier New"/>
              </a:rPr>
              <a:t>  </a:t>
            </a:r>
            <a:r>
              <a:rPr lang="en-US" sz="2400" dirty="0" smtClean="0">
                <a:latin typeface="Courier New"/>
                <a:cs typeface="Courier New"/>
              </a:rPr>
              <a:t>capitals[</a:t>
            </a:r>
            <a:r>
              <a:rPr lang="en-US" sz="2400" dirty="0" err="1" smtClean="0">
                <a:latin typeface="Courier New"/>
                <a:cs typeface="Courier New"/>
              </a:rPr>
              <a:t>newstate</a:t>
            </a:r>
            <a:r>
              <a:rPr lang="en-US" sz="2400" dirty="0" smtClean="0">
                <a:latin typeface="Courier New"/>
                <a:cs typeface="Courier New"/>
              </a:rPr>
              <a:t>]=</a:t>
            </a:r>
            <a:r>
              <a:rPr lang="en-US" sz="2400" dirty="0" err="1" smtClean="0">
                <a:latin typeface="Courier New"/>
                <a:cs typeface="Courier New"/>
              </a:rPr>
              <a:t>newcapital</a:t>
            </a:r>
            <a:r>
              <a:rPr lang="en-US" sz="2400" dirty="0" smtClean="0">
                <a:latin typeface="Courier New"/>
                <a:cs typeface="Courier New"/>
              </a:rPr>
              <a:t> </a:t>
            </a:r>
          </a:p>
          <a:p>
            <a:pPr marL="0" indent="0">
              <a:buNone/>
            </a:pPr>
            <a:endParaRPr lang="en-US" sz="2400" dirty="0" smtClean="0">
              <a:latin typeface="Courier New"/>
              <a:cs typeface="Courier New"/>
            </a:endParaRPr>
          </a:p>
          <a:p>
            <a:pPr marL="0" indent="0">
              <a:buNone/>
            </a:pPr>
            <a:r>
              <a:rPr lang="en-US" sz="2400" dirty="0" smtClean="0">
                <a:latin typeface="Courier New"/>
                <a:cs typeface="Courier New"/>
              </a:rPr>
              <a:t>for key in capitals:</a:t>
            </a:r>
          </a:p>
          <a:p>
            <a:pPr marL="0" indent="0">
              <a:buNone/>
            </a:pPr>
            <a:r>
              <a:rPr lang="en-US" sz="2400" dirty="0">
                <a:latin typeface="Courier New"/>
                <a:cs typeface="Courier New"/>
              </a:rPr>
              <a:t> </a:t>
            </a:r>
            <a:r>
              <a:rPr lang="en-US" sz="2400" dirty="0" smtClean="0">
                <a:latin typeface="Courier New"/>
                <a:cs typeface="Courier New"/>
              </a:rPr>
              <a:t> print "The capital of ", key,\  </a:t>
            </a:r>
          </a:p>
          <a:p>
            <a:pPr marL="0" indent="0">
              <a:buNone/>
            </a:pPr>
            <a:r>
              <a:rPr lang="en-US" sz="2400" dirty="0">
                <a:latin typeface="Courier New"/>
                <a:cs typeface="Courier New"/>
              </a:rPr>
              <a:t> </a:t>
            </a:r>
            <a:r>
              <a:rPr lang="en-US" sz="2400" dirty="0" smtClean="0">
                <a:latin typeface="Courier New"/>
                <a:cs typeface="Courier New"/>
              </a:rPr>
              <a:t>       "is ",capitals[key]</a:t>
            </a:r>
            <a:r>
              <a:rPr lang="en-US" dirty="0" smtClean="0">
                <a:latin typeface="Courier New"/>
                <a:cs typeface="Courier New"/>
              </a:rPr>
              <a:t>  </a:t>
            </a:r>
            <a:endParaRPr lang="en-US" dirty="0">
              <a:latin typeface="Courier New"/>
              <a:cs typeface="Courier New"/>
            </a:endParaRPr>
          </a:p>
        </p:txBody>
      </p:sp>
    </p:spTree>
    <p:extLst>
      <p:ext uri="{BB962C8B-B14F-4D97-AF65-F5344CB8AC3E}">
        <p14:creationId xmlns:p14="http://schemas.microsoft.com/office/powerpoint/2010/main" val="935232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Sets</a:t>
            </a:r>
            <a:endParaRPr lang="en-US" dirty="0"/>
          </a:p>
        </p:txBody>
      </p:sp>
      <p:sp>
        <p:nvSpPr>
          <p:cNvPr id="3" name="Content Placeholder 2"/>
          <p:cNvSpPr>
            <a:spLocks noGrp="1"/>
          </p:cNvSpPr>
          <p:nvPr>
            <p:ph idx="1"/>
          </p:nvPr>
        </p:nvSpPr>
        <p:spPr/>
        <p:txBody>
          <a:bodyPr>
            <a:normAutofit lnSpcReduction="10000"/>
          </a:bodyPr>
          <a:lstStyle/>
          <a:p>
            <a:r>
              <a:rPr lang="en-US" dirty="0" smtClean="0"/>
              <a:t>Sets are another </a:t>
            </a:r>
            <a:r>
              <a:rPr lang="en-US" i="1" dirty="0" smtClean="0"/>
              <a:t>unordered</a:t>
            </a:r>
            <a:r>
              <a:rPr lang="en-US" dirty="0" smtClean="0"/>
              <a:t> type.</a:t>
            </a:r>
          </a:p>
          <a:p>
            <a:r>
              <a:rPr lang="en-US" dirty="0" smtClean="0"/>
              <a:t>No element of a set may be duplicated.</a:t>
            </a:r>
          </a:p>
          <a:p>
            <a:r>
              <a:rPr lang="en-US" dirty="0" smtClean="0"/>
              <a:t>The set is mutable but all elements must be immutable.</a:t>
            </a:r>
          </a:p>
          <a:p>
            <a:r>
              <a:rPr lang="en-US" dirty="0" smtClean="0"/>
              <a:t>Create with the </a:t>
            </a:r>
            <a:r>
              <a:rPr lang="en-US" dirty="0" smtClean="0">
                <a:latin typeface="Courier New"/>
                <a:cs typeface="Courier New"/>
              </a:rPr>
              <a:t>set()</a:t>
            </a:r>
            <a:r>
              <a:rPr lang="en-US" dirty="0" smtClean="0"/>
              <a:t> function</a:t>
            </a:r>
          </a:p>
          <a:p>
            <a:r>
              <a:rPr lang="en-US" dirty="0" smtClean="0"/>
              <a:t>Often used to eliminate duplicates.</a:t>
            </a:r>
          </a:p>
          <a:p>
            <a:pPr marL="274320" lvl="1" indent="0">
              <a:buNone/>
            </a:pPr>
            <a:r>
              <a:rPr lang="en-US" dirty="0" smtClean="0">
                <a:latin typeface="Courier New"/>
                <a:cs typeface="Courier New"/>
              </a:rPr>
              <a:t>&gt;&gt;&gt;L=[0,0,1,4,8,8,10]</a:t>
            </a:r>
          </a:p>
          <a:p>
            <a:pPr marL="274320" lvl="1" indent="0">
              <a:buNone/>
            </a:pPr>
            <a:r>
              <a:rPr lang="en-US" dirty="0" smtClean="0">
                <a:latin typeface="Courier New"/>
                <a:cs typeface="Courier New"/>
              </a:rPr>
              <a:t>&gt;&gt;&gt;M=list(set(L))</a:t>
            </a:r>
          </a:p>
          <a:p>
            <a:pPr marL="274320" lvl="1" indent="0">
              <a:buNone/>
            </a:pPr>
            <a:r>
              <a:rPr lang="en-US" dirty="0" smtClean="0">
                <a:latin typeface="Courier New"/>
                <a:cs typeface="Courier New"/>
              </a:rPr>
              <a:t>&gt;&gt;&gt;print M</a:t>
            </a:r>
          </a:p>
          <a:p>
            <a:pPr marL="274320" lvl="1" indent="0">
              <a:buNone/>
            </a:pPr>
            <a:r>
              <a:rPr lang="en-US" dirty="0">
                <a:latin typeface="Courier New"/>
                <a:cs typeface="Courier New"/>
              </a:rPr>
              <a:t>[0, 1, 10, 4, 8</a:t>
            </a:r>
            <a:r>
              <a:rPr lang="en-US" dirty="0" smtClean="0">
                <a:latin typeface="Courier New"/>
                <a:cs typeface="Courier New"/>
              </a:rPr>
              <a:t>]</a:t>
            </a:r>
          </a:p>
          <a:p>
            <a:pPr marL="274320" lvl="1" indent="0">
              <a:buNone/>
            </a:pPr>
            <a:r>
              <a:rPr lang="en-US" dirty="0" smtClean="0">
                <a:cs typeface="Courier New"/>
              </a:rPr>
              <a:t>	Note the loss of order</a:t>
            </a:r>
          </a:p>
        </p:txBody>
      </p:sp>
    </p:spTree>
    <p:extLst>
      <p:ext uri="{BB962C8B-B14F-4D97-AF65-F5344CB8AC3E}">
        <p14:creationId xmlns:p14="http://schemas.microsoft.com/office/powerpoint/2010/main" val="1013159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Construction</a:t>
            </a:r>
            <a:endParaRPr lang="en-US" dirty="0"/>
          </a:p>
        </p:txBody>
      </p:sp>
      <p:sp>
        <p:nvSpPr>
          <p:cNvPr id="3" name="Content Placeholder 2"/>
          <p:cNvSpPr>
            <a:spLocks noGrp="1"/>
          </p:cNvSpPr>
          <p:nvPr>
            <p:ph idx="1"/>
          </p:nvPr>
        </p:nvSpPr>
        <p:spPr/>
        <p:txBody>
          <a:bodyPr/>
          <a:lstStyle/>
          <a:p>
            <a:r>
              <a:rPr lang="en-US" dirty="0" smtClean="0"/>
              <a:t>Add an element to set s</a:t>
            </a:r>
          </a:p>
          <a:p>
            <a:r>
              <a:rPr lang="en-US" dirty="0" err="1" smtClean="0"/>
              <a:t>s.add</a:t>
            </a:r>
            <a:r>
              <a:rPr lang="en-US" dirty="0" smtClean="0"/>
              <a:t>(item)</a:t>
            </a:r>
          </a:p>
          <a:p>
            <a:r>
              <a:rPr lang="en-US" dirty="0" smtClean="0"/>
              <a:t>Extend with a sequence</a:t>
            </a:r>
          </a:p>
          <a:p>
            <a:r>
              <a:rPr lang="en-US" dirty="0" err="1" smtClean="0"/>
              <a:t>s.update</a:t>
            </a:r>
            <a:r>
              <a:rPr lang="en-US" dirty="0" smtClean="0"/>
              <a:t>(t)</a:t>
            </a:r>
          </a:p>
          <a:p>
            <a:r>
              <a:rPr lang="en-US" dirty="0" smtClean="0"/>
              <a:t>Remove an item (will fail silently if item isn't present)</a:t>
            </a:r>
          </a:p>
          <a:p>
            <a:r>
              <a:rPr lang="en-US" dirty="0" err="1"/>
              <a:t>s</a:t>
            </a:r>
            <a:r>
              <a:rPr lang="en-US" dirty="0" err="1" smtClean="0"/>
              <a:t>.discard</a:t>
            </a:r>
            <a:r>
              <a:rPr lang="en-US" dirty="0" smtClean="0"/>
              <a:t>(item)</a:t>
            </a:r>
          </a:p>
        </p:txBody>
      </p:sp>
    </p:spTree>
    <p:extLst>
      <p:ext uri="{BB962C8B-B14F-4D97-AF65-F5344CB8AC3E}">
        <p14:creationId xmlns:p14="http://schemas.microsoft.com/office/powerpoint/2010/main" val="774467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Membership</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smtClean="0">
                <a:latin typeface="Courier New" charset="0"/>
                <a:ea typeface="Courier New" charset="0"/>
                <a:cs typeface="Courier New" charset="0"/>
              </a:rPr>
              <a:t>in</a:t>
            </a:r>
            <a:r>
              <a:rPr lang="en-US" dirty="0" smtClean="0"/>
              <a:t> operator works even though sets are not sequences</a:t>
            </a:r>
          </a:p>
          <a:p>
            <a:pPr marL="0" indent="0">
              <a:buNone/>
            </a:pPr>
            <a:r>
              <a:rPr lang="en-US" dirty="0" smtClean="0">
                <a:latin typeface="Courier New"/>
                <a:cs typeface="Courier New"/>
              </a:rPr>
              <a:t> item in s</a:t>
            </a:r>
          </a:p>
          <a:p>
            <a:r>
              <a:rPr lang="en-US" dirty="0" smtClean="0"/>
              <a:t>Subset</a:t>
            </a:r>
          </a:p>
          <a:p>
            <a:r>
              <a:rPr lang="en-US" dirty="0" smtClean="0">
                <a:latin typeface="Courier New"/>
                <a:cs typeface="Courier New"/>
              </a:rPr>
              <a:t>s2.issubset(s1) </a:t>
            </a:r>
            <a:r>
              <a:rPr lang="en-US" dirty="0" smtClean="0"/>
              <a:t>or </a:t>
            </a:r>
            <a:r>
              <a:rPr lang="en-US" dirty="0" smtClean="0">
                <a:latin typeface="Courier New"/>
                <a:cs typeface="Courier New"/>
              </a:rPr>
              <a:t>s2&lt;=s1</a:t>
            </a:r>
          </a:p>
          <a:p>
            <a:r>
              <a:rPr lang="en-US" dirty="0" smtClean="0"/>
              <a:t>Superset</a:t>
            </a:r>
          </a:p>
          <a:p>
            <a:r>
              <a:rPr lang="en-US" dirty="0" smtClean="0">
                <a:latin typeface="Courier New"/>
                <a:cs typeface="Courier New"/>
              </a:rPr>
              <a:t>s1.issuperset(s2)</a:t>
            </a:r>
            <a:r>
              <a:rPr lang="en-US" dirty="0" smtClean="0">
                <a:cs typeface="Courier New"/>
              </a:rPr>
              <a:t>o</a:t>
            </a:r>
            <a:r>
              <a:rPr lang="en-US" dirty="0" smtClean="0"/>
              <a:t>r </a:t>
            </a:r>
            <a:r>
              <a:rPr lang="en-US" dirty="0" smtClean="0">
                <a:latin typeface="Courier New"/>
                <a:cs typeface="Courier New"/>
              </a:rPr>
              <a:t>s2&gt;=s1</a:t>
            </a:r>
          </a:p>
        </p:txBody>
      </p:sp>
    </p:spTree>
    <p:extLst>
      <p:ext uri="{BB962C8B-B14F-4D97-AF65-F5344CB8AC3E}">
        <p14:creationId xmlns:p14="http://schemas.microsoft.com/office/powerpoint/2010/main" val="579946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Operations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Most of the mathematical operations on sets are defined.</a:t>
            </a:r>
          </a:p>
          <a:p>
            <a:r>
              <a:rPr lang="en-US" dirty="0" smtClean="0"/>
              <a:t>Intersection</a:t>
            </a:r>
          </a:p>
          <a:p>
            <a:pPr marL="0" indent="0">
              <a:buNone/>
            </a:pPr>
            <a:r>
              <a:rPr lang="en-US" dirty="0" smtClean="0">
                <a:latin typeface="Courier New"/>
                <a:cs typeface="Courier New"/>
              </a:rPr>
              <a:t> s1.intersection(s2)</a:t>
            </a:r>
            <a:r>
              <a:rPr lang="en-US" dirty="0" smtClean="0"/>
              <a:t>or </a:t>
            </a:r>
            <a:r>
              <a:rPr lang="en-US" dirty="0">
                <a:latin typeface="Courier New"/>
                <a:cs typeface="Courier New"/>
              </a:rPr>
              <a:t>s</a:t>
            </a:r>
            <a:r>
              <a:rPr lang="en-US" dirty="0" smtClean="0">
                <a:latin typeface="Courier New"/>
                <a:cs typeface="Courier New"/>
              </a:rPr>
              <a:t>1&amp;s2</a:t>
            </a:r>
          </a:p>
          <a:p>
            <a:r>
              <a:rPr lang="en-US" dirty="0" smtClean="0"/>
              <a:t>Union</a:t>
            </a:r>
          </a:p>
          <a:p>
            <a:pPr marL="0" indent="0">
              <a:buNone/>
            </a:pPr>
            <a:r>
              <a:rPr lang="en-US" dirty="0" smtClean="0">
                <a:latin typeface="Courier New"/>
                <a:cs typeface="Courier New"/>
              </a:rPr>
              <a:t> s1.union(s2)</a:t>
            </a:r>
            <a:r>
              <a:rPr lang="en-US" dirty="0" smtClean="0"/>
              <a:t> or </a:t>
            </a:r>
            <a:r>
              <a:rPr lang="en-US" dirty="0" smtClean="0">
                <a:latin typeface="Courier New"/>
                <a:cs typeface="Courier New"/>
              </a:rPr>
              <a:t>s1|s2</a:t>
            </a:r>
          </a:p>
          <a:p>
            <a:r>
              <a:rPr lang="en-US" dirty="0" smtClean="0"/>
              <a:t>Symmetric Difference (elements in one or the other but not both)</a:t>
            </a:r>
          </a:p>
          <a:p>
            <a:pPr marL="0" indent="0">
              <a:buNone/>
            </a:pPr>
            <a:r>
              <a:rPr lang="en-US" dirty="0" smtClean="0">
                <a:latin typeface="Courier New"/>
                <a:cs typeface="Courier New"/>
              </a:rPr>
              <a:t> s1.symmetric_difference(s2)</a:t>
            </a:r>
            <a:r>
              <a:rPr lang="en-US" dirty="0">
                <a:cs typeface="Courier New"/>
              </a:rPr>
              <a:t>o</a:t>
            </a:r>
            <a:r>
              <a:rPr lang="en-US" dirty="0" smtClean="0"/>
              <a:t>r </a:t>
            </a:r>
            <a:r>
              <a:rPr lang="en-US" dirty="0" smtClean="0">
                <a:latin typeface="Courier New"/>
                <a:cs typeface="Courier New"/>
              </a:rPr>
              <a:t>s1^s2</a:t>
            </a:r>
          </a:p>
          <a:p>
            <a:r>
              <a:rPr lang="en-US" dirty="0" smtClean="0"/>
              <a:t>Set difference (elements in S1 but not in S2)</a:t>
            </a:r>
          </a:p>
          <a:p>
            <a:pPr marL="0" indent="0">
              <a:buNone/>
            </a:pPr>
            <a:r>
              <a:rPr lang="en-US" dirty="0" smtClean="0">
                <a:latin typeface="Courier New"/>
                <a:cs typeface="Courier New"/>
              </a:rPr>
              <a:t> s1.difference(s2) </a:t>
            </a:r>
            <a:r>
              <a:rPr lang="en-US" dirty="0" smtClean="0"/>
              <a:t>or </a:t>
            </a:r>
            <a:r>
              <a:rPr lang="en-US" dirty="0" smtClean="0">
                <a:latin typeface="Courier New"/>
                <a:cs typeface="Courier New"/>
              </a:rPr>
              <a:t>s1-s2</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1886875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Tuples, dictionaries, and sets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113354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Type at the interpreter:</a:t>
            </a:r>
          </a:p>
          <a:p>
            <a:pPr marL="0" indent="0">
              <a:buNone/>
            </a:pPr>
            <a:r>
              <a:rPr lang="en-US" dirty="0">
                <a:latin typeface="Courier New"/>
                <a:cs typeface="Courier New"/>
              </a:rPr>
              <a:t>s=set()</a:t>
            </a:r>
          </a:p>
          <a:p>
            <a:pPr marL="0" indent="0">
              <a:buNone/>
            </a:pPr>
            <a:r>
              <a:rPr lang="en-US" dirty="0" err="1">
                <a:latin typeface="Courier New"/>
                <a:cs typeface="Courier New"/>
              </a:rPr>
              <a:t>s.update</a:t>
            </a:r>
            <a:r>
              <a:rPr lang="en-US" dirty="0">
                <a:latin typeface="Courier New"/>
                <a:cs typeface="Courier New"/>
              </a:rPr>
              <a:t>("California")</a:t>
            </a:r>
          </a:p>
          <a:p>
            <a:pPr marL="0" indent="0">
              <a:buNone/>
            </a:pPr>
            <a:r>
              <a:rPr lang="en-US" dirty="0">
                <a:latin typeface="Courier New"/>
                <a:cs typeface="Courier New"/>
              </a:rPr>
              <a:t>print s</a:t>
            </a:r>
          </a:p>
          <a:p>
            <a:pPr lvl="1"/>
            <a:r>
              <a:rPr lang="en-US" dirty="0"/>
              <a:t>What happened??  Lesson: be careful with strings since they are sequences</a:t>
            </a:r>
            <a:r>
              <a:rPr lang="en-US" dirty="0" smtClean="0"/>
              <a:t>.</a:t>
            </a:r>
          </a:p>
          <a:p>
            <a:pPr marL="0" indent="0">
              <a:buNone/>
            </a:pPr>
            <a:r>
              <a:rPr lang="en-US" dirty="0" smtClean="0">
                <a:latin typeface="Courier New"/>
                <a:cs typeface="Courier New"/>
              </a:rPr>
              <a:t>s1={"</a:t>
            </a:r>
            <a:r>
              <a:rPr lang="en-US" dirty="0" err="1" smtClean="0">
                <a:latin typeface="Courier New"/>
                <a:cs typeface="Courier New"/>
              </a:rPr>
              <a:t>Alabama","Arkansas","California","California</a:t>
            </a:r>
            <a:r>
              <a:rPr lang="en-US" dirty="0" smtClean="0">
                <a:latin typeface="Courier New"/>
                <a:cs typeface="Courier New"/>
              </a:rPr>
              <a:t>"}</a:t>
            </a:r>
          </a:p>
          <a:p>
            <a:pPr marL="0" indent="0">
              <a:buNone/>
            </a:pPr>
            <a:r>
              <a:rPr lang="en-US" dirty="0" smtClean="0">
                <a:cs typeface="Courier New"/>
              </a:rPr>
              <a:t>(curly braces initialization valid since Python 2.6.  No key-value pairs means it isn't a dictionary.)</a:t>
            </a:r>
          </a:p>
          <a:p>
            <a:pPr marL="0" indent="0">
              <a:buNone/>
            </a:pPr>
            <a:r>
              <a:rPr lang="en-US" dirty="0" smtClean="0">
                <a:latin typeface="Courier New"/>
                <a:cs typeface="Courier New"/>
              </a:rPr>
              <a:t>print s1</a:t>
            </a:r>
          </a:p>
          <a:p>
            <a:pPr marL="0" indent="0">
              <a:buNone/>
            </a:pPr>
            <a:r>
              <a:rPr lang="en-US" dirty="0" smtClean="0">
                <a:latin typeface="Courier New"/>
                <a:cs typeface="Courier New"/>
              </a:rPr>
              <a:t>s2=set()</a:t>
            </a:r>
            <a:br>
              <a:rPr lang="en-US" dirty="0" smtClean="0">
                <a:latin typeface="Courier New"/>
                <a:cs typeface="Courier New"/>
              </a:rPr>
            </a:br>
            <a:r>
              <a:rPr lang="en-US" dirty="0" smtClean="0">
                <a:latin typeface="Courier New"/>
                <a:cs typeface="Courier New"/>
              </a:rPr>
              <a:t>s2.add("California")</a:t>
            </a:r>
          </a:p>
          <a:p>
            <a:pPr marL="0" indent="0">
              <a:buNone/>
            </a:pPr>
            <a:r>
              <a:rPr lang="en-US" dirty="0" smtClean="0">
                <a:latin typeface="Courier New"/>
                <a:cs typeface="Courier New"/>
              </a:rPr>
              <a:t>s2.add("Colorado")</a:t>
            </a:r>
          </a:p>
          <a:p>
            <a:pPr marL="0" indent="0">
              <a:buNone/>
            </a:pPr>
            <a:r>
              <a:rPr lang="en-US" dirty="0" smtClean="0">
                <a:latin typeface="Courier New"/>
                <a:cs typeface="Courier New"/>
              </a:rPr>
              <a:t>s2.add("Oregon")</a:t>
            </a:r>
          </a:p>
          <a:p>
            <a:pPr marL="0" indent="0">
              <a:buNone/>
            </a:pPr>
            <a:r>
              <a:rPr lang="en-US" dirty="0" smtClean="0">
                <a:latin typeface="Courier New"/>
                <a:cs typeface="Courier New"/>
              </a:rPr>
              <a:t>s1-s2</a:t>
            </a:r>
          </a:p>
          <a:p>
            <a:pPr marL="0" indent="0">
              <a:buNone/>
            </a:pPr>
            <a:r>
              <a:rPr lang="en-US" dirty="0" smtClean="0">
                <a:latin typeface="Courier New"/>
                <a:cs typeface="Courier New"/>
              </a:rPr>
              <a:t>s1^s2</a:t>
            </a:r>
          </a:p>
          <a:p>
            <a:pPr marL="0" indent="0">
              <a:buNone/>
            </a:pPr>
            <a:r>
              <a:rPr lang="en-US" dirty="0" smtClean="0">
                <a:latin typeface="Courier New"/>
                <a:cs typeface="Courier New"/>
              </a:rPr>
              <a:t>s1&amp;s2</a:t>
            </a:r>
          </a:p>
          <a:p>
            <a:pPr marL="0" indent="0">
              <a:buNone/>
            </a:pPr>
            <a:r>
              <a:rPr lang="en-US" dirty="0" smtClean="0">
                <a:latin typeface="Courier New"/>
                <a:cs typeface="Courier New"/>
              </a:rPr>
              <a:t>s1|s2</a:t>
            </a:r>
          </a:p>
        </p:txBody>
      </p:sp>
    </p:spTree>
    <p:extLst>
      <p:ext uri="{BB962C8B-B14F-4D97-AF65-F5344CB8AC3E}">
        <p14:creationId xmlns:p14="http://schemas.microsoft.com/office/powerpoint/2010/main" val="831614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FUnctions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864563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Inconsistent Terminology</a:t>
            </a:r>
            <a:endParaRPr lang="en-US" dirty="0"/>
          </a:p>
        </p:txBody>
      </p:sp>
      <p:sp>
        <p:nvSpPr>
          <p:cNvPr id="3" name="Content Placeholder 2"/>
          <p:cNvSpPr>
            <a:spLocks noGrp="1"/>
          </p:cNvSpPr>
          <p:nvPr>
            <p:ph idx="1"/>
          </p:nvPr>
        </p:nvSpPr>
        <p:spPr/>
        <p:txBody>
          <a:bodyPr/>
          <a:lstStyle/>
          <a:p>
            <a:r>
              <a:rPr lang="en-US" dirty="0"/>
              <a:t>Function</a:t>
            </a:r>
          </a:p>
          <a:p>
            <a:pPr lvl="1"/>
            <a:r>
              <a:rPr lang="en-US" dirty="0"/>
              <a:t>Ideally, a function takes any number of </a:t>
            </a:r>
            <a:r>
              <a:rPr lang="en-US" i="1" dirty="0"/>
              <a:t>parameters</a:t>
            </a:r>
            <a:r>
              <a:rPr lang="en-US" dirty="0"/>
              <a:t> (up to a system-dependent limit) and returns a single item.  </a:t>
            </a:r>
          </a:p>
          <a:p>
            <a:pPr lvl="1"/>
            <a:r>
              <a:rPr lang="en-US" dirty="0"/>
              <a:t>In practice, this is too limiting so programmers and languages have ways around it.</a:t>
            </a:r>
          </a:p>
          <a:p>
            <a:r>
              <a:rPr lang="en-US" dirty="0"/>
              <a:t>Subroutine</a:t>
            </a:r>
          </a:p>
          <a:p>
            <a:pPr lvl="1"/>
            <a:r>
              <a:rPr lang="en-US" dirty="0"/>
              <a:t>A subroutine takes any number (up to some limit) of parameters and returns any number (up to some limit) of values.</a:t>
            </a:r>
          </a:p>
          <a:p>
            <a:pPr lvl="1"/>
            <a:r>
              <a:rPr lang="en-US" dirty="0"/>
              <a:t>The terminology is used formally only in Fortran (as far as I know) but informally in other languages.</a:t>
            </a:r>
          </a:p>
          <a:p>
            <a:endParaRPr lang="en-US" dirty="0"/>
          </a:p>
        </p:txBody>
      </p:sp>
    </p:spTree>
    <p:extLst>
      <p:ext uri="{BB962C8B-B14F-4D97-AF65-F5344CB8AC3E}">
        <p14:creationId xmlns:p14="http://schemas.microsoft.com/office/powerpoint/2010/main" val="1643737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Terminology</a:t>
            </a:r>
            <a:endParaRPr lang="en-US" dirty="0"/>
          </a:p>
        </p:txBody>
      </p:sp>
      <p:sp>
        <p:nvSpPr>
          <p:cNvPr id="3" name="Content Placeholder 2"/>
          <p:cNvSpPr>
            <a:spLocks noGrp="1"/>
          </p:cNvSpPr>
          <p:nvPr>
            <p:ph idx="1"/>
          </p:nvPr>
        </p:nvSpPr>
        <p:spPr/>
        <p:txBody>
          <a:bodyPr/>
          <a:lstStyle/>
          <a:p>
            <a:r>
              <a:rPr lang="en-US" dirty="0"/>
              <a:t>Procedure, Subprogram</a:t>
            </a:r>
          </a:p>
          <a:p>
            <a:pPr lvl="1"/>
            <a:r>
              <a:rPr lang="en-US" dirty="0"/>
              <a:t>Sometimes used as generic terms for function or subroutine</a:t>
            </a:r>
          </a:p>
          <a:p>
            <a:r>
              <a:rPr lang="en-US" dirty="0"/>
              <a:t>Method</a:t>
            </a:r>
          </a:p>
          <a:p>
            <a:pPr lvl="1"/>
            <a:r>
              <a:rPr lang="en-US" dirty="0"/>
              <a:t>A procedure that is only accessible through a defined type (a class or object</a:t>
            </a:r>
            <a:r>
              <a:rPr lang="en-US" dirty="0" smtClean="0"/>
              <a:t>).</a:t>
            </a:r>
          </a:p>
          <a:p>
            <a:pPr lvl="1"/>
            <a:r>
              <a:rPr lang="en-US" dirty="0" smtClean="0"/>
              <a:t>More about methods later.</a:t>
            </a:r>
            <a:endParaRPr lang="en-US" dirty="0"/>
          </a:p>
          <a:p>
            <a:endParaRPr lang="en-US" dirty="0"/>
          </a:p>
        </p:txBody>
      </p:sp>
    </p:spTree>
    <p:extLst>
      <p:ext uri="{BB962C8B-B14F-4D97-AF65-F5344CB8AC3E}">
        <p14:creationId xmlns:p14="http://schemas.microsoft.com/office/powerpoint/2010/main" val="1063653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Write Functions</a:t>
            </a:r>
            <a:endParaRPr lang="en-US" dirty="0"/>
          </a:p>
        </p:txBody>
      </p:sp>
      <p:sp>
        <p:nvSpPr>
          <p:cNvPr id="3" name="Content Placeholder 2"/>
          <p:cNvSpPr>
            <a:spLocks noGrp="1"/>
          </p:cNvSpPr>
          <p:nvPr>
            <p:ph idx="1"/>
          </p:nvPr>
        </p:nvSpPr>
        <p:spPr/>
        <p:txBody>
          <a:bodyPr/>
          <a:lstStyle/>
          <a:p>
            <a:r>
              <a:rPr lang="en-US" dirty="0" smtClean="0"/>
              <a:t>Functions enable us to isolate chunks of code into small packages.</a:t>
            </a:r>
          </a:p>
          <a:p>
            <a:r>
              <a:rPr lang="en-US" dirty="0" smtClean="0"/>
              <a:t>Functions break down the programming into a series of well-defined tasks.  This makes code easier to read, maintain, and debug.</a:t>
            </a:r>
          </a:p>
          <a:p>
            <a:r>
              <a:rPr lang="en-US" dirty="0" smtClean="0"/>
              <a:t>Functions reduce “cut and paste” errors.  If your code does something more than once, write a function.</a:t>
            </a:r>
          </a:p>
          <a:p>
            <a:endParaRPr lang="en-US" dirty="0"/>
          </a:p>
        </p:txBody>
      </p:sp>
    </p:spTree>
    <p:extLst>
      <p:ext uri="{BB962C8B-B14F-4D97-AF65-F5344CB8AC3E}">
        <p14:creationId xmlns:p14="http://schemas.microsoft.com/office/powerpoint/2010/main" val="1170412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Separation of Concerns</a:t>
            </a:r>
            <a:endParaRPr lang="en-US" dirty="0"/>
          </a:p>
        </p:txBody>
      </p:sp>
      <p:sp>
        <p:nvSpPr>
          <p:cNvPr id="3" name="Content Placeholder 2"/>
          <p:cNvSpPr>
            <a:spLocks noGrp="1"/>
          </p:cNvSpPr>
          <p:nvPr>
            <p:ph idx="1"/>
          </p:nvPr>
        </p:nvSpPr>
        <p:spPr/>
        <p:txBody>
          <a:bodyPr/>
          <a:lstStyle/>
          <a:p>
            <a:r>
              <a:rPr lang="en-US" dirty="0" smtClean="0"/>
              <a:t>This is a computer-science term for breaking a program into units, each of which handles only a single, (theoretically) well-defined </a:t>
            </a:r>
            <a:r>
              <a:rPr lang="en-US" i="1" dirty="0" smtClean="0"/>
              <a:t>concern</a:t>
            </a:r>
            <a:r>
              <a:rPr lang="en-US" dirty="0" smtClean="0"/>
              <a:t>.</a:t>
            </a:r>
          </a:p>
          <a:p>
            <a:r>
              <a:rPr lang="en-US" dirty="0" smtClean="0"/>
              <a:t>The “concerns” should overlap as little as possible.  </a:t>
            </a:r>
          </a:p>
          <a:p>
            <a:r>
              <a:rPr lang="en-US" dirty="0" smtClean="0"/>
              <a:t>Each unit can then be developed and tested more or less independently.</a:t>
            </a:r>
          </a:p>
          <a:p>
            <a:r>
              <a:rPr lang="en-US" dirty="0" smtClean="0"/>
              <a:t>We implement this design principle with functions and (coming soon) modules.</a:t>
            </a:r>
          </a:p>
          <a:p>
            <a:endParaRPr lang="en-US" dirty="0" smtClean="0"/>
          </a:p>
        </p:txBody>
      </p:sp>
    </p:spTree>
    <p:extLst>
      <p:ext uri="{BB962C8B-B14F-4D97-AF65-F5344CB8AC3E}">
        <p14:creationId xmlns:p14="http://schemas.microsoft.com/office/powerpoint/2010/main" val="178344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Arguments</a:t>
            </a:r>
            <a:endParaRPr lang="en-US" dirty="0"/>
          </a:p>
        </p:txBody>
      </p:sp>
      <p:sp>
        <p:nvSpPr>
          <p:cNvPr id="3" name="Content Placeholder 2"/>
          <p:cNvSpPr>
            <a:spLocks noGrp="1"/>
          </p:cNvSpPr>
          <p:nvPr>
            <p:ph idx="1"/>
          </p:nvPr>
        </p:nvSpPr>
        <p:spPr/>
        <p:txBody>
          <a:bodyPr>
            <a:normAutofit lnSpcReduction="10000"/>
          </a:bodyPr>
          <a:lstStyle/>
          <a:p>
            <a:r>
              <a:rPr lang="en-US" dirty="0" smtClean="0"/>
              <a:t>Like mathematical functions, programming functions (usually) take </a:t>
            </a:r>
            <a:r>
              <a:rPr lang="en-US" i="1" dirty="0" smtClean="0"/>
              <a:t>arguments</a:t>
            </a:r>
            <a:r>
              <a:rPr lang="en-US" dirty="0" smtClean="0"/>
              <a:t>.  In computer-science language the variable that represents an argument in the function definition is often called a </a:t>
            </a:r>
            <a:r>
              <a:rPr lang="en-US" i="1" dirty="0" smtClean="0"/>
              <a:t>parameter</a:t>
            </a:r>
            <a:r>
              <a:rPr lang="en-US" dirty="0"/>
              <a:t> </a:t>
            </a:r>
            <a:r>
              <a:rPr lang="en-US" dirty="0" smtClean="0"/>
              <a:t>or a </a:t>
            </a:r>
            <a:r>
              <a:rPr lang="en-US" i="1" dirty="0" smtClean="0"/>
              <a:t>dummy variable</a:t>
            </a:r>
            <a:r>
              <a:rPr lang="en-US" dirty="0" smtClean="0"/>
              <a:t>.</a:t>
            </a:r>
          </a:p>
          <a:p>
            <a:r>
              <a:rPr lang="en-US" dirty="0" smtClean="0"/>
              <a:t>Functions are invoked or </a:t>
            </a:r>
            <a:r>
              <a:rPr lang="en-US" i="1" dirty="0" smtClean="0"/>
              <a:t>called</a:t>
            </a:r>
            <a:r>
              <a:rPr lang="en-US" dirty="0" smtClean="0"/>
              <a:t>.  The unit that invokes a function is often referred to as the </a:t>
            </a:r>
            <a:r>
              <a:rPr lang="en-US" i="1" dirty="0" smtClean="0"/>
              <a:t>caller</a:t>
            </a:r>
            <a:r>
              <a:rPr lang="en-US" dirty="0" smtClean="0"/>
              <a:t>.</a:t>
            </a:r>
          </a:p>
          <a:p>
            <a:r>
              <a:rPr lang="en-US" dirty="0" smtClean="0"/>
              <a:t>The ordered sequence of variables is strictly called the </a:t>
            </a:r>
            <a:r>
              <a:rPr lang="en-US" i="1" dirty="0" smtClean="0"/>
              <a:t>argument list </a:t>
            </a:r>
            <a:r>
              <a:rPr lang="en-US" dirty="0" smtClean="0"/>
              <a:t>in the caller and the </a:t>
            </a:r>
            <a:r>
              <a:rPr lang="en-US" i="1" dirty="0" smtClean="0"/>
              <a:t>parameter list </a:t>
            </a:r>
            <a:r>
              <a:rPr lang="en-US" dirty="0" smtClean="0"/>
              <a:t>in the function definition.  However, these terms tend to be used interchangeably.</a:t>
            </a:r>
          </a:p>
          <a:p>
            <a:endParaRPr lang="en-US" dirty="0"/>
          </a:p>
        </p:txBody>
      </p:sp>
    </p:spTree>
    <p:extLst>
      <p:ext uri="{BB962C8B-B14F-4D97-AF65-F5344CB8AC3E}">
        <p14:creationId xmlns:p14="http://schemas.microsoft.com/office/powerpoint/2010/main" val="1723544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in Python</a:t>
            </a:r>
            <a:endParaRPr lang="en-US" dirty="0"/>
          </a:p>
        </p:txBody>
      </p:sp>
      <p:sp>
        <p:nvSpPr>
          <p:cNvPr id="3" name="Content Placeholder 2"/>
          <p:cNvSpPr>
            <a:spLocks noGrp="1"/>
          </p:cNvSpPr>
          <p:nvPr>
            <p:ph idx="1"/>
          </p:nvPr>
        </p:nvSpPr>
        <p:spPr/>
        <p:txBody>
          <a:bodyPr>
            <a:normAutofit lnSpcReduction="10000"/>
          </a:bodyPr>
          <a:lstStyle/>
          <a:p>
            <a:r>
              <a:rPr lang="en-US" dirty="0" smtClean="0"/>
              <a:t>The keyword is </a:t>
            </a:r>
            <a:r>
              <a:rPr lang="en-US" dirty="0" err="1" smtClean="0">
                <a:latin typeface="Courier New"/>
                <a:cs typeface="Courier New"/>
              </a:rPr>
              <a:t>def</a:t>
            </a:r>
            <a:r>
              <a:rPr lang="en-US" dirty="0" smtClean="0"/>
              <a:t> (“define”).  This is followed by the name of the function.</a:t>
            </a:r>
          </a:p>
          <a:p>
            <a:r>
              <a:rPr lang="en-US" dirty="0" err="1">
                <a:latin typeface="Courier New"/>
                <a:cs typeface="Courier New"/>
              </a:rPr>
              <a:t>def</a:t>
            </a:r>
            <a:r>
              <a:rPr lang="en-US" dirty="0"/>
              <a:t> begins a code block so a colon is required</a:t>
            </a:r>
            <a:r>
              <a:rPr lang="en-US" dirty="0" smtClean="0"/>
              <a:t>.</a:t>
            </a:r>
          </a:p>
          <a:p>
            <a:r>
              <a:rPr lang="en-US" dirty="0" smtClean="0"/>
              <a:t>All statements are indented.</a:t>
            </a:r>
          </a:p>
          <a:p>
            <a:r>
              <a:rPr lang="en-US" dirty="0" smtClean="0"/>
              <a:t>The documentation string (</a:t>
            </a:r>
            <a:r>
              <a:rPr lang="en-US" dirty="0" err="1" smtClean="0"/>
              <a:t>docstring</a:t>
            </a:r>
            <a:r>
              <a:rPr lang="en-US" dirty="0" smtClean="0"/>
              <a:t>) must follow the </a:t>
            </a:r>
            <a:r>
              <a:rPr lang="en-US" dirty="0" err="1" smtClean="0">
                <a:latin typeface="Courier New"/>
                <a:cs typeface="Courier New"/>
              </a:rPr>
              <a:t>def</a:t>
            </a:r>
            <a:r>
              <a:rPr lang="en-US" dirty="0" smtClean="0"/>
              <a:t> line and be indented one level.  Recall that </a:t>
            </a:r>
            <a:r>
              <a:rPr lang="en-US" dirty="0" err="1" smtClean="0"/>
              <a:t>docstrings</a:t>
            </a:r>
            <a:r>
              <a:rPr lang="en-US" dirty="0" smtClean="0"/>
              <a:t> are enclosed in triple double quotes ("""string""").</a:t>
            </a:r>
          </a:p>
          <a:p>
            <a:r>
              <a:rPr lang="en-US" dirty="0" smtClean="0"/>
              <a:t>The function name </a:t>
            </a:r>
            <a:r>
              <a:rPr lang="en-US" i="1" dirty="0" smtClean="0"/>
              <a:t>must</a:t>
            </a:r>
            <a:r>
              <a:rPr lang="en-US" dirty="0" smtClean="0"/>
              <a:t> be followed by parentheses whether any arguments are passed or not.</a:t>
            </a:r>
          </a:p>
        </p:txBody>
      </p:sp>
    </p:spTree>
    <p:extLst>
      <p:ext uri="{BB962C8B-B14F-4D97-AF65-F5344CB8AC3E}">
        <p14:creationId xmlns:p14="http://schemas.microsoft.com/office/powerpoint/2010/main" val="203900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Functions</a:t>
            </a:r>
            <a:endParaRPr lang="en-US" dirty="0"/>
          </a:p>
        </p:txBody>
      </p:sp>
      <p:sp>
        <p:nvSpPr>
          <p:cNvPr id="3" name="Content Placeholder 2"/>
          <p:cNvSpPr>
            <a:spLocks noGrp="1"/>
          </p:cNvSpPr>
          <p:nvPr>
            <p:ph idx="1"/>
          </p:nvPr>
        </p:nvSpPr>
        <p:spPr/>
        <p:txBody>
          <a:bodyPr>
            <a:normAutofit lnSpcReduction="10000"/>
          </a:bodyPr>
          <a:lstStyle/>
          <a:p>
            <a:r>
              <a:rPr lang="en-US" dirty="0" smtClean="0"/>
              <a:t>A function must be invoked (or "called") or it does nothing.  By itself it is a static block.</a:t>
            </a:r>
          </a:p>
          <a:p>
            <a:r>
              <a:rPr lang="en-US" dirty="0" smtClean="0"/>
              <a:t>The interpreter must see the function definition before it can be called.</a:t>
            </a:r>
          </a:p>
          <a:p>
            <a:r>
              <a:rPr lang="en-US" dirty="0" smtClean="0"/>
              <a:t>Best practice is to put all the functions you will use at the top of your file, right after the main </a:t>
            </a:r>
            <a:r>
              <a:rPr lang="en-US" dirty="0" err="1" smtClean="0"/>
              <a:t>docstring</a:t>
            </a:r>
            <a:r>
              <a:rPr lang="en-US" dirty="0" smtClean="0"/>
              <a:t>.</a:t>
            </a:r>
          </a:p>
          <a:p>
            <a:r>
              <a:rPr lang="en-US" dirty="0" smtClean="0"/>
              <a:t>Functions themselves may have a </a:t>
            </a:r>
            <a:r>
              <a:rPr lang="en-US" dirty="0" err="1" smtClean="0"/>
              <a:t>docstring</a:t>
            </a:r>
            <a:r>
              <a:rPr lang="en-US" dirty="0" smtClean="0"/>
              <a:t>.  Use the triple-double-quote form, not the hash (#) form.  The </a:t>
            </a:r>
            <a:r>
              <a:rPr lang="en-US" dirty="0" err="1" smtClean="0"/>
              <a:t>docstring</a:t>
            </a:r>
            <a:r>
              <a:rPr lang="en-US" dirty="0" smtClean="0"/>
              <a:t> must be indented to the level of the function body.</a:t>
            </a:r>
          </a:p>
          <a:p>
            <a:endParaRPr lang="en-US" dirty="0"/>
          </a:p>
        </p:txBody>
      </p:sp>
    </p:spTree>
    <p:extLst>
      <p:ext uri="{BB962C8B-B14F-4D97-AF65-F5344CB8AC3E}">
        <p14:creationId xmlns:p14="http://schemas.microsoft.com/office/powerpoint/2010/main" val="1718479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Returning from a Function</a:t>
            </a:r>
            <a:endParaRPr lang="en-US" dirty="0"/>
          </a:p>
        </p:txBody>
      </p:sp>
      <p:sp>
        <p:nvSpPr>
          <p:cNvPr id="3" name="Content Placeholder 2"/>
          <p:cNvSpPr>
            <a:spLocks noGrp="1"/>
          </p:cNvSpPr>
          <p:nvPr>
            <p:ph idx="1"/>
          </p:nvPr>
        </p:nvSpPr>
        <p:spPr/>
        <p:txBody>
          <a:bodyPr/>
          <a:lstStyle/>
          <a:p>
            <a:r>
              <a:rPr lang="en-US" dirty="0"/>
              <a:t>Values are returned by the </a:t>
            </a:r>
            <a:r>
              <a:rPr lang="en-US" dirty="0">
                <a:latin typeface="Courier New"/>
                <a:cs typeface="Courier New"/>
              </a:rPr>
              <a:t>return</a:t>
            </a:r>
            <a:r>
              <a:rPr lang="en-US" dirty="0"/>
              <a:t> statement.  It can return an item or an expression.  </a:t>
            </a:r>
          </a:p>
          <a:p>
            <a:r>
              <a:rPr lang="en-US" dirty="0"/>
              <a:t>Python functions can return only one &lt;item&gt; but that item can be any object, in particular a tuple, list, or dictionary.</a:t>
            </a:r>
          </a:p>
          <a:p>
            <a:r>
              <a:rPr lang="en-US" dirty="0" smtClean="0"/>
              <a:t>Functions always return something. If </a:t>
            </a:r>
            <a:r>
              <a:rPr lang="en-US" dirty="0"/>
              <a:t>you do not specify a return value Python returns the special value </a:t>
            </a:r>
            <a:r>
              <a:rPr lang="en-US" dirty="0" smtClean="0">
                <a:latin typeface="Courier New"/>
                <a:cs typeface="Courier New"/>
              </a:rPr>
              <a:t>None</a:t>
            </a:r>
            <a:r>
              <a:rPr lang="en-US" dirty="0" smtClean="0"/>
              <a:t>.</a:t>
            </a:r>
          </a:p>
          <a:p>
            <a:r>
              <a:rPr lang="en-US" dirty="0" smtClean="0"/>
              <a:t>The </a:t>
            </a:r>
            <a:r>
              <a:rPr lang="en-US" dirty="0" smtClean="0">
                <a:latin typeface="Courier New"/>
                <a:cs typeface="Courier New"/>
              </a:rPr>
              <a:t>return</a:t>
            </a:r>
            <a:r>
              <a:rPr lang="en-US" dirty="0" smtClean="0"/>
              <a:t> statement causes an exit from the function.  No further statements will be executed.</a:t>
            </a:r>
            <a:endParaRPr lang="en-US" dirty="0"/>
          </a:p>
          <a:p>
            <a:endParaRPr lang="en-US" dirty="0"/>
          </a:p>
        </p:txBody>
      </p:sp>
    </p:spTree>
    <p:extLst>
      <p:ext uri="{BB962C8B-B14F-4D97-AF65-F5344CB8AC3E}">
        <p14:creationId xmlns:p14="http://schemas.microsoft.com/office/powerpoint/2010/main" val="982413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Ordered and Unordered Sequences</a:t>
            </a:r>
            <a:endParaRPr lang="en-US" dirty="0"/>
          </a:p>
        </p:txBody>
      </p:sp>
      <p:sp>
        <p:nvSpPr>
          <p:cNvPr id="3" name="Content Placeholder 2"/>
          <p:cNvSpPr>
            <a:spLocks noGrp="1"/>
          </p:cNvSpPr>
          <p:nvPr>
            <p:ph idx="1"/>
          </p:nvPr>
        </p:nvSpPr>
        <p:spPr/>
        <p:txBody>
          <a:bodyPr/>
          <a:lstStyle/>
          <a:p>
            <a:r>
              <a:rPr lang="en-US" dirty="0"/>
              <a:t>Let us call anything that is ordered a “sequence.” </a:t>
            </a:r>
            <a:endParaRPr lang="en-US" dirty="0" smtClean="0"/>
          </a:p>
          <a:p>
            <a:r>
              <a:rPr lang="en-US" dirty="0" smtClean="0"/>
              <a:t>We </a:t>
            </a:r>
            <a:r>
              <a:rPr lang="en-US" dirty="0"/>
              <a:t>can address individual elements or slices of a sequence with subscripts.</a:t>
            </a:r>
          </a:p>
          <a:p>
            <a:pPr marL="274320" lvl="1" indent="0">
              <a:buNone/>
            </a:pPr>
            <a:r>
              <a:rPr lang="en-US" dirty="0">
                <a:latin typeface="Courier New"/>
                <a:cs typeface="Courier New"/>
              </a:rPr>
              <a:t>A[</a:t>
            </a:r>
            <a:r>
              <a:rPr lang="en-US" dirty="0" err="1">
                <a:latin typeface="Courier New"/>
                <a:cs typeface="Courier New"/>
              </a:rPr>
              <a:t>i</a:t>
            </a:r>
            <a:r>
              <a:rPr lang="en-US" dirty="0">
                <a:latin typeface="Courier New"/>
                <a:cs typeface="Courier New"/>
              </a:rPr>
              <a:t>] </a:t>
            </a:r>
            <a:endParaRPr lang="en-US" dirty="0" smtClean="0">
              <a:latin typeface="Courier New"/>
              <a:cs typeface="Courier New"/>
            </a:endParaRPr>
          </a:p>
          <a:p>
            <a:pPr marL="274320" lvl="1" indent="0">
              <a:buNone/>
            </a:pPr>
            <a:r>
              <a:rPr lang="en-US" dirty="0" smtClean="0">
                <a:latin typeface="Courier New"/>
                <a:cs typeface="Courier New"/>
              </a:rPr>
              <a:t>B</a:t>
            </a:r>
            <a:r>
              <a:rPr lang="en-US" dirty="0">
                <a:latin typeface="Courier New"/>
                <a:cs typeface="Courier New"/>
              </a:rPr>
              <a:t>[1:j+k+1]   </a:t>
            </a:r>
            <a:endParaRPr lang="en-US" dirty="0" smtClean="0">
              <a:latin typeface="Courier New"/>
              <a:cs typeface="Courier New"/>
            </a:endParaRPr>
          </a:p>
          <a:p>
            <a:r>
              <a:rPr lang="en-US" dirty="0" smtClean="0"/>
              <a:t>Remember that Python is </a:t>
            </a:r>
            <a:r>
              <a:rPr lang="en-US" i="1" dirty="0" smtClean="0"/>
              <a:t>0 based </a:t>
            </a:r>
            <a:r>
              <a:rPr lang="en-US" dirty="0" smtClean="0"/>
              <a:t>and the upper bound of a range is </a:t>
            </a:r>
            <a:r>
              <a:rPr lang="en-US" i="1" dirty="0" smtClean="0"/>
              <a:t>non-inclusive.</a:t>
            </a:r>
            <a:endParaRPr lang="en-US" i="1" dirty="0"/>
          </a:p>
          <a:p>
            <a:endParaRPr lang="en-US" dirty="0"/>
          </a:p>
        </p:txBody>
      </p:sp>
    </p:spTree>
    <p:extLst>
      <p:ext uri="{BB962C8B-B14F-4D97-AF65-F5344CB8AC3E}">
        <p14:creationId xmlns:p14="http://schemas.microsoft.com/office/powerpoint/2010/main" val="19190438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a:xfrm>
            <a:off x="152400" y="1600200"/>
            <a:ext cx="8763000" cy="4876800"/>
          </a:xfrm>
        </p:spPr>
        <p:txBody>
          <a:bodyPr>
            <a:normAutofit fontScale="92500"/>
          </a:bodyPr>
          <a:lstStyle/>
          <a:p>
            <a:pPr marL="0" indent="0">
              <a:buNone/>
            </a:pPr>
            <a:r>
              <a:rPr lang="en-US" dirty="0" err="1" smtClean="0">
                <a:latin typeface="Courier New"/>
                <a:cs typeface="Courier New"/>
              </a:rPr>
              <a:t>def</a:t>
            </a:r>
            <a:r>
              <a:rPr lang="en-US" dirty="0" smtClean="0">
                <a:latin typeface="Courier New"/>
                <a:cs typeface="Courier New"/>
              </a:rPr>
              <a:t> </a:t>
            </a:r>
            <a:r>
              <a:rPr lang="en-US" dirty="0" err="1" smtClean="0">
                <a:latin typeface="Courier New"/>
                <a:cs typeface="Courier New"/>
              </a:rPr>
              <a:t>sum_vals</a:t>
            </a:r>
            <a:r>
              <a:rPr lang="en-US" dirty="0" smtClean="0">
                <a:latin typeface="Courier New"/>
                <a:cs typeface="Courier New"/>
              </a:rPr>
              <a:t>(</a:t>
            </a:r>
            <a:r>
              <a:rPr lang="en-US" dirty="0" err="1" smtClean="0">
                <a:latin typeface="Courier New"/>
                <a:cs typeface="Courier New"/>
              </a:rPr>
              <a:t>x,y,z</a:t>
            </a:r>
            <a:r>
              <a:rPr lang="en-US" dirty="0" smtClean="0">
                <a:latin typeface="Courier New"/>
                <a:cs typeface="Courier New"/>
              </a:rPr>
              <a:t>):</a:t>
            </a:r>
          </a:p>
          <a:p>
            <a:pPr marL="0" indent="0">
              <a:buNone/>
            </a:pPr>
            <a:r>
              <a:rPr lang="en-US" dirty="0">
                <a:latin typeface="Courier New"/>
                <a:cs typeface="Courier New"/>
              </a:rPr>
              <a:t> </a:t>
            </a:r>
            <a:r>
              <a:rPr lang="en-US" dirty="0" smtClean="0">
                <a:latin typeface="Courier New"/>
                <a:cs typeface="Courier New"/>
              </a:rPr>
              <a:t>   "Computes the sum of its input values."</a:t>
            </a:r>
          </a:p>
          <a:p>
            <a:pPr marL="0" indent="0">
              <a:buNone/>
            </a:pPr>
            <a:r>
              <a:rPr lang="en-US" dirty="0">
                <a:latin typeface="Courier New"/>
                <a:cs typeface="Courier New"/>
              </a:rPr>
              <a:t> </a:t>
            </a:r>
            <a:r>
              <a:rPr lang="en-US" dirty="0" smtClean="0">
                <a:latin typeface="Courier New"/>
                <a:cs typeface="Courier New"/>
              </a:rPr>
              <a:t>   return </a:t>
            </a:r>
            <a:r>
              <a:rPr lang="en-US" dirty="0" err="1" smtClean="0">
                <a:latin typeface="Courier New"/>
                <a:cs typeface="Courier New"/>
              </a:rPr>
              <a:t>x+y+z</a:t>
            </a:r>
            <a:endParaRPr lang="en-US" dirty="0" smtClean="0">
              <a:latin typeface="Courier New"/>
              <a:cs typeface="Courier New"/>
            </a:endParaRPr>
          </a:p>
          <a:p>
            <a:pPr marL="0" indent="0">
              <a:buNone/>
            </a:pPr>
            <a:endParaRPr lang="en-US" dirty="0">
              <a:latin typeface="Courier New"/>
              <a:cs typeface="Courier New"/>
            </a:endParaRPr>
          </a:p>
          <a:p>
            <a:pPr marL="0" indent="0">
              <a:buNone/>
            </a:pPr>
            <a:r>
              <a:rPr lang="en-US" dirty="0" err="1" smtClean="0">
                <a:latin typeface="Courier New"/>
                <a:cs typeface="Courier New"/>
              </a:rPr>
              <a:t>def</a:t>
            </a:r>
            <a:r>
              <a:rPr lang="en-US" dirty="0" smtClean="0">
                <a:latin typeface="Courier New"/>
                <a:cs typeface="Courier New"/>
              </a:rPr>
              <a:t> </a:t>
            </a:r>
            <a:r>
              <a:rPr lang="en-US" dirty="0" err="1" smtClean="0">
                <a:latin typeface="Courier New"/>
                <a:cs typeface="Courier New"/>
              </a:rPr>
              <a:t>make_list</a:t>
            </a:r>
            <a:r>
              <a:rPr lang="en-US" dirty="0" smtClean="0">
                <a:latin typeface="Courier New"/>
                <a:cs typeface="Courier New"/>
              </a:rPr>
              <a:t>(</a:t>
            </a:r>
            <a:r>
              <a:rPr lang="en-US" dirty="0" err="1" smtClean="0">
                <a:latin typeface="Courier New"/>
                <a:cs typeface="Courier New"/>
              </a:rPr>
              <a:t>x,y,z</a:t>
            </a:r>
            <a:r>
              <a:rPr lang="en-US" dirty="0" smtClean="0">
                <a:latin typeface="Courier New"/>
                <a:cs typeface="Courier New"/>
              </a:rPr>
              <a:t>):</a:t>
            </a:r>
          </a:p>
          <a:p>
            <a:pPr marL="0" indent="0">
              <a:buNone/>
            </a:pPr>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new_list</a:t>
            </a:r>
            <a:r>
              <a:rPr lang="en-US" dirty="0" smtClean="0">
                <a:latin typeface="Courier New"/>
                <a:cs typeface="Courier New"/>
              </a:rPr>
              <a:t>=[</a:t>
            </a:r>
            <a:r>
              <a:rPr lang="en-US" dirty="0" err="1" smtClean="0">
                <a:latin typeface="Courier New"/>
                <a:cs typeface="Courier New"/>
              </a:rPr>
              <a:t>x,y,z</a:t>
            </a:r>
            <a:r>
              <a:rPr lang="en-US" dirty="0" smtClean="0">
                <a:latin typeface="Courier New"/>
                <a:cs typeface="Courier New"/>
              </a:rPr>
              <a:t>]</a:t>
            </a:r>
          </a:p>
          <a:p>
            <a:pPr marL="0" indent="0">
              <a:buNone/>
            </a:pPr>
            <a:r>
              <a:rPr lang="en-US" dirty="0">
                <a:latin typeface="Courier New"/>
                <a:cs typeface="Courier New"/>
              </a:rPr>
              <a:t> </a:t>
            </a:r>
            <a:r>
              <a:rPr lang="en-US" dirty="0" smtClean="0">
                <a:latin typeface="Courier New"/>
                <a:cs typeface="Courier New"/>
              </a:rPr>
              <a:t>   return </a:t>
            </a:r>
            <a:r>
              <a:rPr lang="en-US" dirty="0" err="1" smtClean="0">
                <a:latin typeface="Courier New"/>
                <a:cs typeface="Courier New"/>
              </a:rPr>
              <a:t>new_list</a:t>
            </a:r>
            <a:endParaRPr lang="en-US" dirty="0" smtClean="0">
              <a:latin typeface="Courier New"/>
              <a:cs typeface="Courier New"/>
            </a:endParaRPr>
          </a:p>
          <a:p>
            <a:pPr marL="0" indent="0">
              <a:buNone/>
            </a:pPr>
            <a:endParaRPr lang="en-US" dirty="0">
              <a:latin typeface="Courier New"/>
              <a:cs typeface="Courier New"/>
            </a:endParaRPr>
          </a:p>
          <a:p>
            <a:pPr marL="0" indent="0">
              <a:buNone/>
            </a:pPr>
            <a:r>
              <a:rPr lang="en-US" dirty="0" err="1" smtClean="0">
                <a:latin typeface="Courier New"/>
                <a:cs typeface="Courier New"/>
              </a:rPr>
              <a:t>def</a:t>
            </a:r>
            <a:r>
              <a:rPr lang="en-US" dirty="0" smtClean="0">
                <a:latin typeface="Courier New"/>
                <a:cs typeface="Courier New"/>
              </a:rPr>
              <a:t> </a:t>
            </a:r>
            <a:r>
              <a:rPr lang="en-US" dirty="0" err="1" smtClean="0">
                <a:latin typeface="Courier New"/>
                <a:cs typeface="Courier New"/>
              </a:rPr>
              <a:t>sum_diff</a:t>
            </a:r>
            <a:r>
              <a:rPr lang="en-US" dirty="0" smtClean="0">
                <a:latin typeface="Courier New"/>
                <a:cs typeface="Courier New"/>
              </a:rPr>
              <a:t>(</a:t>
            </a:r>
            <a:r>
              <a:rPr lang="en-US" dirty="0" err="1" smtClean="0">
                <a:latin typeface="Courier New"/>
                <a:cs typeface="Courier New"/>
              </a:rPr>
              <a:t>x,y</a:t>
            </a:r>
            <a:r>
              <a:rPr lang="en-US" dirty="0" smtClean="0">
                <a:latin typeface="Courier New"/>
                <a:cs typeface="Courier New"/>
              </a:rPr>
              <a:t>):</a:t>
            </a:r>
          </a:p>
          <a:p>
            <a:pPr marL="0" indent="0">
              <a:buNone/>
            </a:pPr>
            <a:r>
              <a:rPr lang="en-US" dirty="0">
                <a:latin typeface="Courier New"/>
                <a:cs typeface="Courier New"/>
              </a:rPr>
              <a:t> </a:t>
            </a:r>
            <a:r>
              <a:rPr lang="en-US" dirty="0" smtClean="0">
                <a:latin typeface="Courier New"/>
                <a:cs typeface="Courier New"/>
              </a:rPr>
              <a:t>   return (</a:t>
            </a:r>
            <a:r>
              <a:rPr lang="en-US" dirty="0" err="1" smtClean="0">
                <a:latin typeface="Courier New"/>
                <a:cs typeface="Courier New"/>
              </a:rPr>
              <a:t>x+y,x-y</a:t>
            </a:r>
            <a:r>
              <a:rPr lang="en-US" dirty="0" smtClean="0">
                <a:latin typeface="Courier New"/>
                <a:cs typeface="Courier New"/>
              </a:rPr>
              <a:t>)</a:t>
            </a:r>
            <a:endParaRPr lang="en-US" dirty="0">
              <a:latin typeface="Courier New"/>
              <a:cs typeface="Courier New"/>
            </a:endParaRPr>
          </a:p>
        </p:txBody>
      </p:sp>
    </p:spTree>
    <p:extLst>
      <p:ext uri="{BB962C8B-B14F-4D97-AF65-F5344CB8AC3E}">
        <p14:creationId xmlns:p14="http://schemas.microsoft.com/office/powerpoint/2010/main" val="15658868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Type in the three functions on the previous slide. Then type</a:t>
            </a:r>
          </a:p>
          <a:p>
            <a:pPr marL="0" indent="0">
              <a:buNone/>
            </a:pPr>
            <a:r>
              <a:rPr lang="en-US" dirty="0" smtClean="0">
                <a:latin typeface="Courier New"/>
                <a:cs typeface="Courier New"/>
              </a:rPr>
              <a:t>&gt;&gt;&gt;print </a:t>
            </a:r>
            <a:r>
              <a:rPr lang="en-US" dirty="0" err="1" smtClean="0">
                <a:latin typeface="Courier New"/>
                <a:cs typeface="Courier New"/>
              </a:rPr>
              <a:t>sum_vals</a:t>
            </a:r>
            <a:r>
              <a:rPr lang="en-US" dirty="0" smtClean="0">
                <a:latin typeface="Courier New"/>
                <a:cs typeface="Courier New"/>
              </a:rPr>
              <a:t>(1,2,3)</a:t>
            </a:r>
          </a:p>
          <a:p>
            <a:pPr marL="0" indent="0">
              <a:buNone/>
            </a:pPr>
            <a:r>
              <a:rPr lang="en-US" dirty="0" smtClean="0">
                <a:latin typeface="Courier New"/>
                <a:cs typeface="Courier New"/>
              </a:rPr>
              <a:t>&gt;&gt;&gt;print </a:t>
            </a:r>
            <a:r>
              <a:rPr lang="en-US" dirty="0" err="1" smtClean="0">
                <a:latin typeface="Courier New"/>
                <a:cs typeface="Courier New"/>
              </a:rPr>
              <a:t>sum_vals</a:t>
            </a:r>
            <a:r>
              <a:rPr lang="en-US" dirty="0" smtClean="0">
                <a:latin typeface="Courier New"/>
                <a:cs typeface="Courier New"/>
              </a:rPr>
              <a:t>(1.2, 3.4, 4.5)</a:t>
            </a:r>
          </a:p>
          <a:p>
            <a:pPr marL="0" indent="0">
              <a:buNone/>
            </a:pPr>
            <a:r>
              <a:rPr lang="en-US" dirty="0" smtClean="0">
                <a:latin typeface="Courier New"/>
                <a:cs typeface="Courier New"/>
              </a:rPr>
              <a:t>&gt;&gt;&gt;print </a:t>
            </a:r>
            <a:r>
              <a:rPr lang="en-US" dirty="0" err="1" smtClean="0">
                <a:latin typeface="Courier New"/>
                <a:cs typeface="Courier New"/>
              </a:rPr>
              <a:t>sum_vals</a:t>
            </a:r>
            <a:r>
              <a:rPr lang="en-US" dirty="0" smtClean="0">
                <a:latin typeface="Courier New"/>
                <a:cs typeface="Courier New"/>
              </a:rPr>
              <a:t>("1","2","3")</a:t>
            </a:r>
          </a:p>
          <a:p>
            <a:pPr marL="0" indent="0">
              <a:buNone/>
            </a:pPr>
            <a:r>
              <a:rPr lang="en-US" dirty="0" smtClean="0">
                <a:latin typeface="Courier New"/>
                <a:cs typeface="Courier New"/>
              </a:rPr>
              <a:t>&gt;&gt;&gt;print </a:t>
            </a:r>
            <a:r>
              <a:rPr lang="en-US" dirty="0" err="1" smtClean="0">
                <a:latin typeface="Courier New"/>
                <a:cs typeface="Courier New"/>
              </a:rPr>
              <a:t>make_list</a:t>
            </a:r>
            <a:r>
              <a:rPr lang="en-US" dirty="0" smtClean="0">
                <a:latin typeface="Courier New"/>
                <a:cs typeface="Courier New"/>
              </a:rPr>
              <a:t>(1.,11.,3.)</a:t>
            </a:r>
          </a:p>
          <a:p>
            <a:pPr marL="0" indent="0">
              <a:buNone/>
            </a:pPr>
            <a:r>
              <a:rPr lang="en-US" dirty="0" smtClean="0">
                <a:latin typeface="Courier New"/>
                <a:cs typeface="Courier New"/>
              </a:rPr>
              <a:t>&gt;&gt;&gt;print </a:t>
            </a:r>
            <a:r>
              <a:rPr lang="en-US" dirty="0" err="1" smtClean="0">
                <a:latin typeface="Courier New"/>
                <a:cs typeface="Courier New"/>
              </a:rPr>
              <a:t>make_list</a:t>
            </a:r>
            <a:r>
              <a:rPr lang="en-US" dirty="0" smtClean="0">
                <a:latin typeface="Courier New"/>
                <a:cs typeface="Courier New"/>
              </a:rPr>
              <a:t>([1.,11.],3.)</a:t>
            </a:r>
          </a:p>
          <a:p>
            <a:pPr marL="0" indent="0">
              <a:buNone/>
            </a:pPr>
            <a:r>
              <a:rPr lang="en-US" dirty="0" smtClean="0">
                <a:latin typeface="Courier New"/>
                <a:cs typeface="Courier New"/>
              </a:rPr>
              <a:t>&gt;&gt;&gt;print </a:t>
            </a:r>
            <a:r>
              <a:rPr lang="en-US" dirty="0" err="1" smtClean="0">
                <a:latin typeface="Courier New"/>
                <a:cs typeface="Courier New"/>
              </a:rPr>
              <a:t>make_list</a:t>
            </a:r>
            <a:r>
              <a:rPr lang="en-US" dirty="0" smtClean="0">
                <a:latin typeface="Courier New"/>
                <a:cs typeface="Courier New"/>
              </a:rPr>
              <a:t>([1.,11.],3.,4.)</a:t>
            </a:r>
          </a:p>
          <a:p>
            <a:pPr marL="0" indent="0">
              <a:buNone/>
            </a:pPr>
            <a:r>
              <a:rPr lang="en-US" dirty="0" smtClean="0">
                <a:latin typeface="Courier New"/>
                <a:cs typeface="Courier New"/>
              </a:rPr>
              <a:t>&gt;&gt;&gt;print </a:t>
            </a:r>
            <a:r>
              <a:rPr lang="en-US" dirty="0" err="1" smtClean="0">
                <a:latin typeface="Courier New"/>
                <a:cs typeface="Courier New"/>
              </a:rPr>
              <a:t>sum_diff</a:t>
            </a:r>
            <a:r>
              <a:rPr lang="en-US" dirty="0" smtClean="0">
                <a:latin typeface="Courier New"/>
                <a:cs typeface="Courier New"/>
              </a:rPr>
              <a:t>(3,4)</a:t>
            </a:r>
          </a:p>
          <a:p>
            <a:pPr marL="0" indent="0">
              <a:buNone/>
            </a:pPr>
            <a:r>
              <a:rPr lang="en-US" dirty="0" smtClean="0">
                <a:latin typeface="Courier New"/>
                <a:cs typeface="Courier New"/>
              </a:rPr>
              <a:t>&gt;&gt;&gt;S_3=</a:t>
            </a:r>
            <a:r>
              <a:rPr lang="en-US" dirty="0" err="1" smtClean="0">
                <a:latin typeface="Courier New"/>
                <a:cs typeface="Courier New"/>
              </a:rPr>
              <a:t>sum_vals</a:t>
            </a:r>
            <a:r>
              <a:rPr lang="en-US" dirty="0" smtClean="0">
                <a:latin typeface="Courier New"/>
                <a:cs typeface="Courier New"/>
              </a:rPr>
              <a:t>(8,8,10)</a:t>
            </a:r>
          </a:p>
          <a:p>
            <a:pPr marL="0" indent="0">
              <a:buNone/>
            </a:pPr>
            <a:r>
              <a:rPr lang="en-US" dirty="0" smtClean="0">
                <a:latin typeface="Courier New"/>
                <a:cs typeface="Courier New"/>
              </a:rPr>
              <a:t>&gt;&gt;&gt;print S_3</a:t>
            </a:r>
            <a:endParaRPr lang="en-US" dirty="0">
              <a:latin typeface="Courier New"/>
              <a:cs typeface="Courier New"/>
            </a:endParaRPr>
          </a:p>
        </p:txBody>
      </p:sp>
    </p:spTree>
    <p:extLst>
      <p:ext uri="{BB962C8B-B14F-4D97-AF65-F5344CB8AC3E}">
        <p14:creationId xmlns:p14="http://schemas.microsoft.com/office/powerpoint/2010/main" val="4489334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Dummy Parameters</a:t>
            </a:r>
            <a:endParaRPr lang="en-US" dirty="0"/>
          </a:p>
        </p:txBody>
      </p:sp>
      <p:sp>
        <p:nvSpPr>
          <p:cNvPr id="3" name="Content Placeholder 2"/>
          <p:cNvSpPr>
            <a:spLocks noGrp="1"/>
          </p:cNvSpPr>
          <p:nvPr>
            <p:ph idx="1"/>
          </p:nvPr>
        </p:nvSpPr>
        <p:spPr/>
        <p:txBody>
          <a:bodyPr>
            <a:normAutofit lnSpcReduction="10000"/>
          </a:bodyPr>
          <a:lstStyle/>
          <a:p>
            <a:r>
              <a:rPr lang="en-US" dirty="0" smtClean="0"/>
              <a:t>The names of the variables in a function's argument list are </a:t>
            </a:r>
            <a:r>
              <a:rPr lang="en-US" i="1" dirty="0" smtClean="0"/>
              <a:t>dummies</a:t>
            </a:r>
            <a:r>
              <a:rPr lang="en-US" dirty="0" smtClean="0"/>
              <a:t>.  They can be called by any name in the caller.</a:t>
            </a:r>
          </a:p>
          <a:p>
            <a:pPr marL="0" indent="0">
              <a:buNone/>
            </a:pPr>
            <a:r>
              <a:rPr lang="en-US" dirty="0" smtClean="0">
                <a:latin typeface="Courier New"/>
                <a:cs typeface="Courier New"/>
              </a:rPr>
              <a:t>&gt;&gt;&gt;xx=1.;yy=2.;zz=3.</a:t>
            </a:r>
          </a:p>
          <a:p>
            <a:pPr marL="0" indent="0">
              <a:buNone/>
            </a:pPr>
            <a:r>
              <a:rPr lang="en-US" dirty="0" smtClean="0">
                <a:latin typeface="Courier New"/>
                <a:cs typeface="Courier New"/>
              </a:rPr>
              <a:t>&gt;&gt;&gt;print </a:t>
            </a:r>
            <a:r>
              <a:rPr lang="en-US" dirty="0" err="1" smtClean="0">
                <a:latin typeface="Courier New"/>
                <a:cs typeface="Courier New"/>
              </a:rPr>
              <a:t>sum_vals</a:t>
            </a:r>
            <a:r>
              <a:rPr lang="en-US" dirty="0" smtClean="0">
                <a:latin typeface="Courier New"/>
                <a:cs typeface="Courier New"/>
              </a:rPr>
              <a:t>(</a:t>
            </a:r>
            <a:r>
              <a:rPr lang="en-US" dirty="0" err="1" smtClean="0">
                <a:latin typeface="Courier New"/>
                <a:cs typeface="Courier New"/>
              </a:rPr>
              <a:t>xx,yy,zz</a:t>
            </a:r>
            <a:r>
              <a:rPr lang="en-US" dirty="0" smtClean="0">
                <a:latin typeface="Courier New"/>
                <a:cs typeface="Courier New"/>
              </a:rPr>
              <a:t>)</a:t>
            </a:r>
          </a:p>
          <a:p>
            <a:pPr marL="0" indent="0">
              <a:buNone/>
            </a:pPr>
            <a:r>
              <a:rPr lang="en-US" dirty="0" smtClean="0">
                <a:latin typeface="Courier New"/>
                <a:cs typeface="Courier New"/>
              </a:rPr>
              <a:t>&gt;&gt;&gt;print </a:t>
            </a:r>
            <a:r>
              <a:rPr lang="en-US" dirty="0" err="1" smtClean="0">
                <a:latin typeface="Courier New"/>
                <a:cs typeface="Courier New"/>
              </a:rPr>
              <a:t>sum_vals</a:t>
            </a:r>
            <a:r>
              <a:rPr lang="en-US" dirty="0" smtClean="0">
                <a:latin typeface="Courier New"/>
                <a:cs typeface="Courier New"/>
              </a:rPr>
              <a:t>(</a:t>
            </a:r>
            <a:r>
              <a:rPr lang="en-US" dirty="0" err="1" smtClean="0">
                <a:latin typeface="Courier New"/>
                <a:cs typeface="Courier New"/>
              </a:rPr>
              <a:t>zz,xx,yy</a:t>
            </a:r>
            <a:r>
              <a:rPr lang="en-US" dirty="0" smtClean="0">
                <a:latin typeface="Courier New"/>
                <a:cs typeface="Courier New"/>
              </a:rPr>
              <a:t>)</a:t>
            </a:r>
          </a:p>
          <a:p>
            <a:pPr marL="0" indent="0">
              <a:buNone/>
            </a:pPr>
            <a:r>
              <a:rPr lang="en-US" dirty="0" smtClean="0">
                <a:latin typeface="Courier New"/>
                <a:cs typeface="Courier New"/>
              </a:rPr>
              <a:t>&gt;&gt;&gt;print </a:t>
            </a:r>
            <a:r>
              <a:rPr lang="en-US" dirty="0" err="1" smtClean="0">
                <a:latin typeface="Courier New"/>
                <a:cs typeface="Courier New"/>
              </a:rPr>
              <a:t>sum_diff</a:t>
            </a:r>
            <a:r>
              <a:rPr lang="en-US" dirty="0" smtClean="0">
                <a:latin typeface="Courier New"/>
                <a:cs typeface="Courier New"/>
              </a:rPr>
              <a:t>(</a:t>
            </a:r>
            <a:r>
              <a:rPr lang="en-US" dirty="0" err="1" smtClean="0">
                <a:latin typeface="Courier New"/>
                <a:cs typeface="Courier New"/>
              </a:rPr>
              <a:t>xx,yy,zz</a:t>
            </a:r>
            <a:r>
              <a:rPr lang="en-US" dirty="0" smtClean="0">
                <a:latin typeface="Courier New"/>
                <a:cs typeface="Courier New"/>
              </a:rPr>
              <a:t>)</a:t>
            </a:r>
          </a:p>
          <a:p>
            <a:pPr marL="0" indent="0">
              <a:buNone/>
            </a:pPr>
            <a:r>
              <a:rPr lang="en-US" dirty="0" smtClean="0">
                <a:latin typeface="Courier New"/>
                <a:cs typeface="Courier New"/>
              </a:rPr>
              <a:t>&gt;&gt;&gt;print </a:t>
            </a:r>
            <a:r>
              <a:rPr lang="en-US" dirty="0" err="1" smtClean="0">
                <a:latin typeface="Courier New"/>
                <a:cs typeface="Courier New"/>
              </a:rPr>
              <a:t>sum_diff</a:t>
            </a:r>
            <a:r>
              <a:rPr lang="en-US" dirty="0" smtClean="0">
                <a:latin typeface="Courier New"/>
                <a:cs typeface="Courier New"/>
              </a:rPr>
              <a:t>(</a:t>
            </a:r>
            <a:r>
              <a:rPr lang="en-US" dirty="0" err="1" smtClean="0">
                <a:latin typeface="Courier New"/>
                <a:cs typeface="Courier New"/>
              </a:rPr>
              <a:t>zz,xx,yy</a:t>
            </a:r>
            <a:r>
              <a:rPr lang="en-US" dirty="0" smtClean="0">
                <a:latin typeface="Courier New"/>
                <a:cs typeface="Courier New"/>
              </a:rPr>
              <a:t>)</a:t>
            </a:r>
          </a:p>
          <a:p>
            <a:pPr marL="0" indent="0">
              <a:buNone/>
            </a:pPr>
            <a:r>
              <a:rPr lang="en-US" dirty="0" smtClean="0">
                <a:latin typeface="Courier New"/>
                <a:cs typeface="Courier New"/>
              </a:rPr>
              <a:t>&gt;&gt;&gt;print </a:t>
            </a:r>
            <a:r>
              <a:rPr lang="en-US" dirty="0" err="1" smtClean="0">
                <a:latin typeface="Courier New"/>
                <a:cs typeface="Courier New"/>
              </a:rPr>
              <a:t>make_list</a:t>
            </a:r>
            <a:r>
              <a:rPr lang="en-US" dirty="0" smtClean="0">
                <a:latin typeface="Courier New"/>
                <a:cs typeface="Courier New"/>
              </a:rPr>
              <a:t>(</a:t>
            </a:r>
            <a:r>
              <a:rPr lang="en-US" dirty="0" err="1" smtClean="0">
                <a:latin typeface="Courier New"/>
                <a:cs typeface="Courier New"/>
              </a:rPr>
              <a:t>xx,zz,yy</a:t>
            </a:r>
            <a:r>
              <a:rPr lang="en-US" dirty="0" smtClean="0">
                <a:latin typeface="Courier New"/>
                <a:cs typeface="Courier New"/>
              </a:rPr>
              <a:t>)</a:t>
            </a:r>
          </a:p>
          <a:p>
            <a:pPr marL="0" indent="0">
              <a:buNone/>
            </a:pPr>
            <a:r>
              <a:rPr lang="en-US" dirty="0" smtClean="0">
                <a:latin typeface="Courier New"/>
                <a:cs typeface="Courier New"/>
              </a:rPr>
              <a:t>&gt;&gt;&gt;print </a:t>
            </a:r>
            <a:r>
              <a:rPr lang="en-US" dirty="0" err="1" smtClean="0">
                <a:latin typeface="Courier New"/>
                <a:cs typeface="Courier New"/>
              </a:rPr>
              <a:t>make_list</a:t>
            </a:r>
            <a:r>
              <a:rPr lang="en-US" dirty="0" smtClean="0">
                <a:latin typeface="Courier New"/>
                <a:cs typeface="Courier New"/>
              </a:rPr>
              <a:t>(</a:t>
            </a:r>
            <a:r>
              <a:rPr lang="en-US" dirty="0" err="1" smtClean="0">
                <a:latin typeface="Courier New"/>
                <a:cs typeface="Courier New"/>
              </a:rPr>
              <a:t>zz,yy,xx</a:t>
            </a:r>
            <a:r>
              <a:rPr lang="en-US" dirty="0" smtClean="0">
                <a:latin typeface="Courier New"/>
                <a:cs typeface="Courier New"/>
              </a:rPr>
              <a:t>)</a:t>
            </a:r>
            <a:endParaRPr lang="en-US" dirty="0">
              <a:latin typeface="Courier New"/>
              <a:cs typeface="Courier New"/>
            </a:endParaRPr>
          </a:p>
        </p:txBody>
      </p:sp>
    </p:spTree>
    <p:extLst>
      <p:ext uri="{BB962C8B-B14F-4D97-AF65-F5344CB8AC3E}">
        <p14:creationId xmlns:p14="http://schemas.microsoft.com/office/powerpoint/2010/main" val="11148288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Argument Agreement</a:t>
            </a:r>
            <a:endParaRPr lang="en-US" dirty="0"/>
          </a:p>
        </p:txBody>
      </p:sp>
      <p:sp>
        <p:nvSpPr>
          <p:cNvPr id="3" name="Content Placeholder 2"/>
          <p:cNvSpPr>
            <a:spLocks noGrp="1"/>
          </p:cNvSpPr>
          <p:nvPr>
            <p:ph idx="1"/>
          </p:nvPr>
        </p:nvSpPr>
        <p:spPr/>
        <p:txBody>
          <a:bodyPr>
            <a:normAutofit fontScale="92500"/>
          </a:bodyPr>
          <a:lstStyle/>
          <a:p>
            <a:r>
              <a:rPr lang="en-US" dirty="0" smtClean="0"/>
              <a:t>Argument lists in the caller and the </a:t>
            </a:r>
            <a:r>
              <a:rPr lang="en-US" dirty="0" err="1" smtClean="0"/>
              <a:t>callee</a:t>
            </a:r>
            <a:r>
              <a:rPr lang="en-US" dirty="0" smtClean="0"/>
              <a:t> must agree in </a:t>
            </a:r>
            <a:r>
              <a:rPr lang="en-US" i="1" dirty="0" smtClean="0"/>
              <a:t>number</a:t>
            </a:r>
            <a:r>
              <a:rPr lang="en-US" dirty="0" smtClean="0"/>
              <a:t> and </a:t>
            </a:r>
            <a:r>
              <a:rPr lang="en-US" i="1" dirty="0" smtClean="0"/>
              <a:t>type</a:t>
            </a:r>
            <a:r>
              <a:rPr lang="en-US" dirty="0" smtClean="0"/>
              <a:t>. </a:t>
            </a:r>
          </a:p>
          <a:p>
            <a:r>
              <a:rPr lang="en-US" dirty="0"/>
              <a:t>There is a one-to-one correspondence between positional arguments in caller and </a:t>
            </a:r>
            <a:r>
              <a:rPr lang="en-US" dirty="0" err="1"/>
              <a:t>callee</a:t>
            </a:r>
            <a:r>
              <a:rPr lang="en-US" dirty="0" smtClean="0"/>
              <a:t>.</a:t>
            </a:r>
          </a:p>
          <a:p>
            <a:r>
              <a:rPr lang="en-US" dirty="0" smtClean="0"/>
              <a:t>In Python there is more freedom in type, but whatever is done to the argument in the function must make sense for the type of the variable passed in.  An illegal operation on the type passed in will cause the interpreter to stop (an </a:t>
            </a:r>
            <a:r>
              <a:rPr lang="en-US" i="1" dirty="0" smtClean="0"/>
              <a:t>exception</a:t>
            </a:r>
            <a:r>
              <a:rPr lang="en-US" dirty="0" smtClean="0"/>
              <a:t>).</a:t>
            </a:r>
          </a:p>
          <a:p>
            <a:pPr marL="0" indent="0">
              <a:buNone/>
            </a:pPr>
            <a:r>
              <a:rPr lang="en-US" dirty="0" err="1" smtClean="0">
                <a:latin typeface="Courier New"/>
                <a:cs typeface="Courier New"/>
              </a:rPr>
              <a:t>def</a:t>
            </a:r>
            <a:r>
              <a:rPr lang="en-US" dirty="0" smtClean="0">
                <a:latin typeface="Courier New"/>
                <a:cs typeface="Courier New"/>
              </a:rPr>
              <a:t> </a:t>
            </a:r>
            <a:r>
              <a:rPr lang="en-US" dirty="0" err="1" smtClean="0">
                <a:latin typeface="Courier New"/>
                <a:cs typeface="Courier New"/>
              </a:rPr>
              <a:t>sum_vals</a:t>
            </a:r>
            <a:r>
              <a:rPr lang="en-US" dirty="0" smtClean="0">
                <a:latin typeface="Courier New"/>
                <a:cs typeface="Courier New"/>
              </a:rPr>
              <a:t>(x,  y,  z):</a:t>
            </a:r>
          </a:p>
          <a:p>
            <a:pPr marL="0" indent="0">
              <a:buNone/>
            </a:pPr>
            <a:r>
              <a:rPr lang="en-US" dirty="0" err="1" smtClean="0">
                <a:latin typeface="Courier New"/>
                <a:cs typeface="Courier New"/>
              </a:rPr>
              <a:t>sum_vals</a:t>
            </a:r>
            <a:r>
              <a:rPr lang="en-US" dirty="0" smtClean="0">
                <a:latin typeface="Courier New"/>
                <a:cs typeface="Courier New"/>
              </a:rPr>
              <a:t>   (xx, </a:t>
            </a:r>
            <a:r>
              <a:rPr lang="en-US" dirty="0" err="1" smtClean="0">
                <a:latin typeface="Courier New"/>
                <a:cs typeface="Courier New"/>
              </a:rPr>
              <a:t>yy</a:t>
            </a:r>
            <a:r>
              <a:rPr lang="en-US" dirty="0" smtClean="0">
                <a:latin typeface="Courier New"/>
                <a:cs typeface="Courier New"/>
              </a:rPr>
              <a:t>, </a:t>
            </a:r>
            <a:r>
              <a:rPr lang="en-US" dirty="0" err="1" smtClean="0">
                <a:latin typeface="Courier New"/>
                <a:cs typeface="Courier New"/>
              </a:rPr>
              <a:t>zz</a:t>
            </a:r>
            <a:r>
              <a:rPr lang="en-US" dirty="0" smtClean="0">
                <a:latin typeface="Courier New"/>
                <a:cs typeface="Courier New"/>
              </a:rPr>
              <a:t>)</a:t>
            </a:r>
          </a:p>
        </p:txBody>
      </p:sp>
    </p:spTree>
    <p:extLst>
      <p:ext uri="{BB962C8B-B14F-4D97-AF65-F5344CB8AC3E}">
        <p14:creationId xmlns:p14="http://schemas.microsoft.com/office/powerpoint/2010/main" val="1328215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and Keyword Arguments</a:t>
            </a:r>
            <a:endParaRPr lang="en-US" dirty="0"/>
          </a:p>
        </p:txBody>
      </p:sp>
      <p:sp>
        <p:nvSpPr>
          <p:cNvPr id="3" name="Content Placeholder 2"/>
          <p:cNvSpPr>
            <a:spLocks noGrp="1"/>
          </p:cNvSpPr>
          <p:nvPr>
            <p:ph idx="1"/>
          </p:nvPr>
        </p:nvSpPr>
        <p:spPr/>
        <p:txBody>
          <a:bodyPr>
            <a:normAutofit lnSpcReduction="10000"/>
          </a:bodyPr>
          <a:lstStyle/>
          <a:p>
            <a:pPr marL="431800"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t>An argument may be assigned a default value in the parameter list; if so that argument becomes </a:t>
            </a:r>
            <a:r>
              <a:rPr lang="en-US" i="1" dirty="0"/>
              <a:t>optional</a:t>
            </a:r>
            <a:r>
              <a:rPr lang="en-US" dirty="0"/>
              <a:t>.  If not present in the calling list it takes the assigned default value.</a:t>
            </a:r>
          </a:p>
          <a:p>
            <a:pPr marL="431800" indent="-32385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Arial" charset="0"/>
              </a:rPr>
              <a:t>  </a:t>
            </a:r>
            <a:r>
              <a:rPr lang="en-US" dirty="0" smtClean="0">
                <a:latin typeface="Courier"/>
                <a:cs typeface="Courier"/>
              </a:rPr>
              <a:t> </a:t>
            </a:r>
            <a:r>
              <a:rPr lang="en-US" dirty="0" err="1" smtClean="0">
                <a:latin typeface="Courier New"/>
                <a:cs typeface="Courier New"/>
              </a:rPr>
              <a:t>def</a:t>
            </a:r>
            <a:r>
              <a:rPr lang="en-US" dirty="0" smtClean="0">
                <a:latin typeface="Courier New"/>
                <a:cs typeface="Courier New"/>
              </a:rPr>
              <a:t> </a:t>
            </a:r>
            <a:r>
              <a:rPr lang="en-US" dirty="0" err="1">
                <a:latin typeface="Courier New"/>
                <a:cs typeface="Courier New"/>
              </a:rPr>
              <a:t>func</a:t>
            </a:r>
            <a:r>
              <a:rPr lang="en-US" dirty="0">
                <a:latin typeface="Courier New"/>
                <a:cs typeface="Courier New"/>
              </a:rPr>
              <a:t>(</a:t>
            </a:r>
            <a:r>
              <a:rPr lang="en-US" dirty="0" err="1">
                <a:latin typeface="Courier New"/>
                <a:cs typeface="Courier New"/>
              </a:rPr>
              <a:t>x,y</a:t>
            </a:r>
            <a:r>
              <a:rPr lang="en-US" dirty="0">
                <a:latin typeface="Courier New"/>
                <a:cs typeface="Courier New"/>
              </a:rPr>
              <a:t>=0,w=3)</a:t>
            </a:r>
            <a:r>
              <a:rPr lang="en-US" dirty="0" smtClean="0">
                <a:latin typeface="Courier New"/>
                <a:cs typeface="Courier New"/>
              </a:rPr>
              <a:t>:</a:t>
            </a:r>
          </a:p>
          <a:p>
            <a:pPr marL="431800" indent="-32385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 </a:t>
            </a:r>
            <a:r>
              <a:rPr lang="en-US" dirty="0" smtClean="0">
                <a:latin typeface="Courier New"/>
                <a:cs typeface="Courier New"/>
              </a:rPr>
              <a:t> c=</a:t>
            </a:r>
            <a:r>
              <a:rPr lang="en-US" dirty="0" err="1" smtClean="0">
                <a:latin typeface="Courier New"/>
                <a:cs typeface="Courier New"/>
              </a:rPr>
              <a:t>func</a:t>
            </a:r>
            <a:r>
              <a:rPr lang="en-US" dirty="0" smtClean="0">
                <a:latin typeface="Courier New"/>
                <a:cs typeface="Courier New"/>
              </a:rPr>
              <a:t>(x)</a:t>
            </a:r>
          </a:p>
          <a:p>
            <a:pPr marL="431800" indent="-32385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 </a:t>
            </a:r>
            <a:r>
              <a:rPr lang="en-US" dirty="0" smtClean="0">
                <a:latin typeface="Courier New"/>
                <a:cs typeface="Courier New"/>
              </a:rPr>
              <a:t> d=</a:t>
            </a:r>
            <a:r>
              <a:rPr lang="en-US" dirty="0" err="1" smtClean="0">
                <a:latin typeface="Courier New"/>
                <a:cs typeface="Courier New"/>
              </a:rPr>
              <a:t>func</a:t>
            </a:r>
            <a:r>
              <a:rPr lang="en-US" dirty="0" smtClean="0">
                <a:latin typeface="Courier New"/>
                <a:cs typeface="Courier New"/>
              </a:rPr>
              <a:t>(</a:t>
            </a:r>
            <a:r>
              <a:rPr lang="en-US" dirty="0" err="1" smtClean="0">
                <a:latin typeface="Courier New"/>
                <a:cs typeface="Courier New"/>
              </a:rPr>
              <a:t>x,yy</a:t>
            </a:r>
            <a:r>
              <a:rPr lang="en-US" dirty="0" smtClean="0">
                <a:latin typeface="Courier New"/>
                <a:cs typeface="Courier New"/>
              </a:rPr>
              <a:t>)</a:t>
            </a:r>
            <a:endParaRPr lang="en-US" dirty="0">
              <a:latin typeface="Courier New"/>
              <a:cs typeface="Courier New"/>
            </a:endParaRPr>
          </a:p>
          <a:p>
            <a:pPr marL="431800"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t>Keyword arguments can be passed by keyword, not position.  They must follow any positional arguments in the argument list.</a:t>
            </a:r>
          </a:p>
          <a:p>
            <a:pPr marL="431800" indent="-32385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latin typeface="Courier New"/>
                <a:cs typeface="Courier New"/>
              </a:rPr>
              <a:t>  z</a:t>
            </a:r>
            <a:r>
              <a:rPr lang="en-US" dirty="0">
                <a:latin typeface="Courier New"/>
                <a:cs typeface="Courier New"/>
              </a:rPr>
              <a:t>=</a:t>
            </a:r>
            <a:r>
              <a:rPr lang="en-US" dirty="0" err="1">
                <a:latin typeface="Courier New"/>
                <a:cs typeface="Courier New"/>
              </a:rPr>
              <a:t>func</a:t>
            </a:r>
            <a:r>
              <a:rPr lang="en-US" dirty="0">
                <a:latin typeface="Courier New"/>
                <a:cs typeface="Courier New"/>
              </a:rPr>
              <a:t>(</a:t>
            </a:r>
            <a:r>
              <a:rPr lang="en-US" dirty="0" err="1">
                <a:latin typeface="Courier New"/>
                <a:cs typeface="Courier New"/>
              </a:rPr>
              <a:t>x,w</a:t>
            </a:r>
            <a:r>
              <a:rPr lang="en-US" dirty="0">
                <a:latin typeface="Courier New"/>
                <a:cs typeface="Courier New"/>
              </a:rPr>
              <a:t>=6,y=2)</a:t>
            </a:r>
          </a:p>
        </p:txBody>
      </p:sp>
    </p:spTree>
    <p:extLst>
      <p:ext uri="{BB962C8B-B14F-4D97-AF65-F5344CB8AC3E}">
        <p14:creationId xmlns:p14="http://schemas.microsoft.com/office/powerpoint/2010/main" val="10958614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Warning</a:t>
            </a:r>
            <a:endParaRPr lang="en-US" dirty="0"/>
          </a:p>
        </p:txBody>
      </p:sp>
      <p:sp>
        <p:nvSpPr>
          <p:cNvPr id="3" name="Content Placeholder 2"/>
          <p:cNvSpPr>
            <a:spLocks noGrp="1"/>
          </p:cNvSpPr>
          <p:nvPr>
            <p:ph idx="1"/>
          </p:nvPr>
        </p:nvSpPr>
        <p:spPr/>
        <p:txBody>
          <a:bodyPr/>
          <a:lstStyle/>
          <a:p>
            <a:r>
              <a:rPr lang="en-US" dirty="0"/>
              <a:t>Default values are set only </a:t>
            </a:r>
            <a:r>
              <a:rPr lang="en-US" i="1" dirty="0"/>
              <a:t>once</a:t>
            </a:r>
            <a:r>
              <a:rPr lang="en-US" dirty="0"/>
              <a:t>, when the function is compiled to </a:t>
            </a:r>
            <a:r>
              <a:rPr lang="en-US" dirty="0" err="1"/>
              <a:t>bytecode</a:t>
            </a:r>
            <a:r>
              <a:rPr lang="en-US" dirty="0"/>
              <a:t>.</a:t>
            </a:r>
          </a:p>
          <a:p>
            <a:r>
              <a:rPr lang="en-US" dirty="0"/>
              <a:t>Avoid using a mutable type as a default value for optional </a:t>
            </a:r>
            <a:r>
              <a:rPr lang="en-US" dirty="0" smtClean="0"/>
              <a:t>arguments.</a:t>
            </a:r>
            <a:endParaRPr lang="en-US" dirty="0"/>
          </a:p>
        </p:txBody>
      </p:sp>
    </p:spTree>
    <p:extLst>
      <p:ext uri="{BB962C8B-B14F-4D97-AF65-F5344CB8AC3E}">
        <p14:creationId xmlns:p14="http://schemas.microsoft.com/office/powerpoint/2010/main" val="13234990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Passing  </a:t>
            </a:r>
            <a:endParaRPr lang="en-US" dirty="0"/>
          </a:p>
        </p:txBody>
      </p:sp>
      <p:sp>
        <p:nvSpPr>
          <p:cNvPr id="3" name="Content Placeholder 2"/>
          <p:cNvSpPr>
            <a:spLocks noGrp="1"/>
          </p:cNvSpPr>
          <p:nvPr>
            <p:ph idx="1"/>
          </p:nvPr>
        </p:nvSpPr>
        <p:spPr/>
        <p:txBody>
          <a:bodyPr>
            <a:normAutofit/>
          </a:bodyPr>
          <a:lstStyle/>
          <a:p>
            <a:r>
              <a:rPr lang="en-US" dirty="0" smtClean="0">
                <a:latin typeface="Arial" charset="0"/>
                <a:cs typeface="DejaVu Sans" charset="0"/>
              </a:rPr>
              <a:t>Python </a:t>
            </a:r>
            <a:r>
              <a:rPr lang="en-US" dirty="0">
                <a:latin typeface="Arial" charset="0"/>
                <a:cs typeface="DejaVu Sans" charset="0"/>
              </a:rPr>
              <a:t>passes variables to functions by </a:t>
            </a:r>
            <a:r>
              <a:rPr lang="en-US" i="1" dirty="0">
                <a:latin typeface="Arial" charset="0"/>
                <a:cs typeface="DejaVu Sans" charset="0"/>
              </a:rPr>
              <a:t>assignment</a:t>
            </a:r>
            <a:r>
              <a:rPr lang="en-US" dirty="0">
                <a:latin typeface="Arial" charset="0"/>
                <a:cs typeface="DejaVu Sans" charset="0"/>
              </a:rPr>
              <a:t>.  </a:t>
            </a:r>
            <a:endParaRPr lang="en-US" dirty="0" smtClean="0">
              <a:latin typeface="Arial" charset="0"/>
              <a:cs typeface="DejaVu Sans" charset="0"/>
            </a:endParaRPr>
          </a:p>
          <a:p>
            <a:r>
              <a:rPr lang="en-US" dirty="0" smtClean="0">
                <a:latin typeface="Arial" charset="0"/>
                <a:cs typeface="DejaVu Sans" charset="0"/>
              </a:rPr>
              <a:t>If </a:t>
            </a:r>
            <a:r>
              <a:rPr lang="en-US" dirty="0">
                <a:latin typeface="Arial" charset="0"/>
                <a:cs typeface="DejaVu Sans" charset="0"/>
              </a:rPr>
              <a:t>the variable is mutable and it is changed in the function it </a:t>
            </a:r>
            <a:r>
              <a:rPr lang="en-US" b="1" dirty="0">
                <a:latin typeface="Arial" charset="0"/>
                <a:cs typeface="DejaVu Sans" charset="0"/>
              </a:rPr>
              <a:t>will change </a:t>
            </a:r>
            <a:r>
              <a:rPr lang="en-US" dirty="0">
                <a:latin typeface="Arial" charset="0"/>
                <a:cs typeface="DejaVu Sans" charset="0"/>
              </a:rPr>
              <a:t>in the calling program</a:t>
            </a:r>
            <a:r>
              <a:rPr lang="en-US" dirty="0" smtClean="0">
                <a:latin typeface="Arial" charset="0"/>
                <a:cs typeface="DejaVu Sans" charset="0"/>
              </a:rPr>
              <a:t>.</a:t>
            </a:r>
          </a:p>
          <a:p>
            <a:r>
              <a:rPr lang="en-US" dirty="0" smtClean="0">
                <a:latin typeface="Arial" charset="0"/>
                <a:ea typeface="DejaVu Sans" charset="0"/>
                <a:cs typeface="DejaVu Sans" charset="0"/>
              </a:rPr>
              <a:t>If </a:t>
            </a:r>
            <a:r>
              <a:rPr lang="en-US" dirty="0">
                <a:latin typeface="Arial" charset="0"/>
                <a:ea typeface="DejaVu Sans" charset="0"/>
                <a:cs typeface="DejaVu Sans" charset="0"/>
              </a:rPr>
              <a:t>it is </a:t>
            </a:r>
            <a:r>
              <a:rPr lang="en-US" i="1" dirty="0">
                <a:latin typeface="Arial" charset="0"/>
                <a:ea typeface="DejaVu Sans" charset="0"/>
                <a:cs typeface="DejaVu Sans" charset="0"/>
              </a:rPr>
              <a:t>immutable</a:t>
            </a:r>
            <a:r>
              <a:rPr lang="en-US" dirty="0">
                <a:latin typeface="Arial" charset="0"/>
                <a:ea typeface="DejaVu Sans" charset="0"/>
                <a:cs typeface="DejaVu Sans" charset="0"/>
              </a:rPr>
              <a:t> </a:t>
            </a:r>
            <a:r>
              <a:rPr lang="en-US" dirty="0" smtClean="0">
                <a:latin typeface="Arial" charset="0"/>
                <a:ea typeface="DejaVu Sans" charset="0"/>
                <a:cs typeface="DejaVu Sans" charset="0"/>
              </a:rPr>
              <a:t>it </a:t>
            </a:r>
            <a:r>
              <a:rPr lang="en-US" dirty="0">
                <a:latin typeface="Arial" charset="0"/>
                <a:ea typeface="DejaVu Sans" charset="0"/>
                <a:cs typeface="DejaVu Sans" charset="0"/>
              </a:rPr>
              <a:t>will not be changed even if the function changes it</a:t>
            </a:r>
            <a:r>
              <a:rPr lang="en-US" dirty="0" smtClean="0">
                <a:latin typeface="Arial" charset="0"/>
                <a:ea typeface="DejaVu Sans" charset="0"/>
                <a:cs typeface="DejaVu Sans" charset="0"/>
              </a:rPr>
              <a:t>; </a:t>
            </a:r>
            <a:r>
              <a:rPr lang="en-US" dirty="0">
                <a:latin typeface="Arial" charset="0"/>
                <a:ea typeface="DejaVu Sans" charset="0"/>
                <a:cs typeface="DejaVu Sans" charset="0"/>
              </a:rPr>
              <a:t>a local copy will be </a:t>
            </a:r>
            <a:r>
              <a:rPr lang="en-US" dirty="0" smtClean="0">
                <a:latin typeface="Arial" charset="0"/>
                <a:ea typeface="DejaVu Sans" charset="0"/>
                <a:cs typeface="DejaVu Sans" charset="0"/>
              </a:rPr>
              <a:t>made within the function block.</a:t>
            </a:r>
          </a:p>
          <a:p>
            <a:r>
              <a:rPr lang="en-US" dirty="0" smtClean="0">
                <a:latin typeface="Arial" charset="0"/>
                <a:ea typeface="DejaVu Sans" charset="0"/>
                <a:cs typeface="DejaVu Sans" charset="0"/>
              </a:rPr>
              <a:t>If </a:t>
            </a:r>
            <a:r>
              <a:rPr lang="en-US" dirty="0">
                <a:latin typeface="Arial" charset="0"/>
                <a:ea typeface="DejaVu Sans" charset="0"/>
                <a:cs typeface="DejaVu Sans" charset="0"/>
              </a:rPr>
              <a:t>a function changes one of its parameters that is called a </a:t>
            </a:r>
            <a:r>
              <a:rPr lang="en-US" b="1" dirty="0">
                <a:latin typeface="Arial" charset="0"/>
                <a:ea typeface="DejaVu Sans" charset="0"/>
                <a:cs typeface="DejaVu Sans" charset="0"/>
              </a:rPr>
              <a:t>side effect</a:t>
            </a:r>
            <a:r>
              <a:rPr lang="en-US" dirty="0">
                <a:latin typeface="Arial" charset="0"/>
                <a:ea typeface="DejaVu Sans" charset="0"/>
                <a:cs typeface="DejaVu Sans" charset="0"/>
              </a:rPr>
              <a:t>.  </a:t>
            </a:r>
          </a:p>
        </p:txBody>
      </p:sp>
    </p:spTree>
    <p:extLst>
      <p:ext uri="{BB962C8B-B14F-4D97-AF65-F5344CB8AC3E}">
        <p14:creationId xmlns:p14="http://schemas.microsoft.com/office/powerpoint/2010/main" val="4124471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Type in and run the following:</a:t>
            </a:r>
          </a:p>
          <a:p>
            <a:pPr marL="0" indent="0">
              <a:buNone/>
            </a:pPr>
            <a:r>
              <a:rPr lang="en-US" dirty="0" err="1" smtClean="0">
                <a:latin typeface="Courier New"/>
                <a:cs typeface="Courier New"/>
              </a:rPr>
              <a:t>def</a:t>
            </a:r>
            <a:r>
              <a:rPr lang="en-US" dirty="0" smtClean="0">
                <a:latin typeface="Courier New"/>
                <a:cs typeface="Courier New"/>
              </a:rPr>
              <a:t> </a:t>
            </a:r>
            <a:r>
              <a:rPr lang="en-US" dirty="0" err="1" smtClean="0">
                <a:latin typeface="Courier New"/>
                <a:cs typeface="Courier New"/>
              </a:rPr>
              <a:t>side_effect</a:t>
            </a:r>
            <a:r>
              <a:rPr lang="en-US" dirty="0" smtClean="0">
                <a:latin typeface="Courier New"/>
                <a:cs typeface="Courier New"/>
              </a:rPr>
              <a:t>(</a:t>
            </a:r>
            <a:r>
              <a:rPr lang="en-US" dirty="0" err="1" smtClean="0">
                <a:latin typeface="Courier New"/>
                <a:cs typeface="Courier New"/>
              </a:rPr>
              <a:t>L,x</a:t>
            </a:r>
            <a:r>
              <a:rPr lang="en-US" dirty="0" smtClean="0">
                <a:latin typeface="Courier New"/>
                <a:cs typeface="Courier New"/>
              </a:rPr>
              <a:t>):</a:t>
            </a:r>
          </a:p>
          <a:p>
            <a:pPr marL="0" indent="0">
              <a:buNone/>
            </a:pPr>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L.append</a:t>
            </a:r>
            <a:r>
              <a:rPr lang="en-US" dirty="0" smtClean="0">
                <a:latin typeface="Courier New"/>
                <a:cs typeface="Courier New"/>
              </a:rPr>
              <a:t>(x)</a:t>
            </a:r>
          </a:p>
          <a:p>
            <a:pPr marL="0" indent="0">
              <a:buNone/>
            </a:pPr>
            <a:r>
              <a:rPr lang="en-US" dirty="0">
                <a:latin typeface="Courier New"/>
                <a:cs typeface="Courier New"/>
              </a:rPr>
              <a:t> </a:t>
            </a:r>
            <a:r>
              <a:rPr lang="en-US" dirty="0" smtClean="0">
                <a:latin typeface="Courier New"/>
                <a:cs typeface="Courier New"/>
              </a:rPr>
              <a:t>  return None</a:t>
            </a:r>
          </a:p>
          <a:p>
            <a:pPr marL="0" indent="0">
              <a:buNone/>
            </a:pPr>
            <a:endParaRPr lang="en-US" dirty="0">
              <a:latin typeface="Courier New"/>
              <a:cs typeface="Courier New"/>
            </a:endParaRPr>
          </a:p>
          <a:p>
            <a:pPr marL="0" indent="0">
              <a:buNone/>
            </a:pPr>
            <a:r>
              <a:rPr lang="en-US" dirty="0" smtClean="0">
                <a:latin typeface="Courier New"/>
                <a:cs typeface="Courier New"/>
              </a:rPr>
              <a:t>L=[1,2,3,4]</a:t>
            </a:r>
          </a:p>
          <a:p>
            <a:pPr marL="0" indent="0">
              <a:buNone/>
            </a:pPr>
            <a:r>
              <a:rPr lang="en-US" dirty="0" err="1" smtClean="0">
                <a:latin typeface="Courier New"/>
                <a:cs typeface="Courier New"/>
              </a:rPr>
              <a:t>side_effect</a:t>
            </a:r>
            <a:r>
              <a:rPr lang="en-US" dirty="0" smtClean="0">
                <a:latin typeface="Courier New"/>
                <a:cs typeface="Courier New"/>
              </a:rPr>
              <a:t>(L,11)</a:t>
            </a:r>
          </a:p>
          <a:p>
            <a:pPr marL="0" indent="0">
              <a:buNone/>
            </a:pPr>
            <a:r>
              <a:rPr lang="en-US" dirty="0" smtClean="0">
                <a:latin typeface="Courier New"/>
                <a:cs typeface="Courier New"/>
              </a:rPr>
              <a:t>print L</a:t>
            </a:r>
          </a:p>
          <a:p>
            <a:pPr marL="0" indent="0">
              <a:buNone/>
            </a:pPr>
            <a:r>
              <a:rPr lang="en-US" dirty="0" smtClean="0">
                <a:latin typeface="Courier New"/>
                <a:cs typeface="Courier New"/>
              </a:rPr>
              <a:t>print </a:t>
            </a:r>
            <a:r>
              <a:rPr lang="en-US" dirty="0" err="1" smtClean="0">
                <a:latin typeface="Courier New"/>
                <a:cs typeface="Courier New"/>
              </a:rPr>
              <a:t>side_effect</a:t>
            </a:r>
            <a:r>
              <a:rPr lang="en-US" dirty="0" smtClean="0">
                <a:latin typeface="Courier New"/>
                <a:cs typeface="Courier New"/>
              </a:rPr>
              <a:t>(L,99) </a:t>
            </a:r>
          </a:p>
          <a:p>
            <a:pPr marL="0" indent="0">
              <a:buNone/>
            </a:pPr>
            <a:r>
              <a:rPr lang="en-US" dirty="0">
                <a:latin typeface="Courier New"/>
                <a:cs typeface="Courier New"/>
              </a:rPr>
              <a:t> </a:t>
            </a:r>
            <a:r>
              <a:rPr lang="en-US" dirty="0" smtClean="0">
                <a:latin typeface="Courier New"/>
                <a:cs typeface="Courier New"/>
              </a:rPr>
              <a:t> </a:t>
            </a:r>
            <a:r>
              <a:rPr lang="en-US" dirty="0" smtClean="0">
                <a:cs typeface="Courier New"/>
              </a:rPr>
              <a:t>What is printed in the last line and why?  What is </a:t>
            </a:r>
            <a:r>
              <a:rPr lang="en-US" dirty="0" smtClean="0">
                <a:latin typeface="Courier New"/>
                <a:cs typeface="Courier New"/>
              </a:rPr>
              <a:t>L</a:t>
            </a:r>
            <a:r>
              <a:rPr lang="en-US" dirty="0" smtClean="0">
                <a:cs typeface="Courier New"/>
              </a:rPr>
              <a:t> now?</a:t>
            </a:r>
            <a:endParaRPr lang="en-US" dirty="0">
              <a:cs typeface="Courier New"/>
            </a:endParaRPr>
          </a:p>
        </p:txBody>
      </p:sp>
    </p:spTree>
    <p:extLst>
      <p:ext uri="{BB962C8B-B14F-4D97-AF65-F5344CB8AC3E}">
        <p14:creationId xmlns:p14="http://schemas.microsoft.com/office/powerpoint/2010/main" val="20691514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Early Returns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return statement exits immediately with no more statements being executed.</a:t>
            </a:r>
          </a:p>
          <a:p>
            <a:r>
              <a:rPr lang="en-US" dirty="0" smtClean="0"/>
              <a:t>A function may have multiple return statements but only one (the first encountered) will be executed.</a:t>
            </a:r>
          </a:p>
          <a:p>
            <a:r>
              <a:rPr lang="en-US" dirty="0" smtClean="0"/>
              <a:t>In conjunction with conditions, the function can return early.</a:t>
            </a:r>
          </a:p>
          <a:p>
            <a:pPr marL="0" indent="0">
              <a:buNone/>
            </a:pPr>
            <a:r>
              <a:rPr lang="en-US" dirty="0" err="1" smtClean="0">
                <a:latin typeface="Courier New"/>
                <a:cs typeface="Courier New"/>
              </a:rPr>
              <a:t>def</a:t>
            </a:r>
            <a:r>
              <a:rPr lang="en-US" dirty="0" smtClean="0">
                <a:latin typeface="Courier New"/>
                <a:cs typeface="Courier New"/>
              </a:rPr>
              <a:t> </a:t>
            </a:r>
            <a:r>
              <a:rPr lang="en-US" dirty="0" err="1" smtClean="0">
                <a:latin typeface="Courier New"/>
                <a:cs typeface="Courier New"/>
              </a:rPr>
              <a:t>sum_vals</a:t>
            </a:r>
            <a:r>
              <a:rPr lang="en-US" dirty="0" smtClean="0">
                <a:latin typeface="Courier New"/>
                <a:cs typeface="Courier New"/>
              </a:rPr>
              <a:t>(</a:t>
            </a:r>
            <a:r>
              <a:rPr lang="en-US" dirty="0" err="1" smtClean="0">
                <a:latin typeface="Courier New"/>
                <a:cs typeface="Courier New"/>
              </a:rPr>
              <a:t>x,y,z</a:t>
            </a:r>
            <a:r>
              <a:rPr lang="en-US" dirty="0" smtClean="0">
                <a:latin typeface="Courier New"/>
                <a:cs typeface="Courier New"/>
              </a:rPr>
              <a:t>):</a:t>
            </a:r>
          </a:p>
          <a:p>
            <a:pPr marL="0" indent="0">
              <a:buNone/>
            </a:pPr>
            <a:r>
              <a:rPr lang="en-US" dirty="0">
                <a:latin typeface="Courier New"/>
                <a:cs typeface="Courier New"/>
              </a:rPr>
              <a:t> </a:t>
            </a:r>
            <a:r>
              <a:rPr lang="en-US" dirty="0" smtClean="0">
                <a:latin typeface="Courier New"/>
                <a:cs typeface="Courier New"/>
              </a:rPr>
              <a:t>  """A stupid function"""</a:t>
            </a:r>
          </a:p>
          <a:p>
            <a:pPr marL="0" indent="0">
              <a:buNone/>
            </a:pPr>
            <a:r>
              <a:rPr lang="en-US" dirty="0">
                <a:latin typeface="Courier New"/>
                <a:cs typeface="Courier New"/>
              </a:rPr>
              <a:t> </a:t>
            </a:r>
            <a:r>
              <a:rPr lang="en-US" dirty="0" smtClean="0">
                <a:latin typeface="Courier New"/>
                <a:cs typeface="Courier New"/>
              </a:rPr>
              <a:t>  if (x==0 and y==0 and z==0):     		 return -1</a:t>
            </a:r>
          </a:p>
          <a:p>
            <a:pPr marL="0" indent="0">
              <a:buNone/>
            </a:pPr>
            <a:r>
              <a:rPr lang="en-US" dirty="0" smtClean="0">
                <a:latin typeface="Courier New"/>
                <a:cs typeface="Courier New"/>
              </a:rPr>
              <a:t>   return </a:t>
            </a:r>
            <a:r>
              <a:rPr lang="en-US" dirty="0" err="1" smtClean="0">
                <a:latin typeface="Courier New"/>
                <a:cs typeface="Courier New"/>
              </a:rPr>
              <a:t>x+y+z</a:t>
            </a:r>
            <a:endParaRPr lang="en-US" dirty="0">
              <a:latin typeface="Courier New"/>
              <a:cs typeface="Courier New"/>
            </a:endParaRPr>
          </a:p>
        </p:txBody>
      </p:sp>
    </p:spTree>
    <p:extLst>
      <p:ext uri="{BB962C8B-B14F-4D97-AF65-F5344CB8AC3E}">
        <p14:creationId xmlns:p14="http://schemas.microsoft.com/office/powerpoint/2010/main" val="20253377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Scope</a:t>
            </a:r>
            <a:endParaRPr lang="en-US" dirty="0"/>
          </a:p>
        </p:txBody>
      </p:sp>
      <p:sp>
        <p:nvSpPr>
          <p:cNvPr id="3" name="Content Placeholder 2"/>
          <p:cNvSpPr>
            <a:spLocks noGrp="1"/>
          </p:cNvSpPr>
          <p:nvPr>
            <p:ph idx="1"/>
          </p:nvPr>
        </p:nvSpPr>
        <p:spPr/>
        <p:txBody>
          <a:bodyPr>
            <a:normAutofit/>
          </a:bodyPr>
          <a:lstStyle/>
          <a:p>
            <a:r>
              <a:rPr lang="en-US" dirty="0" smtClean="0">
                <a:latin typeface="Arial" charset="0"/>
                <a:cs typeface="DejaVu Sans" charset="0"/>
              </a:rPr>
              <a:t>The </a:t>
            </a:r>
            <a:r>
              <a:rPr lang="en-US" b="1" dirty="0">
                <a:latin typeface="Arial" charset="0"/>
                <a:cs typeface="DejaVu Sans" charset="0"/>
              </a:rPr>
              <a:t>scope</a:t>
            </a:r>
            <a:r>
              <a:rPr lang="en-US" dirty="0">
                <a:latin typeface="Arial" charset="0"/>
                <a:cs typeface="DejaVu Sans" charset="0"/>
              </a:rPr>
              <a:t> of a variable is the range over which it has a defined value.  In Python, the scope of a variable is the </a:t>
            </a:r>
            <a:r>
              <a:rPr lang="en-US" i="1" dirty="0">
                <a:latin typeface="Arial" charset="0"/>
                <a:cs typeface="DejaVu Sans" charset="0"/>
              </a:rPr>
              <a:t>code block </a:t>
            </a:r>
            <a:r>
              <a:rPr lang="en-US" dirty="0">
                <a:latin typeface="Arial" charset="0"/>
                <a:cs typeface="DejaVu Sans" charset="0"/>
              </a:rPr>
              <a:t>within which it is first referenced.  So a calling program may have a variable named x, and a function may also have a variable named x, and if x is not an argument to the function then it will be distinct from the x in the main program.</a:t>
            </a:r>
          </a:p>
          <a:p>
            <a:endParaRPr lang="en-US" dirty="0" smtClean="0">
              <a:latin typeface="Arial" charset="0"/>
              <a:cs typeface="DejaVu Sans" charset="0"/>
            </a:endParaRPr>
          </a:p>
        </p:txBody>
      </p:sp>
    </p:spTree>
    <p:extLst>
      <p:ext uri="{BB962C8B-B14F-4D97-AF65-F5344CB8AC3E}">
        <p14:creationId xmlns:p14="http://schemas.microsoft.com/office/powerpoint/2010/main" val="87737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Sequence Objects</a:t>
            </a:r>
            <a:endParaRPr lang="en-US" dirty="0"/>
          </a:p>
        </p:txBody>
      </p:sp>
      <p:sp>
        <p:nvSpPr>
          <p:cNvPr id="3" name="Content Placeholder 2"/>
          <p:cNvSpPr>
            <a:spLocks noGrp="1"/>
          </p:cNvSpPr>
          <p:nvPr>
            <p:ph idx="1"/>
          </p:nvPr>
        </p:nvSpPr>
        <p:spPr/>
        <p:txBody>
          <a:bodyPr>
            <a:normAutofit lnSpcReduction="10000"/>
          </a:bodyPr>
          <a:lstStyle/>
          <a:p>
            <a:r>
              <a:rPr lang="en-US" dirty="0"/>
              <a:t>Sequence objects are:</a:t>
            </a:r>
          </a:p>
          <a:p>
            <a:pPr marL="0" indent="0">
              <a:buNone/>
            </a:pPr>
            <a:r>
              <a:rPr lang="en-US" dirty="0"/>
              <a:t>strings, Unicode strings, lists, tuples, </a:t>
            </a:r>
            <a:r>
              <a:rPr lang="en-US" dirty="0" err="1"/>
              <a:t>bytearrays</a:t>
            </a:r>
            <a:r>
              <a:rPr lang="en-US" dirty="0"/>
              <a:t>, buffers, and </a:t>
            </a:r>
            <a:r>
              <a:rPr lang="en-US" dirty="0" err="1"/>
              <a:t>xrange</a:t>
            </a:r>
            <a:r>
              <a:rPr lang="en-US" dirty="0"/>
              <a:t> objects.</a:t>
            </a:r>
          </a:p>
          <a:p>
            <a:r>
              <a:rPr lang="en-US" dirty="0" err="1"/>
              <a:t>xrange</a:t>
            </a:r>
            <a:r>
              <a:rPr lang="en-US" dirty="0"/>
              <a:t> objects are created by the </a:t>
            </a:r>
            <a:r>
              <a:rPr lang="en-US" dirty="0" err="1"/>
              <a:t>xrange</a:t>
            </a:r>
            <a:r>
              <a:rPr lang="en-US" dirty="0"/>
              <a:t> function (similar to the range function we have already used). </a:t>
            </a:r>
            <a:r>
              <a:rPr lang="en-US" dirty="0" smtClean="0"/>
              <a:t>Note: Python 2 only.  In Python 3 </a:t>
            </a:r>
            <a:r>
              <a:rPr lang="en-US" dirty="0" smtClean="0">
                <a:latin typeface="Courier New" charset="0"/>
                <a:ea typeface="Courier New" charset="0"/>
                <a:cs typeface="Courier New" charset="0"/>
              </a:rPr>
              <a:t>range</a:t>
            </a:r>
            <a:r>
              <a:rPr lang="en-US" dirty="0" smtClean="0"/>
              <a:t> behaves like Python 2 </a:t>
            </a:r>
            <a:r>
              <a:rPr lang="en-US" dirty="0" err="1" smtClean="0">
                <a:latin typeface="Courier New" charset="0"/>
                <a:ea typeface="Courier New" charset="0"/>
                <a:cs typeface="Courier New" charset="0"/>
              </a:rPr>
              <a:t>xrange</a:t>
            </a:r>
            <a:r>
              <a:rPr lang="en-US" dirty="0" smtClean="0"/>
              <a:t>.</a:t>
            </a:r>
          </a:p>
          <a:p>
            <a:r>
              <a:rPr lang="en-US" dirty="0" smtClean="0"/>
              <a:t>Sequences </a:t>
            </a:r>
            <a:r>
              <a:rPr lang="en-US" dirty="0"/>
              <a:t>support operators </a:t>
            </a:r>
            <a:r>
              <a:rPr lang="en-US" dirty="0">
                <a:latin typeface="Courier New"/>
                <a:cs typeface="Courier New"/>
              </a:rPr>
              <a:t>in</a:t>
            </a:r>
            <a:r>
              <a:rPr lang="en-US" dirty="0"/>
              <a:t> (returns True or False) and </a:t>
            </a:r>
            <a:r>
              <a:rPr lang="en-US" dirty="0">
                <a:latin typeface="Courier New"/>
                <a:cs typeface="Courier New"/>
              </a:rPr>
              <a:t>not in </a:t>
            </a:r>
            <a:r>
              <a:rPr lang="en-US" dirty="0"/>
              <a:t>(ditto) along with several others, see</a:t>
            </a:r>
          </a:p>
          <a:p>
            <a:pPr marL="0" indent="0">
              <a:buNone/>
            </a:pPr>
            <a:r>
              <a:rPr lang="en-US" dirty="0"/>
              <a:t>http://</a:t>
            </a:r>
            <a:r>
              <a:rPr lang="en-US" dirty="0" err="1"/>
              <a:t>docs.python.org</a:t>
            </a:r>
            <a:r>
              <a:rPr lang="en-US" dirty="0"/>
              <a:t>/library/</a:t>
            </a:r>
            <a:r>
              <a:rPr lang="en-US" dirty="0" err="1"/>
              <a:t>stdtypes.html</a:t>
            </a:r>
            <a:endParaRPr lang="en-US" dirty="0"/>
          </a:p>
        </p:txBody>
      </p:sp>
    </p:spTree>
    <p:extLst>
      <p:ext uri="{BB962C8B-B14F-4D97-AF65-F5344CB8AC3E}">
        <p14:creationId xmlns:p14="http://schemas.microsoft.com/office/powerpoint/2010/main" val="3122523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fontScale="70000" lnSpcReduction="20000"/>
          </a:bodyPr>
          <a:lstStyle/>
          <a:p>
            <a:r>
              <a:rPr lang="en-US" sz="4000" dirty="0">
                <a:latin typeface="Arial" charset="0"/>
                <a:cs typeface="DejaVu Sans" charset="0"/>
              </a:rPr>
              <a:t>Experiment with this code (leave in or comment out x=100):</a:t>
            </a:r>
          </a:p>
          <a:p>
            <a:pPr marL="0" indent="0">
              <a:buNone/>
            </a:pPr>
            <a:r>
              <a:rPr lang="en-US" dirty="0" err="1">
                <a:latin typeface="Courier New"/>
                <a:cs typeface="Courier New"/>
              </a:rPr>
              <a:t>def</a:t>
            </a:r>
            <a:r>
              <a:rPr lang="en-US" dirty="0">
                <a:latin typeface="Courier New"/>
                <a:cs typeface="Courier New"/>
              </a:rPr>
              <a:t> </a:t>
            </a:r>
            <a:r>
              <a:rPr lang="en-US" dirty="0" err="1">
                <a:latin typeface="Courier New"/>
                <a:cs typeface="Courier New"/>
              </a:rPr>
              <a:t>set_x</a:t>
            </a:r>
            <a:r>
              <a:rPr lang="en-US" dirty="0">
                <a:latin typeface="Courier New"/>
                <a:cs typeface="Courier New"/>
              </a:rPr>
              <a:t>(x):</a:t>
            </a:r>
          </a:p>
          <a:p>
            <a:pPr marL="0" indent="0">
              <a:buNone/>
            </a:pPr>
            <a:r>
              <a:rPr lang="en-US" dirty="0">
                <a:latin typeface="Courier New"/>
                <a:cs typeface="Courier New"/>
              </a:rPr>
              <a:t>    print x</a:t>
            </a:r>
          </a:p>
          <a:p>
            <a:pPr marL="0" indent="0">
              <a:buNone/>
            </a:pPr>
            <a:r>
              <a:rPr lang="en-US" dirty="0">
                <a:latin typeface="Courier New"/>
                <a:cs typeface="Courier New"/>
              </a:rPr>
              <a:t>    x=100</a:t>
            </a:r>
          </a:p>
          <a:p>
            <a:pPr marL="0" indent="0">
              <a:buNone/>
            </a:pPr>
            <a:r>
              <a:rPr lang="en-US" dirty="0">
                <a:latin typeface="Courier New"/>
                <a:cs typeface="Courier New"/>
              </a:rPr>
              <a:t>    while x&gt;0:</a:t>
            </a:r>
          </a:p>
          <a:p>
            <a:pPr marL="0" indent="0">
              <a:buNone/>
            </a:pPr>
            <a:r>
              <a:rPr lang="en-US" dirty="0">
                <a:latin typeface="Courier New"/>
                <a:cs typeface="Courier New"/>
              </a:rPr>
              <a:t>        x=x+1</a:t>
            </a:r>
          </a:p>
          <a:p>
            <a:pPr marL="0" indent="0">
              <a:buNone/>
            </a:pPr>
            <a:r>
              <a:rPr lang="en-US" dirty="0">
                <a:latin typeface="Courier New"/>
                <a:cs typeface="Courier New"/>
              </a:rPr>
              <a:t>        if x&gt;10000:break</a:t>
            </a:r>
          </a:p>
          <a:p>
            <a:pPr marL="0" indent="0">
              <a:buNone/>
            </a:pPr>
            <a:r>
              <a:rPr lang="en-US" dirty="0">
                <a:latin typeface="Courier New"/>
                <a:cs typeface="Courier New"/>
              </a:rPr>
              <a:t>        if x&lt;100:continue</a:t>
            </a:r>
          </a:p>
          <a:p>
            <a:pPr marL="0" indent="0">
              <a:buNone/>
            </a:pPr>
            <a:r>
              <a:rPr lang="en-US" dirty="0">
                <a:latin typeface="Courier New"/>
                <a:cs typeface="Courier New"/>
              </a:rPr>
              <a:t>        x=x+20</a:t>
            </a:r>
          </a:p>
          <a:p>
            <a:pPr marL="0" indent="0">
              <a:buNone/>
            </a:pPr>
            <a:r>
              <a:rPr lang="en-US" dirty="0">
                <a:latin typeface="Courier New"/>
                <a:cs typeface="Courier New"/>
              </a:rPr>
              <a:t>    return x</a:t>
            </a:r>
          </a:p>
          <a:p>
            <a:pPr marL="0" indent="0">
              <a:buNone/>
            </a:pPr>
            <a:endParaRPr lang="en-US" dirty="0">
              <a:latin typeface="Courier New"/>
              <a:cs typeface="Courier New"/>
            </a:endParaRPr>
          </a:p>
          <a:p>
            <a:pPr marL="0" indent="0">
              <a:buNone/>
            </a:pPr>
            <a:r>
              <a:rPr lang="en-US" dirty="0">
                <a:latin typeface="Courier New"/>
                <a:cs typeface="Courier New"/>
              </a:rPr>
              <a:t>x=1</a:t>
            </a:r>
          </a:p>
          <a:p>
            <a:pPr marL="0" indent="0">
              <a:buNone/>
            </a:pPr>
            <a:r>
              <a:rPr lang="en-US" dirty="0">
                <a:latin typeface="Courier New"/>
                <a:cs typeface="Courier New"/>
              </a:rPr>
              <a:t>z=</a:t>
            </a:r>
            <a:r>
              <a:rPr lang="en-US" dirty="0" err="1">
                <a:latin typeface="Courier New"/>
                <a:cs typeface="Courier New"/>
              </a:rPr>
              <a:t>set_x</a:t>
            </a:r>
            <a:r>
              <a:rPr lang="en-US" dirty="0">
                <a:latin typeface="Courier New"/>
                <a:cs typeface="Courier New"/>
              </a:rPr>
              <a:t>(x)</a:t>
            </a:r>
          </a:p>
          <a:p>
            <a:pPr marL="0" indent="0">
              <a:buNone/>
            </a:pPr>
            <a:r>
              <a:rPr lang="en-US" dirty="0">
                <a:latin typeface="Courier New"/>
                <a:cs typeface="Courier New"/>
              </a:rPr>
              <a:t>print x; print z</a:t>
            </a:r>
          </a:p>
        </p:txBody>
      </p:sp>
    </p:spTree>
    <p:extLst>
      <p:ext uri="{BB962C8B-B14F-4D97-AF65-F5344CB8AC3E}">
        <p14:creationId xmlns:p14="http://schemas.microsoft.com/office/powerpoint/2010/main" val="14359101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in Python</a:t>
            </a:r>
            <a:endParaRPr lang="en-US" dirty="0"/>
          </a:p>
        </p:txBody>
      </p:sp>
      <p:sp>
        <p:nvSpPr>
          <p:cNvPr id="3" name="Content Placeholder 2"/>
          <p:cNvSpPr>
            <a:spLocks noGrp="1"/>
          </p:cNvSpPr>
          <p:nvPr>
            <p:ph idx="1"/>
          </p:nvPr>
        </p:nvSpPr>
        <p:spPr/>
        <p:txBody>
          <a:bodyPr/>
          <a:lstStyle/>
          <a:p>
            <a:r>
              <a:rPr lang="en-US" dirty="0"/>
              <a:t>Variables defined above a </a:t>
            </a:r>
            <a:r>
              <a:rPr lang="en-US" dirty="0" err="1">
                <a:latin typeface="Courier New"/>
                <a:cs typeface="Courier New"/>
              </a:rPr>
              <a:t>def</a:t>
            </a:r>
            <a:r>
              <a:rPr lang="en-US" dirty="0"/>
              <a:t> are global to the functions below it </a:t>
            </a:r>
            <a:r>
              <a:rPr lang="en-US" dirty="0" smtClean="0"/>
              <a:t>in the same file.</a:t>
            </a:r>
            <a:endParaRPr lang="en-US" dirty="0"/>
          </a:p>
          <a:p>
            <a:r>
              <a:rPr lang="en-US" dirty="0"/>
              <a:t>Variables defined within a procedure are local to the procedure unless they are declared with the </a:t>
            </a:r>
            <a:r>
              <a:rPr lang="en-US" dirty="0">
                <a:latin typeface="Courier New"/>
                <a:cs typeface="Courier New"/>
              </a:rPr>
              <a:t>global</a:t>
            </a:r>
            <a:r>
              <a:rPr lang="en-US" dirty="0"/>
              <a:t> keyword.  This is the only declaration used in Python.</a:t>
            </a:r>
          </a:p>
          <a:p>
            <a:r>
              <a:rPr lang="en-US" dirty="0"/>
              <a:t>Use </a:t>
            </a:r>
            <a:r>
              <a:rPr lang="en-US" dirty="0" err="1"/>
              <a:t>globals</a:t>
            </a:r>
            <a:r>
              <a:rPr lang="en-US" dirty="0"/>
              <a:t> sparingly if at </a:t>
            </a:r>
            <a:r>
              <a:rPr lang="en-US" dirty="0" smtClean="0"/>
              <a:t>all.</a:t>
            </a:r>
          </a:p>
          <a:p>
            <a:pPr marL="431800"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err="1">
                <a:latin typeface="Courier New"/>
                <a:cs typeface="Courier New"/>
              </a:rPr>
              <a:t>def</a:t>
            </a:r>
            <a:r>
              <a:rPr lang="en-US" dirty="0">
                <a:latin typeface="Courier New"/>
                <a:cs typeface="Courier New"/>
              </a:rPr>
              <a:t> example(z):</a:t>
            </a:r>
          </a:p>
          <a:p>
            <a:pPr marL="431800" indent="-323850">
              <a:buClrTx/>
              <a:buSz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       global x</a:t>
            </a:r>
          </a:p>
          <a:p>
            <a:pPr marL="431800" indent="-323850">
              <a:buClrTx/>
              <a:buSz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       return y=z*x</a:t>
            </a:r>
          </a:p>
          <a:p>
            <a:endParaRPr lang="en-US" dirty="0"/>
          </a:p>
          <a:p>
            <a:endParaRPr lang="en-US" dirty="0"/>
          </a:p>
        </p:txBody>
      </p:sp>
    </p:spTree>
    <p:extLst>
      <p:ext uri="{BB962C8B-B14F-4D97-AF65-F5344CB8AC3E}">
        <p14:creationId xmlns:p14="http://schemas.microsoft.com/office/powerpoint/2010/main" val="20683345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a:bodyPr>
          <a:lstStyle/>
          <a:p>
            <a:pPr marL="0" indent="0">
              <a:buNone/>
            </a:pPr>
            <a:r>
              <a:rPr lang="en-US" dirty="0">
                <a:cs typeface="American Typewriter"/>
              </a:rPr>
              <a:t>Try with and without the global declaration.</a:t>
            </a:r>
          </a:p>
          <a:p>
            <a:pPr marL="0" indent="0">
              <a:buNone/>
            </a:pPr>
            <a:r>
              <a:rPr lang="en-US" sz="2400" dirty="0" err="1">
                <a:latin typeface="Courier New"/>
                <a:cs typeface="Courier New"/>
              </a:rPr>
              <a:t>var</a:t>
            </a:r>
            <a:r>
              <a:rPr lang="en-US" sz="2400" dirty="0">
                <a:latin typeface="Courier New"/>
                <a:cs typeface="Courier New"/>
              </a:rPr>
              <a:t> = 'foo' </a:t>
            </a:r>
          </a:p>
          <a:p>
            <a:pPr marL="0" indent="0">
              <a:buNone/>
            </a:pPr>
            <a:r>
              <a:rPr lang="en-US" sz="2400" dirty="0" err="1">
                <a:latin typeface="Courier New"/>
                <a:cs typeface="Courier New"/>
              </a:rPr>
              <a:t>def</a:t>
            </a:r>
            <a:r>
              <a:rPr lang="en-US" sz="2400" dirty="0">
                <a:latin typeface="Courier New"/>
                <a:cs typeface="Courier New"/>
              </a:rPr>
              <a:t> ex(s): </a:t>
            </a:r>
          </a:p>
          <a:p>
            <a:pPr marL="0" indent="0">
              <a:buNone/>
            </a:pPr>
            <a:r>
              <a:rPr lang="en-US" sz="2400" dirty="0">
                <a:latin typeface="Courier New"/>
                <a:cs typeface="Courier New"/>
              </a:rPr>
              <a:t>	global </a:t>
            </a:r>
            <a:r>
              <a:rPr lang="en-US" sz="2400" dirty="0" err="1">
                <a:latin typeface="Courier New"/>
                <a:cs typeface="Courier New"/>
              </a:rPr>
              <a:t>var</a:t>
            </a:r>
            <a:r>
              <a:rPr lang="en-US" sz="2400" dirty="0">
                <a:latin typeface="Courier New"/>
                <a:cs typeface="Courier New"/>
              </a:rPr>
              <a:t> </a:t>
            </a:r>
          </a:p>
          <a:p>
            <a:pPr marL="0" indent="0">
              <a:buNone/>
            </a:pPr>
            <a:r>
              <a:rPr lang="en-US" sz="2400" dirty="0">
                <a:latin typeface="Courier New"/>
                <a:cs typeface="Courier New"/>
              </a:rPr>
              <a:t>	</a:t>
            </a:r>
            <a:r>
              <a:rPr lang="en-US" sz="2400" dirty="0" err="1">
                <a:latin typeface="Courier New"/>
                <a:cs typeface="Courier New"/>
              </a:rPr>
              <a:t>var</a:t>
            </a:r>
            <a:r>
              <a:rPr lang="en-US" sz="2400" dirty="0">
                <a:latin typeface="Courier New"/>
                <a:cs typeface="Courier New"/>
              </a:rPr>
              <a:t> = 'bar' </a:t>
            </a:r>
          </a:p>
          <a:p>
            <a:pPr marL="0" indent="0">
              <a:buNone/>
            </a:pPr>
            <a:r>
              <a:rPr lang="en-US" sz="2400" dirty="0">
                <a:latin typeface="Courier New"/>
                <a:cs typeface="Courier New"/>
              </a:rPr>
              <a:t>	print 'inside the function </a:t>
            </a:r>
            <a:r>
              <a:rPr lang="en-US" sz="2400" dirty="0" err="1">
                <a:latin typeface="Courier New"/>
                <a:cs typeface="Courier New"/>
              </a:rPr>
              <a:t>var</a:t>
            </a:r>
            <a:r>
              <a:rPr lang="en-US" sz="2400" dirty="0">
                <a:latin typeface="Courier New"/>
                <a:cs typeface="Courier New"/>
              </a:rPr>
              <a:t> is ', </a:t>
            </a:r>
            <a:r>
              <a:rPr lang="en-US" sz="2400" dirty="0" err="1">
                <a:latin typeface="Courier New"/>
                <a:cs typeface="Courier New"/>
              </a:rPr>
              <a:t>var</a:t>
            </a:r>
            <a:r>
              <a:rPr lang="en-US" sz="2400" dirty="0">
                <a:latin typeface="Courier New"/>
                <a:cs typeface="Courier New"/>
              </a:rPr>
              <a:t> </a:t>
            </a:r>
          </a:p>
          <a:p>
            <a:pPr marL="0" indent="0">
              <a:buNone/>
            </a:pPr>
            <a:r>
              <a:rPr lang="en-US" sz="2400" dirty="0">
                <a:latin typeface="Courier New"/>
                <a:cs typeface="Courier New"/>
              </a:rPr>
              <a:t>	return </a:t>
            </a:r>
            <a:r>
              <a:rPr lang="en-US" sz="2400" dirty="0" err="1">
                <a:latin typeface="Courier New"/>
                <a:cs typeface="Courier New"/>
              </a:rPr>
              <a:t>s+var</a:t>
            </a:r>
            <a:endParaRPr lang="en-US" sz="2400" dirty="0">
              <a:latin typeface="Courier New"/>
              <a:cs typeface="Courier New"/>
            </a:endParaRPr>
          </a:p>
          <a:p>
            <a:pPr marL="0" indent="0">
              <a:buNone/>
            </a:pPr>
            <a:r>
              <a:rPr lang="en-US" sz="2400" dirty="0">
                <a:latin typeface="Courier New"/>
                <a:cs typeface="Courier New"/>
              </a:rPr>
              <a:t> print ex(“</a:t>
            </a:r>
            <a:r>
              <a:rPr lang="en-US" sz="2400" dirty="0" err="1">
                <a:latin typeface="Courier New"/>
                <a:cs typeface="Courier New"/>
              </a:rPr>
              <a:t>fu</a:t>
            </a:r>
            <a:r>
              <a:rPr lang="en-US" sz="2400" dirty="0">
                <a:latin typeface="Courier New"/>
                <a:cs typeface="Courier New"/>
              </a:rPr>
              <a:t>”)</a:t>
            </a:r>
          </a:p>
          <a:p>
            <a:pPr marL="0" indent="0">
              <a:buNone/>
            </a:pPr>
            <a:r>
              <a:rPr lang="en-US" sz="2400" dirty="0">
                <a:latin typeface="Courier New"/>
                <a:cs typeface="Courier New"/>
              </a:rPr>
              <a:t> print 'outside the function </a:t>
            </a:r>
            <a:r>
              <a:rPr lang="en-US" sz="2400" dirty="0" err="1">
                <a:latin typeface="Courier New"/>
                <a:cs typeface="Courier New"/>
              </a:rPr>
              <a:t>var</a:t>
            </a:r>
            <a:r>
              <a:rPr lang="en-US" sz="2400" dirty="0">
                <a:latin typeface="Courier New"/>
                <a:cs typeface="Courier New"/>
              </a:rPr>
              <a:t> is ', </a:t>
            </a:r>
            <a:r>
              <a:rPr lang="en-US" sz="2400" dirty="0" err="1">
                <a:latin typeface="Courier New"/>
                <a:cs typeface="Courier New"/>
              </a:rPr>
              <a:t>var</a:t>
            </a:r>
            <a:r>
              <a:rPr lang="en-US" sz="2400" dirty="0">
                <a:latin typeface="Courier New"/>
                <a:cs typeface="Courier New"/>
              </a:rPr>
              <a:t> </a:t>
            </a:r>
          </a:p>
          <a:p>
            <a:endParaRPr lang="en-US" dirty="0"/>
          </a:p>
        </p:txBody>
      </p:sp>
    </p:spTree>
    <p:extLst>
      <p:ext uri="{BB962C8B-B14F-4D97-AF65-F5344CB8AC3E}">
        <p14:creationId xmlns:p14="http://schemas.microsoft.com/office/powerpoint/2010/main" val="11816265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in the Interpreter</a:t>
            </a:r>
            <a:endParaRPr lang="en-US" dirty="0"/>
          </a:p>
        </p:txBody>
      </p:sp>
      <p:sp>
        <p:nvSpPr>
          <p:cNvPr id="3" name="Content Placeholder 2"/>
          <p:cNvSpPr>
            <a:spLocks noGrp="1"/>
          </p:cNvSpPr>
          <p:nvPr>
            <p:ph idx="1"/>
          </p:nvPr>
        </p:nvSpPr>
        <p:spPr/>
        <p:txBody>
          <a:bodyPr>
            <a:normAutofit lnSpcReduction="10000"/>
          </a:bodyPr>
          <a:lstStyle/>
          <a:p>
            <a:r>
              <a:rPr lang="en-US" dirty="0" smtClean="0"/>
              <a:t>When working directly at the </a:t>
            </a:r>
            <a:r>
              <a:rPr lang="en-US" dirty="0" err="1" smtClean="0"/>
              <a:t>interpeter</a:t>
            </a:r>
            <a:r>
              <a:rPr lang="en-US" dirty="0" smtClean="0"/>
              <a:t> (including running </a:t>
            </a:r>
            <a:r>
              <a:rPr lang="en-US" dirty="0" err="1" smtClean="0"/>
              <a:t>Spyder</a:t>
            </a:r>
            <a:r>
              <a:rPr lang="en-US" dirty="0" smtClean="0"/>
              <a:t> code repeatedly in the same kernel), the interpreter stores all variables it has already seen.</a:t>
            </a:r>
          </a:p>
          <a:p>
            <a:r>
              <a:rPr lang="en-US" dirty="0" smtClean="0"/>
              <a:t>This is similar to the "workspaces" of R, </a:t>
            </a:r>
            <a:r>
              <a:rPr lang="en-US" dirty="0" err="1" smtClean="0"/>
              <a:t>Matlab</a:t>
            </a:r>
            <a:r>
              <a:rPr lang="en-US" dirty="0" smtClean="0"/>
              <a:t>, etc.  But it can cause some surprises.</a:t>
            </a:r>
          </a:p>
          <a:p>
            <a:r>
              <a:rPr lang="en-US" dirty="0" smtClean="0"/>
              <a:t>There is no explicit </a:t>
            </a:r>
            <a:r>
              <a:rPr lang="en-US" dirty="0" smtClean="0">
                <a:latin typeface="Courier New"/>
                <a:cs typeface="Courier New"/>
              </a:rPr>
              <a:t>clear</a:t>
            </a:r>
            <a:r>
              <a:rPr lang="en-US" dirty="0" smtClean="0"/>
              <a:t> command to eliminate these variables.  In an </a:t>
            </a:r>
            <a:r>
              <a:rPr lang="en-US" dirty="0" err="1" smtClean="0"/>
              <a:t>iPython</a:t>
            </a:r>
            <a:r>
              <a:rPr lang="en-US" dirty="0" smtClean="0"/>
              <a:t> console remember that you can type</a:t>
            </a:r>
          </a:p>
          <a:p>
            <a:pPr marL="0" indent="0">
              <a:buNone/>
            </a:pPr>
            <a:r>
              <a:rPr lang="en-US" dirty="0" smtClean="0"/>
              <a:t>  </a:t>
            </a:r>
            <a:r>
              <a:rPr lang="en-US" dirty="0" smtClean="0">
                <a:latin typeface="Courier New" charset="0"/>
                <a:ea typeface="Courier New" charset="0"/>
                <a:cs typeface="Courier New" charset="0"/>
              </a:rPr>
              <a:t>%reset</a:t>
            </a:r>
          </a:p>
          <a:p>
            <a:pPr marL="0" indent="0">
              <a:buNone/>
            </a:pPr>
            <a:r>
              <a:rPr lang="en-US" dirty="0" smtClean="0"/>
              <a:t>  to clear the workspace.</a:t>
            </a:r>
            <a:endParaRPr lang="en-US" dirty="0"/>
          </a:p>
        </p:txBody>
      </p:sp>
    </p:spTree>
    <p:extLst>
      <p:ext uri="{BB962C8B-B14F-4D97-AF65-F5344CB8AC3E}">
        <p14:creationId xmlns:p14="http://schemas.microsoft.com/office/powerpoint/2010/main" val="18157554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a:t>
            </a:r>
            <a:endParaRPr lang="en-US" dirty="0"/>
          </a:p>
        </p:txBody>
      </p:sp>
      <p:sp>
        <p:nvSpPr>
          <p:cNvPr id="3" name="Content Placeholder 2"/>
          <p:cNvSpPr>
            <a:spLocks noGrp="1"/>
          </p:cNvSpPr>
          <p:nvPr>
            <p:ph idx="1"/>
          </p:nvPr>
        </p:nvSpPr>
        <p:spPr/>
        <p:txBody>
          <a:bodyPr/>
          <a:lstStyle/>
          <a:p>
            <a:r>
              <a:rPr lang="en-US" dirty="0"/>
              <a:t>When a function calls itself this is called </a:t>
            </a:r>
            <a:r>
              <a:rPr lang="en-US" i="1" dirty="0"/>
              <a:t>recursion</a:t>
            </a:r>
            <a:r>
              <a:rPr lang="en-US" dirty="0"/>
              <a:t>.</a:t>
            </a:r>
          </a:p>
          <a:p>
            <a:r>
              <a:rPr lang="en-US" dirty="0"/>
              <a:t>Make sure you have a stopping condition that </a:t>
            </a:r>
            <a:r>
              <a:rPr lang="en-US" i="1" dirty="0"/>
              <a:t>will be</a:t>
            </a:r>
            <a:r>
              <a:rPr lang="en-US" dirty="0"/>
              <a:t> met!!</a:t>
            </a:r>
          </a:p>
          <a:p>
            <a:r>
              <a:rPr lang="en-US" dirty="0" smtClean="0"/>
              <a:t>Don’t </a:t>
            </a:r>
            <a:r>
              <a:rPr lang="en-US" dirty="0"/>
              <a:t>try this until you are completely comfortable with regular functions!! </a:t>
            </a:r>
            <a:endParaRPr lang="en-US" dirty="0" smtClean="0"/>
          </a:p>
          <a:p>
            <a:pPr lvl="1"/>
            <a:r>
              <a:rPr lang="en-US" dirty="0" smtClean="0"/>
              <a:t>In most cases, if a direct algorithm is easy to implement it will be faster and use less memory</a:t>
            </a:r>
          </a:p>
          <a:p>
            <a:pPr lvl="1"/>
            <a:r>
              <a:rPr lang="en-US" dirty="0" smtClean="0"/>
              <a:t>Beware of too-deep recursion (“stack explosion”)</a:t>
            </a:r>
          </a:p>
          <a:p>
            <a:pPr lvl="1"/>
            <a:r>
              <a:rPr lang="en-US" dirty="0" smtClean="0"/>
              <a:t>But recursion is still sometimes </a:t>
            </a:r>
            <a:r>
              <a:rPr lang="en-US" dirty="0"/>
              <a:t>the best way to express an algorithm.</a:t>
            </a:r>
          </a:p>
          <a:p>
            <a:endParaRPr lang="en-US" dirty="0"/>
          </a:p>
        </p:txBody>
      </p:sp>
    </p:spTree>
    <p:extLst>
      <p:ext uri="{BB962C8B-B14F-4D97-AF65-F5344CB8AC3E}">
        <p14:creationId xmlns:p14="http://schemas.microsoft.com/office/powerpoint/2010/main" val="16597284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Everybody’s Favorite Recursion</a:t>
            </a:r>
            <a:endParaRPr lang="en-US" dirty="0"/>
          </a:p>
        </p:txBody>
      </p:sp>
      <p:sp>
        <p:nvSpPr>
          <p:cNvPr id="3" name="Content Placeholder 2"/>
          <p:cNvSpPr>
            <a:spLocks noGrp="1"/>
          </p:cNvSpPr>
          <p:nvPr>
            <p:ph idx="1"/>
          </p:nvPr>
        </p:nvSpPr>
        <p:spPr/>
        <p:txBody>
          <a:bodyPr/>
          <a:lstStyle/>
          <a:p>
            <a:r>
              <a:rPr lang="en-US" dirty="0"/>
              <a:t>Fibonacci numbers:</a:t>
            </a:r>
          </a:p>
          <a:p>
            <a:pPr marL="274320" lvl="1" indent="0">
              <a:buNone/>
            </a:pPr>
            <a:r>
              <a:rPr lang="en-US" dirty="0"/>
              <a:t>F(0)=0</a:t>
            </a:r>
          </a:p>
          <a:p>
            <a:pPr marL="274320" lvl="1" indent="0">
              <a:buNone/>
            </a:pPr>
            <a:r>
              <a:rPr lang="en-US" dirty="0"/>
              <a:t>F(1)=1</a:t>
            </a:r>
          </a:p>
          <a:p>
            <a:pPr marL="274320" lvl="1" indent="0">
              <a:buNone/>
            </a:pPr>
            <a:r>
              <a:rPr lang="en-US" dirty="0"/>
              <a:t>F(2)=F(1)</a:t>
            </a:r>
          </a:p>
          <a:p>
            <a:pPr marL="274320" lvl="1" indent="0">
              <a:buNone/>
            </a:pPr>
            <a:r>
              <a:rPr lang="en-US" dirty="0"/>
              <a:t>F(3)=F(2)+F(1)</a:t>
            </a:r>
          </a:p>
          <a:p>
            <a:pPr marL="274320" lvl="1" indent="0">
              <a:buNone/>
            </a:pPr>
            <a:r>
              <a:rPr lang="en-US" dirty="0"/>
              <a:t>F(4)=F(3)+F(2)</a:t>
            </a:r>
          </a:p>
          <a:p>
            <a:pPr marL="274320" lvl="1" indent="0">
              <a:buNone/>
            </a:pPr>
            <a:r>
              <a:rPr lang="en-US" dirty="0"/>
              <a:t>…</a:t>
            </a:r>
          </a:p>
          <a:p>
            <a:pPr marL="274320" lvl="1" indent="0">
              <a:buNone/>
            </a:pPr>
            <a:r>
              <a:rPr lang="en-US" dirty="0"/>
              <a:t>F(n)=F(n-1)+F(n-2</a:t>
            </a:r>
            <a:r>
              <a:rPr lang="en-US" dirty="0" smtClean="0"/>
              <a:t>)</a:t>
            </a:r>
            <a:endParaRPr lang="en-US" dirty="0"/>
          </a:p>
        </p:txBody>
      </p:sp>
    </p:spTree>
    <p:extLst>
      <p:ext uri="{BB962C8B-B14F-4D97-AF65-F5344CB8AC3E}">
        <p14:creationId xmlns:p14="http://schemas.microsoft.com/office/powerpoint/2010/main" val="13916405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A. Write a function </a:t>
            </a:r>
            <a:r>
              <a:rPr lang="en-US" dirty="0" err="1" smtClean="0">
                <a:latin typeface="Courier New"/>
                <a:cs typeface="Courier New"/>
              </a:rPr>
              <a:t>direct_fib</a:t>
            </a:r>
            <a:r>
              <a:rPr lang="en-US" dirty="0" smtClean="0"/>
              <a:t> that computes the </a:t>
            </a:r>
            <a:r>
              <a:rPr lang="en-US" i="1" dirty="0" smtClean="0"/>
              <a:t>N</a:t>
            </a:r>
            <a:r>
              <a:rPr lang="en-US" dirty="0" smtClean="0"/>
              <a:t>th Fibonacci number without recursion (you will need a loop).</a:t>
            </a:r>
          </a:p>
          <a:p>
            <a:r>
              <a:rPr lang="en-US" dirty="0" smtClean="0"/>
              <a:t>B. Write a function </a:t>
            </a:r>
            <a:r>
              <a:rPr lang="en-US" dirty="0" err="1" smtClean="0">
                <a:latin typeface="Courier New"/>
                <a:cs typeface="Courier New"/>
              </a:rPr>
              <a:t>recur_fib</a:t>
            </a:r>
            <a:r>
              <a:rPr lang="en-US" dirty="0" smtClean="0"/>
              <a:t> that computes the </a:t>
            </a:r>
            <a:r>
              <a:rPr lang="en-US" i="1" dirty="0" smtClean="0"/>
              <a:t>N</a:t>
            </a:r>
            <a:r>
              <a:rPr lang="en-US" dirty="0" smtClean="0"/>
              <a:t>th Fibonacci number using recursion.</a:t>
            </a:r>
          </a:p>
          <a:p>
            <a:r>
              <a:rPr lang="en-US" dirty="0" smtClean="0"/>
              <a:t>Be sure to test your function!</a:t>
            </a:r>
          </a:p>
          <a:p>
            <a:pPr lvl="1"/>
            <a:r>
              <a:rPr lang="en-US" dirty="0" smtClean="0"/>
              <a:t>How would we test it?</a:t>
            </a:r>
            <a:endParaRPr lang="en-US" dirty="0"/>
          </a:p>
        </p:txBody>
      </p:sp>
    </p:spTree>
    <p:extLst>
      <p:ext uri="{BB962C8B-B14F-4D97-AF65-F5344CB8AC3E}">
        <p14:creationId xmlns:p14="http://schemas.microsoft.com/office/powerpoint/2010/main" val="10582739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to Exercise A.</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nb-NO" sz="2400" dirty="0" err="1" smtClean="0">
                <a:latin typeface="Courier New"/>
                <a:cs typeface="Courier New"/>
              </a:rPr>
              <a:t>def</a:t>
            </a:r>
            <a:r>
              <a:rPr lang="nb-NO" sz="2400" dirty="0" smtClean="0">
                <a:latin typeface="Courier New"/>
                <a:cs typeface="Courier New"/>
              </a:rPr>
              <a:t> </a:t>
            </a:r>
            <a:r>
              <a:rPr lang="nb-NO" sz="2400" dirty="0" err="1" smtClean="0">
                <a:latin typeface="Courier New"/>
                <a:cs typeface="Courier New"/>
              </a:rPr>
              <a:t>direct_fib</a:t>
            </a:r>
            <a:r>
              <a:rPr lang="nb-NO" sz="2400" dirty="0" smtClean="0">
                <a:latin typeface="Courier New"/>
                <a:cs typeface="Courier New"/>
              </a:rPr>
              <a:t>(N):</a:t>
            </a:r>
          </a:p>
          <a:p>
            <a:pPr marL="0" indent="0">
              <a:buNone/>
            </a:pPr>
            <a:r>
              <a:rPr lang="nb-NO" sz="2400" dirty="0">
                <a:latin typeface="Courier New"/>
                <a:cs typeface="Courier New"/>
              </a:rPr>
              <a:t> </a:t>
            </a:r>
            <a:r>
              <a:rPr lang="nb-NO" sz="2400" dirty="0" smtClean="0">
                <a:latin typeface="Courier New"/>
                <a:cs typeface="Courier New"/>
              </a:rPr>
              <a:t>  </a:t>
            </a:r>
            <a:r>
              <a:rPr lang="nb-NO" sz="2400" dirty="0" err="1" smtClean="0">
                <a:latin typeface="Courier New"/>
                <a:cs typeface="Courier New"/>
              </a:rPr>
              <a:t>if</a:t>
            </a:r>
            <a:r>
              <a:rPr lang="nb-NO" sz="2400" dirty="0" smtClean="0">
                <a:latin typeface="Courier New"/>
                <a:cs typeface="Courier New"/>
              </a:rPr>
              <a:t> N&lt;0:</a:t>
            </a:r>
          </a:p>
          <a:p>
            <a:pPr marL="0" indent="0">
              <a:buNone/>
            </a:pPr>
            <a:r>
              <a:rPr lang="nb-NO" sz="2400" dirty="0">
                <a:latin typeface="Courier New"/>
                <a:cs typeface="Courier New"/>
              </a:rPr>
              <a:t> </a:t>
            </a:r>
            <a:r>
              <a:rPr lang="nb-NO" sz="2400" dirty="0" smtClean="0">
                <a:latin typeface="Courier New"/>
                <a:cs typeface="Courier New"/>
              </a:rPr>
              <a:t>    </a:t>
            </a:r>
            <a:r>
              <a:rPr lang="nb-NO" sz="2400" dirty="0" err="1" smtClean="0">
                <a:latin typeface="Courier New"/>
                <a:cs typeface="Courier New"/>
              </a:rPr>
              <a:t>print</a:t>
            </a:r>
            <a:r>
              <a:rPr lang="nb-NO" sz="2400" dirty="0" smtClean="0">
                <a:latin typeface="Courier New"/>
                <a:cs typeface="Courier New"/>
              </a:rPr>
              <a:t> ”Illegal input”</a:t>
            </a:r>
          </a:p>
          <a:p>
            <a:pPr marL="0" indent="0">
              <a:buNone/>
            </a:pPr>
            <a:r>
              <a:rPr lang="nb-NO" sz="2400" dirty="0">
                <a:latin typeface="Courier New"/>
                <a:cs typeface="Courier New"/>
              </a:rPr>
              <a:t> </a:t>
            </a:r>
            <a:r>
              <a:rPr lang="nb-NO" sz="2400" dirty="0" smtClean="0">
                <a:latin typeface="Courier New"/>
                <a:cs typeface="Courier New"/>
              </a:rPr>
              <a:t>    </a:t>
            </a:r>
            <a:r>
              <a:rPr lang="nb-NO" sz="2400" dirty="0" err="1" smtClean="0">
                <a:latin typeface="Courier New"/>
                <a:cs typeface="Courier New"/>
              </a:rPr>
              <a:t>return</a:t>
            </a:r>
            <a:r>
              <a:rPr lang="nb-NO" sz="2400" dirty="0" smtClean="0">
                <a:latin typeface="Courier New"/>
                <a:cs typeface="Courier New"/>
              </a:rPr>
              <a:t> None</a:t>
            </a:r>
          </a:p>
          <a:p>
            <a:pPr marL="0" indent="0">
              <a:buNone/>
            </a:pPr>
            <a:r>
              <a:rPr lang="nb-NO" sz="2400" dirty="0" smtClean="0">
                <a:latin typeface="Courier New"/>
                <a:cs typeface="Courier New"/>
              </a:rPr>
              <a:t>   F0=</a:t>
            </a:r>
            <a:r>
              <a:rPr lang="nb-NO" sz="2400" dirty="0">
                <a:latin typeface="Courier New"/>
                <a:cs typeface="Courier New"/>
              </a:rPr>
              <a:t>0</a:t>
            </a:r>
          </a:p>
          <a:p>
            <a:pPr marL="0" indent="0">
              <a:buNone/>
            </a:pPr>
            <a:r>
              <a:rPr lang="nb-NO" sz="2400" dirty="0" smtClean="0">
                <a:latin typeface="Courier New"/>
                <a:cs typeface="Courier New"/>
              </a:rPr>
              <a:t>   F1=</a:t>
            </a:r>
            <a:r>
              <a:rPr lang="nb-NO" sz="2400" dirty="0">
                <a:latin typeface="Courier New"/>
                <a:cs typeface="Courier New"/>
              </a:rPr>
              <a:t>1</a:t>
            </a:r>
          </a:p>
          <a:p>
            <a:pPr marL="0" indent="0">
              <a:buNone/>
            </a:pPr>
            <a:r>
              <a:rPr lang="nb-NO" sz="2400" dirty="0" smtClean="0">
                <a:latin typeface="Courier New"/>
                <a:cs typeface="Courier New"/>
              </a:rPr>
              <a:t>   </a:t>
            </a:r>
            <a:r>
              <a:rPr lang="nb-NO" sz="2400" dirty="0" err="1" smtClean="0">
                <a:latin typeface="Courier New"/>
                <a:cs typeface="Courier New"/>
              </a:rPr>
              <a:t>if</a:t>
            </a:r>
            <a:r>
              <a:rPr lang="nb-NO" sz="2400" dirty="0" smtClean="0">
                <a:latin typeface="Courier New"/>
                <a:cs typeface="Courier New"/>
              </a:rPr>
              <a:t> </a:t>
            </a:r>
            <a:r>
              <a:rPr lang="nb-NO" sz="2400" dirty="0">
                <a:latin typeface="Courier New"/>
                <a:cs typeface="Courier New"/>
              </a:rPr>
              <a:t>N=</a:t>
            </a:r>
            <a:r>
              <a:rPr lang="nb-NO" sz="2400" dirty="0" smtClean="0">
                <a:latin typeface="Courier New"/>
                <a:cs typeface="Courier New"/>
              </a:rPr>
              <a:t>=0:</a:t>
            </a:r>
            <a:endParaRPr lang="nb-NO" sz="2400" dirty="0">
              <a:latin typeface="Courier New"/>
              <a:cs typeface="Courier New"/>
            </a:endParaRPr>
          </a:p>
          <a:p>
            <a:pPr marL="0" indent="0">
              <a:buNone/>
            </a:pPr>
            <a:r>
              <a:rPr lang="nb-NO" sz="2400" dirty="0">
                <a:latin typeface="Courier New"/>
                <a:cs typeface="Courier New"/>
              </a:rPr>
              <a:t>    </a:t>
            </a:r>
            <a:r>
              <a:rPr lang="nb-NO" sz="2400" dirty="0" smtClean="0">
                <a:latin typeface="Courier New"/>
                <a:cs typeface="Courier New"/>
              </a:rPr>
              <a:t> </a:t>
            </a:r>
            <a:r>
              <a:rPr lang="nb-NO" sz="2400" dirty="0" err="1" smtClean="0">
                <a:latin typeface="Courier New"/>
                <a:cs typeface="Courier New"/>
              </a:rPr>
              <a:t>Fn</a:t>
            </a:r>
            <a:r>
              <a:rPr lang="nb-NO" sz="2400" dirty="0">
                <a:latin typeface="Courier New"/>
                <a:cs typeface="Courier New"/>
              </a:rPr>
              <a:t>=</a:t>
            </a:r>
            <a:r>
              <a:rPr lang="nb-NO" sz="2400" dirty="0" smtClean="0">
                <a:latin typeface="Courier New"/>
                <a:cs typeface="Courier New"/>
              </a:rPr>
              <a:t>F0</a:t>
            </a:r>
            <a:endParaRPr lang="nb-NO" sz="2400" dirty="0">
              <a:latin typeface="Courier New"/>
              <a:cs typeface="Courier New"/>
            </a:endParaRPr>
          </a:p>
          <a:p>
            <a:pPr marL="0" indent="0">
              <a:buNone/>
            </a:pPr>
            <a:r>
              <a:rPr lang="nb-NO" sz="2400" dirty="0" smtClean="0">
                <a:latin typeface="Courier New"/>
                <a:cs typeface="Courier New"/>
              </a:rPr>
              <a:t>   </a:t>
            </a:r>
            <a:r>
              <a:rPr lang="nb-NO" sz="2400" dirty="0" err="1" smtClean="0">
                <a:latin typeface="Courier New"/>
                <a:cs typeface="Courier New"/>
              </a:rPr>
              <a:t>elif</a:t>
            </a:r>
            <a:r>
              <a:rPr lang="nb-NO" sz="2400" dirty="0" smtClean="0">
                <a:latin typeface="Courier New"/>
                <a:cs typeface="Courier New"/>
              </a:rPr>
              <a:t> </a:t>
            </a:r>
            <a:r>
              <a:rPr lang="nb-NO" sz="2400" dirty="0">
                <a:latin typeface="Courier New"/>
                <a:cs typeface="Courier New"/>
              </a:rPr>
              <a:t>N=</a:t>
            </a:r>
            <a:r>
              <a:rPr lang="nb-NO" sz="2400" dirty="0" smtClean="0">
                <a:latin typeface="Courier New"/>
                <a:cs typeface="Courier New"/>
              </a:rPr>
              <a:t>=1:</a:t>
            </a:r>
            <a:endParaRPr lang="nb-NO" sz="2400" dirty="0">
              <a:latin typeface="Courier New"/>
              <a:cs typeface="Courier New"/>
            </a:endParaRPr>
          </a:p>
          <a:p>
            <a:pPr marL="0" indent="0">
              <a:buNone/>
            </a:pPr>
            <a:r>
              <a:rPr lang="nb-NO" sz="2400" dirty="0">
                <a:latin typeface="Courier New"/>
                <a:cs typeface="Courier New"/>
              </a:rPr>
              <a:t>    </a:t>
            </a:r>
            <a:r>
              <a:rPr lang="nb-NO" sz="2400" dirty="0" smtClean="0">
                <a:latin typeface="Courier New"/>
                <a:cs typeface="Courier New"/>
              </a:rPr>
              <a:t> </a:t>
            </a:r>
            <a:r>
              <a:rPr lang="nb-NO" sz="2400" dirty="0" err="1" smtClean="0">
                <a:latin typeface="Courier New"/>
                <a:cs typeface="Courier New"/>
              </a:rPr>
              <a:t>Fn</a:t>
            </a:r>
            <a:r>
              <a:rPr lang="nb-NO" sz="2400" dirty="0">
                <a:latin typeface="Courier New"/>
                <a:cs typeface="Courier New"/>
              </a:rPr>
              <a:t>=</a:t>
            </a:r>
            <a:r>
              <a:rPr lang="nb-NO" sz="2400" dirty="0" smtClean="0">
                <a:latin typeface="Courier New"/>
                <a:cs typeface="Courier New"/>
              </a:rPr>
              <a:t>F1</a:t>
            </a:r>
            <a:endParaRPr lang="nb-NO" sz="2400" dirty="0">
              <a:latin typeface="Courier New"/>
              <a:cs typeface="Courier New"/>
            </a:endParaRPr>
          </a:p>
          <a:p>
            <a:pPr marL="0" indent="0">
              <a:buNone/>
            </a:pPr>
            <a:r>
              <a:rPr lang="nb-NO" sz="2400" dirty="0" smtClean="0">
                <a:latin typeface="Courier New"/>
                <a:cs typeface="Courier New"/>
              </a:rPr>
              <a:t>   </a:t>
            </a:r>
            <a:r>
              <a:rPr lang="nb-NO" sz="2400" dirty="0" err="1" smtClean="0">
                <a:latin typeface="Courier New"/>
                <a:cs typeface="Courier New"/>
              </a:rPr>
              <a:t>else</a:t>
            </a:r>
            <a:r>
              <a:rPr lang="nb-NO" sz="2400" dirty="0">
                <a:latin typeface="Courier New"/>
                <a:cs typeface="Courier New"/>
              </a:rPr>
              <a:t>:</a:t>
            </a:r>
          </a:p>
          <a:p>
            <a:pPr marL="0" indent="0">
              <a:buNone/>
            </a:pPr>
            <a:r>
              <a:rPr lang="nb-NO" sz="2400" dirty="0">
                <a:latin typeface="Courier New"/>
                <a:cs typeface="Courier New"/>
              </a:rPr>
              <a:t>    </a:t>
            </a:r>
            <a:r>
              <a:rPr lang="nb-NO" sz="2400" dirty="0" smtClean="0">
                <a:latin typeface="Courier New"/>
                <a:cs typeface="Courier New"/>
              </a:rPr>
              <a:t> Fn_2</a:t>
            </a:r>
            <a:r>
              <a:rPr lang="nb-NO" sz="2400" dirty="0">
                <a:latin typeface="Courier New"/>
                <a:cs typeface="Courier New"/>
              </a:rPr>
              <a:t>=</a:t>
            </a:r>
            <a:r>
              <a:rPr lang="nb-NO" sz="2400" dirty="0" smtClean="0">
                <a:latin typeface="Courier New"/>
                <a:cs typeface="Courier New"/>
              </a:rPr>
              <a:t>F0</a:t>
            </a:r>
            <a:endParaRPr lang="nb-NO" sz="2400" dirty="0">
              <a:latin typeface="Courier New"/>
              <a:cs typeface="Courier New"/>
            </a:endParaRPr>
          </a:p>
          <a:p>
            <a:pPr marL="0" indent="0">
              <a:buNone/>
            </a:pPr>
            <a:r>
              <a:rPr lang="nb-NO" sz="2400" dirty="0">
                <a:latin typeface="Courier New"/>
                <a:cs typeface="Courier New"/>
              </a:rPr>
              <a:t>    </a:t>
            </a:r>
            <a:r>
              <a:rPr lang="nb-NO" sz="2400" dirty="0" smtClean="0">
                <a:latin typeface="Courier New"/>
                <a:cs typeface="Courier New"/>
              </a:rPr>
              <a:t> Fn_1</a:t>
            </a:r>
            <a:r>
              <a:rPr lang="nb-NO" sz="2400" dirty="0">
                <a:latin typeface="Courier New"/>
                <a:cs typeface="Courier New"/>
              </a:rPr>
              <a:t>=</a:t>
            </a:r>
            <a:r>
              <a:rPr lang="nb-NO" sz="2400" dirty="0" smtClean="0">
                <a:latin typeface="Courier New"/>
                <a:cs typeface="Courier New"/>
              </a:rPr>
              <a:t>F1</a:t>
            </a:r>
            <a:endParaRPr lang="nb-NO" sz="2400" dirty="0">
              <a:latin typeface="Courier New"/>
              <a:cs typeface="Courier New"/>
            </a:endParaRPr>
          </a:p>
          <a:p>
            <a:pPr marL="0" indent="0">
              <a:buNone/>
            </a:pPr>
            <a:r>
              <a:rPr lang="nb-NO" sz="2400" dirty="0">
                <a:latin typeface="Courier New"/>
                <a:cs typeface="Courier New"/>
              </a:rPr>
              <a:t>    </a:t>
            </a:r>
            <a:r>
              <a:rPr lang="nb-NO" sz="2400" dirty="0" smtClean="0">
                <a:latin typeface="Courier New"/>
                <a:cs typeface="Courier New"/>
              </a:rPr>
              <a:t> for </a:t>
            </a:r>
            <a:r>
              <a:rPr lang="nb-NO" sz="2400" dirty="0">
                <a:latin typeface="Courier New"/>
                <a:cs typeface="Courier New"/>
              </a:rPr>
              <a:t>i in range</a:t>
            </a:r>
            <a:r>
              <a:rPr lang="nb-NO" sz="2400" dirty="0" smtClean="0">
                <a:latin typeface="Courier New"/>
                <a:cs typeface="Courier New"/>
              </a:rPr>
              <a:t>(2,</a:t>
            </a:r>
            <a:r>
              <a:rPr lang="nb-NO" sz="2400" dirty="0">
                <a:latin typeface="Courier New"/>
                <a:cs typeface="Courier New"/>
              </a:rPr>
              <a:t>N+1):</a:t>
            </a:r>
          </a:p>
          <a:p>
            <a:pPr marL="0" indent="0">
              <a:buNone/>
            </a:pPr>
            <a:r>
              <a:rPr lang="nb-NO" sz="2400" dirty="0">
                <a:latin typeface="Courier New"/>
                <a:cs typeface="Courier New"/>
              </a:rPr>
              <a:t>        </a:t>
            </a:r>
            <a:r>
              <a:rPr lang="nb-NO" sz="2400" dirty="0" err="1">
                <a:latin typeface="Courier New"/>
                <a:cs typeface="Courier New"/>
              </a:rPr>
              <a:t>Fn</a:t>
            </a:r>
            <a:r>
              <a:rPr lang="nb-NO" sz="2400" dirty="0">
                <a:latin typeface="Courier New"/>
                <a:cs typeface="Courier New"/>
              </a:rPr>
              <a:t>=Fn_1+Fn_2</a:t>
            </a:r>
          </a:p>
          <a:p>
            <a:pPr marL="0" indent="0">
              <a:buNone/>
            </a:pPr>
            <a:r>
              <a:rPr lang="nb-NO" sz="2400" dirty="0">
                <a:latin typeface="Courier New"/>
                <a:cs typeface="Courier New"/>
              </a:rPr>
              <a:t>        Fn_2=Fn_1</a:t>
            </a:r>
          </a:p>
          <a:p>
            <a:pPr marL="0" indent="0">
              <a:buNone/>
            </a:pPr>
            <a:r>
              <a:rPr lang="nb-NO" sz="2400" dirty="0">
                <a:latin typeface="Courier New"/>
                <a:cs typeface="Courier New"/>
              </a:rPr>
              <a:t>        Fn_1=</a:t>
            </a:r>
            <a:r>
              <a:rPr lang="nb-NO" sz="2400" dirty="0" err="1" smtClean="0">
                <a:latin typeface="Courier New"/>
                <a:cs typeface="Courier New"/>
              </a:rPr>
              <a:t>Fn</a:t>
            </a:r>
            <a:endParaRPr lang="nb-NO" sz="2400" dirty="0" smtClean="0">
              <a:latin typeface="Courier New"/>
              <a:cs typeface="Courier New"/>
            </a:endParaRPr>
          </a:p>
          <a:p>
            <a:pPr marL="0" indent="0">
              <a:buNone/>
            </a:pPr>
            <a:r>
              <a:rPr lang="nb-NO" sz="2400" dirty="0">
                <a:latin typeface="Courier New"/>
                <a:cs typeface="Courier New"/>
              </a:rPr>
              <a:t> </a:t>
            </a:r>
            <a:r>
              <a:rPr lang="nb-NO" sz="2400" dirty="0" smtClean="0">
                <a:latin typeface="Courier New"/>
                <a:cs typeface="Courier New"/>
              </a:rPr>
              <a:t>  </a:t>
            </a:r>
            <a:r>
              <a:rPr lang="nb-NO" sz="2400" dirty="0" err="1" smtClean="0">
                <a:latin typeface="Courier New"/>
                <a:cs typeface="Courier New"/>
              </a:rPr>
              <a:t>return</a:t>
            </a:r>
            <a:r>
              <a:rPr lang="nb-NO" sz="2400" dirty="0" smtClean="0">
                <a:latin typeface="Courier New"/>
                <a:cs typeface="Courier New"/>
              </a:rPr>
              <a:t> </a:t>
            </a:r>
            <a:r>
              <a:rPr lang="nb-NO" sz="2400" dirty="0" err="1" smtClean="0">
                <a:latin typeface="Courier New"/>
                <a:cs typeface="Courier New"/>
              </a:rPr>
              <a:t>Fn</a:t>
            </a:r>
            <a:endParaRPr lang="nb-NO" sz="2400" dirty="0">
              <a:latin typeface="Courier New"/>
              <a:cs typeface="Courier New"/>
            </a:endParaRPr>
          </a:p>
          <a:p>
            <a:pPr marL="0" indent="0">
              <a:buNone/>
            </a:pPr>
            <a:endParaRPr lang="en-US" dirty="0"/>
          </a:p>
        </p:txBody>
      </p:sp>
    </p:spTree>
    <p:extLst>
      <p:ext uri="{BB962C8B-B14F-4D97-AF65-F5344CB8AC3E}">
        <p14:creationId xmlns:p14="http://schemas.microsoft.com/office/powerpoint/2010/main" val="9507468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to Exercise B</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err="1">
                <a:latin typeface="Courier New"/>
                <a:cs typeface="Courier New"/>
              </a:rPr>
              <a:t>def</a:t>
            </a:r>
            <a:r>
              <a:rPr lang="en-US" dirty="0">
                <a:latin typeface="Courier New"/>
                <a:cs typeface="Courier New"/>
              </a:rPr>
              <a:t> </a:t>
            </a:r>
            <a:r>
              <a:rPr lang="en-US" dirty="0" err="1">
                <a:latin typeface="Courier New"/>
                <a:cs typeface="Courier New"/>
              </a:rPr>
              <a:t>recur_fib</a:t>
            </a:r>
            <a:r>
              <a:rPr lang="en-US" dirty="0">
                <a:latin typeface="Courier New"/>
                <a:cs typeface="Courier New"/>
              </a:rPr>
              <a:t>(N)</a:t>
            </a:r>
            <a:r>
              <a:rPr lang="en-US" dirty="0" smtClean="0">
                <a:latin typeface="Courier New"/>
                <a:cs typeface="Courier New"/>
              </a:rPr>
              <a:t>:</a:t>
            </a:r>
          </a:p>
          <a:p>
            <a:pPr marL="0" indent="0">
              <a:buNone/>
            </a:pPr>
            <a:r>
              <a:rPr lang="en-US" dirty="0">
                <a:latin typeface="Courier New"/>
                <a:cs typeface="Courier New"/>
              </a:rPr>
              <a:t> </a:t>
            </a:r>
            <a:r>
              <a:rPr lang="en-US" dirty="0" smtClean="0">
                <a:latin typeface="Courier New"/>
                <a:cs typeface="Courier New"/>
              </a:rPr>
              <a:t>  if N&lt;0:</a:t>
            </a:r>
          </a:p>
          <a:p>
            <a:pPr marL="0" indent="0">
              <a:buNone/>
            </a:pPr>
            <a:r>
              <a:rPr lang="en-US" dirty="0">
                <a:latin typeface="Courier New"/>
                <a:cs typeface="Courier New"/>
              </a:rPr>
              <a:t> </a:t>
            </a:r>
            <a:r>
              <a:rPr lang="en-US" dirty="0" smtClean="0">
                <a:latin typeface="Courier New"/>
                <a:cs typeface="Courier New"/>
              </a:rPr>
              <a:t>     print “Illegal input”</a:t>
            </a:r>
          </a:p>
          <a:p>
            <a:pPr marL="0" indent="0">
              <a:buNone/>
            </a:pPr>
            <a:r>
              <a:rPr lang="en-US" dirty="0">
                <a:latin typeface="Courier New"/>
                <a:cs typeface="Courier New"/>
              </a:rPr>
              <a:t> </a:t>
            </a:r>
            <a:r>
              <a:rPr lang="en-US" dirty="0" smtClean="0">
                <a:latin typeface="Courier New"/>
                <a:cs typeface="Courier New"/>
              </a:rPr>
              <a:t>     return None</a:t>
            </a:r>
            <a:endParaRPr lang="en-US" dirty="0">
              <a:latin typeface="Courier New"/>
              <a:cs typeface="Courier New"/>
            </a:endParaRPr>
          </a:p>
          <a:p>
            <a:pPr marL="0" indent="0">
              <a:buNone/>
            </a:pPr>
            <a:r>
              <a:rPr lang="en-US" dirty="0">
                <a:latin typeface="Courier New"/>
                <a:cs typeface="Courier New"/>
              </a:rPr>
              <a:t>   F0</a:t>
            </a:r>
            <a:r>
              <a:rPr lang="en-US" dirty="0" smtClean="0">
                <a:latin typeface="Courier New"/>
                <a:cs typeface="Courier New"/>
              </a:rPr>
              <a:t>=0</a:t>
            </a:r>
            <a:endParaRPr lang="en-US" dirty="0">
              <a:latin typeface="Courier New"/>
              <a:cs typeface="Courier New"/>
            </a:endParaRPr>
          </a:p>
          <a:p>
            <a:pPr marL="0" indent="0">
              <a:buNone/>
            </a:pPr>
            <a:r>
              <a:rPr lang="en-US" dirty="0">
                <a:latin typeface="Courier New"/>
                <a:cs typeface="Courier New"/>
              </a:rPr>
              <a:t>   F1=1</a:t>
            </a:r>
          </a:p>
          <a:p>
            <a:pPr marL="0" indent="0">
              <a:buNone/>
            </a:pPr>
            <a:r>
              <a:rPr lang="en-US" dirty="0">
                <a:latin typeface="Courier New"/>
                <a:cs typeface="Courier New"/>
              </a:rPr>
              <a:t>   if N==0:</a:t>
            </a:r>
          </a:p>
          <a:p>
            <a:pPr marL="0" indent="0">
              <a:buNone/>
            </a:pPr>
            <a:r>
              <a:rPr lang="en-US" dirty="0">
                <a:latin typeface="Courier New"/>
                <a:cs typeface="Courier New"/>
              </a:rPr>
              <a:t>      return F0</a:t>
            </a:r>
          </a:p>
          <a:p>
            <a:pPr marL="0" indent="0">
              <a:buNone/>
            </a:pPr>
            <a:r>
              <a:rPr lang="en-US" dirty="0">
                <a:latin typeface="Courier New"/>
                <a:cs typeface="Courier New"/>
              </a:rPr>
              <a:t>   </a:t>
            </a:r>
            <a:r>
              <a:rPr lang="en-US" dirty="0" err="1">
                <a:latin typeface="Courier New"/>
                <a:cs typeface="Courier New"/>
              </a:rPr>
              <a:t>elif</a:t>
            </a:r>
            <a:r>
              <a:rPr lang="en-US" dirty="0">
                <a:latin typeface="Courier New"/>
                <a:cs typeface="Courier New"/>
              </a:rPr>
              <a:t> N==1:</a:t>
            </a:r>
          </a:p>
          <a:p>
            <a:pPr marL="0" indent="0">
              <a:buNone/>
            </a:pPr>
            <a:r>
              <a:rPr lang="en-US" dirty="0">
                <a:latin typeface="Courier New"/>
                <a:cs typeface="Courier New"/>
              </a:rPr>
              <a:t>      return F1</a:t>
            </a:r>
          </a:p>
          <a:p>
            <a:pPr marL="0" indent="0">
              <a:buNone/>
            </a:pPr>
            <a:r>
              <a:rPr lang="en-US" dirty="0">
                <a:latin typeface="Courier New"/>
                <a:cs typeface="Courier New"/>
              </a:rPr>
              <a:t>   else:</a:t>
            </a:r>
          </a:p>
          <a:p>
            <a:pPr marL="0" indent="0">
              <a:buNone/>
            </a:pPr>
            <a:r>
              <a:rPr lang="en-US" dirty="0">
                <a:latin typeface="Courier New"/>
                <a:cs typeface="Courier New"/>
              </a:rPr>
              <a:t>      </a:t>
            </a:r>
            <a:r>
              <a:rPr lang="en-US" dirty="0" err="1">
                <a:latin typeface="Courier New"/>
                <a:cs typeface="Courier New"/>
              </a:rPr>
              <a:t>Fn</a:t>
            </a:r>
            <a:r>
              <a:rPr lang="en-US" dirty="0">
                <a:latin typeface="Courier New"/>
                <a:cs typeface="Courier New"/>
              </a:rPr>
              <a:t>=</a:t>
            </a:r>
            <a:r>
              <a:rPr lang="en-US" dirty="0" err="1">
                <a:latin typeface="Courier New"/>
                <a:cs typeface="Courier New"/>
              </a:rPr>
              <a:t>recur_fib</a:t>
            </a:r>
            <a:r>
              <a:rPr lang="en-US" dirty="0">
                <a:latin typeface="Courier New"/>
                <a:cs typeface="Courier New"/>
              </a:rPr>
              <a:t>(N-1)+</a:t>
            </a:r>
            <a:r>
              <a:rPr lang="en-US" dirty="0" err="1">
                <a:latin typeface="Courier New"/>
                <a:cs typeface="Courier New"/>
              </a:rPr>
              <a:t>recur_fib</a:t>
            </a:r>
            <a:r>
              <a:rPr lang="en-US" dirty="0">
                <a:latin typeface="Courier New"/>
                <a:cs typeface="Courier New"/>
              </a:rPr>
              <a:t>(N-2)</a:t>
            </a:r>
          </a:p>
          <a:p>
            <a:pPr marL="0" indent="0">
              <a:buNone/>
            </a:pPr>
            <a:r>
              <a:rPr lang="en-US" dirty="0">
                <a:latin typeface="Courier New"/>
                <a:cs typeface="Courier New"/>
              </a:rPr>
              <a:t>      return </a:t>
            </a:r>
            <a:r>
              <a:rPr lang="en-US" dirty="0" err="1">
                <a:latin typeface="Courier New"/>
                <a:cs typeface="Courier New"/>
              </a:rPr>
              <a:t>Fn</a:t>
            </a:r>
            <a:endParaRPr lang="en-US" dirty="0">
              <a:latin typeface="Courier New"/>
              <a:cs typeface="Courier New"/>
            </a:endParaRPr>
          </a:p>
          <a:p>
            <a:endParaRPr lang="en-US" dirty="0"/>
          </a:p>
        </p:txBody>
      </p:sp>
    </p:spTree>
    <p:extLst>
      <p:ext uri="{BB962C8B-B14F-4D97-AF65-F5344CB8AC3E}">
        <p14:creationId xmlns:p14="http://schemas.microsoft.com/office/powerpoint/2010/main" val="19233019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Functionals</a:t>
            </a:r>
            <a:endParaRPr lang="en-US"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012691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A tuple is a Python ordered sequence object that is similar to a list but is </a:t>
            </a:r>
            <a:r>
              <a:rPr lang="en-US" i="1" dirty="0"/>
              <a:t>immutable</a:t>
            </a:r>
            <a:r>
              <a:rPr lang="en-US" dirty="0"/>
              <a:t>.  </a:t>
            </a:r>
          </a:p>
          <a:p>
            <a:r>
              <a:rPr lang="en-US" dirty="0"/>
              <a:t>Tuples are indicated by parentheses (round brackets).  </a:t>
            </a:r>
          </a:p>
          <a:p>
            <a:r>
              <a:rPr lang="en-US" dirty="0"/>
              <a:t>Like all sequences, we can refer to individual elements with </a:t>
            </a:r>
            <a:r>
              <a:rPr lang="en-US" dirty="0">
                <a:latin typeface="Courier New"/>
                <a:cs typeface="Courier New"/>
              </a:rPr>
              <a:t>[n]</a:t>
            </a:r>
            <a:r>
              <a:rPr lang="en-US" dirty="0"/>
              <a:t> and slices </a:t>
            </a:r>
            <a:r>
              <a:rPr lang="en-US" dirty="0" smtClean="0">
                <a:cs typeface="Courier New"/>
              </a:rPr>
              <a:t>as</a:t>
            </a:r>
            <a:r>
              <a:rPr lang="en-US" dirty="0">
                <a:latin typeface="Courier New"/>
                <a:cs typeface="Courier New"/>
              </a:rPr>
              <a:t> </a:t>
            </a:r>
            <a:r>
              <a:rPr lang="en-US" dirty="0" smtClean="0">
                <a:latin typeface="Courier New"/>
                <a:cs typeface="Courier New"/>
              </a:rPr>
              <a:t>[</a:t>
            </a:r>
            <a:r>
              <a:rPr lang="en-US" dirty="0" err="1">
                <a:latin typeface="Courier New"/>
                <a:cs typeface="Courier New"/>
              </a:rPr>
              <a:t>lb:ub</a:t>
            </a:r>
            <a:r>
              <a:rPr lang="en-US" dirty="0">
                <a:latin typeface="Courier New"/>
                <a:cs typeface="Courier New"/>
              </a:rPr>
              <a:t>] </a:t>
            </a:r>
            <a:r>
              <a:rPr lang="en-US" dirty="0" smtClean="0"/>
              <a:t>(remember </a:t>
            </a:r>
            <a:r>
              <a:rPr lang="en-US" dirty="0" err="1" smtClean="0"/>
              <a:t>ub</a:t>
            </a:r>
            <a:r>
              <a:rPr lang="en-US" dirty="0" smtClean="0"/>
              <a:t> rule!)</a:t>
            </a:r>
          </a:p>
          <a:p>
            <a:r>
              <a:rPr lang="en-US" dirty="0" smtClean="0"/>
              <a:t>Mutable </a:t>
            </a:r>
            <a:r>
              <a:rPr lang="en-US" i="1" dirty="0" smtClean="0"/>
              <a:t>elements</a:t>
            </a:r>
            <a:r>
              <a:rPr lang="en-US" dirty="0" smtClean="0"/>
              <a:t> of a tuple can be changed.</a:t>
            </a:r>
          </a:p>
          <a:p>
            <a:pPr marL="274320" lvl="1" indent="0">
              <a:buNone/>
            </a:pPr>
            <a:r>
              <a:rPr lang="da-DK" dirty="0">
                <a:latin typeface="Courier New"/>
                <a:cs typeface="Courier New"/>
              </a:rPr>
              <a:t>&gt;&gt;&gt; </a:t>
            </a:r>
            <a:r>
              <a:rPr lang="da-DK" dirty="0" err="1" smtClean="0">
                <a:latin typeface="Courier New"/>
                <a:cs typeface="Courier New"/>
              </a:rPr>
              <a:t>myList</a:t>
            </a:r>
            <a:r>
              <a:rPr lang="da-DK" dirty="0" smtClean="0">
                <a:latin typeface="Courier New"/>
                <a:cs typeface="Courier New"/>
              </a:rPr>
              <a:t>=list</a:t>
            </a:r>
            <a:r>
              <a:rPr lang="da-DK" dirty="0">
                <a:latin typeface="Courier New"/>
                <a:cs typeface="Courier New"/>
              </a:rPr>
              <a:t>()</a:t>
            </a:r>
          </a:p>
          <a:p>
            <a:pPr marL="274320" lvl="1" indent="0">
              <a:buNone/>
            </a:pPr>
            <a:r>
              <a:rPr lang="da-DK" dirty="0">
                <a:latin typeface="Courier New"/>
                <a:cs typeface="Courier New"/>
              </a:rPr>
              <a:t>&gt;&gt;&gt; t</a:t>
            </a:r>
            <a:r>
              <a:rPr lang="da-DK" dirty="0" smtClean="0">
                <a:latin typeface="Courier New"/>
                <a:cs typeface="Courier New"/>
              </a:rPr>
              <a:t>=(</a:t>
            </a:r>
            <a:r>
              <a:rPr lang="da-DK" dirty="0" err="1" smtClean="0">
                <a:latin typeface="Courier New"/>
                <a:cs typeface="Courier New"/>
              </a:rPr>
              <a:t>myList,myList</a:t>
            </a:r>
            <a:r>
              <a:rPr lang="da-DK" dirty="0" smtClean="0">
                <a:latin typeface="Courier New"/>
                <a:cs typeface="Courier New"/>
              </a:rPr>
              <a:t>)</a:t>
            </a:r>
            <a:endParaRPr lang="da-DK" dirty="0">
              <a:latin typeface="Courier New"/>
              <a:cs typeface="Courier New"/>
            </a:endParaRPr>
          </a:p>
          <a:p>
            <a:pPr marL="274320" lvl="1" indent="0">
              <a:buNone/>
            </a:pPr>
            <a:r>
              <a:rPr lang="da-DK" dirty="0">
                <a:latin typeface="Courier New"/>
                <a:cs typeface="Courier New"/>
              </a:rPr>
              <a:t>&gt;&gt;&gt; </a:t>
            </a:r>
            <a:r>
              <a:rPr lang="da-DK" dirty="0" err="1" smtClean="0">
                <a:latin typeface="Courier New"/>
                <a:cs typeface="Courier New"/>
              </a:rPr>
              <a:t>myList.append</a:t>
            </a:r>
            <a:r>
              <a:rPr lang="da-DK" dirty="0" smtClean="0">
                <a:latin typeface="Courier New"/>
                <a:cs typeface="Courier New"/>
              </a:rPr>
              <a:t>(1</a:t>
            </a:r>
            <a:r>
              <a:rPr lang="da-DK" dirty="0">
                <a:latin typeface="Courier New"/>
                <a:cs typeface="Courier New"/>
              </a:rPr>
              <a:t>)</a:t>
            </a:r>
          </a:p>
          <a:p>
            <a:pPr marL="274320" lvl="1" indent="0">
              <a:buNone/>
            </a:pPr>
            <a:r>
              <a:rPr lang="da-DK" dirty="0">
                <a:latin typeface="Courier New"/>
                <a:cs typeface="Courier New"/>
              </a:rPr>
              <a:t>&gt;&gt;&gt; print t</a:t>
            </a:r>
          </a:p>
          <a:p>
            <a:pPr marL="274320" lvl="1" indent="0">
              <a:buNone/>
            </a:pPr>
            <a:r>
              <a:rPr lang="da-DK" dirty="0">
                <a:latin typeface="Courier New"/>
                <a:cs typeface="Courier New"/>
              </a:rPr>
              <a:t>([1], [1])</a:t>
            </a:r>
          </a:p>
          <a:p>
            <a:pPr marL="274320" lvl="1" indent="0">
              <a:buNone/>
            </a:pPr>
            <a:r>
              <a:rPr lang="da-DK" dirty="0">
                <a:latin typeface="Courier New"/>
                <a:cs typeface="Courier New"/>
              </a:rPr>
              <a:t>&gt;&gt;&gt; </a:t>
            </a:r>
            <a:r>
              <a:rPr lang="da-DK" dirty="0" err="1" smtClean="0">
                <a:latin typeface="Courier New"/>
                <a:cs typeface="Courier New"/>
              </a:rPr>
              <a:t>myList.append</a:t>
            </a:r>
            <a:r>
              <a:rPr lang="da-DK" dirty="0" smtClean="0">
                <a:latin typeface="Courier New"/>
                <a:cs typeface="Courier New"/>
              </a:rPr>
              <a:t>(2</a:t>
            </a:r>
            <a:r>
              <a:rPr lang="da-DK" dirty="0">
                <a:latin typeface="Courier New"/>
                <a:cs typeface="Courier New"/>
              </a:rPr>
              <a:t>)</a:t>
            </a:r>
          </a:p>
          <a:p>
            <a:pPr marL="274320" lvl="1" indent="0">
              <a:buNone/>
            </a:pPr>
            <a:r>
              <a:rPr lang="da-DK" dirty="0">
                <a:latin typeface="Courier New"/>
                <a:cs typeface="Courier New"/>
              </a:rPr>
              <a:t>&gt;&gt;&gt; print t</a:t>
            </a:r>
          </a:p>
          <a:p>
            <a:pPr marL="274320" lvl="1" indent="0">
              <a:buNone/>
            </a:pPr>
            <a:r>
              <a:rPr lang="da-DK" dirty="0">
                <a:latin typeface="Courier New"/>
                <a:cs typeface="Courier New"/>
              </a:rPr>
              <a:t>([1, 2], [1, 2])</a:t>
            </a:r>
            <a:endParaRPr lang="en-US" dirty="0">
              <a:latin typeface="Courier New"/>
              <a:cs typeface="Courier New"/>
            </a:endParaRPr>
          </a:p>
        </p:txBody>
      </p:sp>
    </p:spTree>
    <p:extLst>
      <p:ext uri="{BB962C8B-B14F-4D97-AF65-F5344CB8AC3E}">
        <p14:creationId xmlns:p14="http://schemas.microsoft.com/office/powerpoint/2010/main" val="17219741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Expressions</a:t>
            </a:r>
            <a:endParaRPr lang="en-US" dirty="0"/>
          </a:p>
        </p:txBody>
      </p:sp>
      <p:sp>
        <p:nvSpPr>
          <p:cNvPr id="3" name="Content Placeholder 2"/>
          <p:cNvSpPr>
            <a:spLocks noGrp="1"/>
          </p:cNvSpPr>
          <p:nvPr>
            <p:ph idx="1"/>
          </p:nvPr>
        </p:nvSpPr>
        <p:spPr>
          <a:xfrm>
            <a:off x="381000" y="1600200"/>
            <a:ext cx="8534400" cy="4876800"/>
          </a:xfrm>
        </p:spPr>
        <p:txBody>
          <a:bodyPr>
            <a:normAutofit/>
          </a:bodyPr>
          <a:lstStyle/>
          <a:p>
            <a:r>
              <a:rPr lang="en-US" dirty="0"/>
              <a:t>Lambda expressions define </a:t>
            </a:r>
            <a:r>
              <a:rPr lang="en-US" dirty="0" smtClean="0"/>
              <a:t>quantities to </a:t>
            </a:r>
            <a:r>
              <a:rPr lang="en-US" dirty="0"/>
              <a:t>be evaluated without giving them explicit function definitions.</a:t>
            </a:r>
          </a:p>
          <a:p>
            <a:r>
              <a:rPr lang="en-US" dirty="0" smtClean="0"/>
              <a:t>They must </a:t>
            </a:r>
            <a:r>
              <a:rPr lang="en-US" dirty="0"/>
              <a:t>be expressible as a single expression (no statements allowed)</a:t>
            </a:r>
          </a:p>
          <a:p>
            <a:pPr marL="0" indent="0">
              <a:buNone/>
            </a:pPr>
            <a:r>
              <a:rPr lang="en-US" dirty="0"/>
              <a:t> </a:t>
            </a:r>
            <a:r>
              <a:rPr lang="en-US" dirty="0" smtClean="0"/>
              <a:t> </a:t>
            </a:r>
            <a:r>
              <a:rPr lang="en-US" dirty="0" err="1" smtClean="0">
                <a:latin typeface="Courier New" charset="0"/>
                <a:ea typeface="Courier New" charset="0"/>
                <a:cs typeface="Courier New" charset="0"/>
              </a:rPr>
              <a:t>fsquared</a:t>
            </a:r>
            <a:r>
              <a:rPr lang="en-US" dirty="0" smtClean="0">
                <a:latin typeface="Courier New" charset="0"/>
                <a:ea typeface="Courier New" charset="0"/>
                <a:cs typeface="Courier New" charset="0"/>
              </a:rPr>
              <a:t>=lambda </a:t>
            </a:r>
            <a:r>
              <a:rPr lang="en-US" dirty="0" err="1" smtClean="0">
                <a:latin typeface="Courier New" charset="0"/>
                <a:ea typeface="Courier New" charset="0"/>
                <a:cs typeface="Courier New" charset="0"/>
              </a:rPr>
              <a:t>x:x</a:t>
            </a:r>
            <a:r>
              <a:rPr lang="en-US" dirty="0" smtClean="0">
                <a:latin typeface="Courier New" charset="0"/>
                <a:ea typeface="Courier New" charset="0"/>
                <a:cs typeface="Courier New" charset="0"/>
              </a:rPr>
              <a:t>**2</a:t>
            </a:r>
          </a:p>
          <a:p>
            <a:pPr marL="0" indent="0">
              <a:buNone/>
            </a:pPr>
            <a:r>
              <a:rPr lang="en-US" dirty="0">
                <a:latin typeface="Courier New" charset="0"/>
                <a:ea typeface="Courier New" charset="0"/>
                <a:cs typeface="Courier New" charset="0"/>
              </a:rPr>
              <a:t> </a:t>
            </a:r>
            <a:r>
              <a:rPr lang="en-US" dirty="0" err="1" smtClean="0">
                <a:latin typeface="Courier New" charset="0"/>
                <a:ea typeface="Courier New" charset="0"/>
                <a:cs typeface="Courier New" charset="0"/>
              </a:rPr>
              <a:t>fsquared</a:t>
            </a:r>
            <a:r>
              <a:rPr lang="en-US" dirty="0" smtClean="0">
                <a:latin typeface="Courier New" charset="0"/>
                <a:ea typeface="Courier New" charset="0"/>
                <a:cs typeface="Courier New" charset="0"/>
              </a:rPr>
              <a:t>(4)</a:t>
            </a:r>
          </a:p>
          <a:p>
            <a:pPr marL="0" indent="0">
              <a:buNone/>
            </a:pPr>
            <a:r>
              <a:rPr lang="en-US" dirty="0" smtClean="0">
                <a:latin typeface="Courier New" charset="0"/>
                <a:ea typeface="Courier New" charset="0"/>
                <a:cs typeface="Courier New" charset="0"/>
              </a:rPr>
              <a:t> import math</a:t>
            </a:r>
            <a:endParaRPr lang="en-US" dirty="0">
              <a:latin typeface="Courier New" charset="0"/>
              <a:ea typeface="Courier New" charset="0"/>
              <a:cs typeface="Courier New" charset="0"/>
            </a:endParaRPr>
          </a:p>
          <a:p>
            <a:pPr marL="0" indent="0">
              <a:buNone/>
            </a:pPr>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fhypot</a:t>
            </a:r>
            <a:r>
              <a:rPr lang="en-US" dirty="0" smtClean="0">
                <a:latin typeface="Courier New" charset="0"/>
                <a:ea typeface="Courier New" charset="0"/>
                <a:cs typeface="Courier New" charset="0"/>
              </a:rPr>
              <a:t>=lambda </a:t>
            </a:r>
            <a:r>
              <a:rPr lang="en-US" dirty="0" err="1" smtClean="0">
                <a:latin typeface="Courier New" charset="0"/>
                <a:ea typeface="Courier New" charset="0"/>
                <a:cs typeface="Courier New" charset="0"/>
              </a:rPr>
              <a:t>x,y:math.sqrt</a:t>
            </a:r>
            <a:r>
              <a:rPr lang="en-US" dirty="0" smtClean="0">
                <a:latin typeface="Courier New" charset="0"/>
                <a:ea typeface="Courier New" charset="0"/>
                <a:cs typeface="Courier New" charset="0"/>
              </a:rPr>
              <a:t>(x**2+y**2)</a:t>
            </a:r>
          </a:p>
          <a:p>
            <a:pPr marL="0" indent="0">
              <a:buNone/>
            </a:pPr>
            <a:r>
              <a:rPr lang="en-US" dirty="0">
                <a:latin typeface="Courier New" charset="0"/>
                <a:ea typeface="Courier New" charset="0"/>
                <a:cs typeface="Courier New" charset="0"/>
              </a:rPr>
              <a:t> </a:t>
            </a:r>
            <a:r>
              <a:rPr lang="en-US" dirty="0" err="1" smtClean="0">
                <a:latin typeface="Courier New" charset="0"/>
                <a:ea typeface="Courier New" charset="0"/>
                <a:cs typeface="Courier New" charset="0"/>
              </a:rPr>
              <a:t>fhypot</a:t>
            </a:r>
            <a:r>
              <a:rPr lang="en-US" dirty="0" smtClean="0">
                <a:latin typeface="Courier New" charset="0"/>
                <a:ea typeface="Courier New" charset="0"/>
                <a:cs typeface="Courier New" charset="0"/>
              </a:rPr>
              <a:t>(3,7)</a:t>
            </a:r>
            <a:endParaRPr lang="en-US" dirty="0">
              <a:latin typeface="Courier New" charset="0"/>
              <a:ea typeface="Courier New" charset="0"/>
              <a:cs typeface="Courier New" charset="0"/>
            </a:endParaRPr>
          </a:p>
        </p:txBody>
      </p:sp>
    </p:spTree>
    <p:extLst>
      <p:ext uri="{BB962C8B-B14F-4D97-AF65-F5344CB8AC3E}">
        <p14:creationId xmlns:p14="http://schemas.microsoft.com/office/powerpoint/2010/main" val="14945413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US" dirty="0" smtClean="0"/>
              <a:t>Useful Built-In List </a:t>
            </a:r>
            <a:r>
              <a:rPr lang="en-US" smtClean="0"/>
              <a:t>Functionals</a:t>
            </a:r>
            <a:endParaRPr lang="en-US" dirty="0"/>
          </a:p>
        </p:txBody>
      </p:sp>
      <p:sp>
        <p:nvSpPr>
          <p:cNvPr id="3" name="Content Placeholder 2"/>
          <p:cNvSpPr>
            <a:spLocks noGrp="1"/>
          </p:cNvSpPr>
          <p:nvPr>
            <p:ph idx="1"/>
          </p:nvPr>
        </p:nvSpPr>
        <p:spPr>
          <a:xfrm>
            <a:off x="457200" y="1219200"/>
            <a:ext cx="8229600" cy="5181600"/>
          </a:xfrm>
        </p:spPr>
        <p:txBody>
          <a:bodyPr>
            <a:normAutofit fontScale="25000" lnSpcReduction="20000"/>
          </a:bodyPr>
          <a:lstStyle/>
          <a:p>
            <a:r>
              <a:rPr lang="en-US" sz="8600" dirty="0">
                <a:latin typeface="Arial" charset="0"/>
                <a:cs typeface="DejaVu Sans" charset="0"/>
              </a:rPr>
              <a:t>Map</a:t>
            </a:r>
          </a:p>
          <a:p>
            <a:pPr lvl="1"/>
            <a:r>
              <a:rPr lang="en-US" sz="8200" dirty="0">
                <a:latin typeface="Arial" charset="0"/>
                <a:cs typeface="DejaVu Sans" charset="0"/>
              </a:rPr>
              <a:t>Applies the function to each element of </a:t>
            </a:r>
            <a:r>
              <a:rPr lang="en-US" sz="8200" dirty="0">
                <a:latin typeface="Courier New"/>
                <a:cs typeface="Courier New"/>
              </a:rPr>
              <a:t>S</a:t>
            </a:r>
            <a:r>
              <a:rPr lang="en-US" sz="8200" dirty="0">
                <a:latin typeface="Arial" charset="0"/>
                <a:cs typeface="DejaVu Sans" charset="0"/>
              </a:rPr>
              <a:t> and returns a new </a:t>
            </a:r>
            <a:r>
              <a:rPr lang="en-US" sz="8200" dirty="0" smtClean="0">
                <a:latin typeface="Arial" charset="0"/>
                <a:cs typeface="DejaVu Sans" charset="0"/>
              </a:rPr>
              <a:t>list (Python 2.7) or iterator (Python 3).</a:t>
            </a:r>
            <a:endParaRPr lang="en-US" sz="8200" dirty="0">
              <a:latin typeface="Arial" charset="0"/>
              <a:cs typeface="DejaVu Sans" charset="0"/>
            </a:endParaRPr>
          </a:p>
          <a:p>
            <a:pPr marL="274320" lvl="1" indent="0">
              <a:buNone/>
            </a:pPr>
            <a:r>
              <a:rPr lang="en-US" sz="8200" dirty="0">
                <a:latin typeface="Arial" charset="0"/>
                <a:ea typeface="DejaVu Sans" charset="0"/>
                <a:cs typeface="DejaVu Sans" charset="0"/>
              </a:rPr>
              <a:t>      </a:t>
            </a:r>
            <a:r>
              <a:rPr lang="en-US" sz="8200" dirty="0" smtClean="0">
                <a:latin typeface="Courier New"/>
                <a:ea typeface="DejaVu Sans" charset="0"/>
                <a:cs typeface="Courier New"/>
              </a:rPr>
              <a:t>L1=map(</a:t>
            </a:r>
            <a:r>
              <a:rPr lang="en-US" sz="8200" dirty="0" err="1" smtClean="0">
                <a:latin typeface="Courier New"/>
                <a:ea typeface="DejaVu Sans" charset="0"/>
                <a:cs typeface="Courier New"/>
              </a:rPr>
              <a:t>square,S</a:t>
            </a:r>
            <a:r>
              <a:rPr lang="en-US" sz="8200" dirty="0" smtClean="0">
                <a:latin typeface="Courier New"/>
                <a:ea typeface="DejaVu Sans" charset="0"/>
                <a:cs typeface="Courier New"/>
              </a:rPr>
              <a:t>) #2.7</a:t>
            </a:r>
          </a:p>
          <a:p>
            <a:pPr marL="274320" lvl="1" indent="0">
              <a:buNone/>
            </a:pPr>
            <a:r>
              <a:rPr lang="en-US" sz="8200" dirty="0" smtClean="0">
                <a:latin typeface="Courier New"/>
                <a:ea typeface="DejaVu Sans" charset="0"/>
                <a:cs typeface="Courier New"/>
              </a:rPr>
              <a:t>   L1=list(map(</a:t>
            </a:r>
            <a:r>
              <a:rPr lang="en-US" sz="8200" dirty="0" err="1" smtClean="0">
                <a:latin typeface="Courier New"/>
                <a:ea typeface="DejaVu Sans" charset="0"/>
                <a:cs typeface="Courier New"/>
              </a:rPr>
              <a:t>square,S</a:t>
            </a:r>
            <a:r>
              <a:rPr lang="en-US" sz="8200" dirty="0" smtClean="0">
                <a:latin typeface="Courier New"/>
                <a:ea typeface="DejaVu Sans" charset="0"/>
                <a:cs typeface="Courier New"/>
              </a:rPr>
              <a:t>)  #3</a:t>
            </a:r>
            <a:endParaRPr lang="en-US" sz="8600" dirty="0" smtClean="0"/>
          </a:p>
          <a:p>
            <a:r>
              <a:rPr lang="en-US" sz="8600" dirty="0" smtClean="0"/>
              <a:t>Reduce</a:t>
            </a:r>
          </a:p>
          <a:p>
            <a:pPr lvl="1"/>
            <a:r>
              <a:rPr lang="en-US" sz="8600" dirty="0" smtClean="0">
                <a:cs typeface="DejaVu Sans" charset="0"/>
              </a:rPr>
              <a:t>Successively </a:t>
            </a:r>
            <a:r>
              <a:rPr lang="en-US" sz="8600" dirty="0">
                <a:cs typeface="DejaVu Sans" charset="0"/>
              </a:rPr>
              <a:t>applies a function of two variables to sequence </a:t>
            </a:r>
            <a:r>
              <a:rPr lang="en-US" sz="8600" dirty="0">
                <a:latin typeface="Courier New"/>
                <a:cs typeface="Courier New"/>
              </a:rPr>
              <a:t>S</a:t>
            </a:r>
            <a:r>
              <a:rPr lang="en-US" sz="8600" dirty="0">
                <a:cs typeface="DejaVu Sans" charset="0"/>
              </a:rPr>
              <a:t> and produces a single result.  E.g. </a:t>
            </a:r>
            <a:endParaRPr lang="en-US" sz="8600" dirty="0" smtClean="0">
              <a:cs typeface="DejaVu Sans" charset="0"/>
            </a:endParaRPr>
          </a:p>
          <a:p>
            <a:pPr marL="0" indent="0">
              <a:buNone/>
            </a:pPr>
            <a:r>
              <a:rPr lang="en-US" sz="8600" dirty="0" smtClean="0">
                <a:latin typeface="Courier New"/>
                <a:ea typeface="DejaVu Sans" charset="0"/>
                <a:cs typeface="Courier New"/>
              </a:rPr>
              <a:t>    L=reduce(</a:t>
            </a:r>
            <a:r>
              <a:rPr lang="en-US" sz="8600" dirty="0" err="1" smtClean="0">
                <a:latin typeface="Courier New"/>
                <a:ea typeface="DejaVu Sans" charset="0"/>
                <a:cs typeface="Courier New"/>
              </a:rPr>
              <a:t>sum,a</a:t>
            </a:r>
            <a:r>
              <a:rPr lang="en-US" sz="8600" dirty="0" smtClean="0">
                <a:latin typeface="Courier New"/>
                <a:ea typeface="DejaVu Sans" charset="0"/>
                <a:cs typeface="Courier New"/>
              </a:rPr>
              <a:t>)</a:t>
            </a:r>
          </a:p>
          <a:p>
            <a:pPr marL="0" indent="0">
              <a:buNone/>
            </a:pPr>
            <a:r>
              <a:rPr lang="en-US" sz="8600" dirty="0" smtClean="0">
                <a:latin typeface="Arial" charset="0"/>
                <a:ea typeface="DejaVu Sans" charset="0"/>
                <a:cs typeface="DejaVu Sans" charset="0"/>
              </a:rPr>
              <a:t>     sums all the elements of a, when sum is defined as </a:t>
            </a:r>
            <a:r>
              <a:rPr lang="en-US" sz="8600" dirty="0" err="1" smtClean="0">
                <a:latin typeface="Courier New"/>
                <a:ea typeface="DejaVu Sans" charset="0"/>
                <a:cs typeface="Courier New"/>
              </a:rPr>
              <a:t>x+y</a:t>
            </a:r>
            <a:endParaRPr lang="en-US" sz="8600" dirty="0" smtClean="0">
              <a:latin typeface="Courier New"/>
              <a:ea typeface="DejaVu Sans" charset="0"/>
              <a:cs typeface="Courier New"/>
            </a:endParaRPr>
          </a:p>
          <a:p>
            <a:r>
              <a:rPr lang="en-US" sz="8600" dirty="0" smtClean="0">
                <a:ea typeface="DejaVu Sans" charset="0"/>
                <a:cs typeface="Courier New"/>
              </a:rPr>
              <a:t>Filter</a:t>
            </a:r>
          </a:p>
          <a:p>
            <a:pPr lvl="1"/>
            <a:r>
              <a:rPr lang="en-US" sz="8200" dirty="0" smtClean="0">
                <a:latin typeface="Arial" charset="0"/>
                <a:cs typeface="DejaVu Sans" charset="0"/>
              </a:rPr>
              <a:t>Given a Boolean function returning </a:t>
            </a:r>
            <a:r>
              <a:rPr lang="en-US" sz="8200" dirty="0" smtClean="0">
                <a:latin typeface="Courier New"/>
                <a:cs typeface="Courier New"/>
              </a:rPr>
              <a:t>True</a:t>
            </a:r>
            <a:r>
              <a:rPr lang="en-US" sz="8200" dirty="0" smtClean="0">
                <a:latin typeface="Arial" charset="0"/>
                <a:cs typeface="DejaVu Sans" charset="0"/>
              </a:rPr>
              <a:t> or </a:t>
            </a:r>
            <a:r>
              <a:rPr lang="en-US" sz="8200" dirty="0" smtClean="0">
                <a:latin typeface="Courier New"/>
                <a:cs typeface="Courier New"/>
              </a:rPr>
              <a:t>False</a:t>
            </a:r>
            <a:r>
              <a:rPr lang="en-US" sz="8200" dirty="0" smtClean="0">
                <a:latin typeface="Arial" charset="0"/>
                <a:cs typeface="DejaVu Sans" charset="0"/>
              </a:rPr>
              <a:t>, </a:t>
            </a:r>
            <a:r>
              <a:rPr lang="en-US" sz="8200" dirty="0" smtClean="0">
                <a:latin typeface="Courier New"/>
                <a:cs typeface="Courier New"/>
              </a:rPr>
              <a:t>filter</a:t>
            </a:r>
            <a:r>
              <a:rPr lang="en-US" sz="8200" dirty="0" smtClean="0">
                <a:latin typeface="Arial" charset="0"/>
                <a:cs typeface="DejaVu Sans" charset="0"/>
              </a:rPr>
              <a:t> applies it to each element of </a:t>
            </a:r>
            <a:r>
              <a:rPr lang="en-US" sz="8200" dirty="0" smtClean="0">
                <a:latin typeface="Courier New"/>
                <a:cs typeface="Courier New"/>
              </a:rPr>
              <a:t>S</a:t>
            </a:r>
            <a:r>
              <a:rPr lang="en-US" sz="8200" dirty="0" smtClean="0">
                <a:latin typeface="Arial" charset="0"/>
                <a:cs typeface="DejaVu Sans" charset="0"/>
              </a:rPr>
              <a:t> and returns a new sequence (Python 2.7) or iterator (Python 3) consisting of all elements of </a:t>
            </a:r>
            <a:r>
              <a:rPr lang="en-US" sz="8200" dirty="0" smtClean="0">
                <a:latin typeface="Courier New"/>
                <a:cs typeface="Courier New"/>
              </a:rPr>
              <a:t>S</a:t>
            </a:r>
            <a:r>
              <a:rPr lang="en-US" sz="8200" dirty="0" smtClean="0">
                <a:latin typeface="Arial" charset="0"/>
                <a:cs typeface="DejaVu Sans" charset="0"/>
              </a:rPr>
              <a:t> that are </a:t>
            </a:r>
            <a:r>
              <a:rPr lang="en-US" sz="8200" dirty="0" smtClean="0">
                <a:latin typeface="Courier New"/>
                <a:cs typeface="Courier New"/>
              </a:rPr>
              <a:t>True</a:t>
            </a:r>
            <a:r>
              <a:rPr lang="en-US" sz="8200" dirty="0" smtClean="0">
                <a:latin typeface="Arial" charset="0"/>
                <a:cs typeface="DejaVu Sans" charset="0"/>
              </a:rPr>
              <a:t>.</a:t>
            </a:r>
          </a:p>
          <a:p>
            <a:pPr marL="274320" lvl="1" indent="0">
              <a:buNone/>
            </a:pPr>
            <a:r>
              <a:rPr lang="en-US" sz="8200" dirty="0" smtClean="0">
                <a:latin typeface="Courier New"/>
                <a:cs typeface="Courier New"/>
              </a:rPr>
              <a:t>  L2=filter(</a:t>
            </a:r>
            <a:r>
              <a:rPr lang="en-US" sz="8200" dirty="0" err="1" smtClean="0">
                <a:latin typeface="Courier New"/>
                <a:cs typeface="Courier New"/>
              </a:rPr>
              <a:t>func</a:t>
            </a:r>
            <a:r>
              <a:rPr lang="en-US" sz="8200" dirty="0">
                <a:latin typeface="Courier New"/>
                <a:cs typeface="Courier New"/>
              </a:rPr>
              <a:t>, S</a:t>
            </a:r>
            <a:r>
              <a:rPr lang="en-US" sz="8200" dirty="0" smtClean="0">
                <a:latin typeface="Courier New"/>
                <a:cs typeface="Courier New"/>
              </a:rPr>
              <a:t>)  #2.7</a:t>
            </a:r>
          </a:p>
          <a:p>
            <a:pPr marL="274320" lvl="1" indent="0">
              <a:buNone/>
            </a:pPr>
            <a:r>
              <a:rPr lang="en-US" sz="8200" dirty="0" smtClean="0">
                <a:latin typeface="Courier New"/>
                <a:cs typeface="Courier New"/>
              </a:rPr>
              <a:t>  L2=list(filter(</a:t>
            </a:r>
            <a:r>
              <a:rPr lang="en-US" sz="8200" dirty="0" err="1" smtClean="0">
                <a:latin typeface="Courier New"/>
                <a:cs typeface="Courier New"/>
              </a:rPr>
              <a:t>func,S</a:t>
            </a:r>
            <a:r>
              <a:rPr lang="en-US" sz="8200" dirty="0" smtClean="0">
                <a:latin typeface="Courier New"/>
                <a:cs typeface="Courier New"/>
              </a:rPr>
              <a:t>)) #3</a:t>
            </a:r>
            <a:endParaRPr lang="en-US" sz="8200" dirty="0">
              <a:latin typeface="Courier New"/>
              <a:cs typeface="Courier New"/>
            </a:endParaRPr>
          </a:p>
          <a:p>
            <a:endParaRPr lang="en-US" sz="8600" dirty="0" smtClean="0">
              <a:latin typeface="Courier New"/>
              <a:ea typeface="DejaVu Sans" charset="0"/>
              <a:cs typeface="Courier New"/>
            </a:endParaRPr>
          </a:p>
          <a:p>
            <a:pPr marL="783372" lvl="1"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smtClean="0">
              <a:latin typeface="Arial" charset="0"/>
              <a:ea typeface="DejaVu Sans" charset="0"/>
              <a:cs typeface="DejaVu Sans" charset="0"/>
            </a:endParaRPr>
          </a:p>
          <a:p>
            <a:pPr marL="783372" lvl="1"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2600" dirty="0">
              <a:cs typeface="DejaVu Sans" charset="0"/>
            </a:endParaRPr>
          </a:p>
          <a:p>
            <a:endParaRPr lang="en-US" dirty="0" smtClean="0"/>
          </a:p>
          <a:p>
            <a:pPr marL="274320" lvl="1" indent="0">
              <a:buNone/>
            </a:pPr>
            <a:r>
              <a:rPr lang="en-US" dirty="0" smtClean="0">
                <a:latin typeface="Courier New"/>
                <a:cs typeface="Courier New"/>
              </a:rPr>
              <a:t>	</a:t>
            </a:r>
            <a:endParaRPr lang="en-US" dirty="0">
              <a:latin typeface="Courier New"/>
              <a:cs typeface="Courier New"/>
            </a:endParaRPr>
          </a:p>
        </p:txBody>
      </p:sp>
    </p:spTree>
    <p:extLst>
      <p:ext uri="{BB962C8B-B14F-4D97-AF65-F5344CB8AC3E}">
        <p14:creationId xmlns:p14="http://schemas.microsoft.com/office/powerpoint/2010/main" val="17873475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Functionals</a:t>
            </a:r>
            <a:r>
              <a:rPr lang="en-US" dirty="0" smtClean="0"/>
              <a:t> and Lambdas</a:t>
            </a:r>
            <a:endParaRPr lang="en-US" dirty="0"/>
          </a:p>
        </p:txBody>
      </p:sp>
      <p:sp>
        <p:nvSpPr>
          <p:cNvPr id="3" name="Content Placeholder 2"/>
          <p:cNvSpPr>
            <a:spLocks noGrp="1"/>
          </p:cNvSpPr>
          <p:nvPr>
            <p:ph idx="1"/>
          </p:nvPr>
        </p:nvSpPr>
        <p:spPr/>
        <p:txBody>
          <a:bodyPr>
            <a:normAutofit/>
          </a:bodyPr>
          <a:lstStyle/>
          <a:p>
            <a:pPr lvl="1"/>
            <a:r>
              <a:rPr lang="en-US" sz="4000" dirty="0">
                <a:latin typeface="Arial" charset="0"/>
                <a:ea typeface="DejaVu Sans" charset="0"/>
                <a:cs typeface="DejaVu Sans" charset="0"/>
              </a:rPr>
              <a:t>Lambda functions are often used in </a:t>
            </a:r>
            <a:r>
              <a:rPr lang="en-US" sz="4000" dirty="0" err="1" smtClean="0">
                <a:latin typeface="Arial" charset="0"/>
                <a:ea typeface="DejaVu Sans" charset="0"/>
                <a:cs typeface="DejaVu Sans" charset="0"/>
              </a:rPr>
              <a:t>functionals</a:t>
            </a:r>
            <a:r>
              <a:rPr lang="en-US" sz="4000" dirty="0" smtClean="0">
                <a:latin typeface="Arial" charset="0"/>
                <a:ea typeface="DejaVu Sans" charset="0"/>
                <a:cs typeface="DejaVu Sans" charset="0"/>
              </a:rPr>
              <a:t>:</a:t>
            </a:r>
          </a:p>
          <a:p>
            <a:pPr marL="548640" lvl="2" indent="0">
              <a:buNone/>
            </a:pPr>
            <a:r>
              <a:rPr lang="en-US" sz="2800" dirty="0" smtClean="0">
                <a:latin typeface="Courier New" charset="0"/>
                <a:ea typeface="Courier New" charset="0"/>
                <a:cs typeface="Courier New" charset="0"/>
              </a:rPr>
              <a:t>S=[1,2,3,4,5]</a:t>
            </a:r>
            <a:endParaRPr lang="en-US" sz="2800" dirty="0">
              <a:latin typeface="Courier New" charset="0"/>
              <a:ea typeface="Courier New" charset="0"/>
              <a:cs typeface="Courier New" charset="0"/>
            </a:endParaRPr>
          </a:p>
          <a:p>
            <a:pPr marL="548640" lvl="2" indent="0">
              <a:buNone/>
            </a:pPr>
            <a:r>
              <a:rPr lang="en-US" sz="2800" dirty="0" smtClean="0">
                <a:latin typeface="Courier New"/>
                <a:ea typeface="DejaVu Sans" charset="0"/>
                <a:cs typeface="Courier New"/>
              </a:rPr>
              <a:t>L=map(lambda </a:t>
            </a:r>
            <a:r>
              <a:rPr lang="en-US" sz="2800" dirty="0" err="1" smtClean="0">
                <a:latin typeface="Courier New"/>
                <a:ea typeface="DejaVu Sans" charset="0"/>
                <a:cs typeface="Courier New"/>
              </a:rPr>
              <a:t>x:x</a:t>
            </a:r>
            <a:r>
              <a:rPr lang="en-US" sz="2800" dirty="0">
                <a:latin typeface="Courier New"/>
                <a:ea typeface="DejaVu Sans" charset="0"/>
                <a:cs typeface="Courier New"/>
              </a:rPr>
              <a:t>**2, S</a:t>
            </a:r>
            <a:r>
              <a:rPr lang="en-US" sz="2800" dirty="0" smtClean="0">
                <a:latin typeface="Courier New"/>
                <a:ea typeface="DejaVu Sans" charset="0"/>
                <a:cs typeface="Courier New"/>
              </a:rPr>
              <a:t>)</a:t>
            </a:r>
          </a:p>
          <a:p>
            <a:pPr marL="548640" lvl="2" indent="0">
              <a:buNone/>
            </a:pPr>
            <a:r>
              <a:rPr lang="en-US" sz="2800" dirty="0" smtClean="0">
                <a:latin typeface="Courier New"/>
                <a:ea typeface="DejaVu Sans" charset="0"/>
                <a:cs typeface="Courier New"/>
              </a:rPr>
              <a:t>R=reduce(lambda </a:t>
            </a:r>
            <a:r>
              <a:rPr lang="en-US" sz="2800" dirty="0" err="1" smtClean="0">
                <a:latin typeface="Courier New"/>
                <a:ea typeface="DejaVu Sans" charset="0"/>
                <a:cs typeface="Courier New"/>
              </a:rPr>
              <a:t>x,y:x+y,S</a:t>
            </a:r>
            <a:r>
              <a:rPr lang="en-US" sz="2800" dirty="0" smtClean="0">
                <a:latin typeface="Courier New"/>
                <a:ea typeface="DejaVu Sans" charset="0"/>
                <a:cs typeface="Courier New"/>
              </a:rPr>
              <a:t>)</a:t>
            </a:r>
          </a:p>
          <a:p>
            <a:pPr marL="548640" lvl="2" indent="0">
              <a:buNone/>
            </a:pPr>
            <a:r>
              <a:rPr lang="en-US" sz="2800" dirty="0" smtClean="0">
                <a:latin typeface="Courier New"/>
                <a:ea typeface="DejaVu Sans" charset="0"/>
                <a:cs typeface="Courier New"/>
              </a:rPr>
              <a:t>L=filter(lambda </a:t>
            </a:r>
            <a:r>
              <a:rPr lang="en-US" sz="2800" dirty="0" err="1" smtClean="0">
                <a:latin typeface="Courier New"/>
                <a:ea typeface="DejaVu Sans" charset="0"/>
                <a:cs typeface="Courier New"/>
              </a:rPr>
              <a:t>x:x</a:t>
            </a:r>
            <a:r>
              <a:rPr lang="en-US" sz="2800" dirty="0" smtClean="0">
                <a:latin typeface="Courier New"/>
                <a:ea typeface="DejaVu Sans" charset="0"/>
                <a:cs typeface="Courier New"/>
              </a:rPr>
              <a:t>&gt;0</a:t>
            </a:r>
            <a:r>
              <a:rPr lang="en-US" sz="2800" dirty="0">
                <a:latin typeface="Courier New"/>
                <a:ea typeface="DejaVu Sans" charset="0"/>
                <a:cs typeface="Courier New"/>
              </a:rPr>
              <a:t>, S</a:t>
            </a:r>
            <a:r>
              <a:rPr lang="en-US" sz="2800" dirty="0" smtClean="0">
                <a:latin typeface="Courier New"/>
                <a:ea typeface="DejaVu Sans" charset="0"/>
                <a:cs typeface="Courier New"/>
              </a:rPr>
              <a:t>)</a:t>
            </a:r>
            <a:endParaRPr lang="en-US" sz="2800" dirty="0">
              <a:latin typeface="Courier New"/>
              <a:ea typeface="DejaVu Sans" charset="0"/>
              <a:cs typeface="Courier New"/>
            </a:endParaRPr>
          </a:p>
        </p:txBody>
      </p:sp>
    </p:spTree>
    <p:extLst>
      <p:ext uri="{BB962C8B-B14F-4D97-AF65-F5344CB8AC3E}">
        <p14:creationId xmlns:p14="http://schemas.microsoft.com/office/powerpoint/2010/main" val="9494724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a:xfrm>
            <a:off x="457200" y="1447800"/>
            <a:ext cx="8229600" cy="5029200"/>
          </a:xfrm>
        </p:spPr>
        <p:txBody>
          <a:bodyPr>
            <a:normAutofit/>
          </a:bodyPr>
          <a:lstStyle/>
          <a:p>
            <a:pPr marL="431800"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latin typeface="Arial" charset="0"/>
                <a:cs typeface="DejaVu Sans" charset="0"/>
              </a:rPr>
              <a:t>Type</a:t>
            </a:r>
          </a:p>
          <a:p>
            <a:pPr marL="107950" indent="0">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dirty="0" smtClean="0">
                <a:latin typeface="Courier New"/>
                <a:cs typeface="Courier New"/>
              </a:rPr>
              <a:t>&gt;&gt;&gt;z</a:t>
            </a:r>
            <a:r>
              <a:rPr lang="en-US" sz="2400" dirty="0">
                <a:latin typeface="Courier New"/>
                <a:cs typeface="Courier New"/>
              </a:rPr>
              <a:t>=lambda </a:t>
            </a:r>
            <a:r>
              <a:rPr lang="en-US" sz="2400" dirty="0" err="1">
                <a:latin typeface="Courier New"/>
                <a:cs typeface="Courier New"/>
              </a:rPr>
              <a:t>x,y:x</a:t>
            </a:r>
            <a:r>
              <a:rPr lang="en-US" sz="2400" dirty="0">
                <a:latin typeface="Courier New"/>
                <a:cs typeface="Courier New"/>
              </a:rPr>
              <a:t>**2-y</a:t>
            </a:r>
          </a:p>
          <a:p>
            <a:pPr marL="431800" indent="-323850">
              <a:buClrTx/>
              <a:buSz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dirty="0" smtClean="0">
                <a:latin typeface="Courier New"/>
                <a:cs typeface="Courier New"/>
              </a:rPr>
              <a:t>&gt;&gt;&gt;print </a:t>
            </a:r>
            <a:r>
              <a:rPr lang="en-US" sz="2400" dirty="0">
                <a:latin typeface="Courier New"/>
                <a:cs typeface="Courier New"/>
              </a:rPr>
              <a:t>z(4,5</a:t>
            </a:r>
            <a:r>
              <a:rPr lang="en-US" sz="2400" dirty="0" smtClean="0">
                <a:latin typeface="Courier New"/>
                <a:cs typeface="Courier New"/>
              </a:rPr>
              <a:t>)</a:t>
            </a:r>
          </a:p>
          <a:p>
            <a:pPr marL="431800" indent="-323850">
              <a:buClrTx/>
              <a:buSz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dirty="0" smtClean="0">
                <a:latin typeface="Courier New"/>
                <a:cs typeface="Courier New"/>
              </a:rPr>
              <a:t>&gt;&gt;&gt;</a:t>
            </a:r>
            <a:r>
              <a:rPr lang="en-US" sz="2400" dirty="0" err="1" smtClean="0">
                <a:latin typeface="Courier New"/>
                <a:cs typeface="Courier New"/>
              </a:rPr>
              <a:t>vals</a:t>
            </a:r>
            <a:r>
              <a:rPr lang="en-US" sz="2400" dirty="0" smtClean="0">
                <a:latin typeface="Courier New"/>
                <a:cs typeface="Courier New"/>
              </a:rPr>
              <a:t>=[1,2,3,4,5]</a:t>
            </a:r>
          </a:p>
          <a:p>
            <a:pPr marL="431800" indent="-323850">
              <a:buClrTx/>
              <a:buSz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dirty="0" smtClean="0">
                <a:latin typeface="Courier New"/>
                <a:cs typeface="Courier New"/>
              </a:rPr>
              <a:t>&gt;&gt;&gt;squares=map(lambda </a:t>
            </a:r>
            <a:r>
              <a:rPr lang="en-US" sz="2400" dirty="0" err="1" smtClean="0">
                <a:latin typeface="Courier New"/>
                <a:cs typeface="Courier New"/>
              </a:rPr>
              <a:t>x:x</a:t>
            </a:r>
            <a:r>
              <a:rPr lang="en-US" sz="2400" dirty="0" smtClean="0">
                <a:latin typeface="Courier New"/>
                <a:cs typeface="Courier New"/>
              </a:rPr>
              <a:t>**2,vals)</a:t>
            </a:r>
          </a:p>
          <a:p>
            <a:pPr marL="431800" indent="-323850">
              <a:buClrTx/>
              <a:buSz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dirty="0" smtClean="0">
                <a:latin typeface="Courier New"/>
                <a:cs typeface="Courier New"/>
              </a:rPr>
              <a:t>&gt;&gt;&gt;print squares</a:t>
            </a:r>
          </a:p>
          <a:p>
            <a:pPr marL="431800" indent="-323850">
              <a:buClrTx/>
              <a:buSz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dirty="0" smtClean="0">
                <a:latin typeface="Courier New"/>
                <a:cs typeface="Courier New"/>
              </a:rPr>
              <a:t>&gt;&gt;&gt;</a:t>
            </a:r>
            <a:r>
              <a:rPr lang="en-US" sz="2400" dirty="0" err="1" smtClean="0">
                <a:latin typeface="Courier New"/>
                <a:cs typeface="Courier New"/>
              </a:rPr>
              <a:t>sumsq</a:t>
            </a:r>
            <a:r>
              <a:rPr lang="en-US" sz="2400" dirty="0" smtClean="0">
                <a:latin typeface="Courier New"/>
                <a:cs typeface="Courier New"/>
              </a:rPr>
              <a:t>=reduce(lambda </a:t>
            </a:r>
            <a:r>
              <a:rPr lang="en-US" sz="2400" dirty="0" err="1" smtClean="0">
                <a:latin typeface="Courier New"/>
                <a:cs typeface="Courier New"/>
              </a:rPr>
              <a:t>x,y:x</a:t>
            </a:r>
            <a:r>
              <a:rPr lang="en-US" sz="2400" dirty="0" smtClean="0">
                <a:latin typeface="Courier New"/>
                <a:cs typeface="Courier New"/>
              </a:rPr>
              <a:t>**2+y**2,vals)</a:t>
            </a:r>
          </a:p>
          <a:p>
            <a:pPr marL="431800" indent="-323850">
              <a:buClrTx/>
              <a:buSz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dirty="0" smtClean="0">
                <a:latin typeface="Courier New"/>
                <a:cs typeface="Courier New"/>
              </a:rPr>
              <a:t>&gt;&gt;&gt;print </a:t>
            </a:r>
            <a:r>
              <a:rPr lang="en-US" sz="2400" dirty="0" err="1" smtClean="0">
                <a:latin typeface="Courier New"/>
                <a:cs typeface="Courier New"/>
              </a:rPr>
              <a:t>sumsq</a:t>
            </a:r>
            <a:endParaRPr lang="en-US" sz="2400" dirty="0" smtClean="0">
              <a:latin typeface="Courier New"/>
              <a:cs typeface="Courier New"/>
            </a:endParaRPr>
          </a:p>
          <a:p>
            <a:pPr marL="431800" indent="-323850">
              <a:buClrTx/>
              <a:buSz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dirty="0" smtClean="0">
                <a:latin typeface="Courier New"/>
                <a:cs typeface="Courier New"/>
              </a:rPr>
              <a:t>&gt;&gt;&gt;small=filter(lambda </a:t>
            </a:r>
            <a:r>
              <a:rPr lang="en-US" sz="2400" dirty="0" err="1" smtClean="0">
                <a:latin typeface="Courier New"/>
                <a:cs typeface="Courier New"/>
              </a:rPr>
              <a:t>x:x</a:t>
            </a:r>
            <a:r>
              <a:rPr lang="en-US" sz="2400" dirty="0" smtClean="0">
                <a:latin typeface="Courier New"/>
                <a:cs typeface="Courier New"/>
              </a:rPr>
              <a:t>&lt;20,squares)</a:t>
            </a:r>
          </a:p>
          <a:p>
            <a:pPr marL="431800" indent="-323850">
              <a:buClrTx/>
              <a:buSz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dirty="0" smtClean="0">
                <a:latin typeface="Courier New"/>
                <a:cs typeface="Courier New"/>
              </a:rPr>
              <a:t>&gt;&gt;&gt;print small</a:t>
            </a:r>
          </a:p>
          <a:p>
            <a:pPr marL="431800" indent="-323850">
              <a:buClrTx/>
              <a:buSz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 </a:t>
            </a:r>
            <a:r>
              <a:rPr lang="en-US" dirty="0" smtClean="0">
                <a:latin typeface="Courier New"/>
                <a:cs typeface="Courier New"/>
              </a:rPr>
              <a:t>  </a:t>
            </a:r>
            <a:endParaRPr lang="en-US" dirty="0">
              <a:latin typeface="Courier New"/>
              <a:cs typeface="Courier New"/>
            </a:endParaRPr>
          </a:p>
        </p:txBody>
      </p:sp>
    </p:spTree>
    <p:extLst>
      <p:ext uri="{BB962C8B-B14F-4D97-AF65-F5344CB8AC3E}">
        <p14:creationId xmlns:p14="http://schemas.microsoft.com/office/powerpoint/2010/main" val="19791800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String Methods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6221580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Manipulation</a:t>
            </a:r>
            <a:endParaRPr lang="en-US" dirty="0"/>
          </a:p>
        </p:txBody>
      </p:sp>
      <p:sp>
        <p:nvSpPr>
          <p:cNvPr id="3" name="Content Placeholder 2"/>
          <p:cNvSpPr>
            <a:spLocks noGrp="1"/>
          </p:cNvSpPr>
          <p:nvPr>
            <p:ph idx="1"/>
          </p:nvPr>
        </p:nvSpPr>
        <p:spPr/>
        <p:txBody>
          <a:bodyPr/>
          <a:lstStyle/>
          <a:p>
            <a:r>
              <a:rPr lang="en-US" dirty="0" smtClean="0"/>
              <a:t>One of Python's strong points is its ability to do many things well, so both numerical and textual analysis can be done with the same language.</a:t>
            </a:r>
          </a:p>
          <a:p>
            <a:r>
              <a:rPr lang="en-US" dirty="0" smtClean="0"/>
              <a:t>We have used a few string methods but there are many, many more.</a:t>
            </a:r>
          </a:p>
          <a:p>
            <a:r>
              <a:rPr lang="en-US" dirty="0" smtClean="0"/>
              <a:t>String </a:t>
            </a:r>
            <a:r>
              <a:rPr lang="en-US" i="1" dirty="0" smtClean="0"/>
              <a:t>methods</a:t>
            </a:r>
            <a:r>
              <a:rPr lang="en-US" dirty="0" smtClean="0"/>
              <a:t> follow the string variable</a:t>
            </a:r>
          </a:p>
          <a:p>
            <a:pPr marL="0" indent="0">
              <a:buNone/>
            </a:pPr>
            <a:r>
              <a:rPr lang="en-US" dirty="0" smtClean="0"/>
              <a:t>	</a:t>
            </a:r>
            <a:r>
              <a:rPr lang="en-US" dirty="0" err="1" smtClean="0">
                <a:latin typeface="Courier New"/>
                <a:cs typeface="Courier New"/>
              </a:rPr>
              <a:t>mystr.method</a:t>
            </a:r>
            <a:r>
              <a:rPr lang="en-US" dirty="0" smtClean="0">
                <a:latin typeface="Courier New"/>
                <a:cs typeface="Courier New"/>
              </a:rPr>
              <a:t>(&lt;opts&gt;)</a:t>
            </a:r>
          </a:p>
          <a:p>
            <a:r>
              <a:rPr lang="en-US" dirty="0" smtClean="0"/>
              <a:t>String </a:t>
            </a:r>
            <a:r>
              <a:rPr lang="en-US" i="1" dirty="0" smtClean="0"/>
              <a:t>functions</a:t>
            </a:r>
            <a:r>
              <a:rPr lang="en-US" dirty="0" smtClean="0"/>
              <a:t> take the string as an argument</a:t>
            </a:r>
          </a:p>
          <a:p>
            <a:pPr marL="0" indent="0">
              <a:buNone/>
            </a:pPr>
            <a:r>
              <a:rPr lang="en-US" dirty="0"/>
              <a:t>	</a:t>
            </a:r>
            <a:r>
              <a:rPr lang="en-US" dirty="0" err="1" smtClean="0">
                <a:latin typeface="Courier New"/>
                <a:cs typeface="Courier New"/>
              </a:rPr>
              <a:t>sfunc</a:t>
            </a:r>
            <a:r>
              <a:rPr lang="en-US" dirty="0" smtClean="0">
                <a:latin typeface="Courier New"/>
                <a:cs typeface="Courier New"/>
              </a:rPr>
              <a:t>(</a:t>
            </a:r>
            <a:r>
              <a:rPr lang="en-US" dirty="0" err="1" smtClean="0">
                <a:latin typeface="Courier New"/>
                <a:cs typeface="Courier New"/>
              </a:rPr>
              <a:t>mystr</a:t>
            </a:r>
            <a:r>
              <a:rPr lang="en-US" dirty="0" smtClean="0">
                <a:latin typeface="Courier New"/>
                <a:cs typeface="Courier New"/>
              </a:rPr>
              <a:t>)</a:t>
            </a:r>
          </a:p>
          <a:p>
            <a:pPr lvl="1"/>
            <a:r>
              <a:rPr lang="en-US" dirty="0" smtClean="0">
                <a:cs typeface="Courier New"/>
              </a:rPr>
              <a:t>Example:</a:t>
            </a:r>
            <a:r>
              <a:rPr lang="en-US" dirty="0" smtClean="0">
                <a:latin typeface="Courier New"/>
                <a:cs typeface="Courier New"/>
              </a:rPr>
              <a:t> </a:t>
            </a:r>
            <a:r>
              <a:rPr lang="en-US" dirty="0" err="1" smtClean="0">
                <a:latin typeface="Courier New"/>
                <a:cs typeface="Courier New"/>
              </a:rPr>
              <a:t>len</a:t>
            </a:r>
            <a:r>
              <a:rPr lang="en-US" dirty="0" smtClean="0">
                <a:latin typeface="Courier New"/>
                <a:cs typeface="Courier New"/>
              </a:rPr>
              <a:t>(</a:t>
            </a:r>
            <a:r>
              <a:rPr lang="en-US" dirty="0" err="1" smtClean="0">
                <a:latin typeface="Courier New"/>
                <a:cs typeface="Courier New"/>
              </a:rPr>
              <a:t>mystr</a:t>
            </a:r>
            <a:r>
              <a:rPr lang="en-US" dirty="0" smtClean="0">
                <a:latin typeface="Courier New"/>
                <a:cs typeface="Courier New"/>
              </a:rPr>
              <a:t>)</a:t>
            </a:r>
          </a:p>
          <a:p>
            <a:pPr marL="0" indent="0">
              <a:buNone/>
            </a:pPr>
            <a:endParaRPr lang="en-US" dirty="0"/>
          </a:p>
        </p:txBody>
      </p:sp>
    </p:spTree>
    <p:extLst>
      <p:ext uri="{BB962C8B-B14F-4D97-AF65-F5344CB8AC3E}">
        <p14:creationId xmlns:p14="http://schemas.microsoft.com/office/powerpoint/2010/main" val="13048426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Operators</a:t>
            </a:r>
            <a:endParaRPr lang="en-US" dirty="0"/>
          </a:p>
        </p:txBody>
      </p:sp>
      <p:sp>
        <p:nvSpPr>
          <p:cNvPr id="3" name="Content Placeholder 2"/>
          <p:cNvSpPr>
            <a:spLocks noGrp="1"/>
          </p:cNvSpPr>
          <p:nvPr>
            <p:ph idx="1"/>
          </p:nvPr>
        </p:nvSpPr>
        <p:spPr/>
        <p:txBody>
          <a:bodyPr/>
          <a:lstStyle/>
          <a:p>
            <a:r>
              <a:rPr lang="en-US" dirty="0" smtClean="0"/>
              <a:t>Concatenation +</a:t>
            </a:r>
          </a:p>
          <a:p>
            <a:r>
              <a:rPr lang="en-US" dirty="0" smtClean="0"/>
              <a:t>Replication *</a:t>
            </a:r>
          </a:p>
          <a:p>
            <a:r>
              <a:rPr lang="en-US" dirty="0" smtClean="0"/>
              <a:t>Slice []</a:t>
            </a:r>
          </a:p>
          <a:p>
            <a:r>
              <a:rPr lang="en-US" dirty="0" smtClean="0"/>
              <a:t>Range slide [:]</a:t>
            </a:r>
          </a:p>
          <a:p>
            <a:r>
              <a:rPr lang="en-US" dirty="0" smtClean="0"/>
              <a:t>Format %</a:t>
            </a:r>
          </a:p>
          <a:p>
            <a:r>
              <a:rPr lang="en-US" dirty="0" smtClean="0"/>
              <a:t>Raw string (might be particularly useful for Windows users!)  r or R</a:t>
            </a:r>
          </a:p>
          <a:p>
            <a:pPr lvl="1"/>
            <a:r>
              <a:rPr lang="en-US" dirty="0" smtClean="0"/>
              <a:t>this "escapes" all characters, so none are interpreted as special characters.</a:t>
            </a:r>
          </a:p>
        </p:txBody>
      </p:sp>
    </p:spTree>
    <p:extLst>
      <p:ext uri="{BB962C8B-B14F-4D97-AF65-F5344CB8AC3E}">
        <p14:creationId xmlns:p14="http://schemas.microsoft.com/office/powerpoint/2010/main" val="3871296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Operations</a:t>
            </a:r>
            <a:endParaRPr lang="en-US" dirty="0"/>
          </a:p>
        </p:txBody>
      </p:sp>
      <p:sp>
        <p:nvSpPr>
          <p:cNvPr id="3" name="Content Placeholder 2"/>
          <p:cNvSpPr>
            <a:spLocks noGrp="1"/>
          </p:cNvSpPr>
          <p:nvPr>
            <p:ph idx="1"/>
          </p:nvPr>
        </p:nvSpPr>
        <p:spPr/>
        <p:txBody>
          <a:bodyPr>
            <a:normAutofit lnSpcReduction="10000"/>
          </a:bodyPr>
          <a:lstStyle/>
          <a:p>
            <a:r>
              <a:rPr lang="en-US" dirty="0" smtClean="0"/>
              <a:t>Strings are sequences and the </a:t>
            </a:r>
            <a:r>
              <a:rPr lang="en-US" dirty="0" smtClean="0">
                <a:latin typeface="Courier New"/>
                <a:cs typeface="Courier New"/>
              </a:rPr>
              <a:t>in</a:t>
            </a:r>
            <a:r>
              <a:rPr lang="en-US" dirty="0" smtClean="0"/>
              <a:t> operator is defined.</a:t>
            </a:r>
          </a:p>
          <a:p>
            <a:pPr marL="274320" lvl="1" indent="0">
              <a:buNone/>
            </a:pPr>
            <a:r>
              <a:rPr lang="en-US" dirty="0" smtClean="0">
                <a:latin typeface="Courier New"/>
                <a:cs typeface="Courier New"/>
              </a:rPr>
              <a:t>if "n" in </a:t>
            </a:r>
            <a:r>
              <a:rPr lang="en-US" dirty="0" err="1" smtClean="0">
                <a:latin typeface="Courier New"/>
                <a:cs typeface="Courier New"/>
              </a:rPr>
              <a:t>mystr</a:t>
            </a:r>
            <a:r>
              <a:rPr lang="en-US" dirty="0" smtClean="0">
                <a:latin typeface="Courier New"/>
                <a:cs typeface="Courier New"/>
              </a:rPr>
              <a:t>:</a:t>
            </a:r>
          </a:p>
          <a:p>
            <a:r>
              <a:rPr lang="en-US" dirty="0" smtClean="0">
                <a:cs typeface="Courier New"/>
              </a:rPr>
              <a:t>Comparison operators are defined on strings but use lexical ordering.</a:t>
            </a:r>
          </a:p>
          <a:p>
            <a:pPr marL="274320" lvl="1" indent="0">
              <a:buNone/>
            </a:pPr>
            <a:r>
              <a:rPr lang="en-US" dirty="0" smtClean="0">
                <a:latin typeface="Courier New"/>
                <a:cs typeface="Courier New"/>
              </a:rPr>
              <a:t>if s1==s2:</a:t>
            </a:r>
          </a:p>
          <a:p>
            <a:pPr marL="274320" lvl="1" indent="0">
              <a:buNone/>
            </a:pPr>
            <a:r>
              <a:rPr lang="en-US" dirty="0" smtClean="0">
                <a:latin typeface="Courier New"/>
                <a:cs typeface="Courier New"/>
              </a:rPr>
              <a:t>if s1&lt;s2:</a:t>
            </a:r>
          </a:p>
          <a:p>
            <a:r>
              <a:rPr lang="en-US" dirty="0" smtClean="0">
                <a:cs typeface="Courier New"/>
              </a:rPr>
              <a:t>Slices can take an increment, and can go from the end of the sequence.</a:t>
            </a:r>
          </a:p>
          <a:p>
            <a:pPr marL="274320" lvl="1" indent="0">
              <a:buNone/>
            </a:pPr>
            <a:r>
              <a:rPr lang="en-US" dirty="0" smtClean="0">
                <a:latin typeface="Courier New"/>
                <a:cs typeface="Courier New"/>
              </a:rPr>
              <a:t>S[0:9:2]</a:t>
            </a:r>
          </a:p>
          <a:p>
            <a:pPr marL="274320" lvl="1" indent="0">
              <a:buNone/>
            </a:pPr>
            <a:r>
              <a:rPr lang="en-US" dirty="0" smtClean="0">
                <a:latin typeface="Courier New"/>
                <a:cs typeface="Courier New"/>
              </a:rPr>
              <a:t>S[::-1] </a:t>
            </a:r>
            <a:r>
              <a:rPr lang="en-US" dirty="0" smtClean="0">
                <a:cs typeface="Courier New"/>
              </a:rPr>
              <a:t>reverses the string</a:t>
            </a:r>
          </a:p>
        </p:txBody>
      </p:sp>
    </p:spTree>
    <p:extLst>
      <p:ext uri="{BB962C8B-B14F-4D97-AF65-F5344CB8AC3E}">
        <p14:creationId xmlns:p14="http://schemas.microsoft.com/office/powerpoint/2010/main" val="17603465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latin typeface="Courier New"/>
                <a:cs typeface="Courier New"/>
              </a:rPr>
              <a:t>&gt;&gt;&gt;string_1="A better world."</a:t>
            </a:r>
          </a:p>
          <a:p>
            <a:pPr marL="0" indent="0">
              <a:buNone/>
            </a:pPr>
            <a:r>
              <a:rPr lang="en-US" dirty="0" smtClean="0">
                <a:latin typeface="Courier New"/>
                <a:cs typeface="Courier New"/>
              </a:rPr>
              <a:t>&gt;&gt;&gt;string_2="a new car"</a:t>
            </a:r>
          </a:p>
          <a:p>
            <a:pPr marL="0" indent="0">
              <a:buNone/>
            </a:pPr>
            <a:r>
              <a:rPr lang="en-US" dirty="0" smtClean="0">
                <a:latin typeface="Courier New"/>
                <a:cs typeface="Courier New"/>
              </a:rPr>
              <a:t>&gt;&gt;&gt;print string_1&gt;string_2</a:t>
            </a:r>
          </a:p>
          <a:p>
            <a:pPr marL="0" indent="0">
              <a:buNone/>
            </a:pPr>
            <a:r>
              <a:rPr lang="en-US" dirty="0" smtClean="0">
                <a:latin typeface="Courier New"/>
                <a:cs typeface="Courier New"/>
              </a:rPr>
              <a:t>&gt;&gt;&gt;print string_1&lt;string_2</a:t>
            </a:r>
          </a:p>
          <a:p>
            <a:pPr marL="0" indent="0">
              <a:buNone/>
            </a:pPr>
            <a:r>
              <a:rPr lang="en-US" dirty="0" smtClean="0">
                <a:latin typeface="Courier New"/>
                <a:cs typeface="Courier New"/>
              </a:rPr>
              <a:t>&gt;&gt;&gt;print "Today \n is a new day"</a:t>
            </a:r>
          </a:p>
          <a:p>
            <a:pPr marL="0" indent="0">
              <a:buNone/>
            </a:pPr>
            <a:r>
              <a:rPr lang="en-US" dirty="0" smtClean="0">
                <a:latin typeface="Courier New"/>
                <a:cs typeface="Courier New"/>
              </a:rPr>
              <a:t>&gt;&gt;&gt;print </a:t>
            </a:r>
            <a:r>
              <a:rPr lang="en-US" dirty="0" err="1" smtClean="0">
                <a:latin typeface="Courier New"/>
                <a:cs typeface="Courier New"/>
              </a:rPr>
              <a:t>r"Today</a:t>
            </a:r>
            <a:r>
              <a:rPr lang="en-US" dirty="0" smtClean="0">
                <a:latin typeface="Courier New"/>
                <a:cs typeface="Courier New"/>
              </a:rPr>
              <a:t> \n is a new day"</a:t>
            </a:r>
          </a:p>
          <a:p>
            <a:pPr marL="0" indent="0">
              <a:buNone/>
            </a:pPr>
            <a:r>
              <a:rPr lang="en-US" dirty="0" smtClean="0">
                <a:latin typeface="Courier New"/>
                <a:cs typeface="Courier New"/>
              </a:rPr>
              <a:t>&gt;&gt;&gt;number_1="10"</a:t>
            </a:r>
          </a:p>
          <a:p>
            <a:pPr marL="0" indent="0">
              <a:buNone/>
            </a:pPr>
            <a:r>
              <a:rPr lang="en-US" dirty="0" smtClean="0">
                <a:latin typeface="Courier New"/>
                <a:cs typeface="Courier New"/>
              </a:rPr>
              <a:t>&gt;&gt;&gt;number_2="2"</a:t>
            </a:r>
          </a:p>
          <a:p>
            <a:pPr marL="0" indent="0">
              <a:buNone/>
            </a:pPr>
            <a:r>
              <a:rPr lang="en-US" dirty="0" smtClean="0">
                <a:latin typeface="Courier New"/>
                <a:cs typeface="Courier New"/>
              </a:rPr>
              <a:t>&gt;&gt;&gt;print number_1&lt;number_2  #surprise!</a:t>
            </a:r>
          </a:p>
          <a:p>
            <a:r>
              <a:rPr lang="en-US" dirty="0" smtClean="0"/>
              <a:t>How would you </a:t>
            </a:r>
            <a:r>
              <a:rPr lang="en-US" i="1" dirty="0" smtClean="0"/>
              <a:t>construct</a:t>
            </a:r>
            <a:r>
              <a:rPr lang="en-US" dirty="0" smtClean="0"/>
              <a:t> the string</a:t>
            </a:r>
          </a:p>
          <a:p>
            <a:pPr lvl="1"/>
            <a:r>
              <a:rPr lang="en-US" dirty="0" smtClean="0"/>
              <a:t>"A better world for me is a new car."</a:t>
            </a:r>
            <a:endParaRPr lang="en-US" dirty="0"/>
          </a:p>
        </p:txBody>
      </p:sp>
    </p:spTree>
    <p:extLst>
      <p:ext uri="{BB962C8B-B14F-4D97-AF65-F5344CB8AC3E}">
        <p14:creationId xmlns:p14="http://schemas.microsoft.com/office/powerpoint/2010/main" val="2615216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Categorization</a:t>
            </a:r>
            <a:endParaRPr lang="en-US" dirty="0"/>
          </a:p>
        </p:txBody>
      </p:sp>
      <p:sp>
        <p:nvSpPr>
          <p:cNvPr id="3" name="Content Placeholder 2"/>
          <p:cNvSpPr>
            <a:spLocks noGrp="1"/>
          </p:cNvSpPr>
          <p:nvPr>
            <p:ph idx="1"/>
          </p:nvPr>
        </p:nvSpPr>
        <p:spPr/>
        <p:txBody>
          <a:bodyPr/>
          <a:lstStyle/>
          <a:p>
            <a:r>
              <a:rPr lang="en-US" dirty="0" smtClean="0"/>
              <a:t>Methods beginning with </a:t>
            </a:r>
            <a:r>
              <a:rPr lang="en-US" dirty="0" smtClean="0">
                <a:latin typeface="Courier New" charset="0"/>
                <a:ea typeface="Courier New" charset="0"/>
                <a:cs typeface="Courier New" charset="0"/>
              </a:rPr>
              <a:t>is</a:t>
            </a:r>
          </a:p>
          <a:p>
            <a:r>
              <a:rPr lang="en-US" dirty="0" err="1" smtClean="0">
                <a:latin typeface="Courier New"/>
                <a:cs typeface="Courier New"/>
              </a:rPr>
              <a:t>isalpha</a:t>
            </a:r>
            <a:r>
              <a:rPr lang="en-US" dirty="0" smtClean="0">
                <a:latin typeface="Courier New"/>
                <a:cs typeface="Courier New"/>
              </a:rPr>
              <a:t>, </a:t>
            </a:r>
            <a:r>
              <a:rPr lang="en-US" dirty="0" err="1" smtClean="0">
                <a:latin typeface="Courier New"/>
                <a:cs typeface="Courier New"/>
              </a:rPr>
              <a:t>isdigit</a:t>
            </a:r>
            <a:r>
              <a:rPr lang="en-US" dirty="0" smtClean="0">
                <a:latin typeface="Courier New"/>
                <a:cs typeface="Courier New"/>
              </a:rPr>
              <a:t>, </a:t>
            </a:r>
            <a:r>
              <a:rPr lang="en-US" dirty="0" err="1" smtClean="0">
                <a:latin typeface="Courier New"/>
                <a:cs typeface="Courier New"/>
              </a:rPr>
              <a:t>isalnum</a:t>
            </a:r>
            <a:endParaRPr lang="en-US" dirty="0" smtClean="0">
              <a:latin typeface="Courier New"/>
              <a:cs typeface="Courier New"/>
            </a:endParaRPr>
          </a:p>
          <a:p>
            <a:pPr lvl="1"/>
            <a:r>
              <a:rPr lang="en-US" dirty="0" smtClean="0"/>
              <a:t>Is alphabetic, is a number, is alphanumeric</a:t>
            </a:r>
          </a:p>
          <a:p>
            <a:pPr lvl="1"/>
            <a:r>
              <a:rPr lang="en-US" dirty="0" smtClean="0"/>
              <a:t>Return Boolean</a:t>
            </a:r>
          </a:p>
          <a:p>
            <a:pPr lvl="1"/>
            <a:r>
              <a:rPr lang="en-US" dirty="0" err="1" smtClean="0">
                <a:latin typeface="Courier New"/>
                <a:cs typeface="Courier New"/>
              </a:rPr>
              <a:t>mystr.isalpha</a:t>
            </a:r>
            <a:r>
              <a:rPr lang="en-US" dirty="0" smtClean="0">
                <a:latin typeface="Courier New"/>
                <a:cs typeface="Courier New"/>
              </a:rPr>
              <a:t>()</a:t>
            </a:r>
          </a:p>
          <a:p>
            <a:r>
              <a:rPr lang="en-US" dirty="0" err="1" smtClean="0">
                <a:latin typeface="Courier New"/>
                <a:cs typeface="Courier New"/>
              </a:rPr>
              <a:t>isupper</a:t>
            </a:r>
            <a:r>
              <a:rPr lang="en-US" dirty="0" smtClean="0">
                <a:latin typeface="Courier New"/>
                <a:cs typeface="Courier New"/>
              </a:rPr>
              <a:t>, </a:t>
            </a:r>
            <a:r>
              <a:rPr lang="en-US" dirty="0" err="1" smtClean="0">
                <a:latin typeface="Courier New"/>
                <a:cs typeface="Courier New"/>
              </a:rPr>
              <a:t>islower</a:t>
            </a:r>
            <a:r>
              <a:rPr lang="en-US" dirty="0" smtClean="0">
                <a:latin typeface="Courier New"/>
                <a:cs typeface="Courier New"/>
              </a:rPr>
              <a:t>, </a:t>
            </a:r>
            <a:r>
              <a:rPr lang="en-US" dirty="0" err="1" smtClean="0">
                <a:latin typeface="Courier New"/>
                <a:cs typeface="Courier New"/>
              </a:rPr>
              <a:t>istitle</a:t>
            </a:r>
            <a:endParaRPr lang="en-US" dirty="0" smtClean="0">
              <a:latin typeface="Courier New"/>
              <a:cs typeface="Courier New"/>
            </a:endParaRPr>
          </a:p>
          <a:p>
            <a:pPr lvl="1"/>
            <a:r>
              <a:rPr lang="en-US" dirty="0" smtClean="0"/>
              <a:t>Is upper case, is lower case, is "title" cased (first letter of each word capitalized, all others lower case)</a:t>
            </a:r>
          </a:p>
        </p:txBody>
      </p:sp>
    </p:spTree>
    <p:extLst>
      <p:ext uri="{BB962C8B-B14F-4D97-AF65-F5344CB8AC3E}">
        <p14:creationId xmlns:p14="http://schemas.microsoft.com/office/powerpoint/2010/main" val="1642375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 Operations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Tuple packing and unpacking</a:t>
            </a:r>
          </a:p>
          <a:p>
            <a:pPr lvl="1"/>
            <a:r>
              <a:rPr lang="en-US" dirty="0" smtClean="0"/>
              <a:t>Comma-separated lists with no enclosing parentheses/brackets/braces are assumed to be tuples</a:t>
            </a:r>
          </a:p>
          <a:p>
            <a:pPr marL="274320" lvl="1" indent="0">
              <a:buNone/>
            </a:pPr>
            <a:r>
              <a:rPr lang="en-US" dirty="0" smtClean="0">
                <a:latin typeface="Courier New"/>
                <a:cs typeface="Courier New"/>
              </a:rPr>
              <a:t>T=1,2,3</a:t>
            </a:r>
          </a:p>
          <a:p>
            <a:pPr marL="274320" lvl="1" indent="0">
              <a:buNone/>
            </a:pPr>
            <a:r>
              <a:rPr lang="en-US" dirty="0">
                <a:latin typeface="Courier New"/>
                <a:cs typeface="Courier New"/>
              </a:rPr>
              <a:t>p</a:t>
            </a:r>
            <a:r>
              <a:rPr lang="en-US" dirty="0" smtClean="0">
                <a:latin typeface="Courier New"/>
                <a:cs typeface="Courier New"/>
              </a:rPr>
              <a:t>rint type(T)</a:t>
            </a:r>
          </a:p>
          <a:p>
            <a:pPr marL="274320" lvl="1" indent="0">
              <a:buNone/>
            </a:pPr>
            <a:r>
              <a:rPr lang="en-US" dirty="0" smtClean="0">
                <a:latin typeface="Courier New"/>
                <a:cs typeface="Courier New"/>
              </a:rPr>
              <a:t>&lt;type 'tuple'&gt;</a:t>
            </a:r>
          </a:p>
          <a:p>
            <a:pPr marL="274320" lvl="1" indent="0">
              <a:buNone/>
            </a:pPr>
            <a:r>
              <a:rPr lang="en-US" dirty="0" err="1" smtClean="0">
                <a:latin typeface="Courier New"/>
                <a:cs typeface="Courier New"/>
              </a:rPr>
              <a:t>x,y,z</a:t>
            </a:r>
            <a:r>
              <a:rPr lang="en-US" dirty="0" smtClean="0">
                <a:latin typeface="Courier New"/>
                <a:cs typeface="Courier New"/>
              </a:rPr>
              <a:t>=T</a:t>
            </a:r>
          </a:p>
          <a:p>
            <a:pPr marL="274320" lvl="1" indent="0">
              <a:buNone/>
            </a:pPr>
            <a:r>
              <a:rPr lang="en-US" dirty="0" smtClean="0">
                <a:latin typeface="Courier New"/>
                <a:cs typeface="Courier New"/>
              </a:rPr>
              <a:t>print </a:t>
            </a:r>
            <a:r>
              <a:rPr lang="en-US" dirty="0" err="1" smtClean="0">
                <a:latin typeface="Courier New"/>
                <a:cs typeface="Courier New"/>
              </a:rPr>
              <a:t>x,y,z</a:t>
            </a:r>
            <a:endParaRPr lang="en-US" dirty="0" smtClean="0">
              <a:latin typeface="Courier New"/>
              <a:cs typeface="Courier New"/>
            </a:endParaRPr>
          </a:p>
          <a:p>
            <a:r>
              <a:rPr lang="en-US" dirty="0" smtClean="0"/>
              <a:t>Indexing</a:t>
            </a:r>
          </a:p>
          <a:p>
            <a:pPr marL="274320" lvl="1" indent="0">
              <a:buNone/>
            </a:pPr>
            <a:r>
              <a:rPr lang="en-US" dirty="0" smtClean="0">
                <a:latin typeface="Courier New"/>
                <a:cs typeface="Courier New"/>
              </a:rPr>
              <a:t>print T[0]</a:t>
            </a:r>
          </a:p>
          <a:p>
            <a:r>
              <a:rPr lang="en-US" dirty="0" smtClean="0"/>
              <a:t>Slicing</a:t>
            </a:r>
          </a:p>
          <a:p>
            <a:pPr marL="274320" lvl="1" indent="0">
              <a:buNone/>
            </a:pPr>
            <a:r>
              <a:rPr lang="en-US" dirty="0" smtClean="0">
                <a:latin typeface="Courier New"/>
                <a:cs typeface="Courier New"/>
              </a:rPr>
              <a:t>T2=T[1:]</a:t>
            </a:r>
          </a:p>
          <a:p>
            <a:pPr lvl="1"/>
            <a:endParaRPr lang="en-US" dirty="0"/>
          </a:p>
        </p:txBody>
      </p:sp>
    </p:spTree>
    <p:extLst>
      <p:ext uri="{BB962C8B-B14F-4D97-AF65-F5344CB8AC3E}">
        <p14:creationId xmlns:p14="http://schemas.microsoft.com/office/powerpoint/2010/main" val="17295423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p:txBody>
          <a:bodyPr/>
          <a:lstStyle/>
          <a:p>
            <a:pPr marL="0" indent="0">
              <a:buNone/>
            </a:pPr>
            <a:r>
              <a:rPr lang="en-US" dirty="0" smtClean="0">
                <a:latin typeface="Courier New"/>
                <a:cs typeface="Courier New"/>
              </a:rPr>
              <a:t>&gt;&gt;&gt;title="Plan 9 from Outer Space"</a:t>
            </a:r>
          </a:p>
          <a:p>
            <a:pPr marL="0" indent="0">
              <a:buNone/>
            </a:pPr>
            <a:r>
              <a:rPr lang="en-US" dirty="0" smtClean="0">
                <a:latin typeface="Courier New"/>
                <a:cs typeface="Courier New"/>
              </a:rPr>
              <a:t>&gt;&gt;&gt;director="Ed Wood"</a:t>
            </a:r>
          </a:p>
          <a:p>
            <a:pPr marL="0" indent="0">
              <a:buNone/>
            </a:pPr>
            <a:r>
              <a:rPr lang="en-US" dirty="0" smtClean="0">
                <a:latin typeface="Courier New"/>
                <a:cs typeface="Courier New"/>
              </a:rPr>
              <a:t>&gt;&gt;&gt;print </a:t>
            </a:r>
            <a:r>
              <a:rPr lang="en-US" dirty="0" err="1" smtClean="0">
                <a:latin typeface="Courier New"/>
                <a:cs typeface="Courier New"/>
              </a:rPr>
              <a:t>title.isdigit</a:t>
            </a:r>
            <a:r>
              <a:rPr lang="en-US" dirty="0" smtClean="0">
                <a:latin typeface="Courier New"/>
                <a:cs typeface="Courier New"/>
              </a:rPr>
              <a:t>()</a:t>
            </a:r>
          </a:p>
          <a:p>
            <a:pPr marL="0" indent="0">
              <a:buNone/>
            </a:pPr>
            <a:r>
              <a:rPr lang="en-US" dirty="0" smtClean="0">
                <a:latin typeface="Courier New"/>
                <a:cs typeface="Courier New"/>
              </a:rPr>
              <a:t>&gt;&gt;&gt;print title[5].</a:t>
            </a:r>
            <a:r>
              <a:rPr lang="en-US" dirty="0" err="1" smtClean="0">
                <a:latin typeface="Courier New"/>
                <a:cs typeface="Courier New"/>
              </a:rPr>
              <a:t>isdigit</a:t>
            </a:r>
            <a:r>
              <a:rPr lang="en-US" dirty="0" smtClean="0">
                <a:latin typeface="Courier New"/>
                <a:cs typeface="Courier New"/>
              </a:rPr>
              <a:t>()</a:t>
            </a:r>
          </a:p>
          <a:p>
            <a:pPr marL="0" indent="0">
              <a:buNone/>
            </a:pPr>
            <a:r>
              <a:rPr lang="en-US" dirty="0" smtClean="0">
                <a:latin typeface="Courier New"/>
                <a:cs typeface="Courier New"/>
              </a:rPr>
              <a:t>&gt;&gt;&gt;print 8 in title</a:t>
            </a:r>
          </a:p>
          <a:p>
            <a:pPr marL="0" indent="0">
              <a:buNone/>
            </a:pPr>
            <a:r>
              <a:rPr lang="en-US" dirty="0" smtClean="0">
                <a:latin typeface="Courier New"/>
                <a:cs typeface="Courier New"/>
              </a:rPr>
              <a:t>&gt;&gt;&gt;print "8" in title</a:t>
            </a:r>
          </a:p>
          <a:p>
            <a:pPr marL="0" indent="0">
              <a:buNone/>
            </a:pPr>
            <a:r>
              <a:rPr lang="en-US" dirty="0" smtClean="0">
                <a:latin typeface="Courier New"/>
                <a:cs typeface="Courier New"/>
              </a:rPr>
              <a:t>&gt;&gt;&gt;print </a:t>
            </a:r>
            <a:r>
              <a:rPr lang="en-US" dirty="0" err="1" smtClean="0">
                <a:latin typeface="Courier New"/>
                <a:cs typeface="Courier New"/>
              </a:rPr>
              <a:t>title.istitle</a:t>
            </a:r>
            <a:r>
              <a:rPr lang="en-US" dirty="0" smtClean="0">
                <a:latin typeface="Courier New"/>
                <a:cs typeface="Courier New"/>
              </a:rPr>
              <a:t>()</a:t>
            </a:r>
          </a:p>
        </p:txBody>
      </p:sp>
    </p:spTree>
    <p:extLst>
      <p:ext uri="{BB962C8B-B14F-4D97-AF65-F5344CB8AC3E}">
        <p14:creationId xmlns:p14="http://schemas.microsoft.com/office/powerpoint/2010/main" val="18061003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and Tests</a:t>
            </a:r>
            <a:endParaRPr lang="en-US" dirty="0"/>
          </a:p>
        </p:txBody>
      </p:sp>
      <p:sp>
        <p:nvSpPr>
          <p:cNvPr id="3" name="Content Placeholder 2"/>
          <p:cNvSpPr>
            <a:spLocks noGrp="1"/>
          </p:cNvSpPr>
          <p:nvPr>
            <p:ph idx="1"/>
          </p:nvPr>
        </p:nvSpPr>
        <p:spPr/>
        <p:txBody>
          <a:bodyPr>
            <a:normAutofit/>
          </a:bodyPr>
          <a:lstStyle/>
          <a:p>
            <a:r>
              <a:rPr lang="en-US" dirty="0" smtClean="0">
                <a:latin typeface="Courier New"/>
                <a:cs typeface="Courier New"/>
              </a:rPr>
              <a:t>upper</a:t>
            </a:r>
            <a:r>
              <a:rPr lang="en-US" dirty="0" smtClean="0"/>
              <a:t>, </a:t>
            </a:r>
            <a:r>
              <a:rPr lang="en-US" dirty="0" smtClean="0">
                <a:latin typeface="Courier New"/>
                <a:cs typeface="Courier New"/>
              </a:rPr>
              <a:t>lower</a:t>
            </a:r>
            <a:r>
              <a:rPr lang="en-US" dirty="0" smtClean="0"/>
              <a:t>, </a:t>
            </a:r>
            <a:r>
              <a:rPr lang="en-US" dirty="0" smtClean="0">
                <a:latin typeface="Courier New"/>
                <a:cs typeface="Courier New"/>
              </a:rPr>
              <a:t>capitalize</a:t>
            </a:r>
            <a:r>
              <a:rPr lang="en-US" dirty="0" smtClean="0"/>
              <a:t>, </a:t>
            </a:r>
            <a:r>
              <a:rPr lang="en-US" dirty="0" smtClean="0">
                <a:latin typeface="Courier New"/>
                <a:cs typeface="Courier New"/>
              </a:rPr>
              <a:t>title</a:t>
            </a:r>
            <a:r>
              <a:rPr lang="en-US" dirty="0" smtClean="0"/>
              <a:t>, </a:t>
            </a:r>
            <a:r>
              <a:rPr lang="en-US" dirty="0" err="1" smtClean="0">
                <a:latin typeface="Courier New"/>
                <a:cs typeface="Courier New"/>
              </a:rPr>
              <a:t>swapcase</a:t>
            </a:r>
            <a:endParaRPr lang="en-US" dirty="0" smtClean="0">
              <a:latin typeface="Courier New"/>
              <a:cs typeface="Courier New"/>
            </a:endParaRPr>
          </a:p>
          <a:p>
            <a:r>
              <a:rPr lang="en-US" dirty="0" err="1" smtClean="0">
                <a:latin typeface="Courier New"/>
                <a:cs typeface="Courier New"/>
              </a:rPr>
              <a:t>startswith</a:t>
            </a:r>
            <a:r>
              <a:rPr lang="en-US" dirty="0" smtClean="0">
                <a:latin typeface="Courier New"/>
                <a:cs typeface="Courier New"/>
              </a:rPr>
              <a:t>(s)</a:t>
            </a:r>
            <a:r>
              <a:rPr lang="en-US" dirty="0" smtClean="0"/>
              <a:t>, </a:t>
            </a:r>
            <a:r>
              <a:rPr lang="en-US" dirty="0" err="1" smtClean="0">
                <a:latin typeface="Courier New"/>
                <a:cs typeface="Courier New"/>
              </a:rPr>
              <a:t>endswith</a:t>
            </a:r>
            <a:r>
              <a:rPr lang="en-US" dirty="0" smtClean="0">
                <a:latin typeface="Courier New"/>
                <a:cs typeface="Courier New"/>
              </a:rPr>
              <a:t>(s)</a:t>
            </a:r>
          </a:p>
          <a:p>
            <a:r>
              <a:rPr lang="en-US" dirty="0" smtClean="0">
                <a:latin typeface="Courier New"/>
                <a:cs typeface="Courier New"/>
              </a:rPr>
              <a:t>find(s), index(s)</a:t>
            </a:r>
            <a:r>
              <a:rPr lang="en-US" dirty="0" smtClean="0"/>
              <a:t>, </a:t>
            </a:r>
            <a:r>
              <a:rPr lang="en-US" dirty="0" err="1" smtClean="0">
                <a:latin typeface="Courier New"/>
                <a:cs typeface="Courier New"/>
              </a:rPr>
              <a:t>rfind</a:t>
            </a:r>
            <a:r>
              <a:rPr lang="en-US" dirty="0" smtClean="0">
                <a:latin typeface="Courier New"/>
                <a:cs typeface="Courier New"/>
              </a:rPr>
              <a:t>(s)</a:t>
            </a:r>
            <a:r>
              <a:rPr lang="en-US" dirty="0" smtClean="0"/>
              <a:t>, </a:t>
            </a:r>
            <a:r>
              <a:rPr lang="en-US" dirty="0" err="1" smtClean="0">
                <a:latin typeface="Courier New"/>
                <a:cs typeface="Courier New"/>
              </a:rPr>
              <a:t>rindex</a:t>
            </a:r>
            <a:r>
              <a:rPr lang="en-US" dirty="0" smtClean="0">
                <a:latin typeface="Courier New"/>
                <a:cs typeface="Courier New"/>
              </a:rPr>
              <a:t>(s)</a:t>
            </a:r>
          </a:p>
          <a:p>
            <a:r>
              <a:rPr lang="en-US" dirty="0" smtClean="0">
                <a:latin typeface="Courier New"/>
                <a:cs typeface="Courier New"/>
              </a:rPr>
              <a:t>find</a:t>
            </a:r>
            <a:r>
              <a:rPr lang="en-US" dirty="0" smtClean="0"/>
              <a:t> and </a:t>
            </a:r>
            <a:r>
              <a:rPr lang="en-US" dirty="0" smtClean="0">
                <a:latin typeface="Courier New"/>
                <a:cs typeface="Courier New"/>
              </a:rPr>
              <a:t>index</a:t>
            </a:r>
            <a:r>
              <a:rPr lang="en-US" dirty="0" smtClean="0"/>
              <a:t> find the first occurrence of substring </a:t>
            </a:r>
            <a:r>
              <a:rPr lang="en-US" dirty="0" smtClean="0">
                <a:latin typeface="Courier New"/>
                <a:cs typeface="Courier New"/>
              </a:rPr>
              <a:t>s</a:t>
            </a:r>
            <a:r>
              <a:rPr lang="en-US" dirty="0" smtClean="0"/>
              <a:t>.  Find returns -1 on failure but index throws an exception.  </a:t>
            </a:r>
            <a:r>
              <a:rPr lang="en-US" dirty="0" err="1" smtClean="0">
                <a:latin typeface="Courier New"/>
                <a:cs typeface="Courier New"/>
              </a:rPr>
              <a:t>rfind</a:t>
            </a:r>
            <a:r>
              <a:rPr lang="en-US" dirty="0" smtClean="0"/>
              <a:t> and </a:t>
            </a:r>
            <a:r>
              <a:rPr lang="en-US" dirty="0" err="1" smtClean="0">
                <a:latin typeface="Courier New"/>
                <a:cs typeface="Courier New"/>
              </a:rPr>
              <a:t>rindex</a:t>
            </a:r>
            <a:r>
              <a:rPr lang="en-US" dirty="0" smtClean="0"/>
              <a:t> search right to left (from the end in Western ordering).</a:t>
            </a:r>
          </a:p>
          <a:p>
            <a:r>
              <a:rPr lang="en-US" dirty="0" smtClean="0">
                <a:latin typeface="Courier New"/>
                <a:cs typeface="Courier New"/>
              </a:rPr>
              <a:t>count(s)</a:t>
            </a:r>
          </a:p>
          <a:p>
            <a:pPr lvl="1"/>
            <a:r>
              <a:rPr lang="en-US" dirty="0" smtClean="0"/>
              <a:t>Counts the number of occurrences of substring </a:t>
            </a:r>
            <a:r>
              <a:rPr lang="en-US" dirty="0" smtClean="0">
                <a:latin typeface="Courier New"/>
                <a:cs typeface="Courier New"/>
              </a:rPr>
              <a:t>s</a:t>
            </a:r>
            <a:r>
              <a:rPr lang="en-US" dirty="0" smtClean="0"/>
              <a:t>.  Is case sensitive.</a:t>
            </a:r>
          </a:p>
          <a:p>
            <a:endParaRPr lang="en-US" dirty="0"/>
          </a:p>
        </p:txBody>
      </p:sp>
    </p:spTree>
    <p:extLst>
      <p:ext uri="{BB962C8B-B14F-4D97-AF65-F5344CB8AC3E}">
        <p14:creationId xmlns:p14="http://schemas.microsoft.com/office/powerpoint/2010/main" val="4464253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Replacing and Filling</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Courier New"/>
                <a:cs typeface="Courier New"/>
              </a:rPr>
              <a:t>strip(&lt;s&gt;),</a:t>
            </a:r>
            <a:r>
              <a:rPr lang="en-US" dirty="0" err="1" smtClean="0">
                <a:latin typeface="Courier New"/>
                <a:cs typeface="Courier New"/>
              </a:rPr>
              <a:t>rstrip</a:t>
            </a:r>
            <a:r>
              <a:rPr lang="en-US" dirty="0" smtClean="0">
                <a:latin typeface="Courier New"/>
                <a:cs typeface="Courier New"/>
              </a:rPr>
              <a:t>(&lt;s&gt;),</a:t>
            </a:r>
            <a:r>
              <a:rPr lang="en-US" dirty="0" err="1" smtClean="0">
                <a:latin typeface="Courier New"/>
                <a:cs typeface="Courier New"/>
              </a:rPr>
              <a:t>lstrip</a:t>
            </a:r>
            <a:r>
              <a:rPr lang="en-US" dirty="0" smtClean="0">
                <a:latin typeface="Courier New"/>
                <a:cs typeface="Courier New"/>
              </a:rPr>
              <a:t>(&lt;s&gt;)</a:t>
            </a:r>
          </a:p>
          <a:p>
            <a:r>
              <a:rPr lang="en-US" dirty="0" smtClean="0">
                <a:latin typeface="Courier New"/>
                <a:cs typeface="Courier New"/>
              </a:rPr>
              <a:t>replace(</a:t>
            </a:r>
            <a:r>
              <a:rPr lang="en-US" dirty="0" err="1" smtClean="0">
                <a:latin typeface="Courier New"/>
                <a:cs typeface="Courier New"/>
              </a:rPr>
              <a:t>a,b</a:t>
            </a:r>
            <a:r>
              <a:rPr lang="en-US" dirty="0" smtClean="0">
                <a:latin typeface="Courier New"/>
                <a:cs typeface="Courier New"/>
              </a:rPr>
              <a:t>)</a:t>
            </a:r>
          </a:p>
          <a:p>
            <a:r>
              <a:rPr lang="en-US" dirty="0" err="1" smtClean="0">
                <a:latin typeface="Courier New"/>
                <a:cs typeface="Courier New"/>
              </a:rPr>
              <a:t>expandtabs</a:t>
            </a:r>
            <a:r>
              <a:rPr lang="en-US" dirty="0" smtClean="0">
                <a:latin typeface="Courier New"/>
                <a:cs typeface="Courier New"/>
              </a:rPr>
              <a:t>(&lt;n&gt;)</a:t>
            </a:r>
          </a:p>
          <a:p>
            <a:pPr lvl="1"/>
            <a:r>
              <a:rPr lang="en-US" dirty="0" smtClean="0"/>
              <a:t>Default is 8 spaces per tab, pass </a:t>
            </a:r>
            <a:r>
              <a:rPr lang="en-US" dirty="0" smtClean="0">
                <a:latin typeface="Courier New"/>
                <a:cs typeface="Courier New"/>
              </a:rPr>
              <a:t>n</a:t>
            </a:r>
            <a:r>
              <a:rPr lang="en-US" dirty="0" smtClean="0"/>
              <a:t> if some other value is desired.</a:t>
            </a:r>
          </a:p>
          <a:p>
            <a:r>
              <a:rPr lang="en-US" dirty="0" err="1" smtClean="0">
                <a:latin typeface="Courier New"/>
                <a:cs typeface="Courier New"/>
              </a:rPr>
              <a:t>rjust</a:t>
            </a:r>
            <a:r>
              <a:rPr lang="en-US" dirty="0" smtClean="0">
                <a:latin typeface="Courier New"/>
                <a:cs typeface="Courier New"/>
              </a:rPr>
              <a:t>(n)</a:t>
            </a:r>
            <a:r>
              <a:rPr lang="en-US" dirty="0" smtClean="0"/>
              <a:t>, </a:t>
            </a:r>
            <a:r>
              <a:rPr lang="en-US" dirty="0" err="1" smtClean="0">
                <a:latin typeface="Courier New"/>
                <a:cs typeface="Courier New"/>
              </a:rPr>
              <a:t>ljust</a:t>
            </a:r>
            <a:r>
              <a:rPr lang="en-US" dirty="0" smtClean="0">
                <a:latin typeface="Courier New"/>
                <a:cs typeface="Courier New"/>
              </a:rPr>
              <a:t>(n)</a:t>
            </a:r>
          </a:p>
          <a:p>
            <a:pPr lvl="1"/>
            <a:r>
              <a:rPr lang="en-US" dirty="0" smtClean="0"/>
              <a:t>Right and left justification in a field of width n spaces</a:t>
            </a:r>
          </a:p>
          <a:p>
            <a:r>
              <a:rPr lang="en-US" dirty="0" smtClean="0">
                <a:latin typeface="Courier New"/>
                <a:cs typeface="Courier New"/>
              </a:rPr>
              <a:t>center(n)</a:t>
            </a:r>
          </a:p>
          <a:p>
            <a:pPr lvl="1"/>
            <a:r>
              <a:rPr lang="en-US" dirty="0" smtClean="0"/>
              <a:t>Center in a field of n spaces</a:t>
            </a:r>
          </a:p>
          <a:p>
            <a:r>
              <a:rPr lang="en-US" dirty="0" err="1" smtClean="0">
                <a:latin typeface="Courier New"/>
                <a:cs typeface="Courier New"/>
              </a:rPr>
              <a:t>zfill</a:t>
            </a:r>
            <a:r>
              <a:rPr lang="en-US" dirty="0" smtClean="0">
                <a:latin typeface="Courier New"/>
                <a:cs typeface="Courier New"/>
              </a:rPr>
              <a:t>(n)</a:t>
            </a:r>
          </a:p>
          <a:p>
            <a:pPr lvl="1"/>
            <a:r>
              <a:rPr lang="en-US" dirty="0" smtClean="0"/>
              <a:t>Zero fill in n spaces; mainly for numbers</a:t>
            </a:r>
            <a:endParaRPr lang="en-US" dirty="0"/>
          </a:p>
        </p:txBody>
      </p:sp>
    </p:spTree>
    <p:extLst>
      <p:ext uri="{BB962C8B-B14F-4D97-AF65-F5344CB8AC3E}">
        <p14:creationId xmlns:p14="http://schemas.microsoft.com/office/powerpoint/2010/main" val="19107978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Splitting and Joining</a:t>
            </a:r>
            <a:endParaRPr lang="en-US" dirty="0"/>
          </a:p>
        </p:txBody>
      </p:sp>
      <p:sp>
        <p:nvSpPr>
          <p:cNvPr id="3" name="Content Placeholder 2"/>
          <p:cNvSpPr>
            <a:spLocks noGrp="1"/>
          </p:cNvSpPr>
          <p:nvPr>
            <p:ph idx="1"/>
          </p:nvPr>
        </p:nvSpPr>
        <p:spPr/>
        <p:txBody>
          <a:bodyPr>
            <a:normAutofit/>
          </a:bodyPr>
          <a:lstStyle/>
          <a:p>
            <a:r>
              <a:rPr lang="en-US" dirty="0" smtClean="0">
                <a:latin typeface="Courier New"/>
                <a:cs typeface="Courier New"/>
              </a:rPr>
              <a:t>split(&lt;s&gt;)</a:t>
            </a:r>
          </a:p>
          <a:p>
            <a:pPr lvl="1"/>
            <a:r>
              <a:rPr lang="en-US" dirty="0" smtClean="0"/>
              <a:t>Splits on string </a:t>
            </a:r>
            <a:r>
              <a:rPr lang="en-US" dirty="0" smtClean="0">
                <a:latin typeface="Courier New"/>
                <a:cs typeface="Courier New"/>
              </a:rPr>
              <a:t>s</a:t>
            </a:r>
            <a:r>
              <a:rPr lang="en-US" dirty="0" smtClean="0"/>
              <a:t>.  Default is whitespace.</a:t>
            </a:r>
          </a:p>
          <a:p>
            <a:r>
              <a:rPr lang="en-US" dirty="0" err="1" smtClean="0">
                <a:latin typeface="Courier New"/>
                <a:cs typeface="Courier New"/>
              </a:rPr>
              <a:t>splitlines</a:t>
            </a:r>
            <a:r>
              <a:rPr lang="en-US" dirty="0" smtClean="0">
                <a:latin typeface="Courier New"/>
                <a:cs typeface="Courier New"/>
              </a:rPr>
              <a:t>()</a:t>
            </a:r>
          </a:p>
          <a:p>
            <a:pPr lvl="1"/>
            <a:r>
              <a:rPr lang="en-US" dirty="0" smtClean="0"/>
              <a:t>Automatically works with both </a:t>
            </a:r>
            <a:r>
              <a:rPr lang="en-US" dirty="0" smtClean="0">
                <a:latin typeface="Courier New"/>
                <a:cs typeface="Courier New"/>
              </a:rPr>
              <a:t>\r</a:t>
            </a:r>
            <a:r>
              <a:rPr lang="en-US" dirty="0" smtClean="0"/>
              <a:t> and </a:t>
            </a:r>
            <a:r>
              <a:rPr lang="en-US" dirty="0" smtClean="0">
                <a:latin typeface="Courier New"/>
                <a:cs typeface="Courier New"/>
              </a:rPr>
              <a:t>\n</a:t>
            </a:r>
            <a:r>
              <a:rPr lang="en-US" dirty="0" smtClean="0"/>
              <a:t>. Returns a list of the lines with newlines stripped. </a:t>
            </a:r>
          </a:p>
          <a:p>
            <a:r>
              <a:rPr lang="en-US" dirty="0" smtClean="0">
                <a:latin typeface="Courier New"/>
                <a:cs typeface="Courier New"/>
              </a:rPr>
              <a:t>join</a:t>
            </a:r>
          </a:p>
          <a:p>
            <a:pPr lvl="1"/>
            <a:r>
              <a:rPr lang="en-US" dirty="0" smtClean="0"/>
              <a:t>Very peculiar syntax (for Python)</a:t>
            </a:r>
          </a:p>
          <a:p>
            <a:pPr lvl="1"/>
            <a:r>
              <a:rPr lang="en-US" dirty="0" smtClean="0">
                <a:latin typeface="Courier New"/>
                <a:cs typeface="Courier New"/>
              </a:rPr>
              <a:t>&lt;s&gt;.join(sequence)</a:t>
            </a:r>
          </a:p>
          <a:p>
            <a:pPr lvl="1"/>
            <a:r>
              <a:rPr lang="en-US" dirty="0" smtClean="0"/>
              <a:t>Typically used to convert a list into a string.  </a:t>
            </a:r>
          </a:p>
          <a:p>
            <a:pPr lvl="1"/>
            <a:r>
              <a:rPr lang="en-US" dirty="0" smtClean="0"/>
              <a:t>Can be used in conjunction with </a:t>
            </a:r>
            <a:r>
              <a:rPr lang="en-US" dirty="0" smtClean="0">
                <a:latin typeface="Courier New" charset="0"/>
                <a:ea typeface="Courier New" charset="0"/>
                <a:cs typeface="Courier New" charset="0"/>
              </a:rPr>
              <a:t>map</a:t>
            </a:r>
            <a:r>
              <a:rPr lang="en-US" dirty="0" smtClean="0"/>
              <a:t>.</a:t>
            </a:r>
            <a:endParaRPr lang="en-US" dirty="0"/>
          </a:p>
        </p:txBody>
      </p:sp>
    </p:spTree>
    <p:extLst>
      <p:ext uri="{BB962C8B-B14F-4D97-AF65-F5344CB8AC3E}">
        <p14:creationId xmlns:p14="http://schemas.microsoft.com/office/powerpoint/2010/main" val="13083690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 in ASCII</a:t>
            </a:r>
            <a:endParaRPr lang="en-US" dirty="0"/>
          </a:p>
        </p:txBody>
      </p:sp>
      <p:sp>
        <p:nvSpPr>
          <p:cNvPr id="3" name="Content Placeholder 2"/>
          <p:cNvSpPr>
            <a:spLocks noGrp="1"/>
          </p:cNvSpPr>
          <p:nvPr>
            <p:ph idx="1"/>
          </p:nvPr>
        </p:nvSpPr>
        <p:spPr>
          <a:xfrm>
            <a:off x="457200" y="1600200"/>
            <a:ext cx="8382000" cy="4876800"/>
          </a:xfrm>
        </p:spPr>
        <p:txBody>
          <a:bodyPr>
            <a:normAutofit/>
          </a:bodyPr>
          <a:lstStyle/>
          <a:p>
            <a:r>
              <a:rPr lang="en-US" dirty="0" smtClean="0"/>
              <a:t>Each character is represented internally by either ASCII or a similar </a:t>
            </a:r>
            <a:r>
              <a:rPr lang="en-US" i="1" dirty="0" smtClean="0"/>
              <a:t>encoding</a:t>
            </a:r>
            <a:r>
              <a:rPr lang="en-US" dirty="0" smtClean="0"/>
              <a:t>, or in Unicode.</a:t>
            </a:r>
          </a:p>
          <a:p>
            <a:r>
              <a:rPr lang="en-US" dirty="0" smtClean="0"/>
              <a:t>We'll stick with ASCII here.   (The utf-8 that you see at the top of </a:t>
            </a:r>
            <a:r>
              <a:rPr lang="en-US" dirty="0" err="1" smtClean="0"/>
              <a:t>Spyder</a:t>
            </a:r>
            <a:r>
              <a:rPr lang="en-US" dirty="0" smtClean="0"/>
              <a:t> is an encoding for Unicode that is backwards-compatible with ASCII.)</a:t>
            </a:r>
          </a:p>
          <a:p>
            <a:r>
              <a:rPr lang="en-US" dirty="0" smtClean="0"/>
              <a:t>Each character is associated with a number.  To get the number use </a:t>
            </a:r>
            <a:r>
              <a:rPr lang="en-US" dirty="0" err="1" smtClean="0">
                <a:latin typeface="Courier New"/>
                <a:cs typeface="Courier New"/>
              </a:rPr>
              <a:t>ord</a:t>
            </a:r>
            <a:r>
              <a:rPr lang="en-US" dirty="0" smtClean="0">
                <a:latin typeface="Courier New"/>
                <a:cs typeface="Courier New"/>
              </a:rPr>
              <a:t>(char)</a:t>
            </a:r>
          </a:p>
          <a:p>
            <a:r>
              <a:rPr lang="en-US" dirty="0" smtClean="0"/>
              <a:t>Given a number, find its character with </a:t>
            </a:r>
            <a:r>
              <a:rPr lang="en-US" dirty="0" err="1" smtClean="0">
                <a:latin typeface="Courier New"/>
                <a:cs typeface="Courier New"/>
              </a:rPr>
              <a:t>chr</a:t>
            </a:r>
            <a:r>
              <a:rPr lang="en-US" dirty="0" smtClean="0">
                <a:latin typeface="Courier New"/>
                <a:cs typeface="Courier New"/>
              </a:rPr>
              <a:t>(</a:t>
            </a:r>
            <a:r>
              <a:rPr lang="en-US" dirty="0" err="1" smtClean="0">
                <a:latin typeface="Courier New"/>
                <a:cs typeface="Courier New"/>
              </a:rPr>
              <a:t>i</a:t>
            </a:r>
            <a:r>
              <a:rPr lang="en-US" dirty="0" smtClean="0">
                <a:latin typeface="Courier New"/>
                <a:cs typeface="Courier New"/>
              </a:rPr>
              <a:t>)</a:t>
            </a:r>
          </a:p>
          <a:p>
            <a:pPr marL="0" indent="0">
              <a:buNone/>
            </a:pPr>
            <a:r>
              <a:rPr lang="en-US" dirty="0" smtClean="0">
                <a:latin typeface="Courier New"/>
                <a:cs typeface="Courier New"/>
              </a:rPr>
              <a:t>&gt;&gt;&gt;print </a:t>
            </a:r>
            <a:r>
              <a:rPr lang="en-US" dirty="0" err="1" smtClean="0">
                <a:latin typeface="Courier New"/>
                <a:cs typeface="Courier New"/>
              </a:rPr>
              <a:t>ord</a:t>
            </a:r>
            <a:r>
              <a:rPr lang="en-US" dirty="0" smtClean="0">
                <a:latin typeface="Courier New"/>
                <a:cs typeface="Courier New"/>
              </a:rPr>
              <a:t>('a')</a:t>
            </a:r>
          </a:p>
          <a:p>
            <a:pPr marL="0" indent="0">
              <a:buNone/>
            </a:pPr>
            <a:r>
              <a:rPr lang="en-US" dirty="0" smtClean="0">
                <a:latin typeface="Courier New"/>
                <a:cs typeface="Courier New"/>
              </a:rPr>
              <a:t>&gt;&gt;&gt;print </a:t>
            </a:r>
            <a:r>
              <a:rPr lang="en-US" dirty="0" err="1" smtClean="0">
                <a:latin typeface="Courier New"/>
                <a:cs typeface="Courier New"/>
              </a:rPr>
              <a:t>chr</a:t>
            </a:r>
            <a:r>
              <a:rPr lang="en-US" dirty="0" smtClean="0">
                <a:latin typeface="Courier New"/>
                <a:cs typeface="Courier New"/>
              </a:rPr>
              <a:t>(97)</a:t>
            </a:r>
          </a:p>
        </p:txBody>
      </p:sp>
    </p:spTree>
    <p:extLst>
      <p:ext uri="{BB962C8B-B14F-4D97-AF65-F5344CB8AC3E}">
        <p14:creationId xmlns:p14="http://schemas.microsoft.com/office/powerpoint/2010/main" val="16734944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Module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newer Python, all the methods we've seen are defined on the string type.</a:t>
            </a:r>
          </a:p>
          <a:p>
            <a:r>
              <a:rPr lang="en-US" dirty="0" smtClean="0"/>
              <a:t>There is a module </a:t>
            </a:r>
            <a:r>
              <a:rPr lang="en-US" dirty="0" smtClean="0">
                <a:latin typeface="Courier New"/>
                <a:cs typeface="Courier New"/>
              </a:rPr>
              <a:t>string</a:t>
            </a:r>
            <a:r>
              <a:rPr lang="en-US" dirty="0" smtClean="0"/>
              <a:t> which contains some useful string constants:</a:t>
            </a:r>
          </a:p>
          <a:p>
            <a:pPr marL="0" indent="0">
              <a:buNone/>
            </a:pPr>
            <a:r>
              <a:rPr lang="en-US" dirty="0" smtClean="0">
                <a:latin typeface="Courier New"/>
                <a:cs typeface="Courier New"/>
              </a:rPr>
              <a:t>import string</a:t>
            </a:r>
          </a:p>
          <a:p>
            <a:pPr marL="0" indent="0">
              <a:buNone/>
            </a:pPr>
            <a:r>
              <a:rPr lang="en-US" dirty="0" err="1" smtClean="0">
                <a:latin typeface="Courier New"/>
                <a:cs typeface="Courier New"/>
              </a:rPr>
              <a:t>string.ascii_letters</a:t>
            </a:r>
            <a:endParaRPr lang="en-US" dirty="0">
              <a:latin typeface="Courier New"/>
              <a:cs typeface="Courier New"/>
            </a:endParaRPr>
          </a:p>
          <a:p>
            <a:pPr marL="0" indent="0">
              <a:buNone/>
            </a:pPr>
            <a:r>
              <a:rPr lang="en-US" dirty="0" err="1">
                <a:latin typeface="Courier New"/>
                <a:cs typeface="Courier New"/>
              </a:rPr>
              <a:t>string.ascii_lowercase</a:t>
            </a:r>
            <a:r>
              <a:rPr lang="en-US" dirty="0">
                <a:latin typeface="Courier New"/>
                <a:cs typeface="Courier New"/>
              </a:rPr>
              <a:t> </a:t>
            </a:r>
            <a:endParaRPr lang="en-US" dirty="0" smtClean="0">
              <a:latin typeface="Courier New"/>
              <a:cs typeface="Courier New"/>
            </a:endParaRPr>
          </a:p>
          <a:p>
            <a:pPr marL="0" indent="0">
              <a:buNone/>
            </a:pPr>
            <a:r>
              <a:rPr lang="en-US" dirty="0" err="1" smtClean="0">
                <a:latin typeface="Courier New"/>
                <a:cs typeface="Courier New"/>
              </a:rPr>
              <a:t>string.ascii_uppercase</a:t>
            </a:r>
            <a:r>
              <a:rPr lang="en-US" dirty="0" smtClean="0">
                <a:latin typeface="Courier New"/>
                <a:cs typeface="Courier New"/>
              </a:rPr>
              <a:t> </a:t>
            </a:r>
          </a:p>
          <a:p>
            <a:pPr marL="0" indent="0">
              <a:buNone/>
            </a:pPr>
            <a:r>
              <a:rPr lang="en-US" dirty="0" err="1" smtClean="0">
                <a:latin typeface="Courier New"/>
                <a:cs typeface="Courier New"/>
              </a:rPr>
              <a:t>string.digits</a:t>
            </a:r>
            <a:r>
              <a:rPr lang="en-US" dirty="0" smtClean="0">
                <a:latin typeface="Courier New"/>
                <a:cs typeface="Courier New"/>
              </a:rPr>
              <a:t> </a:t>
            </a:r>
          </a:p>
          <a:p>
            <a:pPr marL="0" indent="0">
              <a:buNone/>
            </a:pPr>
            <a:r>
              <a:rPr lang="en-US" dirty="0" err="1" smtClean="0">
                <a:latin typeface="Courier New"/>
                <a:cs typeface="Courier New"/>
              </a:rPr>
              <a:t>string.hexdigits</a:t>
            </a:r>
            <a:r>
              <a:rPr lang="en-US" dirty="0" smtClean="0">
                <a:latin typeface="Courier New"/>
                <a:cs typeface="Courier New"/>
              </a:rPr>
              <a:t> </a:t>
            </a:r>
          </a:p>
          <a:p>
            <a:pPr marL="0" indent="0">
              <a:buNone/>
            </a:pPr>
            <a:r>
              <a:rPr lang="en-US" dirty="0" err="1" smtClean="0">
                <a:latin typeface="Courier New"/>
                <a:cs typeface="Courier New"/>
              </a:rPr>
              <a:t>string.octdigits</a:t>
            </a:r>
            <a:r>
              <a:rPr lang="en-US" dirty="0" smtClean="0">
                <a:latin typeface="Courier New"/>
                <a:cs typeface="Courier New"/>
              </a:rPr>
              <a:t> </a:t>
            </a:r>
          </a:p>
          <a:p>
            <a:pPr marL="0" indent="0">
              <a:buNone/>
            </a:pPr>
            <a:r>
              <a:rPr lang="en-US" dirty="0" err="1" smtClean="0">
                <a:latin typeface="Courier New"/>
                <a:cs typeface="Courier New"/>
              </a:rPr>
              <a:t>string.punctuation</a:t>
            </a:r>
            <a:r>
              <a:rPr lang="en-US" dirty="0" smtClean="0">
                <a:latin typeface="Courier New"/>
                <a:cs typeface="Courier New"/>
              </a:rPr>
              <a:t> </a:t>
            </a:r>
            <a:r>
              <a:rPr lang="en-US" dirty="0" smtClean="0">
                <a:cs typeface="Courier New"/>
              </a:rPr>
              <a:t>(depends on the locale)</a:t>
            </a:r>
          </a:p>
          <a:p>
            <a:pPr marL="0" indent="0">
              <a:buNone/>
            </a:pPr>
            <a:r>
              <a:rPr lang="en-US" dirty="0" err="1" smtClean="0">
                <a:latin typeface="Courier New"/>
                <a:cs typeface="Courier New"/>
              </a:rPr>
              <a:t>string.printable</a:t>
            </a:r>
            <a:r>
              <a:rPr lang="en-US" dirty="0" smtClean="0"/>
              <a:t> </a:t>
            </a:r>
          </a:p>
          <a:p>
            <a:pPr marL="0" indent="0">
              <a:buNone/>
            </a:pPr>
            <a:r>
              <a:rPr lang="en-US" dirty="0" err="1" smtClean="0">
                <a:latin typeface="Courier New"/>
                <a:cs typeface="Courier New"/>
              </a:rPr>
              <a:t>string.whitespace</a:t>
            </a:r>
            <a:r>
              <a:rPr lang="en-US" dirty="0" smtClean="0"/>
              <a:t>  space</a:t>
            </a:r>
            <a:r>
              <a:rPr lang="en-US" dirty="0"/>
              <a:t>, tab, linefeed, return, </a:t>
            </a:r>
            <a:r>
              <a:rPr lang="en-US" dirty="0" err="1"/>
              <a:t>formfeed</a:t>
            </a:r>
            <a:r>
              <a:rPr lang="en-US" dirty="0"/>
              <a:t>, and vertical tab.</a:t>
            </a:r>
          </a:p>
          <a:p>
            <a:pPr marL="0" indent="0">
              <a:buNone/>
            </a:pPr>
            <a:endParaRPr lang="en-US" dirty="0"/>
          </a:p>
        </p:txBody>
      </p:sp>
    </p:spTree>
    <p:extLst>
      <p:ext uri="{BB962C8B-B14F-4D97-AF65-F5344CB8AC3E}">
        <p14:creationId xmlns:p14="http://schemas.microsoft.com/office/powerpoint/2010/main" val="8285518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CONSOLE </a:t>
            </a:r>
            <a:r>
              <a:rPr lang="en-US" dirty="0" err="1" smtClean="0"/>
              <a:t>Input/OUtput</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9409472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In/Data Out</a:t>
            </a:r>
            <a:endParaRPr lang="en-US" dirty="0"/>
          </a:p>
        </p:txBody>
      </p:sp>
      <p:sp>
        <p:nvSpPr>
          <p:cNvPr id="3" name="Content Placeholder 2"/>
          <p:cNvSpPr>
            <a:spLocks noGrp="1"/>
          </p:cNvSpPr>
          <p:nvPr>
            <p:ph idx="1"/>
          </p:nvPr>
        </p:nvSpPr>
        <p:spPr/>
        <p:txBody>
          <a:bodyPr/>
          <a:lstStyle/>
          <a:p>
            <a:r>
              <a:rPr lang="en-US" dirty="0"/>
              <a:t>Programs are not very useful if they cannot communicate their results</a:t>
            </a:r>
          </a:p>
          <a:p>
            <a:r>
              <a:rPr lang="en-US" dirty="0"/>
              <a:t>Programs also are not terribly useful if they cannot change their controlling parameters to compute different results</a:t>
            </a:r>
          </a:p>
          <a:p>
            <a:pPr lvl="1"/>
            <a:r>
              <a:rPr lang="en-US" dirty="0"/>
              <a:t>Note: always assume that there is no such thing as a “one off” program.  Odds are very high that somebody will reuse it even if it seems to have a very limited purpose.  Make the program read its input values, don’t hard-code them</a:t>
            </a:r>
          </a:p>
          <a:p>
            <a:endParaRPr lang="en-US" dirty="0"/>
          </a:p>
        </p:txBody>
      </p:sp>
    </p:spTree>
    <p:extLst>
      <p:ext uri="{BB962C8B-B14F-4D97-AF65-F5344CB8AC3E}">
        <p14:creationId xmlns:p14="http://schemas.microsoft.com/office/powerpoint/2010/main" val="5594989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Input</a:t>
            </a:r>
            <a:endParaRPr lang="en-US" dirty="0"/>
          </a:p>
        </p:txBody>
      </p:sp>
      <p:sp>
        <p:nvSpPr>
          <p:cNvPr id="3" name="Content Placeholder 2"/>
          <p:cNvSpPr>
            <a:spLocks noGrp="1"/>
          </p:cNvSpPr>
          <p:nvPr>
            <p:ph idx="1"/>
          </p:nvPr>
        </p:nvSpPr>
        <p:spPr>
          <a:xfrm>
            <a:off x="152400" y="1600200"/>
            <a:ext cx="8839200" cy="4876800"/>
          </a:xfrm>
        </p:spPr>
        <p:txBody>
          <a:bodyPr>
            <a:normAutofit/>
          </a:bodyPr>
          <a:lstStyle/>
          <a:p>
            <a:r>
              <a:rPr lang="en-US" dirty="0"/>
              <a:t>R</a:t>
            </a:r>
            <a:r>
              <a:rPr lang="en-US" dirty="0" smtClean="0"/>
              <a:t>ead </a:t>
            </a:r>
            <a:r>
              <a:rPr lang="en-US" dirty="0"/>
              <a:t>from </a:t>
            </a:r>
            <a:r>
              <a:rPr lang="en-US" dirty="0" smtClean="0"/>
              <a:t>the console (</a:t>
            </a:r>
            <a:r>
              <a:rPr lang="en-US" dirty="0"/>
              <a:t>Python &lt; 3.0</a:t>
            </a:r>
            <a:r>
              <a:rPr lang="en-US" dirty="0" smtClean="0"/>
              <a:t>)</a:t>
            </a:r>
          </a:p>
          <a:p>
            <a:pPr marL="0" indent="0">
              <a:buNone/>
            </a:pPr>
            <a:r>
              <a:rPr lang="en-US" dirty="0"/>
              <a:t> </a:t>
            </a:r>
            <a:r>
              <a:rPr lang="en-US" sz="2400" dirty="0" err="1" smtClean="0">
                <a:latin typeface="Courier New"/>
                <a:cs typeface="Courier New"/>
              </a:rPr>
              <a:t>in_string</a:t>
            </a:r>
            <a:r>
              <a:rPr lang="en-US" sz="2400" dirty="0" smtClean="0">
                <a:latin typeface="Courier New"/>
                <a:cs typeface="Courier New"/>
              </a:rPr>
              <a:t>=</a:t>
            </a:r>
            <a:r>
              <a:rPr lang="en-US" sz="2400" dirty="0" err="1" smtClean="0">
                <a:latin typeface="Courier New"/>
                <a:cs typeface="Courier New"/>
              </a:rPr>
              <a:t>raw_input</a:t>
            </a:r>
            <a:r>
              <a:rPr lang="en-US" sz="2400" dirty="0" smtClean="0">
                <a:latin typeface="Courier New"/>
                <a:cs typeface="Courier New"/>
              </a:rPr>
              <a:t>("Please enter the value:")</a:t>
            </a:r>
          </a:p>
          <a:p>
            <a:r>
              <a:rPr lang="en-US" dirty="0" smtClean="0">
                <a:cs typeface="Courier New"/>
              </a:rPr>
              <a:t>The argument to </a:t>
            </a:r>
            <a:r>
              <a:rPr lang="en-US" dirty="0" err="1" smtClean="0">
                <a:latin typeface="Courier New"/>
                <a:cs typeface="Courier New"/>
              </a:rPr>
              <a:t>raw_input</a:t>
            </a:r>
            <a:r>
              <a:rPr lang="en-US" dirty="0" smtClean="0">
                <a:cs typeface="Courier New"/>
              </a:rPr>
              <a:t> (if any) is a string that it will print to prompt the user.</a:t>
            </a:r>
          </a:p>
          <a:p>
            <a:r>
              <a:rPr lang="en-US" dirty="0" smtClean="0"/>
              <a:t>The </a:t>
            </a:r>
            <a:r>
              <a:rPr lang="en-US" dirty="0" err="1" smtClean="0"/>
              <a:t>raw_input</a:t>
            </a:r>
            <a:r>
              <a:rPr lang="en-US" dirty="0" smtClean="0"/>
              <a:t> function reads only strings (hence the "raw").  If you need the values to be another type, you must perform the conversion </a:t>
            </a:r>
            <a:r>
              <a:rPr lang="en-US" i="1" dirty="0" smtClean="0"/>
              <a:t>yourself</a:t>
            </a:r>
            <a:r>
              <a:rPr lang="en-US" dirty="0" smtClean="0"/>
              <a:t>.</a:t>
            </a:r>
          </a:p>
          <a:p>
            <a:r>
              <a:rPr lang="en-US" dirty="0" smtClean="0"/>
              <a:t>The input from the user is the return value of the function.</a:t>
            </a:r>
          </a:p>
          <a:p>
            <a:r>
              <a:rPr lang="en-US" dirty="0" smtClean="0"/>
              <a:t>Python 3: use </a:t>
            </a:r>
            <a:r>
              <a:rPr lang="en-US" dirty="0" smtClean="0">
                <a:latin typeface="Courier New" charset="0"/>
                <a:ea typeface="Courier New" charset="0"/>
                <a:cs typeface="Courier New" charset="0"/>
              </a:rPr>
              <a:t>input</a:t>
            </a:r>
            <a:r>
              <a:rPr lang="en-US" dirty="0" smtClean="0"/>
              <a:t> rather than </a:t>
            </a:r>
            <a:r>
              <a:rPr lang="en-US" dirty="0" err="1" smtClean="0">
                <a:latin typeface="Courier New" charset="0"/>
                <a:ea typeface="Courier New" charset="0"/>
                <a:cs typeface="Courier New" charset="0"/>
              </a:rPr>
              <a:t>raw_input</a:t>
            </a:r>
            <a:r>
              <a:rPr lang="en-US" dirty="0" smtClean="0"/>
              <a:t>.</a:t>
            </a:r>
            <a:endParaRPr lang="en-US" dirty="0"/>
          </a:p>
        </p:txBody>
      </p:sp>
    </p:spTree>
    <p:extLst>
      <p:ext uri="{BB962C8B-B14F-4D97-AF65-F5344CB8AC3E}">
        <p14:creationId xmlns:p14="http://schemas.microsoft.com/office/powerpoint/2010/main" val="23595844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a:xfrm>
            <a:off x="457200" y="1600200"/>
            <a:ext cx="8534400" cy="4876800"/>
          </a:xfrm>
        </p:spPr>
        <p:txBody>
          <a:bodyPr>
            <a:normAutofit/>
          </a:bodyPr>
          <a:lstStyle/>
          <a:p>
            <a:pPr marL="0" indent="0">
              <a:buNone/>
            </a:pPr>
            <a:r>
              <a:rPr lang="en-US" sz="2400" dirty="0" smtClean="0">
                <a:cs typeface="Courier New"/>
              </a:rPr>
              <a:t>You will need to type this in to </a:t>
            </a:r>
            <a:r>
              <a:rPr lang="en-US" sz="2400" dirty="0" err="1" smtClean="0">
                <a:cs typeface="Courier New"/>
              </a:rPr>
              <a:t>Spyder</a:t>
            </a:r>
            <a:r>
              <a:rPr lang="en-US" sz="2400" dirty="0" smtClean="0">
                <a:cs typeface="Courier New"/>
              </a:rPr>
              <a:t> since you need a separate console for input.</a:t>
            </a:r>
          </a:p>
          <a:p>
            <a:pPr marL="0" indent="0">
              <a:buNone/>
            </a:pPr>
            <a:r>
              <a:rPr lang="en-US" sz="2400" dirty="0" smtClean="0">
                <a:latin typeface="Courier New"/>
                <a:cs typeface="Courier New"/>
              </a:rPr>
              <a:t>weight=</a:t>
            </a:r>
            <a:r>
              <a:rPr lang="en-US" sz="2400" dirty="0" err="1" smtClean="0">
                <a:latin typeface="Courier New"/>
                <a:cs typeface="Courier New"/>
              </a:rPr>
              <a:t>raw_input</a:t>
            </a:r>
            <a:r>
              <a:rPr lang="en-US" sz="2400" dirty="0" smtClean="0">
                <a:latin typeface="Courier New"/>
                <a:cs typeface="Courier New"/>
              </a:rPr>
              <a:t>("Enter your weight in </a:t>
            </a:r>
            <a:r>
              <a:rPr lang="en-US" sz="2400" dirty="0" err="1" smtClean="0">
                <a:latin typeface="Courier New"/>
                <a:cs typeface="Courier New"/>
              </a:rPr>
              <a:t>lbs</a:t>
            </a:r>
            <a:r>
              <a:rPr lang="en-US" sz="2400" dirty="0" smtClean="0">
                <a:latin typeface="Courier New"/>
                <a:cs typeface="Courier New"/>
              </a:rPr>
              <a:t>:")</a:t>
            </a:r>
          </a:p>
          <a:p>
            <a:pPr marL="0" indent="0">
              <a:buNone/>
            </a:pPr>
            <a:r>
              <a:rPr lang="en-US" sz="2400" dirty="0" smtClean="0">
                <a:latin typeface="Courier New"/>
                <a:cs typeface="Courier New"/>
              </a:rPr>
              <a:t>print type(weight)</a:t>
            </a:r>
          </a:p>
          <a:p>
            <a:pPr marL="0" indent="0">
              <a:buNone/>
            </a:pPr>
            <a:r>
              <a:rPr lang="en-US" sz="2400" dirty="0" smtClean="0">
                <a:latin typeface="Courier New"/>
                <a:cs typeface="Courier New"/>
              </a:rPr>
              <a:t>weight=float(</a:t>
            </a:r>
            <a:r>
              <a:rPr lang="en-US" sz="2400" dirty="0" err="1" smtClean="0">
                <a:latin typeface="Courier New"/>
                <a:cs typeface="Courier New"/>
              </a:rPr>
              <a:t>raw_input</a:t>
            </a:r>
            <a:r>
              <a:rPr lang="en-US" sz="2400" dirty="0" smtClean="0">
                <a:latin typeface="Courier New"/>
                <a:cs typeface="Courier New"/>
              </a:rPr>
              <a:t>("Enter your weight in\</a:t>
            </a:r>
          </a:p>
          <a:p>
            <a:pPr marL="0" indent="0">
              <a:buNone/>
            </a:pPr>
            <a:r>
              <a:rPr lang="en-US" sz="2400" dirty="0" smtClean="0">
                <a:latin typeface="Courier New"/>
                <a:cs typeface="Courier New"/>
              </a:rPr>
              <a:t>	  </a:t>
            </a:r>
            <a:r>
              <a:rPr lang="en-US" sz="2400" dirty="0" err="1" smtClean="0">
                <a:latin typeface="Courier New"/>
                <a:cs typeface="Courier New"/>
              </a:rPr>
              <a:t>lbs</a:t>
            </a:r>
            <a:r>
              <a:rPr lang="en-US" sz="2400" dirty="0" smtClean="0">
                <a:latin typeface="Courier New"/>
                <a:cs typeface="Courier New"/>
              </a:rPr>
              <a:t>:"))</a:t>
            </a:r>
          </a:p>
          <a:p>
            <a:pPr marL="0" indent="0">
              <a:buNone/>
            </a:pPr>
            <a:r>
              <a:rPr lang="en-US" sz="2400" dirty="0" smtClean="0">
                <a:latin typeface="Courier New"/>
                <a:cs typeface="Courier New"/>
              </a:rPr>
              <a:t>print type(weight)</a:t>
            </a:r>
            <a:endParaRPr lang="en-US" sz="2400" dirty="0">
              <a:latin typeface="Courier New"/>
              <a:cs typeface="Courier New"/>
            </a:endParaRPr>
          </a:p>
        </p:txBody>
      </p:sp>
    </p:spTree>
    <p:extLst>
      <p:ext uri="{BB962C8B-B14F-4D97-AF65-F5344CB8AC3E}">
        <p14:creationId xmlns:p14="http://schemas.microsoft.com/office/powerpoint/2010/main" val="811306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Tuple Operations</a:t>
            </a:r>
            <a:endParaRPr lang="en-US" dirty="0"/>
          </a:p>
        </p:txBody>
      </p:sp>
      <p:sp>
        <p:nvSpPr>
          <p:cNvPr id="3" name="Content Placeholder 2"/>
          <p:cNvSpPr>
            <a:spLocks noGrp="1"/>
          </p:cNvSpPr>
          <p:nvPr>
            <p:ph idx="1"/>
          </p:nvPr>
        </p:nvSpPr>
        <p:spPr/>
        <p:txBody>
          <a:bodyPr>
            <a:normAutofit fontScale="92500"/>
          </a:bodyPr>
          <a:lstStyle/>
          <a:p>
            <a:r>
              <a:rPr lang="en-US" dirty="0" smtClean="0"/>
              <a:t>Creation (remember, it can't be changed after this)</a:t>
            </a:r>
          </a:p>
          <a:p>
            <a:pPr marL="0" indent="0">
              <a:buNone/>
            </a:pPr>
            <a:r>
              <a:rPr lang="en-US" dirty="0" smtClean="0">
                <a:latin typeface="Courier New" panose="02070309020205020404" pitchFamily="49" charset="0"/>
                <a:cs typeface="Courier New" panose="02070309020205020404" pitchFamily="49" charset="0"/>
              </a:rPr>
              <a:t>  T=tuple((1,2,3))</a:t>
            </a:r>
          </a:p>
          <a:p>
            <a:r>
              <a:rPr lang="en-US" dirty="0" smtClean="0"/>
              <a:t>Length</a:t>
            </a:r>
          </a:p>
          <a:p>
            <a:pPr marL="0" indent="0">
              <a:buNone/>
            </a:pPr>
            <a:r>
              <a:rPr lang="en-US" dirty="0" smtClean="0">
                <a:latin typeface="Courier New"/>
                <a:cs typeface="Courier New"/>
              </a:rPr>
              <a:t>  </a:t>
            </a:r>
            <a:r>
              <a:rPr lang="en-US" dirty="0" err="1" smtClean="0">
                <a:latin typeface="Courier New"/>
                <a:cs typeface="Courier New"/>
              </a:rPr>
              <a:t>len</a:t>
            </a:r>
            <a:r>
              <a:rPr lang="en-US" dirty="0" smtClean="0">
                <a:latin typeface="Courier New"/>
                <a:cs typeface="Courier New"/>
              </a:rPr>
              <a:t>(T)</a:t>
            </a:r>
          </a:p>
          <a:p>
            <a:r>
              <a:rPr lang="en-US" dirty="0" smtClean="0"/>
              <a:t>Concatenation (note assignment to new variable)</a:t>
            </a:r>
          </a:p>
          <a:p>
            <a:pPr marL="0" indent="0">
              <a:buNone/>
            </a:pPr>
            <a:r>
              <a:rPr lang="en-US" dirty="0" smtClean="0"/>
              <a:t>    </a:t>
            </a:r>
            <a:r>
              <a:rPr lang="en-US" dirty="0" smtClean="0">
                <a:latin typeface="Courier New"/>
                <a:cs typeface="Courier New"/>
              </a:rPr>
              <a:t>T3=T+T2</a:t>
            </a:r>
          </a:p>
          <a:p>
            <a:r>
              <a:rPr lang="en-US" dirty="0" smtClean="0"/>
              <a:t>Membership</a:t>
            </a:r>
          </a:p>
          <a:p>
            <a:pPr marL="0" indent="0">
              <a:buNone/>
            </a:pPr>
            <a:r>
              <a:rPr lang="en-US" dirty="0" smtClean="0"/>
              <a:t>    </a:t>
            </a:r>
            <a:r>
              <a:rPr lang="en-US" dirty="0" smtClean="0">
                <a:latin typeface="Courier New"/>
                <a:cs typeface="Courier New"/>
              </a:rPr>
              <a:t>3 in T</a:t>
            </a:r>
          </a:p>
          <a:p>
            <a:r>
              <a:rPr lang="en-US" dirty="0" smtClean="0"/>
              <a:t>Iteration</a:t>
            </a:r>
          </a:p>
          <a:p>
            <a:pPr marL="0" indent="0">
              <a:buNone/>
            </a:pPr>
            <a:r>
              <a:rPr lang="en-US" dirty="0" smtClean="0">
                <a:latin typeface="Courier New"/>
                <a:cs typeface="Courier New"/>
              </a:rPr>
              <a:t>  for </a:t>
            </a:r>
            <a:r>
              <a:rPr lang="en-US" dirty="0" err="1" smtClean="0">
                <a:latin typeface="Courier New"/>
                <a:cs typeface="Courier New"/>
              </a:rPr>
              <a:t>i</a:t>
            </a:r>
            <a:r>
              <a:rPr lang="en-US" dirty="0" smtClean="0">
                <a:latin typeface="Courier New"/>
                <a:cs typeface="Courier New"/>
              </a:rPr>
              <a:t> in T: print </a:t>
            </a:r>
            <a:r>
              <a:rPr lang="en-US" dirty="0" err="1" smtClean="0">
                <a:latin typeface="Courier New"/>
                <a:cs typeface="Courier New"/>
              </a:rPr>
              <a:t>i</a:t>
            </a:r>
            <a:endParaRPr lang="en-US" dirty="0">
              <a:latin typeface="Courier New"/>
              <a:cs typeface="Courier New"/>
            </a:endParaRPr>
          </a:p>
        </p:txBody>
      </p:sp>
    </p:spTree>
    <p:extLst>
      <p:ext uri="{BB962C8B-B14F-4D97-AF65-F5344CB8AC3E}">
        <p14:creationId xmlns:p14="http://schemas.microsoft.com/office/powerpoint/2010/main" val="791936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Output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We have already learned </a:t>
            </a:r>
            <a:r>
              <a:rPr lang="en-US" dirty="0" smtClean="0">
                <a:latin typeface="Courier New"/>
                <a:cs typeface="Courier New"/>
              </a:rPr>
              <a:t>print</a:t>
            </a:r>
            <a:r>
              <a:rPr lang="en-US" dirty="0" smtClean="0"/>
              <a:t> for Python 2.7</a:t>
            </a:r>
          </a:p>
          <a:p>
            <a:r>
              <a:rPr lang="en-US" dirty="0" smtClean="0"/>
              <a:t>This command prints to the console.</a:t>
            </a:r>
          </a:p>
          <a:p>
            <a:r>
              <a:rPr lang="en-US" dirty="0" smtClean="0"/>
              <a:t>We can also use </a:t>
            </a:r>
            <a:r>
              <a:rPr lang="en-US" dirty="0" smtClean="0">
                <a:latin typeface="Courier New" charset="0"/>
                <a:ea typeface="Courier New" charset="0"/>
                <a:cs typeface="Courier New" charset="0"/>
              </a:rPr>
              <a:t>print</a:t>
            </a:r>
            <a:r>
              <a:rPr lang="en-US" dirty="0" smtClean="0"/>
              <a:t> as a function:</a:t>
            </a:r>
          </a:p>
          <a:p>
            <a:pPr lvl="1" indent="0">
              <a:buNone/>
            </a:pPr>
            <a:r>
              <a:rPr lang="en-US" sz="2800" dirty="0" smtClean="0">
                <a:latin typeface="Courier New"/>
                <a:cs typeface="Courier New"/>
              </a:rPr>
              <a:t>print(</a:t>
            </a:r>
            <a:r>
              <a:rPr lang="en-US" sz="2800" dirty="0">
                <a:latin typeface="Courier New"/>
                <a:cs typeface="Courier New"/>
              </a:rPr>
              <a:t>var1,var2,var3)</a:t>
            </a:r>
          </a:p>
          <a:p>
            <a:pPr lvl="1" indent="0">
              <a:buNone/>
            </a:pPr>
            <a:r>
              <a:rPr lang="en-US" sz="2800" dirty="0" smtClean="0">
                <a:cs typeface="American Typewriter"/>
              </a:rPr>
              <a:t>This form </a:t>
            </a:r>
            <a:r>
              <a:rPr lang="en-US" sz="2800" dirty="0">
                <a:cs typeface="American Typewriter"/>
              </a:rPr>
              <a:t>will be required for Python 3.0 and </a:t>
            </a:r>
            <a:r>
              <a:rPr lang="en-US" sz="2800" dirty="0" smtClean="0">
                <a:cs typeface="American Typewriter"/>
              </a:rPr>
              <a:t>up. In Python 2.7 you may use it by importing from "future":</a:t>
            </a:r>
          </a:p>
          <a:p>
            <a:pPr lvl="1" indent="0">
              <a:buNone/>
            </a:pPr>
            <a:r>
              <a:rPr lang="en-US" sz="2800" dirty="0" smtClean="0">
                <a:latin typeface="Courier New" charset="0"/>
                <a:ea typeface="Courier New" charset="0"/>
                <a:cs typeface="Courier New" charset="0"/>
              </a:rPr>
              <a:t>from _ _future_ _ import </a:t>
            </a:r>
            <a:r>
              <a:rPr lang="en-US" sz="2800" dirty="0" err="1" smtClean="0">
                <a:latin typeface="Courier New" charset="0"/>
                <a:ea typeface="Courier New" charset="0"/>
                <a:cs typeface="Courier New" charset="0"/>
              </a:rPr>
              <a:t>print_function</a:t>
            </a:r>
            <a:endParaRPr lang="en-US" sz="2800" dirty="0" smtClean="0">
              <a:latin typeface="Courier New" charset="0"/>
              <a:ea typeface="Courier New" charset="0"/>
              <a:cs typeface="Courier New" charset="0"/>
            </a:endParaRPr>
          </a:p>
          <a:p>
            <a:pPr lvl="1" indent="0">
              <a:buNone/>
            </a:pPr>
            <a:r>
              <a:rPr lang="en-US" sz="2800" dirty="0" smtClean="0">
                <a:cs typeface="American Typewriter"/>
              </a:rPr>
              <a:t>(we will learn more about importing later).</a:t>
            </a:r>
            <a:endParaRPr lang="en-US" sz="3600" dirty="0">
              <a:cs typeface="American Typewriter"/>
            </a:endParaRPr>
          </a:p>
          <a:p>
            <a:r>
              <a:rPr lang="en-US" dirty="0"/>
              <a:t>If you are typing at the </a:t>
            </a:r>
            <a:r>
              <a:rPr lang="en-US" dirty="0" smtClean="0"/>
              <a:t>interpreter prompt you can use </a:t>
            </a:r>
            <a:r>
              <a:rPr lang="en-US" i="1" dirty="0" smtClean="0"/>
              <a:t>expression statements </a:t>
            </a:r>
            <a:r>
              <a:rPr lang="en-US" dirty="0" smtClean="0"/>
              <a:t>to see the result</a:t>
            </a:r>
            <a:r>
              <a:rPr lang="en-US" i="1" dirty="0" smtClean="0"/>
              <a:t>.</a:t>
            </a:r>
          </a:p>
          <a:p>
            <a:pPr marL="274320" lvl="1" indent="0">
              <a:buNone/>
            </a:pPr>
            <a:r>
              <a:rPr lang="en-US" dirty="0" smtClean="0">
                <a:latin typeface="Courier New"/>
                <a:cs typeface="Courier New"/>
              </a:rPr>
              <a:t>&gt;&gt;&gt;a=20; b=30</a:t>
            </a:r>
          </a:p>
          <a:p>
            <a:pPr marL="274320" lvl="1" indent="0">
              <a:buNone/>
            </a:pPr>
            <a:r>
              <a:rPr lang="en-US" dirty="0" smtClean="0">
                <a:latin typeface="Courier New"/>
                <a:cs typeface="Courier New"/>
              </a:rPr>
              <a:t>&gt;&gt;&gt;a*b+1</a:t>
            </a:r>
          </a:p>
          <a:p>
            <a:pPr marL="274320" lvl="1" indent="0">
              <a:buNone/>
            </a:pPr>
            <a:r>
              <a:rPr lang="en-US" dirty="0" smtClean="0">
                <a:latin typeface="Courier New"/>
                <a:cs typeface="Courier New"/>
              </a:rPr>
              <a:t>601</a:t>
            </a:r>
            <a:endParaRPr lang="en-US" dirty="0">
              <a:latin typeface="Courier New"/>
              <a:cs typeface="Courier New"/>
            </a:endParaRPr>
          </a:p>
        </p:txBody>
      </p:sp>
    </p:spTree>
    <p:extLst>
      <p:ext uri="{BB962C8B-B14F-4D97-AF65-F5344CB8AC3E}">
        <p14:creationId xmlns:p14="http://schemas.microsoft.com/office/powerpoint/2010/main" val="2740012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print command/function </a:t>
            </a:r>
          </a:p>
          <a:p>
            <a:pPr lvl="1"/>
            <a:r>
              <a:rPr lang="en-US" dirty="0" smtClean="0"/>
              <a:t>Always inserts a space between its arguments</a:t>
            </a:r>
          </a:p>
          <a:p>
            <a:pPr lvl="1"/>
            <a:r>
              <a:rPr lang="en-US" dirty="0" smtClean="0"/>
              <a:t>Always adds a newline character at the end unless the statement ends with a comma</a:t>
            </a:r>
          </a:p>
          <a:p>
            <a:r>
              <a:rPr lang="en-US" dirty="0" smtClean="0"/>
              <a:t>Values to be printed must be separated by commas (i.e. they are tuples).</a:t>
            </a:r>
          </a:p>
          <a:p>
            <a:r>
              <a:rPr lang="en-US" dirty="0" smtClean="0"/>
              <a:t>Messages can be added in between variables.</a:t>
            </a:r>
          </a:p>
          <a:p>
            <a:pPr marL="0" indent="0">
              <a:buNone/>
            </a:pPr>
            <a:r>
              <a:rPr lang="en-US" dirty="0" smtClean="0">
                <a:latin typeface="Courier New"/>
                <a:cs typeface="Courier New"/>
              </a:rPr>
              <a:t>&gt;&gt;&gt;h=1.45; w=62.</a:t>
            </a:r>
          </a:p>
          <a:p>
            <a:pPr marL="0" indent="0">
              <a:buNone/>
            </a:pPr>
            <a:r>
              <a:rPr lang="en-US" dirty="0" smtClean="0">
                <a:latin typeface="Courier New"/>
                <a:cs typeface="Courier New"/>
              </a:rPr>
              <a:t>&gt;&gt;&gt;print "Your BMI </a:t>
            </a:r>
            <a:r>
              <a:rPr lang="en-US" dirty="0" err="1" smtClean="0">
                <a:latin typeface="Courier New"/>
                <a:cs typeface="Courier New"/>
              </a:rPr>
              <a:t>is",w</a:t>
            </a:r>
            <a:r>
              <a:rPr lang="en-US" dirty="0" smtClean="0">
                <a:latin typeface="Courier New"/>
                <a:cs typeface="Courier New"/>
              </a:rPr>
              <a:t>/h**2</a:t>
            </a:r>
          </a:p>
          <a:p>
            <a:pPr marL="0" indent="0">
              <a:buNone/>
            </a:pPr>
            <a:r>
              <a:rPr lang="en-US" dirty="0" smtClean="0">
                <a:cs typeface="Courier New"/>
              </a:rPr>
              <a:t>Commas only work in a file, not at the interpreter prompt.</a:t>
            </a:r>
          </a:p>
          <a:p>
            <a:pPr marL="0" indent="0">
              <a:buNone/>
            </a:pPr>
            <a:r>
              <a:rPr lang="en-US" dirty="0" smtClean="0">
                <a:latin typeface="Courier New"/>
                <a:cs typeface="Courier New"/>
              </a:rPr>
              <a:t>print "All on one",</a:t>
            </a:r>
          </a:p>
          <a:p>
            <a:pPr marL="0" indent="0">
              <a:buNone/>
            </a:pPr>
            <a:r>
              <a:rPr lang="en-US" dirty="0" smtClean="0">
                <a:latin typeface="Courier New"/>
                <a:cs typeface="Courier New"/>
              </a:rPr>
              <a:t>print "line"</a:t>
            </a:r>
          </a:p>
          <a:p>
            <a:endParaRPr lang="en-US" dirty="0"/>
          </a:p>
        </p:txBody>
      </p:sp>
    </p:spTree>
    <p:extLst>
      <p:ext uri="{BB962C8B-B14F-4D97-AF65-F5344CB8AC3E}">
        <p14:creationId xmlns:p14="http://schemas.microsoft.com/office/powerpoint/2010/main" val="30455876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Formatted I/O</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So far we have shown examples of </a:t>
            </a:r>
            <a:r>
              <a:rPr lang="en-US" i="1" dirty="0" smtClean="0"/>
              <a:t>list-directed </a:t>
            </a:r>
            <a:r>
              <a:rPr lang="en-US" dirty="0" smtClean="0"/>
              <a:t>input/output.  We leave it up to the interpreter to format.</a:t>
            </a:r>
          </a:p>
          <a:p>
            <a:r>
              <a:rPr lang="en-US" dirty="0" smtClean="0"/>
              <a:t>We often want or need more control over the format, especially for output.</a:t>
            </a:r>
          </a:p>
          <a:p>
            <a:r>
              <a:rPr lang="en-US" dirty="0" smtClean="0"/>
              <a:t>For these we use </a:t>
            </a:r>
            <a:r>
              <a:rPr lang="en-US" i="1" dirty="0" smtClean="0"/>
              <a:t>format strings</a:t>
            </a:r>
            <a:r>
              <a:rPr lang="en-US" dirty="0" smtClean="0"/>
              <a:t>.</a:t>
            </a:r>
          </a:p>
          <a:p>
            <a:r>
              <a:rPr lang="en-US" dirty="0" smtClean="0"/>
              <a:t>Formats for floats are indicated by a pattern: </a:t>
            </a:r>
          </a:p>
          <a:p>
            <a:pPr marL="274320" lvl="1" indent="0">
              <a:buNone/>
            </a:pPr>
            <a:r>
              <a:rPr lang="en-US" dirty="0" smtClean="0">
                <a:latin typeface="Courier New"/>
                <a:cs typeface="Courier New"/>
              </a:rPr>
              <a:t>%</a:t>
            </a:r>
            <a:r>
              <a:rPr lang="en-US" dirty="0" err="1" smtClean="0">
                <a:latin typeface="Courier New"/>
                <a:cs typeface="Courier New"/>
              </a:rPr>
              <a:t>F.wf</a:t>
            </a:r>
            <a:r>
              <a:rPr lang="en-US" dirty="0" smtClean="0">
                <a:latin typeface="Courier New"/>
                <a:cs typeface="Courier New"/>
              </a:rPr>
              <a:t> </a:t>
            </a:r>
          </a:p>
          <a:p>
            <a:pPr marL="274320" lvl="1" indent="0">
              <a:buNone/>
            </a:pPr>
            <a:r>
              <a:rPr lang="en-US" dirty="0" smtClean="0">
                <a:latin typeface="Courier New"/>
                <a:cs typeface="Courier New"/>
              </a:rPr>
              <a:t>%</a:t>
            </a:r>
            <a:r>
              <a:rPr lang="en-US" dirty="0" err="1" smtClean="0">
                <a:latin typeface="Courier New"/>
                <a:cs typeface="Courier New"/>
              </a:rPr>
              <a:t>F.wg</a:t>
            </a:r>
            <a:endParaRPr lang="en-US" dirty="0" smtClean="0">
              <a:latin typeface="Courier New"/>
              <a:cs typeface="Courier New"/>
            </a:endParaRPr>
          </a:p>
          <a:p>
            <a:pPr marL="274320" lvl="1" indent="0">
              <a:buNone/>
            </a:pPr>
            <a:r>
              <a:rPr lang="en-US" dirty="0" smtClean="0">
                <a:latin typeface="Courier New"/>
                <a:cs typeface="Courier New"/>
              </a:rPr>
              <a:t>%</a:t>
            </a:r>
            <a:r>
              <a:rPr lang="en-US" dirty="0" err="1" smtClean="0">
                <a:latin typeface="Courier New"/>
                <a:cs typeface="Courier New"/>
              </a:rPr>
              <a:t>F.we</a:t>
            </a:r>
            <a:endParaRPr lang="en-US" dirty="0" smtClean="0">
              <a:latin typeface="Courier New"/>
              <a:cs typeface="Courier New"/>
            </a:endParaRPr>
          </a:p>
          <a:p>
            <a:pPr lvl="1"/>
            <a:r>
              <a:rPr lang="en-US" dirty="0" smtClean="0">
                <a:latin typeface="Courier New"/>
                <a:cs typeface="Courier New"/>
              </a:rPr>
              <a:t>F</a:t>
            </a:r>
            <a:r>
              <a:rPr lang="en-US" dirty="0" smtClean="0"/>
              <a:t> is the field width, </a:t>
            </a:r>
            <a:r>
              <a:rPr lang="en-US" dirty="0" smtClean="0">
                <a:latin typeface="Courier New"/>
                <a:cs typeface="Courier New"/>
              </a:rPr>
              <a:t>w</a:t>
            </a:r>
            <a:r>
              <a:rPr lang="en-US" dirty="0" smtClean="0"/>
              <a:t> is the number of digits to the right of the decimal point. If we do not specify </a:t>
            </a:r>
            <a:r>
              <a:rPr lang="en-US" dirty="0" err="1" smtClean="0">
                <a:latin typeface="Courier New" charset="0"/>
                <a:ea typeface="Courier New" charset="0"/>
                <a:cs typeface="Courier New" charset="0"/>
              </a:rPr>
              <a:t>F.w</a:t>
            </a:r>
            <a:r>
              <a:rPr lang="en-US" dirty="0" smtClean="0"/>
              <a:t> the number of decimal digits printed is 6.  </a:t>
            </a:r>
            <a:endParaRPr lang="en-US" dirty="0"/>
          </a:p>
        </p:txBody>
      </p:sp>
    </p:spTree>
    <p:extLst>
      <p:ext uri="{BB962C8B-B14F-4D97-AF65-F5344CB8AC3E}">
        <p14:creationId xmlns:p14="http://schemas.microsoft.com/office/powerpoint/2010/main" val="103151870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Formatting Floats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cs typeface="Courier New"/>
              </a:rPr>
              <a:t>Use exactly 15 spaces with 8 decimal places</a:t>
            </a:r>
          </a:p>
          <a:p>
            <a:pPr marL="0" indent="0">
              <a:buNone/>
            </a:pPr>
            <a:r>
              <a:rPr lang="en-US" dirty="0" smtClean="0">
                <a:latin typeface="Courier New"/>
                <a:cs typeface="Courier New"/>
              </a:rPr>
              <a:t>%15.8f</a:t>
            </a:r>
          </a:p>
          <a:p>
            <a:r>
              <a:rPr lang="en-US" dirty="0" smtClean="0">
                <a:cs typeface="Courier New"/>
              </a:rPr>
              <a:t>Let interpreter decide total field but use 8 decimal places</a:t>
            </a:r>
          </a:p>
          <a:p>
            <a:pPr marL="0" indent="0">
              <a:buNone/>
            </a:pPr>
            <a:r>
              <a:rPr lang="en-US" dirty="0">
                <a:latin typeface="Courier New"/>
                <a:cs typeface="Courier New"/>
              </a:rPr>
              <a:t>%.8f  </a:t>
            </a:r>
            <a:endParaRPr lang="en-US" dirty="0" smtClean="0">
              <a:latin typeface="Courier New"/>
              <a:cs typeface="Courier New"/>
            </a:endParaRPr>
          </a:p>
          <a:p>
            <a:r>
              <a:rPr lang="en-US" dirty="0">
                <a:cs typeface="Courier New"/>
              </a:rPr>
              <a:t>F</a:t>
            </a:r>
            <a:r>
              <a:rPr lang="en-US" dirty="0" smtClean="0">
                <a:cs typeface="Courier New"/>
              </a:rPr>
              <a:t>or printing a float as an integer(will truncate the decimal places)</a:t>
            </a:r>
          </a:p>
          <a:p>
            <a:pPr marL="0" indent="0">
              <a:buNone/>
            </a:pPr>
            <a:r>
              <a:rPr lang="en-US" dirty="0">
                <a:latin typeface="Courier New"/>
                <a:cs typeface="Courier New"/>
              </a:rPr>
              <a:t>%.0f </a:t>
            </a:r>
            <a:endParaRPr lang="en-US" dirty="0" smtClean="0">
              <a:latin typeface="Courier New"/>
              <a:cs typeface="Courier New"/>
            </a:endParaRPr>
          </a:p>
          <a:p>
            <a:r>
              <a:rPr lang="en-US" dirty="0">
                <a:cs typeface="Courier New"/>
              </a:rPr>
              <a:t>F</a:t>
            </a:r>
            <a:r>
              <a:rPr lang="en-US" dirty="0" smtClean="0">
                <a:cs typeface="Courier New"/>
              </a:rPr>
              <a:t>or printing in scientific notation</a:t>
            </a:r>
          </a:p>
          <a:p>
            <a:pPr marL="0" indent="0">
              <a:buNone/>
            </a:pPr>
            <a:r>
              <a:rPr lang="en-US" dirty="0" smtClean="0">
                <a:latin typeface="Courier New"/>
                <a:cs typeface="Courier New"/>
              </a:rPr>
              <a:t>%e</a:t>
            </a:r>
          </a:p>
          <a:p>
            <a:pPr marL="0" indent="0">
              <a:buNone/>
            </a:pPr>
            <a:r>
              <a:rPr lang="en-US" dirty="0" smtClean="0">
                <a:latin typeface="Courier New"/>
                <a:cs typeface="Courier New"/>
              </a:rPr>
              <a:t>%.3e</a:t>
            </a:r>
          </a:p>
          <a:p>
            <a:r>
              <a:rPr lang="en-US" dirty="0" smtClean="0">
                <a:cs typeface="Courier New"/>
              </a:rPr>
              <a:t>If we specify the number of decimal digits it will round the output value to that number of digits (unless it is </a:t>
            </a:r>
            <a:r>
              <a:rPr lang="en-US" dirty="0" smtClean="0">
                <a:latin typeface="Courier New"/>
                <a:cs typeface="Courier New"/>
              </a:rPr>
              <a:t>%0f</a:t>
            </a:r>
            <a:r>
              <a:rPr lang="en-US" dirty="0" smtClean="0">
                <a:cs typeface="Courier New"/>
              </a:rPr>
              <a:t>).  If unspecified it truncates.</a:t>
            </a:r>
            <a:endParaRPr lang="en-US" dirty="0">
              <a:cs typeface="Courier New"/>
            </a:endParaRPr>
          </a:p>
        </p:txBody>
      </p:sp>
    </p:spTree>
    <p:extLst>
      <p:ext uri="{BB962C8B-B14F-4D97-AF65-F5344CB8AC3E}">
        <p14:creationId xmlns:p14="http://schemas.microsoft.com/office/powerpoint/2010/main" val="32962342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Formats</a:t>
            </a:r>
            <a:endParaRPr lang="en-US" dirty="0"/>
          </a:p>
        </p:txBody>
      </p:sp>
      <p:sp>
        <p:nvSpPr>
          <p:cNvPr id="3" name="Content Placeholder 2"/>
          <p:cNvSpPr>
            <a:spLocks noGrp="1"/>
          </p:cNvSpPr>
          <p:nvPr>
            <p:ph idx="1"/>
          </p:nvPr>
        </p:nvSpPr>
        <p:spPr/>
        <p:txBody>
          <a:bodyPr>
            <a:normAutofit lnSpcReduction="10000"/>
          </a:bodyPr>
          <a:lstStyle/>
          <a:p>
            <a:r>
              <a:rPr lang="en-US" dirty="0" smtClean="0"/>
              <a:t>Strings are specified by </a:t>
            </a:r>
          </a:p>
          <a:p>
            <a:pPr marL="0" indent="0">
              <a:buNone/>
            </a:pPr>
            <a:r>
              <a:rPr lang="en-US" dirty="0" smtClean="0">
                <a:latin typeface="Courier New"/>
                <a:cs typeface="Courier New"/>
              </a:rPr>
              <a:t>	%s</a:t>
            </a:r>
          </a:p>
          <a:p>
            <a:pPr lvl="1"/>
            <a:r>
              <a:rPr lang="en-US" dirty="0" smtClean="0">
                <a:cs typeface="Courier New"/>
              </a:rPr>
              <a:t>We can use string functions to justify left or right in the string field</a:t>
            </a:r>
          </a:p>
          <a:p>
            <a:r>
              <a:rPr lang="en-US" dirty="0" smtClean="0"/>
              <a:t>Integers are specified by</a:t>
            </a:r>
          </a:p>
          <a:p>
            <a:pPr marL="0" indent="0">
              <a:buNone/>
            </a:pPr>
            <a:r>
              <a:rPr lang="en-US" dirty="0" smtClean="0">
                <a:latin typeface="Courier New"/>
                <a:cs typeface="Courier New"/>
              </a:rPr>
              <a:t>	%d</a:t>
            </a:r>
            <a:r>
              <a:rPr lang="en-US" dirty="0" smtClean="0"/>
              <a:t>  </a:t>
            </a:r>
          </a:p>
          <a:p>
            <a:pPr marL="0" indent="0">
              <a:buNone/>
            </a:pPr>
            <a:r>
              <a:rPr lang="en-US" dirty="0"/>
              <a:t>	</a:t>
            </a:r>
            <a:r>
              <a:rPr lang="en-US" dirty="0" smtClean="0">
                <a:latin typeface="Courier New" panose="02070309020205020404" pitchFamily="49" charset="0"/>
                <a:cs typeface="Courier New" panose="02070309020205020404" pitchFamily="49" charset="0"/>
              </a:rPr>
              <a:t>%i</a:t>
            </a:r>
          </a:p>
          <a:p>
            <a:r>
              <a:rPr lang="en-US" dirty="0" smtClean="0"/>
              <a:t>Options can be added for much more control, such as</a:t>
            </a:r>
          </a:p>
          <a:p>
            <a:pPr lvl="1"/>
            <a:r>
              <a:rPr lang="en-US" dirty="0" smtClean="0"/>
              <a:t>Print a minimum of five digits and zero pad</a:t>
            </a:r>
          </a:p>
          <a:p>
            <a:pPr marL="274320" lvl="1" indent="0">
              <a:buNone/>
            </a:pPr>
            <a:r>
              <a:rPr lang="en-US" sz="2400" dirty="0">
                <a:latin typeface="Courier New"/>
                <a:cs typeface="Courier New"/>
              </a:rPr>
              <a:t>	</a:t>
            </a:r>
            <a:r>
              <a:rPr lang="en-US" sz="2400" dirty="0" smtClean="0">
                <a:latin typeface="Courier New"/>
                <a:cs typeface="Courier New"/>
              </a:rPr>
              <a:t>%05d</a:t>
            </a:r>
            <a:endParaRPr lang="en-US" sz="2400" dirty="0">
              <a:latin typeface="Courier New"/>
              <a:cs typeface="Courier New"/>
            </a:endParaRPr>
          </a:p>
        </p:txBody>
      </p:sp>
    </p:spTree>
    <p:extLst>
      <p:ext uri="{BB962C8B-B14F-4D97-AF65-F5344CB8AC3E}">
        <p14:creationId xmlns:p14="http://schemas.microsoft.com/office/powerpoint/2010/main" val="20473150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Constructing Formatted Strings</a:t>
            </a:r>
            <a:endParaRPr lang="en-US" dirty="0"/>
          </a:p>
        </p:txBody>
      </p:sp>
      <p:sp>
        <p:nvSpPr>
          <p:cNvPr id="3" name="Content Placeholder 2"/>
          <p:cNvSpPr>
            <a:spLocks noGrp="1"/>
          </p:cNvSpPr>
          <p:nvPr>
            <p:ph idx="1"/>
          </p:nvPr>
        </p:nvSpPr>
        <p:spPr/>
        <p:txBody>
          <a:bodyPr/>
          <a:lstStyle/>
          <a:p>
            <a:r>
              <a:rPr lang="en-US" dirty="0" smtClean="0"/>
              <a:t>To write formatted print statements, we construct the format string including any additional text, enclosing it in quotes.</a:t>
            </a:r>
          </a:p>
          <a:p>
            <a:r>
              <a:rPr lang="en-US" dirty="0" smtClean="0"/>
              <a:t>It must be followed by %</a:t>
            </a:r>
          </a:p>
          <a:p>
            <a:r>
              <a:rPr lang="en-US" dirty="0" smtClean="0"/>
              <a:t>The values to fill the formats follow.  If more than one they must be in a tuple.</a:t>
            </a:r>
          </a:p>
          <a:p>
            <a:pPr marL="0" indent="0">
              <a:buNone/>
            </a:pPr>
            <a:r>
              <a:rPr lang="en-US" sz="2000" dirty="0" smtClean="0">
                <a:latin typeface="Courier New"/>
                <a:cs typeface="Courier New"/>
              </a:rPr>
              <a:t>print "The result for %s is %.3f" % (</a:t>
            </a:r>
            <a:r>
              <a:rPr lang="en-US" sz="2000" dirty="0" err="1" smtClean="0">
                <a:latin typeface="Courier New"/>
                <a:cs typeface="Courier New"/>
              </a:rPr>
              <a:t>myType,myVal</a:t>
            </a:r>
            <a:r>
              <a:rPr lang="en-US" sz="2000" dirty="0" smtClean="0">
                <a:latin typeface="Courier New"/>
                <a:cs typeface="Courier New"/>
              </a:rPr>
              <a:t>)</a:t>
            </a:r>
            <a:endParaRPr lang="en-US" sz="2000" dirty="0">
              <a:latin typeface="Courier New"/>
              <a:cs typeface="Courier New"/>
            </a:endParaRPr>
          </a:p>
        </p:txBody>
      </p:sp>
    </p:spTree>
    <p:extLst>
      <p:ext uri="{BB962C8B-B14F-4D97-AF65-F5344CB8AC3E}">
        <p14:creationId xmlns:p14="http://schemas.microsoft.com/office/powerpoint/2010/main" val="42746979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Now …</a:t>
            </a:r>
            <a:endParaRPr lang="en-US" dirty="0"/>
          </a:p>
        </p:txBody>
      </p:sp>
      <p:sp>
        <p:nvSpPr>
          <p:cNvPr id="3" name="Content Placeholder 2"/>
          <p:cNvSpPr>
            <a:spLocks noGrp="1"/>
          </p:cNvSpPr>
          <p:nvPr>
            <p:ph idx="1"/>
          </p:nvPr>
        </p:nvSpPr>
        <p:spPr>
          <a:xfrm>
            <a:off x="0" y="1600200"/>
            <a:ext cx="9144000" cy="4876800"/>
          </a:xfrm>
        </p:spPr>
        <p:txBody>
          <a:bodyPr>
            <a:normAutofit fontScale="92500" lnSpcReduction="20000"/>
          </a:bodyPr>
          <a:lstStyle/>
          <a:p>
            <a:r>
              <a:rPr lang="en-US" dirty="0" smtClean="0"/>
              <a:t>Python is changing the print statement.</a:t>
            </a:r>
            <a:endParaRPr lang="en-US" dirty="0"/>
          </a:p>
          <a:p>
            <a:r>
              <a:rPr lang="en-US" dirty="0" smtClean="0"/>
              <a:t>The old way we have been discussing:</a:t>
            </a:r>
          </a:p>
          <a:p>
            <a:pPr marL="0" indent="0">
              <a:buNone/>
            </a:pPr>
            <a:r>
              <a:rPr lang="en-US" dirty="0" smtClean="0">
                <a:latin typeface="Courier New"/>
                <a:cs typeface="Courier New"/>
              </a:rPr>
              <a:t>   print </a:t>
            </a:r>
            <a:r>
              <a:rPr lang="en-US" dirty="0">
                <a:latin typeface="Courier New"/>
                <a:cs typeface="Courier New"/>
              </a:rPr>
              <a:t>"</a:t>
            </a:r>
            <a:r>
              <a:rPr lang="en-US" dirty="0" smtClean="0">
                <a:latin typeface="Courier New"/>
                <a:cs typeface="Courier New"/>
              </a:rPr>
              <a:t>The </a:t>
            </a:r>
            <a:r>
              <a:rPr lang="en-US" dirty="0">
                <a:latin typeface="Courier New"/>
                <a:cs typeface="Courier New"/>
              </a:rPr>
              <a:t>value is %</a:t>
            </a:r>
            <a:r>
              <a:rPr lang="en-US" dirty="0" smtClean="0">
                <a:latin typeface="Courier New"/>
                <a:cs typeface="Courier New"/>
              </a:rPr>
              <a:t>5.3f" </a:t>
            </a:r>
            <a:r>
              <a:rPr lang="en-US" dirty="0">
                <a:latin typeface="Courier New"/>
                <a:cs typeface="Courier New"/>
              </a:rPr>
              <a:t>% x</a:t>
            </a:r>
          </a:p>
          <a:p>
            <a:r>
              <a:rPr lang="en-US" dirty="0">
                <a:cs typeface="American Typewriter"/>
              </a:rPr>
              <a:t>New way (3.0 and up)</a:t>
            </a:r>
          </a:p>
          <a:p>
            <a:pPr marL="0" indent="0">
              <a:buNone/>
            </a:pPr>
            <a:r>
              <a:rPr lang="en-US" sz="2400" dirty="0" smtClean="0">
                <a:latin typeface="Courier New"/>
                <a:cs typeface="Courier New"/>
              </a:rPr>
              <a:t>    print("The </a:t>
            </a:r>
            <a:r>
              <a:rPr lang="en-US" sz="2400" dirty="0">
                <a:latin typeface="Courier New"/>
                <a:cs typeface="Courier New"/>
              </a:rPr>
              <a:t>value of PI is approximately </a:t>
            </a:r>
            <a:r>
              <a:rPr lang="en-US" sz="2400" dirty="0" smtClean="0">
                <a:latin typeface="Courier New"/>
                <a:cs typeface="Courier New"/>
              </a:rPr>
              <a:t>\   	{}".</a:t>
            </a:r>
            <a:r>
              <a:rPr lang="en-US" sz="2400" dirty="0">
                <a:latin typeface="Courier New"/>
                <a:cs typeface="Courier New"/>
              </a:rPr>
              <a:t>format(</a:t>
            </a:r>
            <a:r>
              <a:rPr lang="en-US" sz="2400" dirty="0" err="1">
                <a:latin typeface="Courier New"/>
                <a:cs typeface="Courier New"/>
              </a:rPr>
              <a:t>math.pi</a:t>
            </a:r>
            <a:r>
              <a:rPr lang="en-US" sz="2400" dirty="0" smtClean="0">
                <a:latin typeface="Courier New"/>
                <a:cs typeface="Courier New"/>
              </a:rPr>
              <a:t>))</a:t>
            </a:r>
            <a:endParaRPr lang="en-US" sz="2400" dirty="0">
              <a:latin typeface="Courier New"/>
              <a:cs typeface="Courier New"/>
            </a:endParaRPr>
          </a:p>
          <a:p>
            <a:r>
              <a:rPr lang="en-US" dirty="0" smtClean="0"/>
              <a:t>Formats are now indicated by colons</a:t>
            </a:r>
          </a:p>
          <a:p>
            <a:pPr marL="0" indent="0">
              <a:buNone/>
            </a:pPr>
            <a:r>
              <a:rPr lang="en-US" sz="2400" dirty="0" smtClean="0">
                <a:latin typeface="Courier New"/>
                <a:cs typeface="Courier New"/>
              </a:rPr>
              <a:t>    print("The </a:t>
            </a:r>
            <a:r>
              <a:rPr lang="en-US" sz="2400" dirty="0">
                <a:latin typeface="Courier New"/>
                <a:cs typeface="Courier New"/>
              </a:rPr>
              <a:t>value of PI is approximately \  </a:t>
            </a:r>
            <a:r>
              <a:rPr lang="en-US" sz="2400" dirty="0" smtClean="0">
                <a:latin typeface="Courier New"/>
                <a:cs typeface="Courier New"/>
              </a:rPr>
              <a:t>  	{:.4f}".</a:t>
            </a:r>
            <a:r>
              <a:rPr lang="en-US" sz="2400" dirty="0">
                <a:latin typeface="Courier New"/>
                <a:cs typeface="Courier New"/>
              </a:rPr>
              <a:t>format(</a:t>
            </a:r>
            <a:r>
              <a:rPr lang="en-US" sz="2400" dirty="0" err="1">
                <a:latin typeface="Courier New"/>
                <a:cs typeface="Courier New"/>
              </a:rPr>
              <a:t>math.pi</a:t>
            </a:r>
            <a:r>
              <a:rPr lang="en-US" sz="2400" dirty="0" smtClean="0">
                <a:latin typeface="Courier New"/>
                <a:cs typeface="Courier New"/>
              </a:rPr>
              <a:t>))</a:t>
            </a:r>
          </a:p>
          <a:p>
            <a:pPr marL="0" indent="0">
              <a:buNone/>
            </a:pPr>
            <a:r>
              <a:rPr lang="en-US" sz="2400" dirty="0">
                <a:cs typeface="Courier New"/>
              </a:rPr>
              <a:t> </a:t>
            </a:r>
            <a:r>
              <a:rPr lang="en-US" sz="2400" dirty="0" smtClean="0">
                <a:cs typeface="Courier New"/>
              </a:rPr>
              <a:t>  Here the .4 is the total number of decimal digits. The number in front of the colon is the index of the (tuple) argument to </a:t>
            </a:r>
            <a:r>
              <a:rPr lang="en-US" sz="2400" dirty="0" smtClean="0">
                <a:latin typeface="Courier New" charset="0"/>
                <a:ea typeface="Courier New" charset="0"/>
                <a:cs typeface="Courier New" charset="0"/>
              </a:rPr>
              <a:t>format</a:t>
            </a:r>
            <a:r>
              <a:rPr lang="en-US" sz="2400" dirty="0" smtClean="0">
                <a:cs typeface="Courier New"/>
              </a:rPr>
              <a:t>.</a:t>
            </a:r>
          </a:p>
          <a:p>
            <a:pPr marL="0" indent="0">
              <a:buNone/>
            </a:pPr>
            <a:r>
              <a:rPr lang="en-US" sz="2200" dirty="0" smtClean="0">
                <a:latin typeface="Courier New" panose="02070309020205020404" pitchFamily="49" charset="0"/>
                <a:cs typeface="Courier New" panose="02070309020205020404" pitchFamily="49" charset="0"/>
              </a:rPr>
              <a:t>    print ("X is {0:.4f} from {1:d} </a:t>
            </a:r>
            <a:r>
              <a:rPr lang="en-US" sz="2200" dirty="0" err="1" smtClean="0">
                <a:latin typeface="Courier New" panose="02070309020205020404" pitchFamily="49" charset="0"/>
                <a:cs typeface="Courier New" panose="02070309020205020404" pitchFamily="49" charset="0"/>
              </a:rPr>
              <a:t>values".format</a:t>
            </a:r>
            <a:r>
              <a:rPr lang="en-US" sz="2200" dirty="0" smtClean="0">
                <a:latin typeface="Courier New" panose="02070309020205020404" pitchFamily="49" charset="0"/>
                <a:cs typeface="Courier New" panose="02070309020205020404" pitchFamily="49" charset="0"/>
              </a:rPr>
              <a:t>(</a:t>
            </a:r>
            <a:r>
              <a:rPr lang="en-US" sz="2200" dirty="0" err="1" smtClean="0">
                <a:latin typeface="Courier New" panose="02070309020205020404" pitchFamily="49" charset="0"/>
                <a:cs typeface="Courier New" panose="02070309020205020404" pitchFamily="49" charset="0"/>
              </a:rPr>
              <a:t>x,n</a:t>
            </a:r>
            <a:r>
              <a:rPr lang="en-US" sz="2200" dirty="0" smtClean="0">
                <a:latin typeface="Courier New" panose="02070309020205020404" pitchFamily="49" charset="0"/>
                <a:cs typeface="Courier New" panose="02070309020205020404" pitchFamily="49" charset="0"/>
              </a:rPr>
              <a:t>))</a:t>
            </a:r>
          </a:p>
          <a:p>
            <a:pPr marL="0" indent="0">
              <a:buNone/>
            </a:pPr>
            <a:r>
              <a:rPr lang="en-US" sz="2200" dirty="0" smtClean="0">
                <a:latin typeface="Courier New" panose="02070309020205020404" pitchFamily="49" charset="0"/>
                <a:cs typeface="Courier New" panose="02070309020205020404" pitchFamily="49" charset="0"/>
              </a:rPr>
              <a:t>    print("Pi to {1:d} digits is 	{0:.12f}".format(</a:t>
            </a:r>
            <a:r>
              <a:rPr lang="en-US" sz="2200" dirty="0" err="1" smtClean="0">
                <a:latin typeface="Courier New" panose="02070309020205020404" pitchFamily="49" charset="0"/>
                <a:cs typeface="Courier New" panose="02070309020205020404" pitchFamily="49" charset="0"/>
              </a:rPr>
              <a:t>math.pi,n</a:t>
            </a:r>
            <a:r>
              <a:rPr lang="en-US" sz="2200" dirty="0" smtClean="0">
                <a:latin typeface="Courier New" panose="02070309020205020404" pitchFamily="49" charset="0"/>
                <a:cs typeface="Courier New" panose="02070309020205020404" pitchFamily="49" charset="0"/>
              </a:rPr>
              <a:t>))</a:t>
            </a:r>
            <a:endParaRPr lang="en-US" sz="2200" dirty="0" smtClean="0"/>
          </a:p>
        </p:txBody>
      </p:sp>
    </p:spTree>
    <p:extLst>
      <p:ext uri="{BB962C8B-B14F-4D97-AF65-F5344CB8AC3E}">
        <p14:creationId xmlns:p14="http://schemas.microsoft.com/office/powerpoint/2010/main" val="154311514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lnSpcReduction="10000"/>
          </a:bodyPr>
          <a:lstStyle/>
          <a:p>
            <a:r>
              <a:rPr lang="en-US" dirty="0" smtClean="0"/>
              <a:t>In the interpreter type</a:t>
            </a:r>
          </a:p>
          <a:p>
            <a:pPr marL="0" indent="0">
              <a:buNone/>
            </a:pPr>
            <a:r>
              <a:rPr lang="en-US" dirty="0" smtClean="0">
                <a:latin typeface="Courier New"/>
                <a:cs typeface="Courier New"/>
              </a:rPr>
              <a:t>&gt;&gt;&gt;import math</a:t>
            </a:r>
          </a:p>
          <a:p>
            <a:r>
              <a:rPr lang="en-US" dirty="0" smtClean="0"/>
              <a:t>Practice printing </a:t>
            </a:r>
            <a:r>
              <a:rPr lang="en-US" dirty="0" err="1" smtClean="0">
                <a:latin typeface="Courier New" charset="0"/>
                <a:ea typeface="Courier New" charset="0"/>
                <a:cs typeface="Courier New" charset="0"/>
              </a:rPr>
              <a:t>math.pi</a:t>
            </a:r>
            <a:endParaRPr lang="en-US" dirty="0" smtClean="0">
              <a:latin typeface="Courier New" charset="0"/>
              <a:ea typeface="Courier New" charset="0"/>
              <a:cs typeface="Courier New" charset="0"/>
            </a:endParaRPr>
          </a:p>
          <a:p>
            <a:pPr lvl="1"/>
            <a:r>
              <a:rPr lang="en-US" dirty="0" smtClean="0"/>
              <a:t>Print without formatting</a:t>
            </a:r>
          </a:p>
          <a:p>
            <a:pPr lvl="1"/>
            <a:r>
              <a:rPr lang="en-US" dirty="0" smtClean="0"/>
              <a:t>Print using the default </a:t>
            </a:r>
            <a:r>
              <a:rPr lang="en-US" dirty="0" smtClean="0">
                <a:latin typeface="Courier New"/>
                <a:cs typeface="Courier New"/>
              </a:rPr>
              <a:t>%f</a:t>
            </a:r>
            <a:r>
              <a:rPr lang="en-US" dirty="0" smtClean="0"/>
              <a:t> format</a:t>
            </a:r>
          </a:p>
          <a:p>
            <a:pPr lvl="1"/>
            <a:r>
              <a:rPr lang="en-US" dirty="0" smtClean="0"/>
              <a:t>Print to 4 decimal places</a:t>
            </a:r>
          </a:p>
          <a:p>
            <a:pPr lvl="1"/>
            <a:r>
              <a:rPr lang="en-US" dirty="0" smtClean="0"/>
              <a:t>Print the integer part</a:t>
            </a:r>
          </a:p>
          <a:p>
            <a:pPr lvl="1"/>
            <a:r>
              <a:rPr lang="en-US" dirty="0" smtClean="0"/>
              <a:t>For at least one of the above, add a message</a:t>
            </a:r>
          </a:p>
          <a:p>
            <a:pPr lvl="1"/>
            <a:r>
              <a:rPr lang="en-US" dirty="0" smtClean="0"/>
              <a:t>Print the number with a message that specifies the number of digits, where the number of digits is also to be printed.</a:t>
            </a:r>
          </a:p>
          <a:p>
            <a:endParaRPr lang="en-US" dirty="0"/>
          </a:p>
        </p:txBody>
      </p:sp>
    </p:spTree>
    <p:extLst>
      <p:ext uri="{BB962C8B-B14F-4D97-AF65-F5344CB8AC3E}">
        <p14:creationId xmlns:p14="http://schemas.microsoft.com/office/powerpoint/2010/main" val="24855228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from the Command Line</a:t>
            </a:r>
          </a:p>
        </p:txBody>
      </p:sp>
      <p:sp>
        <p:nvSpPr>
          <p:cNvPr id="3" name="Content Placeholder 2"/>
          <p:cNvSpPr>
            <a:spLocks noGrp="1"/>
          </p:cNvSpPr>
          <p:nvPr>
            <p:ph idx="1"/>
          </p:nvPr>
        </p:nvSpPr>
        <p:spPr/>
        <p:txBody>
          <a:bodyPr/>
          <a:lstStyle/>
          <a:p>
            <a:pPr marL="0" indent="0">
              <a:buNone/>
            </a:pPr>
            <a:r>
              <a:rPr lang="en-US" dirty="0">
                <a:latin typeface="Courier New"/>
                <a:cs typeface="Courier New"/>
              </a:rPr>
              <a:t>import sys</a:t>
            </a:r>
          </a:p>
          <a:p>
            <a:pPr marL="0" indent="0">
              <a:buNone/>
            </a:pPr>
            <a:r>
              <a:rPr lang="en-US" dirty="0">
                <a:latin typeface="Courier New"/>
                <a:cs typeface="Courier New"/>
              </a:rPr>
              <a:t>n=</a:t>
            </a:r>
            <a:r>
              <a:rPr lang="en-US" dirty="0" err="1">
                <a:latin typeface="Courier New"/>
                <a:cs typeface="Courier New"/>
              </a:rPr>
              <a:t>int</a:t>
            </a:r>
            <a:r>
              <a:rPr lang="en-US" dirty="0">
                <a:latin typeface="Courier New"/>
                <a:cs typeface="Courier New"/>
              </a:rPr>
              <a:t>(</a:t>
            </a:r>
            <a:r>
              <a:rPr lang="en-US" dirty="0" err="1">
                <a:latin typeface="Courier New"/>
                <a:cs typeface="Courier New"/>
              </a:rPr>
              <a:t>sys.argv</a:t>
            </a:r>
            <a:r>
              <a:rPr lang="en-US" dirty="0">
                <a:latin typeface="Courier New"/>
                <a:cs typeface="Courier New"/>
              </a:rPr>
              <a:t>[1]</a:t>
            </a:r>
            <a:r>
              <a:rPr lang="en-US" dirty="0" smtClean="0">
                <a:latin typeface="Courier New"/>
                <a:cs typeface="Courier New"/>
              </a:rPr>
              <a:t>)</a:t>
            </a:r>
          </a:p>
          <a:p>
            <a:pPr marL="0" indent="0">
              <a:buNone/>
            </a:pPr>
            <a:endParaRPr lang="en-US" dirty="0" smtClean="0">
              <a:latin typeface="Courier New"/>
              <a:cs typeface="Courier New"/>
            </a:endParaRPr>
          </a:p>
          <a:p>
            <a:pPr marL="0" indent="0">
              <a:buNone/>
            </a:pPr>
            <a:r>
              <a:rPr lang="en-US" dirty="0" smtClean="0">
                <a:cs typeface="Courier New"/>
              </a:rPr>
              <a:t>The command line is read into the </a:t>
            </a:r>
            <a:r>
              <a:rPr lang="en-US" dirty="0" err="1" smtClean="0">
                <a:latin typeface="Courier New"/>
                <a:cs typeface="Courier New"/>
              </a:rPr>
              <a:t>argv</a:t>
            </a:r>
            <a:r>
              <a:rPr lang="en-US" dirty="0" smtClean="0">
                <a:cs typeface="Courier New"/>
              </a:rPr>
              <a:t> list.  The first element, </a:t>
            </a:r>
            <a:r>
              <a:rPr lang="en-US" dirty="0" err="1" smtClean="0">
                <a:latin typeface="Courier New"/>
                <a:cs typeface="Courier New"/>
              </a:rPr>
              <a:t>argv</a:t>
            </a:r>
            <a:r>
              <a:rPr lang="en-US" dirty="0" smtClean="0">
                <a:latin typeface="Courier New"/>
                <a:cs typeface="Courier New"/>
              </a:rPr>
              <a:t>[0]</a:t>
            </a:r>
            <a:r>
              <a:rPr lang="en-US" dirty="0" smtClean="0">
                <a:cs typeface="Courier New"/>
              </a:rPr>
              <a:t>, is the name of the main script. All other items on the command line are split into </a:t>
            </a:r>
            <a:r>
              <a:rPr lang="en-US" dirty="0" err="1" smtClean="0">
                <a:latin typeface="Courier New"/>
                <a:cs typeface="Courier New"/>
              </a:rPr>
              <a:t>argv</a:t>
            </a:r>
            <a:r>
              <a:rPr lang="en-US" dirty="0" smtClean="0">
                <a:cs typeface="Courier New"/>
              </a:rPr>
              <a:t> by whitespace.</a:t>
            </a:r>
          </a:p>
          <a:p>
            <a:pPr marL="0" indent="0">
              <a:buNone/>
            </a:pPr>
            <a:r>
              <a:rPr lang="en-US" dirty="0" smtClean="0">
                <a:cs typeface="Courier New"/>
              </a:rPr>
              <a:t>The elements of </a:t>
            </a:r>
            <a:r>
              <a:rPr lang="en-US" dirty="0" err="1" smtClean="0">
                <a:latin typeface="Courier New"/>
                <a:cs typeface="Courier New"/>
              </a:rPr>
              <a:t>argv</a:t>
            </a:r>
            <a:r>
              <a:rPr lang="en-US" dirty="0" smtClean="0">
                <a:cs typeface="Courier New"/>
              </a:rPr>
              <a:t> are all </a:t>
            </a:r>
            <a:r>
              <a:rPr lang="en-US" i="1" dirty="0" smtClean="0">
                <a:cs typeface="Courier New"/>
              </a:rPr>
              <a:t>strings</a:t>
            </a:r>
            <a:r>
              <a:rPr lang="en-US" dirty="0" smtClean="0">
                <a:cs typeface="Courier New"/>
              </a:rPr>
              <a:t> and if you need them to be some other type, you must do the conversion yourself.</a:t>
            </a:r>
            <a:endParaRPr lang="en-US" dirty="0">
              <a:cs typeface="Courier New"/>
            </a:endParaRPr>
          </a:p>
          <a:p>
            <a:pPr marL="0" indent="0">
              <a:buNone/>
            </a:pPr>
            <a:endParaRPr lang="en-US" dirty="0">
              <a:latin typeface="American Typewriter"/>
              <a:cs typeface="American Typewriter"/>
            </a:endParaRPr>
          </a:p>
        </p:txBody>
      </p:sp>
    </p:spTree>
    <p:extLst>
      <p:ext uri="{BB962C8B-B14F-4D97-AF65-F5344CB8AC3E}">
        <p14:creationId xmlns:p14="http://schemas.microsoft.com/office/powerpoint/2010/main" val="26617545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Command-Line Arguments</a:t>
            </a:r>
            <a:endParaRPr lang="en-US" dirty="0"/>
          </a:p>
        </p:txBody>
      </p:sp>
      <p:sp>
        <p:nvSpPr>
          <p:cNvPr id="3" name="Content Placeholder 2"/>
          <p:cNvSpPr>
            <a:spLocks noGrp="1"/>
          </p:cNvSpPr>
          <p:nvPr>
            <p:ph idx="1"/>
          </p:nvPr>
        </p:nvSpPr>
        <p:spPr/>
        <p:txBody>
          <a:bodyPr/>
          <a:lstStyle/>
          <a:p>
            <a:r>
              <a:rPr lang="en-US" dirty="0" smtClean="0"/>
              <a:t>If you are running from an actual command line (e.g. on a Unix system) type</a:t>
            </a:r>
          </a:p>
          <a:p>
            <a:pPr marL="0" indent="0">
              <a:buNone/>
            </a:pPr>
            <a:r>
              <a:rPr lang="en-US" dirty="0" smtClean="0"/>
              <a:t>      </a:t>
            </a:r>
            <a:r>
              <a:rPr lang="en-US" dirty="0" smtClean="0">
                <a:latin typeface="Courier New"/>
                <a:cs typeface="Courier New"/>
              </a:rPr>
              <a:t>python </a:t>
            </a:r>
            <a:r>
              <a:rPr lang="en-US" dirty="0" err="1" smtClean="0">
                <a:latin typeface="Courier New"/>
                <a:cs typeface="Courier New"/>
              </a:rPr>
              <a:t>myscript.py</a:t>
            </a:r>
            <a:r>
              <a:rPr lang="en-US" dirty="0" smtClean="0">
                <a:latin typeface="Courier New"/>
                <a:cs typeface="Courier New"/>
              </a:rPr>
              <a:t> arg1 arg2</a:t>
            </a:r>
          </a:p>
          <a:p>
            <a:r>
              <a:rPr lang="en-US" dirty="0" smtClean="0"/>
              <a:t>In </a:t>
            </a:r>
            <a:r>
              <a:rPr lang="en-US" dirty="0" err="1" smtClean="0"/>
              <a:t>Spyder</a:t>
            </a:r>
            <a:r>
              <a:rPr lang="en-US" dirty="0" smtClean="0"/>
              <a:t> from the </a:t>
            </a:r>
            <a:r>
              <a:rPr lang="en-US" dirty="0" smtClean="0">
                <a:latin typeface="Courier New"/>
                <a:cs typeface="Courier New"/>
              </a:rPr>
              <a:t>Run</a:t>
            </a:r>
            <a:r>
              <a:rPr lang="en-US" dirty="0" smtClean="0"/>
              <a:t> menu select </a:t>
            </a:r>
            <a:r>
              <a:rPr lang="en-US" dirty="0" smtClean="0">
                <a:latin typeface="Courier New"/>
                <a:cs typeface="Courier New"/>
              </a:rPr>
              <a:t>configure</a:t>
            </a:r>
          </a:p>
          <a:p>
            <a:r>
              <a:rPr lang="en-US" dirty="0" smtClean="0"/>
              <a:t>On the configuration screen there is a text box for filling in command-line arguments.</a:t>
            </a:r>
          </a:p>
          <a:p>
            <a:r>
              <a:rPr lang="en-US" dirty="0" smtClean="0"/>
              <a:t>The python command does not count at all.  The name of the script (on some operating systems, its full path) is </a:t>
            </a:r>
            <a:r>
              <a:rPr lang="en-US" dirty="0" err="1" smtClean="0"/>
              <a:t>argv</a:t>
            </a:r>
            <a:r>
              <a:rPr lang="en-US" dirty="0" smtClean="0"/>
              <a:t>[0].  The rest of the line is parsed into </a:t>
            </a:r>
            <a:r>
              <a:rPr lang="en-US" dirty="0" err="1" smtClean="0"/>
              <a:t>argv</a:t>
            </a:r>
            <a:r>
              <a:rPr lang="en-US" dirty="0" smtClean="0"/>
              <a:t>[1:].</a:t>
            </a:r>
            <a:endParaRPr lang="en-US" dirty="0"/>
          </a:p>
        </p:txBody>
      </p:sp>
    </p:spTree>
    <p:extLst>
      <p:ext uri="{BB962C8B-B14F-4D97-AF65-F5344CB8AC3E}">
        <p14:creationId xmlns:p14="http://schemas.microsoft.com/office/powerpoint/2010/main" val="4027544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 for Tuples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Tuples are frequently used to return multiple variables from </a:t>
            </a:r>
            <a:r>
              <a:rPr lang="en-US" i="1" dirty="0" smtClean="0"/>
              <a:t>functions</a:t>
            </a:r>
            <a:r>
              <a:rPr lang="en-US" dirty="0" smtClean="0"/>
              <a:t>.</a:t>
            </a:r>
          </a:p>
          <a:p>
            <a:r>
              <a:rPr lang="en-US" dirty="0" smtClean="0"/>
              <a:t>Tuples (usually without parentheses) are used to print several items on a line.</a:t>
            </a:r>
          </a:p>
          <a:p>
            <a:pPr marL="274320" lvl="1" indent="0">
              <a:buNone/>
            </a:pPr>
            <a:r>
              <a:rPr lang="en-US" dirty="0" smtClean="0">
                <a:latin typeface="Courier New"/>
                <a:cs typeface="Courier New"/>
              </a:rPr>
              <a:t>	print </a:t>
            </a:r>
            <a:r>
              <a:rPr lang="en-US" dirty="0" err="1" smtClean="0">
                <a:latin typeface="Courier New"/>
                <a:cs typeface="Courier New"/>
              </a:rPr>
              <a:t>x,y,z</a:t>
            </a:r>
            <a:endParaRPr lang="en-US" dirty="0" smtClean="0">
              <a:latin typeface="Courier New"/>
              <a:cs typeface="Courier New"/>
            </a:endParaRPr>
          </a:p>
          <a:p>
            <a:r>
              <a:rPr lang="en-US" dirty="0" smtClean="0"/>
              <a:t>Tuples should be used whenever the structure should not be dynamically sized or changed.</a:t>
            </a:r>
          </a:p>
          <a:p>
            <a:r>
              <a:rPr lang="en-US" dirty="0" smtClean="0"/>
              <a:t>Tuples are often used for </a:t>
            </a:r>
            <a:r>
              <a:rPr lang="en-US" i="1" dirty="0" err="1" smtClean="0"/>
              <a:t>heterogenous</a:t>
            </a:r>
            <a:r>
              <a:rPr lang="en-US" dirty="0" smtClean="0"/>
              <a:t> data.  Lists are usually used for homogeneous data (though that is not a requirement of a list).</a:t>
            </a:r>
          </a:p>
          <a:p>
            <a:r>
              <a:rPr lang="en-US" dirty="0" smtClean="0"/>
              <a:t>Occasionally we need a tuple with one element.  This </a:t>
            </a:r>
            <a:r>
              <a:rPr lang="en-US" i="1" dirty="0" smtClean="0"/>
              <a:t>must</a:t>
            </a:r>
            <a:r>
              <a:rPr lang="en-US" dirty="0" smtClean="0"/>
              <a:t> be declared like </a:t>
            </a:r>
            <a:r>
              <a:rPr lang="en-US" dirty="0" smtClean="0">
                <a:latin typeface="Courier New"/>
                <a:cs typeface="Courier New"/>
              </a:rPr>
              <a:t>(E,)</a:t>
            </a:r>
          </a:p>
          <a:p>
            <a:endParaRPr lang="en-US" dirty="0" smtClean="0"/>
          </a:p>
          <a:p>
            <a:endParaRPr lang="en-US" dirty="0"/>
          </a:p>
        </p:txBody>
      </p:sp>
    </p:spTree>
    <p:extLst>
      <p:ext uri="{BB962C8B-B14F-4D97-AF65-F5344CB8AC3E}">
        <p14:creationId xmlns:p14="http://schemas.microsoft.com/office/powerpoint/2010/main" val="171573503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Ways to Read from CL</a:t>
            </a:r>
            <a:endParaRPr lang="en-US" dirty="0"/>
          </a:p>
        </p:txBody>
      </p:sp>
      <p:sp>
        <p:nvSpPr>
          <p:cNvPr id="3" name="Content Placeholder 2"/>
          <p:cNvSpPr>
            <a:spLocks noGrp="1"/>
          </p:cNvSpPr>
          <p:nvPr>
            <p:ph idx="1"/>
          </p:nvPr>
        </p:nvSpPr>
        <p:spPr>
          <a:xfrm>
            <a:off x="457200" y="1447800"/>
            <a:ext cx="8229600" cy="4876800"/>
          </a:xfrm>
        </p:spPr>
        <p:txBody>
          <a:bodyPr>
            <a:normAutofit fontScale="92500" lnSpcReduction="20000"/>
          </a:bodyPr>
          <a:lstStyle/>
          <a:p>
            <a:r>
              <a:rPr lang="en-US" dirty="0" smtClean="0"/>
              <a:t>More sophisticated command-line processing is available from the </a:t>
            </a:r>
            <a:r>
              <a:rPr lang="en-US" dirty="0" err="1" smtClean="0">
                <a:latin typeface="Courier New"/>
                <a:cs typeface="Courier New"/>
              </a:rPr>
              <a:t>optparse</a:t>
            </a:r>
            <a:r>
              <a:rPr lang="en-US" dirty="0" smtClean="0"/>
              <a:t> (older, will work with Python &lt; 2.7) and </a:t>
            </a:r>
            <a:r>
              <a:rPr lang="en-US" dirty="0" err="1" smtClean="0">
                <a:latin typeface="Courier New"/>
                <a:cs typeface="Courier New"/>
              </a:rPr>
              <a:t>argparse</a:t>
            </a:r>
            <a:r>
              <a:rPr lang="en-US" dirty="0" smtClean="0"/>
              <a:t> (newer, available in Python 2.7 and up) modules.</a:t>
            </a:r>
          </a:p>
          <a:p>
            <a:r>
              <a:rPr lang="en-US" dirty="0" smtClean="0"/>
              <a:t>Both these modules enable programmers to handle command line </a:t>
            </a:r>
            <a:r>
              <a:rPr lang="en-US" i="1" dirty="0" smtClean="0"/>
              <a:t>options</a:t>
            </a:r>
            <a:r>
              <a:rPr lang="en-US" dirty="0" smtClean="0"/>
              <a:t> (introduced by one or two hyphens) and </a:t>
            </a:r>
            <a:r>
              <a:rPr lang="en-US" i="1" dirty="0" smtClean="0"/>
              <a:t>arguments</a:t>
            </a:r>
            <a:r>
              <a:rPr lang="en-US" dirty="0" smtClean="0"/>
              <a:t> (no option specification).</a:t>
            </a:r>
          </a:p>
          <a:p>
            <a:r>
              <a:rPr lang="en-US" dirty="0" smtClean="0"/>
              <a:t>Both do the initial parsing of </a:t>
            </a:r>
            <a:r>
              <a:rPr lang="en-US" dirty="0" err="1" smtClean="0">
                <a:latin typeface="Courier New"/>
                <a:cs typeface="Courier New"/>
              </a:rPr>
              <a:t>argv</a:t>
            </a:r>
            <a:r>
              <a:rPr lang="en-US" dirty="0" smtClean="0"/>
              <a:t> for the programmer.  The programmer can also specify the type desired for an option value and the parser will attempt to convert it.</a:t>
            </a:r>
          </a:p>
          <a:p>
            <a:r>
              <a:rPr lang="en-US" dirty="0" smtClean="0"/>
              <a:t>Command line example, with one option and one argument:</a:t>
            </a:r>
          </a:p>
          <a:p>
            <a:pPr marL="0" indent="0">
              <a:buNone/>
            </a:pPr>
            <a:r>
              <a:rPr lang="en-US" dirty="0" smtClean="0">
                <a:latin typeface="Courier New"/>
                <a:cs typeface="Courier New"/>
              </a:rPr>
              <a:t>  python </a:t>
            </a:r>
            <a:r>
              <a:rPr lang="en-US" dirty="0" err="1" smtClean="0">
                <a:latin typeface="Courier New"/>
                <a:cs typeface="Courier New"/>
              </a:rPr>
              <a:t>myscript.py</a:t>
            </a:r>
            <a:r>
              <a:rPr lang="en-US" dirty="0" smtClean="0">
                <a:latin typeface="Courier New"/>
                <a:cs typeface="Courier New"/>
              </a:rPr>
              <a:t> -n 64 </a:t>
            </a:r>
            <a:r>
              <a:rPr lang="en-US" dirty="0" err="1" smtClean="0">
                <a:latin typeface="Courier New"/>
                <a:cs typeface="Courier New"/>
              </a:rPr>
              <a:t>input.dat</a:t>
            </a:r>
            <a:endParaRPr lang="en-US" dirty="0">
              <a:latin typeface="Courier New"/>
              <a:cs typeface="Courier New"/>
            </a:endParaRPr>
          </a:p>
        </p:txBody>
      </p:sp>
    </p:spTree>
    <p:extLst>
      <p:ext uri="{BB962C8B-B14F-4D97-AF65-F5344CB8AC3E}">
        <p14:creationId xmlns:p14="http://schemas.microsoft.com/office/powerpoint/2010/main" val="306423734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IO</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498527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a File</a:t>
            </a:r>
            <a:endParaRPr lang="en-US" dirty="0"/>
          </a:p>
        </p:txBody>
      </p:sp>
      <p:sp>
        <p:nvSpPr>
          <p:cNvPr id="3" name="Content Placeholder 2"/>
          <p:cNvSpPr>
            <a:spLocks noGrp="1"/>
          </p:cNvSpPr>
          <p:nvPr>
            <p:ph idx="1"/>
          </p:nvPr>
        </p:nvSpPr>
        <p:spPr/>
        <p:txBody>
          <a:bodyPr>
            <a:normAutofit fontScale="77500" lnSpcReduction="20000"/>
          </a:bodyPr>
          <a:lstStyle/>
          <a:p>
            <a:r>
              <a:rPr lang="en-US" dirty="0"/>
              <a:t>To attach a file to our process we </a:t>
            </a:r>
            <a:r>
              <a:rPr lang="en-US" i="1" dirty="0"/>
              <a:t>open</a:t>
            </a:r>
            <a:r>
              <a:rPr lang="en-US" dirty="0"/>
              <a:t> it.</a:t>
            </a:r>
          </a:p>
          <a:p>
            <a:r>
              <a:rPr lang="en-US" dirty="0"/>
              <a:t>Files are identified by some form of </a:t>
            </a:r>
            <a:r>
              <a:rPr lang="en-US" i="1" dirty="0"/>
              <a:t>file descriptor</a:t>
            </a:r>
            <a:r>
              <a:rPr lang="en-US" dirty="0" smtClean="0"/>
              <a:t>. You can think of this as the ID of the file.  We do not use the name subsequently at all—we always access the file via the ID.</a:t>
            </a:r>
            <a:endParaRPr lang="en-US" dirty="0"/>
          </a:p>
          <a:p>
            <a:r>
              <a:rPr lang="en-US" dirty="0"/>
              <a:t>Python</a:t>
            </a:r>
          </a:p>
          <a:p>
            <a:pPr marL="0" indent="0">
              <a:buNone/>
            </a:pPr>
            <a:r>
              <a:rPr lang="en-US" dirty="0">
                <a:latin typeface="American Typewriter"/>
                <a:cs typeface="American Typewriter"/>
              </a:rPr>
              <a:t>	</a:t>
            </a:r>
            <a:r>
              <a:rPr lang="en-US" dirty="0" err="1">
                <a:latin typeface="Courier New"/>
                <a:cs typeface="Courier New"/>
              </a:rPr>
              <a:t>fp</a:t>
            </a:r>
            <a:r>
              <a:rPr lang="en-US" dirty="0">
                <a:latin typeface="Courier New"/>
                <a:cs typeface="Courier New"/>
              </a:rPr>
              <a:t>=open</a:t>
            </a:r>
            <a:r>
              <a:rPr lang="en-US" dirty="0" smtClean="0">
                <a:latin typeface="Courier New"/>
                <a:cs typeface="Courier New"/>
              </a:rPr>
              <a:t>('filename</a:t>
            </a:r>
            <a:r>
              <a:rPr lang="en-US" dirty="0">
                <a:latin typeface="Courier New"/>
                <a:cs typeface="Courier New"/>
              </a:rPr>
              <a:t>'</a:t>
            </a:r>
            <a:r>
              <a:rPr lang="en-US" dirty="0" smtClean="0">
                <a:latin typeface="Courier New"/>
                <a:cs typeface="Courier New"/>
              </a:rPr>
              <a:t>)</a:t>
            </a:r>
            <a:endParaRPr lang="en-US" dirty="0">
              <a:latin typeface="Courier New"/>
              <a:cs typeface="Courier New"/>
            </a:endParaRPr>
          </a:p>
          <a:p>
            <a:pPr marL="0" indent="0">
              <a:buNone/>
            </a:pPr>
            <a:r>
              <a:rPr lang="en-US" dirty="0">
                <a:latin typeface="Courier New"/>
                <a:cs typeface="Courier New"/>
              </a:rPr>
              <a:t>	fin=open</a:t>
            </a:r>
            <a:r>
              <a:rPr lang="en-US" dirty="0" smtClean="0">
                <a:latin typeface="Courier New"/>
                <a:cs typeface="Courier New"/>
              </a:rPr>
              <a:t>('</a:t>
            </a:r>
            <a:r>
              <a:rPr lang="en-US" dirty="0" err="1" smtClean="0">
                <a:latin typeface="Courier New"/>
                <a:cs typeface="Courier New"/>
              </a:rPr>
              <a:t>filename</a:t>
            </a:r>
            <a:r>
              <a:rPr lang="en-US" dirty="0" err="1">
                <a:latin typeface="Courier New"/>
                <a:cs typeface="Courier New"/>
              </a:rPr>
              <a:t>'</a:t>
            </a:r>
            <a:r>
              <a:rPr lang="en-US" dirty="0" err="1" smtClean="0">
                <a:latin typeface="Courier New"/>
                <a:cs typeface="Courier New"/>
              </a:rPr>
              <a:t>,</a:t>
            </a:r>
            <a:r>
              <a:rPr lang="en-US" dirty="0" err="1">
                <a:latin typeface="Courier New"/>
                <a:cs typeface="Courier New"/>
              </a:rPr>
              <a:t>'</a:t>
            </a:r>
            <a:r>
              <a:rPr lang="en-US" dirty="0" err="1" smtClean="0">
                <a:latin typeface="Courier New"/>
                <a:cs typeface="Courier New"/>
              </a:rPr>
              <a:t>r</a:t>
            </a:r>
            <a:r>
              <a:rPr lang="en-US" dirty="0">
                <a:latin typeface="Courier New"/>
                <a:cs typeface="Courier New"/>
              </a:rPr>
              <a:t>'</a:t>
            </a:r>
            <a:r>
              <a:rPr lang="en-US" dirty="0" smtClean="0">
                <a:latin typeface="Courier New"/>
                <a:cs typeface="Courier New"/>
              </a:rPr>
              <a:t>)</a:t>
            </a:r>
            <a:endParaRPr lang="en-US" dirty="0">
              <a:latin typeface="Courier New"/>
              <a:cs typeface="Courier New"/>
            </a:endParaRPr>
          </a:p>
          <a:p>
            <a:pPr marL="0" indent="0">
              <a:buNone/>
            </a:pPr>
            <a:r>
              <a:rPr lang="en-US" dirty="0">
                <a:latin typeface="Courier New"/>
                <a:cs typeface="Courier New"/>
              </a:rPr>
              <a:t>	</a:t>
            </a:r>
            <a:r>
              <a:rPr lang="en-US" dirty="0" err="1">
                <a:latin typeface="Courier New"/>
                <a:cs typeface="Courier New"/>
              </a:rPr>
              <a:t>fout</a:t>
            </a:r>
            <a:r>
              <a:rPr lang="en-US" dirty="0">
                <a:latin typeface="Courier New"/>
                <a:cs typeface="Courier New"/>
              </a:rPr>
              <a:t>=open</a:t>
            </a:r>
            <a:r>
              <a:rPr lang="en-US" dirty="0" smtClean="0">
                <a:latin typeface="Courier New"/>
                <a:cs typeface="Courier New"/>
              </a:rPr>
              <a:t>('</a:t>
            </a:r>
            <a:r>
              <a:rPr lang="en-US" dirty="0" err="1" smtClean="0">
                <a:latin typeface="Courier New"/>
                <a:cs typeface="Courier New"/>
              </a:rPr>
              <a:t>filename</a:t>
            </a:r>
            <a:r>
              <a:rPr lang="en-US" dirty="0" err="1">
                <a:latin typeface="Courier New"/>
                <a:cs typeface="Courier New"/>
              </a:rPr>
              <a:t>'</a:t>
            </a:r>
            <a:r>
              <a:rPr lang="en-US" dirty="0" err="1" smtClean="0">
                <a:latin typeface="Courier New"/>
                <a:cs typeface="Courier New"/>
              </a:rPr>
              <a:t>,'w</a:t>
            </a:r>
            <a:r>
              <a:rPr lang="en-US" dirty="0">
                <a:latin typeface="Courier New"/>
                <a:cs typeface="Courier New"/>
              </a:rPr>
              <a:t>'</a:t>
            </a:r>
            <a:r>
              <a:rPr lang="en-US" dirty="0" smtClean="0">
                <a:latin typeface="Courier New"/>
                <a:cs typeface="Courier New"/>
              </a:rPr>
              <a:t>)</a:t>
            </a:r>
          </a:p>
          <a:p>
            <a:r>
              <a:rPr lang="en-US" dirty="0" smtClean="0">
                <a:cs typeface="American Typewriter"/>
              </a:rPr>
              <a:t>Open for reading only: </a:t>
            </a:r>
            <a:r>
              <a:rPr lang="en-US" dirty="0" smtClean="0">
                <a:latin typeface="Courier New"/>
                <a:cs typeface="Courier New"/>
              </a:rPr>
              <a:t>r</a:t>
            </a:r>
          </a:p>
          <a:p>
            <a:r>
              <a:rPr lang="en-US" dirty="0" smtClean="0">
                <a:cs typeface="Courier New"/>
              </a:rPr>
              <a:t>Universal (any end of line marker): </a:t>
            </a:r>
            <a:r>
              <a:rPr lang="en-US" dirty="0" err="1" smtClean="0">
                <a:latin typeface="Courier New"/>
                <a:cs typeface="Courier New"/>
              </a:rPr>
              <a:t>rU</a:t>
            </a:r>
            <a:r>
              <a:rPr lang="en-US" dirty="0" smtClean="0">
                <a:latin typeface="Courier New"/>
                <a:cs typeface="Courier New"/>
              </a:rPr>
              <a:t> </a:t>
            </a:r>
            <a:r>
              <a:rPr lang="en-US" dirty="0" smtClean="0">
                <a:cs typeface="Courier New"/>
              </a:rPr>
              <a:t>(especially useful on Macs)</a:t>
            </a:r>
          </a:p>
          <a:p>
            <a:r>
              <a:rPr lang="en-US" dirty="0" smtClean="0">
                <a:cs typeface="American Typewriter"/>
              </a:rPr>
              <a:t>Open for writing only: </a:t>
            </a:r>
            <a:r>
              <a:rPr lang="en-US" dirty="0" smtClean="0">
                <a:latin typeface="Courier New"/>
                <a:cs typeface="Courier New"/>
              </a:rPr>
              <a:t>w</a:t>
            </a:r>
          </a:p>
          <a:p>
            <a:pPr lvl="1"/>
            <a:r>
              <a:rPr lang="en-US" dirty="0" smtClean="0">
                <a:latin typeface="Courier New"/>
                <a:cs typeface="Courier New"/>
              </a:rPr>
              <a:t>w </a:t>
            </a:r>
            <a:r>
              <a:rPr lang="en-US" dirty="0" smtClean="0">
                <a:cs typeface="Courier New"/>
              </a:rPr>
              <a:t>overwrites an existing file.  Use</a:t>
            </a:r>
            <a:r>
              <a:rPr lang="en-US" dirty="0" smtClean="0">
                <a:latin typeface="Courier New"/>
                <a:cs typeface="Courier New"/>
              </a:rPr>
              <a:t> a </a:t>
            </a:r>
            <a:r>
              <a:rPr lang="en-US" dirty="0" smtClean="0">
                <a:cs typeface="Courier New"/>
              </a:rPr>
              <a:t>to append to an existing file.</a:t>
            </a:r>
          </a:p>
          <a:p>
            <a:r>
              <a:rPr lang="en-US" dirty="0" smtClean="0">
                <a:cs typeface="Courier New"/>
              </a:rPr>
              <a:t>Open for reading and writing:</a:t>
            </a:r>
            <a:r>
              <a:rPr lang="en-US" dirty="0" smtClean="0">
                <a:latin typeface="Courier New"/>
                <a:cs typeface="Courier New"/>
              </a:rPr>
              <a:t> r+</a:t>
            </a:r>
          </a:p>
          <a:p>
            <a:r>
              <a:rPr lang="en-US" dirty="0" smtClean="0">
                <a:cs typeface="American Typewriter"/>
              </a:rPr>
              <a:t>Windows: use </a:t>
            </a:r>
            <a:r>
              <a:rPr lang="en-US" dirty="0" err="1" smtClean="0">
                <a:latin typeface="Courier New"/>
                <a:cs typeface="Courier New"/>
              </a:rPr>
              <a:t>rb</a:t>
            </a:r>
            <a:r>
              <a:rPr lang="en-US" dirty="0">
                <a:cs typeface="American Typewriter"/>
              </a:rPr>
              <a:t>/</a:t>
            </a:r>
            <a:r>
              <a:rPr lang="en-US" dirty="0" err="1" smtClean="0">
                <a:latin typeface="Courier New"/>
                <a:cs typeface="Courier New"/>
              </a:rPr>
              <a:t>wb</a:t>
            </a:r>
            <a:r>
              <a:rPr lang="en-US" dirty="0" smtClean="0">
                <a:latin typeface="Courier New"/>
                <a:cs typeface="Courier New"/>
              </a:rPr>
              <a:t>/</a:t>
            </a:r>
            <a:r>
              <a:rPr lang="en-US" dirty="0" err="1" smtClean="0">
                <a:latin typeface="Courier New"/>
                <a:cs typeface="Courier New"/>
              </a:rPr>
              <a:t>ab</a:t>
            </a:r>
            <a:r>
              <a:rPr lang="en-US" dirty="0" smtClean="0">
                <a:latin typeface="Courier New"/>
                <a:cs typeface="Courier New"/>
              </a:rPr>
              <a:t>/</a:t>
            </a:r>
            <a:r>
              <a:rPr lang="en-US" dirty="0" err="1" smtClean="0">
                <a:latin typeface="Courier New"/>
                <a:cs typeface="Courier New"/>
              </a:rPr>
              <a:t>r+b</a:t>
            </a:r>
            <a:r>
              <a:rPr lang="en-US" dirty="0" smtClean="0">
                <a:cs typeface="American Typewriter"/>
              </a:rPr>
              <a:t> instead</a:t>
            </a:r>
            <a:endParaRPr lang="en-US" dirty="0">
              <a:cs typeface="American Typewriter"/>
            </a:endParaRPr>
          </a:p>
        </p:txBody>
      </p:sp>
    </p:spTree>
    <p:extLst>
      <p:ext uri="{BB962C8B-B14F-4D97-AF65-F5344CB8AC3E}">
        <p14:creationId xmlns:p14="http://schemas.microsoft.com/office/powerpoint/2010/main" val="4266625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from a File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latin typeface="Courier New"/>
                <a:cs typeface="Courier New"/>
              </a:rPr>
              <a:t>f=open</a:t>
            </a:r>
            <a:r>
              <a:rPr lang="en-US" dirty="0" smtClean="0">
                <a:latin typeface="Courier New"/>
                <a:cs typeface="Courier New"/>
              </a:rPr>
              <a:t>("filename</a:t>
            </a:r>
            <a:r>
              <a:rPr lang="en-US" dirty="0">
                <a:latin typeface="Courier New"/>
                <a:cs typeface="Courier New"/>
              </a:rPr>
              <a:t>"</a:t>
            </a:r>
            <a:r>
              <a:rPr lang="en-US" dirty="0" smtClean="0">
                <a:latin typeface="Courier New"/>
                <a:cs typeface="Courier New"/>
              </a:rPr>
              <a:t>,</a:t>
            </a:r>
            <a:r>
              <a:rPr lang="en-US" dirty="0">
                <a:latin typeface="Courier New"/>
                <a:cs typeface="Courier New"/>
              </a:rPr>
              <a:t>"</a:t>
            </a:r>
            <a:r>
              <a:rPr lang="en-US" dirty="0" err="1" smtClean="0">
                <a:latin typeface="Courier New"/>
                <a:cs typeface="Courier New"/>
              </a:rPr>
              <a:t>rU</a:t>
            </a:r>
            <a:r>
              <a:rPr lang="en-US" dirty="0" smtClean="0">
                <a:latin typeface="Courier New"/>
                <a:cs typeface="Courier New"/>
              </a:rPr>
              <a:t>")</a:t>
            </a:r>
            <a:endParaRPr lang="en-US" dirty="0">
              <a:latin typeface="Courier New"/>
              <a:cs typeface="Courier New"/>
            </a:endParaRPr>
          </a:p>
          <a:p>
            <a:pPr marL="0" indent="0">
              <a:buNone/>
            </a:pPr>
            <a:r>
              <a:rPr lang="en-US" dirty="0" err="1" smtClean="0">
                <a:latin typeface="Courier New"/>
                <a:cs typeface="Courier New"/>
              </a:rPr>
              <a:t>f.read</a:t>
            </a:r>
            <a:r>
              <a:rPr lang="en-US" dirty="0">
                <a:latin typeface="Courier New"/>
                <a:cs typeface="Courier New"/>
              </a:rPr>
              <a:t>(&lt;n&gt;)</a:t>
            </a:r>
          </a:p>
          <a:p>
            <a:pPr marL="0" indent="0">
              <a:buNone/>
            </a:pPr>
            <a:r>
              <a:rPr lang="en-US" dirty="0" smtClean="0">
                <a:cs typeface="American Typewriter"/>
              </a:rPr>
              <a:t>&lt;</a:t>
            </a:r>
            <a:r>
              <a:rPr lang="en-US" dirty="0">
                <a:cs typeface="American Typewriter"/>
              </a:rPr>
              <a:t>n&gt; is optional and means number of </a:t>
            </a:r>
            <a:r>
              <a:rPr lang="en-US" dirty="0" smtClean="0">
                <a:cs typeface="American Typewriter"/>
              </a:rPr>
              <a:t>bytes.  If not present the entire file or line is read.</a:t>
            </a:r>
            <a:endParaRPr lang="en-US" dirty="0">
              <a:cs typeface="American Typewriter"/>
            </a:endParaRPr>
          </a:p>
          <a:p>
            <a:r>
              <a:rPr lang="en-US" dirty="0">
                <a:cs typeface="American Typewriter"/>
              </a:rPr>
              <a:t>Python reads only </a:t>
            </a:r>
            <a:r>
              <a:rPr lang="en-US" i="1" dirty="0">
                <a:cs typeface="American Typewriter"/>
              </a:rPr>
              <a:t>strings</a:t>
            </a:r>
            <a:r>
              <a:rPr lang="en-US" dirty="0">
                <a:cs typeface="American Typewriter"/>
              </a:rPr>
              <a:t>.  You must parse the line or lines yourself.</a:t>
            </a:r>
          </a:p>
          <a:p>
            <a:pPr lvl="1"/>
            <a:r>
              <a:rPr lang="en-US" dirty="0">
                <a:cs typeface="American Typewriter"/>
              </a:rPr>
              <a:t>Useful </a:t>
            </a:r>
            <a:r>
              <a:rPr lang="en-US" dirty="0" smtClean="0">
                <a:cs typeface="American Typewriter"/>
              </a:rPr>
              <a:t>functions</a:t>
            </a:r>
          </a:p>
          <a:p>
            <a:pPr marL="548640" lvl="2" indent="0">
              <a:buNone/>
            </a:pPr>
            <a:r>
              <a:rPr lang="en-US" dirty="0" smtClean="0">
                <a:cs typeface="American Typewriter"/>
              </a:rPr>
              <a:t>	</a:t>
            </a:r>
            <a:r>
              <a:rPr lang="en-US" sz="2200" dirty="0" err="1" smtClean="0">
                <a:latin typeface="Courier New"/>
                <a:cs typeface="Courier New"/>
              </a:rPr>
              <a:t>string.strip</a:t>
            </a:r>
            <a:r>
              <a:rPr lang="en-US" sz="2200" dirty="0" smtClean="0">
                <a:latin typeface="Courier New"/>
                <a:cs typeface="Courier New"/>
              </a:rPr>
              <a:t>(s)</a:t>
            </a:r>
          </a:p>
          <a:p>
            <a:pPr marL="548640" lvl="2" indent="0">
              <a:buNone/>
            </a:pPr>
            <a:r>
              <a:rPr lang="en-US" sz="2200" dirty="0">
                <a:latin typeface="Courier New"/>
                <a:cs typeface="Courier New"/>
              </a:rPr>
              <a:t> </a:t>
            </a:r>
            <a:r>
              <a:rPr lang="en-US" sz="2200" dirty="0" smtClean="0">
                <a:latin typeface="Courier New"/>
                <a:cs typeface="Courier New"/>
              </a:rPr>
              <a:t> </a:t>
            </a:r>
            <a:r>
              <a:rPr lang="en-US" sz="2200" dirty="0" smtClean="0">
                <a:cs typeface="Courier New"/>
              </a:rPr>
              <a:t>removes character(s) </a:t>
            </a:r>
            <a:r>
              <a:rPr lang="en-US" sz="2200" dirty="0" smtClean="0">
                <a:latin typeface="Courier New"/>
                <a:cs typeface="Courier New"/>
              </a:rPr>
              <a:t>s</a:t>
            </a:r>
            <a:r>
              <a:rPr lang="en-US" sz="2200" dirty="0" smtClean="0">
                <a:cs typeface="Courier New"/>
              </a:rPr>
              <a:t> from string and returns the modified string.  In input often you will want </a:t>
            </a:r>
            <a:r>
              <a:rPr lang="en-US" sz="2200" dirty="0" err="1" smtClean="0">
                <a:latin typeface="Courier New"/>
                <a:cs typeface="Courier New"/>
              </a:rPr>
              <a:t>string.rstrip</a:t>
            </a:r>
            <a:r>
              <a:rPr lang="en-US" sz="2200" dirty="0" smtClean="0">
                <a:latin typeface="Courier New"/>
                <a:cs typeface="Courier New"/>
              </a:rPr>
              <a:t>("\r\n")</a:t>
            </a:r>
            <a:endParaRPr lang="en-US" sz="2200" dirty="0">
              <a:latin typeface="Courier New"/>
              <a:cs typeface="Courier New"/>
            </a:endParaRPr>
          </a:p>
          <a:p>
            <a:pPr lvl="1" indent="0">
              <a:buNone/>
            </a:pPr>
            <a:r>
              <a:rPr lang="en-US" dirty="0">
                <a:cs typeface="American Typewriter"/>
              </a:rPr>
              <a:t>	</a:t>
            </a:r>
            <a:r>
              <a:rPr lang="en-US" sz="2200" dirty="0" err="1" smtClean="0">
                <a:latin typeface="Courier New"/>
                <a:cs typeface="Courier New"/>
              </a:rPr>
              <a:t>string.split</a:t>
            </a:r>
            <a:r>
              <a:rPr lang="en-US" sz="2200" dirty="0">
                <a:latin typeface="Courier New"/>
                <a:cs typeface="Courier New"/>
              </a:rPr>
              <a:t>(s)</a:t>
            </a:r>
            <a:r>
              <a:rPr lang="en-US" dirty="0">
                <a:latin typeface="American Typewriter"/>
                <a:cs typeface="American Typewriter"/>
              </a:rPr>
              <a:t> </a:t>
            </a:r>
            <a:endParaRPr lang="en-US" dirty="0" smtClean="0">
              <a:latin typeface="American Typewriter"/>
              <a:cs typeface="American Typewriter"/>
            </a:endParaRPr>
          </a:p>
          <a:p>
            <a:pPr lvl="1" indent="0">
              <a:buNone/>
            </a:pPr>
            <a:r>
              <a:rPr lang="en-US" dirty="0" smtClean="0">
                <a:cs typeface="American Typewriter"/>
              </a:rPr>
              <a:t>     </a:t>
            </a:r>
            <a:r>
              <a:rPr lang="en-US" dirty="0" smtClean="0">
                <a:latin typeface="Courier New"/>
                <a:cs typeface="Courier New"/>
              </a:rPr>
              <a:t>s</a:t>
            </a:r>
            <a:r>
              <a:rPr lang="en-US" dirty="0" smtClean="0">
                <a:cs typeface="American Typewriter"/>
              </a:rPr>
              <a:t> </a:t>
            </a:r>
            <a:r>
              <a:rPr lang="en-US" dirty="0">
                <a:cs typeface="American Typewriter"/>
              </a:rPr>
              <a:t>is a string variable or </a:t>
            </a:r>
            <a:r>
              <a:rPr lang="en-US" dirty="0" smtClean="0">
                <a:cs typeface="American Typewriter"/>
              </a:rPr>
              <a:t>literal that specifies the delimiter.  If not present, split on whitespace.  Returns a list.</a:t>
            </a:r>
            <a:endParaRPr lang="en-US" dirty="0">
              <a:cs typeface="American Typewriter"/>
            </a:endParaRPr>
          </a:p>
          <a:p>
            <a:pPr marL="0" indent="0">
              <a:buNone/>
            </a:pPr>
            <a:endParaRPr lang="en-US" dirty="0">
              <a:latin typeface="American Typewriter"/>
              <a:cs typeface="American Typewriter"/>
            </a:endParaRPr>
          </a:p>
        </p:txBody>
      </p:sp>
    </p:spTree>
    <p:extLst>
      <p:ext uri="{BB962C8B-B14F-4D97-AF65-F5344CB8AC3E}">
        <p14:creationId xmlns:p14="http://schemas.microsoft.com/office/powerpoint/2010/main" val="395142897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Lines</a:t>
            </a:r>
            <a:endParaRPr lang="en-US" dirty="0"/>
          </a:p>
        </p:txBody>
      </p:sp>
      <p:sp>
        <p:nvSpPr>
          <p:cNvPr id="3" name="Content Placeholder 2"/>
          <p:cNvSpPr>
            <a:spLocks noGrp="1"/>
          </p:cNvSpPr>
          <p:nvPr>
            <p:ph idx="1"/>
          </p:nvPr>
        </p:nvSpPr>
        <p:spPr>
          <a:xfrm>
            <a:off x="152400" y="1600200"/>
            <a:ext cx="8839200" cy="4876800"/>
          </a:xfrm>
        </p:spPr>
        <p:txBody>
          <a:bodyPr>
            <a:normAutofit fontScale="92500"/>
          </a:bodyPr>
          <a:lstStyle/>
          <a:p>
            <a:r>
              <a:rPr lang="en-US" dirty="0" err="1">
                <a:latin typeface="Courier New"/>
                <a:cs typeface="Courier New"/>
              </a:rPr>
              <a:t>f.readline</a:t>
            </a:r>
            <a:r>
              <a:rPr lang="en-US" dirty="0">
                <a:latin typeface="Courier New"/>
                <a:cs typeface="Courier New"/>
              </a:rPr>
              <a:t>(&lt;n</a:t>
            </a:r>
            <a:r>
              <a:rPr lang="en-US" dirty="0" smtClean="0">
                <a:latin typeface="Courier New"/>
                <a:cs typeface="Courier New"/>
              </a:rPr>
              <a:t>&gt;)</a:t>
            </a:r>
          </a:p>
          <a:p>
            <a:r>
              <a:rPr lang="en-US" dirty="0" smtClean="0">
                <a:cs typeface="Courier New"/>
              </a:rPr>
              <a:t>Reads a </a:t>
            </a:r>
            <a:r>
              <a:rPr lang="en-US" i="1" dirty="0" smtClean="0">
                <a:cs typeface="Courier New"/>
              </a:rPr>
              <a:t>single line </a:t>
            </a:r>
            <a:r>
              <a:rPr lang="en-US" dirty="0" smtClean="0">
                <a:cs typeface="Courier New"/>
              </a:rPr>
              <a:t>in the file opened as </a:t>
            </a:r>
            <a:r>
              <a:rPr lang="en-US" dirty="0" smtClean="0">
                <a:latin typeface="Courier New"/>
                <a:cs typeface="Courier New"/>
              </a:rPr>
              <a:t>f</a:t>
            </a:r>
          </a:p>
          <a:p>
            <a:pPr lvl="1"/>
            <a:r>
              <a:rPr lang="en-US" dirty="0" err="1" smtClean="0">
                <a:latin typeface="Courier New"/>
                <a:cs typeface="Courier New"/>
              </a:rPr>
              <a:t>f.readline</a:t>
            </a:r>
            <a:r>
              <a:rPr lang="en-US" dirty="0" smtClean="0">
                <a:latin typeface="Courier New"/>
                <a:cs typeface="Courier New"/>
              </a:rPr>
              <a:t>()</a:t>
            </a:r>
            <a:r>
              <a:rPr lang="en-US" dirty="0" smtClean="0">
                <a:cs typeface="Courier New"/>
              </a:rPr>
              <a:t> reads the entire line.  If there is an argument it is the number of bytes read from the line.</a:t>
            </a:r>
          </a:p>
          <a:p>
            <a:pPr lvl="1"/>
            <a:r>
              <a:rPr lang="en-US" dirty="0" smtClean="0">
                <a:cs typeface="Courier New"/>
              </a:rPr>
              <a:t>It also reads only a string and it reads the entire line including the end-of-line marker.</a:t>
            </a:r>
          </a:p>
          <a:p>
            <a:r>
              <a:rPr lang="en-US" dirty="0" err="1" smtClean="0">
                <a:latin typeface="Courier New" panose="02070309020205020404" pitchFamily="49" charset="0"/>
                <a:cs typeface="Courier New" panose="02070309020205020404" pitchFamily="49" charset="0"/>
              </a:rPr>
              <a:t>f.readlines</a:t>
            </a:r>
            <a:r>
              <a:rPr lang="en-US" dirty="0" smtClean="0">
                <a:latin typeface="Courier New" panose="02070309020205020404" pitchFamily="49" charset="0"/>
                <a:cs typeface="Courier New" panose="02070309020205020404" pitchFamily="49" charset="0"/>
              </a:rPr>
              <a:t>()</a:t>
            </a:r>
          </a:p>
          <a:p>
            <a:pPr lvl="1"/>
            <a:r>
              <a:rPr lang="en-US" dirty="0" smtClean="0">
                <a:cs typeface="Courier New"/>
              </a:rPr>
              <a:t>Reads all the lines of the file into a list, with each element a string consisting of the line (with </a:t>
            </a:r>
            <a:r>
              <a:rPr lang="en-US" dirty="0" smtClean="0">
                <a:latin typeface="Courier New" panose="02070309020205020404" pitchFamily="49" charset="0"/>
                <a:cs typeface="Courier New" panose="02070309020205020404" pitchFamily="49" charset="0"/>
              </a:rPr>
              <a:t>\n</a:t>
            </a:r>
            <a:r>
              <a:rPr lang="en-US" dirty="0" smtClean="0">
                <a:cs typeface="Courier New"/>
              </a:rPr>
              <a:t>).</a:t>
            </a:r>
          </a:p>
          <a:p>
            <a:pPr lvl="1"/>
            <a:r>
              <a:rPr lang="en-US" dirty="0" smtClean="0">
                <a:cs typeface="Courier New"/>
              </a:rPr>
              <a:t>Handy trick: </a:t>
            </a:r>
          </a:p>
          <a:p>
            <a:pPr marL="274320" lvl="1" indent="0">
              <a:buNone/>
            </a:pPr>
            <a:r>
              <a:rPr lang="en-US" dirty="0" smtClean="0">
                <a:latin typeface="Courier New" panose="02070309020205020404" pitchFamily="49" charset="0"/>
                <a:cs typeface="Courier New" panose="02070309020205020404" pitchFamily="49" charset="0"/>
              </a:rPr>
              <a:t>lines=</a:t>
            </a:r>
            <a:r>
              <a:rPr lang="en-US" dirty="0" err="1" smtClean="0">
                <a:latin typeface="Courier New" panose="02070309020205020404" pitchFamily="49" charset="0"/>
                <a:cs typeface="Courier New" panose="02070309020205020404" pitchFamily="49" charset="0"/>
              </a:rPr>
              <a:t>f.readlines</a:t>
            </a:r>
            <a:r>
              <a:rPr lang="en-US" dirty="0" smtClean="0">
                <a:latin typeface="Courier New" panose="02070309020205020404" pitchFamily="49" charset="0"/>
                <a:cs typeface="Courier New" panose="02070309020205020404" pitchFamily="49" charset="0"/>
              </a:rPr>
              <a:t>()</a:t>
            </a:r>
          </a:p>
          <a:p>
            <a:pPr marL="274320" lvl="1" indent="0">
              <a:buNone/>
            </a:pPr>
            <a:r>
              <a:rPr lang="en-US" dirty="0" err="1" smtClean="0">
                <a:latin typeface="Courier New" panose="02070309020205020404" pitchFamily="49" charset="0"/>
                <a:cs typeface="Courier New" panose="02070309020205020404" pitchFamily="49" charset="0"/>
              </a:rPr>
              <a:t>justStrings</a:t>
            </a:r>
            <a:r>
              <a:rPr lang="en-US" dirty="0" smtClean="0">
                <a:latin typeface="Courier New" panose="02070309020205020404" pitchFamily="49" charset="0"/>
                <a:cs typeface="Courier New" panose="02070309020205020404" pitchFamily="49" charset="0"/>
              </a:rPr>
              <a:t>=map(lambda x: </a:t>
            </a:r>
            <a:r>
              <a:rPr lang="en-US" dirty="0" err="1" smtClean="0">
                <a:latin typeface="Courier New" panose="02070309020205020404" pitchFamily="49" charset="0"/>
                <a:cs typeface="Courier New" panose="02070309020205020404" pitchFamily="49" charset="0"/>
              </a:rPr>
              <a:t>x.strip</a:t>
            </a:r>
            <a:r>
              <a:rPr lang="en-US" dirty="0" smtClean="0">
                <a:latin typeface="Courier New" panose="02070309020205020404" pitchFamily="49" charset="0"/>
                <a:cs typeface="Courier New" panose="02070309020205020404" pitchFamily="49" charset="0"/>
              </a:rPr>
              <a:t>("\n\r"),lines)</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878925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 File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latin typeface="Courier New"/>
                <a:cs typeface="Courier New"/>
              </a:rPr>
              <a:t>fin=open('</a:t>
            </a:r>
            <a:r>
              <a:rPr lang="en-US" dirty="0" err="1" smtClean="0">
                <a:latin typeface="Courier New"/>
                <a:cs typeface="Courier New"/>
              </a:rPr>
              <a:t>filename</a:t>
            </a:r>
            <a:r>
              <a:rPr lang="en-US" dirty="0" err="1">
                <a:latin typeface="Courier New"/>
                <a:cs typeface="Courier New"/>
              </a:rPr>
              <a:t>'</a:t>
            </a:r>
            <a:r>
              <a:rPr lang="en-US" dirty="0" err="1" smtClean="0">
                <a:latin typeface="Courier New"/>
                <a:cs typeface="Courier New"/>
              </a:rPr>
              <a:t>,</a:t>
            </a:r>
            <a:r>
              <a:rPr lang="en-US" dirty="0" err="1">
                <a:latin typeface="Courier New"/>
                <a:cs typeface="Courier New"/>
              </a:rPr>
              <a:t>'</a:t>
            </a:r>
            <a:r>
              <a:rPr lang="en-US" dirty="0" err="1" smtClean="0">
                <a:latin typeface="Courier New"/>
                <a:cs typeface="Courier New"/>
              </a:rPr>
              <a:t>r</a:t>
            </a:r>
            <a:r>
              <a:rPr lang="en-US" dirty="0">
                <a:latin typeface="Courier New"/>
                <a:cs typeface="Courier New"/>
              </a:rPr>
              <a:t>'</a:t>
            </a:r>
            <a:r>
              <a:rPr lang="en-US" dirty="0" smtClean="0">
                <a:latin typeface="Courier New"/>
                <a:cs typeface="Courier New"/>
              </a:rPr>
              <a:t>)</a:t>
            </a:r>
          </a:p>
          <a:p>
            <a:pPr marL="0" indent="0">
              <a:buNone/>
            </a:pPr>
            <a:r>
              <a:rPr lang="en-US" dirty="0" smtClean="0">
                <a:latin typeface="Courier New"/>
                <a:cs typeface="Courier New"/>
              </a:rPr>
              <a:t>for line in fin:</a:t>
            </a:r>
          </a:p>
          <a:p>
            <a:pPr marL="0" indent="0">
              <a:buNone/>
            </a:pPr>
            <a:r>
              <a:rPr lang="en-US" dirty="0" smtClean="0">
                <a:latin typeface="Courier New"/>
                <a:cs typeface="Courier New"/>
              </a:rPr>
              <a:t>   data=</a:t>
            </a:r>
            <a:r>
              <a:rPr lang="en-US" dirty="0" err="1" smtClean="0">
                <a:latin typeface="Courier New"/>
                <a:cs typeface="Courier New"/>
              </a:rPr>
              <a:t>line.rstrip</a:t>
            </a:r>
            <a:r>
              <a:rPr lang="en-US" dirty="0" smtClean="0">
                <a:latin typeface="Courier New"/>
                <a:cs typeface="Courier New"/>
              </a:rPr>
              <a:t>('\r\n').split()</a:t>
            </a:r>
          </a:p>
          <a:p>
            <a:r>
              <a:rPr lang="en-US" dirty="0" smtClean="0"/>
              <a:t>This opens file filename with the descriptor </a:t>
            </a:r>
            <a:r>
              <a:rPr lang="en-US" dirty="0" smtClean="0">
                <a:latin typeface="Courier New"/>
                <a:cs typeface="Courier New"/>
              </a:rPr>
              <a:t>fin</a:t>
            </a:r>
            <a:r>
              <a:rPr lang="en-US" dirty="0" smtClean="0"/>
              <a:t>.  We then loop through the file.  Python knows to read line by line until the end of the file.</a:t>
            </a:r>
          </a:p>
          <a:p>
            <a:r>
              <a:rPr lang="en-US" dirty="0" smtClean="0"/>
              <a:t>We need to do something with each line.  “Something” will depend on the file and what you need to do with the contents.  One common thing is to strip the end-of-line character </a:t>
            </a:r>
            <a:r>
              <a:rPr lang="en-US" dirty="0" smtClean="0">
                <a:latin typeface="Courier New"/>
                <a:cs typeface="Courier New"/>
              </a:rPr>
              <a:t>\n</a:t>
            </a:r>
            <a:r>
              <a:rPr lang="en-US" dirty="0" smtClean="0"/>
              <a:t> from the right (</a:t>
            </a:r>
            <a:r>
              <a:rPr lang="en-US" dirty="0" err="1" smtClean="0"/>
              <a:t>rstrip</a:t>
            </a:r>
            <a:r>
              <a:rPr lang="en-US" dirty="0" smtClean="0"/>
              <a:t>, </a:t>
            </a:r>
            <a:r>
              <a:rPr lang="en-US" dirty="0" err="1" smtClean="0"/>
              <a:t>lstrip</a:t>
            </a:r>
            <a:r>
              <a:rPr lang="en-US" dirty="0" smtClean="0"/>
              <a:t> for left, or strip for either end) and split the rest of the line into a list of items.</a:t>
            </a:r>
            <a:endParaRPr lang="en-US" dirty="0"/>
          </a:p>
        </p:txBody>
      </p:sp>
    </p:spTree>
    <p:extLst>
      <p:ext uri="{BB962C8B-B14F-4D97-AF65-F5344CB8AC3E}">
        <p14:creationId xmlns:p14="http://schemas.microsoft.com/office/powerpoint/2010/main" val="319921453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a:latin typeface="Courier New"/>
                <a:cs typeface="Courier New"/>
              </a:rPr>
              <a:t>fin=open('</a:t>
            </a:r>
            <a:r>
              <a:rPr lang="en-US" dirty="0" err="1">
                <a:latin typeface="Courier New"/>
                <a:cs typeface="Courier New"/>
              </a:rPr>
              <a:t>filename','r</a:t>
            </a:r>
            <a:r>
              <a:rPr lang="en-US" dirty="0">
                <a:latin typeface="Courier New"/>
                <a:cs typeface="Courier New"/>
              </a:rPr>
              <a:t>')</a:t>
            </a:r>
          </a:p>
          <a:p>
            <a:pPr marL="0" indent="0">
              <a:buNone/>
            </a:pPr>
            <a:r>
              <a:rPr lang="en-US" dirty="0" smtClean="0">
                <a:latin typeface="Courier New"/>
                <a:cs typeface="Courier New"/>
              </a:rPr>
              <a:t>x=[]</a:t>
            </a:r>
          </a:p>
          <a:p>
            <a:pPr marL="0" indent="0">
              <a:buNone/>
            </a:pPr>
            <a:r>
              <a:rPr lang="en-US" dirty="0" smtClean="0">
                <a:latin typeface="Courier New"/>
                <a:cs typeface="Courier New"/>
              </a:rPr>
              <a:t>y=[]</a:t>
            </a:r>
          </a:p>
          <a:p>
            <a:pPr marL="0" indent="0">
              <a:buNone/>
            </a:pPr>
            <a:r>
              <a:rPr lang="en-US" dirty="0">
                <a:latin typeface="Courier New"/>
                <a:cs typeface="Courier New"/>
              </a:rPr>
              <a:t>for line in fin:</a:t>
            </a:r>
          </a:p>
          <a:p>
            <a:pPr marL="0" indent="0">
              <a:buNone/>
            </a:pPr>
            <a:r>
              <a:rPr lang="en-US" dirty="0">
                <a:latin typeface="Courier New"/>
                <a:cs typeface="Courier New"/>
              </a:rPr>
              <a:t>   data=</a:t>
            </a:r>
            <a:r>
              <a:rPr lang="en-US" dirty="0" err="1">
                <a:latin typeface="Courier New"/>
                <a:cs typeface="Courier New"/>
              </a:rPr>
              <a:t>line.rstrip</a:t>
            </a:r>
            <a:r>
              <a:rPr lang="en-US" dirty="0">
                <a:latin typeface="Courier New"/>
                <a:cs typeface="Courier New"/>
              </a:rPr>
              <a:t>('\r\n').split(</a:t>
            </a:r>
            <a:r>
              <a:rPr lang="en-US" dirty="0" smtClean="0">
                <a:latin typeface="Courier New"/>
                <a:cs typeface="Courier New"/>
              </a:rPr>
              <a:t>)</a:t>
            </a:r>
          </a:p>
          <a:p>
            <a:pPr marL="0" indent="0">
              <a:buNone/>
            </a:pPr>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x.append</a:t>
            </a:r>
            <a:r>
              <a:rPr lang="en-US" dirty="0" smtClean="0">
                <a:latin typeface="Courier New"/>
                <a:cs typeface="Courier New"/>
              </a:rPr>
              <a:t>(data[0])</a:t>
            </a:r>
          </a:p>
          <a:p>
            <a:pPr marL="0" indent="0">
              <a:buNone/>
            </a:pPr>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y.append</a:t>
            </a:r>
            <a:r>
              <a:rPr lang="en-US" smtClean="0">
                <a:latin typeface="Courier New"/>
                <a:cs typeface="Courier New"/>
              </a:rPr>
              <a:t>(data[3])</a:t>
            </a:r>
            <a:endParaRPr lang="en-US" dirty="0">
              <a:latin typeface="Courier New"/>
              <a:cs typeface="Courier New"/>
            </a:endParaRPr>
          </a:p>
          <a:p>
            <a:endParaRPr lang="en-US" dirty="0" smtClean="0"/>
          </a:p>
          <a:p>
            <a:endParaRPr lang="en-US" dirty="0"/>
          </a:p>
        </p:txBody>
      </p:sp>
    </p:spTree>
    <p:extLst>
      <p:ext uri="{BB962C8B-B14F-4D97-AF65-F5344CB8AC3E}">
        <p14:creationId xmlns:p14="http://schemas.microsoft.com/office/powerpoint/2010/main" val="371337706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to a File</a:t>
            </a:r>
            <a:endParaRPr lang="en-US" dirty="0"/>
          </a:p>
        </p:txBody>
      </p:sp>
      <p:sp>
        <p:nvSpPr>
          <p:cNvPr id="3" name="Content Placeholder 2"/>
          <p:cNvSpPr>
            <a:spLocks noGrp="1"/>
          </p:cNvSpPr>
          <p:nvPr>
            <p:ph idx="1"/>
          </p:nvPr>
        </p:nvSpPr>
        <p:spPr/>
        <p:txBody>
          <a:bodyPr/>
          <a:lstStyle/>
          <a:p>
            <a:pPr marL="0" indent="0">
              <a:buNone/>
            </a:pPr>
            <a:r>
              <a:rPr lang="en-US" dirty="0" smtClean="0">
                <a:latin typeface="Courier New"/>
                <a:cs typeface="Courier New"/>
              </a:rPr>
              <a:t>  print </a:t>
            </a:r>
            <a:r>
              <a:rPr lang="en-US" dirty="0">
                <a:latin typeface="Courier New"/>
                <a:cs typeface="Courier New"/>
              </a:rPr>
              <a:t>&gt;&gt; f, "</a:t>
            </a:r>
            <a:r>
              <a:rPr lang="en-US" dirty="0" smtClean="0">
                <a:latin typeface="Courier New"/>
                <a:cs typeface="Courier New"/>
              </a:rPr>
              <a:t>Format string" </a:t>
            </a:r>
            <a:r>
              <a:rPr lang="en-US" dirty="0">
                <a:latin typeface="Courier New"/>
                <a:cs typeface="Courier New"/>
              </a:rPr>
              <a:t>% (</a:t>
            </a:r>
            <a:r>
              <a:rPr lang="en-US" dirty="0" err="1">
                <a:latin typeface="Courier New"/>
                <a:cs typeface="Courier New"/>
              </a:rPr>
              <a:t>x,y</a:t>
            </a:r>
            <a:r>
              <a:rPr lang="en-US" dirty="0" smtClean="0">
                <a:latin typeface="Courier New"/>
                <a:cs typeface="Courier New"/>
              </a:rPr>
              <a:t>)</a:t>
            </a:r>
          </a:p>
          <a:p>
            <a:pPr marL="0" indent="0">
              <a:buNone/>
            </a:pPr>
            <a:r>
              <a:rPr lang="en-US" dirty="0" smtClean="0">
                <a:cs typeface="Courier New"/>
              </a:rPr>
              <a:t>where f is the file descriptor.</a:t>
            </a:r>
            <a:endParaRPr lang="en-US" dirty="0">
              <a:cs typeface="Courier New"/>
            </a:endParaRPr>
          </a:p>
          <a:p>
            <a:r>
              <a:rPr lang="en-US" dirty="0" smtClean="0">
                <a:cs typeface="American Typewriter"/>
              </a:rPr>
              <a:t>The </a:t>
            </a:r>
            <a:r>
              <a:rPr lang="en-US" dirty="0">
                <a:cs typeface="American Typewriter"/>
              </a:rPr>
              <a:t>print function adds an EOL at the end of </a:t>
            </a:r>
            <a:r>
              <a:rPr lang="en-US" dirty="0" smtClean="0">
                <a:cs typeface="American Typewriter"/>
              </a:rPr>
              <a:t>the string</a:t>
            </a:r>
            <a:r>
              <a:rPr lang="en-US" dirty="0">
                <a:cs typeface="American Typewriter"/>
              </a:rPr>
              <a:t>.</a:t>
            </a:r>
          </a:p>
          <a:p>
            <a:r>
              <a:rPr lang="en-US" dirty="0" smtClean="0">
                <a:cs typeface="American Typewriter"/>
              </a:rPr>
              <a:t>Or we can use the write function</a:t>
            </a:r>
            <a:endParaRPr lang="en-US" dirty="0">
              <a:cs typeface="American Typewriter"/>
            </a:endParaRPr>
          </a:p>
          <a:p>
            <a:pPr marL="0" indent="0">
              <a:buNone/>
            </a:pPr>
            <a:r>
              <a:rPr lang="en-US" dirty="0" smtClean="0">
                <a:latin typeface="American Typewriter"/>
                <a:cs typeface="American Typewriter"/>
              </a:rPr>
              <a:t>    </a:t>
            </a:r>
            <a:r>
              <a:rPr lang="en-US" dirty="0" err="1" smtClean="0">
                <a:latin typeface="Courier New"/>
                <a:cs typeface="Courier New"/>
              </a:rPr>
              <a:t>f.write</a:t>
            </a:r>
            <a:r>
              <a:rPr lang="en-US" dirty="0">
                <a:latin typeface="Courier New"/>
                <a:cs typeface="Courier New"/>
              </a:rPr>
              <a:t>(s)</a:t>
            </a:r>
          </a:p>
          <a:p>
            <a:r>
              <a:rPr lang="en-US" dirty="0"/>
              <a:t>Python writes </a:t>
            </a:r>
            <a:r>
              <a:rPr lang="en-US" i="1" dirty="0"/>
              <a:t>only</a:t>
            </a:r>
            <a:r>
              <a:rPr lang="en-US" dirty="0"/>
              <a:t> strings so you must create a string for each line of output, including the EOL symbol </a:t>
            </a:r>
            <a:r>
              <a:rPr lang="en-US" dirty="0">
                <a:latin typeface="Courier New"/>
                <a:cs typeface="Courier New"/>
              </a:rPr>
              <a:t>\n</a:t>
            </a:r>
            <a:r>
              <a:rPr lang="en-US" dirty="0"/>
              <a:t> where you want it. The </a:t>
            </a:r>
            <a:r>
              <a:rPr lang="en-US" dirty="0">
                <a:latin typeface="Courier New" panose="02070309020205020404" pitchFamily="49" charset="0"/>
                <a:cs typeface="Courier New" panose="02070309020205020404" pitchFamily="49" charset="0"/>
              </a:rPr>
              <a:t>write</a:t>
            </a:r>
            <a:r>
              <a:rPr lang="en-US" dirty="0"/>
              <a:t> function does not add the EOL itself.</a:t>
            </a:r>
          </a:p>
        </p:txBody>
      </p:sp>
    </p:spTree>
    <p:extLst>
      <p:ext uri="{BB962C8B-B14F-4D97-AF65-F5344CB8AC3E}">
        <p14:creationId xmlns:p14="http://schemas.microsoft.com/office/powerpoint/2010/main" val="242119878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CSV files</a:t>
            </a:r>
            <a:endParaRPr lang="en-US" dirty="0"/>
          </a:p>
        </p:txBody>
      </p:sp>
      <p:sp>
        <p:nvSpPr>
          <p:cNvPr id="3" name="Content Placeholder 2"/>
          <p:cNvSpPr>
            <a:spLocks noGrp="1"/>
          </p:cNvSpPr>
          <p:nvPr>
            <p:ph idx="1"/>
          </p:nvPr>
        </p:nvSpPr>
        <p:spPr>
          <a:xfrm>
            <a:off x="457200" y="1600200"/>
            <a:ext cx="8610600" cy="4876800"/>
          </a:xfrm>
        </p:spPr>
        <p:txBody>
          <a:bodyPr/>
          <a:lstStyle/>
          <a:p>
            <a:r>
              <a:rPr lang="en-US" dirty="0">
                <a:cs typeface="Courier New"/>
              </a:rPr>
              <a:t>To read CSV files you can simply split on commas.  Later we will learn to use </a:t>
            </a:r>
            <a:r>
              <a:rPr lang="en-US" dirty="0" err="1" smtClean="0">
                <a:cs typeface="Courier New"/>
              </a:rPr>
              <a:t>NumPy</a:t>
            </a:r>
            <a:r>
              <a:rPr lang="en-US" dirty="0" smtClean="0">
                <a:cs typeface="Courier New"/>
              </a:rPr>
              <a:t> and Pandas </a:t>
            </a:r>
            <a:r>
              <a:rPr lang="en-US" dirty="0">
                <a:cs typeface="Courier New"/>
              </a:rPr>
              <a:t>for the same </a:t>
            </a:r>
            <a:r>
              <a:rPr lang="en-US" dirty="0" smtClean="0">
                <a:cs typeface="Courier New"/>
              </a:rPr>
              <a:t>functionality.</a:t>
            </a:r>
          </a:p>
          <a:p>
            <a:pPr marL="0" indent="0">
              <a:buNone/>
            </a:pPr>
            <a:r>
              <a:rPr lang="en-US" sz="2400" dirty="0" smtClean="0">
                <a:latin typeface="Courier New"/>
                <a:cs typeface="Courier New"/>
              </a:rPr>
              <a:t>  </a:t>
            </a:r>
            <a:r>
              <a:rPr lang="en-US" sz="2400" dirty="0" err="1" smtClean="0">
                <a:latin typeface="Courier New"/>
                <a:cs typeface="Courier New"/>
              </a:rPr>
              <a:t>infile</a:t>
            </a:r>
            <a:r>
              <a:rPr lang="en-US" sz="2400" dirty="0" smtClean="0">
                <a:latin typeface="Courier New"/>
                <a:cs typeface="Courier New"/>
              </a:rPr>
              <a:t>=open("</a:t>
            </a:r>
            <a:r>
              <a:rPr lang="en-US" sz="2400" dirty="0" err="1" smtClean="0">
                <a:latin typeface="Courier New"/>
                <a:cs typeface="Courier New"/>
              </a:rPr>
              <a:t>input.csv</a:t>
            </a:r>
            <a:r>
              <a:rPr lang="en-US" sz="2400" dirty="0">
                <a:latin typeface="Courier New"/>
                <a:cs typeface="Courier New"/>
              </a:rPr>
              <a:t>"</a:t>
            </a:r>
            <a:r>
              <a:rPr lang="en-US" sz="2400" dirty="0" smtClean="0">
                <a:latin typeface="Courier New"/>
                <a:cs typeface="Courier New"/>
              </a:rPr>
              <a:t>)</a:t>
            </a:r>
            <a:endParaRPr lang="en-US" sz="2400" dirty="0">
              <a:latin typeface="Courier New"/>
              <a:cs typeface="Courier New"/>
            </a:endParaRPr>
          </a:p>
          <a:p>
            <a:pPr marL="0" indent="0">
              <a:buNone/>
            </a:pPr>
            <a:r>
              <a:rPr lang="en-US" sz="2400" dirty="0" smtClean="0">
                <a:latin typeface="Courier New"/>
                <a:cs typeface="Courier New"/>
              </a:rPr>
              <a:t>  for </a:t>
            </a:r>
            <a:r>
              <a:rPr lang="en-US" sz="2400" dirty="0">
                <a:latin typeface="Courier New"/>
                <a:cs typeface="Courier New"/>
              </a:rPr>
              <a:t>line in </a:t>
            </a:r>
            <a:r>
              <a:rPr lang="en-US" sz="2400" dirty="0" err="1">
                <a:latin typeface="Courier New"/>
                <a:cs typeface="Courier New"/>
              </a:rPr>
              <a:t>infile</a:t>
            </a:r>
            <a:r>
              <a:rPr lang="en-US" sz="2400" dirty="0" smtClean="0">
                <a:latin typeface="Courier New"/>
                <a:cs typeface="Courier New"/>
              </a:rPr>
              <a:t>:      </a:t>
            </a:r>
          </a:p>
          <a:p>
            <a:pPr marL="0" indent="0">
              <a:buNone/>
            </a:pPr>
            <a:r>
              <a:rPr lang="en-US" sz="2400" dirty="0" smtClean="0">
                <a:latin typeface="Courier New"/>
                <a:cs typeface="Courier New"/>
              </a:rPr>
              <a:t>    [L1,L2,L3</a:t>
            </a:r>
            <a:r>
              <a:rPr lang="en-US" sz="2400" dirty="0">
                <a:latin typeface="Courier New"/>
                <a:cs typeface="Courier New"/>
              </a:rPr>
              <a:t>]</a:t>
            </a:r>
            <a:r>
              <a:rPr lang="en-US" sz="2400" dirty="0" smtClean="0">
                <a:latin typeface="Courier New"/>
                <a:cs typeface="Courier New"/>
              </a:rPr>
              <a:t>=</a:t>
            </a:r>
            <a:r>
              <a:rPr lang="en-US" sz="2400" dirty="0" err="1" smtClean="0">
                <a:latin typeface="Courier New"/>
                <a:cs typeface="Courier New"/>
              </a:rPr>
              <a:t>line.rstrip</a:t>
            </a:r>
            <a:r>
              <a:rPr lang="en-US" sz="2400" dirty="0" smtClean="0">
                <a:latin typeface="Courier New"/>
                <a:cs typeface="Courier New"/>
              </a:rPr>
              <a:t>("\r\n").split(",")</a:t>
            </a:r>
            <a:endParaRPr lang="en-US" sz="2400" dirty="0">
              <a:latin typeface="Courier New"/>
              <a:cs typeface="Courier New"/>
            </a:endParaRPr>
          </a:p>
          <a:p>
            <a:pPr lvl="1" indent="0">
              <a:buNone/>
            </a:pPr>
            <a:endParaRPr lang="en-US" dirty="0">
              <a:latin typeface="American Typewriter"/>
              <a:cs typeface="American Typewriter"/>
            </a:endParaRPr>
          </a:p>
          <a:p>
            <a:r>
              <a:rPr lang="en-US" dirty="0">
                <a:cs typeface="American Typewriter"/>
              </a:rPr>
              <a:t>You can also use </a:t>
            </a:r>
            <a:r>
              <a:rPr lang="en-US" dirty="0" err="1">
                <a:latin typeface="Courier New"/>
                <a:cs typeface="Courier New"/>
              </a:rPr>
              <a:t>csv.reader</a:t>
            </a:r>
            <a:r>
              <a:rPr lang="en-US" dirty="0">
                <a:cs typeface="American Typewriter"/>
              </a:rPr>
              <a:t> to read the file, but </a:t>
            </a:r>
            <a:r>
              <a:rPr lang="en-US" dirty="0" smtClean="0">
                <a:cs typeface="American Typewriter"/>
              </a:rPr>
              <a:t>most of the time that is overkill </a:t>
            </a:r>
            <a:r>
              <a:rPr lang="en-US" dirty="0">
                <a:cs typeface="American Typewriter"/>
              </a:rPr>
              <a:t>for our </a:t>
            </a:r>
            <a:r>
              <a:rPr lang="en-US" dirty="0" smtClean="0">
                <a:cs typeface="American Typewriter"/>
              </a:rPr>
              <a:t>purposes.</a:t>
            </a:r>
            <a:endParaRPr lang="en-US" dirty="0"/>
          </a:p>
        </p:txBody>
      </p:sp>
    </p:spTree>
    <p:extLst>
      <p:ext uri="{BB962C8B-B14F-4D97-AF65-F5344CB8AC3E}">
        <p14:creationId xmlns:p14="http://schemas.microsoft.com/office/powerpoint/2010/main" val="135548378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Files</a:t>
            </a:r>
            <a:endParaRPr lang="en-US" dirty="0"/>
          </a:p>
        </p:txBody>
      </p:sp>
      <p:sp>
        <p:nvSpPr>
          <p:cNvPr id="3" name="Content Placeholder 2"/>
          <p:cNvSpPr>
            <a:spLocks noGrp="1"/>
          </p:cNvSpPr>
          <p:nvPr>
            <p:ph idx="1"/>
          </p:nvPr>
        </p:nvSpPr>
        <p:spPr/>
        <p:txBody>
          <a:bodyPr/>
          <a:lstStyle/>
          <a:p>
            <a:r>
              <a:rPr lang="en-US" dirty="0" smtClean="0"/>
              <a:t>Use the close method:</a:t>
            </a:r>
          </a:p>
          <a:p>
            <a:pPr marL="0" indent="0">
              <a:buNone/>
            </a:pPr>
            <a:r>
              <a:rPr lang="en-US" dirty="0" smtClean="0"/>
              <a:t>    </a:t>
            </a:r>
            <a:r>
              <a:rPr lang="en-US" dirty="0" err="1">
                <a:latin typeface="Courier New"/>
                <a:cs typeface="Courier New"/>
              </a:rPr>
              <a:t>f.close</a:t>
            </a:r>
            <a:r>
              <a:rPr lang="en-US" dirty="0">
                <a:latin typeface="Courier New"/>
                <a:cs typeface="Courier New"/>
              </a:rPr>
              <a:t>(</a:t>
            </a:r>
            <a:r>
              <a:rPr lang="en-US" dirty="0" smtClean="0">
                <a:latin typeface="Courier New"/>
                <a:cs typeface="Courier New"/>
              </a:rPr>
              <a:t>)</a:t>
            </a:r>
            <a:endParaRPr lang="en-US" dirty="0" smtClean="0"/>
          </a:p>
          <a:p>
            <a:r>
              <a:rPr lang="en-US" dirty="0" smtClean="0"/>
              <a:t>Files will be automatically closed when your script terminates, but it is good practice to close a file when you are done with it.</a:t>
            </a:r>
          </a:p>
          <a:p>
            <a:r>
              <a:rPr lang="en-US" dirty="0" smtClean="0"/>
              <a:t>You must close a file if you intend to open it again later.</a:t>
            </a:r>
          </a:p>
          <a:p>
            <a:r>
              <a:rPr lang="en-US" dirty="0" smtClean="0"/>
              <a:t>You cannot reopen a file under the same ID (file descriptor).  You must close it first.</a:t>
            </a:r>
          </a:p>
          <a:p>
            <a:pPr marL="0" indent="0">
              <a:buNone/>
            </a:pPr>
            <a:r>
              <a:rPr lang="en-US" dirty="0"/>
              <a:t> </a:t>
            </a:r>
            <a:r>
              <a:rPr lang="en-US" dirty="0" smtClean="0"/>
              <a:t> </a:t>
            </a:r>
            <a:endParaRPr lang="en-US" dirty="0">
              <a:latin typeface="Courier New"/>
              <a:cs typeface="Courier New"/>
            </a:endParaRPr>
          </a:p>
        </p:txBody>
      </p:sp>
    </p:spTree>
    <p:extLst>
      <p:ext uri="{BB962C8B-B14F-4D97-AF65-F5344CB8AC3E}">
        <p14:creationId xmlns:p14="http://schemas.microsoft.com/office/powerpoint/2010/main" val="3080579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Dictionaries</a:t>
            </a:r>
            <a:endParaRPr lang="en-US" dirty="0"/>
          </a:p>
        </p:txBody>
      </p:sp>
      <p:sp>
        <p:nvSpPr>
          <p:cNvPr id="3" name="Content Placeholder 2"/>
          <p:cNvSpPr>
            <a:spLocks noGrp="1"/>
          </p:cNvSpPr>
          <p:nvPr>
            <p:ph idx="1"/>
          </p:nvPr>
        </p:nvSpPr>
        <p:spPr/>
        <p:txBody>
          <a:bodyPr>
            <a:normAutofit/>
          </a:bodyPr>
          <a:lstStyle/>
          <a:p>
            <a:r>
              <a:rPr lang="en-US" dirty="0"/>
              <a:t>A dictionary is an </a:t>
            </a:r>
            <a:r>
              <a:rPr lang="en-US" i="1" dirty="0"/>
              <a:t>unordered</a:t>
            </a:r>
            <a:r>
              <a:rPr lang="en-US" dirty="0"/>
              <a:t> structure.  Values are associated with </a:t>
            </a:r>
            <a:r>
              <a:rPr lang="en-US" i="1" dirty="0"/>
              <a:t>keys</a:t>
            </a:r>
            <a:r>
              <a:rPr lang="en-US" dirty="0" smtClean="0"/>
              <a:t>.</a:t>
            </a:r>
          </a:p>
          <a:p>
            <a:pPr lvl="1"/>
            <a:r>
              <a:rPr lang="en-US" dirty="0" smtClean="0"/>
              <a:t>keys must consist of an immutable type</a:t>
            </a:r>
          </a:p>
          <a:p>
            <a:pPr lvl="2"/>
            <a:r>
              <a:rPr lang="en-US" dirty="0" smtClean="0"/>
              <a:t>May be tuple but then the tuple cannot contain </a:t>
            </a:r>
            <a:r>
              <a:rPr lang="en-US" dirty="0" err="1" smtClean="0"/>
              <a:t>mutables</a:t>
            </a:r>
            <a:endParaRPr lang="en-US" dirty="0" smtClean="0"/>
          </a:p>
          <a:p>
            <a:pPr lvl="1"/>
            <a:r>
              <a:rPr lang="en-US" dirty="0" smtClean="0"/>
              <a:t>keys must be unique (no duplications)</a:t>
            </a:r>
            <a:endParaRPr lang="en-US" dirty="0"/>
          </a:p>
          <a:p>
            <a:r>
              <a:rPr lang="en-US" dirty="0"/>
              <a:t>Dictionaries are indicated by curly braces </a:t>
            </a:r>
            <a:r>
              <a:rPr lang="en-US" dirty="0" smtClean="0"/>
              <a:t>{}</a:t>
            </a:r>
          </a:p>
          <a:p>
            <a:r>
              <a:rPr lang="en-US" dirty="0" smtClean="0"/>
              <a:t>Dictionaries </a:t>
            </a:r>
            <a:r>
              <a:rPr lang="en-US" dirty="0"/>
              <a:t>are mutable and can be of any length (up to the limits of the system</a:t>
            </a:r>
            <a:r>
              <a:rPr lang="en-US" dirty="0" smtClean="0"/>
              <a:t>).</a:t>
            </a:r>
          </a:p>
          <a:p>
            <a:r>
              <a:rPr lang="en-US" dirty="0"/>
              <a:t>Dictionaries can be nested</a:t>
            </a:r>
            <a:r>
              <a:rPr lang="en-US" dirty="0" smtClean="0"/>
              <a:t>.</a:t>
            </a:r>
          </a:p>
          <a:p>
            <a:pPr marL="539750" lvl="1" indent="0">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sz="2000" dirty="0">
              <a:latin typeface="Courier New"/>
              <a:ea typeface="DejaVu Sans" charset="0"/>
              <a:cs typeface="Courier New"/>
            </a:endParaRPr>
          </a:p>
        </p:txBody>
      </p:sp>
    </p:spTree>
    <p:extLst>
      <p:ext uri="{BB962C8B-B14F-4D97-AF65-F5344CB8AC3E}">
        <p14:creationId xmlns:p14="http://schemas.microsoft.com/office/powerpoint/2010/main" val="209587220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a:xfrm>
            <a:off x="457200" y="1600200"/>
            <a:ext cx="8458200" cy="4876800"/>
          </a:xfrm>
        </p:spPr>
        <p:txBody>
          <a:bodyPr/>
          <a:lstStyle/>
          <a:p>
            <a:r>
              <a:rPr lang="en-US" dirty="0" smtClean="0"/>
              <a:t>In the </a:t>
            </a:r>
            <a:r>
              <a:rPr lang="en-US" dirty="0" err="1" smtClean="0"/>
              <a:t>Spyder</a:t>
            </a:r>
            <a:r>
              <a:rPr lang="en-US" dirty="0" smtClean="0"/>
              <a:t> editor type</a:t>
            </a:r>
          </a:p>
          <a:p>
            <a:pPr marL="0" indent="0">
              <a:buNone/>
            </a:pPr>
            <a:r>
              <a:rPr lang="en-US" dirty="0" smtClean="0">
                <a:latin typeface="Courier New" panose="02070309020205020404" pitchFamily="49" charset="0"/>
                <a:cs typeface="Courier New" panose="02070309020205020404" pitchFamily="49" charset="0"/>
              </a:rPr>
              <a:t>import </a:t>
            </a:r>
            <a:r>
              <a:rPr lang="en-US" dirty="0" err="1" smtClean="0">
                <a:latin typeface="Courier New" panose="02070309020205020404" pitchFamily="49" charset="0"/>
                <a:cs typeface="Courier New" panose="02070309020205020404" pitchFamily="49" charset="0"/>
              </a:rPr>
              <a:t>os</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print </a:t>
            </a:r>
            <a:r>
              <a:rPr lang="en-US" dirty="0" err="1" smtClean="0">
                <a:latin typeface="Courier New" panose="02070309020205020404" pitchFamily="49" charset="0"/>
                <a:cs typeface="Courier New" panose="02070309020205020404" pitchFamily="49" charset="0"/>
              </a:rPr>
              <a:t>os.getcwd</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#following should work on Windows and Mac</a:t>
            </a:r>
          </a:p>
          <a:p>
            <a:pPr marL="0" indent="0">
              <a:buNone/>
            </a:pPr>
            <a:r>
              <a:rPr lang="en-US" dirty="0" err="1" smtClean="0">
                <a:latin typeface="Courier New" panose="02070309020205020404" pitchFamily="49" charset="0"/>
                <a:cs typeface="Courier New" panose="02070309020205020404" pitchFamily="49" charset="0"/>
              </a:rPr>
              <a:t>newfile</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os.path.join</a:t>
            </a:r>
            <a:r>
              <a:rPr lang="en-US" dirty="0" smtClean="0">
                <a:latin typeface="Courier New" panose="02070309020205020404" pitchFamily="49" charset="0"/>
                <a:cs typeface="Courier New" panose="02070309020205020404" pitchFamily="49" charset="0"/>
              </a:rPr>
              <a:t> (“/Users/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&lt;</a:t>
            </a:r>
            <a:r>
              <a:rPr lang="en-US" dirty="0" err="1" smtClean="0">
                <a:latin typeface="Courier New" panose="02070309020205020404" pitchFamily="49" charset="0"/>
                <a:cs typeface="Courier New" panose="02070309020205020404" pitchFamily="49" charset="0"/>
              </a:rPr>
              <a:t>myuserid</a:t>
            </a:r>
            <a:r>
              <a:rPr lang="en-US" dirty="0" smtClean="0">
                <a:latin typeface="Courier New" panose="02070309020205020404" pitchFamily="49" charset="0"/>
                <a:cs typeface="Courier New" panose="02070309020205020404" pitchFamily="49" charset="0"/>
              </a:rPr>
              <a:t>&gt;/</a:t>
            </a:r>
            <a:r>
              <a:rPr lang="en-US" dirty="0" err="1" smtClean="0">
                <a:latin typeface="Courier New" panose="02070309020205020404" pitchFamily="49" charset="0"/>
                <a:cs typeface="Courier New" panose="02070309020205020404" pitchFamily="49" charset="0"/>
              </a:rPr>
              <a:t>Desktop”,”Output</a:t>
            </a:r>
            <a:r>
              <a:rPr lang="en-US" dirty="0" smtClean="0">
                <a:latin typeface="Courier New" panose="02070309020205020404" pitchFamily="49" charset="0"/>
                <a:cs typeface="Courier New" panose="02070309020205020404" pitchFamily="49" charset="0"/>
              </a:rPr>
              <a:t>”)</a:t>
            </a:r>
          </a:p>
          <a:p>
            <a:r>
              <a:rPr lang="en-US" dirty="0" smtClean="0"/>
              <a:t>From there, write the string “I can print output” to </a:t>
            </a:r>
            <a:r>
              <a:rPr lang="en-US" dirty="0" err="1" smtClean="0">
                <a:latin typeface="Courier New"/>
                <a:cs typeface="Courier New"/>
              </a:rPr>
              <a:t>newfile</a:t>
            </a:r>
            <a:r>
              <a:rPr lang="en-US" dirty="0" smtClean="0"/>
              <a:t>.</a:t>
            </a:r>
            <a:endParaRPr lang="en-US" dirty="0"/>
          </a:p>
        </p:txBody>
      </p:sp>
    </p:spTree>
    <p:extLst>
      <p:ext uri="{BB962C8B-B14F-4D97-AF65-F5344CB8AC3E}">
        <p14:creationId xmlns:p14="http://schemas.microsoft.com/office/powerpoint/2010/main" val="221148234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lnSpcReduction="10000"/>
          </a:bodyPr>
          <a:lstStyle/>
          <a:p>
            <a:r>
              <a:rPr lang="en-US" dirty="0" smtClean="0"/>
              <a:t>Open a file </a:t>
            </a:r>
            <a:r>
              <a:rPr lang="en-US" dirty="0" err="1" smtClean="0">
                <a:latin typeface="Courier New"/>
                <a:cs typeface="Courier New"/>
              </a:rPr>
              <a:t>data.txt</a:t>
            </a:r>
            <a:endParaRPr lang="en-US" dirty="0" smtClean="0">
              <a:latin typeface="Courier New"/>
              <a:cs typeface="Courier New"/>
            </a:endParaRPr>
          </a:p>
          <a:p>
            <a:r>
              <a:rPr lang="en-US" dirty="0" smtClean="0"/>
              <a:t>Write to the file three columns of numbers separated by commas. These columns should be</a:t>
            </a:r>
          </a:p>
          <a:p>
            <a:pPr marL="0" indent="0">
              <a:buNone/>
            </a:pPr>
            <a:r>
              <a:rPr lang="en-US" dirty="0" smtClean="0"/>
              <a:t> </a:t>
            </a:r>
            <a:r>
              <a:rPr lang="en-US" dirty="0" smtClean="0">
                <a:latin typeface="Courier New"/>
                <a:cs typeface="Courier New"/>
              </a:rPr>
              <a:t> n, n**2, n**3</a:t>
            </a:r>
          </a:p>
          <a:p>
            <a:pPr marL="0" indent="0">
              <a:buNone/>
            </a:pPr>
            <a:r>
              <a:rPr lang="en-US" dirty="0" smtClean="0"/>
              <a:t>  for n going from 1 to 20.</a:t>
            </a:r>
          </a:p>
          <a:p>
            <a:r>
              <a:rPr lang="en-US" dirty="0" smtClean="0"/>
              <a:t>Read back the file. Store each variable into a list.  Use these values to compute and print </a:t>
            </a:r>
          </a:p>
          <a:p>
            <a:pPr marL="0" indent="0">
              <a:buNone/>
            </a:pPr>
            <a:r>
              <a:rPr lang="en-US" dirty="0"/>
              <a:t> </a:t>
            </a:r>
            <a:r>
              <a:rPr lang="en-US" dirty="0" smtClean="0"/>
              <a:t>  </a:t>
            </a:r>
            <a:r>
              <a:rPr lang="en-US" dirty="0" smtClean="0">
                <a:latin typeface="Courier New"/>
                <a:cs typeface="Courier New"/>
              </a:rPr>
              <a:t>a+bn+cn</a:t>
            </a:r>
            <a:r>
              <a:rPr lang="en-US" baseline="30000" dirty="0" smtClean="0">
                <a:latin typeface="Courier New"/>
                <a:cs typeface="Courier New"/>
              </a:rPr>
              <a:t>2</a:t>
            </a:r>
            <a:r>
              <a:rPr lang="en-US" dirty="0" smtClean="0">
                <a:latin typeface="Courier New"/>
                <a:cs typeface="Courier New"/>
              </a:rPr>
              <a:t>+dn</a:t>
            </a:r>
            <a:r>
              <a:rPr lang="en-US" baseline="30000" dirty="0" smtClean="0">
                <a:latin typeface="Courier New"/>
                <a:cs typeface="Courier New"/>
              </a:rPr>
              <a:t>3</a:t>
            </a:r>
          </a:p>
          <a:p>
            <a:pPr marL="0" indent="0">
              <a:buNone/>
            </a:pPr>
            <a:r>
              <a:rPr lang="en-US" dirty="0" smtClean="0"/>
              <a:t>  for a=1., b=2.4, c=5.8, d=0.7</a:t>
            </a:r>
          </a:p>
          <a:p>
            <a:r>
              <a:rPr lang="en-US" dirty="0" smtClean="0"/>
              <a:t>Plot the result.</a:t>
            </a:r>
            <a:endParaRPr lang="en-US" dirty="0"/>
          </a:p>
        </p:txBody>
      </p:sp>
    </p:spTree>
    <p:extLst>
      <p:ext uri="{BB962C8B-B14F-4D97-AF65-F5344CB8AC3E}">
        <p14:creationId xmlns:p14="http://schemas.microsoft.com/office/powerpoint/2010/main" val="22317818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83498232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Prepare for Failure</a:t>
            </a:r>
            <a:endParaRPr lang="en-US" dirty="0"/>
          </a:p>
        </p:txBody>
      </p:sp>
      <p:sp>
        <p:nvSpPr>
          <p:cNvPr id="3" name="Content Placeholder 2"/>
          <p:cNvSpPr>
            <a:spLocks noGrp="1"/>
          </p:cNvSpPr>
          <p:nvPr>
            <p:ph idx="1"/>
          </p:nvPr>
        </p:nvSpPr>
        <p:spPr/>
        <p:txBody>
          <a:bodyPr/>
          <a:lstStyle/>
          <a:p>
            <a:r>
              <a:rPr lang="en-US" dirty="0" smtClean="0"/>
              <a:t>Many situations can result in an error.</a:t>
            </a:r>
          </a:p>
          <a:p>
            <a:pPr lvl="1"/>
            <a:r>
              <a:rPr lang="en-US" dirty="0" smtClean="0"/>
              <a:t>Attempt to read a file that isn’t there</a:t>
            </a:r>
          </a:p>
          <a:p>
            <a:pPr lvl="1"/>
            <a:r>
              <a:rPr lang="en-US" dirty="0" smtClean="0"/>
              <a:t>Attempt to cast a string to a number when the string does not represent a number</a:t>
            </a:r>
          </a:p>
          <a:p>
            <a:pPr lvl="1"/>
            <a:r>
              <a:rPr lang="en-US" dirty="0" smtClean="0"/>
              <a:t>Array or list index out of bounds</a:t>
            </a:r>
          </a:p>
          <a:p>
            <a:pPr lvl="1"/>
            <a:r>
              <a:rPr lang="en-US" dirty="0" smtClean="0"/>
              <a:t>Key requested not in the dictionary</a:t>
            </a:r>
          </a:p>
          <a:p>
            <a:r>
              <a:rPr lang="en-US" dirty="0" smtClean="0"/>
              <a:t>All these conditions (and many more) are called </a:t>
            </a:r>
            <a:r>
              <a:rPr lang="en-US" i="1" dirty="0" smtClean="0"/>
              <a:t>exceptions</a:t>
            </a:r>
            <a:r>
              <a:rPr lang="en-US" dirty="0" smtClean="0"/>
              <a:t>.</a:t>
            </a:r>
          </a:p>
          <a:p>
            <a:r>
              <a:rPr lang="en-US" dirty="0" smtClean="0"/>
              <a:t>If you do not handle them, the interpreter will, and it will just stop with some error message.</a:t>
            </a:r>
            <a:endParaRPr lang="en-US" dirty="0"/>
          </a:p>
        </p:txBody>
      </p:sp>
    </p:spTree>
    <p:extLst>
      <p:ext uri="{BB962C8B-B14F-4D97-AF65-F5344CB8AC3E}">
        <p14:creationId xmlns:p14="http://schemas.microsoft.com/office/powerpoint/2010/main" val="18898371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Catching Exceptions</a:t>
            </a:r>
            <a:endParaRPr lang="en-US" dirty="0"/>
          </a:p>
        </p:txBody>
      </p:sp>
      <p:sp>
        <p:nvSpPr>
          <p:cNvPr id="3" name="Content Placeholder 2"/>
          <p:cNvSpPr>
            <a:spLocks noGrp="1"/>
          </p:cNvSpPr>
          <p:nvPr>
            <p:ph idx="1"/>
          </p:nvPr>
        </p:nvSpPr>
        <p:spPr/>
        <p:txBody>
          <a:bodyPr>
            <a:normAutofit/>
          </a:bodyPr>
          <a:lstStyle/>
          <a:p>
            <a:r>
              <a:rPr lang="en-US" dirty="0" smtClean="0"/>
              <a:t>You have code that may cause an exception</a:t>
            </a:r>
          </a:p>
          <a:p>
            <a:pPr lvl="1"/>
            <a:r>
              <a:rPr lang="en-US" dirty="0" smtClean="0"/>
              <a:t>Put it into a </a:t>
            </a:r>
            <a:r>
              <a:rPr lang="en-US" dirty="0" smtClean="0">
                <a:latin typeface="Courier New"/>
                <a:cs typeface="Courier New"/>
              </a:rPr>
              <a:t>try</a:t>
            </a:r>
            <a:r>
              <a:rPr lang="en-US" dirty="0" smtClean="0"/>
              <a:t> block.</a:t>
            </a:r>
          </a:p>
          <a:p>
            <a:pPr lvl="1"/>
            <a:r>
              <a:rPr lang="en-US" dirty="0" smtClean="0"/>
              <a:t>One or more </a:t>
            </a:r>
            <a:r>
              <a:rPr lang="en-US" dirty="0" smtClean="0">
                <a:latin typeface="Courier New"/>
                <a:cs typeface="Courier New"/>
              </a:rPr>
              <a:t>except</a:t>
            </a:r>
            <a:r>
              <a:rPr lang="en-US" dirty="0" smtClean="0"/>
              <a:t> clauses tell the interpreter how to handle the exception as gracefully as possible.</a:t>
            </a:r>
          </a:p>
          <a:p>
            <a:pPr marL="274320" lvl="1" indent="0">
              <a:buNone/>
            </a:pPr>
            <a:endParaRPr lang="en-US" sz="2200" dirty="0" smtClean="0">
              <a:latin typeface="Courier New"/>
              <a:cs typeface="Courier New"/>
            </a:endParaRPr>
          </a:p>
          <a:p>
            <a:pPr marL="274320" lvl="1" indent="0">
              <a:buNone/>
            </a:pPr>
            <a:r>
              <a:rPr lang="en-US" sz="2200" dirty="0" smtClean="0">
                <a:latin typeface="Courier New"/>
                <a:cs typeface="Courier New"/>
              </a:rPr>
              <a:t>try:</a:t>
            </a:r>
          </a:p>
          <a:p>
            <a:pPr marL="274320" lvl="1" indent="0">
              <a:buNone/>
            </a:pPr>
            <a:r>
              <a:rPr lang="en-US" sz="2200" dirty="0">
                <a:latin typeface="Courier New"/>
                <a:cs typeface="Courier New"/>
              </a:rPr>
              <a:t> </a:t>
            </a:r>
            <a:r>
              <a:rPr lang="en-US" sz="2200" dirty="0" smtClean="0">
                <a:latin typeface="Courier New"/>
                <a:cs typeface="Courier New"/>
              </a:rPr>
              <a:t>  fin=open(</a:t>
            </a:r>
            <a:r>
              <a:rPr lang="en-US" sz="2200" dirty="0" err="1" smtClean="0">
                <a:latin typeface="Courier New"/>
                <a:cs typeface="Courier New"/>
              </a:rPr>
              <a:t>datafile.csv,'r</a:t>
            </a:r>
            <a:r>
              <a:rPr lang="en-US" sz="2200" dirty="0">
                <a:latin typeface="Courier New"/>
                <a:cs typeface="Courier New"/>
              </a:rPr>
              <a:t>'</a:t>
            </a:r>
            <a:r>
              <a:rPr lang="en-US" sz="2200" dirty="0" smtClean="0">
                <a:latin typeface="Courier New"/>
                <a:cs typeface="Courier New"/>
              </a:rPr>
              <a:t>)</a:t>
            </a:r>
          </a:p>
          <a:p>
            <a:pPr marL="274320" lvl="1" indent="0">
              <a:buNone/>
            </a:pPr>
            <a:r>
              <a:rPr lang="en-US" sz="2200" dirty="0">
                <a:latin typeface="Courier New"/>
                <a:cs typeface="Courier New"/>
              </a:rPr>
              <a:t>e</a:t>
            </a:r>
            <a:r>
              <a:rPr lang="en-US" sz="2200" dirty="0" smtClean="0">
                <a:latin typeface="Courier New"/>
                <a:cs typeface="Courier New"/>
              </a:rPr>
              <a:t>xcept </a:t>
            </a:r>
            <a:r>
              <a:rPr lang="en-US" sz="2200" dirty="0" err="1" smtClean="0">
                <a:latin typeface="Courier New"/>
                <a:cs typeface="Courier New"/>
              </a:rPr>
              <a:t>IOError</a:t>
            </a:r>
            <a:r>
              <a:rPr lang="en-US" sz="2200" dirty="0" smtClean="0">
                <a:latin typeface="Courier New"/>
                <a:cs typeface="Courier New"/>
              </a:rPr>
              <a:t>:</a:t>
            </a:r>
          </a:p>
          <a:p>
            <a:pPr marL="548640" lvl="2" indent="0">
              <a:buNone/>
            </a:pPr>
            <a:r>
              <a:rPr lang="en-US" sz="2200" dirty="0" smtClean="0">
                <a:latin typeface="Courier New"/>
                <a:cs typeface="Courier New"/>
              </a:rPr>
              <a:t> print "Unable to open file"</a:t>
            </a:r>
          </a:p>
        </p:txBody>
      </p:sp>
    </p:spTree>
    <p:extLst>
      <p:ext uri="{BB962C8B-B14F-4D97-AF65-F5344CB8AC3E}">
        <p14:creationId xmlns:p14="http://schemas.microsoft.com/office/powerpoint/2010/main" val="121064765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Catch Any Exception</a:t>
            </a:r>
            <a:endParaRPr lang="en-US" dirty="0"/>
          </a:p>
        </p:txBody>
      </p:sp>
      <p:sp>
        <p:nvSpPr>
          <p:cNvPr id="3" name="Content Placeholder 2"/>
          <p:cNvSpPr>
            <a:spLocks noGrp="1"/>
          </p:cNvSpPr>
          <p:nvPr>
            <p:ph idx="1"/>
          </p:nvPr>
        </p:nvSpPr>
        <p:spPr/>
        <p:txBody>
          <a:bodyPr/>
          <a:lstStyle/>
          <a:p>
            <a:r>
              <a:rPr lang="en-US" dirty="0" smtClean="0"/>
              <a:t>If you do not provide an exception name the except clause will be executed for any exception.</a:t>
            </a:r>
          </a:p>
          <a:p>
            <a:r>
              <a:rPr lang="en-US" dirty="0" smtClean="0"/>
              <a:t>Some programmers believe this is sloppy, but you may not know what exceptions might be raised.  Or if you have many that might occur, all with similar handling, this is neater.</a:t>
            </a:r>
          </a:p>
          <a:p>
            <a:pPr marL="0" indent="0">
              <a:buNone/>
            </a:pPr>
            <a:r>
              <a:rPr lang="en-US" sz="2400" dirty="0" smtClean="0">
                <a:latin typeface="Courier New"/>
                <a:cs typeface="Courier New"/>
              </a:rPr>
              <a:t>   try:</a:t>
            </a:r>
          </a:p>
          <a:p>
            <a:pPr marL="274320" lvl="1" indent="0">
              <a:buNone/>
            </a:pPr>
            <a:r>
              <a:rPr lang="en-US" dirty="0" smtClean="0">
                <a:latin typeface="Courier New"/>
                <a:cs typeface="Courier New"/>
              </a:rPr>
              <a:t>    something</a:t>
            </a:r>
          </a:p>
          <a:p>
            <a:pPr marL="0" indent="0">
              <a:buNone/>
            </a:pPr>
            <a:r>
              <a:rPr lang="en-US" sz="2400" dirty="0" smtClean="0">
                <a:latin typeface="Courier New"/>
                <a:cs typeface="Courier New"/>
              </a:rPr>
              <a:t>   except:</a:t>
            </a:r>
          </a:p>
          <a:p>
            <a:pPr marL="274320" lvl="1" indent="0">
              <a:buNone/>
            </a:pPr>
            <a:r>
              <a:rPr lang="en-US" dirty="0" smtClean="0">
                <a:latin typeface="Courier New"/>
                <a:cs typeface="Courier New"/>
              </a:rPr>
              <a:t>    print </a:t>
            </a:r>
            <a:r>
              <a:rPr lang="en-US" dirty="0">
                <a:latin typeface="Courier New"/>
                <a:cs typeface="Courier New"/>
              </a:rPr>
              <a:t>"</a:t>
            </a:r>
            <a:r>
              <a:rPr lang="en-US" dirty="0" smtClean="0">
                <a:latin typeface="Courier New"/>
                <a:cs typeface="Courier New"/>
              </a:rPr>
              <a:t>Error</a:t>
            </a:r>
            <a:r>
              <a:rPr lang="en-US" dirty="0">
                <a:latin typeface="Courier New"/>
                <a:cs typeface="Courier New"/>
              </a:rPr>
              <a:t>"</a:t>
            </a:r>
            <a:endParaRPr lang="en-US" dirty="0" smtClean="0">
              <a:latin typeface="Courier New"/>
              <a:cs typeface="Courier New"/>
            </a:endParaRPr>
          </a:p>
        </p:txBody>
      </p:sp>
    </p:spTree>
    <p:extLst>
      <p:ext uri="{BB962C8B-B14F-4D97-AF65-F5344CB8AC3E}">
        <p14:creationId xmlns:p14="http://schemas.microsoft.com/office/powerpoint/2010/main" val="209508271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Exceptions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interpreter provides a large number of built-in exceptions</a:t>
            </a:r>
          </a:p>
          <a:p>
            <a:pPr marL="0" indent="0">
              <a:buNone/>
            </a:pPr>
            <a:r>
              <a:rPr lang="en-US" dirty="0">
                <a:hlinkClick r:id="rId2"/>
              </a:rPr>
              <a:t>http:/</a:t>
            </a:r>
            <a:r>
              <a:rPr lang="en-US" dirty="0" smtClean="0">
                <a:hlinkClick r:id="rId2"/>
              </a:rPr>
              <a:t>/docs.python.org/2/library/exceptions.html</a:t>
            </a:r>
            <a:endParaRPr lang="en-US" dirty="0" smtClean="0"/>
          </a:p>
          <a:p>
            <a:r>
              <a:rPr lang="en-US" dirty="0" smtClean="0"/>
              <a:t>Some of the most commonly used include:</a:t>
            </a:r>
          </a:p>
          <a:p>
            <a:r>
              <a:rPr lang="en-US" dirty="0" err="1" smtClean="0">
                <a:latin typeface="Courier New"/>
                <a:cs typeface="Courier New"/>
              </a:rPr>
              <a:t>EOFError</a:t>
            </a:r>
            <a:endParaRPr lang="en-US" dirty="0" smtClean="0">
              <a:latin typeface="Courier New"/>
              <a:cs typeface="Courier New"/>
            </a:endParaRPr>
          </a:p>
          <a:p>
            <a:r>
              <a:rPr lang="en-US" dirty="0" err="1" smtClean="0">
                <a:latin typeface="Courier New"/>
                <a:cs typeface="Courier New"/>
              </a:rPr>
              <a:t>IOError</a:t>
            </a:r>
            <a:endParaRPr lang="en-US" dirty="0" smtClean="0">
              <a:latin typeface="Courier New"/>
              <a:cs typeface="Courier New"/>
            </a:endParaRPr>
          </a:p>
          <a:p>
            <a:r>
              <a:rPr lang="en-US" dirty="0" err="1" smtClean="0">
                <a:latin typeface="Courier New"/>
                <a:cs typeface="Courier New"/>
              </a:rPr>
              <a:t>KeyboardInterrupt</a:t>
            </a:r>
            <a:endParaRPr lang="en-US" dirty="0" smtClean="0">
              <a:latin typeface="Courier New"/>
              <a:cs typeface="Courier New"/>
            </a:endParaRPr>
          </a:p>
          <a:p>
            <a:r>
              <a:rPr lang="en-US" dirty="0" err="1" smtClean="0">
                <a:latin typeface="Courier New"/>
                <a:cs typeface="Courier New"/>
              </a:rPr>
              <a:t>IndexError</a:t>
            </a:r>
            <a:endParaRPr lang="en-US" dirty="0" smtClean="0">
              <a:latin typeface="Courier New"/>
              <a:cs typeface="Courier New"/>
            </a:endParaRPr>
          </a:p>
          <a:p>
            <a:r>
              <a:rPr lang="en-US" dirty="0" err="1" smtClean="0">
                <a:latin typeface="Courier New"/>
                <a:cs typeface="Courier New"/>
              </a:rPr>
              <a:t>KeyError</a:t>
            </a:r>
            <a:endParaRPr lang="en-US" dirty="0" smtClean="0">
              <a:latin typeface="Courier New"/>
              <a:cs typeface="Courier New"/>
            </a:endParaRPr>
          </a:p>
          <a:p>
            <a:r>
              <a:rPr lang="en-US" dirty="0" err="1" smtClean="0">
                <a:latin typeface="Courier New"/>
                <a:cs typeface="Courier New"/>
              </a:rPr>
              <a:t>NameError</a:t>
            </a:r>
            <a:endParaRPr lang="en-US" dirty="0" smtClean="0">
              <a:latin typeface="Courier New"/>
              <a:cs typeface="Courier New"/>
            </a:endParaRPr>
          </a:p>
          <a:p>
            <a:r>
              <a:rPr lang="en-US" dirty="0" err="1" smtClean="0">
                <a:latin typeface="Courier New"/>
                <a:cs typeface="Courier New"/>
              </a:rPr>
              <a:t>NotImplementedError</a:t>
            </a:r>
            <a:endParaRPr lang="en-US" dirty="0" smtClean="0">
              <a:latin typeface="Courier New"/>
              <a:cs typeface="Courier New"/>
            </a:endParaRPr>
          </a:p>
          <a:p>
            <a:r>
              <a:rPr lang="en-US" dirty="0" err="1" smtClean="0">
                <a:latin typeface="Courier New"/>
                <a:cs typeface="Courier New"/>
              </a:rPr>
              <a:t>TypeError</a:t>
            </a:r>
            <a:endParaRPr lang="en-US" dirty="0" smtClean="0">
              <a:latin typeface="Courier New"/>
              <a:cs typeface="Courier New"/>
            </a:endParaRPr>
          </a:p>
          <a:p>
            <a:r>
              <a:rPr lang="en-US" dirty="0" err="1" smtClean="0">
                <a:latin typeface="Courier New"/>
                <a:cs typeface="Courier New"/>
              </a:rPr>
              <a:t>ValueError</a:t>
            </a:r>
            <a:endParaRPr lang="en-US" dirty="0" smtClean="0">
              <a:latin typeface="Courier New"/>
              <a:cs typeface="Courier New"/>
            </a:endParaRPr>
          </a:p>
          <a:p>
            <a:r>
              <a:rPr lang="en-US" dirty="0" err="1" smtClean="0">
                <a:latin typeface="Courier New"/>
                <a:cs typeface="Courier New"/>
              </a:rPr>
              <a:t>ZeroDivisionError</a:t>
            </a:r>
            <a:endParaRPr lang="en-US" dirty="0">
              <a:latin typeface="Courier New"/>
              <a:cs typeface="Courier New"/>
            </a:endParaRPr>
          </a:p>
        </p:txBody>
      </p:sp>
    </p:spTree>
    <p:extLst>
      <p:ext uri="{BB962C8B-B14F-4D97-AF65-F5344CB8AC3E}">
        <p14:creationId xmlns:p14="http://schemas.microsoft.com/office/powerpoint/2010/main" val="19132979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Exceptions</a:t>
            </a:r>
            <a:endParaRPr lang="en-US" dirty="0"/>
          </a:p>
        </p:txBody>
      </p:sp>
      <p:sp>
        <p:nvSpPr>
          <p:cNvPr id="3" name="Content Placeholder 2"/>
          <p:cNvSpPr>
            <a:spLocks noGrp="1"/>
          </p:cNvSpPr>
          <p:nvPr>
            <p:ph idx="1"/>
          </p:nvPr>
        </p:nvSpPr>
        <p:spPr/>
        <p:txBody>
          <a:bodyPr/>
          <a:lstStyle/>
          <a:p>
            <a:r>
              <a:rPr lang="en-US" dirty="0" smtClean="0"/>
              <a:t>You can handle different exceptions differently by providing more than one except for the same try:</a:t>
            </a:r>
          </a:p>
          <a:p>
            <a:endParaRPr lang="en-US" dirty="0" smtClean="0"/>
          </a:p>
          <a:p>
            <a:pPr marL="0" indent="0">
              <a:buNone/>
            </a:pPr>
            <a:r>
              <a:rPr lang="en-US" sz="2000" dirty="0" smtClean="0">
                <a:latin typeface="Courier New"/>
                <a:cs typeface="Courier New"/>
              </a:rPr>
              <a:t>try:</a:t>
            </a:r>
          </a:p>
          <a:p>
            <a:pPr marL="0" indent="0">
              <a:buNone/>
            </a:pPr>
            <a:r>
              <a:rPr lang="en-US" sz="2000" dirty="0">
                <a:latin typeface="Courier New"/>
                <a:cs typeface="Courier New"/>
              </a:rPr>
              <a:t> </a:t>
            </a:r>
            <a:r>
              <a:rPr lang="en-US" sz="2000" dirty="0" smtClean="0">
                <a:latin typeface="Courier New"/>
                <a:cs typeface="Courier New"/>
              </a:rPr>
              <a:t>  input=</a:t>
            </a:r>
            <a:r>
              <a:rPr lang="en-US" sz="2000" dirty="0" err="1" smtClean="0">
                <a:latin typeface="Courier New"/>
                <a:cs typeface="Courier New"/>
              </a:rPr>
              <a:t>int</a:t>
            </a:r>
            <a:r>
              <a:rPr lang="en-US" sz="2000" dirty="0" smtClean="0">
                <a:latin typeface="Courier New"/>
                <a:cs typeface="Courier New"/>
              </a:rPr>
              <a:t>(</a:t>
            </a:r>
            <a:r>
              <a:rPr lang="en-US" sz="2000" dirty="0" err="1" smtClean="0">
                <a:latin typeface="Courier New"/>
                <a:cs typeface="Courier New"/>
              </a:rPr>
              <a:t>raw_input</a:t>
            </a:r>
            <a:r>
              <a:rPr lang="en-US" sz="2000" dirty="0" smtClean="0">
                <a:latin typeface="Courier New"/>
                <a:cs typeface="Courier New"/>
              </a:rPr>
              <a:t>("Please enter an integer</a:t>
            </a:r>
            <a:r>
              <a:rPr lang="en-US" sz="2000" dirty="0" smtClean="0">
                <a:latin typeface="Courier New"/>
                <a:cs typeface="Courier New"/>
                <a:sym typeface="Wingdings"/>
              </a:rPr>
              <a:t>:"))</a:t>
            </a:r>
            <a:endParaRPr lang="en-US" sz="2000" dirty="0" smtClean="0">
              <a:latin typeface="Courier New"/>
              <a:cs typeface="Courier New"/>
            </a:endParaRPr>
          </a:p>
          <a:p>
            <a:pPr marL="0" indent="0">
              <a:buNone/>
            </a:pPr>
            <a:r>
              <a:rPr lang="en-US" sz="2000" dirty="0" smtClean="0">
                <a:latin typeface="Courier New"/>
                <a:cs typeface="Courier New"/>
              </a:rPr>
              <a:t>except </a:t>
            </a:r>
            <a:r>
              <a:rPr lang="en-US" sz="2000" dirty="0" err="1" smtClean="0">
                <a:latin typeface="Courier New"/>
                <a:cs typeface="Courier New"/>
              </a:rPr>
              <a:t>EOFError</a:t>
            </a:r>
            <a:r>
              <a:rPr lang="en-US" sz="2000" dirty="0" smtClean="0">
                <a:latin typeface="Courier New"/>
                <a:cs typeface="Courier New"/>
              </a:rPr>
              <a:t>:</a:t>
            </a:r>
          </a:p>
          <a:p>
            <a:pPr marL="274320" lvl="1" indent="0">
              <a:buNone/>
            </a:pPr>
            <a:r>
              <a:rPr lang="en-US" sz="2000" dirty="0">
                <a:latin typeface="Courier New"/>
                <a:cs typeface="Courier New"/>
              </a:rPr>
              <a:t> </a:t>
            </a:r>
            <a:r>
              <a:rPr lang="en-US" sz="2000" dirty="0" smtClean="0">
                <a:latin typeface="Courier New"/>
                <a:cs typeface="Courier New"/>
              </a:rPr>
              <a:t> print "You did not enter anything"</a:t>
            </a:r>
          </a:p>
          <a:p>
            <a:pPr marL="0" indent="0">
              <a:buNone/>
            </a:pPr>
            <a:r>
              <a:rPr lang="en-US" sz="2000" dirty="0" smtClean="0">
                <a:latin typeface="Courier New"/>
                <a:cs typeface="Courier New"/>
              </a:rPr>
              <a:t>except </a:t>
            </a:r>
            <a:r>
              <a:rPr lang="en-US" sz="2000" dirty="0" err="1" smtClean="0">
                <a:latin typeface="Courier New"/>
                <a:cs typeface="Courier New"/>
              </a:rPr>
              <a:t>ValueError</a:t>
            </a:r>
            <a:r>
              <a:rPr lang="en-US" sz="2000" dirty="0" smtClean="0">
                <a:latin typeface="Courier New"/>
                <a:cs typeface="Courier New"/>
              </a:rPr>
              <a:t>:</a:t>
            </a:r>
          </a:p>
          <a:p>
            <a:pPr marL="274320" lvl="1" indent="0">
              <a:buNone/>
            </a:pPr>
            <a:r>
              <a:rPr lang="en-US" sz="2000" dirty="0">
                <a:latin typeface="Courier New"/>
                <a:cs typeface="Courier New"/>
              </a:rPr>
              <a:t> </a:t>
            </a:r>
            <a:r>
              <a:rPr lang="en-US" sz="2000" dirty="0" smtClean="0">
                <a:latin typeface="Courier New"/>
                <a:cs typeface="Courier New"/>
              </a:rPr>
              <a:t> print "You did not enter an integer"</a:t>
            </a:r>
            <a:endParaRPr lang="en-US" sz="2000" dirty="0">
              <a:latin typeface="Courier New"/>
              <a:cs typeface="Courier New"/>
            </a:endParaRPr>
          </a:p>
        </p:txBody>
      </p:sp>
    </p:spTree>
    <p:extLst>
      <p:ext uri="{BB962C8B-B14F-4D97-AF65-F5344CB8AC3E}">
        <p14:creationId xmlns:p14="http://schemas.microsoft.com/office/powerpoint/2010/main" val="37912052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the Interpreter Message</a:t>
            </a:r>
            <a:endParaRPr lang="en-US" dirty="0"/>
          </a:p>
        </p:txBody>
      </p:sp>
      <p:sp>
        <p:nvSpPr>
          <p:cNvPr id="3" name="Content Placeholder 2"/>
          <p:cNvSpPr>
            <a:spLocks noGrp="1"/>
          </p:cNvSpPr>
          <p:nvPr>
            <p:ph idx="1"/>
          </p:nvPr>
        </p:nvSpPr>
        <p:spPr/>
        <p:txBody>
          <a:bodyPr/>
          <a:lstStyle/>
          <a:p>
            <a:r>
              <a:rPr lang="en-US" dirty="0" smtClean="0"/>
              <a:t>You can acquire the string of the interpreter’s built-in error message.</a:t>
            </a:r>
          </a:p>
          <a:p>
            <a:pPr marL="0" indent="0">
              <a:buNone/>
            </a:pPr>
            <a:r>
              <a:rPr lang="en-US" dirty="0" smtClean="0">
                <a:latin typeface="Courier New"/>
                <a:cs typeface="Courier New"/>
              </a:rPr>
              <a:t>   try:</a:t>
            </a:r>
          </a:p>
          <a:p>
            <a:pPr marL="0" indent="0">
              <a:buNone/>
            </a:pPr>
            <a:r>
              <a:rPr lang="en-US" dirty="0">
                <a:latin typeface="Courier New"/>
                <a:cs typeface="Courier New"/>
              </a:rPr>
              <a:t> </a:t>
            </a:r>
            <a:r>
              <a:rPr lang="en-US" dirty="0" smtClean="0">
                <a:latin typeface="Courier New"/>
                <a:cs typeface="Courier New"/>
              </a:rPr>
              <a:t>     print </a:t>
            </a:r>
            <a:r>
              <a:rPr lang="en-US" dirty="0" err="1" smtClean="0">
                <a:latin typeface="Courier New"/>
                <a:cs typeface="Courier New"/>
              </a:rPr>
              <a:t>myvar</a:t>
            </a:r>
            <a:endParaRPr lang="en-US" dirty="0" smtClean="0">
              <a:latin typeface="Courier New"/>
              <a:cs typeface="Courier New"/>
            </a:endParaRPr>
          </a:p>
          <a:p>
            <a:pPr marL="0" indent="0">
              <a:buNone/>
            </a:pPr>
            <a:r>
              <a:rPr lang="en-US" dirty="0" smtClean="0">
                <a:latin typeface="Courier New"/>
                <a:cs typeface="Courier New"/>
              </a:rPr>
              <a:t>   except </a:t>
            </a:r>
            <a:r>
              <a:rPr lang="en-US" dirty="0" err="1" smtClean="0">
                <a:latin typeface="Courier New"/>
                <a:cs typeface="Courier New"/>
              </a:rPr>
              <a:t>NameError</a:t>
            </a:r>
            <a:r>
              <a:rPr lang="en-US">
                <a:latin typeface="Courier New"/>
                <a:cs typeface="Courier New"/>
              </a:rPr>
              <a:t> </a:t>
            </a:r>
            <a:r>
              <a:rPr lang="en-US" smtClean="0">
                <a:latin typeface="Courier New"/>
                <a:cs typeface="Courier New"/>
              </a:rPr>
              <a:t>as e</a:t>
            </a:r>
            <a:r>
              <a:rPr lang="en-US" dirty="0" smtClean="0">
                <a:latin typeface="Courier New"/>
                <a:cs typeface="Courier New"/>
              </a:rPr>
              <a:t>:</a:t>
            </a:r>
          </a:p>
          <a:p>
            <a:pPr marL="0" indent="0">
              <a:buNone/>
            </a:pPr>
            <a:r>
              <a:rPr lang="en-US" dirty="0">
                <a:latin typeface="Courier New"/>
                <a:cs typeface="Courier New"/>
              </a:rPr>
              <a:t> </a:t>
            </a:r>
            <a:r>
              <a:rPr lang="en-US" dirty="0" smtClean="0">
                <a:latin typeface="Courier New"/>
                <a:cs typeface="Courier New"/>
              </a:rPr>
              <a:t>     print e</a:t>
            </a:r>
          </a:p>
          <a:p>
            <a:pPr marL="0" indent="0">
              <a:buNone/>
            </a:pPr>
            <a:endParaRPr lang="en-US" dirty="0" smtClean="0">
              <a:latin typeface="Courier New"/>
              <a:cs typeface="Courier New"/>
            </a:endParaRPr>
          </a:p>
          <a:p>
            <a:r>
              <a:rPr lang="en-US" dirty="0" smtClean="0"/>
              <a:t>If </a:t>
            </a:r>
            <a:r>
              <a:rPr lang="en-US" dirty="0" err="1" smtClean="0"/>
              <a:t>myvar</a:t>
            </a:r>
            <a:r>
              <a:rPr lang="en-US" dirty="0" smtClean="0"/>
              <a:t> is undefined it will print</a:t>
            </a:r>
          </a:p>
          <a:p>
            <a:pPr marL="0" indent="0">
              <a:buNone/>
            </a:pPr>
            <a:r>
              <a:rPr lang="en-US" dirty="0" smtClean="0"/>
              <a:t>   </a:t>
            </a:r>
            <a:r>
              <a:rPr lang="en-US" dirty="0" smtClean="0">
                <a:latin typeface="Courier New"/>
                <a:cs typeface="Courier New"/>
              </a:rPr>
              <a:t>name ‘</a:t>
            </a:r>
            <a:r>
              <a:rPr lang="en-US" dirty="0" err="1" smtClean="0">
                <a:latin typeface="Courier New"/>
                <a:cs typeface="Courier New"/>
              </a:rPr>
              <a:t>myvar</a:t>
            </a:r>
            <a:r>
              <a:rPr lang="en-US" dirty="0" smtClean="0">
                <a:latin typeface="Courier New"/>
                <a:cs typeface="Courier New"/>
              </a:rPr>
              <a:t>’ is not defined</a:t>
            </a:r>
            <a:endParaRPr lang="en-US" dirty="0">
              <a:latin typeface="Courier New"/>
              <a:cs typeface="Courier New"/>
            </a:endParaRPr>
          </a:p>
        </p:txBody>
      </p:sp>
    </p:spTree>
    <p:extLst>
      <p:ext uri="{BB962C8B-B14F-4D97-AF65-F5344CB8AC3E}">
        <p14:creationId xmlns:p14="http://schemas.microsoft.com/office/powerpoint/2010/main" val="29466621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Else</a:t>
            </a:r>
            <a:endParaRPr lang="en-US" dirty="0"/>
          </a:p>
        </p:txBody>
      </p:sp>
      <p:sp>
        <p:nvSpPr>
          <p:cNvPr id="3" name="Content Placeholder 2"/>
          <p:cNvSpPr>
            <a:spLocks noGrp="1"/>
          </p:cNvSpPr>
          <p:nvPr>
            <p:ph idx="1"/>
          </p:nvPr>
        </p:nvSpPr>
        <p:spPr/>
        <p:txBody>
          <a:bodyPr/>
          <a:lstStyle/>
          <a:p>
            <a:r>
              <a:rPr lang="en-US" dirty="0" smtClean="0"/>
              <a:t>If you want to do something particular when the try passes, use else:</a:t>
            </a:r>
            <a:endParaRPr lang="en-US" dirty="0"/>
          </a:p>
          <a:p>
            <a:pPr marL="0" indent="0">
              <a:buNone/>
            </a:pPr>
            <a:r>
              <a:rPr lang="en-US" dirty="0" smtClean="0">
                <a:latin typeface="Courier New" charset="0"/>
                <a:ea typeface="Courier New" charset="0"/>
                <a:cs typeface="Courier New" charset="0"/>
              </a:rPr>
              <a:t>try:</a:t>
            </a:r>
          </a:p>
          <a:p>
            <a:pPr marL="274320" lvl="1" indent="0">
              <a:buNone/>
            </a:pPr>
            <a:r>
              <a:rPr lang="en-US" sz="2800" dirty="0" smtClean="0">
                <a:latin typeface="Courier New" charset="0"/>
                <a:ea typeface="Courier New" charset="0"/>
                <a:cs typeface="Courier New" charset="0"/>
              </a:rPr>
              <a:t> </a:t>
            </a:r>
            <a:r>
              <a:rPr lang="en-US" sz="2800" dirty="0" err="1" smtClean="0">
                <a:latin typeface="Courier New" charset="0"/>
                <a:ea typeface="Courier New" charset="0"/>
                <a:cs typeface="Courier New" charset="0"/>
              </a:rPr>
              <a:t>fout</a:t>
            </a:r>
            <a:r>
              <a:rPr lang="en-US" sz="2800" dirty="0" smtClean="0">
                <a:latin typeface="Courier New" charset="0"/>
                <a:ea typeface="Courier New" charset="0"/>
                <a:cs typeface="Courier New" charset="0"/>
              </a:rPr>
              <a:t>=open("</a:t>
            </a:r>
            <a:r>
              <a:rPr lang="en-US" sz="2800" dirty="0" err="1" smtClean="0">
                <a:latin typeface="Courier New" charset="0"/>
                <a:ea typeface="Courier New" charset="0"/>
                <a:cs typeface="Courier New" charset="0"/>
              </a:rPr>
              <a:t>outputfile.csv","w</a:t>
            </a:r>
            <a:r>
              <a:rPr lang="en-US" sz="2800" dirty="0" smtClean="0">
                <a:latin typeface="Courier New" charset="0"/>
                <a:ea typeface="Courier New" charset="0"/>
                <a:cs typeface="Courier New" charset="0"/>
              </a:rPr>
              <a:t>")</a:t>
            </a:r>
          </a:p>
          <a:p>
            <a:pPr marL="0" indent="0">
              <a:buNone/>
            </a:pPr>
            <a:r>
              <a:rPr lang="en-US" dirty="0" smtClean="0">
                <a:latin typeface="Courier New" charset="0"/>
                <a:ea typeface="Courier New" charset="0"/>
                <a:cs typeface="Courier New" charset="0"/>
              </a:rPr>
              <a:t>except </a:t>
            </a:r>
            <a:r>
              <a:rPr lang="en-US" dirty="0" err="1" smtClean="0">
                <a:latin typeface="Courier New" charset="0"/>
                <a:ea typeface="Courier New" charset="0"/>
                <a:cs typeface="Courier New" charset="0"/>
              </a:rPr>
              <a:t>IOError</a:t>
            </a:r>
            <a:r>
              <a:rPr lang="en-US" dirty="0" smtClean="0">
                <a:latin typeface="Courier New" charset="0"/>
                <a:ea typeface="Courier New" charset="0"/>
                <a:cs typeface="Courier New" charset="0"/>
              </a:rPr>
              <a:t>:</a:t>
            </a:r>
          </a:p>
          <a:p>
            <a:pPr marL="274320" lvl="1" indent="0">
              <a:buNone/>
            </a:pPr>
            <a:r>
              <a:rPr lang="en-US" sz="2800" dirty="0" smtClean="0">
                <a:latin typeface="Courier New" charset="0"/>
                <a:ea typeface="Courier New" charset="0"/>
                <a:cs typeface="Courier New" charset="0"/>
              </a:rPr>
              <a:t> print "Unable to open file"</a:t>
            </a:r>
          </a:p>
          <a:p>
            <a:pPr marL="0" indent="0">
              <a:buNone/>
            </a:pPr>
            <a:r>
              <a:rPr lang="en-US" dirty="0" smtClean="0">
                <a:latin typeface="Courier New" charset="0"/>
                <a:ea typeface="Courier New" charset="0"/>
                <a:cs typeface="Courier New" charset="0"/>
              </a:rPr>
              <a:t>else:</a:t>
            </a:r>
          </a:p>
          <a:p>
            <a:pPr marL="274320" lvl="1" indent="0">
              <a:buNone/>
            </a:pPr>
            <a:r>
              <a:rPr lang="en-US" sz="2800" dirty="0" smtClean="0">
                <a:latin typeface="Courier New" charset="0"/>
                <a:ea typeface="Courier New" charset="0"/>
                <a:cs typeface="Courier New" charset="0"/>
              </a:rPr>
              <a:t> print "File successfully opened"</a:t>
            </a:r>
          </a:p>
        </p:txBody>
      </p:sp>
    </p:spTree>
    <p:extLst>
      <p:ext uri="{BB962C8B-B14F-4D97-AF65-F5344CB8AC3E}">
        <p14:creationId xmlns:p14="http://schemas.microsoft.com/office/powerpoint/2010/main" val="3578527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ss">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Presentation6" id="{5F3F951C-E5F2-7C4B-A1BE-2913223E399E}" vid="{D83C2C2A-0AA0-914F-9B80-3440E15998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ACES-ARCS</Template>
  <TotalTime>2101</TotalTime>
  <Words>5873</Words>
  <Application>Microsoft Macintosh PowerPoint</Application>
  <PresentationFormat>On-screen Show (4:3)</PresentationFormat>
  <Paragraphs>828</Paragraphs>
  <Slides>102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102</vt:i4>
      </vt:variant>
    </vt:vector>
  </HeadingPairs>
  <TitlesOfParts>
    <vt:vector size="110" baseType="lpstr">
      <vt:lpstr>American Typewriter</vt:lpstr>
      <vt:lpstr>Arial</vt:lpstr>
      <vt:lpstr>Calibri</vt:lpstr>
      <vt:lpstr>Courier</vt:lpstr>
      <vt:lpstr>Courier New</vt:lpstr>
      <vt:lpstr>DejaVu Sans</vt:lpstr>
      <vt:lpstr>Wingdings</vt:lpstr>
      <vt:lpstr>Class</vt:lpstr>
      <vt:lpstr>Introduction to programming in python</vt:lpstr>
      <vt:lpstr>Tuples, dictionaries, and sets</vt:lpstr>
      <vt:lpstr>Ordered and Unordered Sequences</vt:lpstr>
      <vt:lpstr>Python Sequence Objects</vt:lpstr>
      <vt:lpstr>Tuples</vt:lpstr>
      <vt:lpstr>Tuple Operations</vt:lpstr>
      <vt:lpstr>More Tuple Operations</vt:lpstr>
      <vt:lpstr>Uses for Tuples</vt:lpstr>
      <vt:lpstr>Dictionaries</vt:lpstr>
      <vt:lpstr>Creating Dictionaries</vt:lpstr>
      <vt:lpstr>Dictionary Operations</vt:lpstr>
      <vt:lpstr>Pop Quiz</vt:lpstr>
      <vt:lpstr>More Advanced Key Handling</vt:lpstr>
      <vt:lpstr>Exercise</vt:lpstr>
      <vt:lpstr>Exercise</vt:lpstr>
      <vt:lpstr>Sets</vt:lpstr>
      <vt:lpstr>Set Construction</vt:lpstr>
      <vt:lpstr>Set Membership</vt:lpstr>
      <vt:lpstr>Set Operations</vt:lpstr>
      <vt:lpstr>Exercise</vt:lpstr>
      <vt:lpstr>FUnctions</vt:lpstr>
      <vt:lpstr>Some Inconsistent Terminology</vt:lpstr>
      <vt:lpstr>More Terminology</vt:lpstr>
      <vt:lpstr>Why Write Functions</vt:lpstr>
      <vt:lpstr>Separation of Concerns</vt:lpstr>
      <vt:lpstr>Arguments</vt:lpstr>
      <vt:lpstr>Functions in Python</vt:lpstr>
      <vt:lpstr>Invoking Functions</vt:lpstr>
      <vt:lpstr>Returning from a Function</vt:lpstr>
      <vt:lpstr>Examples</vt:lpstr>
      <vt:lpstr>Exercise</vt:lpstr>
      <vt:lpstr>Dummy Parameters</vt:lpstr>
      <vt:lpstr>Argument Agreement</vt:lpstr>
      <vt:lpstr>Optional and Keyword Arguments</vt:lpstr>
      <vt:lpstr>Warning</vt:lpstr>
      <vt:lpstr>Variable Passing  </vt:lpstr>
      <vt:lpstr>Exercise</vt:lpstr>
      <vt:lpstr>Early Returns</vt:lpstr>
      <vt:lpstr>Variable Scope</vt:lpstr>
      <vt:lpstr>Exercise</vt:lpstr>
      <vt:lpstr>Scope in Python</vt:lpstr>
      <vt:lpstr>Exercise</vt:lpstr>
      <vt:lpstr>Scope in the Interpreter</vt:lpstr>
      <vt:lpstr>Recursion</vt:lpstr>
      <vt:lpstr>Everybody’s Favorite Recursion</vt:lpstr>
      <vt:lpstr>Exercise</vt:lpstr>
      <vt:lpstr>Solution to Exercise A.</vt:lpstr>
      <vt:lpstr>Solution to Exercise B</vt:lpstr>
      <vt:lpstr>Functionals</vt:lpstr>
      <vt:lpstr>Lambda Expressions</vt:lpstr>
      <vt:lpstr>Useful Built-In List Functionals</vt:lpstr>
      <vt:lpstr>Functionals and Lambdas</vt:lpstr>
      <vt:lpstr>Exercise</vt:lpstr>
      <vt:lpstr>Advanced String Methods</vt:lpstr>
      <vt:lpstr>String Manipulation</vt:lpstr>
      <vt:lpstr>String Operators</vt:lpstr>
      <vt:lpstr>String Operations</vt:lpstr>
      <vt:lpstr>Exercise</vt:lpstr>
      <vt:lpstr>Categorization</vt:lpstr>
      <vt:lpstr>Exercises</vt:lpstr>
      <vt:lpstr>Case and Tests</vt:lpstr>
      <vt:lpstr>Replacing and Filling</vt:lpstr>
      <vt:lpstr>Splitting and Joining</vt:lpstr>
      <vt:lpstr>Representation in ASCII</vt:lpstr>
      <vt:lpstr>String Module</vt:lpstr>
      <vt:lpstr>CONSOLE Input/OUtput</vt:lpstr>
      <vt:lpstr>Data In/Data Out</vt:lpstr>
      <vt:lpstr>Reading Input</vt:lpstr>
      <vt:lpstr>Examples</vt:lpstr>
      <vt:lpstr>Writing Output</vt:lpstr>
      <vt:lpstr>Print</vt:lpstr>
      <vt:lpstr>Formatted I/O</vt:lpstr>
      <vt:lpstr>Examples: Formatting Floats</vt:lpstr>
      <vt:lpstr>Other Formats</vt:lpstr>
      <vt:lpstr>Constructing Formatted Strings</vt:lpstr>
      <vt:lpstr>And Now …</vt:lpstr>
      <vt:lpstr>Exercise</vt:lpstr>
      <vt:lpstr>Reading from the Command Line</vt:lpstr>
      <vt:lpstr>Using Command-Line Arguments</vt:lpstr>
      <vt:lpstr>Other Ways to Read from CL</vt:lpstr>
      <vt:lpstr>File IO</vt:lpstr>
      <vt:lpstr>Open a File</vt:lpstr>
      <vt:lpstr>Reading from a File</vt:lpstr>
      <vt:lpstr>Read Lines</vt:lpstr>
      <vt:lpstr>Reading a File</vt:lpstr>
      <vt:lpstr>Example</vt:lpstr>
      <vt:lpstr>Writing to a File</vt:lpstr>
      <vt:lpstr>Reading CSV files</vt:lpstr>
      <vt:lpstr>Closing Files</vt:lpstr>
      <vt:lpstr>Exercise</vt:lpstr>
      <vt:lpstr>Exercise</vt:lpstr>
      <vt:lpstr>Exceptions</vt:lpstr>
      <vt:lpstr>Prepare for Failure</vt:lpstr>
      <vt:lpstr>Catching Exceptions</vt:lpstr>
      <vt:lpstr>Catch Any Exception</vt:lpstr>
      <vt:lpstr>Named Exceptions</vt:lpstr>
      <vt:lpstr>Multiple Exceptions</vt:lpstr>
      <vt:lpstr>Getting the Interpreter Message</vt:lpstr>
      <vt:lpstr>Else</vt:lpstr>
      <vt:lpstr>Finally</vt:lpstr>
      <vt:lpstr>Raising Your Own</vt:lpstr>
      <vt:lpstr>with/as Operators</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ISSCENS</dc:title>
  <dc:creator>kah3f</dc:creator>
  <cp:lastModifiedBy>Microsoft Office User</cp:lastModifiedBy>
  <cp:revision>42</cp:revision>
  <dcterms:created xsi:type="dcterms:W3CDTF">2015-05-12T18:47:06Z</dcterms:created>
  <dcterms:modified xsi:type="dcterms:W3CDTF">2017-06-01T15:38:48Z</dcterms:modified>
</cp:coreProperties>
</file>