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05"/>
  </p:notesMasterIdLst>
  <p:sldIdLst>
    <p:sldId id="274" r:id="rId2"/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3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275" r:id="rId26"/>
    <p:sldId id="442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282" r:id="rId40"/>
    <p:sldId id="283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443" r:id="rId53"/>
    <p:sldId id="458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453" r:id="rId63"/>
    <p:sldId id="399" r:id="rId64"/>
    <p:sldId id="400" r:id="rId65"/>
    <p:sldId id="401" r:id="rId66"/>
    <p:sldId id="454" r:id="rId67"/>
    <p:sldId id="403" r:id="rId68"/>
    <p:sldId id="455" r:id="rId69"/>
    <p:sldId id="299" r:id="rId70"/>
    <p:sldId id="300" r:id="rId71"/>
    <p:sldId id="301" r:id="rId72"/>
    <p:sldId id="302" r:id="rId73"/>
    <p:sldId id="303" r:id="rId74"/>
    <p:sldId id="304" r:id="rId75"/>
    <p:sldId id="411" r:id="rId76"/>
    <p:sldId id="405" r:id="rId77"/>
    <p:sldId id="406" r:id="rId78"/>
    <p:sldId id="407" r:id="rId79"/>
    <p:sldId id="408" r:id="rId80"/>
    <p:sldId id="409" r:id="rId81"/>
    <p:sldId id="410" r:id="rId82"/>
    <p:sldId id="438" r:id="rId83"/>
    <p:sldId id="439" r:id="rId84"/>
    <p:sldId id="440" r:id="rId85"/>
    <p:sldId id="441" r:id="rId86"/>
    <p:sldId id="412" r:id="rId87"/>
    <p:sldId id="313" r:id="rId88"/>
    <p:sldId id="314" r:id="rId89"/>
    <p:sldId id="315" r:id="rId90"/>
    <p:sldId id="316" r:id="rId91"/>
    <p:sldId id="317" r:id="rId92"/>
    <p:sldId id="445" r:id="rId93"/>
    <p:sldId id="446" r:id="rId94"/>
    <p:sldId id="447" r:id="rId95"/>
    <p:sldId id="448" r:id="rId96"/>
    <p:sldId id="449" r:id="rId97"/>
    <p:sldId id="451" r:id="rId98"/>
    <p:sldId id="450" r:id="rId99"/>
    <p:sldId id="452" r:id="rId100"/>
    <p:sldId id="413" r:id="rId101"/>
    <p:sldId id="318" r:id="rId102"/>
    <p:sldId id="319" r:id="rId103"/>
    <p:sldId id="320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>
      <p:cViewPr>
        <p:scale>
          <a:sx n="97" d="100"/>
          <a:sy n="97" d="100"/>
        </p:scale>
        <p:origin x="1872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notesMaster" Target="notesMasters/notesMaster1.xml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D6D76-6D4B-457A-9665-D1D2A3972AAA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7F3A7-59E0-42D4-9245-D52A528F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1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F82EA10-B6C9-B240-9426-4F813E81FF6D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eaLnBrk="1"/>
              <a:t>28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82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8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9C90DDAF-6853-E746-A02E-8CFF4377AA78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eaLnBrk="1"/>
              <a:t>51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2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5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7F09B819-51BB-CF44-BB2D-4BA9E4E5A282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eaLnBrk="1"/>
              <a:t>54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1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8C2ED89-D4AF-A64A-93D6-B24478F22DBC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eaLnBrk="1"/>
              <a:t>55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2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03225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2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705" y="3045244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768" y="4960437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June 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24737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9074"/>
            <a:ext cx="2209800" cy="1612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13" y="435618"/>
            <a:ext cx="2375587" cy="1738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22" y="-381000"/>
            <a:ext cx="4367463" cy="32755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June 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June 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7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June 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June 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June 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June 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June 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June 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June 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June 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June 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4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library/" TargetMode="External"/><Relationship Id="rId3" Type="http://schemas.openxmlformats.org/officeDocument/2006/relationships/hyperlink" Target="https://docs.python.org/3/library/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plotlib.org/basemap/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cipy.org/doc/numpy/reference/routines.random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numpy.or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atplotlib.org/gallery.html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ig.org/" TargetMode="External"/><Relationship Id="rId3" Type="http://schemas.openxmlformats.org/officeDocument/2006/relationships/hyperlink" Target="http://riverbankcomputing.co.uk/software/sip/intro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das.pydata.org" TargetMode="External"/><Relationship Id="rId3" Type="http://schemas.openxmlformats.org/officeDocument/2006/relationships/hyperlink" Target="http://pandas.pydata.org/pandas-docs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ynesthesiam.com/posts/an-introduction-to-pandas.html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nidata.github.io/netcdf4-python/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array.pydata.org/en/stable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Part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1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Standard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base bundle of Python includes a large number of modules/packages.  Some we have seen so far include: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math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sys</a:t>
            </a:r>
          </a:p>
          <a:p>
            <a:r>
              <a:rPr lang="en-US" dirty="0" smtClean="0"/>
              <a:t>There are many, many others, such as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https://docs.python.org/3/library/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48006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62000" y="4343400"/>
          <a:ext cx="67818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  <a:gridCol w="1695450"/>
                <a:gridCol w="1695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itertools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0995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Basemap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811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Basemap</a:t>
            </a:r>
            <a:r>
              <a:rPr lang="en-US" dirty="0" smtClean="0"/>
              <a:t> adds to </a:t>
            </a:r>
            <a:r>
              <a:rPr lang="en-US" dirty="0" err="1" smtClean="0"/>
              <a:t>Matplotlib</a:t>
            </a:r>
            <a:r>
              <a:rPr lang="en-US" dirty="0" smtClean="0"/>
              <a:t> capabilities related to map projections, coastline drawing, political boundaries drawing, and so forth.</a:t>
            </a:r>
          </a:p>
          <a:p>
            <a:r>
              <a:rPr lang="en-US" dirty="0" smtClean="0"/>
              <a:t>It also includes some topography datasets so that you can make pretty maps with relief illustrated.</a:t>
            </a:r>
          </a:p>
          <a:p>
            <a:r>
              <a:rPr lang="en-US" dirty="0">
                <a:hlinkClick r:id="rId2"/>
              </a:rPr>
              <a:t>http://matplotlib.org/basemap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More details: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matplotlib.org</a:t>
            </a:r>
            <a:r>
              <a:rPr lang="en-US" sz="2400" dirty="0"/>
              <a:t>/</a:t>
            </a:r>
            <a:r>
              <a:rPr lang="en-US" sz="2400" dirty="0" err="1"/>
              <a:t>basemap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</a:t>
            </a:r>
            <a:r>
              <a:rPr lang="en-US" sz="2400" dirty="0" err="1"/>
              <a:t>basemap_api.html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89756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Basemap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r>
              <a:rPr lang="en-US" dirty="0" smtClean="0"/>
              <a:t>Many (24) projections available</a:t>
            </a:r>
          </a:p>
          <a:p>
            <a:pPr lvl="1"/>
            <a:r>
              <a:rPr lang="en-US" dirty="0" smtClean="0"/>
              <a:t>Must be specified when plot is being set up</a:t>
            </a:r>
          </a:p>
          <a:p>
            <a:r>
              <a:rPr lang="en-US" dirty="0" smtClean="0"/>
              <a:t>Coastline dataset included as well as political boundaries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rawcoastlines</a:t>
            </a:r>
            <a:r>
              <a:rPr lang="en-US" dirty="0" smtClean="0"/>
              <a:t>(),</a:t>
            </a:r>
            <a:r>
              <a:rPr lang="en-US" dirty="0" err="1" smtClean="0"/>
              <a:t>drawcountries</a:t>
            </a:r>
            <a:r>
              <a:rPr lang="en-US" dirty="0" smtClean="0"/>
              <a:t>(),</a:t>
            </a:r>
            <a:r>
              <a:rPr lang="en-US" dirty="0" err="1" smtClean="0"/>
              <a:t>drawstates</a:t>
            </a:r>
            <a:r>
              <a:rPr lang="en-US" dirty="0" smtClean="0"/>
              <a:t>(),</a:t>
            </a:r>
            <a:r>
              <a:rPr lang="en-US" dirty="0" err="1" smtClean="0"/>
              <a:t>drawrivers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Fill continents (e.g. for SST plots)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illcontinents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Relief maps and pretty backgrounds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bluemarble</a:t>
            </a:r>
            <a:r>
              <a:rPr lang="en-US" dirty="0" smtClean="0"/>
              <a:t>(),</a:t>
            </a:r>
            <a:r>
              <a:rPr lang="en-US" dirty="0" err="1" smtClean="0"/>
              <a:t>shadedrelief</a:t>
            </a:r>
            <a:r>
              <a:rPr lang="en-US" dirty="0" smtClean="0"/>
              <a:t>(),</a:t>
            </a:r>
            <a:r>
              <a:rPr lang="en-US" dirty="0" err="1" smtClean="0"/>
              <a:t>etopo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18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Squeezed Code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mpl_toolkits.basemap</a:t>
            </a:r>
            <a:r>
              <a:rPr lang="en-US" dirty="0"/>
              <a:t> import </a:t>
            </a:r>
            <a:r>
              <a:rPr lang="en-US" dirty="0" err="1"/>
              <a:t>Basemap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setup Lambert Conformal </a:t>
            </a:r>
            <a:r>
              <a:rPr lang="en-US" dirty="0" err="1"/>
              <a:t>basemap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# </a:t>
            </a:r>
            <a:r>
              <a:rPr lang="en-US" dirty="0"/>
              <a:t>set resolution=None to skip processing of boundary datasets. </a:t>
            </a:r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/>
              <a:t>= </a:t>
            </a:r>
            <a:r>
              <a:rPr lang="en-US" dirty="0" err="1"/>
              <a:t>Basemap</a:t>
            </a:r>
            <a:r>
              <a:rPr lang="en-US" dirty="0"/>
              <a:t>(width=12000000,height=9000000,projection='</a:t>
            </a:r>
            <a:r>
              <a:rPr lang="en-US" dirty="0" err="1"/>
              <a:t>lcc</a:t>
            </a:r>
            <a:r>
              <a:rPr lang="en-US" dirty="0"/>
              <a:t>', resolution=None,lat_1=45.,lat_2=55,lat_0=50,lon_0=-107.) </a:t>
            </a:r>
            <a:r>
              <a:rPr lang="en-US" dirty="0" err="1"/>
              <a:t>m.bluemarble</a:t>
            </a:r>
            <a:r>
              <a:rPr lang="en-US" dirty="0"/>
              <a:t>()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Placeholder 6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r="9751"/>
          <a:stretch>
            <a:fillRect/>
          </a:stretch>
        </p:blipFill>
        <p:spPr>
          <a:xfrm>
            <a:off x="2819400" y="792480"/>
            <a:ext cx="5904390" cy="5500456"/>
          </a:xfrm>
          <a:prstGeom prst="rect">
            <a:avLst/>
          </a:prstGeo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273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module can be imported into the interpreter or into another module.</a:t>
            </a:r>
          </a:p>
          <a:p>
            <a:r>
              <a:rPr lang="en-US" dirty="0"/>
              <a:t>It will execute everything in the module including requests for input and the like unless you use the special variables </a:t>
            </a:r>
            <a:r>
              <a:rPr lang="en-US" dirty="0">
                <a:latin typeface="Courier New"/>
                <a:cs typeface="Courier New"/>
              </a:rPr>
              <a:t>__name__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__main__</a:t>
            </a:r>
            <a:r>
              <a:rPr lang="en-US" dirty="0"/>
              <a:t> (two underscores).</a:t>
            </a:r>
          </a:p>
          <a:p>
            <a:r>
              <a:rPr lang="en-US" dirty="0"/>
              <a:t>If you use </a:t>
            </a:r>
            <a:r>
              <a:rPr lang="en-US" dirty="0">
                <a:latin typeface="Courier New"/>
                <a:cs typeface="Courier New"/>
              </a:rPr>
              <a:t>__main__</a:t>
            </a:r>
            <a:r>
              <a:rPr lang="en-US" dirty="0"/>
              <a:t> you need a </a:t>
            </a:r>
            <a:r>
              <a:rPr lang="en-US" dirty="0" smtClean="0">
                <a:latin typeface="Courier New"/>
                <a:cs typeface="Courier New"/>
              </a:rPr>
              <a:t>main() </a:t>
            </a:r>
            <a:r>
              <a:rPr lang="en-US" dirty="0">
                <a:cs typeface="Courier New"/>
              </a:rPr>
              <a:t>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"""Babylonian method"""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s0=x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=x/2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=1.e-12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abs(my_sqrt-s0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s0=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my_sqrt+x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(x1,x2):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=abs((x2-x1)/x2)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 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s%s%s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% 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x".center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(20),"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".center(10),"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error".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(14))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N=5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range(-N,N+1):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x=10.0**(-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"%14.3e %14.3e %15.7e" % (x,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__name__=="__main__":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main()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1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in the previous slide.  Name the file whatever you like.  I'll use the name </a:t>
            </a:r>
            <a:r>
              <a:rPr lang="en-US" dirty="0" err="1" smtClean="0"/>
              <a:t>rooter.py</a:t>
            </a:r>
            <a:endParaRPr lang="en-US" dirty="0" smtClean="0"/>
          </a:p>
          <a:p>
            <a:r>
              <a:rPr lang="en-US" dirty="0" smtClean="0"/>
              <a:t>Type in and save a file </a:t>
            </a:r>
            <a:r>
              <a:rPr lang="en-US" dirty="0" err="1" smtClean="0"/>
              <a:t>testmain.py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rooter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sqrtrt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rooter.MySqrt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(11.)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sqrtrt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First run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rooter.py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smtClean="0">
                <a:ea typeface="Courier New" charset="0"/>
                <a:cs typeface="Courier New" charset="0"/>
              </a:rPr>
              <a:t>then run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testmain.py</a:t>
            </a:r>
            <a:r>
              <a:rPr lang="en-US" dirty="0" smtClean="0">
                <a:ea typeface="Courier New" charset="0"/>
                <a:cs typeface="Courier New" charset="0"/>
              </a:rPr>
              <a:t>.  What's the difference?</a:t>
            </a: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2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(Pseudo)randomness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random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often need random numbers in applications.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random</a:t>
            </a:r>
            <a:r>
              <a:rPr lang="en-US" dirty="0" smtClean="0"/>
              <a:t> module has many built-in functions for this.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random</a:t>
            </a:r>
          </a:p>
          <a:p>
            <a:r>
              <a:rPr lang="en-US" dirty="0" smtClean="0"/>
              <a:t>Note: there is a warning that you should not use the standard functions for cryptography.  So if you are a spy or Anonymous or something you need to look for something better.  These are based on statistically </a:t>
            </a:r>
            <a:r>
              <a:rPr lang="en-US" i="1" dirty="0" smtClean="0"/>
              <a:t>pseudorandom</a:t>
            </a:r>
            <a:r>
              <a:rPr lang="en-US" dirty="0" smtClean="0"/>
              <a:t> number generators, which is good enough for most applications.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5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andom.random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Returns a uniformly-distributed random float64 between [0,1)</a:t>
            </a:r>
          </a:p>
          <a:p>
            <a:pPr lvl="2"/>
            <a:r>
              <a:rPr lang="en-US" dirty="0" smtClean="0"/>
              <a:t>0 &lt;= f &lt; 1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random.uniform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a,b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Returns a uniformly-distributed random float64 between [</a:t>
            </a:r>
            <a:r>
              <a:rPr lang="en-US" dirty="0" err="1" smtClean="0"/>
              <a:t>a,b</a:t>
            </a:r>
            <a:r>
              <a:rPr lang="en-US" dirty="0" smtClean="0"/>
              <a:t>] </a:t>
            </a:r>
          </a:p>
          <a:p>
            <a:pPr lvl="2"/>
            <a:r>
              <a:rPr lang="en-US" dirty="0" smtClean="0"/>
              <a:t>INCLUSIVE: </a:t>
            </a:r>
            <a:r>
              <a:rPr lang="en-US" dirty="0"/>
              <a:t>a &lt;= N &lt;= b</a:t>
            </a:r>
            <a:endParaRPr lang="en-US" dirty="0" smtClean="0"/>
          </a:p>
          <a:p>
            <a:r>
              <a:rPr lang="en-US" dirty="0" err="1">
                <a:latin typeface="Courier New"/>
                <a:cs typeface="Courier New"/>
              </a:rPr>
              <a:t>random.choice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seq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/>
              <a:t>Returns a random choice from the sequence</a:t>
            </a:r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random.randrange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start,stop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smtClean="0">
                <a:latin typeface="Courier New"/>
                <a:cs typeface="Courier New"/>
              </a:rPr>
              <a:t>,step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Chooses randomly from the specified </a:t>
            </a:r>
            <a:r>
              <a:rPr lang="en-US" i="1" dirty="0" smtClean="0"/>
              <a:t>range</a:t>
            </a:r>
            <a:r>
              <a:rPr lang="en-US" dirty="0" smtClean="0"/>
              <a:t> (as defined by Python) of integers.  The step argument is optional and is 1 by default.</a:t>
            </a:r>
            <a:r>
              <a:rPr lang="en-US" dirty="0"/>
              <a:t> </a:t>
            </a:r>
            <a:r>
              <a:rPr lang="en-US" dirty="0" smtClean="0"/>
              <a:t> Equivalent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start,stop,step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but faster.</a:t>
            </a:r>
          </a:p>
          <a:p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andom.randint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m,n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Returns a random integer between m and n </a:t>
            </a:r>
          </a:p>
          <a:p>
            <a:pPr lvl="2"/>
            <a:r>
              <a:rPr lang="en-US" dirty="0" smtClean="0"/>
              <a:t>INCLUSIVE: m </a:t>
            </a:r>
            <a:r>
              <a:rPr lang="en-US" dirty="0"/>
              <a:t>&lt;= N &lt;= </a:t>
            </a:r>
            <a:r>
              <a:rPr lang="en-US" dirty="0" smtClean="0"/>
              <a:t>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08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random.shuffle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seq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Shuffles the sequence </a:t>
            </a:r>
            <a:r>
              <a:rPr lang="en-US" dirty="0" err="1" smtClean="0"/>
              <a:t>seq</a:t>
            </a:r>
            <a:r>
              <a:rPr lang="en-US" dirty="0" smtClean="0"/>
              <a:t> in place (so </a:t>
            </a:r>
            <a:r>
              <a:rPr lang="en-US" dirty="0" err="1" smtClean="0"/>
              <a:t>seq</a:t>
            </a:r>
            <a:r>
              <a:rPr lang="en-US" dirty="0" smtClean="0"/>
              <a:t> must be mutable)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random.sample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population,k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Returns a list of length k of samples drawn from population.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random.seed</a:t>
            </a:r>
            <a:r>
              <a:rPr lang="en-US" dirty="0" smtClean="0">
                <a:latin typeface="Courier New"/>
                <a:cs typeface="Courier New"/>
              </a:rPr>
              <a:t>(seed)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Set the seed to something explicit.  Otherwise uses a system parameter such as time.</a:t>
            </a:r>
          </a:p>
          <a:p>
            <a:pPr lvl="1"/>
            <a:r>
              <a:rPr lang="en-US" dirty="0" smtClean="0"/>
              <a:t>Called before random generator function, i.e. </a:t>
            </a:r>
            <a:r>
              <a:rPr lang="en-US" dirty="0" err="1" smtClean="0"/>
              <a:t>random.random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Repeated combination calls of </a:t>
            </a:r>
            <a:r>
              <a:rPr lang="en-US" dirty="0" err="1" smtClean="0"/>
              <a:t>random.seed</a:t>
            </a:r>
            <a:r>
              <a:rPr lang="en-US" dirty="0" smtClean="0"/>
              <a:t>(s) and </a:t>
            </a:r>
            <a:r>
              <a:rPr lang="en-US" dirty="0" err="1" smtClean="0"/>
              <a:t>random.random</a:t>
            </a:r>
            <a:r>
              <a:rPr lang="en-US" dirty="0" smtClean="0"/>
              <a:t>() with </a:t>
            </a:r>
            <a:r>
              <a:rPr lang="en-US" b="1" dirty="0" smtClean="0"/>
              <a:t>same</a:t>
            </a:r>
            <a:r>
              <a:rPr lang="en-US" dirty="0" smtClean="0"/>
              <a:t> seed s produce identical numbers</a:t>
            </a:r>
          </a:p>
        </p:txBody>
      </p:sp>
    </p:spTree>
    <p:extLst>
      <p:ext uri="{BB962C8B-B14F-4D97-AF65-F5344CB8AC3E}">
        <p14:creationId xmlns:p14="http://schemas.microsoft.com/office/powerpoint/2010/main" val="137414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Normal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random.normalvariate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mu,sigma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random.gauss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mu,sigma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Lognormal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random.lognormvariate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mu,sigma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Exponential, beta, gamma, Pareto: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random.expovariate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lambd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err="1" smtClean="0">
                <a:latin typeface="Courier New"/>
                <a:cs typeface="Courier New"/>
              </a:rPr>
              <a:t>random.betavariate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alpha,beta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random.gammavariate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alpha,beta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random.paretovariate</a:t>
            </a:r>
            <a:r>
              <a:rPr lang="en-US" dirty="0" smtClean="0">
                <a:latin typeface="Courier New"/>
                <a:cs typeface="Courier New"/>
              </a:rPr>
              <a:t>(alpha)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71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0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Random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actually a package (a collection of modules).  We can import modules beyond the base with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import </a:t>
            </a:r>
            <a:r>
              <a:rPr lang="en-US" dirty="0" err="1" smtClean="0">
                <a:latin typeface="Courier New"/>
                <a:cs typeface="Courier New"/>
              </a:rPr>
              <a:t>numpy.random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The main difference between </a:t>
            </a:r>
            <a:r>
              <a:rPr lang="en-US" dirty="0" err="1" smtClean="0"/>
              <a:t>NumPy's</a:t>
            </a:r>
            <a:r>
              <a:rPr lang="en-US" dirty="0" smtClean="0"/>
              <a:t> random and the standard random is that </a:t>
            </a:r>
            <a:r>
              <a:rPr lang="en-US" dirty="0" err="1" smtClean="0"/>
              <a:t>NumPy</a:t>
            </a:r>
            <a:r>
              <a:rPr lang="en-US" dirty="0" smtClean="0"/>
              <a:t> function can return arrays.</a:t>
            </a:r>
          </a:p>
          <a:p>
            <a:r>
              <a:rPr lang="en-US" dirty="0" smtClean="0"/>
              <a:t>They can be very much faster than generating a large number of random numbers in a loop.</a:t>
            </a:r>
          </a:p>
          <a:p>
            <a:r>
              <a:rPr lang="en-US" dirty="0" smtClean="0"/>
              <a:t>Much more about </a:t>
            </a:r>
            <a:r>
              <a:rPr lang="en-US" dirty="0" err="1" smtClean="0"/>
              <a:t>NumPy</a:t>
            </a:r>
            <a:r>
              <a:rPr lang="en-US" dirty="0" smtClean="0"/>
              <a:t> in a few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Random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/>
                <a:cs typeface="Courier New"/>
              </a:rPr>
              <a:t>size</a:t>
            </a:r>
            <a:r>
              <a:rPr lang="en-US" dirty="0" smtClean="0"/>
              <a:t> isn't specified a single scalar is returned.  Otherwise a 1-d array is returned of the specified size.</a:t>
            </a:r>
          </a:p>
          <a:p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numpy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np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np.random.random</a:t>
            </a:r>
            <a:r>
              <a:rPr lang="en-US" dirty="0" smtClean="0">
                <a:latin typeface="Courier New"/>
                <a:cs typeface="Courier New"/>
              </a:rPr>
              <a:t>(&lt;size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uniformly distributed [0,1) floats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np.random.randn</a:t>
            </a:r>
            <a:r>
              <a:rPr lang="en-US" dirty="0" smtClean="0">
                <a:latin typeface="Courier New"/>
                <a:cs typeface="Courier New"/>
              </a:rPr>
              <a:t>(&lt;d0,d1,d2,…</a:t>
            </a:r>
            <a:r>
              <a:rPr lang="en-US" dirty="0" err="1" smtClean="0">
                <a:latin typeface="Courier New"/>
                <a:cs typeface="Courier New"/>
              </a:rPr>
              <a:t>dn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normally distributed in shape given by </a:t>
            </a:r>
            <a:r>
              <a:rPr lang="en-US" sz="2000" dirty="0" smtClean="0">
                <a:latin typeface="Courier New"/>
                <a:cs typeface="Courier New"/>
              </a:rPr>
              <a:t>(d0,d1,d2,…,</a:t>
            </a:r>
            <a:r>
              <a:rPr lang="en-US" sz="2000" dirty="0" err="1" smtClean="0">
                <a:latin typeface="Courier New"/>
                <a:cs typeface="Courier New"/>
              </a:rPr>
              <a:t>dn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If no arguments returns a scalar float.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np.random.seed</a:t>
            </a:r>
            <a:r>
              <a:rPr lang="en-US" dirty="0" smtClean="0">
                <a:latin typeface="Courier New"/>
                <a:cs typeface="Courier New"/>
              </a:rPr>
              <a:t>(seed)</a:t>
            </a:r>
          </a:p>
          <a:p>
            <a:pPr lvl="1"/>
            <a:r>
              <a:rPr lang="en-US" dirty="0" smtClean="0"/>
              <a:t>re-seeds the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5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np.random.random_sample</a:t>
            </a:r>
            <a:r>
              <a:rPr lang="en-US" dirty="0" smtClean="0">
                <a:latin typeface="Courier New"/>
                <a:cs typeface="Courier New"/>
              </a:rPr>
              <a:t>(&lt;size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np.random.random</a:t>
            </a:r>
            <a:r>
              <a:rPr lang="en-US" dirty="0" smtClean="0">
                <a:latin typeface="Courier New"/>
                <a:cs typeface="Courier New"/>
              </a:rPr>
              <a:t>(&lt;size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np.random.sample</a:t>
            </a:r>
            <a:r>
              <a:rPr lang="en-US" dirty="0" smtClean="0">
                <a:latin typeface="Courier New"/>
                <a:cs typeface="Courier New"/>
              </a:rPr>
              <a:t>(&lt;size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All return a float or array of floats over [0,1)</a:t>
            </a:r>
          </a:p>
          <a:p>
            <a:pPr lvl="1"/>
            <a:r>
              <a:rPr lang="en-US" dirty="0" smtClean="0"/>
              <a:t>You have to do a shift to [</a:t>
            </a:r>
            <a:r>
              <a:rPr lang="en-US" dirty="0" err="1" smtClean="0"/>
              <a:t>a,b</a:t>
            </a:r>
            <a:r>
              <a:rPr lang="en-US" dirty="0" smtClean="0"/>
              <a:t>) yourself with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(b-a)*</a:t>
            </a:r>
            <a:r>
              <a:rPr lang="en-US" dirty="0" err="1" smtClean="0">
                <a:latin typeface="Courier New"/>
                <a:cs typeface="Courier New"/>
              </a:rPr>
              <a:t>np.random.random</a:t>
            </a:r>
            <a:r>
              <a:rPr lang="en-US" dirty="0" smtClean="0">
                <a:latin typeface="Courier New"/>
                <a:cs typeface="Courier New"/>
              </a:rPr>
              <a:t>()+a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np.random.choice</a:t>
            </a:r>
            <a:r>
              <a:rPr lang="en-US" dirty="0" smtClean="0">
                <a:latin typeface="Courier New"/>
                <a:cs typeface="Courier New"/>
              </a:rPr>
              <a:t>(a&lt;,</a:t>
            </a:r>
            <a:r>
              <a:rPr lang="en-US" dirty="0" err="1" smtClean="0">
                <a:latin typeface="Courier New"/>
                <a:cs typeface="Courier New"/>
              </a:rPr>
              <a:t>shape,replace,p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Returns random choice(s) from array </a:t>
            </a: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 smtClean="0"/>
              <a:t>.  If another array is required it takes a shape (called size in the documentation but actually a tuple). Can sample with or without replacement. Can provide probabilities in </a:t>
            </a:r>
            <a:r>
              <a:rPr lang="en-US" dirty="0" smtClean="0">
                <a:latin typeface="Courier New"/>
                <a:cs typeface="Courier New"/>
              </a:rPr>
              <a:t>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9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np.random.randint</a:t>
            </a:r>
            <a:r>
              <a:rPr lang="en-US" dirty="0" smtClean="0">
                <a:latin typeface="Courier New"/>
                <a:cs typeface="Courier New"/>
              </a:rPr>
              <a:t>(low&lt;,</a:t>
            </a:r>
            <a:r>
              <a:rPr lang="en-US" dirty="0" err="1" smtClean="0">
                <a:latin typeface="Courier New"/>
                <a:cs typeface="Courier New"/>
              </a:rPr>
              <a:t>high,size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returns random integer(s) between [</a:t>
            </a:r>
            <a:r>
              <a:rPr lang="en-US" dirty="0" err="1" smtClean="0"/>
              <a:t>low,high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NOT INCLUSIVE of upper bound: low &lt;= N &lt; high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np.random.random_integers</a:t>
            </a:r>
            <a:r>
              <a:rPr lang="en-US" sz="2400" dirty="0" smtClean="0">
                <a:latin typeface="Courier New"/>
                <a:cs typeface="Courier New"/>
              </a:rPr>
              <a:t>(low&lt;,</a:t>
            </a:r>
            <a:r>
              <a:rPr lang="en-US" sz="2400" dirty="0" err="1" smtClean="0">
                <a:latin typeface="Courier New"/>
                <a:cs typeface="Courier New"/>
              </a:rPr>
              <a:t>high,size</a:t>
            </a:r>
            <a:r>
              <a:rPr lang="en-US" sz="2400" dirty="0">
                <a:latin typeface="Courier New"/>
                <a:cs typeface="Courier New"/>
              </a:rPr>
              <a:t>&gt;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returns random integer(s) between [</a:t>
            </a:r>
            <a:r>
              <a:rPr lang="en-US" dirty="0" err="1" smtClean="0"/>
              <a:t>low,high</a:t>
            </a:r>
            <a:r>
              <a:rPr lang="en-US" dirty="0"/>
              <a:t>]</a:t>
            </a:r>
            <a:endParaRPr lang="en-US" dirty="0" smtClean="0"/>
          </a:p>
          <a:p>
            <a:pPr lvl="2"/>
            <a:r>
              <a:rPr lang="en-US" dirty="0" smtClean="0"/>
              <a:t>INCLUSIVE: low &lt;= N &lt;= high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np.random.shuffle</a:t>
            </a:r>
            <a:r>
              <a:rPr lang="en-US" dirty="0" smtClean="0">
                <a:latin typeface="Courier New"/>
                <a:cs typeface="Courier New"/>
              </a:rPr>
              <a:t>(a)</a:t>
            </a:r>
          </a:p>
          <a:p>
            <a:pPr lvl="1"/>
            <a:r>
              <a:rPr lang="en-US" dirty="0" smtClean="0"/>
              <a:t>shuffles the array in place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np.random.permutation</a:t>
            </a:r>
            <a:r>
              <a:rPr lang="en-US" dirty="0" smtClean="0">
                <a:latin typeface="Courier New"/>
                <a:cs typeface="Courier New"/>
              </a:rPr>
              <a:t>(a)</a:t>
            </a:r>
          </a:p>
          <a:p>
            <a:pPr lvl="1"/>
            <a:r>
              <a:rPr lang="en-US" dirty="0" smtClean="0"/>
              <a:t>returns shuffled array.  Not destructive.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 more than for standard random.  </a:t>
            </a:r>
            <a:r>
              <a:rPr lang="en-US" dirty="0"/>
              <a:t>Look them up at </a:t>
            </a:r>
            <a:r>
              <a:rPr lang="en-US" dirty="0">
                <a:hlinkClick r:id="rId2"/>
              </a:rPr>
              <a:t>http://docs.scipy.org/doc/numpy/reference/</a:t>
            </a:r>
            <a:r>
              <a:rPr lang="en-US" dirty="0" smtClean="0">
                <a:hlinkClick r:id="rId2"/>
              </a:rPr>
              <a:t>routines.random.html</a:t>
            </a:r>
            <a:endParaRPr lang="en-US" dirty="0" smtClean="0"/>
          </a:p>
          <a:p>
            <a:r>
              <a:rPr lang="en-US" dirty="0" smtClean="0"/>
              <a:t>They include</a:t>
            </a:r>
          </a:p>
          <a:p>
            <a:pPr lvl="1"/>
            <a:r>
              <a:rPr lang="en-US" dirty="0" smtClean="0"/>
              <a:t>beta, binomial, </a:t>
            </a:r>
            <a:r>
              <a:rPr lang="en-US" dirty="0" err="1" smtClean="0"/>
              <a:t>chisquare</a:t>
            </a:r>
            <a:r>
              <a:rPr lang="en-US" dirty="0" smtClean="0"/>
              <a:t>, exponential, f, gamma, geometric, </a:t>
            </a:r>
            <a:r>
              <a:rPr lang="en-US" dirty="0" err="1" smtClean="0"/>
              <a:t>gumbel</a:t>
            </a:r>
            <a:r>
              <a:rPr lang="en-US" dirty="0" smtClean="0"/>
              <a:t>, </a:t>
            </a:r>
            <a:r>
              <a:rPr lang="en-US" dirty="0" err="1" smtClean="0"/>
              <a:t>hypergeometric</a:t>
            </a:r>
            <a:r>
              <a:rPr lang="en-US" dirty="0" smtClean="0"/>
              <a:t>, </a:t>
            </a:r>
            <a:r>
              <a:rPr lang="en-US" dirty="0" err="1" smtClean="0"/>
              <a:t>laplace</a:t>
            </a:r>
            <a:r>
              <a:rPr lang="en-US" dirty="0" smtClean="0"/>
              <a:t>, logistic, lognormal, </a:t>
            </a:r>
            <a:r>
              <a:rPr lang="en-US" dirty="0" err="1" smtClean="0"/>
              <a:t>logseries</a:t>
            </a:r>
            <a:r>
              <a:rPr lang="en-US" dirty="0" smtClean="0"/>
              <a:t>, multinomial, </a:t>
            </a:r>
            <a:r>
              <a:rPr lang="en-US" dirty="0" err="1" smtClean="0"/>
              <a:t>multivariate_normal</a:t>
            </a:r>
            <a:r>
              <a:rPr lang="en-US" dirty="0" smtClean="0"/>
              <a:t>, </a:t>
            </a:r>
            <a:r>
              <a:rPr lang="en-US" dirty="0" err="1" smtClean="0"/>
              <a:t>multivariate_binomial</a:t>
            </a:r>
            <a:r>
              <a:rPr lang="en-US" dirty="0" smtClean="0"/>
              <a:t>, </a:t>
            </a:r>
            <a:r>
              <a:rPr lang="en-US" dirty="0" err="1" smtClean="0"/>
              <a:t>noncentral_chisquare</a:t>
            </a:r>
            <a:r>
              <a:rPr lang="en-US" dirty="0" smtClean="0"/>
              <a:t>, </a:t>
            </a:r>
            <a:r>
              <a:rPr lang="en-US" dirty="0" err="1" smtClean="0"/>
              <a:t>noncentral</a:t>
            </a:r>
            <a:r>
              <a:rPr lang="en-US" dirty="0" smtClean="0"/>
              <a:t>, normal </a:t>
            </a:r>
            <a:r>
              <a:rPr lang="en-US" dirty="0" err="1" smtClean="0"/>
              <a:t>pareto</a:t>
            </a:r>
            <a:r>
              <a:rPr lang="en-US" dirty="0" smtClean="0"/>
              <a:t>, </a:t>
            </a:r>
            <a:r>
              <a:rPr lang="en-US" dirty="0" err="1" smtClean="0"/>
              <a:t>poisson</a:t>
            </a:r>
            <a:r>
              <a:rPr lang="en-US" dirty="0" smtClean="0"/>
              <a:t>, power, </a:t>
            </a:r>
            <a:r>
              <a:rPr lang="en-US" dirty="0" err="1" smtClean="0"/>
              <a:t>rayleigh</a:t>
            </a:r>
            <a:r>
              <a:rPr lang="en-US" dirty="0" smtClean="0"/>
              <a:t>, </a:t>
            </a:r>
            <a:r>
              <a:rPr lang="en-US" dirty="0" err="1" smtClean="0"/>
              <a:t>standard_cauchy</a:t>
            </a:r>
            <a:r>
              <a:rPr lang="en-US" dirty="0" smtClean="0"/>
              <a:t>, </a:t>
            </a:r>
            <a:r>
              <a:rPr lang="en-US" dirty="0" err="1" smtClean="0"/>
              <a:t>standard_exponential</a:t>
            </a:r>
            <a:r>
              <a:rPr lang="en-US" dirty="0" smtClean="0"/>
              <a:t>, </a:t>
            </a:r>
            <a:r>
              <a:rPr lang="en-US" dirty="0" err="1" smtClean="0"/>
              <a:t>standard_gamma</a:t>
            </a:r>
            <a:r>
              <a:rPr lang="en-US" dirty="0" smtClean="0"/>
              <a:t>, </a:t>
            </a:r>
            <a:r>
              <a:rPr lang="en-US" dirty="0" err="1" smtClean="0"/>
              <a:t>standard_normal</a:t>
            </a:r>
            <a:r>
              <a:rPr lang="en-US" dirty="0" smtClean="0"/>
              <a:t>, </a:t>
            </a:r>
            <a:r>
              <a:rPr lang="en-US" dirty="0" err="1" smtClean="0"/>
              <a:t>standard_t</a:t>
            </a:r>
            <a:r>
              <a:rPr lang="en-US" dirty="0" smtClean="0"/>
              <a:t>, triangular, uniform, </a:t>
            </a:r>
            <a:r>
              <a:rPr lang="en-US" dirty="0" err="1" smtClean="0"/>
              <a:t>vonmises</a:t>
            </a:r>
            <a:r>
              <a:rPr lang="en-US" dirty="0" smtClean="0"/>
              <a:t>, </a:t>
            </a:r>
            <a:r>
              <a:rPr lang="en-US" dirty="0" err="1" smtClean="0"/>
              <a:t>wald</a:t>
            </a:r>
            <a:r>
              <a:rPr lang="en-US" dirty="0" smtClean="0"/>
              <a:t>, </a:t>
            </a:r>
            <a:r>
              <a:rPr lang="en-US" dirty="0" err="1" smtClean="0"/>
              <a:t>weibull</a:t>
            </a:r>
            <a:r>
              <a:rPr lang="en-US" dirty="0" smtClean="0"/>
              <a:t>, </a:t>
            </a:r>
            <a:r>
              <a:rPr lang="en-US" dirty="0" err="1" smtClean="0"/>
              <a:t>zipf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3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Handy Source for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scipy.org</a:t>
            </a:r>
            <a:r>
              <a:rPr lang="en-US" dirty="0" smtClean="0"/>
              <a:t> Web site has links to documentation for it and its allied projects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SymPy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SciPy</a:t>
            </a:r>
            <a:r>
              <a:rPr lang="en-US" dirty="0" smtClean="0"/>
              <a:t> packages scroll down to the </a:t>
            </a:r>
            <a:r>
              <a:rPr lang="en-US" dirty="0" err="1" smtClean="0"/>
              <a:t>SciPy</a:t>
            </a:r>
            <a:r>
              <a:rPr lang="en-US" dirty="0" smtClean="0"/>
              <a:t> Reference Manual link.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85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>
                <a:latin typeface="Arial" charset="0"/>
                <a:cs typeface="DejaVu Sans" charset="0"/>
              </a:rPr>
              <a:t>NumPy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idx="1"/>
          </p:nvPr>
        </p:nvSpPr>
        <p:spPr>
          <a:xfrm>
            <a:off x="480960" y="1451672"/>
            <a:ext cx="8228160" cy="5128379"/>
          </a:xfrm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>
                <a:latin typeface="Arial" charset="0"/>
                <a:cs typeface="DejaVu Sans" charset="0"/>
              </a:rPr>
              <a:t>NumPy</a:t>
            </a:r>
            <a:r>
              <a:rPr lang="en-US" dirty="0">
                <a:latin typeface="Arial" charset="0"/>
                <a:cs typeface="DejaVu Sans" charset="0"/>
              </a:rPr>
              <a:t> is not yet part of </a:t>
            </a:r>
            <a:r>
              <a:rPr lang="en-US" dirty="0" smtClean="0">
                <a:latin typeface="Arial" charset="0"/>
                <a:cs typeface="DejaVu Sans" charset="0"/>
              </a:rPr>
              <a:t>Python, but it is easy to install.  </a:t>
            </a:r>
            <a:r>
              <a:rPr lang="en-US" dirty="0">
                <a:latin typeface="Arial" charset="0"/>
                <a:cs typeface="DejaVu Sans" charset="0"/>
              </a:rPr>
              <a:t>Its homepage is </a:t>
            </a:r>
            <a:r>
              <a:rPr lang="en-US" dirty="0" smtClean="0">
                <a:latin typeface="Arial" charset="0"/>
                <a:cs typeface="DejaVu Sans" charset="0"/>
                <a:hlinkClick r:id="rId3"/>
              </a:rPr>
              <a:t>www.numpy.org</a:t>
            </a:r>
            <a:endParaRPr lang="en-US" dirty="0" smtClean="0">
              <a:latin typeface="Arial" charset="0"/>
              <a:cs typeface="DejaVu Sans" charset="0"/>
            </a:endParaRP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Arial" charset="0"/>
                <a:cs typeface="DejaVu Sans" charset="0"/>
              </a:rPr>
              <a:t>Included with Anaconda (http://</a:t>
            </a:r>
            <a:r>
              <a:rPr lang="en-US" dirty="0" err="1" smtClean="0">
                <a:latin typeface="Arial" charset="0"/>
                <a:cs typeface="DejaVu Sans" charset="0"/>
              </a:rPr>
              <a:t>continuum.io</a:t>
            </a:r>
            <a:r>
              <a:rPr lang="en-US" dirty="0" smtClean="0">
                <a:latin typeface="Arial" charset="0"/>
                <a:cs typeface="DejaVu Sans" charset="0"/>
              </a:rPr>
              <a:t>)</a:t>
            </a:r>
            <a:endParaRPr lang="en-US" dirty="0">
              <a:latin typeface="Arial" charset="0"/>
              <a:cs typeface="DejaVu Sans" charset="0"/>
            </a:endParaRP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>
                <a:latin typeface="Arial" charset="0"/>
                <a:cs typeface="DejaVu Sans" charset="0"/>
              </a:rPr>
              <a:t>NumPy</a:t>
            </a:r>
            <a:r>
              <a:rPr lang="en-US" dirty="0">
                <a:latin typeface="Arial" charset="0"/>
                <a:cs typeface="DejaVu Sans" charset="0"/>
              </a:rPr>
              <a:t> adds many features important or useful to scientific/numeric computing.  These include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True multidimensional arrays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Linear algebra functions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Arial" charset="0"/>
                <a:ea typeface="DejaVu Sans" charset="0"/>
                <a:cs typeface="DejaVu Sans" charset="0"/>
              </a:rPr>
              <a:t>Fast Fourier Transform (FFT) </a:t>
            </a: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functions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Random number generators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Tools for integrating Fortran, C, and C++ libraries</a:t>
            </a:r>
          </a:p>
        </p:txBody>
      </p:sp>
    </p:spTree>
    <p:extLst>
      <p:ext uri="{BB962C8B-B14F-4D97-AF65-F5344CB8AC3E}">
        <p14:creationId xmlns:p14="http://schemas.microsoft.com/office/powerpoint/2010/main" val="702555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scalar</a:t>
            </a:r>
            <a:r>
              <a:rPr lang="en-US" sz="3200" dirty="0"/>
              <a:t> is a single item (real/float, integer, character/string, complex, etc.)</a:t>
            </a:r>
          </a:p>
          <a:p>
            <a:r>
              <a:rPr lang="en-US" sz="3200" dirty="0"/>
              <a:t>An </a:t>
            </a:r>
            <a:r>
              <a:rPr lang="en-US" sz="3200" i="1" dirty="0"/>
              <a:t>array</a:t>
            </a:r>
            <a:r>
              <a:rPr lang="en-US" sz="3200" dirty="0"/>
              <a:t> contains data of the </a:t>
            </a:r>
            <a:r>
              <a:rPr lang="en-US" sz="3200" b="1" dirty="0"/>
              <a:t>same type</a:t>
            </a:r>
            <a:r>
              <a:rPr lang="en-US" sz="3200" dirty="0"/>
              <a:t> with each scalar element addressed by </a:t>
            </a:r>
            <a:r>
              <a:rPr lang="en-US" sz="3200" i="1" dirty="0"/>
              <a:t>indexing</a:t>
            </a:r>
            <a:r>
              <a:rPr lang="en-US" sz="3200" dirty="0"/>
              <a:t> into the array. </a:t>
            </a:r>
          </a:p>
          <a:p>
            <a:r>
              <a:rPr lang="en-US" sz="3200" dirty="0"/>
              <a:t>An array has one or more </a:t>
            </a:r>
            <a:r>
              <a:rPr lang="en-US" sz="3200" i="1" dirty="0"/>
              <a:t>dimensions</a:t>
            </a:r>
            <a:r>
              <a:rPr lang="en-US" sz="3200" dirty="0"/>
              <a:t>.  The </a:t>
            </a:r>
            <a:r>
              <a:rPr lang="en-US" sz="3200" i="1" dirty="0"/>
              <a:t>bounds</a:t>
            </a:r>
            <a:r>
              <a:rPr lang="en-US" sz="3200" dirty="0"/>
              <a:t> are the lowest and highest indexes.  The </a:t>
            </a:r>
            <a:r>
              <a:rPr lang="en-US" sz="3200" i="1" dirty="0"/>
              <a:t>rank</a:t>
            </a:r>
            <a:r>
              <a:rPr lang="en-US" sz="3200" dirty="0"/>
              <a:t> is the number of dimensions.</a:t>
            </a:r>
          </a:p>
        </p:txBody>
      </p:sp>
    </p:spTree>
    <p:extLst>
      <p:ext uri="{BB962C8B-B14F-4D97-AF65-F5344CB8AC3E}">
        <p14:creationId xmlns:p14="http://schemas.microsoft.com/office/powerpoint/2010/main" val="266206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are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are programming units that (should) consist of </a:t>
            </a:r>
            <a:r>
              <a:rPr lang="en-US" i="1" dirty="0"/>
              <a:t>related</a:t>
            </a:r>
            <a:r>
              <a:rPr lang="en-US" dirty="0"/>
              <a:t> variables and procedures that form a cohesive block of functionality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dirty="0"/>
              <a:t>Modules allow you to organize your code into logically-connected units.  </a:t>
            </a:r>
          </a:p>
          <a:p>
            <a:r>
              <a:rPr lang="en-US" dirty="0"/>
              <a:t>Modules should contain coherent </a:t>
            </a:r>
            <a:r>
              <a:rPr lang="en-US" i="1" dirty="0" err="1"/>
              <a:t>data+procedures</a:t>
            </a:r>
            <a:r>
              <a:rPr lang="en-US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436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cs typeface="Calibri"/>
              </a:rPr>
              <a:t>The most important data structure in </a:t>
            </a:r>
            <a:r>
              <a:rPr lang="en-US" sz="3200" dirty="0" err="1" smtClean="0">
                <a:cs typeface="Calibri"/>
              </a:rPr>
              <a:t>NumPy</a:t>
            </a:r>
            <a:r>
              <a:rPr lang="en-US" sz="3200" dirty="0" smtClean="0">
                <a:cs typeface="Calibri"/>
              </a:rPr>
              <a:t> is the </a:t>
            </a:r>
            <a:r>
              <a:rPr lang="en-US" sz="3200" dirty="0" err="1" smtClean="0">
                <a:cs typeface="Calibri"/>
              </a:rPr>
              <a:t>ndarray</a:t>
            </a:r>
            <a:r>
              <a:rPr lang="en-US" sz="3200" dirty="0" smtClean="0">
                <a:cs typeface="Calibri"/>
              </a:rPr>
              <a:t> (n-dimensional array)</a:t>
            </a:r>
          </a:p>
          <a:p>
            <a:pPr marL="342900" lvl="0" indent="-342900" defTabSz="457200">
              <a:buClrTx/>
              <a:buSzTx/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Arrays are </a:t>
            </a:r>
            <a:r>
              <a:rPr lang="en-US" sz="3200" dirty="0" smtClean="0">
                <a:solidFill>
                  <a:prstClr val="black"/>
                </a:solidFill>
              </a:rPr>
              <a:t>ordered, homogeneous </a:t>
            </a:r>
            <a:r>
              <a:rPr lang="en-US" sz="3200" dirty="0">
                <a:solidFill>
                  <a:prstClr val="black"/>
                </a:solidFill>
              </a:rPr>
              <a:t>structures of fixed size.  Each element can be referenced by its index</a:t>
            </a:r>
            <a:r>
              <a:rPr lang="en-US" sz="3200" dirty="0" smtClean="0">
                <a:solidFill>
                  <a:prstClr val="black"/>
                </a:solidFill>
              </a:rPr>
              <a:t>. Indices must be integers.</a:t>
            </a:r>
          </a:p>
          <a:p>
            <a:pPr marL="0" indent="0">
              <a:buNone/>
            </a:pPr>
            <a:r>
              <a:rPr lang="en-US" sz="3200" dirty="0" smtClean="0">
                <a:latin typeface="American Typewriter"/>
                <a:cs typeface="American Typewriter"/>
              </a:rPr>
              <a:t>	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A=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([1, 0, 0, 0])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lenA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 #number of rows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#number of elements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#tuple of dimensions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defTabSz="457200">
              <a:buClrTx/>
              <a:buSzTx/>
              <a:buFont typeface="Arial"/>
              <a:buChar char="•"/>
            </a:pP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625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30" y="1600200"/>
            <a:ext cx="8736496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Arrays must be initialized before they can be addressed.</a:t>
            </a:r>
          </a:p>
          <a:p>
            <a:r>
              <a:rPr lang="en-US" sz="3400" dirty="0" smtClean="0"/>
              <a:t>Several methods are available:</a:t>
            </a:r>
          </a:p>
          <a:p>
            <a:pPr lvl="1"/>
            <a:r>
              <a:rPr lang="en-US" sz="3100" dirty="0"/>
              <a:t>Convert from list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A=</a:t>
            </a:r>
            <a:r>
              <a:rPr lang="en-US" sz="3200" dirty="0" err="1" smtClean="0">
                <a:latin typeface="Courier New"/>
                <a:cs typeface="Courier New"/>
              </a:rPr>
              <a:t>numpy.array</a:t>
            </a:r>
            <a:r>
              <a:rPr lang="en-US" sz="3200" dirty="0">
                <a:latin typeface="Courier New"/>
                <a:cs typeface="Courier New"/>
              </a:rPr>
              <a:t>([</a:t>
            </a:r>
            <a:r>
              <a:rPr lang="en-US" sz="3200" dirty="0" smtClean="0">
                <a:latin typeface="Courier New"/>
                <a:cs typeface="Courier New"/>
              </a:rPr>
              <a:t>x, y, z])</a:t>
            </a:r>
          </a:p>
          <a:p>
            <a:pPr lvl="1"/>
            <a:r>
              <a:rPr lang="en-US" sz="3100" dirty="0" smtClean="0">
                <a:cs typeface="Courier New"/>
              </a:rPr>
              <a:t>Size and initialize to default values.  The dimensions must be in a tuple.  No maximum rank but memory can be rapidly exhausted with large arrays.</a:t>
            </a:r>
            <a:endParaRPr lang="en-US" sz="3100" dirty="0">
              <a:cs typeface="Courier New"/>
            </a:endParaRPr>
          </a:p>
          <a:p>
            <a:pPr lvl="2"/>
            <a:r>
              <a:rPr lang="en-US" sz="2900" dirty="0"/>
              <a:t>Initialize to size 100 (0-99</a:t>
            </a:r>
            <a:r>
              <a:rPr lang="en-US" sz="2900" dirty="0" smtClean="0"/>
              <a:t>) x 100, </a:t>
            </a:r>
            <a:r>
              <a:rPr lang="en-US" sz="2900" dirty="0"/>
              <a:t>all zeros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A=</a:t>
            </a:r>
            <a:r>
              <a:rPr lang="en-US" sz="3200" dirty="0" err="1" smtClean="0">
                <a:latin typeface="Courier New"/>
                <a:cs typeface="Courier New"/>
              </a:rPr>
              <a:t>numpy.zeros</a:t>
            </a:r>
            <a:r>
              <a:rPr lang="en-US" sz="3200" dirty="0" smtClean="0">
                <a:latin typeface="Courier New"/>
                <a:cs typeface="Courier New"/>
              </a:rPr>
              <a:t>((100,100))#argument is tuple</a:t>
            </a:r>
            <a:endParaRPr lang="en-US" sz="3200" dirty="0">
              <a:latin typeface="Courier New"/>
              <a:cs typeface="Courier New"/>
            </a:endParaRPr>
          </a:p>
          <a:p>
            <a:pPr lvl="2"/>
            <a:r>
              <a:rPr lang="en-US" sz="2900" dirty="0"/>
              <a:t>Initialize to random garbage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A=</a:t>
            </a:r>
            <a:r>
              <a:rPr lang="en-US" sz="3200" dirty="0" err="1" smtClean="0">
                <a:latin typeface="Courier New"/>
                <a:cs typeface="Courier New"/>
              </a:rPr>
              <a:t>numpy.empty</a:t>
            </a:r>
            <a:r>
              <a:rPr lang="en-US" sz="3200" dirty="0" smtClean="0">
                <a:latin typeface="Courier New"/>
                <a:cs typeface="Courier New"/>
              </a:rPr>
              <a:t>(100</a:t>
            </a:r>
            <a:r>
              <a:rPr lang="en-US" sz="3200" dirty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sz="2900" dirty="0"/>
              <a:t>Identity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A=</a:t>
            </a:r>
            <a:r>
              <a:rPr lang="en-US" sz="3200" dirty="0" err="1" smtClean="0">
                <a:latin typeface="Courier New"/>
                <a:cs typeface="Courier New"/>
              </a:rPr>
              <a:t>numpy.eye</a:t>
            </a:r>
            <a:r>
              <a:rPr lang="en-US" sz="3200" dirty="0" smtClean="0">
                <a:latin typeface="Courier New"/>
                <a:cs typeface="Courier New"/>
              </a:rPr>
              <a:t>(100</a:t>
            </a:r>
            <a:r>
              <a:rPr lang="en-US" sz="3200" dirty="0">
                <a:latin typeface="Courier New"/>
                <a:cs typeface="Courier New"/>
              </a:rPr>
              <a:t>) # Two-d array</a:t>
            </a:r>
          </a:p>
          <a:p>
            <a:r>
              <a:rPr lang="en-US" sz="3400" dirty="0">
                <a:cs typeface="Courier New"/>
              </a:rPr>
              <a:t>There are others.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8161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Python is </a:t>
            </a:r>
            <a:r>
              <a:rPr lang="en-US" dirty="0" smtClean="0"/>
              <a:t>typed by </a:t>
            </a:r>
            <a:r>
              <a:rPr lang="en-US" i="1" dirty="0" smtClean="0"/>
              <a:t>inference</a:t>
            </a:r>
            <a:r>
              <a:rPr lang="en-US" dirty="0" smtClean="0"/>
              <a:t> </a:t>
            </a:r>
            <a:r>
              <a:rPr lang="en-US" dirty="0"/>
              <a:t>so usually we don’t need to declare a type, but </a:t>
            </a:r>
            <a:r>
              <a:rPr lang="en-US" dirty="0" err="1" smtClean="0"/>
              <a:t>Ndarrays</a:t>
            </a:r>
            <a:r>
              <a:rPr lang="en-US" dirty="0" smtClean="0"/>
              <a:t> are one of the few data structures where we may and sometimes must explicitly declare the type.</a:t>
            </a:r>
          </a:p>
          <a:p>
            <a:r>
              <a:rPr lang="en-US" dirty="0" smtClean="0"/>
              <a:t>The default is double-precision floating point.  If any other type is required it must be declared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supports more types than base Python, including single-precision floating point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List of types: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600" dirty="0" smtClean="0"/>
              <a:t> http</a:t>
            </a:r>
            <a:r>
              <a:rPr lang="en-US" sz="2600" dirty="0"/>
              <a:t>://docs.scipy.org/doc/numpy/user/basics.types.html</a:t>
            </a:r>
          </a:p>
        </p:txBody>
      </p:sp>
    </p:spTree>
    <p:extLst>
      <p:ext uri="{BB962C8B-B14F-4D97-AF65-F5344CB8AC3E}">
        <p14:creationId xmlns:p14="http://schemas.microsoft.com/office/powerpoint/2010/main" val="2475790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600200"/>
            <a:ext cx="8726556" cy="4876800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cs typeface="Courier New" panose="02070309020205020404" pitchFamily="49" charset="0"/>
              </a:rPr>
              <a:t>Unless otherwise specified the type will be taken from the type of the initial elements.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Z=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((3,4),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='complex')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M=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True, False,\  	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	  False)</a:t>
            </a:r>
            <a:endParaRPr lang="en-US" sz="3200" dirty="0" smtClean="0">
              <a:cs typeface="Courier New" panose="02070309020205020404" pitchFamily="49" charset="0"/>
            </a:endParaRPr>
          </a:p>
          <a:p>
            <a:r>
              <a:rPr lang="en-US" sz="3200" dirty="0" smtClean="0"/>
              <a:t>Note the differences between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A=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((10,10))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IM=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((10,10),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mask=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10,10),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1695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Explicitly 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C=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([[1,2,3], [4,5,6]],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=float)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C</a:t>
            </a:r>
          </a:p>
          <a:p>
            <a:pPr marL="27432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[[ 1.  2.  3.]</a:t>
            </a:r>
          </a:p>
          <a:p>
            <a:pPr marL="27432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[ 4.  5.  6.]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3200" dirty="0" smtClean="0">
                <a:cs typeface="American Typewriter"/>
              </a:rPr>
              <a:t>This is not very practical for large arrays.</a:t>
            </a:r>
          </a:p>
          <a:p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3200" dirty="0" smtClean="0">
                <a:cs typeface="American Typewriter"/>
              </a:rPr>
              <a:t> returns arrays.  Syntax is similar to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</a:t>
            </a:r>
            <a:r>
              <a:rPr lang="en-US" sz="3200" dirty="0" smtClean="0">
                <a:cs typeface="American Typewriter"/>
              </a:rPr>
              <a:t>but it can take any numerical type.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V=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(10,30,5)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V</a:t>
            </a:r>
          </a:p>
          <a:p>
            <a:pPr marL="27432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 15 20 25]</a:t>
            </a:r>
          </a:p>
          <a:p>
            <a:pPr lvl="1"/>
            <a:endParaRPr lang="en-US" sz="2800" dirty="0" smtClean="0">
              <a:cs typeface="American Typewriter"/>
            </a:endParaRPr>
          </a:p>
          <a:p>
            <a:endParaRPr lang="en-US" sz="3200" dirty="0"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05829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zeros function for the following:</a:t>
            </a:r>
          </a:p>
          <a:p>
            <a:pPr lvl="1"/>
            <a:r>
              <a:rPr lang="en-US" dirty="0" smtClean="0"/>
              <a:t>Initialize an array A1 of rank 1 with size 4 and type double.</a:t>
            </a:r>
          </a:p>
          <a:p>
            <a:pPr lvl="1"/>
            <a:r>
              <a:rPr lang="en-US" dirty="0" smtClean="0"/>
              <a:t>Initialize an array IU of rank 1 with size 4 and type integer.</a:t>
            </a:r>
          </a:p>
          <a:p>
            <a:pPr lvl="1"/>
            <a:r>
              <a:rPr lang="en-US" dirty="0" smtClean="0"/>
              <a:t>Initialize an array M1 of rank 1 with size 4 and type Boolean.  </a:t>
            </a:r>
          </a:p>
          <a:p>
            <a:r>
              <a:rPr lang="en-US" dirty="0" smtClean="0"/>
              <a:t>Print each of the arrays you just created.</a:t>
            </a:r>
          </a:p>
          <a:p>
            <a:r>
              <a:rPr lang="en-US" dirty="0" smtClean="0"/>
              <a:t>Initialize a rank-3 array to arbitrary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58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Each element can be addressed by its index or indices</a:t>
            </a:r>
          </a:p>
          <a:p>
            <a:r>
              <a:rPr lang="en-US" sz="3200" dirty="0" smtClean="0"/>
              <a:t>As for lists, Python </a:t>
            </a:r>
            <a:r>
              <a:rPr lang="en-US" sz="3200" dirty="0"/>
              <a:t>starts numbering at 0 and you can’t change that.</a:t>
            </a:r>
          </a:p>
          <a:p>
            <a:r>
              <a:rPr lang="en-US" sz="3200" dirty="0"/>
              <a:t>Address elements using square brackets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i,j,k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3200" dirty="0" smtClean="0">
                <a:cs typeface="American Typewriter"/>
              </a:rPr>
              <a:t>Negative indices count from the last element</a:t>
            </a:r>
          </a:p>
          <a:p>
            <a:pPr marL="0" indent="0">
              <a:buNone/>
            </a:pPr>
            <a:r>
              <a:rPr lang="en-US" sz="3200" dirty="0">
                <a:latin typeface="American Typewriter"/>
                <a:cs typeface="American Typewriter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A[-1]  # last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V[0,-2] #first in x, next to last in y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7097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Subarrays</a:t>
            </a:r>
            <a:r>
              <a:rPr lang="en-US" dirty="0" smtClean="0"/>
              <a:t> (Slices)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40080" indent="-457200"/>
            <a:r>
              <a:rPr lang="en-US" sz="3200" dirty="0" err="1" smtClean="0">
                <a:cs typeface="Calibri"/>
              </a:rPr>
              <a:t>Subarrays</a:t>
            </a:r>
            <a:r>
              <a:rPr lang="en-US" sz="3200" dirty="0" smtClean="0">
                <a:cs typeface="Calibri"/>
              </a:rPr>
              <a:t> are indicated by a colon-separated range</a:t>
            </a:r>
          </a:p>
          <a:p>
            <a:pPr marL="640080" indent="-457200"/>
            <a:r>
              <a:rPr lang="en-US" sz="3200" dirty="0" smtClean="0">
                <a:cs typeface="Calibri"/>
              </a:rPr>
              <a:t>The upper bound must be one greater than the “real” upper bound (as usual in Python)</a:t>
            </a:r>
          </a:p>
          <a:p>
            <a:pPr marL="640080" indent="-457200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n-US" sz="3200" dirty="0" smtClean="0">
                <a:cs typeface="Calibri"/>
              </a:rPr>
              <a:t>goes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3200" dirty="0" smtClean="0">
                <a:cs typeface="Calibri"/>
              </a:rPr>
              <a:t> to end.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3200" dirty="0" smtClean="0">
                <a:cs typeface="Calibri"/>
              </a:rPr>
              <a:t>goes from beginning to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ub-1</a:t>
            </a:r>
            <a:r>
              <a:rPr lang="en-US" sz="3200" dirty="0" smtClean="0">
                <a:cs typeface="Calibri"/>
              </a:rPr>
              <a:t>.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en-US" sz="3200" dirty="0" smtClean="0">
                <a:cs typeface="Calibri"/>
              </a:rPr>
              <a:t> is the entire axis.</a:t>
            </a:r>
          </a:p>
          <a:p>
            <a:pPr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((100,100))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B=A[0:11,:]</a:t>
            </a:r>
          </a:p>
          <a:p>
            <a:pPr marL="0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A[S1:E1,S2:E2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200" dirty="0" smtClean="0">
                <a:latin typeface="American Typewriter"/>
                <a:cs typeface="American Typewriter"/>
              </a:rPr>
              <a:t>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[:,1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#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  <a:p>
            <a:pPr marL="0" indent="0">
              <a:buNone/>
            </a:pPr>
            <a:endParaRPr lang="en-US" sz="32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71860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Indices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([0,1,2,3,4])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(25).reshape(5,5)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V[-1]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V[:-1] #note element versus slice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[0,1,2,3] 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u[:-1,:]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[[ 0  1  2  3  4]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[ 5  6  7  8  9]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[10 11 12 13 14]</a:t>
            </a:r>
          </a:p>
          <a:p>
            <a:pPr marL="27432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[15 16 17 18 19]]</a:t>
            </a:r>
          </a:p>
        </p:txBody>
      </p:sp>
    </p:spTree>
    <p:extLst>
      <p:ext uri="{BB962C8B-B14F-4D97-AF65-F5344CB8AC3E}">
        <p14:creationId xmlns:p14="http://schemas.microsoft.com/office/powerpoint/2010/main" val="1561431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versus Column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defTabSz="457200">
              <a:buClrTx/>
              <a:buSzTx/>
              <a:buFont typeface="Arial"/>
              <a:buChar char="•"/>
            </a:pPr>
            <a:r>
              <a:rPr lang="en-US" sz="3000" i="1" dirty="0">
                <a:solidFill>
                  <a:prstClr val="black"/>
                </a:solidFill>
              </a:rPr>
              <a:t>You can </a:t>
            </a:r>
            <a:r>
              <a:rPr lang="en-US" sz="3000" dirty="0">
                <a:solidFill>
                  <a:prstClr val="black"/>
                </a:solidFill>
              </a:rPr>
              <a:t>declare arrays Nx1 and 1xN as well as N.   Sometimes you may wish to do this but it’s not mandatory.</a:t>
            </a:r>
          </a:p>
          <a:p>
            <a:pPr marL="342900" lvl="0" indent="-342900" defTabSz="457200">
              <a:buClrTx/>
              <a:buSzTx/>
              <a:buFont typeface="Arial"/>
              <a:buChar char="•"/>
            </a:pPr>
            <a:r>
              <a:rPr lang="en-US" sz="3000" dirty="0">
                <a:solidFill>
                  <a:prstClr val="black"/>
                </a:solidFill>
              </a:rPr>
              <a:t>There is a distinction between Nx1 and 1xN </a:t>
            </a:r>
          </a:p>
          <a:p>
            <a:pPr marL="342900" lvl="0" indent="-342900" defTabSz="457200">
              <a:buClrTx/>
              <a:buSzTx/>
              <a:buFont typeface="Arial"/>
              <a:buChar char="•"/>
            </a:pPr>
            <a:r>
              <a:rPr lang="en-US" sz="3000" dirty="0">
                <a:solidFill>
                  <a:prstClr val="black"/>
                </a:solidFill>
              </a:rPr>
              <a:t>Python/</a:t>
            </a:r>
            <a:r>
              <a:rPr lang="en-US" sz="3000" dirty="0" err="1">
                <a:solidFill>
                  <a:prstClr val="black"/>
                </a:solidFill>
              </a:rPr>
              <a:t>NumPy</a:t>
            </a:r>
            <a:r>
              <a:rPr lang="en-US" sz="3000" dirty="0">
                <a:solidFill>
                  <a:prstClr val="black"/>
                </a:solidFill>
              </a:rPr>
              <a:t> considers these to be rank 2 and not rank 1 arrays.   </a:t>
            </a:r>
          </a:p>
          <a:p>
            <a:pPr marL="342900" lvl="0" indent="-342900" defTabSz="457200">
              <a:buClrTx/>
              <a:buSzTx/>
              <a:buFont typeface="Arial"/>
              <a:buChar char="•"/>
            </a:pPr>
            <a:r>
              <a:rPr lang="en-US" sz="3000" dirty="0">
                <a:solidFill>
                  <a:prstClr val="black"/>
                </a:solidFill>
              </a:rPr>
              <a:t>It will treat a rank-1 array as either row or column appropriately so normally we don’t explicitly make an array Nx1 or 1xN, we just use a rank-1 size N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4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modules (and later classes) to keep our data neatly bundled up.</a:t>
            </a:r>
          </a:p>
          <a:p>
            <a:r>
              <a:rPr lang="en-US" dirty="0" smtClean="0"/>
              <a:t>Outside program units must request data or obtain results by executing procedures contained within the module (or class).</a:t>
            </a:r>
          </a:p>
          <a:p>
            <a:r>
              <a:rPr lang="en-US" i="1" dirty="0" smtClean="0"/>
              <a:t>Interface</a:t>
            </a:r>
            <a:r>
              <a:rPr lang="en-US" dirty="0" smtClean="0"/>
              <a:t> is separated from </a:t>
            </a:r>
            <a:r>
              <a:rPr lang="en-US" i="1" dirty="0" smtClean="0"/>
              <a:t>implementation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Units that use the module then do not have to change when the implementation changes, as long as the interface stays the same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8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“Orientation” refers to how the array is stored </a:t>
            </a:r>
            <a:r>
              <a:rPr lang="en-US" sz="3000" i="1" dirty="0"/>
              <a:t>in</a:t>
            </a:r>
            <a:r>
              <a:rPr lang="en-US" sz="3000" dirty="0"/>
              <a:t> </a:t>
            </a:r>
            <a:r>
              <a:rPr lang="en-US" sz="3000" i="1" dirty="0"/>
              <a:t>memory</a:t>
            </a:r>
            <a:r>
              <a:rPr lang="en-US" sz="3000" dirty="0"/>
              <a:t>, not to any mathematical properties.</a:t>
            </a:r>
          </a:p>
          <a:p>
            <a:r>
              <a:rPr lang="en-US" sz="3000" dirty="0"/>
              <a:t>Python is </a:t>
            </a:r>
            <a:r>
              <a:rPr lang="en-US" sz="3000" i="1" dirty="0"/>
              <a:t>row-major </a:t>
            </a:r>
            <a:r>
              <a:rPr lang="en-US" sz="3000" dirty="0"/>
              <a:t>oriented.  Array elements are stored by rows in memory.</a:t>
            </a:r>
          </a:p>
          <a:p>
            <a:r>
              <a:rPr lang="en-US" sz="3000" dirty="0"/>
              <a:t>Loop indices should reflect this whenever possible (when you need loops).</a:t>
            </a:r>
          </a:p>
          <a:p>
            <a:r>
              <a:rPr lang="en-US" sz="3000" dirty="0"/>
              <a:t>Innermost first.  Left to right.  (May not matter much since loops are </a:t>
            </a:r>
            <a:r>
              <a:rPr lang="en-US" sz="3000" dirty="0" smtClean="0"/>
              <a:t>slow in general.</a:t>
            </a:r>
            <a:r>
              <a:rPr lang="en-US" sz="3000" dirty="0"/>
              <a:t>)</a:t>
            </a:r>
          </a:p>
          <a:p>
            <a:pPr marL="400050" lvl="1" indent="0">
              <a:buNone/>
            </a:pPr>
            <a:r>
              <a:rPr lang="en-US" sz="2600" dirty="0">
                <a:latin typeface="Courier New"/>
                <a:cs typeface="Courier New"/>
              </a:rPr>
              <a:t>A[</a:t>
            </a:r>
            <a:r>
              <a:rPr lang="en-US" sz="2600" dirty="0" err="1">
                <a:latin typeface="Courier New"/>
                <a:cs typeface="Courier New"/>
              </a:rPr>
              <a:t>i,j,k</a:t>
            </a:r>
            <a:r>
              <a:rPr lang="en-US" sz="2600" dirty="0">
                <a:latin typeface="Courier New"/>
                <a:cs typeface="Courier New"/>
              </a:rPr>
              <a:t>] </a:t>
            </a:r>
            <a:r>
              <a:rPr lang="en-US" sz="2600" dirty="0">
                <a:cs typeface="Courier New"/>
              </a:rPr>
              <a:t>loop order is for </a:t>
            </a:r>
            <a:r>
              <a:rPr lang="en-US" sz="2600" dirty="0" err="1">
                <a:cs typeface="Courier New"/>
              </a:rPr>
              <a:t>i</a:t>
            </a:r>
            <a:r>
              <a:rPr lang="en-US" sz="2600" dirty="0">
                <a:cs typeface="Courier New"/>
              </a:rPr>
              <a:t>/for j/for k</a:t>
            </a:r>
          </a:p>
        </p:txBody>
      </p:sp>
    </p:spTree>
    <p:extLst>
      <p:ext uri="{BB962C8B-B14F-4D97-AF65-F5344CB8AC3E}">
        <p14:creationId xmlns:p14="http://schemas.microsoft.com/office/powerpoint/2010/main" val="2750787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 smtClean="0"/>
              <a:t>Numpy</a:t>
            </a:r>
            <a:r>
              <a:rPr lang="en-US" sz="3200" dirty="0" smtClean="0"/>
              <a:t> refers to the dimensions as </a:t>
            </a:r>
            <a:r>
              <a:rPr lang="en-US" sz="3200" i="1" dirty="0" smtClean="0"/>
              <a:t>axes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Many </a:t>
            </a:r>
            <a:r>
              <a:rPr lang="en-US" sz="3200" dirty="0" err="1" smtClean="0"/>
              <a:t>intrinsics</a:t>
            </a:r>
            <a:r>
              <a:rPr lang="en-US" sz="3200" dirty="0" smtClean="0"/>
              <a:t> take an optional axis argument.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(12).reshape(3,4)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66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27432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12 15 18 21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27432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 22 38]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05142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8383" cy="4876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 </a:t>
            </a:r>
            <a:r>
              <a:rPr lang="en-US" sz="3200" dirty="0" err="1" smtClean="0"/>
              <a:t>numpy</a:t>
            </a:r>
            <a:r>
              <a:rPr lang="en-US" sz="3200" dirty="0" smtClean="0"/>
              <a:t> array can take as its index an integer or Boolean array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([-2.,3.,-8.,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-11.,12.,12.,45.,19.])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([2,4,5])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valid=A&gt;0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A[I]</a:t>
            </a:r>
          </a:p>
          <a:p>
            <a:pPr marL="27432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[-8.,12.,12.]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 A[valid]</a:t>
            </a:r>
          </a:p>
          <a:p>
            <a:pPr marL="27432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3.  12.  12.  45.  19.]</a:t>
            </a:r>
          </a:p>
        </p:txBody>
      </p:sp>
    </p:spTree>
    <p:extLst>
      <p:ext uri="{BB962C8B-B14F-4D97-AF65-F5344CB8AC3E}">
        <p14:creationId xmlns:p14="http://schemas.microsoft.com/office/powerpoint/2010/main" val="4287408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You can use the attributes of </a:t>
            </a:r>
            <a:r>
              <a:rPr lang="en-US" sz="3200" dirty="0" err="1" smtClean="0"/>
              <a:t>ndarray</a:t>
            </a:r>
            <a:r>
              <a:rPr lang="en-US" sz="3200" dirty="0" smtClean="0"/>
              <a:t> to get information about your instance.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np.random.random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((10,10))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(10,10)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100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pPr marL="0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('float64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43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>
                <a:cs typeface="Calibri"/>
              </a:rPr>
              <a:t>In </a:t>
            </a:r>
            <a:r>
              <a:rPr lang="en-US" sz="3500" dirty="0" err="1">
                <a:cs typeface="Calibri"/>
              </a:rPr>
              <a:t>NumPy</a:t>
            </a:r>
            <a:r>
              <a:rPr lang="en-US" sz="3500" dirty="0">
                <a:cs typeface="Calibri"/>
              </a:rPr>
              <a:t> the mathematical functions are </a:t>
            </a:r>
            <a:r>
              <a:rPr lang="en-US" sz="3500" i="1" dirty="0">
                <a:cs typeface="Calibri"/>
              </a:rPr>
              <a:t>overloaded</a:t>
            </a:r>
            <a:r>
              <a:rPr lang="en-US" sz="3500" dirty="0">
                <a:cs typeface="Calibri"/>
              </a:rPr>
              <a:t> to accept array arguments. They operate on the array(s) </a:t>
            </a:r>
            <a:r>
              <a:rPr lang="en-US" sz="3500" i="1" dirty="0" err="1">
                <a:cs typeface="Calibri"/>
              </a:rPr>
              <a:t>elementwise</a:t>
            </a:r>
            <a:r>
              <a:rPr lang="en-US" sz="3500" dirty="0">
                <a:cs typeface="Calibri"/>
              </a:rPr>
              <a:t>. Examples</a:t>
            </a:r>
            <a:r>
              <a:rPr lang="en-US" sz="3500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T=</a:t>
            </a:r>
            <a:r>
              <a:rPr lang="en-US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numpy.ones</a:t>
            </a:r>
            <a:r>
              <a:rPr 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A=3.0*</a:t>
            </a:r>
            <a:r>
              <a:rPr lang="en-US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T+numpy.ones_like</a:t>
            </a:r>
            <a:r>
              <a:rPr 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I=</a:t>
            </a:r>
            <a:r>
              <a:rPr lang="en-US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([1,0,0,0])</a:t>
            </a:r>
          </a:p>
          <a:p>
            <a:pPr lvl="1" indent="0">
              <a:buNone/>
            </a:pPr>
            <a:r>
              <a:rPr 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A=</a:t>
            </a:r>
            <a:r>
              <a:rPr lang="en-US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</a:t>
            </a:r>
            <a:endParaRPr lang="en-US"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	B</a:t>
            </a:r>
            <a:r>
              <a:rPr lang="en-US" sz="3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numpy.sin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	C=A/B </a:t>
            </a:r>
            <a:r>
              <a:rPr lang="en-US" sz="3500" dirty="0">
                <a:latin typeface="American Typewriter"/>
                <a:cs typeface="American Typewriter"/>
              </a:rPr>
              <a:t> </a:t>
            </a:r>
            <a:r>
              <a:rPr lang="en-US" sz="3500" dirty="0">
                <a:cs typeface="American Typewriter"/>
              </a:rPr>
              <a:t>(remember: </a:t>
            </a:r>
            <a:r>
              <a:rPr lang="en-US" sz="3500" dirty="0" err="1">
                <a:cs typeface="American Typewriter"/>
              </a:rPr>
              <a:t>elementwise</a:t>
            </a:r>
            <a:r>
              <a:rPr lang="en-US" sz="3500" dirty="0" smtClean="0">
                <a:cs typeface="American Typewrit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902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828"/>
            <a:ext cx="8229600" cy="990600"/>
          </a:xfrm>
        </p:spPr>
        <p:txBody>
          <a:bodyPr/>
          <a:lstStyle/>
          <a:p>
            <a:r>
              <a:rPr lang="en-US" dirty="0" smtClean="0"/>
              <a:t>Reading and 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43" y="1143001"/>
            <a:ext cx="8786191" cy="55626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Read ASCII text files: </a:t>
            </a:r>
            <a:r>
              <a:rPr lang="en-US" sz="5100" dirty="0" err="1" smtClean="0"/>
              <a:t>loadtxt</a:t>
            </a:r>
            <a:endParaRPr lang="en-US" sz="5100" dirty="0" smtClean="0"/>
          </a:p>
          <a:p>
            <a:pPr lvl="1"/>
            <a:r>
              <a:rPr lang="en-US" sz="4200" dirty="0" smtClean="0"/>
              <a:t>Reads data that is in a form like a spreadsheet</a:t>
            </a:r>
          </a:p>
          <a:p>
            <a:pPr marL="274320" lvl="1" indent="0">
              <a:buNone/>
            </a:pP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(f,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delimiter=',', 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usecols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=(0, 2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),\</a:t>
            </a:r>
          </a:p>
          <a:p>
            <a:pPr marL="27432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unpack=True)</a:t>
            </a:r>
          </a:p>
          <a:p>
            <a:pPr marL="27432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v=</a:t>
            </a: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f,delimiter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=',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usecols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=(1,)) #</a:t>
            </a: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usecols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27432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needs tuple</a:t>
            </a:r>
          </a:p>
          <a:p>
            <a:pPr marL="27432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W=</a:t>
            </a: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fin,skiprows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5100" dirty="0" smtClean="0">
                <a:cs typeface="Courier New" panose="02070309020205020404" pitchFamily="49" charset="0"/>
              </a:rPr>
              <a:t>More general: </a:t>
            </a:r>
            <a:r>
              <a:rPr lang="en-US" sz="5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genfromtxt</a:t>
            </a:r>
            <a:endParaRPr lang="en-U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100" dirty="0" smtClean="0">
                <a:cs typeface="Courier New" panose="02070309020205020404" pitchFamily="49" charset="0"/>
              </a:rPr>
              <a:t>Others:</a:t>
            </a:r>
          </a:p>
          <a:p>
            <a:pPr lvl="1"/>
            <a:r>
              <a:rPr lang="en-US" sz="4200" dirty="0" smtClean="0">
                <a:cs typeface="Courier New" panose="02070309020205020404" pitchFamily="49" charset="0"/>
              </a:rPr>
              <a:t>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4200" dirty="0" smtClean="0">
                <a:cs typeface="Courier New" panose="02070309020205020404" pitchFamily="49" charset="0"/>
              </a:rPr>
              <a:t> (from pickled or 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npy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200" dirty="0" smtClean="0">
                <a:cs typeface="Courier New" panose="02070309020205020404" pitchFamily="49" charset="0"/>
              </a:rPr>
              <a:t>binary format)</a:t>
            </a:r>
            <a:endParaRPr lang="en-US" sz="4200" dirty="0">
              <a:cs typeface="Courier New" panose="02070309020205020404" pitchFamily="49" charset="0"/>
            </a:endParaRPr>
          </a:p>
          <a:p>
            <a:pPr lvl="1"/>
            <a:r>
              <a:rPr lang="en-US" sz="4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fromfile</a:t>
            </a:r>
            <a:endParaRPr lang="en-US" sz="4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100" dirty="0"/>
              <a:t>Save ASCII file: </a:t>
            </a:r>
            <a:r>
              <a:rPr lang="en-US" sz="5100" dirty="0" err="1"/>
              <a:t>savetxt</a:t>
            </a:r>
            <a:endParaRPr lang="en-US" sz="5100" dirty="0"/>
          </a:p>
          <a:p>
            <a:pPr marL="274320" lvl="1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savetxt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f,A,delimiter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=',')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sz="5100" dirty="0"/>
              <a:t>Save to .</a:t>
            </a:r>
            <a:r>
              <a:rPr lang="en-US" sz="5100" dirty="0" err="1"/>
              <a:t>npy</a:t>
            </a:r>
            <a:r>
              <a:rPr lang="en-US" sz="5100" dirty="0"/>
              <a:t> binary format</a:t>
            </a:r>
          </a:p>
          <a:p>
            <a:pPr marL="274320" lvl="1" indent="0"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save(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f,A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5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Used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all, any</a:t>
            </a:r>
            <a:r>
              <a:rPr lang="en-US" dirty="0" smtClean="0"/>
              <a:t>, where</a:t>
            </a:r>
            <a:endParaRPr lang="en-US" dirty="0"/>
          </a:p>
          <a:p>
            <a:r>
              <a:rPr lang="en-US" dirty="0"/>
              <a:t>append, delete, insert</a:t>
            </a:r>
            <a:r>
              <a:rPr lang="en-US" dirty="0" smtClean="0"/>
              <a:t>, resize (i.e. you </a:t>
            </a:r>
            <a:r>
              <a:rPr lang="en-US" i="1" dirty="0"/>
              <a:t>can</a:t>
            </a:r>
            <a:r>
              <a:rPr lang="en-US" dirty="0"/>
              <a:t> </a:t>
            </a:r>
            <a:r>
              <a:rPr lang="en-US" dirty="0" smtClean="0"/>
              <a:t>change an </a:t>
            </a:r>
            <a:r>
              <a:rPr lang="en-US" dirty="0"/>
              <a:t>array after the fact but this will be slow)</a:t>
            </a:r>
          </a:p>
          <a:p>
            <a:r>
              <a:rPr lang="en-US" dirty="0" err="1"/>
              <a:t>arange</a:t>
            </a:r>
            <a:endParaRPr lang="en-US" dirty="0"/>
          </a:p>
          <a:p>
            <a:r>
              <a:rPr lang="en-US" dirty="0"/>
              <a:t>array</a:t>
            </a:r>
          </a:p>
          <a:p>
            <a:r>
              <a:rPr lang="en-US" dirty="0"/>
              <a:t>compress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ones,zeros,empty</a:t>
            </a:r>
            <a:endParaRPr lang="en-US" dirty="0"/>
          </a:p>
          <a:p>
            <a:r>
              <a:rPr lang="en-US" dirty="0" err="1"/>
              <a:t>fromfile</a:t>
            </a:r>
            <a:r>
              <a:rPr lang="en-US" dirty="0" smtClean="0"/>
              <a:t>, </a:t>
            </a:r>
            <a:r>
              <a:rPr lang="en-US" dirty="0" err="1" smtClean="0"/>
              <a:t>loadtxt</a:t>
            </a:r>
            <a:endParaRPr lang="en-US" dirty="0"/>
          </a:p>
          <a:p>
            <a:r>
              <a:rPr lang="en-US" dirty="0"/>
              <a:t>reduce</a:t>
            </a:r>
            <a:r>
              <a:rPr lang="en-US" dirty="0" smtClean="0"/>
              <a:t>, repeat, reshape</a:t>
            </a:r>
            <a:endParaRPr lang="en-US" dirty="0"/>
          </a:p>
          <a:p>
            <a:r>
              <a:rPr lang="en-US" dirty="0" smtClean="0"/>
              <a:t>shape, size</a:t>
            </a:r>
            <a:endParaRPr lang="en-US" dirty="0"/>
          </a:p>
          <a:p>
            <a:r>
              <a:rPr lang="en-US" dirty="0" err="1"/>
              <a:t>rollaxis,swapaxes,transpose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abs, </a:t>
            </a:r>
            <a:r>
              <a:rPr lang="en-US" dirty="0" err="1"/>
              <a:t>cos</a:t>
            </a:r>
            <a:r>
              <a:rPr lang="en-US" dirty="0"/>
              <a:t>, sin, tan &lt;several others&gt;</a:t>
            </a:r>
          </a:p>
          <a:p>
            <a:r>
              <a:rPr lang="en-US" dirty="0"/>
              <a:t>average, mean, median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endParaRPr lang="en-US" dirty="0"/>
          </a:p>
          <a:p>
            <a:r>
              <a:rPr lang="en-US" dirty="0"/>
              <a:t>ceil, floor</a:t>
            </a:r>
          </a:p>
          <a:p>
            <a:r>
              <a:rPr lang="en-US" dirty="0"/>
              <a:t>dot</a:t>
            </a:r>
          </a:p>
          <a:p>
            <a:r>
              <a:rPr lang="en-US" dirty="0"/>
              <a:t>sum, prod</a:t>
            </a:r>
          </a:p>
          <a:p>
            <a:r>
              <a:rPr lang="en-US" dirty="0"/>
              <a:t>min, max</a:t>
            </a:r>
          </a:p>
          <a:p>
            <a:r>
              <a:rPr lang="en-US" dirty="0" err="1"/>
              <a:t>argmin</a:t>
            </a:r>
            <a:r>
              <a:rPr lang="en-US" dirty="0"/>
              <a:t>, </a:t>
            </a:r>
            <a:r>
              <a:rPr lang="en-US" dirty="0" err="1"/>
              <a:t>argmax</a:t>
            </a:r>
            <a:endParaRPr lang="en-US" dirty="0"/>
          </a:p>
          <a:p>
            <a:r>
              <a:rPr lang="en-US" dirty="0"/>
              <a:t>nan</a:t>
            </a:r>
            <a:r>
              <a:rPr lang="en-US" dirty="0" smtClean="0"/>
              <a:t>, </a:t>
            </a:r>
            <a:r>
              <a:rPr lang="en-US" dirty="0" err="1" smtClean="0"/>
              <a:t>isnan</a:t>
            </a:r>
            <a:endParaRPr lang="en-US" dirty="0"/>
          </a:p>
          <a:p>
            <a:r>
              <a:rPr lang="en-US" dirty="0" err="1"/>
              <a:t>inf</a:t>
            </a:r>
            <a:r>
              <a:rPr lang="en-US" dirty="0" smtClean="0"/>
              <a:t>, </a:t>
            </a:r>
            <a:r>
              <a:rPr lang="en-US" dirty="0" err="1" smtClean="0"/>
              <a:t>isinf</a:t>
            </a:r>
            <a:endParaRPr lang="en-US" dirty="0"/>
          </a:p>
          <a:p>
            <a:r>
              <a:rPr lang="en-US" dirty="0" err="1"/>
              <a:t>linspace</a:t>
            </a:r>
            <a:endParaRPr lang="en-US" dirty="0"/>
          </a:p>
          <a:p>
            <a:r>
              <a:rPr lang="en-US" dirty="0" err="1"/>
              <a:t>lstsq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3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UFUNCS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overloaded functions are called </a:t>
            </a:r>
            <a:r>
              <a:rPr lang="en-US" sz="3200" dirty="0" err="1" smtClean="0"/>
              <a:t>ufuncs</a:t>
            </a:r>
            <a:endParaRPr lang="en-US" sz="3200" dirty="0" smtClean="0"/>
          </a:p>
          <a:p>
            <a:r>
              <a:rPr lang="en-US" sz="3200" dirty="0" smtClean="0"/>
              <a:t>You can write your own </a:t>
            </a:r>
            <a:r>
              <a:rPr lang="en-US" sz="3200" dirty="0" err="1" smtClean="0"/>
              <a:t>ufuncs</a:t>
            </a:r>
            <a:endParaRPr lang="en-US" sz="3200" dirty="0" smtClean="0"/>
          </a:p>
          <a:p>
            <a:pPr lvl="1"/>
            <a:r>
              <a:rPr lang="en-US" sz="2800" dirty="0" smtClean="0"/>
              <a:t>If your function is “pure” it will automatically work </a:t>
            </a:r>
            <a:r>
              <a:rPr lang="en-US" sz="2800" dirty="0" err="1" smtClean="0"/>
              <a:t>elementwise</a:t>
            </a:r>
            <a:r>
              <a:rPr lang="en-US" sz="2800" dirty="0" smtClean="0"/>
              <a:t> provided it is passed a variable already </a:t>
            </a:r>
            <a:r>
              <a:rPr lang="en-US" sz="2800" dirty="0"/>
              <a:t>already known by the interpreter to be an </a:t>
            </a:r>
            <a:r>
              <a:rPr lang="en-US" sz="2800" dirty="0" err="1" smtClean="0"/>
              <a:t>ndarray</a:t>
            </a:r>
            <a:endParaRPr lang="en-US" sz="2800" dirty="0"/>
          </a:p>
          <a:p>
            <a:pPr lvl="2"/>
            <a:r>
              <a:rPr lang="en-US" sz="2600" dirty="0" smtClean="0"/>
              <a:t>A pure function</a:t>
            </a:r>
          </a:p>
          <a:p>
            <a:pPr lvl="3"/>
            <a:r>
              <a:rPr lang="en-US" sz="2400" dirty="0" smtClean="0"/>
              <a:t>Does not change its input parameters</a:t>
            </a:r>
          </a:p>
          <a:p>
            <a:pPr lvl="3"/>
            <a:r>
              <a:rPr lang="en-US" sz="2400" dirty="0" smtClean="0"/>
              <a:t>Does no printing</a:t>
            </a:r>
          </a:p>
          <a:p>
            <a:pPr lvl="3"/>
            <a:r>
              <a:rPr lang="en-US" sz="2400" dirty="0" smtClean="0"/>
              <a:t>Does no IO</a:t>
            </a:r>
          </a:p>
          <a:p>
            <a:pPr lvl="3"/>
            <a:r>
              <a:rPr lang="en-US" sz="2400" dirty="0" smtClean="0"/>
              <a:t>Does not exit (i.e. stop the run)</a:t>
            </a:r>
          </a:p>
          <a:p>
            <a:pPr lvl="3"/>
            <a:r>
              <a:rPr lang="en-US" sz="2400" dirty="0" smtClean="0"/>
              <a:t>Returns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1082756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Ufunc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F2C(T):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5.*(T-32.)/9.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(0.,212.,2.)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=F2C(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F2C(50.)</a:t>
            </a:r>
          </a:p>
        </p:txBody>
      </p:sp>
    </p:spTree>
    <p:extLst>
      <p:ext uri="{BB962C8B-B14F-4D97-AF65-F5344CB8AC3E}">
        <p14:creationId xmlns:p14="http://schemas.microsoft.com/office/powerpoint/2010/main" val="689178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cs typeface="Calibri"/>
              </a:rPr>
              <a:t>You can optimize your programs if you can use </a:t>
            </a:r>
            <a:r>
              <a:rPr lang="en-US" sz="3200" dirty="0" err="1">
                <a:cs typeface="Calibri"/>
              </a:rPr>
              <a:t>NumPy</a:t>
            </a:r>
            <a:r>
              <a:rPr lang="en-US" sz="3200" dirty="0">
                <a:cs typeface="Calibri"/>
              </a:rPr>
              <a:t> or otherwise avoid </a:t>
            </a:r>
            <a:r>
              <a:rPr lang="en-US" sz="3200" dirty="0" smtClean="0">
                <a:cs typeface="Calibri"/>
              </a:rPr>
              <a:t>loops.</a:t>
            </a:r>
            <a:endParaRPr lang="en-US" sz="3200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In general, list comprehensions are faster than loops, as are built-in list functions like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800" dirty="0">
                <a:cs typeface="Calibri"/>
              </a:rPr>
              <a:t> and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cs typeface="Calibri"/>
              </a:rPr>
              <a:t>NumPy</a:t>
            </a:r>
            <a:r>
              <a:rPr lang="en-US" sz="3200" dirty="0">
                <a:cs typeface="Calibri"/>
              </a:rPr>
              <a:t> arrays </a:t>
            </a:r>
            <a:r>
              <a:rPr lang="en-US" sz="3200" dirty="0" smtClean="0">
                <a:cs typeface="Calibri"/>
              </a:rPr>
              <a:t>can be </a:t>
            </a:r>
            <a:r>
              <a:rPr lang="en-US" sz="3200" i="1" dirty="0" smtClean="0">
                <a:cs typeface="Calibri"/>
              </a:rPr>
              <a:t>much</a:t>
            </a:r>
            <a:r>
              <a:rPr lang="en-US" sz="3200" dirty="0" smtClean="0">
                <a:cs typeface="Calibri"/>
              </a:rPr>
              <a:t> </a:t>
            </a:r>
            <a:r>
              <a:rPr lang="en-US" sz="3200" dirty="0">
                <a:cs typeface="Calibri"/>
              </a:rPr>
              <a:t>faster than lists</a:t>
            </a:r>
          </a:p>
          <a:p>
            <a:pPr lvl="2"/>
            <a:r>
              <a:rPr lang="en-US" sz="2800" dirty="0">
                <a:cs typeface="Calibri"/>
              </a:rPr>
              <a:t>But the size is fixed once the array is </a:t>
            </a:r>
            <a:r>
              <a:rPr lang="en-US" sz="2800" dirty="0" smtClean="0">
                <a:cs typeface="Calibri"/>
              </a:rPr>
              <a:t>initialized.</a:t>
            </a:r>
            <a:endParaRPr lang="en-US" sz="2800" dirty="0">
              <a:cs typeface="Calibri"/>
            </a:endParaRPr>
          </a:p>
          <a:p>
            <a:pPr lvl="2"/>
            <a:r>
              <a:rPr lang="en-US" sz="2800" dirty="0" smtClean="0">
                <a:cs typeface="Calibri"/>
              </a:rPr>
              <a:t>You must avoid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 smtClean="0">
                <a:cs typeface="Calibri"/>
              </a:rPr>
              <a:t> loops like the plague.  Any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 smtClean="0">
                <a:cs typeface="Calibri"/>
              </a:rPr>
              <a:t> loop can make a </a:t>
            </a:r>
            <a:r>
              <a:rPr lang="en-US" sz="2800" dirty="0" err="1" smtClean="0">
                <a:cs typeface="Calibri"/>
              </a:rPr>
              <a:t>numpy</a:t>
            </a:r>
            <a:r>
              <a:rPr lang="en-US" sz="2800" dirty="0" smtClean="0">
                <a:cs typeface="Calibri"/>
              </a:rPr>
              <a:t> array slower than a list.  </a:t>
            </a:r>
            <a:r>
              <a:rPr lang="en-US" sz="2800" dirty="0" err="1" smtClean="0">
                <a:cs typeface="Calibri"/>
              </a:rPr>
              <a:t>Numpy</a:t>
            </a:r>
            <a:r>
              <a:rPr lang="en-US" sz="2800" dirty="0" smtClean="0">
                <a:cs typeface="Calibri"/>
              </a:rPr>
              <a:t> provides many built-in functions that take the place of loops.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3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Python every file you write is a module. </a:t>
            </a:r>
            <a:r>
              <a:rPr lang="en-US" dirty="0" smtClean="0"/>
              <a:t>The name of the module is the file name without the extension.  The file extension must be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py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regardless of operating system.</a:t>
            </a:r>
          </a:p>
          <a:p>
            <a:r>
              <a:rPr lang="en-US" dirty="0" smtClean="0"/>
              <a:t> When </a:t>
            </a:r>
            <a:r>
              <a:rPr lang="en-US" dirty="0"/>
              <a:t>you import it into another module, it is compiled to </a:t>
            </a:r>
            <a:r>
              <a:rPr lang="en-US" i="1" dirty="0" err="1"/>
              <a:t>bytecode</a:t>
            </a:r>
            <a:r>
              <a:rPr lang="en-US" dirty="0"/>
              <a:t>.  A new file of the same base name plus the suffix </a:t>
            </a:r>
            <a:r>
              <a:rPr lang="en-US" dirty="0" smtClean="0"/>
              <a:t>.</a:t>
            </a:r>
            <a:r>
              <a:rPr lang="en-US" dirty="0" err="1" smtClean="0">
                <a:latin typeface="Courier New"/>
                <a:cs typeface="Courier New"/>
              </a:rPr>
              <a:t>pyc</a:t>
            </a:r>
            <a:r>
              <a:rPr lang="en-US" dirty="0" smtClean="0"/>
              <a:t> </a:t>
            </a:r>
            <a:r>
              <a:rPr lang="en-US" dirty="0"/>
              <a:t>will be created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module must be </a:t>
            </a:r>
            <a:r>
              <a:rPr lang="en-US" i="1" dirty="0" smtClean="0"/>
              <a:t>imported</a:t>
            </a:r>
            <a:r>
              <a:rPr lang="en-US" dirty="0" smtClean="0"/>
              <a:t> for its contents to be accessible.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math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sys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64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2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14720" y="207382"/>
            <a:ext cx="8228160" cy="1144921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>
                <a:latin typeface="Arial" charset="0"/>
                <a:cs typeface="DejaVu Sans" charset="0"/>
              </a:rPr>
              <a:t>Matplotlib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idx="1"/>
          </p:nvPr>
        </p:nvSpPr>
        <p:spPr>
          <a:xfrm>
            <a:off x="414720" y="1283175"/>
            <a:ext cx="8228160" cy="5367443"/>
          </a:xfrm>
        </p:spPr>
        <p:txBody>
          <a:bodyPr>
            <a:normAutofit lnSpcReduction="10000"/>
          </a:bodyPr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>
                <a:latin typeface="Arial" charset="0"/>
                <a:cs typeface="DejaVu Sans" charset="0"/>
              </a:rPr>
              <a:t>Matplotlib</a:t>
            </a:r>
            <a:r>
              <a:rPr lang="en-US" dirty="0">
                <a:latin typeface="Arial" charset="0"/>
                <a:cs typeface="DejaVu Sans" charset="0"/>
              </a:rPr>
              <a:t> is another Python package that can produce publication-quality plots similar to those of </a:t>
            </a:r>
            <a:r>
              <a:rPr lang="en-US" dirty="0" err="1">
                <a:latin typeface="Arial" charset="0"/>
                <a:cs typeface="DejaVu Sans" charset="0"/>
              </a:rPr>
              <a:t>Matlab</a:t>
            </a:r>
            <a:r>
              <a:rPr lang="en-US" dirty="0">
                <a:latin typeface="Arial" charset="0"/>
                <a:cs typeface="DejaVu Sans" charset="0"/>
              </a:rPr>
              <a:t>.  Its homepage is at </a:t>
            </a:r>
            <a:r>
              <a:rPr lang="en-US" dirty="0" smtClean="0">
                <a:latin typeface="Arial" charset="0"/>
                <a:cs typeface="DejaVu Sans" charset="0"/>
              </a:rPr>
              <a:t>matplotlib.org</a:t>
            </a:r>
            <a:endParaRPr lang="en-US" dirty="0">
              <a:latin typeface="Arial" charset="0"/>
              <a:cs typeface="DejaVu Sans" charset="0"/>
            </a:endParaRPr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Arial" charset="0"/>
                <a:cs typeface="DejaVu Sans" charset="0"/>
              </a:rPr>
              <a:t>A full complement of plot types is available.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Line plots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Scatter plots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Histograms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Bar charts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Pie charts</a:t>
            </a:r>
          </a:p>
          <a:p>
            <a:pPr marL="783372" lvl="1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Contour </a:t>
            </a:r>
            <a:r>
              <a:rPr lang="en-US" dirty="0" smtClean="0">
                <a:latin typeface="Arial" charset="0"/>
                <a:ea typeface="DejaVu Sans" charset="0"/>
                <a:cs typeface="DejaVu Sans" charset="0"/>
              </a:rPr>
              <a:t>plots</a:t>
            </a:r>
          </a:p>
          <a:p>
            <a:pPr marL="509052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Arial" charset="0"/>
                <a:ea typeface="DejaVu Sans" charset="0"/>
                <a:cs typeface="DejaVu Sans" charset="0"/>
              </a:rPr>
              <a:t>See the Gallery for examples and source code:</a:t>
            </a:r>
          </a:p>
          <a:p>
            <a:pPr marL="489608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Arial" charset="0"/>
                <a:ea typeface="DejaVu Sans" charset="0"/>
                <a:cs typeface="DejaVu Sans" charset="0"/>
              </a:rPr>
              <a:t>   </a:t>
            </a:r>
            <a:r>
              <a:rPr lang="en-US" dirty="0" smtClean="0">
                <a:latin typeface="Arial" charset="0"/>
                <a:ea typeface="DejaVu Sans" charset="0"/>
                <a:cs typeface="DejaVu Sans" charset="0"/>
                <a:hlinkClick r:id="rId3"/>
              </a:rPr>
              <a:t>http</a:t>
            </a:r>
            <a:r>
              <a:rPr lang="en-US" dirty="0">
                <a:latin typeface="Arial" charset="0"/>
                <a:ea typeface="DejaVu Sans" charset="0"/>
                <a:cs typeface="DejaVu Sans" charset="0"/>
                <a:hlinkClick r:id="rId3"/>
              </a:rPr>
              <a:t>://</a:t>
            </a:r>
            <a:r>
              <a:rPr lang="en-US" dirty="0" smtClean="0">
                <a:latin typeface="Arial" charset="0"/>
                <a:ea typeface="DejaVu Sans" charset="0"/>
                <a:cs typeface="DejaVu Sans" charset="0"/>
                <a:hlinkClick r:id="rId3"/>
              </a:rPr>
              <a:t>matplotlib.org/gallery.html</a:t>
            </a:r>
            <a:endParaRPr lang="en-US" dirty="0" smtClean="0">
              <a:latin typeface="Arial" charset="0"/>
              <a:ea typeface="DejaVu Sans" charset="0"/>
              <a:cs typeface="DejaVu Sans" charset="0"/>
            </a:endParaRPr>
          </a:p>
          <a:p>
            <a:pPr marL="489608" lvl="1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>
              <a:latin typeface="Arial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08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Matplotlib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numpy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np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matplotlib.pyplot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plt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x=</a:t>
            </a:r>
            <a:r>
              <a:rPr lang="en-US" dirty="0" err="1" smtClean="0">
                <a:latin typeface="Courier New"/>
                <a:cs typeface="Courier New"/>
              </a:rPr>
              <a:t>np.linspace</a:t>
            </a:r>
            <a:r>
              <a:rPr lang="en-US" dirty="0" smtClean="0">
                <a:latin typeface="Courier New"/>
                <a:cs typeface="Courier New"/>
              </a:rPr>
              <a:t>(-4.,4.,401)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y=1./(</a:t>
            </a:r>
            <a:r>
              <a:rPr lang="en-US" dirty="0" err="1" smtClean="0">
                <a:latin typeface="Courier New"/>
                <a:cs typeface="Courier New"/>
              </a:rPr>
              <a:t>np.pi</a:t>
            </a:r>
            <a:r>
              <a:rPr lang="en-US" dirty="0" smtClean="0">
                <a:latin typeface="Courier New"/>
                <a:cs typeface="Courier New"/>
              </a:rPr>
              <a:t>*(1.+x**2))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plt.plot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x,y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plt.show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26296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5-29 at 2.2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1576"/>
            <a:ext cx="8128000" cy="6337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5" y="491576"/>
            <a:ext cx="8125968" cy="63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Arial" charset="0"/>
                <a:cs typeface="DejaVu Sans" charset="0"/>
              </a:rPr>
              <a:t>Fancier </a:t>
            </a:r>
            <a:r>
              <a:rPr lang="en-US" dirty="0" err="1" smtClean="0">
                <a:latin typeface="Arial" charset="0"/>
                <a:cs typeface="DejaVu Sans" charset="0"/>
              </a:rPr>
              <a:t>Matplotlib</a:t>
            </a:r>
            <a:r>
              <a:rPr lang="en-US" dirty="0" smtClean="0">
                <a:latin typeface="Arial" charset="0"/>
                <a:cs typeface="DejaVu Sans" charset="0"/>
              </a:rPr>
              <a:t> </a:t>
            </a:r>
            <a:r>
              <a:rPr lang="en-US" dirty="0">
                <a:latin typeface="Arial" charset="0"/>
                <a:cs typeface="DejaVu Sans" charset="0"/>
              </a:rPr>
              <a:t>Example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idx="1"/>
          </p:nvPr>
        </p:nvSpPr>
        <p:spPr>
          <a:xfrm>
            <a:off x="148320" y="1493438"/>
            <a:ext cx="8995680" cy="4651688"/>
          </a:xfrm>
        </p:spPr>
        <p:txBody>
          <a:bodyPr tIns="19201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>
              <a:latin typeface="Arial" charset="0"/>
              <a:cs typeface="DejaVu Sans" charset="0"/>
            </a:endParaRP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(111)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(10*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),10*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(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100), 'o')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('Scatter Plot')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39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>
                <a:latin typeface="Arial" charset="0"/>
                <a:cs typeface="DejaVu Sans" charset="0"/>
              </a:rPr>
              <a:t>Result of this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6037920" cy="50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819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(0.0, 5.0)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(0.0, 2.0)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x1)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(-x1)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x2)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1)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y1,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-')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('A tale of 2 subplots')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('Damped oscillation')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plt.subplot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y2, 'r.-')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('time (s)')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Undamped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861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48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471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43"/>
            <a:ext cx="8229600" cy="514515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Contour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matplotlib.cm as cm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matplotlib.mlab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matplotlib.rcParams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xtick.direction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= 'out'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matplotlib.rcParams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ytick.direction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= 'out'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delta = 0.025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(-3.0, 3.0, delta)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(-2.0, 2.0, delta)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mlab.bivariate_normal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1.0, 1.0, 0.0, 0.0)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mlab.bivariate_normal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1.5, 0.5, 1, 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difference of Gaussians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10.0 * (Z2 - Z1)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plt.contour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Z)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(CS, inline=1,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('Simplest default with labels')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56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6248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8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namespace</a:t>
            </a:r>
            <a:r>
              <a:rPr lang="en-US" dirty="0" smtClean="0"/>
              <a:t> is an </a:t>
            </a:r>
            <a:r>
              <a:rPr lang="en-US" dirty="0"/>
              <a:t>environment that holds a group of identifiers (variable names, function names, and so forth).</a:t>
            </a:r>
          </a:p>
          <a:p>
            <a:r>
              <a:rPr lang="en-US" dirty="0" smtClean="0"/>
              <a:t>In Python </a:t>
            </a:r>
            <a:r>
              <a:rPr lang="en-US" dirty="0"/>
              <a:t>namespaces take the name of the module and/or class in which they are defined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Namespaces can be renamed when the module is imported, but not afterward.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24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Stream plot</a:t>
            </a:r>
          </a:p>
          <a:p>
            <a:r>
              <a:rPr lang="en-US" dirty="0" smtClean="0"/>
              <a:t>Making the step size complex in </a:t>
            </a:r>
            <a:r>
              <a:rPr lang="en-US" dirty="0" err="1" smtClean="0"/>
              <a:t>mgrid</a:t>
            </a:r>
            <a:r>
              <a:rPr lang="en-US" dirty="0" smtClean="0"/>
              <a:t> makes the bounds </a:t>
            </a:r>
            <a:r>
              <a:rPr lang="en-US" i="1" dirty="0" smtClean="0"/>
              <a:t>inclusive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[-3:3:100j, -3:3:100j]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-1 - X**2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= 1 + X - Y**2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speed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(U*U + V*V)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plt.streamplot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Y, U, V, color=U,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plt.cm.autumn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plt.colorbar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(ax1, ax2)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#returns new figure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ax1.streamplot(X, Y, U, V, density=[0.5, 1])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5*speed/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speed.max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ax2.streamplot(X, Y, U, V, density=0.6, color='k',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39661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0"/>
            <a:ext cx="6248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3906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6248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7418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Plotting</a:t>
            </a:r>
            <a:br>
              <a:rPr lang="en-US" dirty="0" smtClean="0"/>
            </a:br>
            <a:r>
              <a:rPr lang="en-US" dirty="0" smtClean="0"/>
              <a:t>mplot3d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mpl_toolkits.mplot3d import Axes3D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(111, projection='3d')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(2, 100) * 4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xedges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yedges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np.histogram2d(x, y, bins=4)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elements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xedges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- 1) *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yedges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- 1)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xedges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[:-1]+0.25,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yedges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[:-1]+0.25)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xpos.flatten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ypos.flatten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(elements)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dx = 0.5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np.ones_like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hist.flatten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ax.bar3d(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color='b',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='average')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91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6248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079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mplot3d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By Armin Moser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mpl_toolkits.mplot3d import Axes3D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step = 0.04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(111, projection='3d')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create supporting points in polar coordinates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(0,1.25,50)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(0,2*np.pi,50)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R,P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transform them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cartesian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system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X,Y = R*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(P),R*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((R**2 - 1)**2)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ax.plot_surface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Z,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cm.YlGnBu_r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ax.set_zlim3d(0, 1)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(r'$\phi_\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{real}$')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(r'$\phi_\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ax.set_zlabel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(\phi)$')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112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6248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649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Better 3D—Mayavi2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Anaconda: if using a recent version (1.7.0 or greater) it will be in the base packages.</a:t>
            </a:r>
          </a:p>
          <a:p>
            <a:r>
              <a:rPr lang="en-US" dirty="0" smtClean="0"/>
              <a:t>The scripting interface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mlab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From Python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mayavi.mlab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en-US" dirty="0">
                <a:cs typeface="Courier New" panose="02070309020205020404" pitchFamily="49" charset="0"/>
              </a:rPr>
              <a:t>http://docs.enthought.com/mayavi/mayavi/auto/examples.html</a:t>
            </a:r>
          </a:p>
        </p:txBody>
      </p:sp>
    </p:spTree>
    <p:extLst>
      <p:ext uri="{BB962C8B-B14F-4D97-AF65-F5344CB8AC3E}">
        <p14:creationId xmlns:p14="http://schemas.microsoft.com/office/powerpoint/2010/main" val="35979732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383" y="536713"/>
            <a:ext cx="58368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mayavi.mlab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mlab.clf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[-10:10:100j, -10:10:100j]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(x**2 + y**2)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(r)/r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mlab.surf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(z,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warp_scale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='auto')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mlab.show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88" y="3399034"/>
            <a:ext cx="3810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55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import the module we must refer to </a:t>
            </a:r>
            <a:r>
              <a:rPr lang="en-US" dirty="0" smtClean="0"/>
              <a:t>its components </a:t>
            </a:r>
            <a:r>
              <a:rPr lang="en-US" dirty="0"/>
              <a:t>with its native namespace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math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os</a:t>
            </a:r>
            <a:endParaRPr lang="en-US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numpy</a:t>
            </a:r>
            <a:endParaRPr lang="en-US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    </a:t>
            </a:r>
            <a:r>
              <a:rPr lang="en-US" sz="2400" dirty="0" smtClean="0">
                <a:latin typeface="Courier New"/>
                <a:cs typeface="Courier New"/>
              </a:rPr>
              <a:t>z=</a:t>
            </a:r>
            <a:r>
              <a:rPr lang="en-US" sz="2400" dirty="0" err="1" smtClean="0">
                <a:latin typeface="Courier New"/>
                <a:cs typeface="Courier New"/>
              </a:rPr>
              <a:t>math.sqrt</a:t>
            </a:r>
            <a:r>
              <a:rPr lang="en-US" sz="2400" dirty="0" smtClean="0">
                <a:latin typeface="Courier New"/>
                <a:cs typeface="Courier New"/>
              </a:rPr>
              <a:t>(x)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home_dir</a:t>
            </a:r>
            <a:r>
              <a:rPr lang="en-US" sz="2400" dirty="0" smtClean="0">
                <a:latin typeface="Courier New"/>
                <a:cs typeface="Courier New"/>
              </a:rPr>
              <a:t>=</a:t>
            </a:r>
            <a:r>
              <a:rPr lang="en-US" sz="2400" dirty="0" err="1" smtClean="0">
                <a:latin typeface="Courier New"/>
                <a:cs typeface="Courier New"/>
              </a:rPr>
              <a:t>os.getenv</a:t>
            </a:r>
            <a:r>
              <a:rPr lang="en-US" sz="2400" dirty="0" smtClean="0">
                <a:latin typeface="Courier New"/>
                <a:cs typeface="Courier New"/>
              </a:rPr>
              <a:t>(“HOME”)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  A=</a:t>
            </a:r>
            <a:r>
              <a:rPr lang="en-US" sz="2400" dirty="0" err="1" smtClean="0">
                <a:latin typeface="Courier New"/>
                <a:cs typeface="Courier New"/>
              </a:rPr>
              <a:t>numpy.zeros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>
                <a:latin typeface="Courier New"/>
                <a:cs typeface="Courier New"/>
              </a:rPr>
              <a:t>200)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028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Builds on </a:t>
            </a:r>
            <a:r>
              <a:rPr lang="en-US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SciPy</a:t>
            </a:r>
            <a:r>
              <a:rPr lang="en-US" dirty="0" smtClean="0"/>
              <a:t> packages provide a set of modules that add functions for data analysis and </a:t>
            </a:r>
            <a:r>
              <a:rPr lang="en-US" dirty="0" err="1" smtClean="0"/>
              <a:t>numerics</a:t>
            </a:r>
            <a:r>
              <a:rPr lang="en-US" dirty="0" smtClean="0"/>
              <a:t>.  They are implemented on top of </a:t>
            </a:r>
            <a:r>
              <a:rPr lang="en-US" dirty="0" err="1" smtClean="0"/>
              <a:t>NumPy</a:t>
            </a:r>
            <a:r>
              <a:rPr lang="en-US" dirty="0" smtClean="0"/>
              <a:t>.  These include: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charset="0"/>
                <a:ea typeface="DejaVu Sans" charset="0"/>
                <a:cs typeface="DejaVu Sans" charset="0"/>
              </a:rPr>
              <a:t>Special functions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charset="0"/>
                <a:ea typeface="DejaVu Sans" charset="0"/>
                <a:cs typeface="DejaVu Sans" charset="0"/>
              </a:rPr>
              <a:t>Optimizations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charset="0"/>
                <a:ea typeface="DejaVu Sans" charset="0"/>
                <a:cs typeface="DejaVu Sans" charset="0"/>
              </a:rPr>
              <a:t>Linear algebra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charset="0"/>
                <a:ea typeface="DejaVu Sans" charset="0"/>
                <a:cs typeface="DejaVu Sans" charset="0"/>
              </a:rPr>
              <a:t>Quadrature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charset="0"/>
                <a:ea typeface="DejaVu Sans" charset="0"/>
                <a:cs typeface="DejaVu Sans" charset="0"/>
              </a:rPr>
              <a:t>Interpolation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charset="0"/>
                <a:ea typeface="DejaVu Sans" charset="0"/>
                <a:cs typeface="DejaVu Sans" charset="0"/>
              </a:rPr>
              <a:t>Signal processing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latin typeface="Arial" charset="0"/>
                <a:ea typeface="DejaVu Sans" charset="0"/>
                <a:cs typeface="DejaVu Sans" charset="0"/>
              </a:rPr>
              <a:t>Statistics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charset="0"/>
                <a:cs typeface="DejaVu Sans" charset="0"/>
              </a:rPr>
              <a:t>See </a:t>
            </a:r>
            <a:r>
              <a:rPr lang="en-US" sz="2800" dirty="0" err="1">
                <a:latin typeface="Arial" charset="0"/>
                <a:cs typeface="DejaVu Sans" charset="0"/>
              </a:rPr>
              <a:t>www.scipy.org</a:t>
            </a:r>
            <a:r>
              <a:rPr lang="en-US" sz="2800" dirty="0">
                <a:latin typeface="Arial" charset="0"/>
                <a:cs typeface="DejaVu Sans" charset="0"/>
              </a:rPr>
              <a:t> for details.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342959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err="1" smtClean="0"/>
              <a:t>SciPy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charset="0"/>
                <a:cs typeface="DejaVu Sans" charset="0"/>
              </a:rPr>
              <a:t>Packages must be imported by name; </a:t>
            </a:r>
            <a:r>
              <a:rPr lang="en-US" sz="2800" dirty="0">
                <a:latin typeface="Courier New"/>
                <a:cs typeface="Courier New"/>
              </a:rPr>
              <a:t>from *</a:t>
            </a:r>
            <a:r>
              <a:rPr lang="en-US" sz="2800" dirty="0">
                <a:latin typeface="Arial" charset="0"/>
                <a:cs typeface="DejaVu Sans" charset="0"/>
              </a:rPr>
              <a:t> will not suffice for more than the base </a:t>
            </a:r>
            <a:r>
              <a:rPr lang="en-US" sz="2800" dirty="0" err="1">
                <a:latin typeface="Arial" charset="0"/>
                <a:cs typeface="DejaVu Sans" charset="0"/>
              </a:rPr>
              <a:t>scipy</a:t>
            </a:r>
            <a:r>
              <a:rPr lang="en-US" sz="2800" dirty="0">
                <a:latin typeface="Arial" charset="0"/>
                <a:cs typeface="DejaVu Sans" charset="0"/>
              </a:rPr>
              <a:t>.</a:t>
            </a:r>
          </a:p>
          <a:p>
            <a:pPr marL="431800" indent="-323850"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charset="0"/>
                <a:cs typeface="DejaVu Sans" charset="0"/>
              </a:rPr>
              <a:t>   </a:t>
            </a:r>
            <a:r>
              <a:rPr lang="en-US" dirty="0">
                <a:latin typeface="Courier New"/>
                <a:cs typeface="Courier New"/>
              </a:rPr>
              <a:t> from </a:t>
            </a:r>
            <a:r>
              <a:rPr lang="en-US" dirty="0" err="1">
                <a:latin typeface="Courier New"/>
                <a:cs typeface="Courier New"/>
              </a:rPr>
              <a:t>scipy</a:t>
            </a:r>
            <a:r>
              <a:rPr lang="en-US" dirty="0">
                <a:latin typeface="Courier New"/>
                <a:cs typeface="Courier New"/>
              </a:rPr>
              <a:t> import *</a:t>
            </a:r>
          </a:p>
          <a:p>
            <a:pPr marL="431800" indent="-323850"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Courier New"/>
                <a:cs typeface="Courier New"/>
              </a:rPr>
              <a:t>  from </a:t>
            </a:r>
            <a:r>
              <a:rPr lang="en-US" dirty="0" err="1">
                <a:latin typeface="Courier New"/>
                <a:cs typeface="Courier New"/>
              </a:rPr>
              <a:t>scipy</a:t>
            </a:r>
            <a:r>
              <a:rPr lang="en-US" dirty="0">
                <a:latin typeface="Courier New"/>
                <a:cs typeface="Courier New"/>
              </a:rPr>
              <a:t> import </a:t>
            </a:r>
            <a:r>
              <a:rPr lang="en-US" dirty="0" err="1">
                <a:latin typeface="Courier New"/>
                <a:cs typeface="Courier New"/>
              </a:rPr>
              <a:t>linalg</a:t>
            </a:r>
            <a:r>
              <a:rPr lang="en-US" dirty="0">
                <a:latin typeface="Courier New"/>
                <a:cs typeface="Courier New"/>
              </a:rPr>
              <a:t>, optimize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latin typeface="Arial" charset="0"/>
                <a:cs typeface="DejaVu Sans" charset="0"/>
              </a:rPr>
              <a:t>For a loaded package, type </a:t>
            </a:r>
          </a:p>
          <a:p>
            <a:pPr marL="431800" indent="-323850"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charset="0"/>
                <a:cs typeface="DejaVu Sans" charset="0"/>
              </a:rPr>
              <a:t>     </a:t>
            </a:r>
            <a:r>
              <a:rPr lang="en-US" dirty="0">
                <a:latin typeface="Courier New"/>
                <a:cs typeface="Courier New"/>
              </a:rPr>
              <a:t>help(</a:t>
            </a:r>
            <a:r>
              <a:rPr lang="en-US" dirty="0" err="1">
                <a:latin typeface="Courier New"/>
                <a:cs typeface="Courier New"/>
              </a:rPr>
              <a:t>linalg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431800" indent="-323850"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charset="0"/>
                <a:cs typeface="DejaVu Sans" charset="0"/>
              </a:rPr>
              <a:t>   </a:t>
            </a:r>
            <a:r>
              <a:rPr lang="en-US" sz="2800" dirty="0">
                <a:latin typeface="Arial" charset="0"/>
                <a:cs typeface="DejaVu Sans" charset="0"/>
              </a:rPr>
              <a:t>for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64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SciPy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dirty="0">
                <a:latin typeface="Arial" charset="0"/>
                <a:ea typeface="DejaVu Sans" charset="0"/>
                <a:cs typeface="DejaVu Sans" charset="0"/>
              </a:rPr>
              <a:t>cluster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dirty="0">
                <a:latin typeface="Arial" charset="0"/>
                <a:ea typeface="DejaVu Sans" charset="0"/>
                <a:cs typeface="DejaVu Sans" charset="0"/>
              </a:rPr>
              <a:t>constants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dirty="0" err="1">
                <a:latin typeface="Arial" charset="0"/>
                <a:ea typeface="DejaVu Sans" charset="0"/>
                <a:cs typeface="DejaVu Sans" charset="0"/>
              </a:rPr>
              <a:t>fftpack</a:t>
            </a:r>
            <a:endParaRPr lang="en-US" sz="2800" dirty="0">
              <a:latin typeface="Arial" charset="0"/>
              <a:ea typeface="DejaVu Sans" charset="0"/>
              <a:cs typeface="DejaVu Sans" charset="0"/>
            </a:endParaRP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dirty="0">
                <a:latin typeface="Arial" charset="0"/>
                <a:ea typeface="DejaVu Sans" charset="0"/>
                <a:cs typeface="DejaVu Sans" charset="0"/>
              </a:rPr>
              <a:t>integrate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dirty="0">
                <a:latin typeface="Arial" charset="0"/>
                <a:ea typeface="DejaVu Sans" charset="0"/>
                <a:cs typeface="DejaVu Sans" charset="0"/>
              </a:rPr>
              <a:t>interpolate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dirty="0" err="1">
                <a:latin typeface="Arial" charset="0"/>
                <a:ea typeface="DejaVu Sans" charset="0"/>
                <a:cs typeface="DejaVu Sans" charset="0"/>
              </a:rPr>
              <a:t>io</a:t>
            </a:r>
            <a:endParaRPr lang="en-US" sz="2800" dirty="0">
              <a:latin typeface="Arial" charset="0"/>
              <a:ea typeface="DejaVu Sans" charset="0"/>
              <a:cs typeface="DejaVu Sans" charset="0"/>
            </a:endParaRP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dirty="0" err="1">
                <a:latin typeface="Arial" charset="0"/>
                <a:ea typeface="DejaVu Sans" charset="0"/>
                <a:cs typeface="DejaVu Sans" charset="0"/>
              </a:rPr>
              <a:t>linalg</a:t>
            </a:r>
            <a:endParaRPr lang="en-US" sz="2800" dirty="0">
              <a:latin typeface="Arial" charset="0"/>
              <a:ea typeface="DejaVu Sans" charset="0"/>
              <a:cs typeface="DejaVu Sans" charset="0"/>
            </a:endParaRP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dirty="0" err="1">
                <a:latin typeface="Arial" charset="0"/>
                <a:ea typeface="DejaVu Sans" charset="0"/>
                <a:cs typeface="DejaVu Sans" charset="0"/>
              </a:rPr>
              <a:t>maxentropy</a:t>
            </a:r>
            <a:endParaRPr lang="en-US" sz="2800" dirty="0">
              <a:latin typeface="Arial" charset="0"/>
              <a:ea typeface="DejaVu Sans" charset="0"/>
              <a:cs typeface="DejaVu Sans" charset="0"/>
            </a:endParaRP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dirty="0" err="1">
                <a:latin typeface="Arial" charset="0"/>
                <a:ea typeface="DejaVu Sans" charset="0"/>
                <a:cs typeface="DejaVu Sans" charset="0"/>
              </a:rPr>
              <a:t>ndimage</a:t>
            </a:r>
            <a:endParaRPr lang="en-US" sz="2800" dirty="0">
              <a:latin typeface="Arial" charset="0"/>
              <a:ea typeface="DejaVu Sans" charset="0"/>
              <a:cs typeface="DejaVu Sans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err="1">
                <a:latin typeface="Arial" charset="0"/>
                <a:cs typeface="DejaVu Sans" charset="0"/>
              </a:rPr>
              <a:t>odr</a:t>
            </a:r>
            <a:endParaRPr lang="en-US" dirty="0">
              <a:latin typeface="Arial" charset="0"/>
              <a:cs typeface="DejaVu Sans" charset="0"/>
            </a:endParaRP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>
                <a:latin typeface="Arial" charset="0"/>
                <a:cs typeface="DejaVu Sans" charset="0"/>
              </a:rPr>
              <a:t>optimize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>
                <a:latin typeface="Arial" charset="0"/>
                <a:cs typeface="DejaVu Sans" charset="0"/>
              </a:rPr>
              <a:t>signal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>
                <a:latin typeface="Arial" charset="0"/>
                <a:cs typeface="DejaVu Sans" charset="0"/>
              </a:rPr>
              <a:t>sparse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>
                <a:latin typeface="Arial" charset="0"/>
                <a:cs typeface="DejaVu Sans" charset="0"/>
              </a:rPr>
              <a:t>spatial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>
                <a:latin typeface="Arial" charset="0"/>
                <a:cs typeface="DejaVu Sans" charset="0"/>
              </a:rPr>
              <a:t>special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>
                <a:latin typeface="Arial" charset="0"/>
                <a:cs typeface="DejaVu Sans" charset="0"/>
              </a:rPr>
              <a:t>stats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>
                <a:latin typeface="Arial" charset="0"/>
                <a:cs typeface="DejaVu Sans" charset="0"/>
              </a:rPr>
              <a:t>weave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241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Wrapping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has f2py for Fortran.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/>
                <a:cs typeface="Courier New"/>
              </a:rPr>
              <a:t>f2py -c -m hello </a:t>
            </a:r>
            <a:r>
              <a:rPr lang="en-US" dirty="0" err="1" smtClean="0">
                <a:latin typeface="Courier New"/>
                <a:cs typeface="Courier New"/>
              </a:rPr>
              <a:t>hello.f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Note: may not use a good compiler (will use the one Python uses to install packages).  There are ways to get around this but we won’t worry about them for now.</a:t>
            </a:r>
          </a:p>
          <a:p>
            <a:pPr marL="0" indent="0">
              <a:buNone/>
            </a:pPr>
            <a:r>
              <a:rPr lang="en-US" dirty="0" smtClean="0"/>
              <a:t>This will make a module </a:t>
            </a:r>
            <a:r>
              <a:rPr lang="en-US" dirty="0" err="1" smtClean="0">
                <a:latin typeface="Courier New"/>
                <a:cs typeface="Courier New"/>
              </a:rPr>
              <a:t>hello.so</a:t>
            </a:r>
            <a:r>
              <a:rPr lang="en-US" dirty="0" smtClean="0"/>
              <a:t> and you can import it like any other module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latin typeface="Courier New"/>
                <a:cs typeface="Courier New"/>
              </a:rPr>
              <a:t>  import hello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hello.writedata</a:t>
            </a:r>
            <a:r>
              <a:rPr lang="en-US" dirty="0" smtClean="0">
                <a:latin typeface="Courier New"/>
                <a:cs typeface="Courier New"/>
              </a:rPr>
              <a:t>(stuff)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4106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Several tools, most popular is SWIG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http://www.swig.org/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Also recommended is SIP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://riverbankcomputing.co.uk/software/sip/</a:t>
            </a:r>
            <a:r>
              <a:rPr lang="en-US" dirty="0" smtClean="0">
                <a:hlinkClick r:id="rId3"/>
              </a:rPr>
              <a:t>intro</a:t>
            </a:r>
            <a:endParaRPr lang="en-US" dirty="0" smtClean="0"/>
          </a:p>
          <a:p>
            <a:pPr lvl="1"/>
            <a:r>
              <a:rPr lang="en-US" dirty="0" smtClean="0"/>
              <a:t>More like f2py but specialized for C++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7158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 is a package for symbolic manipulation (computer algebra).</a:t>
            </a:r>
          </a:p>
          <a:p>
            <a:r>
              <a:rPr lang="en-US" dirty="0" err="1" smtClean="0"/>
              <a:t>sympy.org</a:t>
            </a:r>
            <a:r>
              <a:rPr lang="en-US" dirty="0"/>
              <a:t>/en/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&gt;&gt;&gt; from </a:t>
            </a:r>
            <a:r>
              <a:rPr lang="en-US" dirty="0" err="1">
                <a:latin typeface="Courier New"/>
                <a:cs typeface="Courier New"/>
              </a:rPr>
              <a:t>sympy</a:t>
            </a:r>
            <a:r>
              <a:rPr lang="en-US" dirty="0">
                <a:latin typeface="Courier New"/>
                <a:cs typeface="Courier New"/>
              </a:rPr>
              <a:t> import *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&gt;&gt;&gt; </a:t>
            </a:r>
            <a:r>
              <a:rPr lang="en-US" dirty="0" err="1">
                <a:latin typeface="Courier New"/>
                <a:cs typeface="Courier New"/>
              </a:rPr>
              <a:t>init_printing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use_unicode</a:t>
            </a:r>
            <a:r>
              <a:rPr lang="en-US" dirty="0">
                <a:latin typeface="Courier New"/>
                <a:cs typeface="Courier New"/>
              </a:rPr>
              <a:t>=False,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wrap_line</a:t>
            </a:r>
            <a:r>
              <a:rPr lang="en-US" dirty="0">
                <a:latin typeface="Courier New"/>
                <a:cs typeface="Courier New"/>
              </a:rPr>
              <a:t>=False, </a:t>
            </a:r>
            <a:r>
              <a:rPr lang="en-US" dirty="0" err="1">
                <a:latin typeface="Courier New"/>
                <a:cs typeface="Courier New"/>
              </a:rPr>
              <a:t>no_global</a:t>
            </a:r>
            <a:r>
              <a:rPr lang="en-US" dirty="0">
                <a:latin typeface="Courier New"/>
                <a:cs typeface="Courier New"/>
              </a:rPr>
              <a:t>=True)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&gt;&gt;&gt; x = Symbol('x')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&gt;&gt;&gt; integrate(x**2 + x + 1, x) </a:t>
            </a:r>
          </a:p>
          <a:p>
            <a:pPr marL="0" indent="0">
              <a:buNone/>
            </a:pPr>
            <a:r>
              <a:rPr lang="en-US" smtClean="0">
                <a:latin typeface="Courier New"/>
                <a:cs typeface="Courier New"/>
              </a:rPr>
              <a:t> 3    2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x </a:t>
            </a:r>
            <a:r>
              <a:rPr lang="en-US" dirty="0" smtClean="0">
                <a:latin typeface="Courier New"/>
                <a:cs typeface="Courier New"/>
              </a:rPr>
              <a:t>   x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 + -- + x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3 </a:t>
            </a:r>
            <a:r>
              <a:rPr lang="en-US" dirty="0" smtClean="0">
                <a:latin typeface="Courier New"/>
                <a:cs typeface="Courier New"/>
              </a:rPr>
              <a:t>   2 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072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152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Analysis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 type (object)</a:t>
            </a:r>
          </a:p>
          <a:p>
            <a:r>
              <a:rPr lang="en-US" dirty="0" err="1" smtClean="0"/>
              <a:t>Timeseries</a:t>
            </a:r>
            <a:endParaRPr lang="en-US" dirty="0" smtClean="0"/>
          </a:p>
          <a:p>
            <a:r>
              <a:rPr lang="en-US" dirty="0" smtClean="0"/>
              <a:t>Easily read tabular data from CSV, Excel, etc.</a:t>
            </a:r>
          </a:p>
          <a:p>
            <a:r>
              <a:rPr lang="en-US" dirty="0" smtClean="0"/>
              <a:t>Aggregation (</a:t>
            </a:r>
            <a:r>
              <a:rPr lang="en-US" dirty="0" err="1" smtClean="0"/>
              <a:t>groupby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Pivot tables</a:t>
            </a:r>
          </a:p>
          <a:p>
            <a:r>
              <a:rPr lang="en-US" dirty="0" smtClean="0"/>
              <a:t>Much more at </a:t>
            </a:r>
            <a:r>
              <a:rPr lang="en-US" dirty="0" smtClean="0">
                <a:hlinkClick r:id="rId2"/>
              </a:rPr>
              <a:t>http://pandas.pydata.org</a:t>
            </a:r>
            <a:endParaRPr lang="en-US" dirty="0" smtClean="0"/>
          </a:p>
          <a:p>
            <a:r>
              <a:rPr lang="en-US" dirty="0" smtClean="0"/>
              <a:t>Docs at </a:t>
            </a:r>
            <a:r>
              <a:rPr lang="en-US" dirty="0" smtClean="0">
                <a:hlinkClick r:id="rId3"/>
              </a:rPr>
              <a:t>http://pandas.pydata.org/pandas-docs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046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pandas as </a:t>
            </a:r>
            <a:r>
              <a:rPr lang="en-US" dirty="0" err="1" smtClean="0">
                <a:latin typeface="Courier New"/>
                <a:cs typeface="Courier New"/>
              </a:rPr>
              <a:t>pd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numpy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np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mport </a:t>
            </a:r>
            <a:r>
              <a:rPr lang="en-US" dirty="0" err="1" smtClean="0">
                <a:latin typeface="Courier New"/>
                <a:cs typeface="Courier New"/>
              </a:rPr>
              <a:t>matplotlib.pyplot</a:t>
            </a:r>
            <a:r>
              <a:rPr lang="en-US" dirty="0" smtClean="0">
                <a:latin typeface="Courier New"/>
                <a:cs typeface="Courier New"/>
              </a:rPr>
              <a:t> as </a:t>
            </a:r>
            <a:r>
              <a:rPr lang="en-US" dirty="0" err="1" smtClean="0">
                <a:latin typeface="Courier New"/>
                <a:cs typeface="Courier New"/>
              </a:rPr>
              <a:t>plt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Basic types are </a:t>
            </a:r>
            <a:r>
              <a:rPr lang="en-US" dirty="0" smtClean="0">
                <a:latin typeface="Courier New"/>
                <a:cs typeface="Courier New"/>
              </a:rPr>
              <a:t>Series </a:t>
            </a:r>
            <a:r>
              <a:rPr lang="en-US" dirty="0" smtClean="0">
                <a:cs typeface="Courier New"/>
              </a:rPr>
              <a:t>and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DataFrame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Series</a:t>
            </a:r>
          </a:p>
          <a:p>
            <a:pPr lvl="1"/>
            <a:r>
              <a:rPr lang="en-US" dirty="0" smtClean="0">
                <a:cs typeface="Courier New"/>
              </a:rPr>
              <a:t>One-dimensional array (very much like an </a:t>
            </a:r>
            <a:r>
              <a:rPr lang="en-US" dirty="0" err="1" smtClean="0">
                <a:cs typeface="Courier New"/>
              </a:rPr>
              <a:t>ndarray</a:t>
            </a:r>
            <a:r>
              <a:rPr lang="en-US" dirty="0" smtClean="0">
                <a:cs typeface="Courier New"/>
              </a:rPr>
              <a:t>)</a:t>
            </a:r>
          </a:p>
          <a:p>
            <a:pPr lvl="1"/>
            <a:r>
              <a:rPr lang="en-US" dirty="0" smtClean="0">
                <a:cs typeface="Courier New"/>
              </a:rPr>
              <a:t>Indexed like </a:t>
            </a:r>
            <a:r>
              <a:rPr lang="en-US" dirty="0" err="1" smtClean="0">
                <a:cs typeface="Courier New"/>
              </a:rPr>
              <a:t>ndarray</a:t>
            </a:r>
            <a:r>
              <a:rPr lang="en-US" dirty="0" smtClean="0">
                <a:cs typeface="Courier New"/>
              </a:rPr>
              <a:t>—0 to length-1</a:t>
            </a:r>
          </a:p>
          <a:p>
            <a:r>
              <a:rPr lang="en-US" dirty="0" err="1" smtClean="0">
                <a:cs typeface="Courier New"/>
              </a:rPr>
              <a:t>DataFrame</a:t>
            </a:r>
            <a:endParaRPr lang="en-US" dirty="0" smtClean="0"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Tabular, rows and columns</a:t>
            </a:r>
          </a:p>
          <a:p>
            <a:pPr lvl="1"/>
            <a:r>
              <a:rPr lang="en-US" dirty="0" smtClean="0">
                <a:cs typeface="Courier New"/>
              </a:rPr>
              <a:t>Each column is a Series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56239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Consist of </a:t>
            </a:r>
            <a:r>
              <a:rPr lang="en-US" dirty="0" err="1" smtClean="0"/>
              <a:t>index+data</a:t>
            </a:r>
            <a:endParaRPr lang="en-US" dirty="0" smtClean="0"/>
          </a:p>
          <a:p>
            <a:r>
              <a:rPr lang="en-US" dirty="0" smtClean="0"/>
              <a:t>You can think of the index as similar to a dictionary key (and </a:t>
            </a:r>
            <a:r>
              <a:rPr lang="en-US" dirty="0" err="1" smtClean="0"/>
              <a:t>data+indices</a:t>
            </a:r>
            <a:r>
              <a:rPr lang="en-US" dirty="0" smtClean="0"/>
              <a:t> can be loaded from a dictionary)</a:t>
            </a:r>
          </a:p>
          <a:p>
            <a:pPr lvl="1"/>
            <a:r>
              <a:rPr lang="en-US" dirty="0" smtClean="0"/>
              <a:t>However, the size is fixed</a:t>
            </a:r>
          </a:p>
          <a:p>
            <a:pPr lvl="1"/>
            <a:r>
              <a:rPr lang="en-US" dirty="0" smtClean="0"/>
              <a:t>Requesting a non-existent index results in a </a:t>
            </a:r>
            <a:r>
              <a:rPr lang="en-US" dirty="0" err="1" smtClean="0"/>
              <a:t>KeyError</a:t>
            </a:r>
            <a:endParaRPr lang="en-US" dirty="0" smtClean="0"/>
          </a:p>
          <a:p>
            <a:pPr lvl="1"/>
            <a:r>
              <a:rPr lang="en-US" dirty="0" smtClean="0"/>
              <a:t>Get method works the same as for dictionaries, applied to indices 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NumPy</a:t>
            </a:r>
            <a:r>
              <a:rPr lang="en-US" dirty="0" smtClean="0"/>
              <a:t> methods will work on a Series</a:t>
            </a:r>
          </a:p>
          <a:p>
            <a:r>
              <a:rPr lang="en-US" dirty="0" err="1" smtClean="0"/>
              <a:t>Elementwise</a:t>
            </a:r>
            <a:r>
              <a:rPr lang="en-US" dirty="0" smtClean="0"/>
              <a:t> operations work on Series (aligned automatically by index)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1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modulename</a:t>
            </a:r>
            <a:r>
              <a:rPr lang="en-US" dirty="0">
                <a:latin typeface="Courier New"/>
                <a:cs typeface="Courier New"/>
              </a:rPr>
              <a:t> import func1, func2</a:t>
            </a:r>
          </a:p>
          <a:p>
            <a:pPr lvl="1"/>
            <a:r>
              <a:rPr lang="en-US" dirty="0"/>
              <a:t>Now we do not need to precede the function names with the module name.</a:t>
            </a:r>
          </a:p>
          <a:p>
            <a:pPr lvl="1"/>
            <a:r>
              <a:rPr lang="en-US" dirty="0"/>
              <a:t>Only </a:t>
            </a:r>
            <a:r>
              <a:rPr lang="en-US" dirty="0">
                <a:latin typeface="Courier New"/>
                <a:cs typeface="Courier New"/>
              </a:rPr>
              <a:t>func1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func2</a:t>
            </a:r>
            <a:r>
              <a:rPr lang="en-US" dirty="0"/>
              <a:t> can be used.</a:t>
            </a:r>
          </a:p>
          <a:p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modulename</a:t>
            </a:r>
            <a:r>
              <a:rPr lang="en-US" dirty="0">
                <a:latin typeface="Courier New"/>
                <a:cs typeface="Courier New"/>
              </a:rPr>
              <a:t> import *</a:t>
            </a:r>
          </a:p>
          <a:p>
            <a:pPr lvl="1"/>
            <a:r>
              <a:rPr lang="en-US" dirty="0"/>
              <a:t>All function names that do not begin with an underscore (_) are accessible without being preceded by the module name.</a:t>
            </a:r>
          </a:p>
        </p:txBody>
      </p:sp>
    </p:spTree>
    <p:extLst>
      <p:ext uri="{BB962C8B-B14F-4D97-AF65-F5344CB8AC3E}">
        <p14:creationId xmlns:p14="http://schemas.microsoft.com/office/powerpoint/2010/main" val="3276671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Import pandas, </a:t>
            </a:r>
            <a:r>
              <a:rPr lang="en-US" dirty="0" err="1" smtClean="0"/>
              <a:t>numpy</a:t>
            </a:r>
            <a:r>
              <a:rPr lang="en-US" dirty="0" smtClean="0"/>
              <a:t>, and </a:t>
            </a:r>
            <a:r>
              <a:rPr lang="en-US" dirty="0" err="1" smtClean="0"/>
              <a:t>matplotlib.pyplot</a:t>
            </a:r>
            <a:r>
              <a:rPr lang="en-US" dirty="0" smtClean="0"/>
              <a:t> as shown earlier.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randns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pd.Series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np.random.randn</a:t>
            </a:r>
            <a:r>
              <a:rPr lang="en-US" dirty="0" smtClean="0">
                <a:latin typeface="Courier New"/>
                <a:cs typeface="Courier New"/>
              </a:rPr>
              <a:t>(1000))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randns.head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randns.tail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randns.describe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randns.plot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plt.show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064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"spreadsheet" type data</a:t>
            </a:r>
          </a:p>
          <a:p>
            <a:r>
              <a:rPr lang="en-US" dirty="0" smtClean="0"/>
              <a:t>Works like a dictionary of Series</a:t>
            </a:r>
          </a:p>
          <a:p>
            <a:r>
              <a:rPr lang="en-US" dirty="0" smtClean="0"/>
              <a:t>Column headers are the keys by default</a:t>
            </a:r>
          </a:p>
          <a:p>
            <a:r>
              <a:rPr lang="en-US" dirty="0" err="1" smtClean="0"/>
              <a:t>DataFrames</a:t>
            </a:r>
            <a:r>
              <a:rPr lang="en-US" dirty="0" smtClean="0"/>
              <a:t> also support:</a:t>
            </a:r>
          </a:p>
          <a:p>
            <a:pPr lvl="1"/>
            <a:r>
              <a:rPr lang="en-US" dirty="0" err="1" smtClean="0"/>
              <a:t>groupby</a:t>
            </a:r>
            <a:endParaRPr lang="en-US" dirty="0" smtClean="0"/>
          </a:p>
          <a:p>
            <a:pPr lvl="1"/>
            <a:r>
              <a:rPr lang="en-US" dirty="0" err="1" smtClean="0"/>
              <a:t>pivot_table</a:t>
            </a:r>
            <a:endParaRPr lang="en-US" dirty="0" smtClean="0"/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err="1" smtClean="0"/>
              <a:t>Timeseries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5474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Pandas easily reads files in CSV format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('weather.txt')</a:t>
            </a:r>
          </a:p>
          <a:p>
            <a:r>
              <a:rPr lang="en-US" dirty="0" smtClean="0"/>
              <a:t>Get a summary by printing the structure (at the interpreter)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dirty="0" smtClean="0"/>
              <a:t>Number of rows: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en-US" dirty="0" smtClean="0"/>
              <a:t>Names of columns: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data.columns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Sydney’s edit: best Pandas tutorial according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 is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synesthesiam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914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in the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obtaining the names, they can be used like dictionary keys: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data["Mean Humidity"]</a:t>
            </a:r>
          </a:p>
          <a:p>
            <a:r>
              <a:rPr lang="en-US" dirty="0" smtClean="0"/>
              <a:t>If the names obey rules for Python variable names, they can be used like attributes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data.CloudCover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column names are not valid Python variable names they can be renamed: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data.columns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first","second","third","fourth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081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and Plotting with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Pandas uses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but often makes it easier.</a:t>
            </a:r>
          </a:p>
          <a:p>
            <a:r>
              <a:rPr lang="en-US" dirty="0" smtClean="0"/>
              <a:t>Most of the </a:t>
            </a:r>
            <a:r>
              <a:rPr lang="en-US" dirty="0" err="1" smtClean="0"/>
              <a:t>NumPy</a:t>
            </a:r>
            <a:r>
              <a:rPr lang="en-US" dirty="0" smtClean="0"/>
              <a:t> built-ins are available to be applied to the columns.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Result is a one-dimensional array on all columns for which mean() is defined in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data.mean_temp.std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Standard deviation of a particular column</a:t>
            </a:r>
          </a:p>
          <a:p>
            <a:r>
              <a:rPr lang="en-US" dirty="0" smtClean="0"/>
              <a:t>Plots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data.mean_temp.hist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data.mean_temp.plot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444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and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Conditionals are accepted much like for </a:t>
            </a:r>
            <a:r>
              <a:rPr lang="en-US" dirty="0" err="1" smtClean="0"/>
              <a:t>NumPy</a:t>
            </a:r>
            <a:r>
              <a:rPr lang="en-US" dirty="0" smtClean="0"/>
              <a:t> array indices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freezing_days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data.max_temp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&lt;=0]</a:t>
            </a:r>
          </a:p>
          <a:p>
            <a:r>
              <a:rPr lang="en-US" dirty="0" smtClean="0"/>
              <a:t>Extract a range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cold_days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=data[(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data.max_temp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&lt;=0) &amp; \	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data.max_temp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&gt;-10)]</a:t>
            </a:r>
          </a:p>
          <a:p>
            <a:r>
              <a:rPr lang="en-US" dirty="0" smtClean="0"/>
              <a:t>Groups are created with </a:t>
            </a:r>
            <a:r>
              <a:rPr lang="en-US" dirty="0" err="1" smtClean="0"/>
              <a:t>groupby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temps={}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cover,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cover_data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data.groupby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cloud_cover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"):</a:t>
            </a:r>
          </a:p>
          <a:p>
            <a:pPr marL="27432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temps[cover]=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cover_data.mean_temp.mean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/>
              <a:t>Much more at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synesthesiam.com/posts/an-introduction-to-pandas.html</a:t>
            </a:r>
            <a:endParaRPr lang="en-US" dirty="0" smtClean="0"/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20302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02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Much geophysical data is stored using the </a:t>
            </a:r>
            <a:r>
              <a:rPr lang="en-US" dirty="0" err="1" smtClean="0"/>
              <a:t>netCDF</a:t>
            </a:r>
            <a:r>
              <a:rPr lang="en-US" dirty="0" smtClean="0"/>
              <a:t> format.</a:t>
            </a:r>
          </a:p>
          <a:p>
            <a:r>
              <a:rPr lang="en-US" dirty="0" err="1" smtClean="0"/>
              <a:t>NetCDF</a:t>
            </a:r>
            <a:r>
              <a:rPr lang="en-US" dirty="0" smtClean="0"/>
              <a:t> is a self-describing, platform-independent, binary format.  </a:t>
            </a:r>
          </a:p>
          <a:p>
            <a:r>
              <a:rPr lang="en-US" dirty="0" smtClean="0"/>
              <a:t>We can use the </a:t>
            </a:r>
            <a:r>
              <a:rPr lang="en-US" dirty="0" smtClean="0">
                <a:latin typeface="Courier New"/>
                <a:cs typeface="Courier New"/>
              </a:rPr>
              <a:t>netCDF4</a:t>
            </a:r>
            <a:r>
              <a:rPr lang="en-US" dirty="0" smtClean="0"/>
              <a:t> package to read and write data in this format.</a:t>
            </a:r>
          </a:p>
          <a:p>
            <a:r>
              <a:rPr lang="en-US" dirty="0" smtClean="0"/>
              <a:t>Data are read in as special </a:t>
            </a:r>
            <a:r>
              <a:rPr lang="en-US" dirty="0" err="1" smtClean="0"/>
              <a:t>NumPy</a:t>
            </a:r>
            <a:r>
              <a:rPr lang="en-US" dirty="0" smtClean="0"/>
              <a:t> arrays.  One dimension (must be the first) can be unlimited (i.e. unspecified)</a:t>
            </a:r>
          </a:p>
          <a:p>
            <a:r>
              <a:rPr lang="en-US" dirty="0">
                <a:hlinkClick r:id="rId2"/>
              </a:rPr>
              <a:t>http://unidata.github.io/netcdf4-python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 into Anaconda with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install netCDF4</a:t>
            </a:r>
          </a:p>
        </p:txBody>
      </p:sp>
    </p:spTree>
    <p:extLst>
      <p:ext uri="{BB962C8B-B14F-4D97-AF65-F5344CB8AC3E}">
        <p14:creationId xmlns:p14="http://schemas.microsoft.com/office/powerpoint/2010/main" val="38772795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NetCDF4 works with an object called a Dataset.</a:t>
            </a:r>
          </a:p>
          <a:p>
            <a:r>
              <a:rPr lang="en-US" dirty="0" smtClean="0"/>
              <a:t>To open and read a file, create a Dataset by passing it a filename, and optionally the "r</a:t>
            </a:r>
            <a:r>
              <a:rPr lang="en-US" dirty="0"/>
              <a:t>"</a:t>
            </a:r>
            <a:r>
              <a:rPr lang="en-US" dirty="0" smtClean="0"/>
              <a:t> parameter and the format (NETCDF4 is the default).</a:t>
            </a:r>
          </a:p>
          <a:p>
            <a:r>
              <a:rPr lang="en-US" dirty="0" smtClean="0"/>
              <a:t>To open a file for writing, pass Dataset the filename, the "w" option, and optionally the format.</a:t>
            </a:r>
          </a:p>
          <a:p>
            <a:r>
              <a:rPr lang="en-US" dirty="0" smtClean="0"/>
              <a:t>The resulting Dataset object will contain a structure </a:t>
            </a:r>
            <a:r>
              <a:rPr lang="en-US" dirty="0" smtClean="0">
                <a:latin typeface="Courier New"/>
                <a:cs typeface="Courier New"/>
              </a:rPr>
              <a:t>variables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47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Printing </a:t>
            </a:r>
            <a:r>
              <a:rPr lang="en-US" dirty="0" err="1" smtClean="0">
                <a:latin typeface="Courier New"/>
                <a:cs typeface="Courier New"/>
              </a:rPr>
              <a:t>ds.variables</a:t>
            </a:r>
            <a:r>
              <a:rPr lang="en-US" dirty="0" smtClean="0"/>
              <a:t> prints metadata including the variable names.</a:t>
            </a:r>
          </a:p>
          <a:p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rint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ds.variables</a:t>
            </a:r>
            <a:r>
              <a:rPr lang="en-US" dirty="0" smtClean="0">
                <a:latin typeface="Courier New"/>
                <a:cs typeface="Courier New"/>
              </a:rPr>
              <a:t>['</a:t>
            </a:r>
            <a:r>
              <a:rPr lang="en-US" dirty="0" err="1" smtClean="0">
                <a:latin typeface="Courier New"/>
                <a:cs typeface="Courier New"/>
              </a:rPr>
              <a:t>varname</a:t>
            </a:r>
            <a:r>
              <a:rPr lang="en-US" dirty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] </a:t>
            </a:r>
            <a:r>
              <a:rPr lang="en-US" dirty="0" smtClean="0"/>
              <a:t>prints metadata about that particular variable.</a:t>
            </a:r>
          </a:p>
          <a:p>
            <a:r>
              <a:rPr lang="en-US" dirty="0" smtClean="0"/>
              <a:t>To get values of the data, use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latin typeface="Courier New"/>
                <a:cs typeface="Courier New"/>
              </a:rPr>
              <a:t>arr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ds.variables</a:t>
            </a:r>
            <a:r>
              <a:rPr lang="en-US" dirty="0" smtClean="0">
                <a:latin typeface="Courier New"/>
                <a:cs typeface="Courier New"/>
              </a:rPr>
              <a:t>['</a:t>
            </a:r>
            <a:r>
              <a:rPr lang="en-US" dirty="0" err="1" smtClean="0">
                <a:latin typeface="Courier New"/>
                <a:cs typeface="Courier New"/>
              </a:rPr>
              <a:t>varname</a:t>
            </a:r>
            <a:r>
              <a:rPr lang="en-US" dirty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][:]</a:t>
            </a:r>
          </a:p>
          <a:p>
            <a:pPr marL="0" indent="0">
              <a:buNone/>
            </a:pPr>
            <a:r>
              <a:rPr lang="en-US" dirty="0" smtClean="0"/>
              <a:t>  as if it were a slice of a 1-d array.</a:t>
            </a:r>
          </a:p>
          <a:p>
            <a:r>
              <a:rPr lang="en-US" dirty="0" smtClean="0"/>
              <a:t>You can determine the size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latin typeface="Courier New"/>
                <a:cs typeface="Courier New"/>
              </a:rPr>
              <a:t>arr.shape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Dimensions can be </a:t>
            </a:r>
            <a:r>
              <a:rPr lang="en-US" i="1" dirty="0" smtClean="0"/>
              <a:t>unlimited</a:t>
            </a:r>
            <a:r>
              <a:rPr lang="en-US" dirty="0" smtClean="0"/>
              <a:t> (resize dynamically).  Must use NETCDF4 if more than one.</a:t>
            </a:r>
          </a:p>
        </p:txBody>
      </p:sp>
    </p:spTree>
    <p:extLst>
      <p:ext uri="{BB962C8B-B14F-4D97-AF65-F5344CB8AC3E}">
        <p14:creationId xmlns:p14="http://schemas.microsoft.com/office/powerpoint/2010/main" val="400869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/>
              <a:t>rename individual symbols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from math import </a:t>
            </a:r>
            <a:r>
              <a:rPr lang="en-US" dirty="0" err="1">
                <a:latin typeface="Courier New"/>
                <a:cs typeface="Courier New"/>
              </a:rPr>
              <a:t>sqrt</a:t>
            </a:r>
            <a:r>
              <a:rPr lang="en-US" dirty="0">
                <a:latin typeface="Courier New"/>
                <a:cs typeface="Courier New"/>
              </a:rPr>
              <a:t> as </a:t>
            </a:r>
            <a:r>
              <a:rPr lang="en-US" dirty="0" err="1">
                <a:latin typeface="Courier New"/>
                <a:cs typeface="Courier New"/>
              </a:rPr>
              <a:t>squareroot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w=</a:t>
            </a:r>
            <a:r>
              <a:rPr lang="en-US" dirty="0" err="1">
                <a:latin typeface="Courier New"/>
                <a:cs typeface="Courier New"/>
              </a:rPr>
              <a:t>squareroot</a:t>
            </a:r>
            <a:r>
              <a:rPr lang="en-US" dirty="0">
                <a:latin typeface="Courier New"/>
                <a:cs typeface="Courier New"/>
              </a:rPr>
              <a:t>(10.)</a:t>
            </a:r>
          </a:p>
          <a:p>
            <a:r>
              <a:rPr lang="en-US" dirty="0"/>
              <a:t>Or </a:t>
            </a:r>
            <a:r>
              <a:rPr lang="en-US" dirty="0" smtClean="0"/>
              <a:t>we </a:t>
            </a:r>
            <a:r>
              <a:rPr lang="en-US" dirty="0"/>
              <a:t>can change the name of the namespace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 err="1">
                <a:latin typeface="Courier New"/>
                <a:cs typeface="Courier New"/>
              </a:rPr>
              <a:t>numpy</a:t>
            </a:r>
            <a:r>
              <a:rPr lang="en-US" dirty="0">
                <a:latin typeface="Courier New"/>
                <a:cs typeface="Courier New"/>
              </a:rPr>
              <a:t> as </a:t>
            </a:r>
            <a:r>
              <a:rPr lang="en-US" dirty="0" err="1">
                <a:latin typeface="Courier New"/>
                <a:cs typeface="Courier New"/>
              </a:rPr>
              <a:t>np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z=</a:t>
            </a:r>
            <a:r>
              <a:rPr lang="en-US" dirty="0" err="1">
                <a:latin typeface="Courier New"/>
                <a:cs typeface="Courier New"/>
              </a:rPr>
              <a:t>np.zeros</a:t>
            </a:r>
            <a:r>
              <a:rPr lang="en-US" dirty="0">
                <a:latin typeface="Courier New"/>
                <a:cs typeface="Courier New"/>
              </a:rPr>
              <a:t>(200)</a:t>
            </a:r>
          </a:p>
        </p:txBody>
      </p:sp>
    </p:spTree>
    <p:extLst>
      <p:ext uri="{BB962C8B-B14F-4D97-AF65-F5344CB8AC3E}">
        <p14:creationId xmlns:p14="http://schemas.microsoft.com/office/powerpoint/2010/main" val="9533998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NetCDF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Historically writing a </a:t>
            </a:r>
            <a:r>
              <a:rPr lang="en-US" dirty="0" err="1" smtClean="0"/>
              <a:t>NetCDF</a:t>
            </a:r>
            <a:r>
              <a:rPr lang="en-US" dirty="0" smtClean="0"/>
              <a:t> file has been difficult.</a:t>
            </a:r>
          </a:p>
          <a:p>
            <a:r>
              <a:rPr lang="en-US" dirty="0" smtClean="0"/>
              <a:t>netCDF4-python makes it easy!</a:t>
            </a:r>
          </a:p>
          <a:p>
            <a:r>
              <a:rPr lang="en-US" dirty="0" smtClean="0"/>
              <a:t>Open the file for writing.</a:t>
            </a:r>
          </a:p>
          <a:p>
            <a:r>
              <a:rPr lang="en-US" dirty="0" smtClean="0"/>
              <a:t>Define the metadata with 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dim=</a:t>
            </a:r>
            <a:r>
              <a:rPr lang="en-US" dirty="0" err="1" smtClean="0">
                <a:latin typeface="Courier New"/>
                <a:cs typeface="Courier New"/>
              </a:rPr>
              <a:t>ds.createDimension</a:t>
            </a:r>
            <a:r>
              <a:rPr lang="en-US" dirty="0" smtClean="0">
                <a:latin typeface="Courier New"/>
                <a:cs typeface="Courier New"/>
              </a:rPr>
              <a:t>('</a:t>
            </a:r>
            <a:r>
              <a:rPr lang="en-US" dirty="0" err="1" smtClean="0">
                <a:latin typeface="Courier New"/>
                <a:cs typeface="Courier New"/>
              </a:rPr>
              <a:t>dim</a:t>
            </a:r>
            <a:r>
              <a:rPr lang="en-US" dirty="0" err="1">
                <a:latin typeface="Courier New"/>
                <a:cs typeface="Courier New"/>
              </a:rPr>
              <a:t>'</a:t>
            </a:r>
            <a:r>
              <a:rPr lang="en-US" dirty="0" err="1" smtClean="0">
                <a:latin typeface="Courier New"/>
                <a:cs typeface="Courier New"/>
              </a:rPr>
              <a:t>,size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dirty="0" smtClean="0"/>
              <a:t>Use None for unlimited</a:t>
            </a:r>
          </a:p>
          <a:p>
            <a:pPr marL="274320" lvl="1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myvars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  <a:r>
              <a:rPr lang="en-US" sz="2000" dirty="0" err="1" smtClean="0">
                <a:latin typeface="Courier New"/>
                <a:cs typeface="Courier New"/>
              </a:rPr>
              <a:t>ds.createVariable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tr-TR" sz="2000" dirty="0" smtClean="0">
                <a:latin typeface="Courier New"/>
                <a:cs typeface="Courier New"/>
              </a:rPr>
              <a:t>’vars'</a:t>
            </a:r>
            <a:r>
              <a:rPr lang="tr-TR" sz="2000" dirty="0">
                <a:latin typeface="Courier New"/>
                <a:cs typeface="Courier New"/>
              </a:rPr>
              <a:t>,'</a:t>
            </a:r>
            <a:r>
              <a:rPr lang="tr-TR" sz="2000" dirty="0" smtClean="0">
                <a:latin typeface="Courier New"/>
                <a:cs typeface="Courier New"/>
              </a:rPr>
              <a:t>f4’('dim1',</a:t>
            </a:r>
          </a:p>
          <a:p>
            <a:pPr marL="274320" lvl="1" indent="0">
              <a:buNone/>
            </a:pPr>
            <a:r>
              <a:rPr lang="tr-TR" sz="2000" dirty="0">
                <a:latin typeface="Courier New"/>
                <a:cs typeface="Courier New"/>
              </a:rPr>
              <a:t> </a:t>
            </a:r>
            <a:r>
              <a:rPr lang="tr-TR" sz="2000" dirty="0" smtClean="0">
                <a:latin typeface="Courier New"/>
                <a:cs typeface="Courier New"/>
              </a:rPr>
              <a:t>                      'dim2',’dim3','dim4'</a:t>
            </a:r>
            <a:r>
              <a:rPr lang="tr-TR" sz="2000" dirty="0">
                <a:latin typeface="Courier New"/>
                <a:cs typeface="Courier New"/>
              </a:rPr>
              <a:t>,))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dirty="0" smtClean="0"/>
              <a:t>Reverse the reading.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myvars</a:t>
            </a:r>
            <a:r>
              <a:rPr lang="en-US" dirty="0" smtClean="0">
                <a:latin typeface="Courier New"/>
                <a:cs typeface="Courier New"/>
              </a:rPr>
              <a:t>[:]=values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76245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netCDF4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from netCDF4 import Dataset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import </a:t>
            </a:r>
            <a:r>
              <a:rPr lang="en-US" sz="2000" dirty="0" err="1" smtClean="0">
                <a:latin typeface="Courier New"/>
                <a:cs typeface="Courier New"/>
              </a:rPr>
              <a:t>numpy</a:t>
            </a:r>
            <a:r>
              <a:rPr lang="en-US" sz="2000" dirty="0" smtClean="0">
                <a:latin typeface="Courier New"/>
                <a:cs typeface="Courier New"/>
              </a:rPr>
              <a:t> as </a:t>
            </a:r>
            <a:r>
              <a:rPr lang="en-US" sz="2000" dirty="0" err="1" smtClean="0">
                <a:latin typeface="Courier New"/>
                <a:cs typeface="Courier New"/>
              </a:rPr>
              <a:t>np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basename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  <a:r>
              <a:rPr lang="en-US" sz="2000" dirty="0">
                <a:latin typeface="Courier New"/>
                <a:cs typeface="Courier New"/>
              </a:rPr>
              <a:t>"A1Bt.geosgcm_dly"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Year="2100</a:t>
            </a:r>
            <a:r>
              <a:rPr lang="en-US" sz="2000" dirty="0">
                <a:latin typeface="Courier New"/>
                <a:cs typeface="Courier New"/>
              </a:rPr>
              <a:t>"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Month="01</a:t>
            </a:r>
            <a:r>
              <a:rPr lang="en-US" sz="2000" dirty="0">
                <a:latin typeface="Courier New"/>
                <a:cs typeface="Courier New"/>
              </a:rPr>
              <a:t>"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prec_file</a:t>
            </a:r>
            <a:r>
              <a:rPr lang="en-US" sz="2000" dirty="0">
                <a:latin typeface="Courier New"/>
                <a:cs typeface="Courier New"/>
              </a:rPr>
              <a:t>=</a:t>
            </a:r>
            <a:r>
              <a:rPr lang="en-US" sz="2000" dirty="0" err="1">
                <a:latin typeface="Courier New"/>
                <a:cs typeface="Courier New"/>
              </a:rPr>
              <a:t>basename</a:t>
            </a:r>
            <a:r>
              <a:rPr lang="en-US" sz="2000" dirty="0">
                <a:latin typeface="Courier New"/>
                <a:cs typeface="Courier New"/>
              </a:rPr>
              <a:t>+"."+year+month+"</a:t>
            </a:r>
            <a:r>
              <a:rPr lang="en-US" sz="2000" dirty="0" smtClean="0">
                <a:latin typeface="Courier New"/>
                <a:cs typeface="Courier New"/>
              </a:rPr>
              <a:t>01_1200z.nc4</a:t>
            </a:r>
            <a:r>
              <a:rPr lang="en-US" sz="20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daily</a:t>
            </a:r>
            <a:r>
              <a:rPr lang="en-US" sz="2000" dirty="0">
                <a:latin typeface="Courier New"/>
                <a:cs typeface="Courier New"/>
              </a:rPr>
              <a:t>=Dataset(</a:t>
            </a:r>
            <a:r>
              <a:rPr lang="en-US" sz="2000" dirty="0" err="1">
                <a:latin typeface="Courier New"/>
                <a:cs typeface="Courier New"/>
              </a:rPr>
              <a:t>daily_file,'r</a:t>
            </a:r>
            <a:r>
              <a:rPr lang="en-US" sz="2000" dirty="0">
                <a:latin typeface="Courier New"/>
                <a:cs typeface="Courier New"/>
              </a:rPr>
              <a:t>')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tprec</a:t>
            </a:r>
            <a:r>
              <a:rPr lang="en-US" sz="2000" dirty="0">
                <a:latin typeface="Courier New"/>
                <a:cs typeface="Courier New"/>
              </a:rPr>
              <a:t>=</a:t>
            </a:r>
            <a:r>
              <a:rPr lang="en-US" sz="2000" dirty="0" err="1">
                <a:latin typeface="Courier New"/>
                <a:cs typeface="Courier New"/>
              </a:rPr>
              <a:t>daily.variables</a:t>
            </a:r>
            <a:r>
              <a:rPr lang="en-US" sz="2000" dirty="0">
                <a:latin typeface="Courier New"/>
                <a:cs typeface="Courier New"/>
              </a:rPr>
              <a:t>['TPREC'][:]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t2m</a:t>
            </a:r>
            <a:r>
              <a:rPr lang="en-US" sz="2000" dirty="0">
                <a:latin typeface="Courier New"/>
                <a:cs typeface="Courier New"/>
              </a:rPr>
              <a:t>=</a:t>
            </a:r>
            <a:r>
              <a:rPr lang="en-US" sz="2000" dirty="0" err="1">
                <a:latin typeface="Courier New"/>
                <a:cs typeface="Courier New"/>
              </a:rPr>
              <a:t>daily.variables</a:t>
            </a:r>
            <a:r>
              <a:rPr lang="en-US" sz="2000" dirty="0">
                <a:latin typeface="Courier New"/>
                <a:cs typeface="Courier New"/>
              </a:rPr>
              <a:t>['T2M'][:]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116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22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Xarray</a:t>
            </a:r>
            <a:r>
              <a:rPr lang="en-US" dirty="0" smtClean="0"/>
              <a:t> Extends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http://xarray.pydata.org/en/stable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 it with all its dependencies into Anaconda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dask</a:t>
            </a:r>
            <a:r>
              <a:rPr lang="en-US" dirty="0"/>
              <a:t> netCDF4 bottleneck </a:t>
            </a:r>
            <a:endParaRPr lang="en-US" dirty="0" smtClean="0"/>
          </a:p>
          <a:p>
            <a:r>
              <a:rPr lang="en-US" dirty="0" smtClean="0"/>
              <a:t>The basic data structure for </a:t>
            </a:r>
            <a:r>
              <a:rPr lang="en-US" dirty="0" err="1" smtClean="0"/>
              <a:t>Xarray</a:t>
            </a:r>
            <a:r>
              <a:rPr lang="en-US" dirty="0" smtClean="0"/>
              <a:t> is the </a:t>
            </a:r>
            <a:r>
              <a:rPr lang="en-US" dirty="0" err="1" smtClean="0"/>
              <a:t>DataArray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DataArray</a:t>
            </a:r>
            <a:r>
              <a:rPr lang="en-US" dirty="0" smtClean="0"/>
              <a:t> is a multidimensional array of generalized data (with metadata)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dirty="0" smtClean="0"/>
              <a:t>: </a:t>
            </a:r>
            <a:r>
              <a:rPr lang="en-US" dirty="0" err="1" smtClean="0"/>
              <a:t>ndarray</a:t>
            </a:r>
            <a:r>
              <a:rPr lang="en-US" dirty="0" smtClean="0"/>
              <a:t> of the values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dims</a:t>
            </a:r>
            <a:r>
              <a:rPr lang="en-US" dirty="0" smtClean="0"/>
              <a:t>: names of the dimensions (like keys)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coords</a:t>
            </a:r>
            <a:r>
              <a:rPr lang="en-US" dirty="0" smtClean="0"/>
              <a:t>: container of arrays that label each point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attrs</a:t>
            </a:r>
            <a:r>
              <a:rPr lang="en-US" dirty="0" smtClean="0"/>
              <a:t>: </a:t>
            </a:r>
            <a:r>
              <a:rPr lang="en-US" dirty="0" err="1" smtClean="0"/>
              <a:t>dictonary</a:t>
            </a:r>
            <a:r>
              <a:rPr lang="en-US" dirty="0" smtClean="0"/>
              <a:t> containing metadata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096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from the </a:t>
            </a:r>
            <a:r>
              <a:rPr lang="en-US" dirty="0" err="1" smtClean="0"/>
              <a:t>xarray</a:t>
            </a:r>
            <a:r>
              <a:rPr lang="en-US" dirty="0" smtClean="0"/>
              <a:t> Website: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as np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xarray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import pandas as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pd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data=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np.random.rand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(4,3) #4x3ND-array </a:t>
            </a:r>
          </a:p>
          <a:p>
            <a:pPr marL="274320" lvl="1" indent="0">
              <a:buNone/>
            </a:pP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locs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= ['IA', 'IL', 'IN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']</a:t>
            </a:r>
          </a:p>
          <a:p>
            <a:pPr marL="27432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times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pd.date_range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('2000-01-01',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	periods=4)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myDA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xr.DataArray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coords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=[times,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locs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], dims=['time', 'space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20123382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</a:t>
            </a:r>
            <a:r>
              <a:rPr lang="en-US" dirty="0" err="1" smtClean="0"/>
              <a:t>DataArray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myDa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xarray.DataArray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(time: 4, space: 3)&gt;</a:t>
            </a:r>
          </a:p>
          <a:p>
            <a:pPr marL="0" indent="0">
              <a:buNone/>
            </a:pPr>
            <a:r>
              <a:rPr lang="tr-TR" dirty="0" err="1"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([[ 0.93360909,  0.70928475,  0.45379011],</a:t>
            </a:r>
          </a:p>
          <a:p>
            <a:pPr marL="0" indent="0">
              <a:buNone/>
            </a:pP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       [ 0.80996869,  0.48927382,  0.10062406],</a:t>
            </a:r>
          </a:p>
          <a:p>
            <a:pPr marL="0" indent="0">
              <a:buNone/>
            </a:pP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       [ 0.96243168,  0.11878332,  0.81887499],</a:t>
            </a:r>
          </a:p>
          <a:p>
            <a:pPr marL="0" indent="0">
              <a:buNone/>
            </a:pP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       [ 0.14936876,  0.72912088,  0.09200523]])</a:t>
            </a:r>
          </a:p>
          <a:p>
            <a:pPr marL="0" indent="0">
              <a:buNone/>
            </a:pPr>
            <a:r>
              <a:rPr lang="tr-TR" dirty="0" err="1">
                <a:latin typeface="Courier New" charset="0"/>
                <a:ea typeface="Courier New" charset="0"/>
                <a:cs typeface="Courier New" charset="0"/>
              </a:rPr>
              <a:t>Coordinates</a:t>
            </a: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* time     (time) datetime64[ns] 2000-01-01 2000-01-02 2000-01-03 2000-01-04</a:t>
            </a:r>
          </a:p>
          <a:p>
            <a:pPr marL="0" indent="0"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 *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space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   (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space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) |S2 'IA' 'IL' 'IN'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676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myDA.dims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('time', '</a:t>
            </a:r>
            <a:r>
              <a:rPr lang="tr-TR" dirty="0" err="1">
                <a:latin typeface="Courier New" charset="0"/>
                <a:ea typeface="Courier New" charset="0"/>
                <a:cs typeface="Courier New" charset="0"/>
              </a:rPr>
              <a:t>space</a:t>
            </a: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myDA.coords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Coordinates: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* time     (time) datetime64[ns] 2000-01-01 2000-01-02 2000-01-03 2000-01-04</a:t>
            </a:r>
          </a:p>
          <a:p>
            <a:pPr marL="0" indent="0"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 *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space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   (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space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) |S2 'IA' 'IL' 'IN'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myDA.values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tr-TR" dirty="0" err="1"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([[ 0.93360909,  0.70928475,  0.45379011],</a:t>
            </a:r>
          </a:p>
          <a:p>
            <a:pPr marL="0" indent="0">
              <a:buNone/>
            </a:pP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       [ 0.80996869,  0.48927382,  0.10062406],</a:t>
            </a:r>
          </a:p>
          <a:p>
            <a:pPr marL="0" indent="0">
              <a:buNone/>
            </a:pP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       [ 0.96243168,  0.11878332,  0.81887499],</a:t>
            </a:r>
          </a:p>
          <a:p>
            <a:pPr marL="0" indent="0">
              <a:buNone/>
            </a:pPr>
            <a:r>
              <a:rPr lang="tr-TR" dirty="0">
                <a:latin typeface="Courier New" charset="0"/>
                <a:ea typeface="Courier New" charset="0"/>
                <a:cs typeface="Courier New" charset="0"/>
              </a:rPr>
              <a:t>       [ 0.14936876,  0.72912088,  0.09200523]])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487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</a:t>
            </a:r>
            <a:r>
              <a:rPr lang="en-US" dirty="0" err="1" smtClean="0"/>
              <a:t>myDA</a:t>
            </a:r>
            <a:r>
              <a:rPr lang="en-US" dirty="0" smtClean="0"/>
              <a:t>['time']</a:t>
            </a:r>
          </a:p>
          <a:p>
            <a:r>
              <a:rPr lang="en-US" dirty="0"/>
              <a:t>&lt;</a:t>
            </a:r>
            <a:r>
              <a:rPr lang="en-US" dirty="0" err="1"/>
              <a:t>xarray.DataArray</a:t>
            </a:r>
            <a:r>
              <a:rPr lang="en-US" dirty="0"/>
              <a:t> 'time' (time: 4)&gt;</a:t>
            </a:r>
          </a:p>
          <a:p>
            <a:r>
              <a:rPr lang="tr-TR" dirty="0" err="1"/>
              <a:t>array</a:t>
            </a:r>
            <a:r>
              <a:rPr lang="tr-TR" dirty="0"/>
              <a:t>(['1999-12-31T19:00:00.000000000-0500',</a:t>
            </a:r>
          </a:p>
          <a:p>
            <a:r>
              <a:rPr lang="tr-TR" dirty="0"/>
              <a:t>       '2000-01-01T19:00:00.000000000-0500',</a:t>
            </a:r>
          </a:p>
          <a:p>
            <a:r>
              <a:rPr lang="tr-TR" dirty="0"/>
              <a:t>       '2000-01-02T19:00:00.000000000-0500',</a:t>
            </a:r>
          </a:p>
          <a:p>
            <a:r>
              <a:rPr lang="tr-TR" dirty="0"/>
              <a:t>       '2000-01-03T19:00:00.000000000-0500'], </a:t>
            </a:r>
            <a:r>
              <a:rPr lang="tr-TR" dirty="0" err="1"/>
              <a:t>dtype</a:t>
            </a:r>
            <a:r>
              <a:rPr lang="tr-TR" dirty="0"/>
              <a:t>='datetime64[</a:t>
            </a:r>
            <a:r>
              <a:rPr lang="tr-TR" dirty="0" err="1"/>
              <a:t>ns</a:t>
            </a:r>
            <a:r>
              <a:rPr lang="tr-TR" dirty="0"/>
              <a:t>]')</a:t>
            </a:r>
          </a:p>
          <a:p>
            <a:r>
              <a:rPr lang="tr-TR" dirty="0" err="1"/>
              <a:t>Coordinates</a:t>
            </a:r>
            <a:r>
              <a:rPr lang="tr-TR" dirty="0"/>
              <a:t>:</a:t>
            </a:r>
          </a:p>
          <a:p>
            <a:r>
              <a:rPr lang="en-US" dirty="0"/>
              <a:t>  * time     (time) datetime64[ns] 2000-01-01 2000-01-02 2000-01-03 2000-01</a:t>
            </a:r>
          </a:p>
        </p:txBody>
      </p:sp>
    </p:spTree>
    <p:extLst>
      <p:ext uri="{BB962C8B-B14F-4D97-AF65-F5344CB8AC3E}">
        <p14:creationId xmlns:p14="http://schemas.microsoft.com/office/powerpoint/2010/main" val="5280662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NumPy</a:t>
            </a:r>
            <a:r>
              <a:rPr lang="en-US" dirty="0" smtClean="0"/>
              <a:t> operations and built-ins work on </a:t>
            </a:r>
            <a:r>
              <a:rPr lang="en-US" dirty="0" err="1" smtClean="0"/>
              <a:t>DataArrays</a:t>
            </a:r>
            <a:endParaRPr lang="en-US" dirty="0" smtClean="0"/>
          </a:p>
          <a:p>
            <a:r>
              <a:rPr lang="en-US" dirty="0" smtClean="0"/>
              <a:t>&gt;&gt;&gt;</a:t>
            </a:r>
            <a:r>
              <a:rPr lang="en-US" dirty="0" err="1" smtClean="0"/>
              <a:t>myDA.values</a:t>
            </a:r>
            <a:r>
              <a:rPr lang="en-US" dirty="0" smtClean="0"/>
              <a:t>=</a:t>
            </a:r>
            <a:r>
              <a:rPr lang="en-US" dirty="0" err="1" smtClean="0"/>
              <a:t>myDA.values</a:t>
            </a:r>
            <a:r>
              <a:rPr lang="en-US" dirty="0" smtClean="0"/>
              <a:t>*(4.-1.)</a:t>
            </a:r>
          </a:p>
          <a:p>
            <a:r>
              <a:rPr lang="en-US" dirty="0" smtClean="0"/>
              <a:t>&gt;&gt;&gt;</a:t>
            </a:r>
            <a:r>
              <a:rPr lang="en-US" dirty="0" err="1" smtClean="0"/>
              <a:t>myDA.values</a:t>
            </a:r>
            <a:endParaRPr lang="en-US" dirty="0" smtClean="0"/>
          </a:p>
          <a:p>
            <a:r>
              <a:rPr lang="tr-TR" dirty="0" err="1"/>
              <a:t>array</a:t>
            </a:r>
            <a:r>
              <a:rPr lang="tr-TR" dirty="0"/>
              <a:t>([[ 2.80082727,  2.12785424,  1.36137032],</a:t>
            </a:r>
          </a:p>
          <a:p>
            <a:r>
              <a:rPr lang="tr-TR" dirty="0"/>
              <a:t>       [ 2.42990606,  1.46782147,  0.30187218],</a:t>
            </a:r>
          </a:p>
          <a:p>
            <a:r>
              <a:rPr lang="tr-TR" dirty="0"/>
              <a:t>       [ 2.88729505,  0.35634997,  2.45662497],</a:t>
            </a:r>
          </a:p>
          <a:p>
            <a:r>
              <a:rPr lang="tr-TR" dirty="0"/>
              <a:t>       [ 0.44810628,  2.18736264,  0.2760157 ]])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791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DataSet</a:t>
            </a:r>
            <a:r>
              <a:rPr lang="en-US" dirty="0" smtClean="0"/>
              <a:t> is </a:t>
            </a:r>
            <a:r>
              <a:rPr lang="en-US" dirty="0" err="1" smtClean="0"/>
              <a:t>xarray's</a:t>
            </a:r>
            <a:r>
              <a:rPr lang="en-US" dirty="0" smtClean="0"/>
              <a:t> generalization of the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Data model is similar to </a:t>
            </a:r>
            <a:r>
              <a:rPr lang="en-US" dirty="0" err="1" smtClean="0"/>
              <a:t>NetCDF</a:t>
            </a:r>
            <a:endParaRPr lang="en-US" dirty="0" smtClean="0"/>
          </a:p>
          <a:p>
            <a:r>
              <a:rPr lang="en-US" dirty="0" smtClean="0"/>
              <a:t>Consists of a container of labeled arrays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00" y="5029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762000" y="4191000"/>
            <a:ext cx="1524000" cy="1295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2895600" y="4191000"/>
            <a:ext cx="1524000" cy="1295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 rot="754284" flipH="1">
            <a:off x="4800468" y="4186839"/>
            <a:ext cx="611643" cy="1295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 rot="754284" flipH="1">
            <a:off x="5672773" y="4242036"/>
            <a:ext cx="611643" cy="1295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3400" y="5791200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Temperature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12165" y="57912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Precipitation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00600" y="5791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93900" y="58168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9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ss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5F3F951C-E5F2-7C4B-A1BE-2913223E399E}" vid="{D83C2C2A-0AA0-914F-9B80-3440E15998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ACES-ARCS</Template>
  <TotalTime>536</TotalTime>
  <Words>4598</Words>
  <Application>Microsoft Macintosh PowerPoint</Application>
  <PresentationFormat>On-screen Show (4:3)</PresentationFormat>
  <Paragraphs>814</Paragraphs>
  <Slides>103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American Typewriter</vt:lpstr>
      <vt:lpstr>Arial</vt:lpstr>
      <vt:lpstr>Calibri</vt:lpstr>
      <vt:lpstr>Courier New</vt:lpstr>
      <vt:lpstr>DejaVu Sans</vt:lpstr>
      <vt:lpstr>ＭＳ Ｐゴシック</vt:lpstr>
      <vt:lpstr>Times New Roman</vt:lpstr>
      <vt:lpstr>Wingdings</vt:lpstr>
      <vt:lpstr>Class</vt:lpstr>
      <vt:lpstr>Introduction to Programming in Python</vt:lpstr>
      <vt:lpstr>Modules</vt:lpstr>
      <vt:lpstr>Modules are Fundamental</vt:lpstr>
      <vt:lpstr>Encapsulation</vt:lpstr>
      <vt:lpstr>Python Modules</vt:lpstr>
      <vt:lpstr>Namespace</vt:lpstr>
      <vt:lpstr>Import</vt:lpstr>
      <vt:lpstr>More Importing</vt:lpstr>
      <vt:lpstr>Even More Importing</vt:lpstr>
      <vt:lpstr>Python Standard Modules</vt:lpstr>
      <vt:lpstr>Main Modules</vt:lpstr>
      <vt:lpstr>Example</vt:lpstr>
      <vt:lpstr>Exercise</vt:lpstr>
      <vt:lpstr>Some Useful Modules</vt:lpstr>
      <vt:lpstr>(Pseudo)randomness</vt:lpstr>
      <vt:lpstr>Standard random module</vt:lpstr>
      <vt:lpstr>Functions</vt:lpstr>
      <vt:lpstr>More functions</vt:lpstr>
      <vt:lpstr>Other distributions</vt:lpstr>
      <vt:lpstr>NumPy Random Module</vt:lpstr>
      <vt:lpstr>NumPy Random Functions</vt:lpstr>
      <vt:lpstr>More Functions</vt:lpstr>
      <vt:lpstr>Even More Functions</vt:lpstr>
      <vt:lpstr>Distributions</vt:lpstr>
      <vt:lpstr>NUMPy, Scipy, matplotlib and Friends</vt:lpstr>
      <vt:lpstr>Handy Source for Information</vt:lpstr>
      <vt:lpstr>Numpy</vt:lpstr>
      <vt:lpstr>NumPy</vt:lpstr>
      <vt:lpstr>Terminology</vt:lpstr>
      <vt:lpstr>Arrays</vt:lpstr>
      <vt:lpstr>Initialization </vt:lpstr>
      <vt:lpstr>Types</vt:lpstr>
      <vt:lpstr>Type Declarations</vt:lpstr>
      <vt:lpstr>Explicitly Declaring Arrays</vt:lpstr>
      <vt:lpstr>Exercise</vt:lpstr>
      <vt:lpstr>Array Elements</vt:lpstr>
      <vt:lpstr>Subarrays (Slices)</vt:lpstr>
      <vt:lpstr>Negative Indices </vt:lpstr>
      <vt:lpstr>Row versus Column Vectors</vt:lpstr>
      <vt:lpstr>Orientation</vt:lpstr>
      <vt:lpstr>Axes</vt:lpstr>
      <vt:lpstr>More Advanced Indexing</vt:lpstr>
      <vt:lpstr>Array Attributes</vt:lpstr>
      <vt:lpstr>Array Operations</vt:lpstr>
      <vt:lpstr>Reading and Writing Files</vt:lpstr>
      <vt:lpstr>Frequently Used NumPy Intrinsics</vt:lpstr>
      <vt:lpstr>UFUNCS</vt:lpstr>
      <vt:lpstr>Ufunc Example</vt:lpstr>
      <vt:lpstr>Optimization</vt:lpstr>
      <vt:lpstr>matplotlib</vt:lpstr>
      <vt:lpstr>Matplotlib</vt:lpstr>
      <vt:lpstr>Simple Matplotlib Example</vt:lpstr>
      <vt:lpstr>PowerPoint Presentation</vt:lpstr>
      <vt:lpstr>Fancier Matplotlib Example</vt:lpstr>
      <vt:lpstr>Result of this Example</vt:lpstr>
      <vt:lpstr>Subplots</vt:lpstr>
      <vt:lpstr>PowerPoint Presentation</vt:lpstr>
      <vt:lpstr>2D Plotting</vt:lpstr>
      <vt:lpstr>PowerPoint Presentation</vt:lpstr>
      <vt:lpstr>2D Plotting</vt:lpstr>
      <vt:lpstr>PowerPoint Presentation</vt:lpstr>
      <vt:lpstr>PowerPoint Presentation</vt:lpstr>
      <vt:lpstr>3D Plotting mplot3d toolkit</vt:lpstr>
      <vt:lpstr>PowerPoint Presentation</vt:lpstr>
      <vt:lpstr>More mplot3d</vt:lpstr>
      <vt:lpstr>PowerPoint Presentation</vt:lpstr>
      <vt:lpstr>Even Better 3D—Mayavi2</vt:lpstr>
      <vt:lpstr>PowerPoint Presentation</vt:lpstr>
      <vt:lpstr>scipy</vt:lpstr>
      <vt:lpstr>SciPy Builds on Numpy</vt:lpstr>
      <vt:lpstr>Importing SciPy Packages</vt:lpstr>
      <vt:lpstr>Advanced SciPy Packages</vt:lpstr>
      <vt:lpstr>SciPy Wrapping Codes</vt:lpstr>
      <vt:lpstr>SciPy Wrapping</vt:lpstr>
      <vt:lpstr>SymPy</vt:lpstr>
      <vt:lpstr>PANDAS</vt:lpstr>
      <vt:lpstr>Python Data Analysis Library</vt:lpstr>
      <vt:lpstr>Introduction</vt:lpstr>
      <vt:lpstr>Series</vt:lpstr>
      <vt:lpstr>Example</vt:lpstr>
      <vt:lpstr>DataFrames</vt:lpstr>
      <vt:lpstr>Pandas File Reading</vt:lpstr>
      <vt:lpstr>Accessing Data in the Dataframe</vt:lpstr>
      <vt:lpstr>Computing and Plotting with Pandas</vt:lpstr>
      <vt:lpstr>Filtering and Grouping</vt:lpstr>
      <vt:lpstr>NetCDF</vt:lpstr>
      <vt:lpstr>netCDF4</vt:lpstr>
      <vt:lpstr>Dataset</vt:lpstr>
      <vt:lpstr>Dataset Variables</vt:lpstr>
      <vt:lpstr>Writing NetCDF Files</vt:lpstr>
      <vt:lpstr>netCDF4 Example</vt:lpstr>
      <vt:lpstr>xarray</vt:lpstr>
      <vt:lpstr>Xarray Extends Pandas</vt:lpstr>
      <vt:lpstr>DataArray</vt:lpstr>
      <vt:lpstr>Working with the DataArray</vt:lpstr>
      <vt:lpstr>Extracting Information</vt:lpstr>
      <vt:lpstr>Information (Continued)</vt:lpstr>
      <vt:lpstr>Operations</vt:lpstr>
      <vt:lpstr>DataSets</vt:lpstr>
      <vt:lpstr>Basemap</vt:lpstr>
      <vt:lpstr>Basemap</vt:lpstr>
      <vt:lpstr>Basemap Methods</vt:lpstr>
      <vt:lpstr>Squeezed Code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iSScens</dc:title>
  <dc:creator>kah3f</dc:creator>
  <cp:lastModifiedBy>Microsoft Office User</cp:lastModifiedBy>
  <cp:revision>36</cp:revision>
  <dcterms:created xsi:type="dcterms:W3CDTF">2015-05-13T15:13:43Z</dcterms:created>
  <dcterms:modified xsi:type="dcterms:W3CDTF">2017-06-02T15:06:24Z</dcterms:modified>
</cp:coreProperties>
</file>