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86"/>
  </p:notesMasterIdLst>
  <p:sldIdLst>
    <p:sldId id="273" r:id="rId2"/>
    <p:sldId id="274" r:id="rId3"/>
    <p:sldId id="316" r:id="rId4"/>
    <p:sldId id="317" r:id="rId5"/>
    <p:sldId id="318" r:id="rId6"/>
    <p:sldId id="403" r:id="rId7"/>
    <p:sldId id="319" r:id="rId8"/>
    <p:sldId id="320" r:id="rId9"/>
    <p:sldId id="321" r:id="rId10"/>
    <p:sldId id="322" r:id="rId11"/>
    <p:sldId id="277" r:id="rId12"/>
    <p:sldId id="421" r:id="rId13"/>
    <p:sldId id="323" r:id="rId14"/>
    <p:sldId id="405" r:id="rId15"/>
    <p:sldId id="406" r:id="rId16"/>
    <p:sldId id="41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61" r:id="rId30"/>
    <p:sldId id="414" r:id="rId31"/>
    <p:sldId id="407" r:id="rId32"/>
    <p:sldId id="408" r:id="rId33"/>
    <p:sldId id="411" r:id="rId34"/>
    <p:sldId id="410" r:id="rId35"/>
    <p:sldId id="287" r:id="rId36"/>
    <p:sldId id="288" r:id="rId37"/>
    <p:sldId id="337" r:id="rId38"/>
    <p:sldId id="363" r:id="rId39"/>
    <p:sldId id="338" r:id="rId40"/>
    <p:sldId id="354" r:id="rId41"/>
    <p:sldId id="355" r:id="rId42"/>
    <p:sldId id="422" r:id="rId43"/>
    <p:sldId id="364" r:id="rId44"/>
    <p:sldId id="365" r:id="rId45"/>
    <p:sldId id="366" r:id="rId46"/>
    <p:sldId id="367" r:id="rId47"/>
    <p:sldId id="368" r:id="rId48"/>
    <p:sldId id="369" r:id="rId49"/>
    <p:sldId id="372" r:id="rId50"/>
    <p:sldId id="373" r:id="rId51"/>
    <p:sldId id="374" r:id="rId52"/>
    <p:sldId id="424" r:id="rId53"/>
    <p:sldId id="376" r:id="rId54"/>
    <p:sldId id="379" r:id="rId55"/>
    <p:sldId id="385" r:id="rId56"/>
    <p:sldId id="386" r:id="rId57"/>
    <p:sldId id="380" r:id="rId58"/>
    <p:sldId id="381" r:id="rId59"/>
    <p:sldId id="382" r:id="rId60"/>
    <p:sldId id="383" r:id="rId61"/>
    <p:sldId id="384" r:id="rId62"/>
    <p:sldId id="340" r:id="rId63"/>
    <p:sldId id="342" r:id="rId64"/>
    <p:sldId id="343" r:id="rId65"/>
    <p:sldId id="419" r:id="rId66"/>
    <p:sldId id="420" r:id="rId67"/>
    <p:sldId id="423" r:id="rId68"/>
    <p:sldId id="344" r:id="rId69"/>
    <p:sldId id="345" r:id="rId70"/>
    <p:sldId id="346" r:id="rId71"/>
    <p:sldId id="348" r:id="rId72"/>
    <p:sldId id="349" r:id="rId73"/>
    <p:sldId id="350" r:id="rId74"/>
    <p:sldId id="351" r:id="rId75"/>
    <p:sldId id="425" r:id="rId76"/>
    <p:sldId id="296" r:id="rId77"/>
    <p:sldId id="297" r:id="rId78"/>
    <p:sldId id="298" r:id="rId79"/>
    <p:sldId id="402" r:id="rId80"/>
    <p:sldId id="397" r:id="rId81"/>
    <p:sldId id="398" r:id="rId82"/>
    <p:sldId id="399" r:id="rId83"/>
    <p:sldId id="400" r:id="rId84"/>
    <p:sldId id="401"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56" autoAdjust="0"/>
    <p:restoredTop sz="94660"/>
  </p:normalViewPr>
  <p:slideViewPr>
    <p:cSldViewPr>
      <p:cViewPr varScale="1">
        <p:scale>
          <a:sx n="105" d="100"/>
          <a:sy n="105" d="100"/>
        </p:scale>
        <p:origin x="90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CE254D-42DC-D64A-A2C0-9F84F8A59F9A}" type="doc">
      <dgm:prSet loTypeId="urn:microsoft.com/office/officeart/2005/8/layout/cycle7" loCatId="" qsTypeId="urn:microsoft.com/office/officeart/2005/8/quickstyle/simple4" qsCatId="simple" csTypeId="urn:microsoft.com/office/officeart/2005/8/colors/accent1_2" csCatId="accent1" phldr="1"/>
      <dgm:spPr/>
      <dgm:t>
        <a:bodyPr/>
        <a:lstStyle/>
        <a:p>
          <a:endParaRPr lang="en-US"/>
        </a:p>
      </dgm:t>
    </dgm:pt>
    <dgm:pt modelId="{06C64270-23DF-2A48-AFE6-B43B4C0C4822}">
      <dgm:prSet phldrT="[Text]"/>
      <dgm:spPr/>
      <dgm:t>
        <a:bodyPr/>
        <a:lstStyle/>
        <a:p>
          <a:r>
            <a:rPr lang="en-US" dirty="0" smtClean="0"/>
            <a:t>Code Organization</a:t>
          </a:r>
          <a:endParaRPr lang="en-US" dirty="0"/>
        </a:p>
      </dgm:t>
    </dgm:pt>
    <dgm:pt modelId="{33F7BC83-109C-2F4A-A16F-7FB0739796C5}" type="parTrans" cxnId="{14B7A661-7A17-0540-8B9F-2D237281F494}">
      <dgm:prSet/>
      <dgm:spPr/>
      <dgm:t>
        <a:bodyPr/>
        <a:lstStyle/>
        <a:p>
          <a:endParaRPr lang="en-US"/>
        </a:p>
      </dgm:t>
    </dgm:pt>
    <dgm:pt modelId="{99F5E837-9C39-A348-BD32-E8A2BDEF52AF}" type="sibTrans" cxnId="{14B7A661-7A17-0540-8B9F-2D237281F494}">
      <dgm:prSet/>
      <dgm:spPr/>
      <dgm:t>
        <a:bodyPr/>
        <a:lstStyle/>
        <a:p>
          <a:endParaRPr lang="en-US"/>
        </a:p>
      </dgm:t>
    </dgm:pt>
    <dgm:pt modelId="{A992D077-43E0-B642-84E6-BFB317122EAF}">
      <dgm:prSet phldrT="[Text]"/>
      <dgm:spPr/>
      <dgm:t>
        <a:bodyPr/>
        <a:lstStyle/>
        <a:p>
          <a:r>
            <a:rPr lang="en-US" dirty="0" smtClean="0"/>
            <a:t>Data Organization</a:t>
          </a:r>
          <a:endParaRPr lang="en-US" dirty="0"/>
        </a:p>
      </dgm:t>
    </dgm:pt>
    <dgm:pt modelId="{A7B2919A-037F-784C-BF85-98063C2975F6}" type="parTrans" cxnId="{F5274A25-49AC-194E-8E7A-A96C93CF376E}">
      <dgm:prSet/>
      <dgm:spPr/>
      <dgm:t>
        <a:bodyPr/>
        <a:lstStyle/>
        <a:p>
          <a:endParaRPr lang="en-US"/>
        </a:p>
      </dgm:t>
    </dgm:pt>
    <dgm:pt modelId="{52765FB7-500F-BB4F-B617-AF360B812D76}" type="sibTrans" cxnId="{F5274A25-49AC-194E-8E7A-A96C93CF376E}">
      <dgm:prSet/>
      <dgm:spPr/>
      <dgm:t>
        <a:bodyPr/>
        <a:lstStyle/>
        <a:p>
          <a:endParaRPr lang="en-US"/>
        </a:p>
      </dgm:t>
    </dgm:pt>
    <dgm:pt modelId="{CF91B664-A766-B244-870B-A331824C2FAD}">
      <dgm:prSet phldrT="[Text]"/>
      <dgm:spPr/>
      <dgm:t>
        <a:bodyPr/>
        <a:lstStyle/>
        <a:p>
          <a:r>
            <a:rPr lang="en-US" dirty="0" smtClean="0"/>
            <a:t>Algorithms</a:t>
          </a:r>
          <a:endParaRPr lang="en-US" dirty="0"/>
        </a:p>
      </dgm:t>
    </dgm:pt>
    <dgm:pt modelId="{174D5188-5322-F442-BD81-6494EA06787D}" type="parTrans" cxnId="{5DF169C8-0ECD-5440-8049-31A83A00E3FA}">
      <dgm:prSet/>
      <dgm:spPr/>
      <dgm:t>
        <a:bodyPr/>
        <a:lstStyle/>
        <a:p>
          <a:endParaRPr lang="en-US"/>
        </a:p>
      </dgm:t>
    </dgm:pt>
    <dgm:pt modelId="{DDAF558D-12E1-2840-AB28-B04A7119FCEF}" type="sibTrans" cxnId="{5DF169C8-0ECD-5440-8049-31A83A00E3FA}">
      <dgm:prSet/>
      <dgm:spPr/>
      <dgm:t>
        <a:bodyPr/>
        <a:lstStyle/>
        <a:p>
          <a:endParaRPr lang="en-US"/>
        </a:p>
      </dgm:t>
    </dgm:pt>
    <dgm:pt modelId="{B12D69EE-7BE8-B94E-95AE-A87AABC8DB2C}" type="pres">
      <dgm:prSet presAssocID="{83CE254D-42DC-D64A-A2C0-9F84F8A59F9A}" presName="Name0" presStyleCnt="0">
        <dgm:presLayoutVars>
          <dgm:dir/>
          <dgm:resizeHandles val="exact"/>
        </dgm:presLayoutVars>
      </dgm:prSet>
      <dgm:spPr/>
      <dgm:t>
        <a:bodyPr/>
        <a:lstStyle/>
        <a:p>
          <a:endParaRPr lang="en-US"/>
        </a:p>
      </dgm:t>
    </dgm:pt>
    <dgm:pt modelId="{A8796549-5A50-EC46-953F-66A9850CC5CB}" type="pres">
      <dgm:prSet presAssocID="{06C64270-23DF-2A48-AFE6-B43B4C0C4822}" presName="node" presStyleLbl="node1" presStyleIdx="0" presStyleCnt="3">
        <dgm:presLayoutVars>
          <dgm:bulletEnabled val="1"/>
        </dgm:presLayoutVars>
      </dgm:prSet>
      <dgm:spPr>
        <a:prstGeom prst="roundRect">
          <a:avLst/>
        </a:prstGeom>
      </dgm:spPr>
      <dgm:t>
        <a:bodyPr/>
        <a:lstStyle/>
        <a:p>
          <a:endParaRPr lang="en-US"/>
        </a:p>
      </dgm:t>
    </dgm:pt>
    <dgm:pt modelId="{2CA6484A-D1C6-AB46-9983-A36A8A131C1F}" type="pres">
      <dgm:prSet presAssocID="{99F5E837-9C39-A348-BD32-E8A2BDEF52AF}" presName="sibTrans" presStyleLbl="sibTrans2D1" presStyleIdx="0" presStyleCnt="3"/>
      <dgm:spPr/>
      <dgm:t>
        <a:bodyPr/>
        <a:lstStyle/>
        <a:p>
          <a:endParaRPr lang="en-US"/>
        </a:p>
      </dgm:t>
    </dgm:pt>
    <dgm:pt modelId="{3E34E18B-0C6D-F848-B11B-05857F9FCF07}" type="pres">
      <dgm:prSet presAssocID="{99F5E837-9C39-A348-BD32-E8A2BDEF52AF}" presName="connectorText" presStyleLbl="sibTrans2D1" presStyleIdx="0" presStyleCnt="3"/>
      <dgm:spPr/>
      <dgm:t>
        <a:bodyPr/>
        <a:lstStyle/>
        <a:p>
          <a:endParaRPr lang="en-US"/>
        </a:p>
      </dgm:t>
    </dgm:pt>
    <dgm:pt modelId="{12589866-EEA5-1247-B2B0-C4C76D97EC46}" type="pres">
      <dgm:prSet presAssocID="{A992D077-43E0-B642-84E6-BFB317122EAF}" presName="node" presStyleLbl="node1" presStyleIdx="1" presStyleCnt="3">
        <dgm:presLayoutVars>
          <dgm:bulletEnabled val="1"/>
        </dgm:presLayoutVars>
      </dgm:prSet>
      <dgm:spPr/>
      <dgm:t>
        <a:bodyPr/>
        <a:lstStyle/>
        <a:p>
          <a:endParaRPr lang="en-US"/>
        </a:p>
      </dgm:t>
    </dgm:pt>
    <dgm:pt modelId="{277091E5-B02B-D94D-B9E5-0DF486071CC8}" type="pres">
      <dgm:prSet presAssocID="{52765FB7-500F-BB4F-B617-AF360B812D76}" presName="sibTrans" presStyleLbl="sibTrans2D1" presStyleIdx="1" presStyleCnt="3"/>
      <dgm:spPr/>
      <dgm:t>
        <a:bodyPr/>
        <a:lstStyle/>
        <a:p>
          <a:endParaRPr lang="en-US"/>
        </a:p>
      </dgm:t>
    </dgm:pt>
    <dgm:pt modelId="{C4083965-D3D4-5940-8508-F03312ACC923}" type="pres">
      <dgm:prSet presAssocID="{52765FB7-500F-BB4F-B617-AF360B812D76}" presName="connectorText" presStyleLbl="sibTrans2D1" presStyleIdx="1" presStyleCnt="3"/>
      <dgm:spPr/>
      <dgm:t>
        <a:bodyPr/>
        <a:lstStyle/>
        <a:p>
          <a:endParaRPr lang="en-US"/>
        </a:p>
      </dgm:t>
    </dgm:pt>
    <dgm:pt modelId="{CBDCDE42-0D55-7047-B415-F77748FC6F81}" type="pres">
      <dgm:prSet presAssocID="{CF91B664-A766-B244-870B-A331824C2FAD}" presName="node" presStyleLbl="node1" presStyleIdx="2" presStyleCnt="3">
        <dgm:presLayoutVars>
          <dgm:bulletEnabled val="1"/>
        </dgm:presLayoutVars>
      </dgm:prSet>
      <dgm:spPr/>
      <dgm:t>
        <a:bodyPr/>
        <a:lstStyle/>
        <a:p>
          <a:endParaRPr lang="en-US"/>
        </a:p>
      </dgm:t>
    </dgm:pt>
    <dgm:pt modelId="{69362300-EFF0-134D-BB75-F812E4C42087}" type="pres">
      <dgm:prSet presAssocID="{DDAF558D-12E1-2840-AB28-B04A7119FCEF}" presName="sibTrans" presStyleLbl="sibTrans2D1" presStyleIdx="2" presStyleCnt="3"/>
      <dgm:spPr/>
      <dgm:t>
        <a:bodyPr/>
        <a:lstStyle/>
        <a:p>
          <a:endParaRPr lang="en-US"/>
        </a:p>
      </dgm:t>
    </dgm:pt>
    <dgm:pt modelId="{670F6FD8-833E-1F4C-93DC-A66D27652C98}" type="pres">
      <dgm:prSet presAssocID="{DDAF558D-12E1-2840-AB28-B04A7119FCEF}" presName="connectorText" presStyleLbl="sibTrans2D1" presStyleIdx="2" presStyleCnt="3"/>
      <dgm:spPr/>
      <dgm:t>
        <a:bodyPr/>
        <a:lstStyle/>
        <a:p>
          <a:endParaRPr lang="en-US"/>
        </a:p>
      </dgm:t>
    </dgm:pt>
  </dgm:ptLst>
  <dgm:cxnLst>
    <dgm:cxn modelId="{AFCCDE2C-350F-1541-BD75-4D2C4F6EC4D4}" type="presOf" srcId="{A992D077-43E0-B642-84E6-BFB317122EAF}" destId="{12589866-EEA5-1247-B2B0-C4C76D97EC46}" srcOrd="0" destOrd="0" presId="urn:microsoft.com/office/officeart/2005/8/layout/cycle7"/>
    <dgm:cxn modelId="{BA22C9D6-D199-F142-82D8-81D61025D61A}" type="presOf" srcId="{99F5E837-9C39-A348-BD32-E8A2BDEF52AF}" destId="{2CA6484A-D1C6-AB46-9983-A36A8A131C1F}" srcOrd="0" destOrd="0" presId="urn:microsoft.com/office/officeart/2005/8/layout/cycle7"/>
    <dgm:cxn modelId="{6A6E663F-F997-9C4F-825F-EFF3520F1C87}" type="presOf" srcId="{DDAF558D-12E1-2840-AB28-B04A7119FCEF}" destId="{670F6FD8-833E-1F4C-93DC-A66D27652C98}" srcOrd="1" destOrd="0" presId="urn:microsoft.com/office/officeart/2005/8/layout/cycle7"/>
    <dgm:cxn modelId="{F3084B60-EE38-3F4A-81FF-D100BAD0B2C5}" type="presOf" srcId="{52765FB7-500F-BB4F-B617-AF360B812D76}" destId="{277091E5-B02B-D94D-B9E5-0DF486071CC8}" srcOrd="0" destOrd="0" presId="urn:microsoft.com/office/officeart/2005/8/layout/cycle7"/>
    <dgm:cxn modelId="{08F2D790-0E79-194F-93F5-C7310B847625}" type="presOf" srcId="{CF91B664-A766-B244-870B-A331824C2FAD}" destId="{CBDCDE42-0D55-7047-B415-F77748FC6F81}" srcOrd="0" destOrd="0" presId="urn:microsoft.com/office/officeart/2005/8/layout/cycle7"/>
    <dgm:cxn modelId="{F5274A25-49AC-194E-8E7A-A96C93CF376E}" srcId="{83CE254D-42DC-D64A-A2C0-9F84F8A59F9A}" destId="{A992D077-43E0-B642-84E6-BFB317122EAF}" srcOrd="1" destOrd="0" parTransId="{A7B2919A-037F-784C-BF85-98063C2975F6}" sibTransId="{52765FB7-500F-BB4F-B617-AF360B812D76}"/>
    <dgm:cxn modelId="{9C78F143-4594-EC49-BE4D-A303C3562D95}" type="presOf" srcId="{52765FB7-500F-BB4F-B617-AF360B812D76}" destId="{C4083965-D3D4-5940-8508-F03312ACC923}" srcOrd="1" destOrd="0" presId="urn:microsoft.com/office/officeart/2005/8/layout/cycle7"/>
    <dgm:cxn modelId="{52809D8C-3DB6-0C45-968C-03C518482C63}" type="presOf" srcId="{DDAF558D-12E1-2840-AB28-B04A7119FCEF}" destId="{69362300-EFF0-134D-BB75-F812E4C42087}" srcOrd="0" destOrd="0" presId="urn:microsoft.com/office/officeart/2005/8/layout/cycle7"/>
    <dgm:cxn modelId="{593BA6EB-6360-2943-8EED-B5C306ADF7F0}" type="presOf" srcId="{83CE254D-42DC-D64A-A2C0-9F84F8A59F9A}" destId="{B12D69EE-7BE8-B94E-95AE-A87AABC8DB2C}" srcOrd="0" destOrd="0" presId="urn:microsoft.com/office/officeart/2005/8/layout/cycle7"/>
    <dgm:cxn modelId="{540992E3-9F03-6249-ADB8-720DAC43952B}" type="presOf" srcId="{99F5E837-9C39-A348-BD32-E8A2BDEF52AF}" destId="{3E34E18B-0C6D-F848-B11B-05857F9FCF07}" srcOrd="1" destOrd="0" presId="urn:microsoft.com/office/officeart/2005/8/layout/cycle7"/>
    <dgm:cxn modelId="{20F55F0F-FF5B-DF45-975A-4506D5DD1E0B}" type="presOf" srcId="{06C64270-23DF-2A48-AFE6-B43B4C0C4822}" destId="{A8796549-5A50-EC46-953F-66A9850CC5CB}" srcOrd="0" destOrd="0" presId="urn:microsoft.com/office/officeart/2005/8/layout/cycle7"/>
    <dgm:cxn modelId="{14B7A661-7A17-0540-8B9F-2D237281F494}" srcId="{83CE254D-42DC-D64A-A2C0-9F84F8A59F9A}" destId="{06C64270-23DF-2A48-AFE6-B43B4C0C4822}" srcOrd="0" destOrd="0" parTransId="{33F7BC83-109C-2F4A-A16F-7FB0739796C5}" sibTransId="{99F5E837-9C39-A348-BD32-E8A2BDEF52AF}"/>
    <dgm:cxn modelId="{5DF169C8-0ECD-5440-8049-31A83A00E3FA}" srcId="{83CE254D-42DC-D64A-A2C0-9F84F8A59F9A}" destId="{CF91B664-A766-B244-870B-A331824C2FAD}" srcOrd="2" destOrd="0" parTransId="{174D5188-5322-F442-BD81-6494EA06787D}" sibTransId="{DDAF558D-12E1-2840-AB28-B04A7119FCEF}"/>
    <dgm:cxn modelId="{CE9A6005-F689-DD4B-919F-88A169EB15A2}" type="presParOf" srcId="{B12D69EE-7BE8-B94E-95AE-A87AABC8DB2C}" destId="{A8796549-5A50-EC46-953F-66A9850CC5CB}" srcOrd="0" destOrd="0" presId="urn:microsoft.com/office/officeart/2005/8/layout/cycle7"/>
    <dgm:cxn modelId="{63938970-7E8F-F444-B9DA-C7CDB255F9D3}" type="presParOf" srcId="{B12D69EE-7BE8-B94E-95AE-A87AABC8DB2C}" destId="{2CA6484A-D1C6-AB46-9983-A36A8A131C1F}" srcOrd="1" destOrd="0" presId="urn:microsoft.com/office/officeart/2005/8/layout/cycle7"/>
    <dgm:cxn modelId="{D62B04A2-7E3B-DB4D-9C54-7A359BD876D3}" type="presParOf" srcId="{2CA6484A-D1C6-AB46-9983-A36A8A131C1F}" destId="{3E34E18B-0C6D-F848-B11B-05857F9FCF07}" srcOrd="0" destOrd="0" presId="urn:microsoft.com/office/officeart/2005/8/layout/cycle7"/>
    <dgm:cxn modelId="{84A7E468-E692-3344-8F53-6CC519B978DC}" type="presParOf" srcId="{B12D69EE-7BE8-B94E-95AE-A87AABC8DB2C}" destId="{12589866-EEA5-1247-B2B0-C4C76D97EC46}" srcOrd="2" destOrd="0" presId="urn:microsoft.com/office/officeart/2005/8/layout/cycle7"/>
    <dgm:cxn modelId="{7EF42AC5-98A8-224E-A78F-E98988D6B6E3}" type="presParOf" srcId="{B12D69EE-7BE8-B94E-95AE-A87AABC8DB2C}" destId="{277091E5-B02B-D94D-B9E5-0DF486071CC8}" srcOrd="3" destOrd="0" presId="urn:microsoft.com/office/officeart/2005/8/layout/cycle7"/>
    <dgm:cxn modelId="{1D0A4B5C-9E1D-ED4A-A423-24085BF4168C}" type="presParOf" srcId="{277091E5-B02B-D94D-B9E5-0DF486071CC8}" destId="{C4083965-D3D4-5940-8508-F03312ACC923}" srcOrd="0" destOrd="0" presId="urn:microsoft.com/office/officeart/2005/8/layout/cycle7"/>
    <dgm:cxn modelId="{211A9C8E-3F81-414A-8879-9D23FBF763FD}" type="presParOf" srcId="{B12D69EE-7BE8-B94E-95AE-A87AABC8DB2C}" destId="{CBDCDE42-0D55-7047-B415-F77748FC6F81}" srcOrd="4" destOrd="0" presId="urn:microsoft.com/office/officeart/2005/8/layout/cycle7"/>
    <dgm:cxn modelId="{B2DED226-DF88-3A44-AB8A-41D55E51212E}" type="presParOf" srcId="{B12D69EE-7BE8-B94E-95AE-A87AABC8DB2C}" destId="{69362300-EFF0-134D-BB75-F812E4C42087}" srcOrd="5" destOrd="0" presId="urn:microsoft.com/office/officeart/2005/8/layout/cycle7"/>
    <dgm:cxn modelId="{B664AE1C-554B-914E-A2FB-D42957591E9C}" type="presParOf" srcId="{69362300-EFF0-134D-BB75-F812E4C42087}" destId="{670F6FD8-833E-1F4C-93DC-A66D27652C98}"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96549-5A50-EC46-953F-66A9850CC5CB}">
      <dsp:nvSpPr>
        <dsp:cNvPr id="0" name=""/>
        <dsp:cNvSpPr/>
      </dsp:nvSpPr>
      <dsp:spPr>
        <a:xfrm>
          <a:off x="2777690" y="1554"/>
          <a:ext cx="2445618" cy="1222809"/>
        </a:xfrm>
        <a:prstGeom prst="roundRect">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Code Organization</a:t>
          </a:r>
          <a:endParaRPr lang="en-US" sz="2900" kern="1200" dirty="0"/>
        </a:p>
      </dsp:txBody>
      <dsp:txXfrm>
        <a:off x="2837383" y="61247"/>
        <a:ext cx="2326232" cy="1103423"/>
      </dsp:txXfrm>
    </dsp:sp>
    <dsp:sp modelId="{2CA6484A-D1C6-AB46-9983-A36A8A131C1F}">
      <dsp:nvSpPr>
        <dsp:cNvPr id="0" name=""/>
        <dsp:cNvSpPr/>
      </dsp:nvSpPr>
      <dsp:spPr>
        <a:xfrm rot="3600000">
          <a:off x="4372792" y="2148208"/>
          <a:ext cx="1275264" cy="427983"/>
        </a:xfrm>
        <a:prstGeom prst="leftRightArrow">
          <a:avLst>
            <a:gd name="adj1" fmla="val 60000"/>
            <a:gd name="adj2" fmla="val 50000"/>
          </a:avLst>
        </a:prstGeom>
        <a:gradFill rotWithShape="0">
          <a:gsLst>
            <a:gs pos="0">
              <a:schemeClr val="accent1">
                <a:tint val="60000"/>
                <a:hueOff val="0"/>
                <a:satOff val="0"/>
                <a:lumOff val="0"/>
                <a:alphaOff val="0"/>
                <a:shade val="70000"/>
                <a:satMod val="150000"/>
              </a:schemeClr>
            </a:gs>
            <a:gs pos="34000">
              <a:schemeClr val="accent1">
                <a:tint val="60000"/>
                <a:hueOff val="0"/>
                <a:satOff val="0"/>
                <a:lumOff val="0"/>
                <a:alphaOff val="0"/>
                <a:shade val="70000"/>
                <a:satMod val="140000"/>
              </a:schemeClr>
            </a:gs>
            <a:gs pos="70000">
              <a:schemeClr val="accent1">
                <a:tint val="60000"/>
                <a:hueOff val="0"/>
                <a:satOff val="0"/>
                <a:lumOff val="0"/>
                <a:alphaOff val="0"/>
                <a:tint val="100000"/>
                <a:shade val="90000"/>
                <a:satMod val="140000"/>
              </a:schemeClr>
            </a:gs>
            <a:gs pos="100000">
              <a:schemeClr val="accent1">
                <a:tint val="60000"/>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501187" y="2233805"/>
        <a:ext cx="1018474" cy="256789"/>
      </dsp:txXfrm>
    </dsp:sp>
    <dsp:sp modelId="{12589866-EEA5-1247-B2B0-C4C76D97EC46}">
      <dsp:nvSpPr>
        <dsp:cNvPr id="0" name=""/>
        <dsp:cNvSpPr/>
      </dsp:nvSpPr>
      <dsp:spPr>
        <a:xfrm>
          <a:off x="4797540" y="3500036"/>
          <a:ext cx="2445618" cy="1222809"/>
        </a:xfrm>
        <a:prstGeom prst="roundRect">
          <a:avLst>
            <a:gd name="adj" fmla="val 10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Data Organization</a:t>
          </a:r>
          <a:endParaRPr lang="en-US" sz="2900" kern="1200" dirty="0"/>
        </a:p>
      </dsp:txBody>
      <dsp:txXfrm>
        <a:off x="4833355" y="3535851"/>
        <a:ext cx="2373988" cy="1151179"/>
      </dsp:txXfrm>
    </dsp:sp>
    <dsp:sp modelId="{277091E5-B02B-D94D-B9E5-0DF486071CC8}">
      <dsp:nvSpPr>
        <dsp:cNvPr id="0" name=""/>
        <dsp:cNvSpPr/>
      </dsp:nvSpPr>
      <dsp:spPr>
        <a:xfrm rot="10800000">
          <a:off x="3362867" y="3897449"/>
          <a:ext cx="1275264" cy="427983"/>
        </a:xfrm>
        <a:prstGeom prst="leftRightArrow">
          <a:avLst>
            <a:gd name="adj1" fmla="val 60000"/>
            <a:gd name="adj2" fmla="val 50000"/>
          </a:avLst>
        </a:prstGeom>
        <a:gradFill rotWithShape="0">
          <a:gsLst>
            <a:gs pos="0">
              <a:schemeClr val="accent1">
                <a:tint val="60000"/>
                <a:hueOff val="0"/>
                <a:satOff val="0"/>
                <a:lumOff val="0"/>
                <a:alphaOff val="0"/>
                <a:shade val="70000"/>
                <a:satMod val="150000"/>
              </a:schemeClr>
            </a:gs>
            <a:gs pos="34000">
              <a:schemeClr val="accent1">
                <a:tint val="60000"/>
                <a:hueOff val="0"/>
                <a:satOff val="0"/>
                <a:lumOff val="0"/>
                <a:alphaOff val="0"/>
                <a:shade val="70000"/>
                <a:satMod val="140000"/>
              </a:schemeClr>
            </a:gs>
            <a:gs pos="70000">
              <a:schemeClr val="accent1">
                <a:tint val="60000"/>
                <a:hueOff val="0"/>
                <a:satOff val="0"/>
                <a:lumOff val="0"/>
                <a:alphaOff val="0"/>
                <a:tint val="100000"/>
                <a:shade val="90000"/>
                <a:satMod val="140000"/>
              </a:schemeClr>
            </a:gs>
            <a:gs pos="100000">
              <a:schemeClr val="accent1">
                <a:tint val="60000"/>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3491262" y="3983046"/>
        <a:ext cx="1018474" cy="256789"/>
      </dsp:txXfrm>
    </dsp:sp>
    <dsp:sp modelId="{CBDCDE42-0D55-7047-B415-F77748FC6F81}">
      <dsp:nvSpPr>
        <dsp:cNvPr id="0" name=""/>
        <dsp:cNvSpPr/>
      </dsp:nvSpPr>
      <dsp:spPr>
        <a:xfrm>
          <a:off x="757841" y="3500036"/>
          <a:ext cx="2445618" cy="1222809"/>
        </a:xfrm>
        <a:prstGeom prst="roundRect">
          <a:avLst>
            <a:gd name="adj" fmla="val 10000"/>
          </a:avLst>
        </a:prstGeom>
        <a:gradFill rotWithShape="0">
          <a:gsLst>
            <a:gs pos="0">
              <a:schemeClr val="accent1">
                <a:hueOff val="0"/>
                <a:satOff val="0"/>
                <a:lumOff val="0"/>
                <a:alphaOff val="0"/>
                <a:shade val="70000"/>
                <a:satMod val="150000"/>
              </a:schemeClr>
            </a:gs>
            <a:gs pos="34000">
              <a:schemeClr val="accent1">
                <a:hueOff val="0"/>
                <a:satOff val="0"/>
                <a:lumOff val="0"/>
                <a:alphaOff val="0"/>
                <a:shade val="70000"/>
                <a:satMod val="140000"/>
              </a:schemeClr>
            </a:gs>
            <a:gs pos="70000">
              <a:schemeClr val="accent1">
                <a:hueOff val="0"/>
                <a:satOff val="0"/>
                <a:lumOff val="0"/>
                <a:alphaOff val="0"/>
                <a:tint val="100000"/>
                <a:shade val="90000"/>
                <a:satMod val="140000"/>
              </a:schemeClr>
            </a:gs>
            <a:gs pos="100000">
              <a:schemeClr val="accen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Algorithms</a:t>
          </a:r>
          <a:endParaRPr lang="en-US" sz="2900" kern="1200" dirty="0"/>
        </a:p>
      </dsp:txBody>
      <dsp:txXfrm>
        <a:off x="793656" y="3535851"/>
        <a:ext cx="2373988" cy="1151179"/>
      </dsp:txXfrm>
    </dsp:sp>
    <dsp:sp modelId="{69362300-EFF0-134D-BB75-F812E4C42087}">
      <dsp:nvSpPr>
        <dsp:cNvPr id="0" name=""/>
        <dsp:cNvSpPr/>
      </dsp:nvSpPr>
      <dsp:spPr>
        <a:xfrm rot="18000000">
          <a:off x="2352942" y="2148208"/>
          <a:ext cx="1275264" cy="427983"/>
        </a:xfrm>
        <a:prstGeom prst="leftRightArrow">
          <a:avLst>
            <a:gd name="adj1" fmla="val 60000"/>
            <a:gd name="adj2" fmla="val 50000"/>
          </a:avLst>
        </a:prstGeom>
        <a:gradFill rotWithShape="0">
          <a:gsLst>
            <a:gs pos="0">
              <a:schemeClr val="accent1">
                <a:tint val="60000"/>
                <a:hueOff val="0"/>
                <a:satOff val="0"/>
                <a:lumOff val="0"/>
                <a:alphaOff val="0"/>
                <a:shade val="70000"/>
                <a:satMod val="150000"/>
              </a:schemeClr>
            </a:gs>
            <a:gs pos="34000">
              <a:schemeClr val="accent1">
                <a:tint val="60000"/>
                <a:hueOff val="0"/>
                <a:satOff val="0"/>
                <a:lumOff val="0"/>
                <a:alphaOff val="0"/>
                <a:shade val="70000"/>
                <a:satMod val="140000"/>
              </a:schemeClr>
            </a:gs>
            <a:gs pos="70000">
              <a:schemeClr val="accent1">
                <a:tint val="60000"/>
                <a:hueOff val="0"/>
                <a:satOff val="0"/>
                <a:lumOff val="0"/>
                <a:alphaOff val="0"/>
                <a:tint val="100000"/>
                <a:shade val="90000"/>
                <a:satMod val="140000"/>
              </a:schemeClr>
            </a:gs>
            <a:gs pos="100000">
              <a:schemeClr val="accent1">
                <a:tint val="60000"/>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481337" y="2233805"/>
        <a:ext cx="1018474" cy="256789"/>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754C4-A7BD-4547-A409-6B4BC3B10608}" type="datetimeFigureOut">
              <a:rPr lang="en-US" smtClean="0"/>
              <a:t>5/23/17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6F1FA5-A165-4E62-BDE8-1E15D33A1931}" type="slidenum">
              <a:rPr lang="en-US" smtClean="0"/>
              <a:t>‹#›</a:t>
            </a:fld>
            <a:endParaRPr lang="en-US"/>
          </a:p>
        </p:txBody>
      </p:sp>
    </p:spTree>
    <p:extLst>
      <p:ext uri="{BB962C8B-B14F-4D97-AF65-F5344CB8AC3E}">
        <p14:creationId xmlns:p14="http://schemas.microsoft.com/office/powerpoint/2010/main" val="225049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6"/>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a:tabLst>
                <a:tab pos="649628" algn="l"/>
                <a:tab pos="1299256" algn="l"/>
                <a:tab pos="1948884" algn="l"/>
                <a:tab pos="2598511" algn="l"/>
              </a:tabLst>
              <a:defRPr sz="2200">
                <a:solidFill>
                  <a:schemeClr val="tx1"/>
                </a:solidFill>
                <a:latin typeface="Arial" charset="0"/>
                <a:ea typeface="ＭＳ Ｐゴシック" charset="0"/>
                <a:cs typeface="ＭＳ Ｐゴシック" charset="0"/>
              </a:defRPr>
            </a:lvl1pPr>
            <a:lvl2pPr eaLnBrk="0">
              <a:tabLst>
                <a:tab pos="649628" algn="l"/>
                <a:tab pos="1299256" algn="l"/>
                <a:tab pos="1948884" algn="l"/>
                <a:tab pos="2598511" algn="l"/>
              </a:tabLst>
              <a:defRPr sz="2200">
                <a:solidFill>
                  <a:schemeClr val="tx1"/>
                </a:solidFill>
                <a:latin typeface="Arial" charset="0"/>
                <a:ea typeface="ＭＳ Ｐゴシック" charset="0"/>
              </a:defRPr>
            </a:lvl2pPr>
            <a:lvl3pPr eaLnBrk="0">
              <a:tabLst>
                <a:tab pos="649628" algn="l"/>
                <a:tab pos="1299256" algn="l"/>
                <a:tab pos="1948884" algn="l"/>
                <a:tab pos="2598511" algn="l"/>
              </a:tabLst>
              <a:defRPr sz="2200">
                <a:solidFill>
                  <a:schemeClr val="tx1"/>
                </a:solidFill>
                <a:latin typeface="Arial" charset="0"/>
                <a:ea typeface="ＭＳ Ｐゴシック" charset="0"/>
              </a:defRPr>
            </a:lvl3pPr>
            <a:lvl4pPr eaLnBrk="0">
              <a:tabLst>
                <a:tab pos="649628" algn="l"/>
                <a:tab pos="1299256" algn="l"/>
                <a:tab pos="1948884" algn="l"/>
                <a:tab pos="2598511" algn="l"/>
              </a:tabLst>
              <a:defRPr sz="2200">
                <a:solidFill>
                  <a:schemeClr val="tx1"/>
                </a:solidFill>
                <a:latin typeface="Arial" charset="0"/>
                <a:ea typeface="ＭＳ Ｐゴシック" charset="0"/>
              </a:defRPr>
            </a:lvl4pPr>
            <a:lvl5pPr eaLnBrk="0">
              <a:tabLst>
                <a:tab pos="649628" algn="l"/>
                <a:tab pos="1299256" algn="l"/>
                <a:tab pos="1948884" algn="l"/>
                <a:tab pos="2598511" algn="l"/>
              </a:tabLst>
              <a:defRPr sz="2200">
                <a:solidFill>
                  <a:schemeClr val="tx1"/>
                </a:solidFill>
                <a:latin typeface="Arial" charset="0"/>
                <a:ea typeface="ＭＳ Ｐゴシック" charset="0"/>
              </a:defRPr>
            </a:lvl5pPr>
            <a:lvl6pPr marL="2256602" indent="-205146" eaLnBrk="0" fontAlgn="base" hangingPunct="0">
              <a:lnSpc>
                <a:spcPct val="93000"/>
              </a:lnSpc>
              <a:spcBef>
                <a:spcPct val="0"/>
              </a:spcBef>
              <a:spcAft>
                <a:spcPct val="0"/>
              </a:spcAft>
              <a:buClr>
                <a:srgbClr val="000000"/>
              </a:buClr>
              <a:buSzPct val="100000"/>
              <a:buFont typeface="Times New Roman" charset="0"/>
              <a:tabLst>
                <a:tab pos="649628" algn="l"/>
                <a:tab pos="1299256" algn="l"/>
                <a:tab pos="1948884" algn="l"/>
                <a:tab pos="2598511" algn="l"/>
              </a:tabLst>
              <a:defRPr sz="2200">
                <a:solidFill>
                  <a:schemeClr val="tx1"/>
                </a:solidFill>
                <a:latin typeface="Arial" charset="0"/>
                <a:ea typeface="ＭＳ Ｐゴシック" charset="0"/>
              </a:defRPr>
            </a:lvl6pPr>
            <a:lvl7pPr marL="2666893" indent="-205146" eaLnBrk="0" fontAlgn="base" hangingPunct="0">
              <a:lnSpc>
                <a:spcPct val="93000"/>
              </a:lnSpc>
              <a:spcBef>
                <a:spcPct val="0"/>
              </a:spcBef>
              <a:spcAft>
                <a:spcPct val="0"/>
              </a:spcAft>
              <a:buClr>
                <a:srgbClr val="000000"/>
              </a:buClr>
              <a:buSzPct val="100000"/>
              <a:buFont typeface="Times New Roman" charset="0"/>
              <a:tabLst>
                <a:tab pos="649628" algn="l"/>
                <a:tab pos="1299256" algn="l"/>
                <a:tab pos="1948884" algn="l"/>
                <a:tab pos="2598511" algn="l"/>
              </a:tabLst>
              <a:defRPr sz="2200">
                <a:solidFill>
                  <a:schemeClr val="tx1"/>
                </a:solidFill>
                <a:latin typeface="Arial" charset="0"/>
                <a:ea typeface="ＭＳ Ｐゴシック" charset="0"/>
              </a:defRPr>
            </a:lvl7pPr>
            <a:lvl8pPr marL="3077185" indent="-205146" eaLnBrk="0" fontAlgn="base" hangingPunct="0">
              <a:lnSpc>
                <a:spcPct val="93000"/>
              </a:lnSpc>
              <a:spcBef>
                <a:spcPct val="0"/>
              </a:spcBef>
              <a:spcAft>
                <a:spcPct val="0"/>
              </a:spcAft>
              <a:buClr>
                <a:srgbClr val="000000"/>
              </a:buClr>
              <a:buSzPct val="100000"/>
              <a:buFont typeface="Times New Roman" charset="0"/>
              <a:tabLst>
                <a:tab pos="649628" algn="l"/>
                <a:tab pos="1299256" algn="l"/>
                <a:tab pos="1948884" algn="l"/>
                <a:tab pos="2598511" algn="l"/>
              </a:tabLst>
              <a:defRPr sz="2200">
                <a:solidFill>
                  <a:schemeClr val="tx1"/>
                </a:solidFill>
                <a:latin typeface="Arial" charset="0"/>
                <a:ea typeface="ＭＳ Ｐゴシック" charset="0"/>
              </a:defRPr>
            </a:lvl8pPr>
            <a:lvl9pPr marL="3487476" indent="-205146" eaLnBrk="0" fontAlgn="base" hangingPunct="0">
              <a:lnSpc>
                <a:spcPct val="93000"/>
              </a:lnSpc>
              <a:spcBef>
                <a:spcPct val="0"/>
              </a:spcBef>
              <a:spcAft>
                <a:spcPct val="0"/>
              </a:spcAft>
              <a:buClr>
                <a:srgbClr val="000000"/>
              </a:buClr>
              <a:buSzPct val="100000"/>
              <a:buFont typeface="Times New Roman" charset="0"/>
              <a:tabLst>
                <a:tab pos="649628" algn="l"/>
                <a:tab pos="1299256" algn="l"/>
                <a:tab pos="1948884" algn="l"/>
                <a:tab pos="2598511" algn="l"/>
              </a:tabLst>
              <a:defRPr sz="2200">
                <a:solidFill>
                  <a:schemeClr val="tx1"/>
                </a:solidFill>
                <a:latin typeface="Arial" charset="0"/>
                <a:ea typeface="ＭＳ Ｐゴシック" charset="0"/>
              </a:defRPr>
            </a:lvl9pPr>
          </a:lstStyle>
          <a:p>
            <a:pPr eaLnBrk="1"/>
            <a:fld id="{1979CAA0-0596-844D-AB7C-0EAC375ABB7C}" type="slidenum">
              <a:rPr lang="en-US" sz="1300">
                <a:solidFill>
                  <a:srgbClr val="000000"/>
                </a:solidFill>
                <a:latin typeface="Times New Roman" charset="0"/>
              </a:rPr>
              <a:pPr eaLnBrk="1"/>
              <a:t>36</a:t>
            </a:fld>
            <a:endParaRPr lang="en-US" sz="1300">
              <a:solidFill>
                <a:srgbClr val="000000"/>
              </a:solidFill>
              <a:latin typeface="Times New Roman" charset="0"/>
            </a:endParaRPr>
          </a:p>
        </p:txBody>
      </p:sp>
      <p:sp>
        <p:nvSpPr>
          <p:cNvPr id="128003"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headEnd/>
            <a:tailEnd/>
          </a:ln>
        </p:spPr>
      </p:sp>
      <p:sp>
        <p:nvSpPr>
          <p:cNvPr id="128004" name="Text Box 2"/>
          <p:cNvSpPr>
            <a:spLocks noGrp="1" noChangeArrowheads="1"/>
          </p:cNvSpPr>
          <p:nvPr>
            <p:ph type="body" idx="1"/>
          </p:nvPr>
        </p:nvSpPr>
        <p:spPr>
          <a:xfrm>
            <a:off x="686360" y="4342535"/>
            <a:ext cx="5486681" cy="4032250"/>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8159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6"/>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a:tabLst>
                <a:tab pos="649628" algn="l"/>
                <a:tab pos="1299256" algn="l"/>
                <a:tab pos="1948884" algn="l"/>
                <a:tab pos="2598511" algn="l"/>
              </a:tabLst>
              <a:defRPr sz="2200">
                <a:solidFill>
                  <a:schemeClr val="tx1"/>
                </a:solidFill>
                <a:latin typeface="Arial" charset="0"/>
                <a:ea typeface="ＭＳ Ｐゴシック" charset="0"/>
                <a:cs typeface="ＭＳ Ｐゴシック" charset="0"/>
              </a:defRPr>
            </a:lvl1pPr>
            <a:lvl2pPr eaLnBrk="0">
              <a:tabLst>
                <a:tab pos="649628" algn="l"/>
                <a:tab pos="1299256" algn="l"/>
                <a:tab pos="1948884" algn="l"/>
                <a:tab pos="2598511" algn="l"/>
              </a:tabLst>
              <a:defRPr sz="2200">
                <a:solidFill>
                  <a:schemeClr val="tx1"/>
                </a:solidFill>
                <a:latin typeface="Arial" charset="0"/>
                <a:ea typeface="ＭＳ Ｐゴシック" charset="0"/>
              </a:defRPr>
            </a:lvl2pPr>
            <a:lvl3pPr eaLnBrk="0">
              <a:tabLst>
                <a:tab pos="649628" algn="l"/>
                <a:tab pos="1299256" algn="l"/>
                <a:tab pos="1948884" algn="l"/>
                <a:tab pos="2598511" algn="l"/>
              </a:tabLst>
              <a:defRPr sz="2200">
                <a:solidFill>
                  <a:schemeClr val="tx1"/>
                </a:solidFill>
                <a:latin typeface="Arial" charset="0"/>
                <a:ea typeface="ＭＳ Ｐゴシック" charset="0"/>
              </a:defRPr>
            </a:lvl3pPr>
            <a:lvl4pPr eaLnBrk="0">
              <a:tabLst>
                <a:tab pos="649628" algn="l"/>
                <a:tab pos="1299256" algn="l"/>
                <a:tab pos="1948884" algn="l"/>
                <a:tab pos="2598511" algn="l"/>
              </a:tabLst>
              <a:defRPr sz="2200">
                <a:solidFill>
                  <a:schemeClr val="tx1"/>
                </a:solidFill>
                <a:latin typeface="Arial" charset="0"/>
                <a:ea typeface="ＭＳ Ｐゴシック" charset="0"/>
              </a:defRPr>
            </a:lvl4pPr>
            <a:lvl5pPr eaLnBrk="0">
              <a:tabLst>
                <a:tab pos="649628" algn="l"/>
                <a:tab pos="1299256" algn="l"/>
                <a:tab pos="1948884" algn="l"/>
                <a:tab pos="2598511" algn="l"/>
              </a:tabLst>
              <a:defRPr sz="2200">
                <a:solidFill>
                  <a:schemeClr val="tx1"/>
                </a:solidFill>
                <a:latin typeface="Arial" charset="0"/>
                <a:ea typeface="ＭＳ Ｐゴシック" charset="0"/>
              </a:defRPr>
            </a:lvl5pPr>
            <a:lvl6pPr marL="2256602" indent="-205146" eaLnBrk="0" fontAlgn="base" hangingPunct="0">
              <a:lnSpc>
                <a:spcPct val="93000"/>
              </a:lnSpc>
              <a:spcBef>
                <a:spcPct val="0"/>
              </a:spcBef>
              <a:spcAft>
                <a:spcPct val="0"/>
              </a:spcAft>
              <a:buClr>
                <a:srgbClr val="000000"/>
              </a:buClr>
              <a:buSzPct val="100000"/>
              <a:buFont typeface="Times New Roman" charset="0"/>
              <a:tabLst>
                <a:tab pos="649628" algn="l"/>
                <a:tab pos="1299256" algn="l"/>
                <a:tab pos="1948884" algn="l"/>
                <a:tab pos="2598511" algn="l"/>
              </a:tabLst>
              <a:defRPr sz="2200">
                <a:solidFill>
                  <a:schemeClr val="tx1"/>
                </a:solidFill>
                <a:latin typeface="Arial" charset="0"/>
                <a:ea typeface="ＭＳ Ｐゴシック" charset="0"/>
              </a:defRPr>
            </a:lvl6pPr>
            <a:lvl7pPr marL="2666893" indent="-205146" eaLnBrk="0" fontAlgn="base" hangingPunct="0">
              <a:lnSpc>
                <a:spcPct val="93000"/>
              </a:lnSpc>
              <a:spcBef>
                <a:spcPct val="0"/>
              </a:spcBef>
              <a:spcAft>
                <a:spcPct val="0"/>
              </a:spcAft>
              <a:buClr>
                <a:srgbClr val="000000"/>
              </a:buClr>
              <a:buSzPct val="100000"/>
              <a:buFont typeface="Times New Roman" charset="0"/>
              <a:tabLst>
                <a:tab pos="649628" algn="l"/>
                <a:tab pos="1299256" algn="l"/>
                <a:tab pos="1948884" algn="l"/>
                <a:tab pos="2598511" algn="l"/>
              </a:tabLst>
              <a:defRPr sz="2200">
                <a:solidFill>
                  <a:schemeClr val="tx1"/>
                </a:solidFill>
                <a:latin typeface="Arial" charset="0"/>
                <a:ea typeface="ＭＳ Ｐゴシック" charset="0"/>
              </a:defRPr>
            </a:lvl7pPr>
            <a:lvl8pPr marL="3077185" indent="-205146" eaLnBrk="0" fontAlgn="base" hangingPunct="0">
              <a:lnSpc>
                <a:spcPct val="93000"/>
              </a:lnSpc>
              <a:spcBef>
                <a:spcPct val="0"/>
              </a:spcBef>
              <a:spcAft>
                <a:spcPct val="0"/>
              </a:spcAft>
              <a:buClr>
                <a:srgbClr val="000000"/>
              </a:buClr>
              <a:buSzPct val="100000"/>
              <a:buFont typeface="Times New Roman" charset="0"/>
              <a:tabLst>
                <a:tab pos="649628" algn="l"/>
                <a:tab pos="1299256" algn="l"/>
                <a:tab pos="1948884" algn="l"/>
                <a:tab pos="2598511" algn="l"/>
              </a:tabLst>
              <a:defRPr sz="2200">
                <a:solidFill>
                  <a:schemeClr val="tx1"/>
                </a:solidFill>
                <a:latin typeface="Arial" charset="0"/>
                <a:ea typeface="ＭＳ Ｐゴシック" charset="0"/>
              </a:defRPr>
            </a:lvl8pPr>
            <a:lvl9pPr marL="3487476" indent="-205146" eaLnBrk="0" fontAlgn="base" hangingPunct="0">
              <a:lnSpc>
                <a:spcPct val="93000"/>
              </a:lnSpc>
              <a:spcBef>
                <a:spcPct val="0"/>
              </a:spcBef>
              <a:spcAft>
                <a:spcPct val="0"/>
              </a:spcAft>
              <a:buClr>
                <a:srgbClr val="000000"/>
              </a:buClr>
              <a:buSzPct val="100000"/>
              <a:buFont typeface="Times New Roman" charset="0"/>
              <a:tabLst>
                <a:tab pos="649628" algn="l"/>
                <a:tab pos="1299256" algn="l"/>
                <a:tab pos="1948884" algn="l"/>
                <a:tab pos="2598511" algn="l"/>
              </a:tabLst>
              <a:defRPr sz="2200">
                <a:solidFill>
                  <a:schemeClr val="tx1"/>
                </a:solidFill>
                <a:latin typeface="Arial" charset="0"/>
                <a:ea typeface="ＭＳ Ｐゴシック" charset="0"/>
              </a:defRPr>
            </a:lvl9pPr>
          </a:lstStyle>
          <a:p>
            <a:pPr eaLnBrk="1"/>
            <a:fld id="{FCE76D5A-FE16-2548-B5E4-D4AC44D96BCC}" type="slidenum">
              <a:rPr lang="en-US" sz="1300">
                <a:solidFill>
                  <a:srgbClr val="000000"/>
                </a:solidFill>
                <a:latin typeface="Times New Roman" charset="0"/>
              </a:rPr>
              <a:pPr eaLnBrk="1"/>
              <a:t>46</a:t>
            </a:fld>
            <a:endParaRPr lang="en-US" sz="1300">
              <a:solidFill>
                <a:srgbClr val="000000"/>
              </a:solidFill>
              <a:latin typeface="Times New Roman" charset="0"/>
            </a:endParaRPr>
          </a:p>
        </p:txBody>
      </p:sp>
      <p:sp>
        <p:nvSpPr>
          <p:cNvPr id="132099"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headEnd/>
            <a:tailEnd/>
          </a:ln>
        </p:spPr>
      </p:sp>
      <p:sp>
        <p:nvSpPr>
          <p:cNvPr id="132100" name="Text Box 2"/>
          <p:cNvSpPr>
            <a:spLocks noGrp="1" noChangeArrowheads="1"/>
          </p:cNvSpPr>
          <p:nvPr>
            <p:ph type="body" idx="1"/>
          </p:nvPr>
        </p:nvSpPr>
        <p:spPr>
          <a:xfrm>
            <a:off x="686360" y="4342535"/>
            <a:ext cx="5486681" cy="4032250"/>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42971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6"/>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a:tabLst>
                <a:tab pos="649628" algn="l"/>
                <a:tab pos="1299256" algn="l"/>
                <a:tab pos="1948884" algn="l"/>
                <a:tab pos="2598511" algn="l"/>
              </a:tabLst>
              <a:defRPr sz="2200">
                <a:solidFill>
                  <a:schemeClr val="tx1"/>
                </a:solidFill>
                <a:latin typeface="Arial" charset="0"/>
                <a:ea typeface="ＭＳ Ｐゴシック" charset="0"/>
                <a:cs typeface="ＭＳ Ｐゴシック" charset="0"/>
              </a:defRPr>
            </a:lvl1pPr>
            <a:lvl2pPr eaLnBrk="0">
              <a:tabLst>
                <a:tab pos="649628" algn="l"/>
                <a:tab pos="1299256" algn="l"/>
                <a:tab pos="1948884" algn="l"/>
                <a:tab pos="2598511" algn="l"/>
              </a:tabLst>
              <a:defRPr sz="2200">
                <a:solidFill>
                  <a:schemeClr val="tx1"/>
                </a:solidFill>
                <a:latin typeface="Arial" charset="0"/>
                <a:ea typeface="ＭＳ Ｐゴシック" charset="0"/>
              </a:defRPr>
            </a:lvl2pPr>
            <a:lvl3pPr eaLnBrk="0">
              <a:tabLst>
                <a:tab pos="649628" algn="l"/>
                <a:tab pos="1299256" algn="l"/>
                <a:tab pos="1948884" algn="l"/>
                <a:tab pos="2598511" algn="l"/>
              </a:tabLst>
              <a:defRPr sz="2200">
                <a:solidFill>
                  <a:schemeClr val="tx1"/>
                </a:solidFill>
                <a:latin typeface="Arial" charset="0"/>
                <a:ea typeface="ＭＳ Ｐゴシック" charset="0"/>
              </a:defRPr>
            </a:lvl3pPr>
            <a:lvl4pPr eaLnBrk="0">
              <a:tabLst>
                <a:tab pos="649628" algn="l"/>
                <a:tab pos="1299256" algn="l"/>
                <a:tab pos="1948884" algn="l"/>
                <a:tab pos="2598511" algn="l"/>
              </a:tabLst>
              <a:defRPr sz="2200">
                <a:solidFill>
                  <a:schemeClr val="tx1"/>
                </a:solidFill>
                <a:latin typeface="Arial" charset="0"/>
                <a:ea typeface="ＭＳ Ｐゴシック" charset="0"/>
              </a:defRPr>
            </a:lvl4pPr>
            <a:lvl5pPr eaLnBrk="0">
              <a:tabLst>
                <a:tab pos="649628" algn="l"/>
                <a:tab pos="1299256" algn="l"/>
                <a:tab pos="1948884" algn="l"/>
                <a:tab pos="2598511" algn="l"/>
              </a:tabLst>
              <a:defRPr sz="2200">
                <a:solidFill>
                  <a:schemeClr val="tx1"/>
                </a:solidFill>
                <a:latin typeface="Arial" charset="0"/>
                <a:ea typeface="ＭＳ Ｐゴシック" charset="0"/>
              </a:defRPr>
            </a:lvl5pPr>
            <a:lvl6pPr marL="2256602" indent="-205146" eaLnBrk="0" fontAlgn="base" hangingPunct="0">
              <a:lnSpc>
                <a:spcPct val="93000"/>
              </a:lnSpc>
              <a:spcBef>
                <a:spcPct val="0"/>
              </a:spcBef>
              <a:spcAft>
                <a:spcPct val="0"/>
              </a:spcAft>
              <a:buClr>
                <a:srgbClr val="000000"/>
              </a:buClr>
              <a:buSzPct val="100000"/>
              <a:buFont typeface="Times New Roman" charset="0"/>
              <a:tabLst>
                <a:tab pos="649628" algn="l"/>
                <a:tab pos="1299256" algn="l"/>
                <a:tab pos="1948884" algn="l"/>
                <a:tab pos="2598511" algn="l"/>
              </a:tabLst>
              <a:defRPr sz="2200">
                <a:solidFill>
                  <a:schemeClr val="tx1"/>
                </a:solidFill>
                <a:latin typeface="Arial" charset="0"/>
                <a:ea typeface="ＭＳ Ｐゴシック" charset="0"/>
              </a:defRPr>
            </a:lvl6pPr>
            <a:lvl7pPr marL="2666893" indent="-205146" eaLnBrk="0" fontAlgn="base" hangingPunct="0">
              <a:lnSpc>
                <a:spcPct val="93000"/>
              </a:lnSpc>
              <a:spcBef>
                <a:spcPct val="0"/>
              </a:spcBef>
              <a:spcAft>
                <a:spcPct val="0"/>
              </a:spcAft>
              <a:buClr>
                <a:srgbClr val="000000"/>
              </a:buClr>
              <a:buSzPct val="100000"/>
              <a:buFont typeface="Times New Roman" charset="0"/>
              <a:tabLst>
                <a:tab pos="649628" algn="l"/>
                <a:tab pos="1299256" algn="l"/>
                <a:tab pos="1948884" algn="l"/>
                <a:tab pos="2598511" algn="l"/>
              </a:tabLst>
              <a:defRPr sz="2200">
                <a:solidFill>
                  <a:schemeClr val="tx1"/>
                </a:solidFill>
                <a:latin typeface="Arial" charset="0"/>
                <a:ea typeface="ＭＳ Ｐゴシック" charset="0"/>
              </a:defRPr>
            </a:lvl7pPr>
            <a:lvl8pPr marL="3077185" indent="-205146" eaLnBrk="0" fontAlgn="base" hangingPunct="0">
              <a:lnSpc>
                <a:spcPct val="93000"/>
              </a:lnSpc>
              <a:spcBef>
                <a:spcPct val="0"/>
              </a:spcBef>
              <a:spcAft>
                <a:spcPct val="0"/>
              </a:spcAft>
              <a:buClr>
                <a:srgbClr val="000000"/>
              </a:buClr>
              <a:buSzPct val="100000"/>
              <a:buFont typeface="Times New Roman" charset="0"/>
              <a:tabLst>
                <a:tab pos="649628" algn="l"/>
                <a:tab pos="1299256" algn="l"/>
                <a:tab pos="1948884" algn="l"/>
                <a:tab pos="2598511" algn="l"/>
              </a:tabLst>
              <a:defRPr sz="2200">
                <a:solidFill>
                  <a:schemeClr val="tx1"/>
                </a:solidFill>
                <a:latin typeface="Arial" charset="0"/>
                <a:ea typeface="ＭＳ Ｐゴシック" charset="0"/>
              </a:defRPr>
            </a:lvl8pPr>
            <a:lvl9pPr marL="3487476" indent="-205146" eaLnBrk="0" fontAlgn="base" hangingPunct="0">
              <a:lnSpc>
                <a:spcPct val="93000"/>
              </a:lnSpc>
              <a:spcBef>
                <a:spcPct val="0"/>
              </a:spcBef>
              <a:spcAft>
                <a:spcPct val="0"/>
              </a:spcAft>
              <a:buClr>
                <a:srgbClr val="000000"/>
              </a:buClr>
              <a:buSzPct val="100000"/>
              <a:buFont typeface="Times New Roman" charset="0"/>
              <a:tabLst>
                <a:tab pos="649628" algn="l"/>
                <a:tab pos="1299256" algn="l"/>
                <a:tab pos="1948884" algn="l"/>
                <a:tab pos="2598511" algn="l"/>
              </a:tabLst>
              <a:defRPr sz="2200">
                <a:solidFill>
                  <a:schemeClr val="tx1"/>
                </a:solidFill>
                <a:latin typeface="Arial" charset="0"/>
                <a:ea typeface="ＭＳ Ｐゴシック" charset="0"/>
              </a:defRPr>
            </a:lvl9pPr>
          </a:lstStyle>
          <a:p>
            <a:pPr eaLnBrk="1"/>
            <a:fld id="{81A391A1-E0C8-2147-9E61-CDDCECA80C15}" type="slidenum">
              <a:rPr lang="en-US" sz="1300">
                <a:solidFill>
                  <a:srgbClr val="000000"/>
                </a:solidFill>
                <a:latin typeface="Times New Roman" charset="0"/>
              </a:rPr>
              <a:pPr eaLnBrk="1"/>
              <a:t>49</a:t>
            </a:fld>
            <a:endParaRPr lang="en-US" sz="1300">
              <a:solidFill>
                <a:srgbClr val="000000"/>
              </a:solidFill>
              <a:latin typeface="Times New Roman" charset="0"/>
            </a:endParaRPr>
          </a:p>
        </p:txBody>
      </p:sp>
      <p:sp>
        <p:nvSpPr>
          <p:cNvPr id="134147" name="Text Box 1"/>
          <p:cNvSpPr>
            <a:spLocks noGrp="1" noRot="1" noChangeAspect="1" noChangeArrowheads="1"/>
          </p:cNvSpPr>
          <p:nvPr>
            <p:ph type="sldImg"/>
          </p:nvPr>
        </p:nvSpPr>
        <p:spPr>
          <a:xfrm>
            <a:off x="1143000" y="693738"/>
            <a:ext cx="4572000" cy="3429000"/>
          </a:xfrm>
          <a:solidFill>
            <a:srgbClr val="FFFFFF"/>
          </a:solidFill>
          <a:ln>
            <a:solidFill>
              <a:srgbClr val="000000"/>
            </a:solidFill>
            <a:miter lim="800000"/>
            <a:headEnd/>
            <a:tailEnd/>
          </a:ln>
        </p:spPr>
      </p:sp>
      <p:sp>
        <p:nvSpPr>
          <p:cNvPr id="134148" name="Text Box 2"/>
          <p:cNvSpPr>
            <a:spLocks noGrp="1" noChangeArrowheads="1"/>
          </p:cNvSpPr>
          <p:nvPr>
            <p:ph type="body" idx="1"/>
          </p:nvPr>
        </p:nvSpPr>
        <p:spPr>
          <a:xfrm>
            <a:off x="686360" y="4342535"/>
            <a:ext cx="5486681" cy="4032250"/>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658218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3D0F88-5B65-8A4F-B9C4-05DA52CBAFBE}" type="slidenum">
              <a:rPr lang="en-US" smtClean="0"/>
              <a:t>53</a:t>
            </a:fld>
            <a:endParaRPr lang="en-US"/>
          </a:p>
        </p:txBody>
      </p:sp>
    </p:spTree>
    <p:extLst>
      <p:ext uri="{BB962C8B-B14F-4D97-AF65-F5344CB8AC3E}">
        <p14:creationId xmlns:p14="http://schemas.microsoft.com/office/powerpoint/2010/main" val="3370549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9705" y="3045244"/>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73768" y="4960437"/>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Tuesday, May 23,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533400" y="2247371"/>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509074"/>
            <a:ext cx="2209800" cy="161248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013" y="435618"/>
            <a:ext cx="2375587" cy="173811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8222" y="-381000"/>
            <a:ext cx="4367463" cy="327559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Tuesday, May 23,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Tuesday, May 23,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60062122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Tuesday, May 23,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Tuesday, May 23,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Tuesday, May 23, 2017</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Tuesday, May 23, 2017</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Tuesday, May 23, 2017</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Tuesday, May 23,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Tuesday, May 23,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Tuesday, May 23,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Tuesday, May 23, 2017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1229528665"/>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afekettler.com/magicmethods.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ypi.python.org/pypi/dil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Python Classes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96267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Approach</a:t>
            </a:r>
            <a:endParaRPr lang="en-US" dirty="0"/>
          </a:p>
        </p:txBody>
      </p:sp>
      <p:sp>
        <p:nvSpPr>
          <p:cNvPr id="3" name="Content Placeholder 2"/>
          <p:cNvSpPr>
            <a:spLocks noGrp="1"/>
          </p:cNvSpPr>
          <p:nvPr>
            <p:ph idx="1"/>
          </p:nvPr>
        </p:nvSpPr>
        <p:spPr/>
        <p:txBody>
          <a:bodyPr>
            <a:normAutofit fontScale="92500"/>
          </a:bodyPr>
          <a:lstStyle/>
          <a:p>
            <a:r>
              <a:rPr lang="en-US" dirty="0" smtClean="0"/>
              <a:t>We could set up a record type for our data.  The individual variables that make it up are called </a:t>
            </a:r>
            <a:r>
              <a:rPr lang="en-US" i="1" dirty="0" smtClean="0"/>
              <a:t>fields</a:t>
            </a:r>
            <a:r>
              <a:rPr lang="en-US" dirty="0" smtClean="0"/>
              <a:t>, </a:t>
            </a:r>
            <a:r>
              <a:rPr lang="en-US" i="1" dirty="0" smtClean="0"/>
              <a:t>elements</a:t>
            </a:r>
            <a:r>
              <a:rPr lang="en-US" dirty="0" smtClean="0"/>
              <a:t>, or (especially for classes) </a:t>
            </a:r>
            <a:r>
              <a:rPr lang="en-US" i="1" dirty="0" smtClean="0"/>
              <a:t>attributes</a:t>
            </a:r>
            <a:r>
              <a:rPr lang="en-US" dirty="0" smtClean="0"/>
              <a:t>.</a:t>
            </a:r>
          </a:p>
          <a:p>
            <a:r>
              <a:rPr lang="en-US" dirty="0" smtClean="0"/>
              <a:t>We might generically define an employee type (here defined in </a:t>
            </a:r>
            <a:r>
              <a:rPr lang="en-US" i="1" dirty="0" err="1" smtClean="0"/>
              <a:t>pseudocode</a:t>
            </a:r>
            <a:r>
              <a:rPr lang="en-US" dirty="0" smtClean="0"/>
              <a:t>).</a:t>
            </a:r>
          </a:p>
          <a:p>
            <a:pPr marL="0" indent="0">
              <a:buNone/>
            </a:pPr>
            <a:r>
              <a:rPr lang="en-US" dirty="0" smtClean="0">
                <a:latin typeface="Courier New"/>
                <a:cs typeface="Courier New"/>
              </a:rPr>
              <a:t> </a:t>
            </a:r>
            <a:r>
              <a:rPr lang="en-US" sz="2400" dirty="0" smtClean="0">
                <a:latin typeface="Courier New"/>
                <a:cs typeface="Courier New"/>
              </a:rPr>
              <a:t>type employee</a:t>
            </a:r>
            <a:endParaRPr lang="en-US" sz="2400" dirty="0">
              <a:latin typeface="Courier New"/>
              <a:cs typeface="Courier New"/>
            </a:endParaRPr>
          </a:p>
          <a:p>
            <a:pPr lvl="2" indent="0">
              <a:buNone/>
            </a:pPr>
            <a:r>
              <a:rPr lang="en-US" sz="2400" dirty="0" smtClean="0">
                <a:latin typeface="Courier New"/>
                <a:cs typeface="Courier New"/>
              </a:rPr>
              <a:t>string name;</a:t>
            </a:r>
            <a:endParaRPr lang="en-US" sz="2400" dirty="0">
              <a:latin typeface="Courier New"/>
              <a:cs typeface="Courier New"/>
            </a:endParaRPr>
          </a:p>
          <a:p>
            <a:pPr lvl="2" indent="0">
              <a:buNone/>
            </a:pPr>
            <a:r>
              <a:rPr lang="en-US" sz="2400" dirty="0" smtClean="0">
                <a:latin typeface="Courier New"/>
                <a:cs typeface="Courier New"/>
              </a:rPr>
              <a:t>string department;</a:t>
            </a:r>
          </a:p>
          <a:p>
            <a:pPr lvl="2" indent="0">
              <a:buNone/>
            </a:pPr>
            <a:r>
              <a:rPr lang="en-US" sz="2400" dirty="0" smtClean="0">
                <a:latin typeface="Courier New"/>
                <a:cs typeface="Courier New"/>
              </a:rPr>
              <a:t>integer ID;</a:t>
            </a:r>
            <a:endParaRPr lang="en-US" sz="2400" dirty="0">
              <a:latin typeface="Courier New"/>
              <a:cs typeface="Courier New"/>
            </a:endParaRPr>
          </a:p>
          <a:p>
            <a:pPr lvl="2" indent="0">
              <a:buNone/>
            </a:pPr>
            <a:r>
              <a:rPr lang="en-US" sz="2400" dirty="0" smtClean="0">
                <a:latin typeface="Courier New"/>
                <a:cs typeface="Courier New"/>
              </a:rPr>
              <a:t>float salary;</a:t>
            </a:r>
            <a:endParaRPr lang="en-US" sz="2400" dirty="0">
              <a:latin typeface="Courier New"/>
              <a:cs typeface="Courier New"/>
            </a:endParaRPr>
          </a:p>
          <a:p>
            <a:pPr marL="274320" lvl="1" indent="0">
              <a:buNone/>
            </a:pPr>
            <a:r>
              <a:rPr lang="en-US" dirty="0" smtClean="0">
                <a:latin typeface="Courier New"/>
                <a:cs typeface="Courier New"/>
              </a:rPr>
              <a:t>end type</a:t>
            </a:r>
            <a:endParaRPr lang="en-US" dirty="0"/>
          </a:p>
        </p:txBody>
      </p:sp>
    </p:spTree>
    <p:extLst>
      <p:ext uri="{BB962C8B-B14F-4D97-AF65-F5344CB8AC3E}">
        <p14:creationId xmlns:p14="http://schemas.microsoft.com/office/powerpoint/2010/main" val="2844282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Example</a:t>
            </a:r>
            <a:endParaRPr lang="en-US" dirty="0"/>
          </a:p>
        </p:txBody>
      </p:sp>
      <p:sp>
        <p:nvSpPr>
          <p:cNvPr id="3" name="Content Placeholder 2"/>
          <p:cNvSpPr>
            <a:spLocks noGrp="1"/>
          </p:cNvSpPr>
          <p:nvPr>
            <p:ph idx="1"/>
          </p:nvPr>
        </p:nvSpPr>
        <p:spPr/>
        <p:txBody>
          <a:bodyPr/>
          <a:lstStyle/>
          <a:p>
            <a:r>
              <a:rPr lang="en-US" dirty="0" smtClean="0"/>
              <a:t>We can now define variables of type employee</a:t>
            </a:r>
            <a:endParaRPr lang="en-US" dirty="0"/>
          </a:p>
          <a:p>
            <a:pPr marL="0" indent="0">
              <a:buNone/>
            </a:pPr>
            <a:r>
              <a:rPr lang="en-US" dirty="0" smtClean="0">
                <a:latin typeface="Courier New"/>
                <a:cs typeface="Courier New"/>
              </a:rPr>
              <a:t>employee accountant</a:t>
            </a:r>
          </a:p>
          <a:p>
            <a:r>
              <a:rPr lang="en-US" dirty="0" smtClean="0"/>
              <a:t>And I access details about this variable with a syntax like</a:t>
            </a:r>
          </a:p>
          <a:p>
            <a:pPr marL="0" indent="0">
              <a:buNone/>
            </a:pPr>
            <a:r>
              <a:rPr lang="en-US" dirty="0" err="1" smtClean="0">
                <a:latin typeface="Courier New"/>
                <a:cs typeface="Courier New"/>
              </a:rPr>
              <a:t>accountant.name</a:t>
            </a:r>
            <a:r>
              <a:rPr lang="en-US" dirty="0" smtClean="0">
                <a:latin typeface="Courier New"/>
                <a:cs typeface="Courier New"/>
              </a:rPr>
              <a:t>="Fred"</a:t>
            </a:r>
          </a:p>
          <a:p>
            <a:pPr marL="0" indent="0">
              <a:buNone/>
            </a:pPr>
            <a:r>
              <a:rPr lang="en-US" dirty="0" err="1" smtClean="0">
                <a:latin typeface="Courier New"/>
                <a:cs typeface="Courier New"/>
              </a:rPr>
              <a:t>accountant.department</a:t>
            </a:r>
            <a:r>
              <a:rPr lang="en-US" dirty="0" smtClean="0">
                <a:latin typeface="Courier New"/>
                <a:cs typeface="Courier New"/>
              </a:rPr>
              <a:t>="Accounting"</a:t>
            </a:r>
          </a:p>
          <a:p>
            <a:pPr marL="0" indent="0">
              <a:buNone/>
            </a:pPr>
            <a:r>
              <a:rPr lang="en-US" dirty="0" err="1">
                <a:latin typeface="Courier New"/>
                <a:cs typeface="Courier New"/>
              </a:rPr>
              <a:t>a</a:t>
            </a:r>
            <a:r>
              <a:rPr lang="en-US" dirty="0" err="1" smtClean="0">
                <a:latin typeface="Courier New"/>
                <a:cs typeface="Courier New"/>
              </a:rPr>
              <a:t>ccountant.id</a:t>
            </a:r>
            <a:r>
              <a:rPr lang="en-US" dirty="0" smtClean="0">
                <a:latin typeface="Courier New"/>
                <a:cs typeface="Courier New"/>
              </a:rPr>
              <a:t>=1234</a:t>
            </a:r>
          </a:p>
          <a:p>
            <a:pPr marL="0" indent="0">
              <a:buNone/>
            </a:pPr>
            <a:r>
              <a:rPr lang="en-US" dirty="0" err="1" smtClean="0">
                <a:latin typeface="Courier New"/>
                <a:cs typeface="Courier New"/>
              </a:rPr>
              <a:t>accountant.salary</a:t>
            </a:r>
            <a:r>
              <a:rPr lang="en-US" dirty="0" smtClean="0">
                <a:latin typeface="Courier New"/>
                <a:cs typeface="Courier New"/>
              </a:rPr>
              <a:t>=120000</a:t>
            </a:r>
            <a:endParaRPr lang="en-US" dirty="0">
              <a:latin typeface="Courier New"/>
              <a:cs typeface="Courier New"/>
            </a:endParaRPr>
          </a:p>
        </p:txBody>
      </p:sp>
    </p:spTree>
    <p:extLst>
      <p:ext uri="{BB962C8B-B14F-4D97-AF65-F5344CB8AC3E}">
        <p14:creationId xmlns:p14="http://schemas.microsoft.com/office/powerpoint/2010/main" val="4252786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Types</a:t>
            </a:r>
            <a:endParaRPr lang="en-US" dirty="0"/>
          </a:p>
        </p:txBody>
      </p:sp>
      <p:sp>
        <p:nvSpPr>
          <p:cNvPr id="3" name="Content Placeholder 2"/>
          <p:cNvSpPr>
            <a:spLocks noGrp="1"/>
          </p:cNvSpPr>
          <p:nvPr>
            <p:ph idx="1"/>
          </p:nvPr>
        </p:nvSpPr>
        <p:spPr/>
        <p:txBody>
          <a:bodyPr>
            <a:normAutofit lnSpcReduction="10000"/>
          </a:bodyPr>
          <a:lstStyle/>
          <a:p>
            <a:r>
              <a:rPr lang="en-US" dirty="0" smtClean="0"/>
              <a:t>In most languages I can define a list or array of record variables (syntax varies by language):</a:t>
            </a:r>
          </a:p>
          <a:p>
            <a:pPr marL="0" indent="0">
              <a:buNone/>
            </a:pPr>
            <a:r>
              <a:rPr lang="en-US" dirty="0" smtClean="0">
                <a:latin typeface="Courier New"/>
                <a:cs typeface="Courier New"/>
              </a:rPr>
              <a:t>employee, dimension(100)   Department</a:t>
            </a:r>
          </a:p>
          <a:p>
            <a:pPr marL="0" indent="0">
              <a:buNone/>
            </a:pPr>
            <a:r>
              <a:rPr lang="en-US" dirty="0" smtClean="0"/>
              <a:t>I could then process through the list with something like</a:t>
            </a:r>
          </a:p>
          <a:p>
            <a:pPr marL="0" indent="0">
              <a:buNone/>
            </a:pPr>
            <a:r>
              <a:rPr lang="en-US" dirty="0" smtClean="0">
                <a:latin typeface="Courier New"/>
                <a:cs typeface="Courier New"/>
              </a:rPr>
              <a:t>for </a:t>
            </a:r>
            <a:r>
              <a:rPr lang="en-US" dirty="0" err="1" smtClean="0">
                <a:latin typeface="Courier New"/>
                <a:cs typeface="Courier New"/>
              </a:rPr>
              <a:t>i</a:t>
            </a:r>
            <a:r>
              <a:rPr lang="en-US" dirty="0" smtClean="0">
                <a:latin typeface="Courier New"/>
                <a:cs typeface="Courier New"/>
              </a:rPr>
              <a:t> in size(Department):</a:t>
            </a:r>
          </a:p>
          <a:p>
            <a:pPr marL="0" indent="0">
              <a:buNone/>
            </a:pPr>
            <a:r>
              <a:rPr lang="en-US" dirty="0">
                <a:latin typeface="Courier New"/>
                <a:cs typeface="Courier New"/>
              </a:rPr>
              <a:t> </a:t>
            </a:r>
            <a:r>
              <a:rPr lang="en-US" dirty="0" smtClean="0">
                <a:latin typeface="Courier New"/>
                <a:cs typeface="Courier New"/>
              </a:rPr>
              <a:t>    Department[</a:t>
            </a:r>
            <a:r>
              <a:rPr lang="en-US" dirty="0" err="1" smtClean="0">
                <a:latin typeface="Courier New"/>
                <a:cs typeface="Courier New"/>
              </a:rPr>
              <a:t>i</a:t>
            </a:r>
            <a:r>
              <a:rPr lang="en-US" dirty="0" smtClean="0">
                <a:latin typeface="Courier New"/>
                <a:cs typeface="Courier New"/>
              </a:rPr>
              <a:t>].name=names[</a:t>
            </a:r>
            <a:r>
              <a:rPr lang="en-US" dirty="0" err="1" smtClean="0">
                <a:latin typeface="Courier New"/>
                <a:cs typeface="Courier New"/>
              </a:rPr>
              <a:t>i</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Department[</a:t>
            </a:r>
            <a:r>
              <a:rPr lang="en-US" dirty="0" err="1" smtClean="0">
                <a:latin typeface="Courier New"/>
                <a:cs typeface="Courier New"/>
              </a:rPr>
              <a:t>i</a:t>
            </a:r>
            <a:r>
              <a:rPr lang="en-US" dirty="0" smtClean="0">
                <a:latin typeface="Courier New"/>
                <a:cs typeface="Courier New"/>
              </a:rPr>
              <a:t>].ID=IDs[</a:t>
            </a:r>
            <a:r>
              <a:rPr lang="en-US" dirty="0" err="1" smtClean="0">
                <a:latin typeface="Courier New"/>
                <a:cs typeface="Courier New"/>
              </a:rPr>
              <a:t>i</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Department[</a:t>
            </a:r>
            <a:r>
              <a:rPr lang="en-US" dirty="0" err="1" smtClean="0">
                <a:latin typeface="Courier New"/>
                <a:cs typeface="Courier New"/>
              </a:rPr>
              <a:t>i</a:t>
            </a:r>
            <a:r>
              <a:rPr lang="en-US" dirty="0" smtClean="0">
                <a:latin typeface="Courier New"/>
                <a:cs typeface="Courier New"/>
              </a:rPr>
              <a:t>].salary= \</a:t>
            </a:r>
          </a:p>
          <a:p>
            <a:pPr marL="0" indent="0">
              <a:buNone/>
            </a:pPr>
            <a:r>
              <a:rPr lang="en-US" dirty="0">
                <a:latin typeface="Courier New"/>
                <a:cs typeface="Courier New"/>
              </a:rPr>
              <a:t> </a:t>
            </a:r>
            <a:r>
              <a:rPr lang="en-US" dirty="0" smtClean="0">
                <a:latin typeface="Courier New"/>
                <a:cs typeface="Courier New"/>
              </a:rPr>
              <a:t>      salaries[</a:t>
            </a:r>
            <a:r>
              <a:rPr lang="en-US" dirty="0" err="1" smtClean="0">
                <a:latin typeface="Courier New"/>
                <a:cs typeface="Courier New"/>
              </a:rPr>
              <a:t>i</a:t>
            </a:r>
            <a:r>
              <a:rPr lang="en-US" dirty="0" smtClean="0">
                <a:latin typeface="Courier New"/>
                <a:cs typeface="Courier New"/>
              </a:rPr>
              <a:t>]*(1.+0.03)</a:t>
            </a:r>
            <a:endParaRPr lang="en-US" dirty="0">
              <a:latin typeface="Courier New"/>
              <a:cs typeface="Courier New"/>
            </a:endParaRPr>
          </a:p>
        </p:txBody>
      </p:sp>
    </p:spTree>
    <p:extLst>
      <p:ext uri="{BB962C8B-B14F-4D97-AF65-F5344CB8AC3E}">
        <p14:creationId xmlns:p14="http://schemas.microsoft.com/office/powerpoint/2010/main" val="2820963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Abstract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Simplify code</a:t>
            </a:r>
          </a:p>
          <a:p>
            <a:pPr lvl="1"/>
            <a:r>
              <a:rPr lang="en-US" dirty="0"/>
              <a:t>If we can define types with attributes that naturally go together, we can pass the type to subprograms rather than a long list of variables.  It also makes code MUCH easier to modify if one doesn’t have to track down all the attributes of a “thing.”</a:t>
            </a:r>
          </a:p>
          <a:p>
            <a:r>
              <a:rPr lang="en-US" dirty="0"/>
              <a:t>Data encapsulation</a:t>
            </a:r>
          </a:p>
          <a:p>
            <a:pPr lvl="1"/>
            <a:r>
              <a:rPr lang="en-US" dirty="0"/>
              <a:t>All the information about the type is contained within it, not scattered around in a lot of variables (possibly including arrays) </a:t>
            </a:r>
          </a:p>
          <a:p>
            <a:r>
              <a:rPr lang="en-US" dirty="0" smtClean="0"/>
              <a:t>Information hiding</a:t>
            </a:r>
            <a:endParaRPr lang="en-US" dirty="0"/>
          </a:p>
          <a:p>
            <a:pPr lvl="1"/>
            <a:r>
              <a:rPr lang="en-US" dirty="0"/>
              <a:t>In many languages, some of the variables that “outsiders” should not change can be hidden.</a:t>
            </a:r>
          </a:p>
          <a:p>
            <a:endParaRPr lang="en-US" dirty="0"/>
          </a:p>
        </p:txBody>
      </p:sp>
    </p:spTree>
    <p:extLst>
      <p:ext uri="{BB962C8B-B14F-4D97-AF65-F5344CB8AC3E}">
        <p14:creationId xmlns:p14="http://schemas.microsoft.com/office/powerpoint/2010/main" val="2356226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Organization</a:t>
            </a:r>
            <a:endParaRPr lang="en-US" dirty="0"/>
          </a:p>
        </p:txBody>
      </p:sp>
      <p:sp>
        <p:nvSpPr>
          <p:cNvPr id="3" name="Content Placeholder 2"/>
          <p:cNvSpPr>
            <a:spLocks noGrp="1"/>
          </p:cNvSpPr>
          <p:nvPr>
            <p:ph idx="1"/>
          </p:nvPr>
        </p:nvSpPr>
        <p:spPr/>
        <p:txBody>
          <a:bodyPr/>
          <a:lstStyle/>
          <a:p>
            <a:r>
              <a:rPr lang="en-US" dirty="0" smtClean="0"/>
              <a:t>As a programmer, you have considerable freedom to select data types, either using existing ones or creating your own abstract data types.</a:t>
            </a:r>
          </a:p>
          <a:p>
            <a:r>
              <a:rPr lang="en-US" dirty="0" smtClean="0"/>
              <a:t>Your </a:t>
            </a:r>
            <a:r>
              <a:rPr lang="en-US" dirty="0"/>
              <a:t>choice of data types and structures can limit your algorithm choices and vice versa.  Think about your structures </a:t>
            </a:r>
            <a:r>
              <a:rPr lang="en-US" i="1" dirty="0"/>
              <a:t>before</a:t>
            </a:r>
            <a:r>
              <a:rPr lang="en-US" dirty="0"/>
              <a:t> you start coding, especially for larger projects.</a:t>
            </a:r>
          </a:p>
          <a:p>
            <a:r>
              <a:rPr lang="en-US" dirty="0"/>
              <a:t>Code correctness and maintainability are the goals</a:t>
            </a:r>
            <a:r>
              <a:rPr lang="en-US" dirty="0" smtClean="0"/>
              <a:t>.</a:t>
            </a:r>
            <a:endParaRPr lang="en-US" dirty="0"/>
          </a:p>
        </p:txBody>
      </p:sp>
    </p:spTree>
    <p:extLst>
      <p:ext uri="{BB962C8B-B14F-4D97-AF65-F5344CB8AC3E}">
        <p14:creationId xmlns:p14="http://schemas.microsoft.com/office/powerpoint/2010/main" val="168483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Design</a:t>
            </a:r>
            <a:endParaRPr lang="en-US" dirty="0"/>
          </a:p>
        </p:txBody>
      </p:sp>
      <p:graphicFrame>
        <p:nvGraphicFramePr>
          <p:cNvPr id="5" name="Content Placeholder 4"/>
          <p:cNvGraphicFramePr>
            <a:graphicFrameLocks noGrp="1"/>
          </p:cNvGraphicFramePr>
          <p:nvPr>
            <p:ph idx="1"/>
            <p:extLst/>
          </p:nvPr>
        </p:nvGraphicFramePr>
        <p:xfrm>
          <a:off x="685800" y="1524000"/>
          <a:ext cx="80010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29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4385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ADT Development Example</a:t>
            </a:r>
            <a:endParaRPr lang="en-US" dirty="0"/>
          </a:p>
        </p:txBody>
      </p:sp>
      <p:sp>
        <p:nvSpPr>
          <p:cNvPr id="3" name="Content Placeholder 2"/>
          <p:cNvSpPr>
            <a:spLocks noGrp="1"/>
          </p:cNvSpPr>
          <p:nvPr>
            <p:ph idx="1"/>
          </p:nvPr>
        </p:nvSpPr>
        <p:spPr/>
        <p:txBody>
          <a:bodyPr/>
          <a:lstStyle/>
          <a:p>
            <a:r>
              <a:rPr lang="en-US" dirty="0"/>
              <a:t>Forest model</a:t>
            </a:r>
          </a:p>
          <a:p>
            <a:pPr lvl="1"/>
            <a:r>
              <a:rPr lang="en-US" dirty="0"/>
              <a:t>Trees grow in soil on plots of land	</a:t>
            </a:r>
          </a:p>
          <a:p>
            <a:pPr lvl="1"/>
            <a:r>
              <a:rPr lang="en-US" dirty="0"/>
              <a:t>Original coding style:</a:t>
            </a:r>
          </a:p>
          <a:p>
            <a:pPr lvl="2"/>
            <a:r>
              <a:rPr lang="en-US" dirty="0"/>
              <a:t>array to hold number of trees per plot (unconnected to anything--one index for plot number, one for tree number)</a:t>
            </a:r>
          </a:p>
          <a:p>
            <a:pPr lvl="2"/>
            <a:r>
              <a:rPr lang="en-US" dirty="0"/>
              <a:t>Lots of arrays pertaining to soil that appeared and disappeared(!) in strange, hard-to-read ways</a:t>
            </a:r>
          </a:p>
          <a:p>
            <a:pPr lvl="2"/>
            <a:r>
              <a:rPr lang="en-US" dirty="0"/>
              <a:t>Other arrays pertaining to plots (fire, wind, drought, other disturbances) that are also top-level arrays (formerly all defined globally and not passed to subprograms</a:t>
            </a:r>
            <a:r>
              <a:rPr lang="en-US" dirty="0" smtClean="0"/>
              <a:t>)</a:t>
            </a:r>
            <a:endParaRPr lang="en-US" dirty="0"/>
          </a:p>
        </p:txBody>
      </p:sp>
    </p:spTree>
    <p:extLst>
      <p:ext uri="{BB962C8B-B14F-4D97-AF65-F5344CB8AC3E}">
        <p14:creationId xmlns:p14="http://schemas.microsoft.com/office/powerpoint/2010/main" val="326116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the Forest Model</a:t>
            </a:r>
            <a:endParaRPr lang="en-US" dirty="0"/>
          </a:p>
        </p:txBody>
      </p:sp>
      <p:sp>
        <p:nvSpPr>
          <p:cNvPr id="3" name="Content Placeholder 2"/>
          <p:cNvSpPr>
            <a:spLocks noGrp="1"/>
          </p:cNvSpPr>
          <p:nvPr>
            <p:ph idx="1"/>
          </p:nvPr>
        </p:nvSpPr>
        <p:spPr/>
        <p:txBody>
          <a:bodyPr/>
          <a:lstStyle/>
          <a:p>
            <a:r>
              <a:rPr lang="en-US" dirty="0"/>
              <a:t>We want to add a permafrost model!  How can we do that easily, with soil attributes all over the code?</a:t>
            </a:r>
          </a:p>
          <a:p>
            <a:r>
              <a:rPr lang="en-US" dirty="0"/>
              <a:t>We want to include bark beetles as a disturbance!  How can we find all the places where disturbances are handled?</a:t>
            </a:r>
          </a:p>
          <a:p>
            <a:pPr lvl="1"/>
            <a:r>
              <a:rPr lang="en-US" dirty="0"/>
              <a:t>Then maybe woodpeckers</a:t>
            </a:r>
            <a:r>
              <a:rPr lang="en-US" dirty="0" smtClean="0"/>
              <a:t>!</a:t>
            </a:r>
            <a:endParaRPr lang="en-US" dirty="0"/>
          </a:p>
        </p:txBody>
      </p:sp>
    </p:spTree>
    <p:extLst>
      <p:ext uri="{BB962C8B-B14F-4D97-AF65-F5344CB8AC3E}">
        <p14:creationId xmlns:p14="http://schemas.microsoft.com/office/powerpoint/2010/main" val="3911640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Woodpeckers</a:t>
            </a:r>
            <a:endParaRPr lang="en-US" dirty="0"/>
          </a:p>
        </p:txBody>
      </p:sp>
      <p:pic>
        <p:nvPicPr>
          <p:cNvPr id="4" name="Content Placeholder 3" descr="woodpecker.ashx.jpeg"/>
          <p:cNvPicPr>
            <a:picLocks noGrp="1" noChangeAspect="1"/>
          </p:cNvPicPr>
          <p:nvPr>
            <p:ph idx="1"/>
          </p:nvPr>
        </p:nvPicPr>
        <p:blipFill>
          <a:blip r:embed="rId2">
            <a:extLst>
              <a:ext uri="{28A0092B-C50C-407E-A947-70E740481C1C}">
                <a14:useLocalDpi xmlns:a14="http://schemas.microsoft.com/office/drawing/2010/main" val="0"/>
              </a:ext>
            </a:extLst>
          </a:blip>
          <a:srcRect l="-46482" r="-46482"/>
          <a:stretch>
            <a:fillRect/>
          </a:stretch>
        </p:blipFill>
        <p:spPr>
          <a:xfrm>
            <a:off x="457200" y="1600200"/>
            <a:ext cx="8229600" cy="4525963"/>
          </a:xfrm>
        </p:spPr>
      </p:pic>
    </p:spTree>
    <p:extLst>
      <p:ext uri="{BB962C8B-B14F-4D97-AF65-F5344CB8AC3E}">
        <p14:creationId xmlns:p14="http://schemas.microsoft.com/office/powerpoint/2010/main" val="95007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data types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241673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the Forest Model</a:t>
            </a:r>
            <a:endParaRPr lang="en-US" dirty="0"/>
          </a:p>
        </p:txBody>
      </p:sp>
      <p:sp>
        <p:nvSpPr>
          <p:cNvPr id="3" name="Content Placeholder 2"/>
          <p:cNvSpPr>
            <a:spLocks noGrp="1"/>
          </p:cNvSpPr>
          <p:nvPr>
            <p:ph idx="1"/>
          </p:nvPr>
        </p:nvSpPr>
        <p:spPr>
          <a:xfrm>
            <a:off x="457200" y="1429578"/>
            <a:ext cx="8229600" cy="5072961"/>
          </a:xfrm>
        </p:spPr>
        <p:txBody>
          <a:bodyPr>
            <a:normAutofit lnSpcReduction="10000"/>
          </a:bodyPr>
          <a:lstStyle/>
          <a:p>
            <a:r>
              <a:rPr lang="en-US" dirty="0" smtClean="0"/>
              <a:t>The forest model has some particularly obvious types:</a:t>
            </a:r>
          </a:p>
          <a:p>
            <a:pPr lvl="1"/>
            <a:r>
              <a:rPr lang="en-US" dirty="0" smtClean="0"/>
              <a:t>Soil</a:t>
            </a:r>
          </a:p>
          <a:p>
            <a:pPr lvl="2"/>
            <a:r>
              <a:rPr lang="en-US" dirty="0" smtClean="0"/>
              <a:t>attributes include fertility, water absorption, etc.</a:t>
            </a:r>
          </a:p>
          <a:p>
            <a:pPr lvl="1"/>
            <a:r>
              <a:rPr lang="en-US" dirty="0" smtClean="0"/>
              <a:t>Tree	</a:t>
            </a:r>
          </a:p>
          <a:p>
            <a:pPr lvl="2"/>
            <a:r>
              <a:rPr lang="en-US" dirty="0" smtClean="0"/>
              <a:t>attributes include average growth rate, average life expectancy, response to various stresses, etc.</a:t>
            </a:r>
          </a:p>
          <a:p>
            <a:pPr lvl="1"/>
            <a:r>
              <a:rPr lang="en-US" dirty="0" smtClean="0"/>
              <a:t>Plot</a:t>
            </a:r>
          </a:p>
          <a:p>
            <a:pPr lvl="2"/>
            <a:r>
              <a:rPr lang="en-US" dirty="0" smtClean="0"/>
              <a:t>Plots have a soil type and will grow a certain number of trees per year.</a:t>
            </a:r>
          </a:p>
          <a:p>
            <a:pPr lvl="1"/>
            <a:r>
              <a:rPr lang="en-US" dirty="0" smtClean="0"/>
              <a:t>Site</a:t>
            </a:r>
          </a:p>
          <a:p>
            <a:pPr lvl="2"/>
            <a:r>
              <a:rPr lang="en-US" dirty="0" smtClean="0"/>
              <a:t>A site consists of many plots but is small enough to assume the same overall climatic conditions</a:t>
            </a:r>
            <a:endParaRPr lang="en-US" dirty="0"/>
          </a:p>
        </p:txBody>
      </p:sp>
    </p:spTree>
    <p:extLst>
      <p:ext uri="{BB962C8B-B14F-4D97-AF65-F5344CB8AC3E}">
        <p14:creationId xmlns:p14="http://schemas.microsoft.com/office/powerpoint/2010/main" val="2526943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Forest Types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smtClean="0">
                <a:latin typeface="Courier New"/>
                <a:cs typeface="Courier New"/>
              </a:rPr>
              <a:t>type Tree</a:t>
            </a:r>
          </a:p>
          <a:p>
            <a:pPr marL="457200" lvl="1" indent="0">
              <a:buNone/>
            </a:pPr>
            <a:r>
              <a:rPr lang="en-US" dirty="0" smtClean="0">
                <a:latin typeface="Courier New"/>
                <a:cs typeface="Courier New"/>
              </a:rPr>
              <a:t>genus</a:t>
            </a:r>
          </a:p>
          <a:p>
            <a:pPr marL="457200" lvl="1" indent="0">
              <a:buNone/>
            </a:pPr>
            <a:r>
              <a:rPr lang="en-US" dirty="0" smtClean="0">
                <a:latin typeface="Courier New"/>
                <a:cs typeface="Courier New"/>
              </a:rPr>
              <a:t>species</a:t>
            </a:r>
          </a:p>
          <a:p>
            <a:pPr marL="457200" lvl="1" indent="0">
              <a:buNone/>
            </a:pPr>
            <a:r>
              <a:rPr lang="en-US" dirty="0" err="1" smtClean="0">
                <a:latin typeface="Courier New"/>
                <a:cs typeface="Courier New"/>
              </a:rPr>
              <a:t>max_diameter</a:t>
            </a:r>
            <a:endParaRPr lang="en-US" dirty="0" smtClean="0">
              <a:latin typeface="Courier New"/>
              <a:cs typeface="Courier New"/>
            </a:endParaRPr>
          </a:p>
          <a:p>
            <a:pPr marL="457200" lvl="1" indent="0">
              <a:buNone/>
            </a:pPr>
            <a:r>
              <a:rPr lang="en-US" dirty="0" err="1" smtClean="0">
                <a:latin typeface="Courier New"/>
                <a:cs typeface="Courier New"/>
              </a:rPr>
              <a:t>max_lifespan</a:t>
            </a:r>
            <a:endParaRPr lang="en-US" dirty="0" smtClean="0">
              <a:latin typeface="Courier New"/>
              <a:cs typeface="Courier New"/>
            </a:endParaRPr>
          </a:p>
          <a:p>
            <a:pPr marL="457200" lvl="1" indent="0">
              <a:buNone/>
            </a:pPr>
            <a:r>
              <a:rPr lang="en-US" dirty="0" err="1" smtClean="0">
                <a:latin typeface="Courier New"/>
                <a:cs typeface="Courier New"/>
              </a:rPr>
              <a:t>seed_germination_probability</a:t>
            </a:r>
            <a:endParaRPr lang="en-US" dirty="0" smtClean="0">
              <a:latin typeface="Courier New"/>
              <a:cs typeface="Courier New"/>
            </a:endParaRPr>
          </a:p>
          <a:p>
            <a:pPr marL="457200" lvl="1" indent="0">
              <a:buNone/>
            </a:pPr>
            <a:r>
              <a:rPr lang="en-US" dirty="0" err="1" smtClean="0">
                <a:latin typeface="Courier New"/>
                <a:cs typeface="Courier New"/>
              </a:rPr>
              <a:t>average_growth</a:t>
            </a:r>
            <a:r>
              <a:rPr lang="en-US" dirty="0" err="1">
                <a:latin typeface="Courier New"/>
                <a:cs typeface="Courier New"/>
              </a:rPr>
              <a:t>_</a:t>
            </a:r>
            <a:r>
              <a:rPr lang="en-US" dirty="0" err="1" smtClean="0">
                <a:latin typeface="Courier New"/>
                <a:cs typeface="Courier New"/>
              </a:rPr>
              <a:t>rate</a:t>
            </a:r>
            <a:endParaRPr lang="en-US" dirty="0" smtClean="0">
              <a:latin typeface="Courier New"/>
              <a:cs typeface="Courier New"/>
            </a:endParaRPr>
          </a:p>
          <a:p>
            <a:pPr marL="457200" lvl="1" indent="0">
              <a:buNone/>
            </a:pPr>
            <a:r>
              <a:rPr lang="en-US" dirty="0" err="1" smtClean="0">
                <a:latin typeface="Courier New"/>
                <a:cs typeface="Courier New"/>
              </a:rPr>
              <a:t>drought_tolerance</a:t>
            </a:r>
            <a:endParaRPr lang="en-US" dirty="0" smtClean="0">
              <a:latin typeface="Courier New"/>
              <a:cs typeface="Courier New"/>
            </a:endParaRPr>
          </a:p>
          <a:p>
            <a:pPr marL="457200" lvl="1" indent="0">
              <a:buNone/>
            </a:pPr>
            <a:r>
              <a:rPr lang="en-US" dirty="0" smtClean="0">
                <a:latin typeface="Courier New"/>
                <a:cs typeface="Courier New"/>
              </a:rPr>
              <a:t>fire tolerance</a:t>
            </a:r>
          </a:p>
          <a:p>
            <a:pPr marL="457200" lvl="1" indent="0">
              <a:buNone/>
            </a:pPr>
            <a:r>
              <a:rPr lang="en-US" dirty="0" err="1" smtClean="0">
                <a:latin typeface="Courier New"/>
                <a:cs typeface="Courier New"/>
              </a:rPr>
              <a:t>death_probability</a:t>
            </a:r>
            <a:endParaRPr lang="en-US" dirty="0" smtClean="0">
              <a:latin typeface="Courier New"/>
              <a:cs typeface="Courier New"/>
            </a:endParaRPr>
          </a:p>
          <a:p>
            <a:pPr marL="457200" lvl="1" indent="0">
              <a:buNone/>
            </a:pPr>
            <a:r>
              <a:rPr lang="en-US" dirty="0" smtClean="0">
                <a:latin typeface="Courier New"/>
                <a:cs typeface="Courier New"/>
              </a:rPr>
              <a:t>diameter</a:t>
            </a:r>
          </a:p>
          <a:p>
            <a:pPr marL="457200" lvl="1" indent="0">
              <a:buNone/>
            </a:pPr>
            <a:r>
              <a:rPr lang="en-US" dirty="0" smtClean="0">
                <a:latin typeface="Courier New"/>
                <a:cs typeface="Courier New"/>
              </a:rPr>
              <a:t>age</a:t>
            </a:r>
          </a:p>
          <a:p>
            <a:pPr marL="0" indent="0">
              <a:buNone/>
            </a:pPr>
            <a:r>
              <a:rPr lang="en-US" sz="2400" dirty="0" smtClean="0">
                <a:latin typeface="Courier New"/>
                <a:cs typeface="Courier New"/>
              </a:rPr>
              <a:t>end type Tree</a:t>
            </a:r>
          </a:p>
          <a:p>
            <a:pPr lvl="1"/>
            <a:endParaRPr lang="en-US" dirty="0" smtClean="0"/>
          </a:p>
        </p:txBody>
      </p:sp>
    </p:spTree>
    <p:extLst>
      <p:ext uri="{BB962C8B-B14F-4D97-AF65-F5344CB8AC3E}">
        <p14:creationId xmlns:p14="http://schemas.microsoft.com/office/powerpoint/2010/main" val="17618826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Type</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a:cs typeface="Courier New"/>
              </a:rPr>
              <a:t>type Soil</a:t>
            </a:r>
          </a:p>
          <a:p>
            <a:pPr marL="457200" lvl="1" indent="0">
              <a:buNone/>
            </a:pPr>
            <a:r>
              <a:rPr lang="en-US" sz="2800" dirty="0" err="1" smtClean="0">
                <a:latin typeface="Courier New"/>
                <a:cs typeface="Courier New"/>
              </a:rPr>
              <a:t>carbon_availability</a:t>
            </a:r>
            <a:endParaRPr lang="en-US" sz="2800" dirty="0" smtClean="0">
              <a:latin typeface="Courier New"/>
              <a:cs typeface="Courier New"/>
            </a:endParaRPr>
          </a:p>
          <a:p>
            <a:pPr marL="457200" lvl="1" indent="0">
              <a:buNone/>
            </a:pPr>
            <a:r>
              <a:rPr lang="en-US" sz="2800" dirty="0" err="1" smtClean="0">
                <a:latin typeface="Courier New"/>
                <a:cs typeface="Courier New"/>
              </a:rPr>
              <a:t>nitrogen_availability</a:t>
            </a:r>
            <a:endParaRPr lang="en-US" sz="2800" dirty="0" smtClean="0">
              <a:latin typeface="Courier New"/>
              <a:cs typeface="Courier New"/>
            </a:endParaRPr>
          </a:p>
          <a:p>
            <a:pPr marL="457200" lvl="1" indent="0">
              <a:buNone/>
            </a:pPr>
            <a:r>
              <a:rPr lang="en-US" sz="2800" dirty="0" smtClean="0">
                <a:latin typeface="Courier New"/>
                <a:cs typeface="Courier New"/>
              </a:rPr>
              <a:t>porosity</a:t>
            </a:r>
          </a:p>
          <a:p>
            <a:pPr marL="0" indent="0">
              <a:buNone/>
            </a:pPr>
            <a:r>
              <a:rPr lang="en-US" dirty="0" smtClean="0">
                <a:latin typeface="Courier New"/>
                <a:cs typeface="Courier New"/>
              </a:rPr>
              <a:t>end type Soil</a:t>
            </a:r>
          </a:p>
          <a:p>
            <a:pPr lvl="1"/>
            <a:endParaRPr lang="en-US" dirty="0"/>
          </a:p>
        </p:txBody>
      </p:sp>
    </p:spTree>
    <p:extLst>
      <p:ext uri="{BB962C8B-B14F-4D97-AF65-F5344CB8AC3E}">
        <p14:creationId xmlns:p14="http://schemas.microsoft.com/office/powerpoint/2010/main" val="21229613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Types</a:t>
            </a:r>
            <a:endParaRPr lang="en-US" dirty="0"/>
          </a:p>
        </p:txBody>
      </p:sp>
      <p:sp>
        <p:nvSpPr>
          <p:cNvPr id="3" name="Content Placeholder 2"/>
          <p:cNvSpPr>
            <a:spLocks noGrp="1"/>
          </p:cNvSpPr>
          <p:nvPr>
            <p:ph idx="1"/>
          </p:nvPr>
        </p:nvSpPr>
        <p:spPr>
          <a:xfrm>
            <a:off x="457200" y="1676400"/>
            <a:ext cx="8229600" cy="4876800"/>
          </a:xfrm>
        </p:spPr>
        <p:txBody>
          <a:bodyPr>
            <a:normAutofit/>
          </a:bodyPr>
          <a:lstStyle/>
          <a:p>
            <a:r>
              <a:rPr lang="en-US" dirty="0" smtClean="0"/>
              <a:t>Some of our types need to contain other types.</a:t>
            </a:r>
          </a:p>
          <a:p>
            <a:pPr marL="0" indent="0">
              <a:buNone/>
            </a:pPr>
            <a:r>
              <a:rPr lang="en-US" dirty="0" smtClean="0">
                <a:latin typeface="Courier New"/>
                <a:cs typeface="Courier New"/>
              </a:rPr>
              <a:t>type Plot</a:t>
            </a:r>
          </a:p>
          <a:p>
            <a:pPr marL="457200" lvl="1" indent="0">
              <a:buNone/>
            </a:pPr>
            <a:r>
              <a:rPr lang="en-US" sz="2800" dirty="0" smtClean="0">
                <a:latin typeface="Courier New"/>
                <a:cs typeface="Courier New"/>
              </a:rPr>
              <a:t>Soil </a:t>
            </a:r>
            <a:r>
              <a:rPr lang="en-US" sz="2800" dirty="0" err="1" smtClean="0">
                <a:latin typeface="Courier New"/>
                <a:cs typeface="Courier New"/>
              </a:rPr>
              <a:t>local_soil</a:t>
            </a:r>
            <a:endParaRPr lang="en-US" sz="2800" dirty="0" smtClean="0">
              <a:latin typeface="Courier New"/>
              <a:cs typeface="Courier New"/>
            </a:endParaRPr>
          </a:p>
          <a:p>
            <a:pPr marL="457200" lvl="1" indent="0">
              <a:buNone/>
            </a:pPr>
            <a:r>
              <a:rPr lang="en-US" sz="2800" dirty="0" smtClean="0">
                <a:latin typeface="Courier New"/>
                <a:cs typeface="Courier New"/>
              </a:rPr>
              <a:t>Tree(</a:t>
            </a:r>
            <a:r>
              <a:rPr lang="en-US" sz="2800" dirty="0" err="1" smtClean="0">
                <a:latin typeface="Courier New"/>
                <a:cs typeface="Courier New"/>
              </a:rPr>
              <a:t>numTrees</a:t>
            </a:r>
            <a:r>
              <a:rPr lang="en-US" sz="2800" dirty="0" smtClean="0">
                <a:latin typeface="Courier New"/>
                <a:cs typeface="Courier New"/>
              </a:rPr>
              <a:t>) trees</a:t>
            </a:r>
          </a:p>
          <a:p>
            <a:pPr marL="457200" lvl="1" indent="0">
              <a:buNone/>
            </a:pPr>
            <a:r>
              <a:rPr lang="en-US" sz="2800" dirty="0" smtClean="0">
                <a:latin typeface="Courier New"/>
                <a:cs typeface="Courier New"/>
              </a:rPr>
              <a:t>elevation</a:t>
            </a:r>
          </a:p>
          <a:p>
            <a:pPr marL="457200" lvl="1" indent="0">
              <a:buNone/>
            </a:pPr>
            <a:r>
              <a:rPr lang="en-US" sz="2800" dirty="0" err="1" smtClean="0">
                <a:latin typeface="Courier New"/>
                <a:cs typeface="Courier New"/>
              </a:rPr>
              <a:t>fire_probability</a:t>
            </a:r>
            <a:endParaRPr lang="en-US" sz="2800" dirty="0" smtClean="0">
              <a:latin typeface="Courier New"/>
              <a:cs typeface="Courier New"/>
            </a:endParaRPr>
          </a:p>
          <a:p>
            <a:pPr marL="457200" lvl="1" indent="0">
              <a:buNone/>
            </a:pPr>
            <a:r>
              <a:rPr lang="en-US" sz="2800" dirty="0" err="1" smtClean="0">
                <a:latin typeface="Courier New"/>
                <a:cs typeface="Courier New"/>
              </a:rPr>
              <a:t>drought_probability</a:t>
            </a:r>
            <a:endParaRPr lang="en-US" sz="2800" dirty="0" smtClean="0">
              <a:latin typeface="Courier New"/>
              <a:cs typeface="Courier New"/>
            </a:endParaRPr>
          </a:p>
          <a:p>
            <a:pPr marL="0" indent="0">
              <a:buNone/>
            </a:pPr>
            <a:r>
              <a:rPr lang="en-US" dirty="0" smtClean="0">
                <a:latin typeface="Courier New"/>
                <a:cs typeface="Courier New"/>
              </a:rPr>
              <a:t>end type Plot</a:t>
            </a:r>
          </a:p>
          <a:p>
            <a:pPr lvl="1"/>
            <a:endParaRPr lang="en-US" dirty="0"/>
          </a:p>
        </p:txBody>
      </p:sp>
    </p:spTree>
    <p:extLst>
      <p:ext uri="{BB962C8B-B14F-4D97-AF65-F5344CB8AC3E}">
        <p14:creationId xmlns:p14="http://schemas.microsoft.com/office/powerpoint/2010/main" val="3643962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Types of Types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urier New"/>
                <a:cs typeface="Courier New"/>
              </a:rPr>
              <a:t>type Site</a:t>
            </a:r>
          </a:p>
          <a:p>
            <a:pPr marL="0" indent="0">
              <a:buNone/>
            </a:pPr>
            <a:r>
              <a:rPr lang="en-US" sz="2800" dirty="0" smtClean="0">
                <a:latin typeface="Courier New"/>
                <a:cs typeface="Courier New"/>
              </a:rPr>
              <a:t>   Plot(</a:t>
            </a:r>
            <a:r>
              <a:rPr lang="en-US" sz="2800" dirty="0" err="1" smtClean="0">
                <a:latin typeface="Courier New"/>
                <a:cs typeface="Courier New"/>
              </a:rPr>
              <a:t>numPlots</a:t>
            </a:r>
            <a:r>
              <a:rPr lang="en-US" sz="2800" dirty="0" smtClean="0">
                <a:latin typeface="Courier New"/>
                <a:cs typeface="Courier New"/>
              </a:rPr>
              <a:t>)plots</a:t>
            </a:r>
          </a:p>
          <a:p>
            <a:pPr marL="0" indent="0">
              <a:buNone/>
            </a:pPr>
            <a:r>
              <a:rPr lang="en-US" sz="2800" dirty="0" smtClean="0">
                <a:latin typeface="Courier New"/>
                <a:cs typeface="Courier New"/>
              </a:rPr>
              <a:t>   latitude</a:t>
            </a:r>
          </a:p>
          <a:p>
            <a:pPr marL="0" indent="0">
              <a:buNone/>
            </a:pPr>
            <a:r>
              <a:rPr lang="en-US" sz="2800" dirty="0" smtClean="0">
                <a:latin typeface="Courier New"/>
                <a:cs typeface="Courier New"/>
              </a:rPr>
              <a:t>   longitude</a:t>
            </a:r>
          </a:p>
          <a:p>
            <a:pPr marL="0" indent="0">
              <a:buNone/>
            </a:pPr>
            <a:r>
              <a:rPr lang="en-US" sz="2800" dirty="0" smtClean="0">
                <a:latin typeface="Courier New"/>
                <a:cs typeface="Courier New"/>
              </a:rPr>
              <a:t>   float(12) temperatures</a:t>
            </a:r>
          </a:p>
          <a:p>
            <a:pPr marL="0" indent="0">
              <a:buNone/>
            </a:pPr>
            <a:r>
              <a:rPr lang="en-US" sz="2800" dirty="0" smtClean="0">
                <a:latin typeface="Courier New"/>
                <a:cs typeface="Courier New"/>
              </a:rPr>
              <a:t>   float(12) precipitation</a:t>
            </a:r>
          </a:p>
          <a:p>
            <a:pPr marL="0" indent="0">
              <a:buNone/>
            </a:pPr>
            <a:r>
              <a:rPr lang="en-US" sz="2800" dirty="0" smtClean="0">
                <a:latin typeface="Courier New"/>
                <a:cs typeface="Courier New"/>
              </a:rPr>
              <a:t>end type Site</a:t>
            </a:r>
            <a:endParaRPr lang="en-US" sz="2800" dirty="0">
              <a:latin typeface="Courier New"/>
              <a:cs typeface="Courier New"/>
            </a:endParaRPr>
          </a:p>
        </p:txBody>
      </p:sp>
    </p:spTree>
    <p:extLst>
      <p:ext uri="{BB962C8B-B14F-4D97-AF65-F5344CB8AC3E}">
        <p14:creationId xmlns:p14="http://schemas.microsoft.com/office/powerpoint/2010/main" val="840202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Encapsulation</a:t>
            </a:r>
            <a:endParaRPr lang="en-US" dirty="0"/>
          </a:p>
        </p:txBody>
      </p:sp>
      <p:sp>
        <p:nvSpPr>
          <p:cNvPr id="3" name="Content Placeholder 2"/>
          <p:cNvSpPr>
            <a:spLocks noGrp="1"/>
          </p:cNvSpPr>
          <p:nvPr>
            <p:ph idx="1"/>
          </p:nvPr>
        </p:nvSpPr>
        <p:spPr/>
        <p:txBody>
          <a:bodyPr/>
          <a:lstStyle/>
          <a:p>
            <a:r>
              <a:rPr lang="en-US" dirty="0" smtClean="0"/>
              <a:t>I have now captured the pertinent information for the </a:t>
            </a:r>
            <a:r>
              <a:rPr lang="en-US" i="1" dirty="0" smtClean="0"/>
              <a:t>objects</a:t>
            </a:r>
            <a:r>
              <a:rPr lang="en-US" dirty="0" smtClean="0"/>
              <a:t> into the type.</a:t>
            </a:r>
          </a:p>
          <a:p>
            <a:r>
              <a:rPr lang="en-US" dirty="0" smtClean="0"/>
              <a:t>It is fairly straightforward to add an attribute to Plot.</a:t>
            </a:r>
          </a:p>
          <a:p>
            <a:pPr lvl="1"/>
            <a:r>
              <a:rPr lang="en-US" dirty="0" smtClean="0"/>
              <a:t>I must add it to the Plot definition.</a:t>
            </a:r>
          </a:p>
          <a:p>
            <a:pPr lvl="1"/>
            <a:r>
              <a:rPr lang="en-US" dirty="0" smtClean="0"/>
              <a:t>I must write procedures related to Plot in order to handle the modeling of the new attribute.</a:t>
            </a:r>
          </a:p>
          <a:p>
            <a:pPr lvl="1"/>
            <a:r>
              <a:rPr lang="en-US" dirty="0" smtClean="0"/>
              <a:t>I must modify the callers to make use of the new information.  However, if done carefully very little of my old code will have to be changed.</a:t>
            </a:r>
          </a:p>
        </p:txBody>
      </p:sp>
    </p:spTree>
    <p:extLst>
      <p:ext uri="{BB962C8B-B14F-4D97-AF65-F5344CB8AC3E}">
        <p14:creationId xmlns:p14="http://schemas.microsoft.com/office/powerpoint/2010/main" val="1458287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Simplification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I will need lists/arrays of types, but I can do that (at least in Python and Fortran).  I start with </a:t>
            </a:r>
            <a:r>
              <a:rPr lang="en-US" dirty="0" smtClean="0">
                <a:latin typeface="Courier New"/>
                <a:cs typeface="Courier New"/>
              </a:rPr>
              <a:t>sites</a:t>
            </a:r>
            <a:r>
              <a:rPr lang="en-US" dirty="0" smtClean="0"/>
              <a:t>.  Each element of </a:t>
            </a:r>
            <a:r>
              <a:rPr lang="en-US" dirty="0" smtClean="0">
                <a:latin typeface="Courier New"/>
                <a:cs typeface="Courier New"/>
              </a:rPr>
              <a:t>sites</a:t>
            </a:r>
            <a:r>
              <a:rPr lang="en-US" dirty="0" smtClean="0"/>
              <a:t> is an </a:t>
            </a:r>
            <a:r>
              <a:rPr lang="en-US" i="1" dirty="0" smtClean="0"/>
              <a:t>instance</a:t>
            </a:r>
            <a:r>
              <a:rPr lang="en-US" dirty="0" smtClean="0"/>
              <a:t> of type Site.</a:t>
            </a:r>
          </a:p>
          <a:p>
            <a:r>
              <a:rPr lang="en-US" dirty="0"/>
              <a:t>I can pass an instance of a type to a subprogram, rather than a long list of array names</a:t>
            </a:r>
            <a:r>
              <a:rPr lang="en-US" dirty="0" smtClean="0"/>
              <a:t>.</a:t>
            </a:r>
          </a:p>
          <a:p>
            <a:r>
              <a:rPr lang="en-US" dirty="0" smtClean="0"/>
              <a:t> </a:t>
            </a:r>
            <a:r>
              <a:rPr lang="en-US" dirty="0"/>
              <a:t>I can access the species of the </a:t>
            </a:r>
            <a:r>
              <a:rPr lang="en-US" i="1" dirty="0" err="1"/>
              <a:t>i</a:t>
            </a:r>
            <a:r>
              <a:rPr lang="en-US" dirty="0" err="1"/>
              <a:t>th</a:t>
            </a:r>
            <a:r>
              <a:rPr lang="en-US" dirty="0"/>
              <a:t> tree of the </a:t>
            </a:r>
            <a:r>
              <a:rPr lang="en-US" i="1" dirty="0" err="1"/>
              <a:t>j</a:t>
            </a:r>
            <a:r>
              <a:rPr lang="en-US" dirty="0" err="1"/>
              <a:t>th</a:t>
            </a:r>
            <a:r>
              <a:rPr lang="en-US" dirty="0"/>
              <a:t> plot on the </a:t>
            </a:r>
            <a:r>
              <a:rPr lang="en-US" i="1" dirty="0"/>
              <a:t>k</a:t>
            </a:r>
            <a:r>
              <a:rPr lang="en-US" dirty="0"/>
              <a:t>th site (I defined an array of sites in the main program) with something </a:t>
            </a:r>
            <a:r>
              <a:rPr lang="en-US" dirty="0" smtClean="0"/>
              <a:t>like:</a:t>
            </a:r>
            <a:endParaRPr lang="en-US" dirty="0"/>
          </a:p>
          <a:p>
            <a:pPr marL="400050" lvl="1" indent="0">
              <a:buNone/>
            </a:pPr>
            <a:r>
              <a:rPr lang="en-US" sz="2800" dirty="0" smtClean="0">
                <a:latin typeface="Courier New"/>
                <a:cs typeface="Courier New"/>
              </a:rPr>
              <a:t>sites[k].plots[j].trees[</a:t>
            </a:r>
            <a:r>
              <a:rPr lang="en-US" sz="2800" dirty="0" err="1" smtClean="0">
                <a:latin typeface="Courier New"/>
                <a:cs typeface="Courier New"/>
              </a:rPr>
              <a:t>i</a:t>
            </a:r>
            <a:r>
              <a:rPr lang="en-US" sz="2800" dirty="0" smtClean="0">
                <a:latin typeface="Courier New"/>
                <a:cs typeface="Courier New"/>
              </a:rPr>
              <a:t>].species</a:t>
            </a:r>
          </a:p>
          <a:p>
            <a:r>
              <a:rPr lang="en-US" dirty="0" smtClean="0">
                <a:cs typeface="Courier New"/>
              </a:rPr>
              <a:t>Note: separator varies by language</a:t>
            </a:r>
            <a:endParaRPr lang="en-US" dirty="0"/>
          </a:p>
        </p:txBody>
      </p:sp>
    </p:spTree>
    <p:extLst>
      <p:ext uri="{BB962C8B-B14F-4D97-AF65-F5344CB8AC3E}">
        <p14:creationId xmlns:p14="http://schemas.microsoft.com/office/powerpoint/2010/main" val="175889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New Attributes</a:t>
            </a:r>
            <a:endParaRPr lang="en-US" dirty="0"/>
          </a:p>
        </p:txBody>
      </p:sp>
      <p:sp>
        <p:nvSpPr>
          <p:cNvPr id="3" name="Content Placeholder 2"/>
          <p:cNvSpPr>
            <a:spLocks noGrp="1"/>
          </p:cNvSpPr>
          <p:nvPr>
            <p:ph idx="1"/>
          </p:nvPr>
        </p:nvSpPr>
        <p:spPr/>
        <p:txBody>
          <a:bodyPr/>
          <a:lstStyle/>
          <a:p>
            <a:r>
              <a:rPr lang="en-US" dirty="0" smtClean="0"/>
              <a:t>I want to add bark beetles as a new type of disturbance.  How might I accomplish that?</a:t>
            </a:r>
          </a:p>
          <a:p>
            <a:r>
              <a:rPr lang="en-US" dirty="0" smtClean="0"/>
              <a:t>Add to Tree: </a:t>
            </a:r>
            <a:r>
              <a:rPr lang="en-US" dirty="0" err="1" smtClean="0"/>
              <a:t>beetle_resistance</a:t>
            </a:r>
            <a:endParaRPr lang="en-US" dirty="0" smtClean="0"/>
          </a:p>
          <a:p>
            <a:r>
              <a:rPr lang="en-US" dirty="0" smtClean="0"/>
              <a:t>Add to Plot: </a:t>
            </a:r>
            <a:r>
              <a:rPr lang="en-US" dirty="0" err="1" smtClean="0"/>
              <a:t>beetle_population</a:t>
            </a:r>
            <a:endParaRPr lang="en-US" dirty="0" smtClean="0"/>
          </a:p>
          <a:p>
            <a:r>
              <a:rPr lang="en-US" dirty="0" smtClean="0"/>
              <a:t>This automatically handles dimensions because I define arrays of types.  I do not have to make sure to declare a bunch of “beetle” arrays and get their dimensions correct.</a:t>
            </a:r>
            <a:endParaRPr lang="en-US" dirty="0"/>
          </a:p>
        </p:txBody>
      </p:sp>
    </p:spTree>
    <p:extLst>
      <p:ext uri="{BB962C8B-B14F-4D97-AF65-F5344CB8AC3E}">
        <p14:creationId xmlns:p14="http://schemas.microsoft.com/office/powerpoint/2010/main" val="278167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Hiding</a:t>
            </a:r>
            <a:endParaRPr lang="en-US" dirty="0"/>
          </a:p>
        </p:txBody>
      </p:sp>
      <p:sp>
        <p:nvSpPr>
          <p:cNvPr id="3" name="Content Placeholder 2"/>
          <p:cNvSpPr>
            <a:spLocks noGrp="1"/>
          </p:cNvSpPr>
          <p:nvPr>
            <p:ph idx="1"/>
          </p:nvPr>
        </p:nvSpPr>
        <p:spPr/>
        <p:txBody>
          <a:bodyPr>
            <a:normAutofit lnSpcReduction="10000"/>
          </a:bodyPr>
          <a:lstStyle/>
          <a:p>
            <a:r>
              <a:rPr lang="en-US" dirty="0" smtClean="0"/>
              <a:t>I can access attributes of one of my types only through an instance of the type.  </a:t>
            </a:r>
            <a:endParaRPr lang="en-US" dirty="0"/>
          </a:p>
          <a:p>
            <a:r>
              <a:rPr lang="en-US" dirty="0" smtClean="0"/>
              <a:t>In the old programming style, any external procedure could change an element of one of the arrays related to a tree.  Now I must first have a corresponding tree instance and I must go through that instance.  Therefore I can immediately tell which instance is affected.</a:t>
            </a:r>
          </a:p>
          <a:p>
            <a:r>
              <a:rPr lang="en-US" dirty="0" smtClean="0"/>
              <a:t>In many languages I can go further and declare certain attributes “off limits” to outsiders.  (This ability is limited in Python.)</a:t>
            </a:r>
            <a:endParaRPr lang="en-US" dirty="0"/>
          </a:p>
        </p:txBody>
      </p:sp>
    </p:spTree>
    <p:extLst>
      <p:ext uri="{BB962C8B-B14F-4D97-AF65-F5344CB8AC3E}">
        <p14:creationId xmlns:p14="http://schemas.microsoft.com/office/powerpoint/2010/main" val="777713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Object-oriented programming</a:t>
            </a:r>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72368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Composite Types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composite</a:t>
            </a:r>
            <a:r>
              <a:rPr lang="en-US" dirty="0" smtClean="0"/>
              <a:t> type is one in which a single variable of the type carries multiple pieces of information about the quantity represented by the variable.</a:t>
            </a:r>
          </a:p>
          <a:p>
            <a:r>
              <a:rPr lang="en-US" dirty="0" smtClean="0"/>
              <a:t>Examples from scripting languages:</a:t>
            </a:r>
          </a:p>
          <a:p>
            <a:pPr lvl="1"/>
            <a:r>
              <a:rPr lang="en-US" dirty="0" smtClean="0"/>
              <a:t>Python</a:t>
            </a:r>
            <a:r>
              <a:rPr lang="en-US" dirty="0"/>
              <a:t>: lists, dictionaries, sets</a:t>
            </a:r>
          </a:p>
          <a:p>
            <a:pPr lvl="1"/>
            <a:r>
              <a:rPr lang="en-US" dirty="0" err="1"/>
              <a:t>Matlab</a:t>
            </a:r>
            <a:r>
              <a:rPr lang="en-US" dirty="0"/>
              <a:t>: cell arrays</a:t>
            </a:r>
          </a:p>
          <a:p>
            <a:pPr lvl="1"/>
            <a:r>
              <a:rPr lang="en-US" dirty="0"/>
              <a:t>R: lists, </a:t>
            </a:r>
            <a:r>
              <a:rPr lang="en-US" dirty="0" err="1"/>
              <a:t>dataframes</a:t>
            </a:r>
            <a:endParaRPr lang="en-US" dirty="0"/>
          </a:p>
          <a:p>
            <a:r>
              <a:rPr lang="en-US" dirty="0"/>
              <a:t>So we can have a list like</a:t>
            </a:r>
          </a:p>
          <a:p>
            <a:pPr marL="0" indent="0">
              <a:buNone/>
            </a:pPr>
            <a:r>
              <a:rPr lang="en-US" dirty="0"/>
              <a:t>	</a:t>
            </a:r>
            <a:r>
              <a:rPr lang="en-US" dirty="0" smtClean="0">
                <a:latin typeface="Courier New"/>
                <a:cs typeface="Courier New"/>
              </a:rPr>
              <a:t>L=</a:t>
            </a:r>
            <a:r>
              <a:rPr lang="en-US" sz="2400" dirty="0" smtClean="0">
                <a:latin typeface="Courier New"/>
                <a:cs typeface="Courier New"/>
              </a:rPr>
              <a:t>["Spam</a:t>
            </a:r>
            <a:r>
              <a:rPr lang="en-US" sz="2400" dirty="0">
                <a:latin typeface="Courier New"/>
                <a:cs typeface="Courier New"/>
              </a:rPr>
              <a:t>"</a:t>
            </a:r>
            <a:r>
              <a:rPr lang="en-US" sz="2400" dirty="0" smtClean="0">
                <a:latin typeface="Courier New"/>
                <a:cs typeface="Courier New"/>
              </a:rPr>
              <a:t>, </a:t>
            </a:r>
            <a:r>
              <a:rPr lang="en-US" sz="2400" dirty="0">
                <a:latin typeface="Courier New"/>
                <a:cs typeface="Courier New"/>
              </a:rPr>
              <a:t>"</a:t>
            </a:r>
            <a:r>
              <a:rPr lang="en-US" sz="2400" dirty="0" smtClean="0">
                <a:latin typeface="Courier New"/>
                <a:cs typeface="Courier New"/>
              </a:rPr>
              <a:t>Spam</a:t>
            </a:r>
            <a:r>
              <a:rPr lang="en-US" sz="2400" dirty="0">
                <a:latin typeface="Courier New"/>
                <a:cs typeface="Courier New"/>
              </a:rPr>
              <a:t>"</a:t>
            </a:r>
            <a:r>
              <a:rPr lang="en-US" sz="2400" dirty="0" smtClean="0">
                <a:latin typeface="Courier New"/>
                <a:cs typeface="Courier New"/>
              </a:rPr>
              <a:t>, </a:t>
            </a:r>
            <a:r>
              <a:rPr lang="en-US" sz="2400" dirty="0">
                <a:latin typeface="Courier New"/>
                <a:cs typeface="Courier New"/>
              </a:rPr>
              <a:t>2, </a:t>
            </a:r>
            <a:r>
              <a:rPr lang="en-US" sz="2400" dirty="0" smtClean="0">
                <a:latin typeface="Courier New"/>
                <a:cs typeface="Courier New"/>
              </a:rPr>
              <a:t>"Eggs</a:t>
            </a:r>
            <a:r>
              <a:rPr lang="en-US" sz="2400" dirty="0">
                <a:latin typeface="Courier New"/>
                <a:cs typeface="Courier New"/>
              </a:rPr>
              <a:t>"</a:t>
            </a:r>
            <a:r>
              <a:rPr lang="en-US" sz="2400" dirty="0" smtClean="0">
                <a:latin typeface="Courier New"/>
                <a:cs typeface="Courier New"/>
              </a:rPr>
              <a:t>, </a:t>
            </a:r>
            <a:r>
              <a:rPr lang="en-US" sz="2400" dirty="0">
                <a:latin typeface="Courier New"/>
                <a:cs typeface="Courier New"/>
              </a:rPr>
              <a:t>"</a:t>
            </a:r>
            <a:r>
              <a:rPr lang="en-US" sz="2400" dirty="0" smtClean="0">
                <a:latin typeface="Courier New"/>
                <a:cs typeface="Courier New"/>
              </a:rPr>
              <a:t>Spam</a:t>
            </a:r>
            <a:r>
              <a:rPr lang="en-US" sz="2400" dirty="0">
                <a:latin typeface="Courier New"/>
                <a:cs typeface="Courier New"/>
              </a:rPr>
              <a:t>"</a:t>
            </a:r>
            <a:r>
              <a:rPr lang="en-US" sz="2400" dirty="0" smtClean="0">
                <a:latin typeface="Courier New"/>
                <a:cs typeface="Courier New"/>
              </a:rPr>
              <a:t>]</a:t>
            </a:r>
            <a:endParaRPr lang="en-US" sz="2400" dirty="0">
              <a:latin typeface="Courier New"/>
              <a:cs typeface="Courier New"/>
            </a:endParaRPr>
          </a:p>
          <a:p>
            <a:endParaRPr lang="en-US" dirty="0" smtClean="0"/>
          </a:p>
        </p:txBody>
      </p:sp>
    </p:spTree>
    <p:extLst>
      <p:ext uri="{BB962C8B-B14F-4D97-AF65-F5344CB8AC3E}">
        <p14:creationId xmlns:p14="http://schemas.microsoft.com/office/powerpoint/2010/main" val="993165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Wait, There May Be More!</a:t>
            </a:r>
            <a:endParaRPr lang="en-US" dirty="0"/>
          </a:p>
        </p:txBody>
      </p:sp>
      <p:sp>
        <p:nvSpPr>
          <p:cNvPr id="3" name="Content Placeholder 2"/>
          <p:cNvSpPr>
            <a:spLocks noGrp="1"/>
          </p:cNvSpPr>
          <p:nvPr>
            <p:ph idx="1"/>
          </p:nvPr>
        </p:nvSpPr>
        <p:spPr>
          <a:xfrm>
            <a:off x="457200" y="1600200"/>
            <a:ext cx="8229600" cy="4788593"/>
          </a:xfrm>
        </p:spPr>
        <p:txBody>
          <a:bodyPr>
            <a:normAutofit/>
          </a:bodyPr>
          <a:lstStyle/>
          <a:p>
            <a:r>
              <a:rPr lang="en-US" dirty="0" smtClean="0"/>
              <a:t>So far my types contain only variables (which may be primitive or may be other types).</a:t>
            </a:r>
          </a:p>
          <a:p>
            <a:r>
              <a:rPr lang="en-US" dirty="0" smtClean="0"/>
              <a:t>But my types may do things</a:t>
            </a:r>
          </a:p>
          <a:p>
            <a:pPr lvl="1"/>
            <a:r>
              <a:rPr lang="en-US" dirty="0" smtClean="0"/>
              <a:t>trees sprout, grow, die</a:t>
            </a:r>
          </a:p>
          <a:p>
            <a:pPr lvl="1"/>
            <a:r>
              <a:rPr lang="en-US" dirty="0" smtClean="0"/>
              <a:t>soil absorbs carbon or releases carbon, absorbs rainfall, etc.</a:t>
            </a:r>
          </a:p>
          <a:p>
            <a:pPr lvl="1"/>
            <a:r>
              <a:rPr lang="en-US" dirty="0" smtClean="0"/>
              <a:t>OK, plots don’t do a whole lot</a:t>
            </a:r>
          </a:p>
          <a:p>
            <a:r>
              <a:rPr lang="en-US" dirty="0" smtClean="0"/>
              <a:t>I have subprograms/procedures to compute all this, but they are distinct from the type.  What if I could add them to the type?</a:t>
            </a:r>
          </a:p>
          <a:p>
            <a:endParaRPr lang="en-US" dirty="0"/>
          </a:p>
        </p:txBody>
      </p:sp>
    </p:spTree>
    <p:extLst>
      <p:ext uri="{BB962C8B-B14F-4D97-AF65-F5344CB8AC3E}">
        <p14:creationId xmlns:p14="http://schemas.microsoft.com/office/powerpoint/2010/main" val="19460247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and Classes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“object” is a construct that combines data with the functions that retrieve, manipulate, or manage those data.</a:t>
            </a:r>
          </a:p>
          <a:p>
            <a:r>
              <a:rPr lang="en-US" dirty="0" smtClean="0"/>
              <a:t>An “object” in the strict computer science sense must contain the functions and it must be possible to declare it as a variable (</a:t>
            </a:r>
            <a:r>
              <a:rPr lang="en-US" i="1" dirty="0" smtClean="0"/>
              <a:t>instantiate</a:t>
            </a:r>
            <a:r>
              <a:rPr lang="en-US" dirty="0" smtClean="0"/>
              <a:t> it).  Each variable of the "object" type is called an </a:t>
            </a:r>
            <a:r>
              <a:rPr lang="en-US" i="1" dirty="0" smtClean="0"/>
              <a:t>instance</a:t>
            </a:r>
            <a:r>
              <a:rPr lang="en-US" dirty="0" smtClean="0"/>
              <a:t>.</a:t>
            </a:r>
          </a:p>
          <a:p>
            <a:r>
              <a:rPr lang="en-US" dirty="0" smtClean="0"/>
              <a:t>The representation in code of an object is usually called a </a:t>
            </a:r>
            <a:r>
              <a:rPr lang="en-US" b="1" dirty="0" smtClean="0"/>
              <a:t>class</a:t>
            </a:r>
            <a:r>
              <a:rPr lang="en-US" dirty="0" smtClean="0"/>
              <a:t>.</a:t>
            </a:r>
          </a:p>
          <a:p>
            <a:r>
              <a:rPr lang="en-US" dirty="0"/>
              <a:t>A module can be similar to an object but the </a:t>
            </a:r>
            <a:r>
              <a:rPr lang="en-US" dirty="0" smtClean="0"/>
              <a:t>functions in </a:t>
            </a:r>
            <a:r>
              <a:rPr lang="en-US" dirty="0"/>
              <a:t>the module can be accessed without going through an instance of the type</a:t>
            </a:r>
            <a:r>
              <a:rPr lang="en-US" dirty="0" smtClean="0"/>
              <a:t>.</a:t>
            </a:r>
          </a:p>
          <a:p>
            <a:r>
              <a:rPr lang="en-US" dirty="0" smtClean="0"/>
              <a:t>A record is like a class but contains no methods.</a:t>
            </a:r>
            <a:endParaRPr lang="en-US" dirty="0"/>
          </a:p>
          <a:p>
            <a:endParaRPr lang="en-US" dirty="0" smtClean="0"/>
          </a:p>
        </p:txBody>
      </p:sp>
    </p:spTree>
    <p:extLst>
      <p:ext uri="{BB962C8B-B14F-4D97-AF65-F5344CB8AC3E}">
        <p14:creationId xmlns:p14="http://schemas.microsoft.com/office/powerpoint/2010/main" val="2066127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lnSpcReduction="10000"/>
          </a:bodyPr>
          <a:lstStyle/>
          <a:p>
            <a:r>
              <a:rPr lang="en-US" dirty="0" smtClean="0"/>
              <a:t>A variable defined as part of the data contained in the class is called an </a:t>
            </a:r>
            <a:r>
              <a:rPr lang="en-US" i="1" dirty="0" smtClean="0"/>
              <a:t>attribute</a:t>
            </a:r>
            <a:r>
              <a:rPr lang="en-US" dirty="0" smtClean="0"/>
              <a:t>.</a:t>
            </a:r>
          </a:p>
          <a:p>
            <a:r>
              <a:rPr lang="en-US" dirty="0" smtClean="0"/>
              <a:t>The functions that are part of the class are called </a:t>
            </a:r>
            <a:r>
              <a:rPr lang="en-US" i="1" dirty="0" smtClean="0"/>
              <a:t>methods</a:t>
            </a:r>
            <a:r>
              <a:rPr lang="en-US" dirty="0" smtClean="0"/>
              <a:t>.</a:t>
            </a:r>
          </a:p>
          <a:p>
            <a:r>
              <a:rPr lang="en-US" dirty="0" smtClean="0"/>
              <a:t>Collectively, attributes and methods are often called </a:t>
            </a:r>
            <a:r>
              <a:rPr lang="en-US" i="1" dirty="0" smtClean="0"/>
              <a:t>members</a:t>
            </a:r>
            <a:r>
              <a:rPr lang="en-US" dirty="0" smtClean="0"/>
              <a:t> of the class.</a:t>
            </a:r>
          </a:p>
          <a:p>
            <a:r>
              <a:rPr lang="en-US" dirty="0" smtClean="0"/>
              <a:t>We use a special syntax to refer to members; typically we use </a:t>
            </a:r>
            <a:r>
              <a:rPr lang="en-US" b="1" dirty="0" err="1" smtClean="0"/>
              <a:t>instance.member</a:t>
            </a:r>
            <a:r>
              <a:rPr lang="en-US" b="1" dirty="0" smtClean="0"/>
              <a:t> </a:t>
            </a:r>
            <a:r>
              <a:rPr lang="en-US" dirty="0" smtClean="0"/>
              <a:t>or</a:t>
            </a:r>
            <a:r>
              <a:rPr lang="en-US" b="1" dirty="0" smtClean="0"/>
              <a:t> </a:t>
            </a:r>
            <a:r>
              <a:rPr lang="en-US" b="1" dirty="0" err="1" smtClean="0"/>
              <a:t>instance.method</a:t>
            </a:r>
            <a:r>
              <a:rPr lang="en-US" b="1" dirty="0" smtClean="0"/>
              <a:t>(</a:t>
            </a:r>
            <a:r>
              <a:rPr lang="en-US" b="1" dirty="0" err="1" smtClean="0"/>
              <a:t>var</a:t>
            </a:r>
            <a:r>
              <a:rPr lang="en-US" b="1" dirty="0" smtClean="0"/>
              <a:t>)</a:t>
            </a:r>
          </a:p>
          <a:p>
            <a:r>
              <a:rPr lang="en-US" dirty="0" smtClean="0"/>
              <a:t>Classes generally have a special method called a </a:t>
            </a:r>
            <a:r>
              <a:rPr lang="en-US" i="1" dirty="0" smtClean="0"/>
              <a:t>constructor</a:t>
            </a:r>
            <a:r>
              <a:rPr lang="en-US" dirty="0" smtClean="0"/>
              <a:t> that sets up each instance.</a:t>
            </a:r>
            <a:endParaRPr lang="en-US" dirty="0"/>
          </a:p>
        </p:txBody>
      </p:sp>
    </p:spTree>
    <p:extLst>
      <p:ext uri="{BB962C8B-B14F-4D97-AF65-F5344CB8AC3E}">
        <p14:creationId xmlns:p14="http://schemas.microsoft.com/office/powerpoint/2010/main" val="595581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OO or Not?</a:t>
            </a:r>
            <a:endParaRPr lang="en-US" dirty="0"/>
          </a:p>
        </p:txBody>
      </p:sp>
      <p:sp>
        <p:nvSpPr>
          <p:cNvPr id="3" name="Content Placeholder 2"/>
          <p:cNvSpPr>
            <a:spLocks noGrp="1"/>
          </p:cNvSpPr>
          <p:nvPr>
            <p:ph idx="1"/>
          </p:nvPr>
        </p:nvSpPr>
        <p:spPr/>
        <p:txBody>
          <a:bodyPr/>
          <a:lstStyle/>
          <a:p>
            <a:r>
              <a:rPr lang="en-US" dirty="0" smtClean="0"/>
              <a:t>Many applications (including many scientific applications) don’t automatically map perfectly to OOP designs.</a:t>
            </a:r>
          </a:p>
          <a:p>
            <a:r>
              <a:rPr lang="en-US" dirty="0" smtClean="0"/>
              <a:t>Use an object when it makes sense, don’t use it if it doesn’t work out</a:t>
            </a:r>
          </a:p>
          <a:p>
            <a:r>
              <a:rPr lang="en-US" dirty="0" smtClean="0"/>
              <a:t>Python is an OO language since every data type (even floats, integers, etc.) is a class.  However, Python does not require that the programmer write classes.  So far we have not been writing them but we </a:t>
            </a:r>
            <a:r>
              <a:rPr lang="en-US" i="1" dirty="0" smtClean="0"/>
              <a:t>have</a:t>
            </a:r>
            <a:r>
              <a:rPr lang="en-US" dirty="0" smtClean="0"/>
              <a:t> been using them.</a:t>
            </a:r>
            <a:endParaRPr lang="en-US" dirty="0"/>
          </a:p>
        </p:txBody>
      </p:sp>
    </p:spTree>
    <p:extLst>
      <p:ext uri="{BB962C8B-B14F-4D97-AF65-F5344CB8AC3E}">
        <p14:creationId xmlns:p14="http://schemas.microsoft.com/office/powerpoint/2010/main" val="1813391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 What?</a:t>
            </a:r>
            <a:endParaRPr lang="en-US" dirty="0"/>
          </a:p>
        </p:txBody>
      </p:sp>
      <p:sp>
        <p:nvSpPr>
          <p:cNvPr id="6" name="Content Placeholder 5"/>
          <p:cNvSpPr>
            <a:spLocks noGrp="1"/>
          </p:cNvSpPr>
          <p:nvPr>
            <p:ph idx="1"/>
          </p:nvPr>
        </p:nvSpPr>
        <p:spPr/>
        <p:txBody>
          <a:bodyPr>
            <a:normAutofit/>
          </a:bodyPr>
          <a:lstStyle/>
          <a:p>
            <a:r>
              <a:rPr lang="en-US" dirty="0" smtClean="0"/>
              <a:t>What’s the big advantage?</a:t>
            </a:r>
          </a:p>
          <a:p>
            <a:pPr lvl="1"/>
            <a:r>
              <a:rPr lang="en-US" dirty="0" smtClean="0"/>
              <a:t>Flexibility</a:t>
            </a:r>
          </a:p>
          <a:p>
            <a:pPr lvl="2"/>
            <a:r>
              <a:rPr lang="en-US" dirty="0" smtClean="0"/>
              <a:t>If the interface does not change then the class can change willy </a:t>
            </a:r>
            <a:r>
              <a:rPr lang="en-US" dirty="0" err="1" smtClean="0"/>
              <a:t>nilly</a:t>
            </a:r>
            <a:r>
              <a:rPr lang="en-US" dirty="0" smtClean="0"/>
              <a:t> and it will not affect the rest of the code</a:t>
            </a:r>
          </a:p>
          <a:p>
            <a:pPr lvl="1"/>
            <a:r>
              <a:rPr lang="en-US" dirty="0" smtClean="0"/>
              <a:t>Extensibility</a:t>
            </a:r>
          </a:p>
          <a:p>
            <a:pPr lvl="2"/>
            <a:r>
              <a:rPr lang="en-US" dirty="0" smtClean="0"/>
              <a:t>Easy to add new functionality within the class.  </a:t>
            </a:r>
          </a:p>
          <a:p>
            <a:pPr lvl="1"/>
            <a:r>
              <a:rPr lang="en-US" dirty="0" smtClean="0"/>
              <a:t>Unit testing</a:t>
            </a:r>
          </a:p>
          <a:p>
            <a:pPr lvl="2"/>
            <a:r>
              <a:rPr lang="en-US" dirty="0" smtClean="0"/>
              <a:t>Since functionality is confined to the class it’s easy to test in relative isolation.</a:t>
            </a:r>
          </a:p>
          <a:p>
            <a:pPr lvl="1"/>
            <a:r>
              <a:rPr lang="en-US" dirty="0" smtClean="0"/>
              <a:t>Data Hiding</a:t>
            </a:r>
          </a:p>
          <a:p>
            <a:pPr lvl="2"/>
            <a:r>
              <a:rPr lang="en-US" dirty="0" smtClean="0"/>
              <a:t>We force the other parts of the program to go through the instance to get the values of its attributes, or to change them.</a:t>
            </a:r>
          </a:p>
        </p:txBody>
      </p:sp>
    </p:spTree>
    <p:extLst>
      <p:ext uri="{BB962C8B-B14F-4D97-AF65-F5344CB8AC3E}">
        <p14:creationId xmlns:p14="http://schemas.microsoft.com/office/powerpoint/2010/main" val="8413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507565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Grp="1" noChangeArrowheads="1"/>
          </p:cNvSpPr>
          <p:nvPr>
            <p:ph type="title"/>
          </p:nvPr>
        </p:nvSpPr>
        <p:spPr>
          <a:xfrm>
            <a:off x="456481" y="313953"/>
            <a:ext cx="8228160" cy="1062832"/>
          </a:xfrm>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latin typeface="Arial" charset="0"/>
                <a:cs typeface="DejaVu Sans" charset="0"/>
              </a:rPr>
              <a:t>Classes and OOP</a:t>
            </a:r>
          </a:p>
        </p:txBody>
      </p:sp>
      <p:sp>
        <p:nvSpPr>
          <p:cNvPr id="126978" name="Rectangle 2"/>
          <p:cNvSpPr>
            <a:spLocks noGrp="1" noChangeArrowheads="1"/>
          </p:cNvSpPr>
          <p:nvPr>
            <p:ph idx="1"/>
          </p:nvPr>
        </p:nvSpPr>
        <p:spPr>
          <a:xfrm>
            <a:off x="456481" y="1604329"/>
            <a:ext cx="8228160" cy="5037649"/>
          </a:xfrm>
        </p:spPr>
        <p:txBody>
          <a:bodyPr>
            <a:normAutofit fontScale="92500" lnSpcReduction="10000"/>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latin typeface="Arial" charset="0"/>
                <a:cs typeface="DejaVu Sans" charset="0"/>
              </a:rPr>
              <a:t>Classes </a:t>
            </a:r>
            <a:r>
              <a:rPr lang="en-US" dirty="0">
                <a:latin typeface="Arial" charset="0"/>
                <a:cs typeface="DejaVu Sans" charset="0"/>
              </a:rPr>
              <a:t>implement objects defined by the programmer.</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latin typeface="Arial" charset="0"/>
                <a:cs typeface="DejaVu Sans" charset="0"/>
              </a:rPr>
              <a:t>Classes may contain data </a:t>
            </a:r>
            <a:r>
              <a:rPr lang="en-US" dirty="0" smtClean="0">
                <a:latin typeface="Arial" charset="0"/>
                <a:cs typeface="DejaVu Sans" charset="0"/>
              </a:rPr>
              <a:t>and/or functions (attributes and methods). </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latin typeface="Arial" charset="0"/>
                <a:cs typeface="DejaVu Sans" charset="0"/>
              </a:rPr>
              <a:t>Classes can be </a:t>
            </a:r>
            <a:r>
              <a:rPr lang="en-US" i="1" dirty="0" smtClean="0">
                <a:latin typeface="Arial" charset="0"/>
                <a:cs typeface="DejaVu Sans" charset="0"/>
              </a:rPr>
              <a:t>instantiated</a:t>
            </a:r>
            <a:r>
              <a:rPr lang="en-US" dirty="0" smtClean="0">
                <a:latin typeface="Arial" charset="0"/>
                <a:cs typeface="DejaVu Sans" charset="0"/>
              </a:rPr>
              <a:t>; that is, a variable may be declared to be of the type of the class.</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latin typeface="Arial" charset="0"/>
                <a:cs typeface="DejaVu Sans" charset="0"/>
              </a:rPr>
              <a:t>Classes can be derived from other classes; it is called </a:t>
            </a:r>
            <a:r>
              <a:rPr lang="en-US" i="1" dirty="0" smtClean="0">
                <a:latin typeface="Arial" charset="0"/>
                <a:cs typeface="DejaVu Sans" charset="0"/>
              </a:rPr>
              <a:t>inheritance (more details later)</a:t>
            </a:r>
            <a:r>
              <a:rPr lang="en-US" dirty="0" smtClean="0">
                <a:latin typeface="Arial" charset="0"/>
                <a:cs typeface="DejaVu Sans" charset="0"/>
              </a:rPr>
              <a:t>. </a:t>
            </a:r>
          </a:p>
          <a:p>
            <a:pPr marL="666006" lvl="1"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latin typeface="Arial" charset="0"/>
                <a:cs typeface="DejaVu Sans" charset="0"/>
              </a:rPr>
              <a:t>The derived child class (subclass) inherits attributes and methods from the parent class</a:t>
            </a:r>
          </a:p>
          <a:p>
            <a:pPr marL="666006" lvl="1"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latin typeface="Arial" charset="0"/>
                <a:cs typeface="DejaVu Sans" charset="0"/>
              </a:rPr>
              <a:t>The child class can define additional attributes and methods, or override inherited methods to modify the behavior of the child class</a:t>
            </a:r>
          </a:p>
        </p:txBody>
      </p:sp>
    </p:spTree>
    <p:extLst>
      <p:ext uri="{BB962C8B-B14F-4D97-AF65-F5344CB8AC3E}">
        <p14:creationId xmlns:p14="http://schemas.microsoft.com/office/powerpoint/2010/main" val="30338700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a:xfrm>
            <a:off x="457200" y="1334788"/>
            <a:ext cx="8229600" cy="5262542"/>
          </a:xfrm>
        </p:spPr>
        <p:txBody>
          <a:bodyPr>
            <a:normAutofit fontScale="55000" lnSpcReduction="20000"/>
          </a:bodyPr>
          <a:lstStyle/>
          <a:p>
            <a:r>
              <a:rPr lang="en-US" dirty="0" smtClean="0"/>
              <a:t>A class is nothing more than a type that contains procedures, e.g. </a:t>
            </a:r>
          </a:p>
          <a:p>
            <a:pPr marL="0" indent="0">
              <a:buNone/>
            </a:pPr>
            <a:r>
              <a:rPr lang="en-US" sz="2400" dirty="0" smtClean="0">
                <a:latin typeface="Courier New"/>
                <a:cs typeface="Courier New"/>
              </a:rPr>
              <a:t>class Tree:</a:t>
            </a:r>
          </a:p>
          <a:p>
            <a:pPr marL="457200" lvl="1" indent="0">
              <a:buNone/>
            </a:pPr>
            <a:endParaRPr lang="en-US" dirty="0">
              <a:latin typeface="Courier New"/>
              <a:cs typeface="Courier New"/>
            </a:endParaRPr>
          </a:p>
          <a:p>
            <a:pPr marL="457200" lvl="1" indent="0">
              <a:buNone/>
            </a:pPr>
            <a:r>
              <a:rPr lang="en-US" dirty="0" err="1" smtClean="0">
                <a:latin typeface="Courier New"/>
                <a:cs typeface="Courier New"/>
              </a:rPr>
              <a:t>def</a:t>
            </a:r>
            <a:r>
              <a:rPr lang="en-US" dirty="0" smtClean="0">
                <a:latin typeface="Courier New"/>
                <a:cs typeface="Courier New"/>
              </a:rPr>
              <a:t> __</a:t>
            </a:r>
            <a:r>
              <a:rPr lang="en-US" dirty="0" err="1" smtClean="0">
                <a:latin typeface="Courier New"/>
                <a:cs typeface="Courier New"/>
              </a:rPr>
              <a:t>init</a:t>
            </a:r>
            <a:r>
              <a:rPr lang="en-US" dirty="0" smtClean="0">
                <a:latin typeface="Courier New"/>
                <a:cs typeface="Courier New"/>
              </a:rPr>
              <a:t>__(self):</a:t>
            </a:r>
          </a:p>
          <a:p>
            <a:pPr lvl="1" indent="0">
              <a:buNone/>
            </a:pPr>
            <a:r>
              <a:rPr lang="en-US" dirty="0" smtClean="0">
                <a:latin typeface="Courier New"/>
                <a:cs typeface="Courier New"/>
              </a:rPr>
              <a:t>   </a:t>
            </a:r>
            <a:r>
              <a:rPr lang="en-US" dirty="0" err="1" smtClean="0">
                <a:latin typeface="Courier New"/>
                <a:cs typeface="Courier New"/>
              </a:rPr>
              <a:t>self.genus</a:t>
            </a:r>
            <a:r>
              <a:rPr lang="en-US" dirty="0">
                <a:latin typeface="Courier New"/>
                <a:cs typeface="Courier New"/>
              </a:rPr>
              <a:t>=""</a:t>
            </a:r>
          </a:p>
          <a:p>
            <a:pPr lvl="1" indent="0">
              <a:buNone/>
            </a:pPr>
            <a:r>
              <a:rPr lang="en-US" dirty="0" smtClean="0">
                <a:latin typeface="Courier New"/>
                <a:cs typeface="Courier New"/>
              </a:rPr>
              <a:t>   </a:t>
            </a:r>
            <a:r>
              <a:rPr lang="en-US" dirty="0" err="1" smtClean="0">
                <a:latin typeface="Courier New"/>
                <a:cs typeface="Courier New"/>
              </a:rPr>
              <a:t>self.species</a:t>
            </a:r>
            <a:r>
              <a:rPr lang="en-US" dirty="0">
                <a:latin typeface="Courier New"/>
                <a:cs typeface="Courier New"/>
              </a:rPr>
              <a:t>=""</a:t>
            </a:r>
          </a:p>
          <a:p>
            <a:pPr lvl="1" indent="0">
              <a:buNone/>
            </a:pPr>
            <a:r>
              <a:rPr lang="en-US" dirty="0" smtClean="0">
                <a:latin typeface="Courier New"/>
                <a:cs typeface="Courier New"/>
              </a:rPr>
              <a:t>   </a:t>
            </a:r>
            <a:r>
              <a:rPr lang="en-US" dirty="0" err="1" smtClean="0">
                <a:latin typeface="Courier New"/>
                <a:cs typeface="Courier New"/>
              </a:rPr>
              <a:t>self.max_diameter</a:t>
            </a:r>
            <a:r>
              <a:rPr lang="en-US" dirty="0" smtClean="0">
                <a:latin typeface="Courier New"/>
                <a:cs typeface="Courier New"/>
              </a:rPr>
              <a:t>=0</a:t>
            </a:r>
            <a:endParaRPr lang="en-US" dirty="0">
              <a:latin typeface="Courier New"/>
              <a:cs typeface="Courier New"/>
            </a:endParaRPr>
          </a:p>
          <a:p>
            <a:pPr lvl="1" indent="0">
              <a:buNone/>
            </a:pPr>
            <a:r>
              <a:rPr lang="en-US" dirty="0" smtClean="0">
                <a:latin typeface="Courier New"/>
                <a:cs typeface="Courier New"/>
              </a:rPr>
              <a:t>   </a:t>
            </a:r>
            <a:r>
              <a:rPr lang="en-US" dirty="0" err="1" smtClean="0">
                <a:latin typeface="Courier New"/>
                <a:cs typeface="Courier New"/>
              </a:rPr>
              <a:t>self.max_lifespan</a:t>
            </a:r>
            <a:r>
              <a:rPr lang="en-US" dirty="0" smtClean="0">
                <a:latin typeface="Courier New"/>
                <a:cs typeface="Courier New"/>
              </a:rPr>
              <a:t>=0</a:t>
            </a:r>
            <a:endParaRPr lang="en-US" dirty="0">
              <a:latin typeface="Courier New"/>
              <a:cs typeface="Courier New"/>
            </a:endParaRPr>
          </a:p>
          <a:p>
            <a:pPr lvl="1" indent="0">
              <a:buNone/>
            </a:pPr>
            <a:r>
              <a:rPr lang="en-US" dirty="0" smtClean="0">
                <a:latin typeface="Courier New"/>
                <a:cs typeface="Courier New"/>
              </a:rPr>
              <a:t>   </a:t>
            </a:r>
            <a:r>
              <a:rPr lang="en-US" dirty="0" err="1" smtClean="0">
                <a:latin typeface="Courier New"/>
                <a:cs typeface="Courier New"/>
              </a:rPr>
              <a:t>self.seed_germination_probability</a:t>
            </a:r>
            <a:r>
              <a:rPr lang="en-US" dirty="0" smtClean="0">
                <a:latin typeface="Courier New"/>
                <a:cs typeface="Courier New"/>
              </a:rPr>
              <a:t>=0</a:t>
            </a:r>
            <a:r>
              <a:rPr lang="en-US" dirty="0">
                <a:latin typeface="Courier New"/>
                <a:cs typeface="Courier New"/>
              </a:rPr>
              <a:t>.</a:t>
            </a:r>
          </a:p>
          <a:p>
            <a:pPr lvl="1" indent="0">
              <a:buNone/>
            </a:pPr>
            <a:r>
              <a:rPr lang="en-US" dirty="0" smtClean="0">
                <a:latin typeface="Courier New"/>
                <a:cs typeface="Courier New"/>
              </a:rPr>
              <a:t>   </a:t>
            </a:r>
            <a:r>
              <a:rPr lang="en-US" dirty="0" err="1" smtClean="0">
                <a:latin typeface="Courier New"/>
                <a:cs typeface="Courier New"/>
              </a:rPr>
              <a:t>self.average_growth</a:t>
            </a:r>
            <a:r>
              <a:rPr lang="en-US" dirty="0" smtClean="0">
                <a:latin typeface="Courier New"/>
                <a:cs typeface="Courier New"/>
              </a:rPr>
              <a:t> </a:t>
            </a:r>
            <a:r>
              <a:rPr lang="en-US" dirty="0">
                <a:latin typeface="Courier New"/>
                <a:cs typeface="Courier New"/>
              </a:rPr>
              <a:t>rate=0.</a:t>
            </a:r>
          </a:p>
          <a:p>
            <a:pPr lvl="1" indent="0">
              <a:buNone/>
            </a:pPr>
            <a:r>
              <a:rPr lang="en-US" dirty="0" smtClean="0">
                <a:latin typeface="Courier New"/>
                <a:cs typeface="Courier New"/>
              </a:rPr>
              <a:t>   </a:t>
            </a:r>
            <a:r>
              <a:rPr lang="en-US" dirty="0" err="1" smtClean="0">
                <a:latin typeface="Courier New"/>
                <a:cs typeface="Courier New"/>
              </a:rPr>
              <a:t>self.drough_tolerance</a:t>
            </a:r>
            <a:r>
              <a:rPr lang="en-US" dirty="0" smtClean="0">
                <a:latin typeface="Courier New"/>
                <a:cs typeface="Courier New"/>
              </a:rPr>
              <a:t>=0</a:t>
            </a:r>
            <a:r>
              <a:rPr lang="en-US" dirty="0">
                <a:latin typeface="Courier New"/>
                <a:cs typeface="Courier New"/>
              </a:rPr>
              <a:t>.</a:t>
            </a:r>
          </a:p>
          <a:p>
            <a:pPr lvl="1" indent="0">
              <a:buNone/>
            </a:pPr>
            <a:r>
              <a:rPr lang="en-US" dirty="0" smtClean="0">
                <a:latin typeface="Courier New"/>
                <a:cs typeface="Courier New"/>
              </a:rPr>
              <a:t>   </a:t>
            </a:r>
            <a:r>
              <a:rPr lang="en-US" dirty="0" err="1" smtClean="0">
                <a:latin typeface="Courier New"/>
                <a:cs typeface="Courier New"/>
              </a:rPr>
              <a:t>self.fire_tolerance</a:t>
            </a:r>
            <a:r>
              <a:rPr lang="en-US" dirty="0" smtClean="0">
                <a:latin typeface="Courier New"/>
                <a:cs typeface="Courier New"/>
              </a:rPr>
              <a:t>=0</a:t>
            </a:r>
            <a:r>
              <a:rPr lang="en-US" dirty="0">
                <a:latin typeface="Courier New"/>
                <a:cs typeface="Courier New"/>
              </a:rPr>
              <a:t>.</a:t>
            </a:r>
          </a:p>
          <a:p>
            <a:pPr lvl="1" indent="0">
              <a:buNone/>
            </a:pPr>
            <a:r>
              <a:rPr lang="en-US" dirty="0" smtClean="0">
                <a:latin typeface="Courier New"/>
                <a:cs typeface="Courier New"/>
              </a:rPr>
              <a:t>   </a:t>
            </a:r>
            <a:r>
              <a:rPr lang="en-US" dirty="0" err="1" smtClean="0">
                <a:latin typeface="Courier New"/>
                <a:cs typeface="Courier New"/>
              </a:rPr>
              <a:t>self.death_probability</a:t>
            </a:r>
            <a:r>
              <a:rPr lang="en-US" dirty="0" smtClean="0">
                <a:latin typeface="Courier New"/>
                <a:cs typeface="Courier New"/>
              </a:rPr>
              <a:t>=0</a:t>
            </a:r>
            <a:r>
              <a:rPr lang="en-US" dirty="0">
                <a:latin typeface="Courier New"/>
                <a:cs typeface="Courier New"/>
              </a:rPr>
              <a:t>.</a:t>
            </a:r>
          </a:p>
          <a:p>
            <a:pPr marL="457200" lvl="1" indent="0">
              <a:buNone/>
            </a:pPr>
            <a:endParaRPr lang="en-US" dirty="0" smtClean="0">
              <a:latin typeface="Courier New"/>
              <a:cs typeface="Courier New"/>
            </a:endParaRPr>
          </a:p>
          <a:p>
            <a:pPr marL="457200" lvl="1" indent="0">
              <a:buNone/>
            </a:pPr>
            <a:r>
              <a:rPr lang="en-US" dirty="0" err="1" smtClean="0">
                <a:latin typeface="Courier New"/>
                <a:cs typeface="Courier New"/>
              </a:rPr>
              <a:t>def</a:t>
            </a:r>
            <a:r>
              <a:rPr lang="en-US" dirty="0" smtClean="0">
                <a:latin typeface="Courier New"/>
                <a:cs typeface="Courier New"/>
              </a:rPr>
              <a:t> sprout(</a:t>
            </a:r>
            <a:r>
              <a:rPr lang="en-US" dirty="0" err="1" smtClean="0">
                <a:latin typeface="Courier New"/>
                <a:cs typeface="Courier New"/>
              </a:rPr>
              <a:t>self,seed_germination_probability</a:t>
            </a:r>
            <a:r>
              <a:rPr lang="en-US" dirty="0" smtClean="0">
                <a:latin typeface="Courier New"/>
                <a:cs typeface="Courier New"/>
              </a:rPr>
              <a:t>):</a:t>
            </a:r>
          </a:p>
          <a:p>
            <a:pPr marL="457200" lvl="1" indent="0">
              <a:buNone/>
            </a:pPr>
            <a:r>
              <a:rPr lang="en-US" dirty="0">
                <a:latin typeface="Courier New"/>
                <a:cs typeface="Courier New"/>
              </a:rPr>
              <a:t> </a:t>
            </a:r>
            <a:r>
              <a:rPr lang="en-US" dirty="0" smtClean="0">
                <a:latin typeface="Courier New"/>
                <a:cs typeface="Courier New"/>
              </a:rPr>
              <a:t>   code</a:t>
            </a:r>
          </a:p>
          <a:p>
            <a:pPr marL="457200" lvl="1" indent="0">
              <a:buNone/>
            </a:pPr>
            <a:r>
              <a:rPr lang="en-US" dirty="0">
                <a:latin typeface="Courier New"/>
                <a:cs typeface="Courier New"/>
              </a:rPr>
              <a:t> </a:t>
            </a:r>
            <a:r>
              <a:rPr lang="en-US" dirty="0" smtClean="0">
                <a:latin typeface="Courier New"/>
                <a:cs typeface="Courier New"/>
              </a:rPr>
              <a:t>   return</a:t>
            </a:r>
          </a:p>
          <a:p>
            <a:pPr marL="457200" lvl="1" indent="0">
              <a:buNone/>
            </a:pPr>
            <a:r>
              <a:rPr lang="en-US" dirty="0" err="1" smtClean="0">
                <a:latin typeface="Courier New"/>
                <a:cs typeface="Courier New"/>
              </a:rPr>
              <a:t>def</a:t>
            </a:r>
            <a:r>
              <a:rPr lang="en-US" dirty="0" smtClean="0">
                <a:latin typeface="Courier New"/>
                <a:cs typeface="Courier New"/>
              </a:rPr>
              <a:t> grow(</a:t>
            </a:r>
            <a:r>
              <a:rPr lang="en-US" dirty="0" err="1" smtClean="0">
                <a:latin typeface="Courier New"/>
                <a:cs typeface="Courier New"/>
              </a:rPr>
              <a:t>self,average_growth_rate,stresses</a:t>
            </a:r>
            <a:r>
              <a:rPr lang="en-US" dirty="0" smtClean="0">
                <a:latin typeface="Courier New"/>
                <a:cs typeface="Courier New"/>
              </a:rPr>
              <a:t>):</a:t>
            </a:r>
          </a:p>
          <a:p>
            <a:pPr marL="457200" lvl="1" indent="0">
              <a:buNone/>
            </a:pPr>
            <a:r>
              <a:rPr lang="en-US" dirty="0">
                <a:latin typeface="Courier New"/>
                <a:cs typeface="Courier New"/>
              </a:rPr>
              <a:t> </a:t>
            </a:r>
            <a:r>
              <a:rPr lang="en-US" dirty="0" smtClean="0">
                <a:latin typeface="Courier New"/>
                <a:cs typeface="Courier New"/>
              </a:rPr>
              <a:t>   code</a:t>
            </a:r>
          </a:p>
          <a:p>
            <a:pPr marL="457200" lvl="1" indent="0">
              <a:buNone/>
            </a:pPr>
            <a:r>
              <a:rPr lang="en-US" dirty="0">
                <a:latin typeface="Courier New"/>
                <a:cs typeface="Courier New"/>
              </a:rPr>
              <a:t> </a:t>
            </a:r>
            <a:r>
              <a:rPr lang="en-US" dirty="0" smtClean="0">
                <a:latin typeface="Courier New"/>
                <a:cs typeface="Courier New"/>
              </a:rPr>
              <a:t>   return</a:t>
            </a:r>
          </a:p>
          <a:p>
            <a:pPr marL="457200" lvl="1" indent="0">
              <a:buNone/>
            </a:pPr>
            <a:r>
              <a:rPr lang="en-US" dirty="0" err="1" smtClean="0">
                <a:latin typeface="Courier New"/>
                <a:cs typeface="Courier New"/>
              </a:rPr>
              <a:t>def</a:t>
            </a:r>
            <a:r>
              <a:rPr lang="en-US" dirty="0" smtClean="0">
                <a:latin typeface="Courier New"/>
                <a:cs typeface="Courier New"/>
              </a:rPr>
              <a:t> die(</a:t>
            </a:r>
            <a:r>
              <a:rPr lang="en-US" dirty="0" err="1" smtClean="0">
                <a:latin typeface="Courier New"/>
                <a:cs typeface="Courier New"/>
              </a:rPr>
              <a:t>self,death_probability</a:t>
            </a:r>
            <a:r>
              <a:rPr lang="en-US" dirty="0" smtClean="0">
                <a:latin typeface="Courier New"/>
                <a:cs typeface="Courier New"/>
              </a:rPr>
              <a:t>, stresses):</a:t>
            </a:r>
          </a:p>
          <a:p>
            <a:pPr marL="457200" lvl="1" indent="0">
              <a:buNone/>
            </a:pPr>
            <a:r>
              <a:rPr lang="en-US" dirty="0">
                <a:latin typeface="Courier New"/>
                <a:cs typeface="Courier New"/>
              </a:rPr>
              <a:t> </a:t>
            </a:r>
            <a:r>
              <a:rPr lang="en-US" dirty="0" smtClean="0">
                <a:latin typeface="Courier New"/>
                <a:cs typeface="Courier New"/>
              </a:rPr>
              <a:t>   code</a:t>
            </a:r>
          </a:p>
          <a:p>
            <a:pPr marL="457200" lvl="1" indent="0">
              <a:buNone/>
            </a:pPr>
            <a:r>
              <a:rPr lang="en-US" dirty="0">
                <a:latin typeface="Courier New"/>
                <a:cs typeface="Courier New"/>
              </a:rPr>
              <a:t> </a:t>
            </a:r>
            <a:r>
              <a:rPr lang="en-US" dirty="0" smtClean="0">
                <a:latin typeface="Courier New"/>
                <a:cs typeface="Courier New"/>
              </a:rPr>
              <a:t>   return</a:t>
            </a:r>
            <a:endParaRPr lang="en-US" dirty="0" smtClean="0"/>
          </a:p>
          <a:p>
            <a:pPr lvl="1"/>
            <a:endParaRPr lang="en-US" dirty="0"/>
          </a:p>
        </p:txBody>
      </p:sp>
    </p:spTree>
    <p:extLst>
      <p:ext uri="{BB962C8B-B14F-4D97-AF65-F5344CB8AC3E}">
        <p14:creationId xmlns:p14="http://schemas.microsoft.com/office/powerpoint/2010/main" val="3245269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Classes</a:t>
            </a:r>
            <a:endParaRPr lang="en-US" dirty="0"/>
          </a:p>
        </p:txBody>
      </p:sp>
      <p:sp>
        <p:nvSpPr>
          <p:cNvPr id="3" name="Content Placeholder 2"/>
          <p:cNvSpPr>
            <a:spLocks noGrp="1"/>
          </p:cNvSpPr>
          <p:nvPr>
            <p:ph idx="1"/>
          </p:nvPr>
        </p:nvSpPr>
        <p:spPr/>
        <p:txBody>
          <a:bodyPr>
            <a:normAutofit/>
          </a:bodyPr>
          <a:lstStyle/>
          <a:p>
            <a:r>
              <a:rPr lang="en-US" dirty="0" smtClean="0"/>
              <a:t>A variable defined as part of the data contained in the class is called an </a:t>
            </a:r>
            <a:r>
              <a:rPr lang="en-US" i="1" dirty="0" smtClean="0"/>
              <a:t>attribute</a:t>
            </a:r>
            <a:r>
              <a:rPr lang="en-US" dirty="0" smtClean="0"/>
              <a:t>.</a:t>
            </a:r>
          </a:p>
          <a:p>
            <a:r>
              <a:rPr lang="en-US" dirty="0" smtClean="0"/>
              <a:t>The functions that are part of the class are called </a:t>
            </a:r>
            <a:r>
              <a:rPr lang="en-US" i="1" dirty="0" smtClean="0"/>
              <a:t>methods</a:t>
            </a:r>
            <a:r>
              <a:rPr lang="en-US" dirty="0" smtClean="0"/>
              <a:t>.</a:t>
            </a:r>
          </a:p>
          <a:p>
            <a:r>
              <a:rPr lang="en-US" dirty="0" smtClean="0"/>
              <a:t>Collectively, attributes and methods are often called </a:t>
            </a:r>
            <a:r>
              <a:rPr lang="en-US" i="1" dirty="0" smtClean="0"/>
              <a:t>members</a:t>
            </a:r>
            <a:r>
              <a:rPr lang="en-US" dirty="0" smtClean="0"/>
              <a:t> of the class.</a:t>
            </a:r>
          </a:p>
          <a:p>
            <a:r>
              <a:rPr lang="en-US" dirty="0" smtClean="0"/>
              <a:t>We use a special syntax to refer to members; typically we use </a:t>
            </a:r>
            <a:r>
              <a:rPr lang="en-US" b="1" dirty="0" err="1" smtClean="0"/>
              <a:t>instance.member</a:t>
            </a:r>
            <a:r>
              <a:rPr lang="en-US" b="1" dirty="0" smtClean="0"/>
              <a:t> </a:t>
            </a:r>
            <a:r>
              <a:rPr lang="en-US" dirty="0" smtClean="0"/>
              <a:t>or</a:t>
            </a:r>
            <a:r>
              <a:rPr lang="en-US" b="1" dirty="0" smtClean="0"/>
              <a:t> </a:t>
            </a:r>
            <a:r>
              <a:rPr lang="en-US" b="1" dirty="0" err="1" smtClean="0"/>
              <a:t>instance.method</a:t>
            </a:r>
            <a:r>
              <a:rPr lang="en-US" b="1" dirty="0" smtClean="0"/>
              <a:t>(</a:t>
            </a:r>
            <a:r>
              <a:rPr lang="en-US" b="1" dirty="0" err="1" smtClean="0"/>
              <a:t>var</a:t>
            </a:r>
            <a:r>
              <a:rPr lang="en-US" b="1" dirty="0" smtClean="0"/>
              <a:t>)</a:t>
            </a:r>
          </a:p>
        </p:txBody>
      </p:sp>
    </p:spTree>
    <p:extLst>
      <p:ext uri="{BB962C8B-B14F-4D97-AF65-F5344CB8AC3E}">
        <p14:creationId xmlns:p14="http://schemas.microsoft.com/office/powerpoint/2010/main" val="1824544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a:bodyPr>
          <a:lstStyle/>
          <a:p>
            <a:r>
              <a:rPr lang="en-US" dirty="0" smtClean="0"/>
              <a:t>Methods are </a:t>
            </a:r>
            <a:r>
              <a:rPr lang="en-US" dirty="0"/>
              <a:t>accessible only through </a:t>
            </a:r>
            <a:r>
              <a:rPr lang="en-US" i="1" dirty="0"/>
              <a:t>instances</a:t>
            </a:r>
            <a:r>
              <a:rPr lang="en-US" dirty="0"/>
              <a:t> of the class</a:t>
            </a:r>
            <a:r>
              <a:rPr lang="en-US" dirty="0" smtClean="0"/>
              <a:t>. Invoking a method on the instance is often called </a:t>
            </a:r>
            <a:r>
              <a:rPr lang="en-US" b="1" dirty="0" smtClean="0"/>
              <a:t>sending a message </a:t>
            </a:r>
            <a:r>
              <a:rPr lang="en-US" dirty="0" smtClean="0"/>
              <a:t>to the instance.</a:t>
            </a:r>
          </a:p>
          <a:p>
            <a:r>
              <a:rPr lang="en-US" dirty="0" smtClean="0"/>
              <a:t>The </a:t>
            </a:r>
            <a:r>
              <a:rPr lang="en-US" dirty="0"/>
              <a:t>methods define the interface to the class.  If we leave the interface alone we can make whatever changes to the class that are </a:t>
            </a:r>
            <a:r>
              <a:rPr lang="en-US" dirty="0" smtClean="0"/>
              <a:t>required, and no code that uses the class is affected.</a:t>
            </a:r>
            <a:endParaRPr lang="en-US" dirty="0"/>
          </a:p>
          <a:p>
            <a:endParaRPr lang="en-US" dirty="0" smtClean="0"/>
          </a:p>
        </p:txBody>
      </p:sp>
    </p:spTree>
    <p:extLst>
      <p:ext uri="{BB962C8B-B14F-4D97-AF65-F5344CB8AC3E}">
        <p14:creationId xmlns:p14="http://schemas.microsoft.com/office/powerpoint/2010/main" val="880384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Simple Composite Types</a:t>
            </a:r>
            <a:endParaRPr lang="en-US" dirty="0"/>
          </a:p>
        </p:txBody>
      </p:sp>
      <p:sp>
        <p:nvSpPr>
          <p:cNvPr id="3" name="Content Placeholder 2"/>
          <p:cNvSpPr>
            <a:spLocks noGrp="1"/>
          </p:cNvSpPr>
          <p:nvPr>
            <p:ph idx="1"/>
          </p:nvPr>
        </p:nvSpPr>
        <p:spPr/>
        <p:txBody>
          <a:bodyPr/>
          <a:lstStyle/>
          <a:p>
            <a:pPr marL="342900" lvl="1" indent="-342900"/>
            <a:r>
              <a:rPr lang="en-US" dirty="0" smtClean="0"/>
              <a:t>Python lists </a:t>
            </a:r>
            <a:r>
              <a:rPr lang="en-US" dirty="0"/>
              <a:t>can contain different types for different elements</a:t>
            </a:r>
            <a:r>
              <a:rPr lang="en-US" dirty="0" smtClean="0"/>
              <a:t>.  Dictionaries can contain different types for the values corresponding to a given key.  </a:t>
            </a:r>
          </a:p>
          <a:p>
            <a:pPr marL="342900" lvl="1" indent="-342900"/>
            <a:r>
              <a:rPr lang="en-US" dirty="0" smtClean="0"/>
              <a:t>We </a:t>
            </a:r>
            <a:r>
              <a:rPr lang="en-US" dirty="0"/>
              <a:t>could make a </a:t>
            </a:r>
            <a:r>
              <a:rPr lang="en-US" dirty="0" smtClean="0"/>
              <a:t>list or dictionary </a:t>
            </a:r>
            <a:r>
              <a:rPr lang="en-US" dirty="0"/>
              <a:t>of all the attributes we wanted for a given quantity, then if we need more than one </a:t>
            </a:r>
            <a:r>
              <a:rPr lang="en-US" dirty="0" smtClean="0"/>
              <a:t>of these variables we </a:t>
            </a:r>
            <a:r>
              <a:rPr lang="en-US" dirty="0"/>
              <a:t>could make a list of the </a:t>
            </a:r>
            <a:r>
              <a:rPr lang="en-US" dirty="0" smtClean="0"/>
              <a:t>lists, or a list of dictionaries, or even a dictionary of a dictionary.  </a:t>
            </a:r>
            <a:r>
              <a:rPr lang="en-US" dirty="0"/>
              <a:t>But then we must access the attributes by an </a:t>
            </a:r>
            <a:r>
              <a:rPr lang="en-US" dirty="0" smtClean="0"/>
              <a:t>index, or a key, or a combination of index and key, </a:t>
            </a:r>
            <a:r>
              <a:rPr lang="en-US" dirty="0"/>
              <a:t>and that can </a:t>
            </a:r>
            <a:r>
              <a:rPr lang="en-US" dirty="0" smtClean="0"/>
              <a:t>quickly become </a:t>
            </a:r>
            <a:r>
              <a:rPr lang="en-US" dirty="0"/>
              <a:t>complicated and confusing.</a:t>
            </a:r>
          </a:p>
          <a:p>
            <a:endParaRPr lang="en-US" dirty="0"/>
          </a:p>
        </p:txBody>
      </p:sp>
    </p:spTree>
    <p:extLst>
      <p:ext uri="{BB962C8B-B14F-4D97-AF65-F5344CB8AC3E}">
        <p14:creationId xmlns:p14="http://schemas.microsoft.com/office/powerpoint/2010/main" val="644434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Constructors</a:t>
            </a:r>
            <a:endParaRPr lang="en-US" dirty="0"/>
          </a:p>
        </p:txBody>
      </p:sp>
      <p:sp>
        <p:nvSpPr>
          <p:cNvPr id="6" name="Content Placeholder 5"/>
          <p:cNvSpPr>
            <a:spLocks noGrp="1"/>
          </p:cNvSpPr>
          <p:nvPr>
            <p:ph idx="1"/>
          </p:nvPr>
        </p:nvSpPr>
        <p:spPr/>
        <p:txBody>
          <a:bodyPr>
            <a:normAutofit lnSpcReduction="10000"/>
          </a:bodyPr>
          <a:lstStyle/>
          <a:p>
            <a:r>
              <a:rPr lang="en-US" dirty="0" smtClean="0"/>
              <a:t>Many OOP languages support a special procedure to create a new instance of the class.  This is called the </a:t>
            </a:r>
            <a:r>
              <a:rPr lang="en-US" b="1" dirty="0" smtClean="0"/>
              <a:t>constructor</a:t>
            </a:r>
            <a:r>
              <a:rPr lang="en-US" dirty="0" smtClean="0"/>
              <a:t>.</a:t>
            </a:r>
          </a:p>
          <a:p>
            <a:r>
              <a:rPr lang="en-US" dirty="0" smtClean="0"/>
              <a:t>Even when there is no formal constructor it is always possible to write a procedure with equivalent functionality.</a:t>
            </a:r>
          </a:p>
          <a:p>
            <a:r>
              <a:rPr lang="en-US" dirty="0" smtClean="0"/>
              <a:t>Constructors are indicated by special syntax such as  _ _</a:t>
            </a:r>
            <a:r>
              <a:rPr lang="en-US" dirty="0" err="1" smtClean="0"/>
              <a:t>init</a:t>
            </a:r>
            <a:r>
              <a:rPr lang="en-US" dirty="0" smtClean="0"/>
              <a:t>_ _ or by a function with the name of the class, or by other means.  The constructor may in some languages be invoked explicitly and in others via a special operator such as </a:t>
            </a:r>
            <a:r>
              <a:rPr lang="en-US" dirty="0" smtClean="0">
                <a:latin typeface="Courier New"/>
                <a:cs typeface="Courier New"/>
              </a:rPr>
              <a:t>new</a:t>
            </a:r>
            <a:r>
              <a:rPr lang="en-US" dirty="0" smtClean="0"/>
              <a:t>.</a:t>
            </a:r>
            <a:endParaRPr lang="en-US" dirty="0"/>
          </a:p>
        </p:txBody>
      </p:sp>
    </p:spTree>
    <p:extLst>
      <p:ext uri="{BB962C8B-B14F-4D97-AF65-F5344CB8AC3E}">
        <p14:creationId xmlns:p14="http://schemas.microsoft.com/office/powerpoint/2010/main" val="1501315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Destructors</a:t>
            </a:r>
            <a:endParaRPr lang="en-US" dirty="0"/>
          </a:p>
        </p:txBody>
      </p:sp>
      <p:sp>
        <p:nvSpPr>
          <p:cNvPr id="3" name="Content Placeholder 2"/>
          <p:cNvSpPr>
            <a:spLocks noGrp="1"/>
          </p:cNvSpPr>
          <p:nvPr>
            <p:ph idx="1"/>
          </p:nvPr>
        </p:nvSpPr>
        <p:spPr/>
        <p:txBody>
          <a:bodyPr/>
          <a:lstStyle/>
          <a:p>
            <a:r>
              <a:rPr lang="en-US" dirty="0" smtClean="0"/>
              <a:t>Sometimes we need to remove a class instance and release the memory it occupies.</a:t>
            </a:r>
          </a:p>
          <a:p>
            <a:r>
              <a:rPr lang="en-US" dirty="0" smtClean="0"/>
              <a:t>This is accomplished via a destructor.  It may be indicated by a special function name such as ~&lt;class name&gt; and which is invoked by a special operator, such as </a:t>
            </a:r>
            <a:r>
              <a:rPr lang="en-US" dirty="0" smtClean="0">
                <a:latin typeface="Courier New"/>
                <a:cs typeface="Courier New"/>
              </a:rPr>
              <a:t>free</a:t>
            </a:r>
            <a:r>
              <a:rPr lang="en-US" dirty="0" smtClean="0"/>
              <a:t>.</a:t>
            </a:r>
          </a:p>
          <a:p>
            <a:r>
              <a:rPr lang="en-US" dirty="0" smtClean="0"/>
              <a:t>Not all languages provide destructors.  </a:t>
            </a:r>
            <a:endParaRPr lang="en-US" dirty="0"/>
          </a:p>
          <a:p>
            <a:r>
              <a:rPr lang="en-US" dirty="0" smtClean="0"/>
              <a:t>Other languages provide a destructor that operates only when the system itself, not the programmer, deletes an instance.</a:t>
            </a:r>
            <a:endParaRPr lang="en-US" dirty="0"/>
          </a:p>
        </p:txBody>
      </p:sp>
    </p:spTree>
    <p:extLst>
      <p:ext uri="{BB962C8B-B14F-4D97-AF65-F5344CB8AC3E}">
        <p14:creationId xmlns:p14="http://schemas.microsoft.com/office/powerpoint/2010/main" val="873102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and Private Attributes</a:t>
            </a:r>
            <a:endParaRPr lang="en-US" dirty="0"/>
          </a:p>
        </p:txBody>
      </p:sp>
      <p:sp>
        <p:nvSpPr>
          <p:cNvPr id="3" name="Content Placeholder 2"/>
          <p:cNvSpPr>
            <a:spLocks noGrp="1"/>
          </p:cNvSpPr>
          <p:nvPr>
            <p:ph idx="1"/>
          </p:nvPr>
        </p:nvSpPr>
        <p:spPr/>
        <p:txBody>
          <a:bodyPr>
            <a:normAutofit fontScale="92500"/>
          </a:bodyPr>
          <a:lstStyle/>
          <a:p>
            <a:r>
              <a:rPr lang="en-US" dirty="0" smtClean="0"/>
              <a:t>Public attributes can be accessed directly through the name of the instance.</a:t>
            </a:r>
          </a:p>
          <a:p>
            <a:pPr marL="274320" lvl="1" indent="0">
              <a:buNone/>
            </a:pPr>
            <a:r>
              <a:rPr lang="en-US" dirty="0">
                <a:latin typeface="Courier New" charset="0"/>
                <a:ea typeface="Courier New" charset="0"/>
                <a:cs typeface="Courier New" charset="0"/>
              </a:rPr>
              <a:t>t</a:t>
            </a:r>
            <a:r>
              <a:rPr lang="en-US" dirty="0" smtClean="0">
                <a:latin typeface="Courier New" charset="0"/>
                <a:ea typeface="Courier New" charset="0"/>
                <a:cs typeface="Courier New" charset="0"/>
              </a:rPr>
              <a:t>ype Soil</a:t>
            </a:r>
          </a:p>
          <a:p>
            <a:pPr marL="548640" lvl="2" indent="0">
              <a:buNone/>
            </a:pPr>
            <a:r>
              <a:rPr lang="en-US" sz="2400" dirty="0" smtClean="0">
                <a:latin typeface="Courier New" charset="0"/>
                <a:ea typeface="Courier New" charset="0"/>
                <a:cs typeface="Courier New" charset="0"/>
              </a:rPr>
              <a:t>public porosity</a:t>
            </a:r>
          </a:p>
          <a:p>
            <a:r>
              <a:rPr lang="en-US" dirty="0" smtClean="0"/>
              <a:t>Private attributes must be accessed through a </a:t>
            </a:r>
            <a:r>
              <a:rPr lang="en-US" i="1" dirty="0" smtClean="0"/>
              <a:t>method</a:t>
            </a:r>
            <a:r>
              <a:rPr lang="en-US" dirty="0" smtClean="0"/>
              <a:t>.</a:t>
            </a:r>
          </a:p>
          <a:p>
            <a:pPr marL="548640" lvl="2" indent="0">
              <a:buNone/>
            </a:pPr>
            <a:r>
              <a:rPr lang="en-US" sz="2400" dirty="0" smtClean="0">
                <a:latin typeface="Courier New" charset="0"/>
                <a:ea typeface="Courier New" charset="0"/>
                <a:cs typeface="Courier New" charset="0"/>
              </a:rPr>
              <a:t>private </a:t>
            </a:r>
            <a:r>
              <a:rPr lang="en-US" sz="2400" dirty="0" err="1" smtClean="0">
                <a:latin typeface="Courier New" charset="0"/>
                <a:ea typeface="Courier New" charset="0"/>
                <a:cs typeface="Courier New" charset="0"/>
              </a:rPr>
              <a:t>carbon_availability</a:t>
            </a:r>
            <a:endParaRPr lang="en-US" sz="2400" dirty="0" smtClean="0">
              <a:latin typeface="Courier New" charset="0"/>
              <a:ea typeface="Courier New" charset="0"/>
              <a:cs typeface="Courier New" charset="0"/>
            </a:endParaRPr>
          </a:p>
          <a:p>
            <a:pPr marL="548640" lvl="2" indent="0">
              <a:buNone/>
            </a:pPr>
            <a:r>
              <a:rPr lang="en-US" sz="2400" dirty="0" smtClean="0">
                <a:latin typeface="Courier New" charset="0"/>
                <a:ea typeface="Courier New" charset="0"/>
                <a:cs typeface="Courier New" charset="0"/>
              </a:rPr>
              <a:t>private </a:t>
            </a:r>
            <a:r>
              <a:rPr lang="en-US" sz="2400" dirty="0" err="1" smtClean="0">
                <a:latin typeface="Courier New" charset="0"/>
                <a:ea typeface="Courier New" charset="0"/>
                <a:cs typeface="Courier New" charset="0"/>
              </a:rPr>
              <a:t>nitrogen_availability</a:t>
            </a:r>
            <a:endParaRPr lang="en-US" sz="2400" dirty="0" smtClean="0">
              <a:latin typeface="Courier New" charset="0"/>
              <a:ea typeface="Courier New" charset="0"/>
              <a:cs typeface="Courier New" charset="0"/>
            </a:endParaRPr>
          </a:p>
          <a:p>
            <a:r>
              <a:rPr lang="en-US" dirty="0" smtClean="0">
                <a:ea typeface="Courier New" charset="0"/>
                <a:cs typeface="Courier New" charset="0"/>
              </a:rPr>
              <a:t>I don't want anything setting </a:t>
            </a:r>
            <a:r>
              <a:rPr lang="en-US" dirty="0" err="1" smtClean="0">
                <a:ea typeface="Courier New" charset="0"/>
                <a:cs typeface="Courier New" charset="0"/>
              </a:rPr>
              <a:t>carbon_availability</a:t>
            </a:r>
            <a:r>
              <a:rPr lang="en-US" dirty="0" smtClean="0">
                <a:ea typeface="Courier New" charset="0"/>
                <a:cs typeface="Courier New" charset="0"/>
              </a:rPr>
              <a:t> or </a:t>
            </a:r>
            <a:r>
              <a:rPr lang="en-US" dirty="0" err="1" smtClean="0">
                <a:ea typeface="Courier New" charset="0"/>
                <a:cs typeface="Courier New" charset="0"/>
              </a:rPr>
              <a:t>nitrogen_availibility</a:t>
            </a:r>
            <a:r>
              <a:rPr lang="en-US" dirty="0" smtClean="0">
                <a:ea typeface="Courier New" charset="0"/>
                <a:cs typeface="Courier New" charset="0"/>
              </a:rPr>
              <a:t> except some member functions I will write.  It's OK for "outsiders" to </a:t>
            </a:r>
            <a:r>
              <a:rPr lang="en-US" dirty="0" err="1" smtClean="0">
                <a:ea typeface="Courier New" charset="0"/>
                <a:cs typeface="Courier New" charset="0"/>
              </a:rPr>
              <a:t>acces</a:t>
            </a:r>
            <a:r>
              <a:rPr lang="en-US" dirty="0" smtClean="0">
                <a:ea typeface="Courier New" charset="0"/>
                <a:cs typeface="Courier New" charset="0"/>
              </a:rPr>
              <a:t> </a:t>
            </a:r>
            <a:r>
              <a:rPr lang="en-US" dirty="0" smtClean="0">
                <a:latin typeface="Courier New" charset="0"/>
                <a:ea typeface="Courier New" charset="0"/>
                <a:cs typeface="Courier New" charset="0"/>
              </a:rPr>
              <a:t>porosity</a:t>
            </a:r>
            <a:r>
              <a:rPr lang="en-US" dirty="0" smtClean="0">
                <a:ea typeface="Courier New" charset="0"/>
                <a:cs typeface="Courier New" charset="0"/>
              </a:rPr>
              <a:t>.</a:t>
            </a:r>
            <a:endParaRPr lang="en-US" dirty="0">
              <a:ea typeface="Courier New" charset="0"/>
              <a:cs typeface="Courier New" charset="0"/>
            </a:endParaRPr>
          </a:p>
        </p:txBody>
      </p:sp>
    </p:spTree>
    <p:extLst>
      <p:ext uri="{BB962C8B-B14F-4D97-AF65-F5344CB8AC3E}">
        <p14:creationId xmlns:p14="http://schemas.microsoft.com/office/powerpoint/2010/main" val="3296848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classes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7318553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Definition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Classes are defined in a module.  Normally only the class is in the module.</a:t>
            </a:r>
          </a:p>
          <a:p>
            <a:r>
              <a:rPr lang="en-US" dirty="0" smtClean="0"/>
              <a:t>The keyword is </a:t>
            </a:r>
            <a:r>
              <a:rPr lang="en-US" dirty="0" smtClean="0">
                <a:latin typeface="Courier New"/>
                <a:cs typeface="Courier New"/>
              </a:rPr>
              <a:t>class</a:t>
            </a:r>
          </a:p>
          <a:p>
            <a:r>
              <a:rPr lang="en-US" dirty="0" smtClean="0">
                <a:cs typeface="Courier New"/>
              </a:rPr>
              <a:t>The class body is indented one level.</a:t>
            </a:r>
          </a:p>
          <a:p>
            <a:r>
              <a:rPr lang="en-US" dirty="0" smtClean="0"/>
              <a:t>Classes without methods are possible in Python, though usually a class will have at least a constructor.</a:t>
            </a:r>
          </a:p>
          <a:p>
            <a:r>
              <a:rPr lang="en-US" dirty="0" smtClean="0"/>
              <a:t>If there is no constructor then</a:t>
            </a:r>
          </a:p>
          <a:p>
            <a:pPr marL="0" indent="0">
              <a:buNone/>
            </a:pPr>
            <a:r>
              <a:rPr lang="en-US" dirty="0" smtClean="0">
                <a:latin typeface="Courier New"/>
                <a:cs typeface="Courier New"/>
              </a:rPr>
              <a:t>	</a:t>
            </a:r>
            <a:r>
              <a:rPr lang="en-US" dirty="0" err="1" smtClean="0">
                <a:latin typeface="Courier New"/>
                <a:cs typeface="Courier New"/>
              </a:rPr>
              <a:t>new_inst</a:t>
            </a:r>
            <a:r>
              <a:rPr lang="en-US" dirty="0" smtClean="0">
                <a:latin typeface="Courier New"/>
                <a:cs typeface="Courier New"/>
              </a:rPr>
              <a:t>=</a:t>
            </a:r>
            <a:r>
              <a:rPr lang="en-US" dirty="0" err="1" smtClean="0">
                <a:latin typeface="Courier New"/>
                <a:cs typeface="Courier New"/>
              </a:rPr>
              <a:t>MyClass</a:t>
            </a:r>
            <a:r>
              <a:rPr lang="en-US" dirty="0" smtClean="0">
                <a:latin typeface="Courier New"/>
                <a:cs typeface="Courier New"/>
              </a:rPr>
              <a:t>()</a:t>
            </a:r>
          </a:p>
          <a:p>
            <a:pPr marL="0" indent="0">
              <a:buNone/>
            </a:pPr>
            <a:r>
              <a:rPr lang="en-US" dirty="0" smtClean="0"/>
              <a:t>      creates an </a:t>
            </a:r>
            <a:r>
              <a:rPr lang="en-US" i="1" dirty="0" smtClean="0"/>
              <a:t>empty</a:t>
            </a:r>
            <a:r>
              <a:rPr lang="en-US" dirty="0" smtClean="0"/>
              <a:t> instance (variable) of the class.</a:t>
            </a:r>
          </a:p>
          <a:p>
            <a:r>
              <a:rPr lang="en-US" dirty="0" smtClean="0"/>
              <a:t>Variables initialized before the first method are </a:t>
            </a:r>
            <a:r>
              <a:rPr lang="en-US" i="1" dirty="0" smtClean="0"/>
              <a:t>global</a:t>
            </a:r>
            <a:r>
              <a:rPr lang="en-US" dirty="0" smtClean="0"/>
              <a:t> to the class.  All methods can see them.</a:t>
            </a:r>
          </a:p>
          <a:p>
            <a:endParaRPr lang="en-US" dirty="0" smtClean="0"/>
          </a:p>
          <a:p>
            <a:endParaRPr lang="en-US" dirty="0"/>
          </a:p>
        </p:txBody>
      </p:sp>
    </p:spTree>
    <p:extLst>
      <p:ext uri="{BB962C8B-B14F-4D97-AF65-F5344CB8AC3E}">
        <p14:creationId xmlns:p14="http://schemas.microsoft.com/office/powerpoint/2010/main" val="942644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latin typeface="Courier New"/>
                <a:cs typeface="Courier New"/>
              </a:rPr>
              <a:t>class </a:t>
            </a:r>
            <a:r>
              <a:rPr lang="en-US" sz="2000" dirty="0" err="1" smtClean="0">
                <a:latin typeface="Courier New"/>
                <a:cs typeface="Courier New"/>
              </a:rPr>
              <a:t>MyClass</a:t>
            </a:r>
            <a:r>
              <a:rPr lang="en-US" sz="2000" dirty="0" smtClean="0">
                <a:latin typeface="Courier New"/>
                <a:cs typeface="Courier New"/>
              </a:rPr>
              <a:t>:</a:t>
            </a:r>
          </a:p>
          <a:p>
            <a:pPr marL="0" indent="0">
              <a:buNone/>
            </a:pPr>
            <a:r>
              <a:rPr lang="en-US" sz="2000" dirty="0" smtClean="0">
                <a:latin typeface="Courier New"/>
                <a:cs typeface="Courier New"/>
              </a:rPr>
              <a:t>   """This is my class"""</a:t>
            </a:r>
          </a:p>
          <a:p>
            <a:pPr marL="0" indent="0">
              <a:buNone/>
            </a:pPr>
            <a:r>
              <a:rPr lang="en-US" sz="2000" dirty="0">
                <a:latin typeface="Courier New"/>
                <a:cs typeface="Courier New"/>
              </a:rPr>
              <a:t> </a:t>
            </a:r>
            <a:r>
              <a:rPr lang="en-US" sz="2000" dirty="0" smtClean="0">
                <a:latin typeface="Courier New"/>
                <a:cs typeface="Courier New"/>
              </a:rPr>
              <a:t>  </a:t>
            </a:r>
            <a:r>
              <a:rPr lang="en-US" sz="2000" dirty="0" err="1" smtClean="0">
                <a:latin typeface="Courier New"/>
                <a:cs typeface="Courier New"/>
              </a:rPr>
              <a:t>i</a:t>
            </a:r>
            <a:r>
              <a:rPr lang="en-US" sz="2000" dirty="0" smtClean="0">
                <a:latin typeface="Courier New"/>
                <a:cs typeface="Courier New"/>
              </a:rPr>
              <a:t>=12345</a:t>
            </a:r>
          </a:p>
          <a:p>
            <a:pPr lvl="1" indent="0">
              <a:buNone/>
            </a:pPr>
            <a:r>
              <a:rPr lang="en-US" sz="2000" dirty="0" err="1" smtClean="0">
                <a:latin typeface="Courier New"/>
                <a:cs typeface="Courier New"/>
              </a:rPr>
              <a:t>def</a:t>
            </a:r>
            <a:r>
              <a:rPr lang="en-US" sz="2000" dirty="0" smtClean="0">
                <a:latin typeface="Courier New"/>
                <a:cs typeface="Courier New"/>
              </a:rPr>
              <a:t> __</a:t>
            </a:r>
            <a:r>
              <a:rPr lang="en-US" sz="2000" dirty="0" err="1" smtClean="0">
                <a:latin typeface="Courier New"/>
                <a:cs typeface="Courier New"/>
              </a:rPr>
              <a:t>init</a:t>
            </a:r>
            <a:r>
              <a:rPr lang="en-US" sz="2000" dirty="0" smtClean="0">
                <a:latin typeface="Courier New"/>
                <a:cs typeface="Courier New"/>
              </a:rPr>
              <a:t>__(</a:t>
            </a:r>
            <a:r>
              <a:rPr lang="en-US" sz="2000" dirty="0" err="1" smtClean="0">
                <a:latin typeface="Courier New"/>
                <a:cs typeface="Courier New"/>
              </a:rPr>
              <a:t>self,x,y</a:t>
            </a:r>
            <a:r>
              <a:rPr lang="en-US" sz="2000" dirty="0" smtClean="0">
                <a:latin typeface="Courier New"/>
                <a:cs typeface="Courier New"/>
              </a:rPr>
              <a:t>):</a:t>
            </a:r>
          </a:p>
          <a:p>
            <a:pPr marL="914400" lvl="2" indent="0">
              <a:buNone/>
            </a:pPr>
            <a:r>
              <a:rPr lang="en-US" dirty="0" err="1" smtClean="0">
                <a:latin typeface="Courier New"/>
                <a:cs typeface="Courier New"/>
              </a:rPr>
              <a:t>self.x</a:t>
            </a:r>
            <a:r>
              <a:rPr lang="en-US" dirty="0" smtClean="0">
                <a:latin typeface="Courier New"/>
                <a:cs typeface="Courier New"/>
              </a:rPr>
              <a:t>=x</a:t>
            </a:r>
          </a:p>
          <a:p>
            <a:pPr marL="914400" lvl="2" indent="0">
              <a:buNone/>
            </a:pPr>
            <a:r>
              <a:rPr lang="en-US" dirty="0" err="1" smtClean="0">
                <a:latin typeface="Courier New"/>
                <a:cs typeface="Courier New"/>
              </a:rPr>
              <a:t>self.y</a:t>
            </a:r>
            <a:r>
              <a:rPr lang="en-US" dirty="0" smtClean="0">
                <a:latin typeface="Courier New"/>
                <a:cs typeface="Courier New"/>
              </a:rPr>
              <a:t>=y</a:t>
            </a:r>
          </a:p>
          <a:p>
            <a:pPr marL="914400" lvl="2" indent="0">
              <a:buNone/>
            </a:pPr>
            <a:endParaRPr lang="en-US" dirty="0" smtClean="0">
              <a:latin typeface="Courier New"/>
              <a:cs typeface="Courier New"/>
            </a:endParaRPr>
          </a:p>
          <a:p>
            <a:pPr lvl="1" indent="0">
              <a:buNone/>
            </a:pPr>
            <a:r>
              <a:rPr lang="en-US" sz="2000" dirty="0" err="1" smtClean="0">
                <a:latin typeface="Courier New"/>
                <a:cs typeface="Courier New"/>
              </a:rPr>
              <a:t>def</a:t>
            </a:r>
            <a:r>
              <a:rPr lang="en-US" sz="2000" dirty="0" smtClean="0">
                <a:latin typeface="Courier New"/>
                <a:cs typeface="Courier New"/>
              </a:rPr>
              <a:t> reset(</a:t>
            </a:r>
            <a:r>
              <a:rPr lang="en-US" sz="2000" dirty="0" err="1" smtClean="0">
                <a:latin typeface="Courier New"/>
                <a:cs typeface="Courier New"/>
              </a:rPr>
              <a:t>self,x,y</a:t>
            </a:r>
            <a:r>
              <a:rPr lang="en-US" sz="2000" dirty="0" smtClean="0">
                <a:latin typeface="Courier New"/>
                <a:cs typeface="Courier New"/>
              </a:rPr>
              <a:t>):</a:t>
            </a:r>
          </a:p>
          <a:p>
            <a:pPr marL="914400" lvl="2" indent="0">
              <a:buNone/>
            </a:pPr>
            <a:r>
              <a:rPr lang="en-US" dirty="0" err="1" smtClean="0">
                <a:latin typeface="Courier New"/>
                <a:cs typeface="Courier New"/>
              </a:rPr>
              <a:t>self.x</a:t>
            </a:r>
            <a:r>
              <a:rPr lang="en-US" dirty="0" smtClean="0">
                <a:latin typeface="Courier New"/>
                <a:cs typeface="Courier New"/>
              </a:rPr>
              <a:t>=x</a:t>
            </a:r>
          </a:p>
          <a:p>
            <a:pPr marL="914400" lvl="2" indent="0">
              <a:buNone/>
            </a:pPr>
            <a:r>
              <a:rPr lang="en-US" dirty="0" err="1" smtClean="0">
                <a:latin typeface="Courier New"/>
                <a:cs typeface="Courier New"/>
              </a:rPr>
              <a:t>self.y</a:t>
            </a:r>
            <a:r>
              <a:rPr lang="en-US" dirty="0" smtClean="0">
                <a:latin typeface="Courier New"/>
                <a:cs typeface="Courier New"/>
              </a:rPr>
              <a:t>=y</a:t>
            </a:r>
          </a:p>
          <a:p>
            <a:pPr marL="914400" lvl="2" indent="0">
              <a:buNone/>
            </a:pPr>
            <a:endParaRPr lang="en-US" dirty="0" smtClean="0">
              <a:latin typeface="Courier New"/>
              <a:cs typeface="Courier New"/>
            </a:endParaRPr>
          </a:p>
          <a:p>
            <a:pPr marL="365760" indent="0">
              <a:buNone/>
            </a:pPr>
            <a:r>
              <a:rPr lang="en-US" sz="2000" dirty="0" err="1" smtClean="0">
                <a:latin typeface="Courier New"/>
                <a:cs typeface="Courier New"/>
              </a:rPr>
              <a:t>def</a:t>
            </a:r>
            <a:r>
              <a:rPr lang="en-US" sz="2000" dirty="0" smtClean="0">
                <a:latin typeface="Courier New"/>
                <a:cs typeface="Courier New"/>
              </a:rPr>
              <a:t> </a:t>
            </a:r>
            <a:r>
              <a:rPr lang="en-US" sz="2000" dirty="0" err="1" smtClean="0">
                <a:latin typeface="Courier New"/>
                <a:cs typeface="Courier New"/>
              </a:rPr>
              <a:t>addit</a:t>
            </a:r>
            <a:r>
              <a:rPr lang="en-US" sz="2000" dirty="0" smtClean="0">
                <a:latin typeface="Courier New"/>
                <a:cs typeface="Courier New"/>
              </a:rPr>
              <a:t>(</a:t>
            </a:r>
            <a:r>
              <a:rPr lang="en-US" sz="2000" dirty="0" err="1" smtClean="0">
                <a:latin typeface="Courier New"/>
                <a:cs typeface="Courier New"/>
              </a:rPr>
              <a:t>self,z</a:t>
            </a:r>
            <a:r>
              <a:rPr lang="en-US" sz="2000" dirty="0" smtClean="0">
                <a:latin typeface="Courier New"/>
                <a:cs typeface="Courier New"/>
              </a:rPr>
              <a:t>):</a:t>
            </a:r>
          </a:p>
          <a:p>
            <a:pPr lvl="1" indent="0">
              <a:buNone/>
            </a:pPr>
            <a:r>
              <a:rPr lang="en-US" sz="2000" dirty="0" smtClean="0">
                <a:latin typeface="Courier New"/>
                <a:cs typeface="Courier New"/>
              </a:rPr>
              <a:t>   return </a:t>
            </a:r>
            <a:r>
              <a:rPr lang="en-US" sz="2000" dirty="0" err="1" smtClean="0">
                <a:latin typeface="Courier New"/>
                <a:cs typeface="Courier New"/>
              </a:rPr>
              <a:t>MyClass.i+self.y-z</a:t>
            </a:r>
            <a:endParaRPr lang="en-US" sz="2000" dirty="0" smtClean="0">
              <a:latin typeface="Courier New"/>
              <a:cs typeface="Courier New"/>
            </a:endParaRPr>
          </a:p>
          <a:p>
            <a:pPr lvl="1"/>
            <a:endParaRPr lang="en-US" dirty="0" smtClean="0"/>
          </a:p>
          <a:p>
            <a:pPr lvl="1"/>
            <a:endParaRPr lang="en-US" dirty="0"/>
          </a:p>
        </p:txBody>
      </p:sp>
    </p:spTree>
    <p:extLst>
      <p:ext uri="{BB962C8B-B14F-4D97-AF65-F5344CB8AC3E}">
        <p14:creationId xmlns:p14="http://schemas.microsoft.com/office/powerpoint/2010/main" val="2782902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
          <p:cNvSpPr>
            <a:spLocks noGrp="1" noChangeArrowheads="1"/>
          </p:cNvSpPr>
          <p:nvPr>
            <p:ph type="title"/>
          </p:nvPr>
        </p:nvSpPr>
        <p:spPr>
          <a:xfrm>
            <a:off x="414720" y="0"/>
            <a:ext cx="8228160" cy="1062832"/>
          </a:xfrm>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atin typeface="Arial" charset="0"/>
                <a:cs typeface="DejaVu Sans" charset="0"/>
              </a:rPr>
              <a:t>Explanation</a:t>
            </a:r>
          </a:p>
        </p:txBody>
      </p:sp>
      <p:sp>
        <p:nvSpPr>
          <p:cNvPr id="131074" name="Rectangle 2"/>
          <p:cNvSpPr>
            <a:spLocks noGrp="1" noChangeArrowheads="1"/>
          </p:cNvSpPr>
          <p:nvPr>
            <p:ph idx="1"/>
          </p:nvPr>
        </p:nvSpPr>
        <p:spPr>
          <a:xfrm>
            <a:off x="414720" y="838200"/>
            <a:ext cx="8228160" cy="5666995"/>
          </a:xfrm>
        </p:spPr>
        <p:txBody>
          <a:bodyPr tIns="20802"/>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a:latin typeface="Arial" charset="0"/>
                <a:cs typeface="DejaVu Sans" charset="0"/>
              </a:rPr>
              <a:t>Line one defines the class name. </a:t>
            </a:r>
            <a:endParaRPr lang="en-US" sz="2400" dirty="0" smtClean="0">
              <a:latin typeface="Arial" charset="0"/>
              <a:cs typeface="DejaVu Sans" charset="0"/>
            </a:endParaRP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latin typeface="Arial" charset="0"/>
                <a:cs typeface="DejaVu Sans" charset="0"/>
              </a:rPr>
              <a:t>The </a:t>
            </a:r>
            <a:r>
              <a:rPr lang="en-US" sz="2400" dirty="0">
                <a:latin typeface="Arial" charset="0"/>
                <a:cs typeface="DejaVu Sans" charset="0"/>
              </a:rPr>
              <a:t>next line is a documentation string. </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a:latin typeface="Arial" charset="0"/>
                <a:cs typeface="DejaVu Sans" charset="0"/>
              </a:rPr>
              <a:t>The next line defines a variable that is global to the class.  It is initialized to a value.</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a:latin typeface="Arial" charset="0"/>
                <a:cs typeface="DejaVu Sans" charset="0"/>
              </a:rPr>
              <a:t>Next is the </a:t>
            </a:r>
            <a:r>
              <a:rPr lang="en-US" sz="2400" dirty="0">
                <a:latin typeface="Courier New"/>
                <a:cs typeface="Courier New"/>
              </a:rPr>
              <a:t>__</a:t>
            </a:r>
            <a:r>
              <a:rPr lang="en-US" sz="2400" dirty="0" err="1">
                <a:latin typeface="Courier New"/>
                <a:cs typeface="Courier New"/>
              </a:rPr>
              <a:t>init</a:t>
            </a:r>
            <a:r>
              <a:rPr lang="en-US" sz="2400" dirty="0">
                <a:latin typeface="Courier New"/>
                <a:cs typeface="Courier New"/>
              </a:rPr>
              <a:t>__</a:t>
            </a:r>
            <a:r>
              <a:rPr lang="en-US" sz="2400" dirty="0">
                <a:latin typeface="Arial" charset="0"/>
                <a:cs typeface="DejaVu Sans" charset="0"/>
              </a:rPr>
              <a:t> method, </a:t>
            </a:r>
            <a:r>
              <a:rPr lang="en-US" sz="2400" dirty="0" smtClean="0">
                <a:latin typeface="Arial" charset="0"/>
                <a:cs typeface="DejaVu Sans" charset="0"/>
              </a:rPr>
              <a:t>the </a:t>
            </a:r>
            <a:r>
              <a:rPr lang="en-US" sz="2400" i="1" dirty="0">
                <a:latin typeface="Arial" charset="0"/>
                <a:cs typeface="DejaVu Sans" charset="0"/>
              </a:rPr>
              <a:t>constructor</a:t>
            </a:r>
            <a:r>
              <a:rPr lang="en-US" sz="2400" dirty="0">
                <a:latin typeface="Arial" charset="0"/>
                <a:cs typeface="DejaVu Sans" charset="0"/>
              </a:rPr>
              <a:t>.  It is executed when a new class instance is created. </a:t>
            </a:r>
            <a:endParaRPr lang="en-US" sz="2400" dirty="0" smtClean="0">
              <a:latin typeface="Arial" charset="0"/>
              <a:cs typeface="DejaVu Sans" charset="0"/>
            </a:endParaRP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latin typeface="Arial" charset="0"/>
                <a:cs typeface="DejaVu Sans" charset="0"/>
              </a:rPr>
              <a:t>Next is a method that acts only upon the instance.  Note that it does </a:t>
            </a:r>
            <a:r>
              <a:rPr lang="en-US" sz="2400" i="1" dirty="0" smtClean="0">
                <a:latin typeface="Arial" charset="0"/>
                <a:cs typeface="DejaVu Sans" charset="0"/>
              </a:rPr>
              <a:t>not</a:t>
            </a:r>
            <a:r>
              <a:rPr lang="en-US" sz="2400" dirty="0" smtClean="0">
                <a:latin typeface="Arial" charset="0"/>
                <a:cs typeface="DejaVu Sans" charset="0"/>
              </a:rPr>
              <a:t> return the instance. Instance variables are never returned from a method of their class. Traditionally </a:t>
            </a:r>
            <a:r>
              <a:rPr lang="en-US" sz="2400" dirty="0" smtClean="0">
                <a:latin typeface="Courier New"/>
                <a:cs typeface="Courier New"/>
              </a:rPr>
              <a:t>None</a:t>
            </a:r>
            <a:r>
              <a:rPr lang="en-US" sz="2400" dirty="0" smtClean="0">
                <a:latin typeface="Arial" charset="0"/>
                <a:cs typeface="DejaVu Sans" charset="0"/>
              </a:rPr>
              <a:t> is returned (explicitly or by default).</a:t>
            </a:r>
            <a:endParaRPr lang="en-US" sz="2400" dirty="0">
              <a:latin typeface="Arial" charset="0"/>
              <a:cs typeface="DejaVu Sans" charset="0"/>
            </a:endParaRP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400" dirty="0" smtClean="0">
                <a:latin typeface="Arial" charset="0"/>
                <a:cs typeface="DejaVu Sans" charset="0"/>
              </a:rPr>
              <a:t>Finally</a:t>
            </a:r>
            <a:r>
              <a:rPr lang="en-US" sz="2400" dirty="0">
                <a:latin typeface="Arial" charset="0"/>
                <a:cs typeface="DejaVu Sans" charset="0"/>
              </a:rPr>
              <a:t>, we have </a:t>
            </a:r>
            <a:r>
              <a:rPr lang="en-US" sz="2400" dirty="0" smtClean="0">
                <a:latin typeface="Arial" charset="0"/>
                <a:cs typeface="DejaVu Sans" charset="0"/>
              </a:rPr>
              <a:t>a function </a:t>
            </a:r>
            <a:r>
              <a:rPr lang="en-US" sz="2400" dirty="0">
                <a:latin typeface="Arial" charset="0"/>
                <a:cs typeface="DejaVu Sans" charset="0"/>
              </a:rPr>
              <a:t>that </a:t>
            </a:r>
            <a:r>
              <a:rPr lang="en-US" sz="2400" dirty="0" smtClean="0">
                <a:latin typeface="Arial" charset="0"/>
                <a:cs typeface="DejaVu Sans" charset="0"/>
              </a:rPr>
              <a:t>performs a computation and returns a value to the caller.</a:t>
            </a:r>
            <a:endParaRPr lang="en-US" sz="2400" dirty="0">
              <a:latin typeface="Arial" charset="0"/>
              <a:cs typeface="DejaVu Sans" charset="0"/>
            </a:endParaRPr>
          </a:p>
        </p:txBody>
      </p:sp>
    </p:spTree>
    <p:extLst>
      <p:ext uri="{BB962C8B-B14F-4D97-AF65-F5344CB8AC3E}">
        <p14:creationId xmlns:p14="http://schemas.microsoft.com/office/powerpoint/2010/main" val="31786324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t>
            </a:r>
            <a:endParaRPr lang="en-US" dirty="0"/>
          </a:p>
        </p:txBody>
      </p:sp>
      <p:sp>
        <p:nvSpPr>
          <p:cNvPr id="3" name="Content Placeholder 2"/>
          <p:cNvSpPr>
            <a:spLocks noGrp="1"/>
          </p:cNvSpPr>
          <p:nvPr>
            <p:ph idx="1"/>
          </p:nvPr>
        </p:nvSpPr>
        <p:spPr/>
        <p:txBody>
          <a:bodyPr/>
          <a:lstStyle/>
          <a:p>
            <a:r>
              <a:rPr lang="en-US" dirty="0" smtClean="0"/>
              <a:t>The first argument to the class methods </a:t>
            </a:r>
            <a:r>
              <a:rPr lang="en-US" i="1" dirty="0" smtClean="0"/>
              <a:t>must</a:t>
            </a:r>
            <a:r>
              <a:rPr lang="en-US" dirty="0" smtClean="0"/>
              <a:t> be a placeholder for the particular class instance for which the method is being invoked.  By convention (it is not a reserved word) it is always </a:t>
            </a:r>
            <a:r>
              <a:rPr lang="en-US" dirty="0" smtClean="0">
                <a:latin typeface="Courier New"/>
                <a:cs typeface="Courier New"/>
              </a:rPr>
              <a:t>self</a:t>
            </a:r>
            <a:r>
              <a:rPr lang="en-US" dirty="0" smtClean="0"/>
              <a:t>.</a:t>
            </a:r>
          </a:p>
          <a:p>
            <a:r>
              <a:rPr lang="en-US" dirty="0" smtClean="0"/>
              <a:t>The self argument is </a:t>
            </a:r>
            <a:r>
              <a:rPr lang="en-US" i="1" dirty="0" smtClean="0"/>
              <a:t>not</a:t>
            </a:r>
            <a:r>
              <a:rPr lang="en-US" dirty="0" smtClean="0"/>
              <a:t> used when we call the function.  It is understood.</a:t>
            </a:r>
          </a:p>
          <a:p>
            <a:pPr marL="0" indent="0">
              <a:buNone/>
            </a:pPr>
            <a:r>
              <a:rPr lang="en-US" dirty="0"/>
              <a:t> </a:t>
            </a:r>
            <a:r>
              <a:rPr lang="en-US" dirty="0" smtClean="0"/>
              <a:t>   </a:t>
            </a:r>
            <a:r>
              <a:rPr lang="en-US" dirty="0" smtClean="0">
                <a:latin typeface="Courier New"/>
                <a:cs typeface="Courier New"/>
              </a:rPr>
              <a:t>thing=</a:t>
            </a:r>
            <a:r>
              <a:rPr lang="en-US" dirty="0" err="1" smtClean="0">
                <a:latin typeface="Courier New"/>
                <a:cs typeface="Courier New"/>
              </a:rPr>
              <a:t>MyClass</a:t>
            </a:r>
            <a:r>
              <a:rPr lang="en-US" dirty="0" smtClean="0">
                <a:latin typeface="Courier New"/>
                <a:cs typeface="Courier New"/>
              </a:rPr>
              <a:t>(</a:t>
            </a:r>
            <a:r>
              <a:rPr lang="en-US" dirty="0" err="1" smtClean="0">
                <a:latin typeface="Courier New"/>
                <a:cs typeface="Courier New"/>
              </a:rPr>
              <a:t>x,y</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thing.reset</a:t>
            </a:r>
            <a:r>
              <a:rPr lang="en-US" dirty="0" smtClean="0">
                <a:latin typeface="Courier New"/>
                <a:cs typeface="Courier New"/>
              </a:rPr>
              <a:t>(</a:t>
            </a:r>
            <a:r>
              <a:rPr lang="en-US" dirty="0" err="1" smtClean="0">
                <a:latin typeface="Courier New"/>
                <a:cs typeface="Courier New"/>
              </a:rPr>
              <a:t>w,z</a:t>
            </a: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57962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smtClean="0">
                <a:latin typeface="Courier New"/>
                <a:cs typeface="Courier New"/>
              </a:rPr>
              <a:t>__</a:t>
            </a:r>
            <a:r>
              <a:rPr lang="en-US" dirty="0" err="1" smtClean="0">
                <a:latin typeface="Courier New"/>
                <a:cs typeface="Courier New"/>
              </a:rPr>
              <a:t>init</a:t>
            </a:r>
            <a:r>
              <a:rPr lang="en-US" dirty="0" smtClean="0">
                <a:latin typeface="Courier New"/>
                <a:cs typeface="Courier New"/>
              </a:rPr>
              <a:t>__</a:t>
            </a:r>
            <a:r>
              <a:rPr lang="en-US" dirty="0" smtClean="0"/>
              <a:t> function is the constructor.  It is automatically called when a new variable of the class is instantiated.  We do this by using the name of the class followed by </a:t>
            </a:r>
            <a:r>
              <a:rPr lang="en-US" dirty="0" smtClean="0">
                <a:latin typeface="Courier New"/>
                <a:cs typeface="Courier New"/>
              </a:rPr>
              <a:t>()</a:t>
            </a:r>
            <a:r>
              <a:rPr lang="en-US" dirty="0" smtClean="0"/>
              <a:t> with the arguments, if any, </a:t>
            </a:r>
            <a:r>
              <a:rPr lang="en-US" i="1" dirty="0" smtClean="0"/>
              <a:t>excluding</a:t>
            </a:r>
            <a:r>
              <a:rPr lang="en-US" dirty="0" smtClean="0"/>
              <a:t> </a:t>
            </a:r>
            <a:r>
              <a:rPr lang="en-US" dirty="0" smtClean="0">
                <a:latin typeface="Courier New"/>
                <a:cs typeface="Courier New"/>
              </a:rPr>
              <a:t>self</a:t>
            </a:r>
            <a:r>
              <a:rPr lang="en-US" dirty="0" smtClean="0"/>
              <a:t>.</a:t>
            </a:r>
          </a:p>
          <a:p>
            <a:pPr marL="0" indent="0">
              <a:buNone/>
            </a:pPr>
            <a:r>
              <a:rPr lang="en-US" dirty="0" smtClean="0"/>
              <a:t>	</a:t>
            </a:r>
            <a:r>
              <a:rPr lang="en-US" dirty="0" err="1" smtClean="0">
                <a:latin typeface="Courier New"/>
                <a:cs typeface="Courier New"/>
              </a:rPr>
              <a:t>aVar</a:t>
            </a:r>
            <a:r>
              <a:rPr lang="en-US" dirty="0" smtClean="0">
                <a:latin typeface="Courier New"/>
                <a:cs typeface="Courier New"/>
              </a:rPr>
              <a:t>=</a:t>
            </a:r>
            <a:r>
              <a:rPr lang="en-US" dirty="0" err="1" smtClean="0">
                <a:latin typeface="Courier New"/>
                <a:cs typeface="Courier New"/>
              </a:rPr>
              <a:t>MyClass</a:t>
            </a:r>
            <a:r>
              <a:rPr lang="en-US" dirty="0" smtClean="0">
                <a:latin typeface="Courier New"/>
                <a:cs typeface="Courier New"/>
              </a:rPr>
              <a:t>(</a:t>
            </a:r>
            <a:r>
              <a:rPr lang="en-US" dirty="0" err="1" smtClean="0">
                <a:latin typeface="Courier New"/>
                <a:cs typeface="Courier New"/>
              </a:rPr>
              <a:t>x,y</a:t>
            </a:r>
            <a:r>
              <a:rPr lang="en-US" dirty="0" smtClean="0">
                <a:latin typeface="Courier New"/>
                <a:cs typeface="Courier New"/>
              </a:rPr>
              <a:t>)</a:t>
            </a:r>
          </a:p>
          <a:p>
            <a:r>
              <a:rPr lang="en-US" dirty="0" smtClean="0">
                <a:cs typeface="Courier New"/>
              </a:rPr>
              <a:t>The constructor need not take any arguments.  (It will always take </a:t>
            </a:r>
            <a:r>
              <a:rPr lang="en-US" dirty="0" smtClean="0">
                <a:latin typeface="Courier New"/>
                <a:cs typeface="Courier New"/>
              </a:rPr>
              <a:t>self</a:t>
            </a:r>
            <a:r>
              <a:rPr lang="en-US" dirty="0" smtClean="0">
                <a:cs typeface="Courier New"/>
              </a:rPr>
              <a:t> in its parameter list.)  </a:t>
            </a:r>
          </a:p>
          <a:p>
            <a:r>
              <a:rPr lang="en-US" dirty="0" smtClean="0">
                <a:cs typeface="Courier New"/>
              </a:rPr>
              <a:t>Any attributes you wish to “declare” rather than to pass in should be set to some default value in the constructor if you want them to be members of the class.</a:t>
            </a:r>
            <a:endParaRPr lang="en-US" dirty="0">
              <a:cs typeface="Courier New"/>
            </a:endParaRPr>
          </a:p>
        </p:txBody>
      </p:sp>
    </p:spTree>
    <p:extLst>
      <p:ext uri="{BB962C8B-B14F-4D97-AF65-F5344CB8AC3E}">
        <p14:creationId xmlns:p14="http://schemas.microsoft.com/office/powerpoint/2010/main" val="4202495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1"/>
          <p:cNvSpPr>
            <a:spLocks noGrp="1" noChangeArrowheads="1"/>
          </p:cNvSpPr>
          <p:nvPr>
            <p:ph type="title"/>
          </p:nvPr>
        </p:nvSpPr>
        <p:spPr>
          <a:xfrm>
            <a:off x="456481" y="313953"/>
            <a:ext cx="8228160" cy="1062832"/>
          </a:xfrm>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atin typeface="Arial" charset="0"/>
                <a:cs typeface="DejaVu Sans" charset="0"/>
              </a:rPr>
              <a:t>Exercise</a:t>
            </a:r>
          </a:p>
        </p:txBody>
      </p:sp>
      <p:sp>
        <p:nvSpPr>
          <p:cNvPr id="133122" name="Rectangle 2"/>
          <p:cNvSpPr>
            <a:spLocks noGrp="1" noChangeArrowheads="1"/>
          </p:cNvSpPr>
          <p:nvPr>
            <p:ph idx="1"/>
          </p:nvPr>
        </p:nvSpPr>
        <p:spPr>
          <a:xfrm>
            <a:off x="480960" y="1244290"/>
            <a:ext cx="8228160" cy="5278155"/>
          </a:xfrm>
        </p:spPr>
        <p:txBody>
          <a:bodyPr/>
          <a:lstStyle/>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latin typeface="Arial" charset="0"/>
                <a:cs typeface="DejaVu Sans" charset="0"/>
              </a:rPr>
              <a:t>Type in </a:t>
            </a:r>
            <a:r>
              <a:rPr lang="en-US" dirty="0" err="1" smtClean="0">
                <a:latin typeface="Arial" charset="0"/>
                <a:cs typeface="DejaVu Sans" charset="0"/>
              </a:rPr>
              <a:t>MyClass</a:t>
            </a:r>
            <a:r>
              <a:rPr lang="en-US" dirty="0" smtClean="0">
                <a:latin typeface="Arial" charset="0"/>
                <a:cs typeface="DejaVu Sans" charset="0"/>
              </a:rPr>
              <a:t> as on the earlier slide. Save as mymodule.py</a:t>
            </a:r>
          </a:p>
          <a:p>
            <a:pPr marL="391686" indent="-293764">
              <a:buSzPct val="45000"/>
              <a:buFont typeface="Wingdings"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latin typeface="Arial" charset="0"/>
                <a:cs typeface="DejaVu Sans" charset="0"/>
              </a:rPr>
              <a:t>In your interpreter window, type</a:t>
            </a:r>
          </a:p>
          <a:p>
            <a:pPr marL="391686" indent="-293764">
              <a:buClrTx/>
              <a:buSz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latin typeface="Arial" charset="0"/>
                <a:cs typeface="DejaVu Sans" charset="0"/>
              </a:rPr>
              <a:t>    </a:t>
            </a:r>
            <a:r>
              <a:rPr lang="en-US" dirty="0">
                <a:latin typeface="Courier New"/>
                <a:cs typeface="Courier New"/>
              </a:rPr>
              <a:t>from </a:t>
            </a:r>
            <a:r>
              <a:rPr lang="en-US" dirty="0" err="1">
                <a:latin typeface="Courier New"/>
                <a:cs typeface="Courier New"/>
              </a:rPr>
              <a:t>mymodule</a:t>
            </a:r>
            <a:r>
              <a:rPr lang="en-US" dirty="0">
                <a:latin typeface="Courier New"/>
                <a:cs typeface="Courier New"/>
              </a:rPr>
              <a:t> import *</a:t>
            </a:r>
          </a:p>
          <a:p>
            <a:pPr marL="391686" indent="-293764">
              <a:buClrTx/>
              <a:buSz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latin typeface="Courier New"/>
                <a:cs typeface="Courier New"/>
              </a:rPr>
              <a:t>  mc=</a:t>
            </a:r>
            <a:r>
              <a:rPr lang="en-US" dirty="0" err="1">
                <a:latin typeface="Courier New"/>
                <a:cs typeface="Courier New"/>
              </a:rPr>
              <a:t>MyClass</a:t>
            </a:r>
            <a:r>
              <a:rPr lang="en-US" dirty="0">
                <a:latin typeface="Courier New"/>
                <a:cs typeface="Courier New"/>
              </a:rPr>
              <a:t>(</a:t>
            </a:r>
            <a:r>
              <a:rPr lang="en-US" dirty="0" smtClean="0">
                <a:latin typeface="Courier New"/>
                <a:cs typeface="Courier New"/>
              </a:rPr>
              <a:t>12,14)</a:t>
            </a:r>
            <a:endParaRPr lang="en-US" dirty="0">
              <a:latin typeface="Courier New"/>
              <a:cs typeface="Courier New"/>
            </a:endParaRPr>
          </a:p>
          <a:p>
            <a:pPr marL="391686" indent="-293764">
              <a:buClrTx/>
              <a:buSz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latin typeface="Courier New"/>
                <a:cs typeface="Courier New"/>
              </a:rPr>
              <a:t>  x=</a:t>
            </a:r>
            <a:r>
              <a:rPr lang="en-US" dirty="0" smtClean="0">
                <a:latin typeface="Courier New"/>
                <a:cs typeface="Courier New"/>
              </a:rPr>
              <a:t>12</a:t>
            </a:r>
          </a:p>
          <a:p>
            <a:pPr marL="391686" indent="-293764">
              <a:buClrTx/>
              <a:buSz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latin typeface="Courier New"/>
                <a:cs typeface="Courier New"/>
              </a:rPr>
              <a:t> </a:t>
            </a:r>
            <a:r>
              <a:rPr lang="en-US" dirty="0" smtClean="0">
                <a:latin typeface="Courier New"/>
                <a:cs typeface="Courier New"/>
              </a:rPr>
              <a:t> print x, </a:t>
            </a:r>
            <a:r>
              <a:rPr lang="en-US" dirty="0" err="1" smtClean="0">
                <a:latin typeface="Courier New"/>
                <a:cs typeface="Courier New"/>
              </a:rPr>
              <a:t>mc.x</a:t>
            </a:r>
            <a:endParaRPr lang="en-US" dirty="0">
              <a:latin typeface="Courier New"/>
              <a:cs typeface="Courier New"/>
            </a:endParaRPr>
          </a:p>
          <a:p>
            <a:pPr marL="391686" indent="-293764">
              <a:buClrTx/>
              <a:buSz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latin typeface="Courier New"/>
                <a:cs typeface="Courier New"/>
              </a:rPr>
              <a:t>  </a:t>
            </a:r>
            <a:r>
              <a:rPr lang="en-US" dirty="0" err="1" smtClean="0">
                <a:latin typeface="Courier New"/>
                <a:cs typeface="Courier New"/>
              </a:rPr>
              <a:t>mc.reset</a:t>
            </a:r>
            <a:r>
              <a:rPr lang="en-US" dirty="0" smtClean="0">
                <a:latin typeface="Courier New"/>
                <a:cs typeface="Courier New"/>
              </a:rPr>
              <a:t> (19,11)</a:t>
            </a:r>
          </a:p>
          <a:p>
            <a:pPr marL="391686" indent="-293764">
              <a:buClrTx/>
              <a:buSz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latin typeface="Courier New"/>
                <a:cs typeface="Courier New"/>
              </a:rPr>
              <a:t> </a:t>
            </a:r>
            <a:r>
              <a:rPr lang="en-US" dirty="0" smtClean="0">
                <a:latin typeface="Courier New"/>
                <a:cs typeface="Courier New"/>
              </a:rPr>
              <a:t> print x, </a:t>
            </a:r>
            <a:r>
              <a:rPr lang="en-US" dirty="0" err="1" smtClean="0">
                <a:latin typeface="Courier New"/>
                <a:cs typeface="Courier New"/>
              </a:rPr>
              <a:t>mc.x</a:t>
            </a:r>
            <a:endParaRPr lang="en-US" dirty="0" smtClean="0">
              <a:latin typeface="Courier New"/>
              <a:cs typeface="Courier New"/>
            </a:endParaRPr>
          </a:p>
          <a:p>
            <a:pPr marL="391686" indent="-293764">
              <a:buClrTx/>
              <a:buSz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latin typeface="Courier New"/>
                <a:cs typeface="Courier New"/>
              </a:rPr>
              <a:t> </a:t>
            </a:r>
            <a:r>
              <a:rPr lang="en-US" dirty="0" smtClean="0">
                <a:latin typeface="Courier New"/>
                <a:cs typeface="Courier New"/>
              </a:rPr>
              <a:t> print </a:t>
            </a:r>
            <a:r>
              <a:rPr lang="en-US" dirty="0" err="1" smtClean="0">
                <a:latin typeface="Courier New"/>
                <a:cs typeface="Courier New"/>
              </a:rPr>
              <a:t>mc.addit</a:t>
            </a:r>
            <a:r>
              <a:rPr lang="en-US" dirty="0" smtClean="0">
                <a:latin typeface="Courier New"/>
                <a:cs typeface="Courier New"/>
              </a:rPr>
              <a:t>(13)</a:t>
            </a:r>
            <a:endParaRPr lang="en-US" dirty="0">
              <a:latin typeface="Courier New"/>
              <a:cs typeface="Courier New"/>
            </a:endParaRPr>
          </a:p>
        </p:txBody>
      </p:sp>
    </p:spTree>
    <p:extLst>
      <p:ext uri="{BB962C8B-B14F-4D97-AF65-F5344CB8AC3E}">
        <p14:creationId xmlns:p14="http://schemas.microsoft.com/office/powerpoint/2010/main" val="28652235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Programmer-Defined </a:t>
            </a:r>
            <a:r>
              <a:rPr lang="en-US" dirty="0" smtClean="0"/>
              <a:t>Abstract Types</a:t>
            </a:r>
            <a:endParaRPr lang="en-US" dirty="0"/>
          </a:p>
        </p:txBody>
      </p:sp>
      <p:sp>
        <p:nvSpPr>
          <p:cNvPr id="3" name="Content Placeholder 2"/>
          <p:cNvSpPr>
            <a:spLocks noGrp="1"/>
          </p:cNvSpPr>
          <p:nvPr>
            <p:ph idx="1"/>
          </p:nvPr>
        </p:nvSpPr>
        <p:spPr/>
        <p:txBody>
          <a:bodyPr/>
          <a:lstStyle/>
          <a:p>
            <a:r>
              <a:rPr lang="en-US" dirty="0"/>
              <a:t>Nearly all (recent) languages provide a way for a programmer to define his/her own </a:t>
            </a:r>
            <a:r>
              <a:rPr lang="en-US" dirty="0" smtClean="0"/>
              <a:t>abstract type</a:t>
            </a:r>
            <a:r>
              <a:rPr lang="en-US" dirty="0"/>
              <a:t>.</a:t>
            </a:r>
          </a:p>
          <a:p>
            <a:r>
              <a:rPr lang="en-US" dirty="0"/>
              <a:t>This allows related data to be </a:t>
            </a:r>
            <a:r>
              <a:rPr lang="en-US" i="1" dirty="0"/>
              <a:t>encapsulated</a:t>
            </a:r>
            <a:r>
              <a:rPr lang="en-US" dirty="0"/>
              <a:t> into the type.</a:t>
            </a:r>
          </a:p>
          <a:p>
            <a:r>
              <a:rPr lang="en-US" dirty="0"/>
              <a:t>Defined types are the foundation of </a:t>
            </a:r>
            <a:r>
              <a:rPr lang="en-US" b="1" dirty="0"/>
              <a:t>object-oriented programming.</a:t>
            </a:r>
          </a:p>
          <a:p>
            <a:r>
              <a:rPr lang="en-US" dirty="0"/>
              <a:t>Defined types make construction of more advanced data structures (linked lists, trees) in compiled languages much easier.</a:t>
            </a:r>
          </a:p>
        </p:txBody>
      </p:sp>
    </p:spTree>
    <p:extLst>
      <p:ext uri="{BB962C8B-B14F-4D97-AF65-F5344CB8AC3E}">
        <p14:creationId xmlns:p14="http://schemas.microsoft.com/office/powerpoint/2010/main" val="32923131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Attributes</a:t>
            </a:r>
            <a:endParaRPr lang="en-US" dirty="0"/>
          </a:p>
        </p:txBody>
      </p:sp>
      <p:sp>
        <p:nvSpPr>
          <p:cNvPr id="3" name="Content Placeholder 2"/>
          <p:cNvSpPr>
            <a:spLocks noGrp="1"/>
          </p:cNvSpPr>
          <p:nvPr>
            <p:ph idx="1"/>
          </p:nvPr>
        </p:nvSpPr>
        <p:spPr/>
        <p:txBody>
          <a:bodyPr/>
          <a:lstStyle/>
          <a:p>
            <a:r>
              <a:rPr lang="en-US" dirty="0" smtClean="0"/>
              <a:t>You can create attributes dynamically.</a:t>
            </a:r>
          </a:p>
          <a:p>
            <a:pPr marL="0" indent="0">
              <a:buNone/>
            </a:pPr>
            <a:r>
              <a:rPr lang="en-US" sz="2400" dirty="0" smtClean="0">
                <a:latin typeface="Courier New"/>
                <a:cs typeface="Courier New"/>
              </a:rPr>
              <a:t>&gt;&gt;&gt;from </a:t>
            </a:r>
            <a:r>
              <a:rPr lang="en-US" sz="2400" dirty="0" err="1" smtClean="0">
                <a:latin typeface="Courier New"/>
                <a:cs typeface="Courier New"/>
              </a:rPr>
              <a:t>MyModule</a:t>
            </a:r>
            <a:r>
              <a:rPr lang="en-US" sz="2400" dirty="0" smtClean="0">
                <a:latin typeface="Courier New"/>
                <a:cs typeface="Courier New"/>
              </a:rPr>
              <a:t> import </a:t>
            </a:r>
            <a:r>
              <a:rPr lang="en-US" sz="2400" dirty="0" err="1" smtClean="0">
                <a:latin typeface="Courier New"/>
                <a:cs typeface="Courier New"/>
              </a:rPr>
              <a:t>MyClass</a:t>
            </a:r>
            <a:endParaRPr lang="en-US" sz="2400" dirty="0" smtClean="0">
              <a:latin typeface="Courier New"/>
              <a:cs typeface="Courier New"/>
            </a:endParaRPr>
          </a:p>
          <a:p>
            <a:pPr marL="0" indent="0">
              <a:buNone/>
            </a:pPr>
            <a:r>
              <a:rPr lang="en-US" sz="2400" dirty="0" smtClean="0">
                <a:latin typeface="Courier New"/>
                <a:cs typeface="Courier New"/>
              </a:rPr>
              <a:t>&gt;&gt;&gt;x=</a:t>
            </a:r>
            <a:r>
              <a:rPr lang="en-US" sz="2400" dirty="0" err="1" smtClean="0">
                <a:latin typeface="Courier New"/>
                <a:cs typeface="Courier New"/>
              </a:rPr>
              <a:t>MyClass</a:t>
            </a:r>
            <a:r>
              <a:rPr lang="en-US" sz="2400" dirty="0" smtClean="0">
                <a:latin typeface="Courier New"/>
                <a:cs typeface="Courier New"/>
              </a:rPr>
              <a:t>(11.,13.)</a:t>
            </a:r>
          </a:p>
          <a:p>
            <a:pPr marL="0" indent="0">
              <a:buNone/>
            </a:pPr>
            <a:r>
              <a:rPr lang="en-US" sz="2400" dirty="0" smtClean="0">
                <a:latin typeface="Courier New"/>
                <a:cs typeface="Courier New"/>
              </a:rPr>
              <a:t>&gt;&gt;&gt;</a:t>
            </a:r>
            <a:r>
              <a:rPr lang="en-US" sz="2400" dirty="0" err="1" smtClean="0">
                <a:latin typeface="Courier New"/>
                <a:cs typeface="Courier New"/>
              </a:rPr>
              <a:t>x.counter</a:t>
            </a:r>
            <a:r>
              <a:rPr lang="en-US" sz="2400" dirty="0" smtClean="0">
                <a:latin typeface="Courier New"/>
                <a:cs typeface="Courier New"/>
              </a:rPr>
              <a:t>=1</a:t>
            </a:r>
          </a:p>
          <a:p>
            <a:pPr marL="0" indent="0">
              <a:buNone/>
            </a:pPr>
            <a:r>
              <a:rPr lang="en-US" sz="2400" dirty="0" smtClean="0">
                <a:latin typeface="Courier New"/>
                <a:cs typeface="Courier New"/>
              </a:rPr>
              <a:t>&gt;&gt;&gt;print </a:t>
            </a:r>
            <a:r>
              <a:rPr lang="en-US" sz="2400" dirty="0" err="1" smtClean="0">
                <a:latin typeface="Courier New"/>
                <a:cs typeface="Courier New"/>
              </a:rPr>
              <a:t>x.counter</a:t>
            </a:r>
            <a:r>
              <a:rPr lang="en-US" sz="2400" dirty="0" smtClean="0">
                <a:latin typeface="Courier New"/>
                <a:cs typeface="Courier New"/>
              </a:rPr>
              <a:t>, </a:t>
            </a:r>
            <a:r>
              <a:rPr lang="en-US" sz="2400" dirty="0" err="1" smtClean="0">
                <a:latin typeface="Courier New"/>
                <a:cs typeface="Courier New"/>
              </a:rPr>
              <a:t>x.i</a:t>
            </a:r>
            <a:r>
              <a:rPr lang="en-US" sz="2400" dirty="0" smtClean="0">
                <a:latin typeface="Courier New"/>
                <a:cs typeface="Courier New"/>
              </a:rPr>
              <a:t>, </a:t>
            </a:r>
            <a:r>
              <a:rPr lang="en-US" sz="2400" dirty="0" err="1" smtClean="0">
                <a:latin typeface="Courier New"/>
                <a:cs typeface="Courier New"/>
              </a:rPr>
              <a:t>x.reset</a:t>
            </a:r>
            <a:r>
              <a:rPr lang="en-US" sz="2400" dirty="0" smtClean="0">
                <a:latin typeface="Courier New"/>
                <a:cs typeface="Courier New"/>
              </a:rPr>
              <a:t>(12.,15.)</a:t>
            </a:r>
            <a:endParaRPr lang="en-US" sz="2400" dirty="0">
              <a:latin typeface="Courier New"/>
              <a:cs typeface="Courier New"/>
            </a:endParaRPr>
          </a:p>
        </p:txBody>
      </p:sp>
    </p:spTree>
    <p:extLst>
      <p:ext uri="{BB962C8B-B14F-4D97-AF65-F5344CB8AC3E}">
        <p14:creationId xmlns:p14="http://schemas.microsoft.com/office/powerpoint/2010/main" val="24864087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and Private in Python</a:t>
            </a:r>
            <a:endParaRPr lang="en-US" dirty="0"/>
          </a:p>
        </p:txBody>
      </p:sp>
      <p:sp>
        <p:nvSpPr>
          <p:cNvPr id="3" name="Content Placeholder 2"/>
          <p:cNvSpPr>
            <a:spLocks noGrp="1"/>
          </p:cNvSpPr>
          <p:nvPr>
            <p:ph idx="1"/>
          </p:nvPr>
        </p:nvSpPr>
        <p:spPr/>
        <p:txBody>
          <a:bodyPr>
            <a:normAutofit lnSpcReduction="10000"/>
          </a:bodyPr>
          <a:lstStyle/>
          <a:p>
            <a:r>
              <a:rPr lang="en-US" dirty="0" smtClean="0"/>
              <a:t>Python has no explicit </a:t>
            </a:r>
            <a:r>
              <a:rPr lang="en-US" dirty="0" smtClean="0">
                <a:latin typeface="Courier New"/>
                <a:cs typeface="Courier New"/>
              </a:rPr>
              <a:t>public</a:t>
            </a:r>
            <a:r>
              <a:rPr lang="en-US" dirty="0" smtClean="0"/>
              <a:t> or </a:t>
            </a:r>
            <a:r>
              <a:rPr lang="en-US" dirty="0" smtClean="0">
                <a:latin typeface="Courier New"/>
                <a:cs typeface="Courier New"/>
              </a:rPr>
              <a:t>private </a:t>
            </a:r>
            <a:r>
              <a:rPr lang="en-US" dirty="0" smtClean="0"/>
              <a:t>keywords.</a:t>
            </a:r>
          </a:p>
          <a:p>
            <a:r>
              <a:rPr lang="en-US" dirty="0" smtClean="0"/>
              <a:t>There are no true private symbols in a class.</a:t>
            </a:r>
          </a:p>
          <a:p>
            <a:r>
              <a:rPr lang="en-US" dirty="0" smtClean="0"/>
              <a:t>Symbols beginning, but not ending, with two underscores are not accessible through an instance.</a:t>
            </a:r>
          </a:p>
          <a:p>
            <a:r>
              <a:rPr lang="en-US" dirty="0" smtClean="0"/>
              <a:t>Symbols beginning with single underscores are understood to be part of the </a:t>
            </a:r>
            <a:r>
              <a:rPr lang="en-US" i="1" dirty="0" smtClean="0"/>
              <a:t>implementation</a:t>
            </a:r>
            <a:r>
              <a:rPr lang="en-US" dirty="0" smtClean="0"/>
              <a:t> and not the </a:t>
            </a:r>
            <a:r>
              <a:rPr lang="en-US" i="1" dirty="0" smtClean="0"/>
              <a:t>interface</a:t>
            </a:r>
            <a:r>
              <a:rPr lang="en-US" dirty="0" smtClean="0"/>
              <a:t>.  Outside code must not rely on them.  By convention they are to be used by descendant classes only.</a:t>
            </a:r>
          </a:p>
        </p:txBody>
      </p:sp>
    </p:spTree>
    <p:extLst>
      <p:ext uri="{BB962C8B-B14F-4D97-AF65-F5344CB8AC3E}">
        <p14:creationId xmlns:p14="http://schemas.microsoft.com/office/powerpoint/2010/main" val="18318224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smtClean="0">
                <a:latin typeface="Courier New"/>
                <a:cs typeface="Courier New"/>
              </a:rPr>
              <a:t>class </a:t>
            </a:r>
            <a:r>
              <a:rPr lang="en-US" sz="2000" dirty="0" err="1" smtClean="0">
                <a:latin typeface="Courier New"/>
                <a:cs typeface="Courier New"/>
              </a:rPr>
              <a:t>MyClass</a:t>
            </a:r>
            <a:r>
              <a:rPr lang="en-US" sz="2000" dirty="0" smtClean="0">
                <a:latin typeface="Courier New"/>
                <a:cs typeface="Courier New"/>
              </a:rPr>
              <a:t>:</a:t>
            </a:r>
          </a:p>
          <a:p>
            <a:pPr marL="0" indent="0">
              <a:buNone/>
            </a:pPr>
            <a:r>
              <a:rPr lang="en-US" sz="2000" dirty="0" smtClean="0">
                <a:latin typeface="Courier New"/>
                <a:cs typeface="Courier New"/>
              </a:rPr>
              <a:t>   """This is my class"""</a:t>
            </a:r>
          </a:p>
          <a:p>
            <a:pPr marL="0" indent="0">
              <a:buNone/>
            </a:pPr>
            <a:r>
              <a:rPr lang="en-US" sz="2000" dirty="0">
                <a:latin typeface="Courier New"/>
                <a:cs typeface="Courier New"/>
              </a:rPr>
              <a:t> </a:t>
            </a:r>
            <a:r>
              <a:rPr lang="en-US" sz="2000" dirty="0" smtClean="0">
                <a:latin typeface="Courier New"/>
                <a:cs typeface="Courier New"/>
              </a:rPr>
              <a:t>  _</a:t>
            </a:r>
            <a:r>
              <a:rPr lang="en-US" sz="2000" dirty="0" err="1" smtClean="0">
                <a:latin typeface="Courier New"/>
                <a:cs typeface="Courier New"/>
              </a:rPr>
              <a:t>i</a:t>
            </a:r>
            <a:r>
              <a:rPr lang="en-US" sz="2000" dirty="0" smtClean="0">
                <a:latin typeface="Courier New"/>
                <a:cs typeface="Courier New"/>
              </a:rPr>
              <a:t>=12345</a:t>
            </a:r>
          </a:p>
          <a:p>
            <a:pPr lvl="1" indent="0">
              <a:buNone/>
            </a:pPr>
            <a:r>
              <a:rPr lang="en-US" sz="2000" dirty="0" err="1" smtClean="0">
                <a:latin typeface="Courier New"/>
                <a:cs typeface="Courier New"/>
              </a:rPr>
              <a:t>def</a:t>
            </a:r>
            <a:r>
              <a:rPr lang="en-US" sz="2000" dirty="0" smtClean="0">
                <a:latin typeface="Courier New"/>
                <a:cs typeface="Courier New"/>
              </a:rPr>
              <a:t> __</a:t>
            </a:r>
            <a:r>
              <a:rPr lang="en-US" sz="2000" dirty="0" err="1" smtClean="0">
                <a:latin typeface="Courier New"/>
                <a:cs typeface="Courier New"/>
              </a:rPr>
              <a:t>init</a:t>
            </a:r>
            <a:r>
              <a:rPr lang="en-US" sz="2000" dirty="0" smtClean="0">
                <a:latin typeface="Courier New"/>
                <a:cs typeface="Courier New"/>
              </a:rPr>
              <a:t>__(</a:t>
            </a:r>
            <a:r>
              <a:rPr lang="en-US" sz="2000" dirty="0" err="1" smtClean="0">
                <a:latin typeface="Courier New"/>
                <a:cs typeface="Courier New"/>
              </a:rPr>
              <a:t>self,x,y</a:t>
            </a:r>
            <a:r>
              <a:rPr lang="en-US" sz="2000" dirty="0" smtClean="0">
                <a:latin typeface="Courier New"/>
                <a:cs typeface="Courier New"/>
              </a:rPr>
              <a:t>):</a:t>
            </a:r>
          </a:p>
          <a:p>
            <a:pPr marL="914400" lvl="2" indent="0">
              <a:buNone/>
            </a:pPr>
            <a:r>
              <a:rPr lang="en-US" dirty="0" err="1" smtClean="0">
                <a:latin typeface="Courier New"/>
                <a:cs typeface="Courier New"/>
              </a:rPr>
              <a:t>self.x</a:t>
            </a:r>
            <a:r>
              <a:rPr lang="en-US" dirty="0" smtClean="0">
                <a:latin typeface="Courier New"/>
                <a:cs typeface="Courier New"/>
              </a:rPr>
              <a:t>=x</a:t>
            </a:r>
          </a:p>
          <a:p>
            <a:pPr marL="914400" lvl="2" indent="0">
              <a:buNone/>
            </a:pPr>
            <a:r>
              <a:rPr lang="en-US" dirty="0" err="1" smtClean="0">
                <a:latin typeface="Courier New"/>
                <a:cs typeface="Courier New"/>
              </a:rPr>
              <a:t>self.y</a:t>
            </a:r>
            <a:r>
              <a:rPr lang="en-US" dirty="0" smtClean="0">
                <a:latin typeface="Courier New"/>
                <a:cs typeface="Courier New"/>
              </a:rPr>
              <a:t>=y</a:t>
            </a:r>
          </a:p>
          <a:p>
            <a:pPr lvl="1" indent="0">
              <a:buNone/>
            </a:pPr>
            <a:r>
              <a:rPr lang="en-US" sz="2000" dirty="0" err="1" smtClean="0">
                <a:latin typeface="Courier New"/>
                <a:cs typeface="Courier New"/>
              </a:rPr>
              <a:t>def</a:t>
            </a:r>
            <a:r>
              <a:rPr lang="en-US" sz="2000" dirty="0" smtClean="0">
                <a:latin typeface="Courier New"/>
                <a:cs typeface="Courier New"/>
              </a:rPr>
              <a:t> reset(</a:t>
            </a:r>
            <a:r>
              <a:rPr lang="en-US" sz="2000" dirty="0" err="1" smtClean="0">
                <a:latin typeface="Courier New"/>
                <a:cs typeface="Courier New"/>
              </a:rPr>
              <a:t>self,x,y</a:t>
            </a:r>
            <a:r>
              <a:rPr lang="en-US" sz="2000" dirty="0" smtClean="0">
                <a:latin typeface="Courier New"/>
                <a:cs typeface="Courier New"/>
              </a:rPr>
              <a:t>):</a:t>
            </a:r>
          </a:p>
          <a:p>
            <a:pPr marL="914400" lvl="2" indent="0">
              <a:buNone/>
            </a:pPr>
            <a:r>
              <a:rPr lang="en-US" dirty="0" err="1" smtClean="0">
                <a:latin typeface="Courier New"/>
                <a:cs typeface="Courier New"/>
              </a:rPr>
              <a:t>self.x</a:t>
            </a:r>
            <a:r>
              <a:rPr lang="en-US" dirty="0" smtClean="0">
                <a:latin typeface="Courier New"/>
                <a:cs typeface="Courier New"/>
              </a:rPr>
              <a:t>=x</a:t>
            </a:r>
          </a:p>
          <a:p>
            <a:pPr marL="914400" lvl="2" indent="0">
              <a:buNone/>
            </a:pPr>
            <a:r>
              <a:rPr lang="en-US" dirty="0" err="1" smtClean="0">
                <a:latin typeface="Courier New"/>
                <a:cs typeface="Courier New"/>
              </a:rPr>
              <a:t>self.y</a:t>
            </a:r>
            <a:r>
              <a:rPr lang="en-US" dirty="0" smtClean="0">
                <a:latin typeface="Courier New"/>
                <a:cs typeface="Courier New"/>
              </a:rPr>
              <a:t>=y</a:t>
            </a:r>
          </a:p>
          <a:p>
            <a:pPr lvl="1" indent="0">
              <a:buNone/>
            </a:pPr>
            <a:r>
              <a:rPr lang="en-US" sz="2000" dirty="0" err="1">
                <a:latin typeface="Courier New"/>
                <a:cs typeface="Courier New"/>
              </a:rPr>
              <a:t>def</a:t>
            </a:r>
            <a:r>
              <a:rPr lang="en-US" sz="2000" dirty="0">
                <a:latin typeface="Courier New"/>
                <a:cs typeface="Courier New"/>
              </a:rPr>
              <a:t> </a:t>
            </a:r>
            <a:r>
              <a:rPr lang="en-US" sz="2000" dirty="0" smtClean="0">
                <a:latin typeface="Courier New"/>
                <a:cs typeface="Courier New"/>
              </a:rPr>
              <a:t>__redo(self):</a:t>
            </a:r>
            <a:endParaRPr lang="en-US" sz="2000" dirty="0">
              <a:latin typeface="Courier New"/>
              <a:cs typeface="Courier New"/>
            </a:endParaRPr>
          </a:p>
          <a:p>
            <a:pPr marL="914400" lvl="2" indent="0">
              <a:buNone/>
            </a:pPr>
            <a:r>
              <a:rPr lang="en-US" dirty="0" err="1" smtClean="0">
                <a:latin typeface="Courier New"/>
                <a:cs typeface="Courier New"/>
              </a:rPr>
              <a:t>self.x</a:t>
            </a:r>
            <a:r>
              <a:rPr lang="en-US" dirty="0" smtClean="0">
                <a:latin typeface="Courier New"/>
                <a:cs typeface="Courier New"/>
              </a:rPr>
              <a:t>=10.</a:t>
            </a:r>
            <a:endParaRPr lang="en-US" dirty="0">
              <a:latin typeface="Courier New"/>
              <a:cs typeface="Courier New"/>
            </a:endParaRPr>
          </a:p>
          <a:p>
            <a:pPr marL="914400" lvl="2" indent="0">
              <a:buNone/>
            </a:pPr>
            <a:r>
              <a:rPr lang="en-US" dirty="0" err="1" smtClean="0">
                <a:latin typeface="Courier New"/>
                <a:cs typeface="Courier New"/>
              </a:rPr>
              <a:t>self.y</a:t>
            </a:r>
            <a:r>
              <a:rPr lang="en-US" dirty="0" smtClean="0">
                <a:latin typeface="Courier New"/>
                <a:cs typeface="Courier New"/>
              </a:rPr>
              <a:t>=20.</a:t>
            </a:r>
          </a:p>
          <a:p>
            <a:pPr marL="365760" indent="0">
              <a:buNone/>
            </a:pPr>
            <a:r>
              <a:rPr lang="en-US" sz="2000" dirty="0" err="1" smtClean="0">
                <a:latin typeface="Courier New"/>
                <a:cs typeface="Courier New"/>
              </a:rPr>
              <a:t>def</a:t>
            </a:r>
            <a:r>
              <a:rPr lang="en-US" sz="2000" dirty="0" smtClean="0">
                <a:latin typeface="Courier New"/>
                <a:cs typeface="Courier New"/>
              </a:rPr>
              <a:t> </a:t>
            </a:r>
            <a:r>
              <a:rPr lang="en-US" sz="2000" dirty="0" err="1" smtClean="0">
                <a:latin typeface="Courier New"/>
                <a:cs typeface="Courier New"/>
              </a:rPr>
              <a:t>addit</a:t>
            </a:r>
            <a:r>
              <a:rPr lang="en-US" sz="2000" dirty="0" smtClean="0">
                <a:latin typeface="Courier New"/>
                <a:cs typeface="Courier New"/>
              </a:rPr>
              <a:t>(</a:t>
            </a:r>
            <a:r>
              <a:rPr lang="en-US" sz="2000" dirty="0" err="1" smtClean="0">
                <a:latin typeface="Courier New"/>
                <a:cs typeface="Courier New"/>
              </a:rPr>
              <a:t>self,z</a:t>
            </a:r>
            <a:r>
              <a:rPr lang="en-US" sz="2000" dirty="0" smtClean="0">
                <a:latin typeface="Courier New"/>
                <a:cs typeface="Courier New"/>
              </a:rPr>
              <a:t>):</a:t>
            </a:r>
          </a:p>
          <a:p>
            <a:pPr lvl="1" indent="0">
              <a:buNone/>
            </a:pPr>
            <a:r>
              <a:rPr lang="en-US" sz="2000" dirty="0" smtClean="0">
                <a:latin typeface="Courier New"/>
                <a:cs typeface="Courier New"/>
              </a:rPr>
              <a:t>   return </a:t>
            </a:r>
            <a:r>
              <a:rPr lang="en-US" sz="2000" dirty="0" err="1" smtClean="0">
                <a:latin typeface="Courier New"/>
                <a:cs typeface="Courier New"/>
              </a:rPr>
              <a:t>MyClass</a:t>
            </a:r>
            <a:r>
              <a:rPr lang="en-US" sz="2000" dirty="0" smtClean="0">
                <a:latin typeface="Courier New"/>
                <a:cs typeface="Courier New"/>
              </a:rPr>
              <a:t>._</a:t>
            </a:r>
            <a:r>
              <a:rPr lang="en-US" sz="2000" dirty="0" err="1" smtClean="0">
                <a:latin typeface="Courier New"/>
                <a:cs typeface="Courier New"/>
              </a:rPr>
              <a:t>i+self.y-z</a:t>
            </a:r>
            <a:endParaRPr lang="en-US" sz="2000" dirty="0" smtClean="0">
              <a:latin typeface="Courier New"/>
              <a:cs typeface="Courier New"/>
            </a:endParaRPr>
          </a:p>
          <a:p>
            <a:pPr lvl="1"/>
            <a:endParaRPr lang="en-US" dirty="0" smtClean="0"/>
          </a:p>
          <a:p>
            <a:pPr lvl="1"/>
            <a:endParaRPr lang="en-US" dirty="0"/>
          </a:p>
        </p:txBody>
      </p:sp>
    </p:spTree>
    <p:extLst>
      <p:ext uri="{BB962C8B-B14F-4D97-AF65-F5344CB8AC3E}">
        <p14:creationId xmlns:p14="http://schemas.microsoft.com/office/powerpoint/2010/main" val="7126994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a:xfrm>
            <a:off x="457200" y="1600200"/>
            <a:ext cx="8534400" cy="4876800"/>
          </a:xfrm>
        </p:spPr>
        <p:txBody>
          <a:bodyPr>
            <a:normAutofit fontScale="85000" lnSpcReduction="20000"/>
          </a:bodyPr>
          <a:lstStyle/>
          <a:p>
            <a:pPr marL="0" indent="0">
              <a:buNone/>
            </a:pPr>
            <a:r>
              <a:rPr lang="en-US" sz="2400" dirty="0" smtClean="0">
                <a:latin typeface="Courier New"/>
                <a:cs typeface="Courier New"/>
              </a:rPr>
              <a:t>&gt;&gt;&gt;</a:t>
            </a:r>
            <a:r>
              <a:rPr lang="en-US" sz="2400" dirty="0" err="1" smtClean="0">
                <a:latin typeface="Courier New"/>
                <a:cs typeface="Courier New"/>
              </a:rPr>
              <a:t>aC</a:t>
            </a:r>
            <a:r>
              <a:rPr lang="en-US" sz="2400" dirty="0" smtClean="0">
                <a:latin typeface="Courier New"/>
                <a:cs typeface="Courier New"/>
              </a:rPr>
              <a:t>=</a:t>
            </a:r>
            <a:r>
              <a:rPr lang="en-US" sz="2400" dirty="0" err="1" smtClean="0">
                <a:latin typeface="Courier New"/>
                <a:cs typeface="Courier New"/>
              </a:rPr>
              <a:t>MyClass</a:t>
            </a:r>
            <a:r>
              <a:rPr lang="en-US" sz="2400" dirty="0" smtClean="0">
                <a:latin typeface="Courier New"/>
                <a:cs typeface="Courier New"/>
              </a:rPr>
              <a:t>(19.,20.)</a:t>
            </a:r>
            <a:endParaRPr lang="en-US" sz="2400" dirty="0">
              <a:latin typeface="Courier New"/>
              <a:cs typeface="Courier New"/>
            </a:endParaRPr>
          </a:p>
          <a:p>
            <a:pPr marL="0" indent="0">
              <a:buNone/>
            </a:pPr>
            <a:r>
              <a:rPr lang="en-US" sz="2400" dirty="0" smtClean="0">
                <a:latin typeface="Courier New"/>
                <a:cs typeface="Courier New"/>
              </a:rPr>
              <a:t>&gt;&gt;&gt;print </a:t>
            </a:r>
            <a:r>
              <a:rPr lang="en-US" sz="2400" dirty="0" err="1" smtClean="0">
                <a:latin typeface="Courier New"/>
                <a:cs typeface="Courier New"/>
              </a:rPr>
              <a:t>aC.addit</a:t>
            </a:r>
            <a:r>
              <a:rPr lang="en-US" sz="2400" dirty="0" smtClean="0">
                <a:latin typeface="Courier New"/>
                <a:cs typeface="Courier New"/>
              </a:rPr>
              <a:t>(30.)</a:t>
            </a:r>
            <a:endParaRPr lang="en-US" sz="2400" dirty="0">
              <a:latin typeface="Courier New"/>
              <a:cs typeface="Courier New"/>
            </a:endParaRPr>
          </a:p>
          <a:p>
            <a:pPr marL="0" indent="0">
              <a:buNone/>
            </a:pPr>
            <a:r>
              <a:rPr lang="en-US" sz="2400" dirty="0" smtClean="0">
                <a:latin typeface="Courier New"/>
                <a:cs typeface="Courier New"/>
              </a:rPr>
              <a:t>&gt;&gt;&gt;print </a:t>
            </a:r>
            <a:r>
              <a:rPr lang="en-US" sz="2400" dirty="0" err="1">
                <a:latin typeface="Courier New"/>
                <a:cs typeface="Courier New"/>
              </a:rPr>
              <a:t>aC</a:t>
            </a:r>
            <a:r>
              <a:rPr lang="en-US" sz="2400" dirty="0">
                <a:latin typeface="Courier New"/>
                <a:cs typeface="Courier New"/>
              </a:rPr>
              <a:t>._</a:t>
            </a:r>
            <a:r>
              <a:rPr lang="en-US" sz="2400" dirty="0" err="1">
                <a:latin typeface="Courier New"/>
                <a:cs typeface="Courier New"/>
              </a:rPr>
              <a:t>i</a:t>
            </a:r>
            <a:endParaRPr lang="en-US" sz="2400" dirty="0">
              <a:latin typeface="Courier New"/>
              <a:cs typeface="Courier New"/>
            </a:endParaRPr>
          </a:p>
          <a:p>
            <a:pPr marL="0" indent="0">
              <a:buNone/>
            </a:pPr>
            <a:r>
              <a:rPr lang="en-US" sz="2400" dirty="0" smtClean="0">
                <a:latin typeface="Courier New"/>
                <a:cs typeface="Courier New"/>
              </a:rPr>
              <a:t>&gt;&gt;&gt;</a:t>
            </a:r>
            <a:r>
              <a:rPr lang="en-US" sz="2400" dirty="0" err="1" smtClean="0">
                <a:latin typeface="Courier New"/>
                <a:cs typeface="Courier New"/>
              </a:rPr>
              <a:t>aC</a:t>
            </a:r>
            <a:r>
              <a:rPr lang="en-US" sz="2400" dirty="0">
                <a:latin typeface="Courier New"/>
                <a:cs typeface="Courier New"/>
              </a:rPr>
              <a:t>.__redo()</a:t>
            </a:r>
          </a:p>
          <a:p>
            <a:pPr marL="0" indent="0">
              <a:buNone/>
            </a:pPr>
            <a:endParaRPr lang="en-US" sz="2400" dirty="0" smtClean="0">
              <a:latin typeface="Courier New"/>
              <a:cs typeface="Courier New"/>
            </a:endParaRPr>
          </a:p>
          <a:p>
            <a:pPr marL="0" indent="0">
              <a:buNone/>
            </a:pPr>
            <a:r>
              <a:rPr lang="en-US" sz="2400" dirty="0" smtClean="0">
                <a:latin typeface="Courier New"/>
                <a:cs typeface="Courier New"/>
              </a:rPr>
              <a:t>12335.0</a:t>
            </a:r>
          </a:p>
          <a:p>
            <a:pPr marL="0" indent="0">
              <a:buNone/>
            </a:pPr>
            <a:r>
              <a:rPr lang="en-US" sz="2400" dirty="0" smtClean="0">
                <a:latin typeface="Courier New"/>
                <a:cs typeface="Courier New"/>
              </a:rPr>
              <a:t>12345</a:t>
            </a:r>
            <a:endParaRPr lang="en-US" sz="2400" dirty="0">
              <a:latin typeface="Courier New"/>
              <a:cs typeface="Courier New"/>
            </a:endParaRPr>
          </a:p>
          <a:p>
            <a:pPr marL="0" indent="0">
              <a:buNone/>
            </a:pPr>
            <a:r>
              <a:rPr lang="en-US" sz="2400" dirty="0" err="1">
                <a:latin typeface="Courier New"/>
                <a:cs typeface="Courier New"/>
              </a:rPr>
              <a:t>Traceback</a:t>
            </a:r>
            <a:r>
              <a:rPr lang="en-US" sz="2400" dirty="0">
                <a:latin typeface="Courier New"/>
                <a:cs typeface="Courier New"/>
              </a:rPr>
              <a:t> (most recent call last):</a:t>
            </a:r>
          </a:p>
          <a:p>
            <a:pPr marL="0" indent="0">
              <a:buNone/>
            </a:pPr>
            <a:r>
              <a:rPr lang="en-US" sz="2400" dirty="0">
                <a:latin typeface="Courier New"/>
                <a:cs typeface="Courier New"/>
              </a:rPr>
              <a:t>  File "</a:t>
            </a:r>
            <a:r>
              <a:rPr lang="en-US" sz="2400" dirty="0" err="1">
                <a:latin typeface="Courier New"/>
                <a:cs typeface="Courier New"/>
              </a:rPr>
              <a:t>testclass.py</a:t>
            </a:r>
            <a:r>
              <a:rPr lang="en-US" sz="2400" dirty="0">
                <a:latin typeface="Courier New"/>
                <a:cs typeface="Courier New"/>
              </a:rPr>
              <a:t>", line 17, in &lt;module&gt;</a:t>
            </a:r>
          </a:p>
          <a:p>
            <a:pPr marL="0" indent="0">
              <a:buNone/>
            </a:pPr>
            <a:r>
              <a:rPr lang="en-US" sz="2400" dirty="0">
                <a:latin typeface="Courier New"/>
                <a:cs typeface="Courier New"/>
              </a:rPr>
              <a:t>    </a:t>
            </a:r>
            <a:r>
              <a:rPr lang="en-US" sz="2400" dirty="0" err="1" smtClean="0">
                <a:latin typeface="Courier New"/>
                <a:cs typeface="Courier New"/>
              </a:rPr>
              <a:t>aC</a:t>
            </a:r>
            <a:r>
              <a:rPr lang="en-US" sz="2400" dirty="0" smtClean="0">
                <a:latin typeface="Courier New"/>
                <a:cs typeface="Courier New"/>
              </a:rPr>
              <a:t>.</a:t>
            </a:r>
            <a:r>
              <a:rPr lang="en-US" sz="2400" dirty="0">
                <a:latin typeface="Courier New"/>
                <a:cs typeface="Courier New"/>
              </a:rPr>
              <a:t>__redo()</a:t>
            </a:r>
          </a:p>
          <a:p>
            <a:pPr marL="0" indent="0">
              <a:buNone/>
            </a:pPr>
            <a:r>
              <a:rPr lang="en-US" sz="2400" dirty="0" err="1">
                <a:latin typeface="Courier New"/>
                <a:cs typeface="Courier New"/>
              </a:rPr>
              <a:t>AttributeError</a:t>
            </a:r>
            <a:r>
              <a:rPr lang="en-US" sz="2400" dirty="0">
                <a:latin typeface="Courier New"/>
                <a:cs typeface="Courier New"/>
              </a:rPr>
              <a:t>: </a:t>
            </a:r>
            <a:r>
              <a:rPr lang="en-US" sz="2400" dirty="0" err="1">
                <a:latin typeface="Courier New"/>
                <a:cs typeface="Courier New"/>
              </a:rPr>
              <a:t>MyClass</a:t>
            </a:r>
            <a:r>
              <a:rPr lang="en-US" sz="2400" dirty="0">
                <a:latin typeface="Courier New"/>
                <a:cs typeface="Courier New"/>
              </a:rPr>
              <a:t> instance has no </a:t>
            </a:r>
            <a:r>
              <a:rPr lang="en-US" sz="2400" dirty="0" smtClean="0">
                <a:latin typeface="Courier New"/>
                <a:cs typeface="Courier New"/>
              </a:rPr>
              <a:t>    					attribute </a:t>
            </a:r>
            <a:r>
              <a:rPr lang="en-US" sz="2400" dirty="0">
                <a:latin typeface="Courier New"/>
                <a:cs typeface="Courier New"/>
              </a:rPr>
              <a:t>'</a:t>
            </a:r>
            <a:r>
              <a:rPr lang="en-US" sz="2400" dirty="0" smtClean="0">
                <a:latin typeface="Courier New"/>
                <a:cs typeface="Courier New"/>
              </a:rPr>
              <a:t>__redo’</a:t>
            </a:r>
          </a:p>
          <a:p>
            <a:pPr marL="0" indent="0">
              <a:buNone/>
            </a:pPr>
            <a:r>
              <a:rPr lang="en-US" sz="2400" dirty="0" smtClean="0">
                <a:cs typeface="Courier New"/>
              </a:rPr>
              <a:t>But:</a:t>
            </a:r>
          </a:p>
          <a:p>
            <a:pPr marL="0" indent="0">
              <a:buNone/>
            </a:pPr>
            <a:r>
              <a:rPr lang="en-US" sz="2400" dirty="0" err="1" smtClean="0">
                <a:latin typeface="Courier New"/>
                <a:cs typeface="Courier New"/>
              </a:rPr>
              <a:t>aC</a:t>
            </a:r>
            <a:r>
              <a:rPr lang="en-US" sz="2400" dirty="0" smtClean="0">
                <a:latin typeface="Courier New"/>
                <a:cs typeface="Courier New"/>
              </a:rPr>
              <a:t>._</a:t>
            </a:r>
            <a:r>
              <a:rPr lang="en-US" sz="2400" dirty="0" err="1" smtClean="0">
                <a:latin typeface="Courier New"/>
                <a:cs typeface="Courier New"/>
              </a:rPr>
              <a:t>MyClass</a:t>
            </a:r>
            <a:r>
              <a:rPr lang="en-US" sz="2400" dirty="0" smtClean="0">
                <a:latin typeface="Courier New"/>
                <a:cs typeface="Courier New"/>
              </a:rPr>
              <a:t>__redo()    #Impolite!</a:t>
            </a:r>
          </a:p>
          <a:p>
            <a:pPr marL="0" indent="0">
              <a:buNone/>
            </a:pPr>
            <a:r>
              <a:rPr lang="en-US" sz="2400" dirty="0" smtClean="0">
                <a:latin typeface="Courier New"/>
                <a:cs typeface="Courier New"/>
              </a:rPr>
              <a:t>print </a:t>
            </a:r>
            <a:r>
              <a:rPr lang="en-US" sz="2400" dirty="0" err="1" smtClean="0">
                <a:latin typeface="Courier New"/>
                <a:cs typeface="Courier New"/>
              </a:rPr>
              <a:t>aC.x</a:t>
            </a:r>
            <a:r>
              <a:rPr lang="en-US" sz="2400" dirty="0" smtClean="0">
                <a:latin typeface="Courier New"/>
                <a:cs typeface="Courier New"/>
              </a:rPr>
              <a:t>, </a:t>
            </a:r>
            <a:r>
              <a:rPr lang="en-US" sz="2400" dirty="0" err="1" smtClean="0">
                <a:latin typeface="Courier New"/>
                <a:cs typeface="Courier New"/>
              </a:rPr>
              <a:t>aC.y</a:t>
            </a:r>
            <a:endParaRPr lang="en-US" sz="2400" dirty="0" smtClean="0">
              <a:latin typeface="Courier New"/>
              <a:cs typeface="Courier New"/>
            </a:endParaRPr>
          </a:p>
          <a:p>
            <a:pPr marL="0" indent="0">
              <a:buNone/>
            </a:pPr>
            <a:r>
              <a:rPr lang="en-US" sz="2400" dirty="0" smtClean="0">
                <a:latin typeface="Courier New"/>
                <a:cs typeface="Courier New"/>
              </a:rPr>
              <a:t>&gt;&gt;&gt;10.0 20.0</a:t>
            </a:r>
          </a:p>
          <a:p>
            <a:pPr marL="0" indent="0">
              <a:buNone/>
            </a:pPr>
            <a:endParaRPr lang="en-US" sz="2400" dirty="0">
              <a:latin typeface="Courier New"/>
              <a:cs typeface="Courier New"/>
            </a:endParaRPr>
          </a:p>
          <a:p>
            <a:pPr marL="0" indent="0">
              <a:buNone/>
            </a:pPr>
            <a:endParaRPr lang="en-US" dirty="0">
              <a:latin typeface="Courier New"/>
              <a:cs typeface="Courier New"/>
            </a:endParaRPr>
          </a:p>
        </p:txBody>
      </p:sp>
    </p:spTree>
    <p:extLst>
      <p:ext uri="{BB962C8B-B14F-4D97-AF65-F5344CB8AC3E}">
        <p14:creationId xmlns:p14="http://schemas.microsoft.com/office/powerpoint/2010/main" val="915897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Accessors</a:t>
            </a:r>
            <a:r>
              <a:rPr lang="en-US" dirty="0" smtClean="0"/>
              <a:t> and </a:t>
            </a:r>
            <a:r>
              <a:rPr lang="en-US" dirty="0" err="1" smtClean="0"/>
              <a:t>Mutators</a:t>
            </a:r>
            <a:endParaRPr lang="en-US" dirty="0"/>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r>
              <a:rPr lang="en-US" dirty="0" smtClean="0"/>
              <a:t>To handle "private" or even just "implementation" variables we use methods.</a:t>
            </a:r>
          </a:p>
          <a:p>
            <a:r>
              <a:rPr lang="en-US" dirty="0" err="1" smtClean="0"/>
              <a:t>Accessors</a:t>
            </a:r>
            <a:r>
              <a:rPr lang="en-US" dirty="0" smtClean="0"/>
              <a:t> ("getters") get the value and return it.  </a:t>
            </a:r>
            <a:r>
              <a:rPr lang="en-US" dirty="0" err="1" smtClean="0"/>
              <a:t>Mutators</a:t>
            </a:r>
            <a:r>
              <a:rPr lang="en-US" dirty="0" smtClean="0"/>
              <a:t> ("setters") change the value.</a:t>
            </a:r>
          </a:p>
          <a:p>
            <a:pPr marL="0" indent="0">
              <a:buNone/>
            </a:pPr>
            <a:r>
              <a:rPr lang="en-US" dirty="0" smtClean="0">
                <a:latin typeface="Courier New"/>
                <a:cs typeface="Courier New"/>
              </a:rPr>
              <a:t>class </a:t>
            </a:r>
            <a:r>
              <a:rPr lang="en-US" dirty="0" err="1" smtClean="0">
                <a:latin typeface="Courier New"/>
                <a:cs typeface="Courier New"/>
              </a:rPr>
              <a:t>PrivateStuff</a:t>
            </a:r>
            <a:r>
              <a:rPr lang="en-US" dirty="0" smtClean="0">
                <a:latin typeface="Courier New"/>
                <a:cs typeface="Courier New"/>
              </a:rPr>
              <a:t> (object):</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_</a:t>
            </a:r>
            <a:r>
              <a:rPr lang="en-US" dirty="0" err="1" smtClean="0">
                <a:latin typeface="Courier New"/>
                <a:cs typeface="Courier New"/>
              </a:rPr>
              <a:t>init</a:t>
            </a:r>
            <a:r>
              <a:rPr lang="en-US" dirty="0" smtClean="0">
                <a:latin typeface="Courier New"/>
                <a:cs typeface="Courier New"/>
              </a:rPr>
              <a:t>__(</a:t>
            </a:r>
            <a:r>
              <a:rPr lang="en-US" dirty="0" err="1" smtClean="0">
                <a:latin typeface="Courier New"/>
                <a:cs typeface="Courier New"/>
              </a:rPr>
              <a:t>self,x</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self.__u</a:t>
            </a:r>
            <a:r>
              <a:rPr lang="en-US" dirty="0" smtClean="0">
                <a:latin typeface="Courier New"/>
                <a:cs typeface="Courier New"/>
              </a:rPr>
              <a:t>=11.</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self.x</a:t>
            </a:r>
            <a:r>
              <a:rPr lang="en-US" dirty="0" smtClean="0">
                <a:latin typeface="Courier New"/>
                <a:cs typeface="Courier New"/>
              </a:rPr>
              <a:t>=x</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a:t>
            </a:r>
            <a:r>
              <a:rPr lang="en-US" dirty="0" err="1" smtClean="0">
                <a:latin typeface="Courier New"/>
                <a:cs typeface="Courier New"/>
              </a:rPr>
              <a:t>set_u</a:t>
            </a:r>
            <a:r>
              <a:rPr lang="en-US" dirty="0" smtClean="0">
                <a:latin typeface="Courier New"/>
                <a:cs typeface="Courier New"/>
              </a:rPr>
              <a:t>(</a:t>
            </a:r>
            <a:r>
              <a:rPr lang="en-US" dirty="0" err="1" smtClean="0">
                <a:latin typeface="Courier New"/>
                <a:cs typeface="Courier New"/>
              </a:rPr>
              <a:t>self,u</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self.__u</a:t>
            </a:r>
            <a:r>
              <a:rPr lang="en-US" dirty="0" smtClean="0">
                <a:latin typeface="Courier New"/>
                <a:cs typeface="Courier New"/>
              </a:rPr>
              <a:t>=u</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a:t>
            </a:r>
            <a:r>
              <a:rPr lang="en-US" dirty="0" err="1" smtClean="0">
                <a:latin typeface="Courier New"/>
                <a:cs typeface="Courier New"/>
              </a:rPr>
              <a:t>get_u</a:t>
            </a:r>
            <a:r>
              <a:rPr lang="en-US" dirty="0" smtClean="0">
                <a:latin typeface="Courier New"/>
                <a:cs typeface="Courier New"/>
              </a:rPr>
              <a:t>(self):</a:t>
            </a:r>
          </a:p>
          <a:p>
            <a:pPr marL="0" indent="0">
              <a:buNone/>
            </a:pPr>
            <a:r>
              <a:rPr lang="en-US" dirty="0">
                <a:latin typeface="Courier New"/>
                <a:cs typeface="Courier New"/>
              </a:rPr>
              <a:t> </a:t>
            </a:r>
            <a:r>
              <a:rPr lang="en-US" dirty="0" smtClean="0">
                <a:latin typeface="Courier New"/>
                <a:cs typeface="Courier New"/>
              </a:rPr>
              <a:t>         return </a:t>
            </a:r>
            <a:r>
              <a:rPr lang="en-US" dirty="0" err="1" smtClean="0">
                <a:latin typeface="Courier New"/>
                <a:cs typeface="Courier New"/>
              </a:rPr>
              <a:t>self.__u</a:t>
            </a:r>
            <a:endParaRPr lang="en-US" dirty="0" smtClean="0">
              <a:latin typeface="Courier New"/>
              <a:cs typeface="Courier New"/>
            </a:endParaRPr>
          </a:p>
          <a:p>
            <a:pPr marL="0" indent="0">
              <a:buNone/>
            </a:pPr>
            <a:r>
              <a:rPr lang="en-US" dirty="0" smtClean="0">
                <a:latin typeface="Courier New"/>
                <a:cs typeface="Courier New"/>
              </a:rPr>
              <a:t>secret=</a:t>
            </a:r>
            <a:r>
              <a:rPr lang="en-US" dirty="0" err="1" smtClean="0">
                <a:latin typeface="Courier New"/>
                <a:cs typeface="Courier New"/>
              </a:rPr>
              <a:t>PrivateStuff</a:t>
            </a:r>
            <a:r>
              <a:rPr lang="en-US" dirty="0" smtClean="0">
                <a:latin typeface="Courier New"/>
                <a:cs typeface="Courier New"/>
              </a:rPr>
              <a:t>(9.)</a:t>
            </a:r>
          </a:p>
          <a:p>
            <a:pPr marL="0" indent="0">
              <a:buNone/>
            </a:pPr>
            <a:r>
              <a:rPr lang="en-US" dirty="0" err="1" smtClean="0">
                <a:latin typeface="Courier New"/>
                <a:cs typeface="Courier New"/>
              </a:rPr>
              <a:t>secret.get_u</a:t>
            </a:r>
            <a:r>
              <a:rPr lang="en-US" dirty="0" smtClean="0">
                <a:latin typeface="Courier New"/>
                <a:cs typeface="Courier New"/>
              </a:rPr>
              <a:t>()</a:t>
            </a:r>
          </a:p>
          <a:p>
            <a:pPr marL="0" indent="0">
              <a:buNone/>
            </a:pPr>
            <a:r>
              <a:rPr lang="en-US" dirty="0" smtClean="0">
                <a:latin typeface="Courier New"/>
                <a:cs typeface="Courier New"/>
              </a:rPr>
              <a:t>&gt;&gt;&gt;11.</a:t>
            </a:r>
          </a:p>
          <a:p>
            <a:pPr marL="0" indent="0">
              <a:buNone/>
            </a:pPr>
            <a:r>
              <a:rPr lang="en-US" dirty="0" err="1" smtClean="0">
                <a:latin typeface="Courier New"/>
                <a:cs typeface="Courier New"/>
              </a:rPr>
              <a:t>secret.set_u</a:t>
            </a:r>
            <a:r>
              <a:rPr lang="en-US" dirty="0" smtClean="0">
                <a:latin typeface="Courier New"/>
                <a:cs typeface="Courier New"/>
              </a:rPr>
              <a:t>(12.)</a:t>
            </a:r>
          </a:p>
          <a:p>
            <a:pPr marL="0" indent="0">
              <a:buNone/>
            </a:pPr>
            <a:r>
              <a:rPr lang="en-US" dirty="0" err="1" smtClean="0">
                <a:latin typeface="Courier New"/>
                <a:cs typeface="Courier New"/>
              </a:rPr>
              <a:t>secret.get_u</a:t>
            </a:r>
            <a:r>
              <a:rPr lang="en-US" dirty="0" smtClean="0">
                <a:latin typeface="Courier New"/>
                <a:cs typeface="Courier New"/>
              </a:rPr>
              <a:t>()</a:t>
            </a:r>
          </a:p>
          <a:p>
            <a:pPr marL="0" indent="0">
              <a:buNone/>
            </a:pPr>
            <a:r>
              <a:rPr lang="en-US" dirty="0" smtClean="0">
                <a:latin typeface="Courier New"/>
                <a:cs typeface="Courier New"/>
              </a:rPr>
              <a:t>&gt;&gt;&gt;12.</a:t>
            </a:r>
          </a:p>
        </p:txBody>
      </p:sp>
    </p:spTree>
    <p:extLst>
      <p:ext uri="{BB962C8B-B14F-4D97-AF65-F5344CB8AC3E}">
        <p14:creationId xmlns:p14="http://schemas.microsoft.com/office/powerpoint/2010/main" val="30742361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Overloading in Python</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t>Overloading</a:t>
            </a:r>
            <a:r>
              <a:rPr lang="en-US" dirty="0" smtClean="0"/>
              <a:t> is when we define a function or operator for a new type.  </a:t>
            </a:r>
          </a:p>
          <a:p>
            <a:r>
              <a:rPr lang="en-US" dirty="0" smtClean="0"/>
              <a:t>Overriding is similar but the new type must always be a child of the old type. Overloading does not have this restriction.</a:t>
            </a:r>
          </a:p>
          <a:p>
            <a:r>
              <a:rPr lang="en-US" dirty="0" smtClean="0"/>
              <a:t>Python actually implements basic operations as functions.</a:t>
            </a:r>
          </a:p>
          <a:p>
            <a:pPr marL="0" indent="0">
              <a:buNone/>
            </a:pPr>
            <a:r>
              <a:rPr lang="en-US" dirty="0" smtClean="0"/>
              <a:t> </a:t>
            </a:r>
            <a:r>
              <a:rPr lang="en-US" dirty="0" smtClean="0">
                <a:latin typeface="Courier New"/>
                <a:cs typeface="Courier New"/>
              </a:rPr>
              <a:t>__add__, __sub__,__</a:t>
            </a:r>
            <a:r>
              <a:rPr lang="en-US" dirty="0" err="1" smtClean="0">
                <a:latin typeface="Courier New"/>
                <a:cs typeface="Courier New"/>
              </a:rPr>
              <a:t>mul</a:t>
            </a:r>
            <a:r>
              <a:rPr lang="en-US" dirty="0" smtClean="0">
                <a:latin typeface="Courier New"/>
                <a:cs typeface="Courier New"/>
              </a:rPr>
              <a:t>__,__div__</a:t>
            </a:r>
          </a:p>
          <a:p>
            <a:r>
              <a:rPr lang="en-US" dirty="0" smtClean="0"/>
              <a:t>You can write these methods for your class</a:t>
            </a:r>
          </a:p>
          <a:p>
            <a:r>
              <a:rPr lang="en-US" dirty="0" smtClean="0"/>
              <a:t>Then you can use the corresponding operator symbols</a:t>
            </a:r>
          </a:p>
          <a:p>
            <a:r>
              <a:rPr lang="en-US" dirty="0" smtClean="0"/>
              <a:t>You can also override comparison operators with similar methods.</a:t>
            </a:r>
          </a:p>
          <a:p>
            <a:pPr marL="0" indent="0">
              <a:buNone/>
            </a:pPr>
            <a:r>
              <a:rPr lang="en-US" dirty="0" smtClean="0">
                <a:latin typeface="Courier New"/>
                <a:cs typeface="Courier New"/>
              </a:rPr>
              <a:t>__</a:t>
            </a:r>
            <a:r>
              <a:rPr lang="en-US" dirty="0" err="1" smtClean="0">
                <a:latin typeface="Courier New"/>
                <a:cs typeface="Courier New"/>
              </a:rPr>
              <a:t>lt</a:t>
            </a:r>
            <a:r>
              <a:rPr lang="en-US" dirty="0" smtClean="0">
                <a:latin typeface="Courier New"/>
                <a:cs typeface="Courier New"/>
              </a:rPr>
              <a:t>__,__le__,__</a:t>
            </a:r>
            <a:r>
              <a:rPr lang="en-US" dirty="0" err="1" smtClean="0">
                <a:latin typeface="Courier New"/>
                <a:cs typeface="Courier New"/>
              </a:rPr>
              <a:t>gt</a:t>
            </a:r>
            <a:r>
              <a:rPr lang="en-US" dirty="0" smtClean="0">
                <a:latin typeface="Courier New"/>
                <a:cs typeface="Courier New"/>
              </a:rPr>
              <a:t>__,__</a:t>
            </a:r>
            <a:r>
              <a:rPr lang="en-US" dirty="0" err="1" smtClean="0">
                <a:latin typeface="Courier New"/>
                <a:cs typeface="Courier New"/>
              </a:rPr>
              <a:t>ge</a:t>
            </a:r>
            <a:r>
              <a:rPr lang="en-US" dirty="0" smtClean="0">
                <a:latin typeface="Courier New"/>
                <a:cs typeface="Courier New"/>
              </a:rPr>
              <a:t>__,__</a:t>
            </a:r>
            <a:r>
              <a:rPr lang="en-US" dirty="0" err="1" smtClean="0">
                <a:latin typeface="Courier New"/>
                <a:cs typeface="Courier New"/>
              </a:rPr>
              <a:t>eq</a:t>
            </a:r>
            <a:r>
              <a:rPr lang="en-US" dirty="0" smtClean="0">
                <a:latin typeface="Courier New"/>
                <a:cs typeface="Courier New"/>
              </a:rPr>
              <a:t>__,</a:t>
            </a:r>
          </a:p>
          <a:p>
            <a:pPr marL="0" indent="0">
              <a:buNone/>
            </a:pPr>
            <a:r>
              <a:rPr lang="en-US" dirty="0" smtClean="0">
                <a:latin typeface="Courier New"/>
                <a:cs typeface="Courier New"/>
              </a:rPr>
              <a:t>__ne__</a:t>
            </a:r>
            <a:endParaRPr lang="en-US" dirty="0">
              <a:latin typeface="Courier New"/>
              <a:cs typeface="Courier New"/>
            </a:endParaRPr>
          </a:p>
        </p:txBody>
      </p:sp>
    </p:spTree>
    <p:extLst>
      <p:ext uri="{BB962C8B-B14F-4D97-AF65-F5344CB8AC3E}">
        <p14:creationId xmlns:p14="http://schemas.microsoft.com/office/powerpoint/2010/main" val="22718239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 Methods</a:t>
            </a:r>
            <a:endParaRPr lang="en-US" dirty="0"/>
          </a:p>
        </p:txBody>
      </p:sp>
      <p:sp>
        <p:nvSpPr>
          <p:cNvPr id="3" name="Content Placeholder 2"/>
          <p:cNvSpPr>
            <a:spLocks noGrp="1"/>
          </p:cNvSpPr>
          <p:nvPr>
            <p:ph idx="1"/>
          </p:nvPr>
        </p:nvSpPr>
        <p:spPr/>
        <p:txBody>
          <a:bodyPr/>
          <a:lstStyle/>
          <a:p>
            <a:r>
              <a:rPr lang="en-US" dirty="0" smtClean="0"/>
              <a:t>There are many predefined double-underscore methods that you can override.</a:t>
            </a:r>
          </a:p>
          <a:p>
            <a:r>
              <a:rPr lang="en-US" dirty="0" smtClean="0"/>
              <a:t>Often called </a:t>
            </a:r>
            <a:r>
              <a:rPr lang="en-US" i="1" dirty="0" smtClean="0"/>
              <a:t>magic methods </a:t>
            </a:r>
            <a:r>
              <a:rPr lang="en-US" dirty="0" smtClean="0"/>
              <a:t>or </a:t>
            </a:r>
            <a:r>
              <a:rPr lang="en-US" i="1" dirty="0" smtClean="0"/>
              <a:t>special methods </a:t>
            </a:r>
            <a:r>
              <a:rPr lang="en-US" dirty="0" smtClean="0"/>
              <a:t>or </a:t>
            </a:r>
            <a:r>
              <a:rPr lang="en-US" i="1" dirty="0" smtClean="0"/>
              <a:t>dunkers</a:t>
            </a:r>
            <a:r>
              <a:rPr lang="en-US" dirty="0" smtClean="0"/>
              <a:t> (“double </a:t>
            </a:r>
            <a:r>
              <a:rPr lang="en-US" dirty="0" err="1" smtClean="0"/>
              <a:t>underscorers</a:t>
            </a:r>
            <a:r>
              <a:rPr lang="en-US" dirty="0"/>
              <a:t>”</a:t>
            </a:r>
            <a:r>
              <a:rPr lang="en-US" dirty="0" smtClean="0"/>
              <a:t>).</a:t>
            </a:r>
          </a:p>
          <a:p>
            <a:r>
              <a:rPr lang="en-US" dirty="0">
                <a:hlinkClick r:id="rId2"/>
              </a:rPr>
              <a:t>http://www.rafekettler.com/</a:t>
            </a:r>
            <a:r>
              <a:rPr lang="en-US" dirty="0" smtClean="0">
                <a:hlinkClick r:id="rId2"/>
              </a:rPr>
              <a:t>magicmethods.html</a:t>
            </a:r>
            <a:endParaRPr lang="en-US" dirty="0" smtClean="0"/>
          </a:p>
          <a:p>
            <a:r>
              <a:rPr lang="en-US" dirty="0" smtClean="0"/>
              <a:t>Note: </a:t>
            </a:r>
            <a:r>
              <a:rPr lang="en-US" dirty="0" smtClean="0">
                <a:latin typeface="Courier New"/>
                <a:cs typeface="Courier New"/>
              </a:rPr>
              <a:t>super</a:t>
            </a:r>
            <a:r>
              <a:rPr lang="en-US" dirty="0" smtClean="0"/>
              <a:t> invokes the parent's </a:t>
            </a:r>
            <a:r>
              <a:rPr lang="en-US" dirty="0" smtClean="0">
                <a:latin typeface="Courier New"/>
                <a:cs typeface="Courier New"/>
              </a:rPr>
              <a:t>__</a:t>
            </a:r>
            <a:r>
              <a:rPr lang="en-US" dirty="0" err="1" smtClean="0">
                <a:latin typeface="Courier New"/>
                <a:cs typeface="Courier New"/>
              </a:rPr>
              <a:t>init</a:t>
            </a:r>
            <a:r>
              <a:rPr lang="en-US" dirty="0" smtClean="0">
                <a:latin typeface="Courier New"/>
                <a:cs typeface="Courier New"/>
              </a:rPr>
              <a:t>__</a:t>
            </a:r>
            <a:r>
              <a:rPr lang="en-US" dirty="0" smtClean="0"/>
              <a:t> and is particularly used with multiple inheritance and even more so in Python 3.0+.  It is beyond the scope of our course.</a:t>
            </a:r>
            <a:endParaRPr lang="en-US" dirty="0"/>
          </a:p>
        </p:txBody>
      </p:sp>
    </p:spTree>
    <p:extLst>
      <p:ext uri="{BB962C8B-B14F-4D97-AF65-F5344CB8AC3E}">
        <p14:creationId xmlns:p14="http://schemas.microsoft.com/office/powerpoint/2010/main" val="994051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methods</a:t>
            </a:r>
            <a:endParaRPr lang="en-US" dirty="0"/>
          </a:p>
        </p:txBody>
      </p:sp>
      <p:sp>
        <p:nvSpPr>
          <p:cNvPr id="3" name="Content Placeholder 2"/>
          <p:cNvSpPr>
            <a:spLocks noGrp="1"/>
          </p:cNvSpPr>
          <p:nvPr>
            <p:ph idx="1"/>
          </p:nvPr>
        </p:nvSpPr>
        <p:spPr/>
        <p:txBody>
          <a:bodyPr/>
          <a:lstStyle/>
          <a:p>
            <a:r>
              <a:rPr lang="en-US" dirty="0" smtClean="0"/>
              <a:t>You may wish to have a method in your module that you can run without needing to go through an instance of the class.</a:t>
            </a:r>
          </a:p>
          <a:p>
            <a:r>
              <a:rPr lang="en-US" dirty="0" smtClean="0"/>
              <a:t>This is called a </a:t>
            </a:r>
            <a:r>
              <a:rPr lang="en-US" i="1" dirty="0" smtClean="0"/>
              <a:t>class method </a:t>
            </a:r>
            <a:r>
              <a:rPr lang="en-US" dirty="0" smtClean="0"/>
              <a:t>and in Python is indicated by the </a:t>
            </a:r>
            <a:r>
              <a:rPr lang="en-US" b="1" dirty="0" smtClean="0"/>
              <a:t>decorator</a:t>
            </a:r>
            <a:r>
              <a:rPr lang="en-US" dirty="0" smtClean="0"/>
              <a:t> </a:t>
            </a:r>
            <a:r>
              <a:rPr lang="en-US" dirty="0" smtClean="0">
                <a:latin typeface="Courier New"/>
                <a:cs typeface="Courier New"/>
              </a:rPr>
              <a:t>@</a:t>
            </a:r>
            <a:r>
              <a:rPr lang="en-US" dirty="0" err="1" smtClean="0">
                <a:latin typeface="Courier New"/>
                <a:cs typeface="Courier New"/>
              </a:rPr>
              <a:t>classmethod</a:t>
            </a:r>
            <a:endParaRPr lang="en-US" dirty="0" smtClean="0">
              <a:latin typeface="Courier New"/>
              <a:cs typeface="Courier New"/>
            </a:endParaRPr>
          </a:p>
          <a:p>
            <a:r>
              <a:rPr lang="en-US" dirty="0" smtClean="0">
                <a:cs typeface="Courier New"/>
              </a:rPr>
              <a:t>Decorators are signals to the interpreter that alter the behavior without the programmer changing code.</a:t>
            </a:r>
            <a:endParaRPr lang="en-US" dirty="0">
              <a:cs typeface="Courier New"/>
            </a:endParaRPr>
          </a:p>
        </p:txBody>
      </p:sp>
    </p:spTree>
    <p:extLst>
      <p:ext uri="{BB962C8B-B14F-4D97-AF65-F5344CB8AC3E}">
        <p14:creationId xmlns:p14="http://schemas.microsoft.com/office/powerpoint/2010/main" val="1998620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method example</a:t>
            </a:r>
            <a:endParaRPr lang="en-US" dirty="0"/>
          </a:p>
        </p:txBody>
      </p:sp>
      <p:sp>
        <p:nvSpPr>
          <p:cNvPr id="3" name="Content Placeholder 2"/>
          <p:cNvSpPr>
            <a:spLocks noGrp="1"/>
          </p:cNvSpPr>
          <p:nvPr>
            <p:ph idx="1"/>
          </p:nvPr>
        </p:nvSpPr>
        <p:spPr>
          <a:xfrm>
            <a:off x="457200" y="1371600"/>
            <a:ext cx="8229600" cy="5105400"/>
          </a:xfrm>
        </p:spPr>
        <p:txBody>
          <a:bodyPr>
            <a:normAutofit fontScale="85000" lnSpcReduction="20000"/>
          </a:bodyPr>
          <a:lstStyle/>
          <a:p>
            <a:r>
              <a:rPr lang="en-US" dirty="0" smtClean="0"/>
              <a:t>This is widely used for </a:t>
            </a:r>
            <a:r>
              <a:rPr lang="en-US" i="1" dirty="0" smtClean="0"/>
              <a:t>alternate constructors</a:t>
            </a:r>
            <a:r>
              <a:rPr lang="en-US" dirty="0" smtClean="0"/>
              <a:t>.</a:t>
            </a:r>
          </a:p>
          <a:p>
            <a:r>
              <a:rPr lang="en-US" dirty="0" smtClean="0"/>
              <a:t>Example: a project in which we need to load values into an instance, but we first have to read those values from a file.</a:t>
            </a:r>
          </a:p>
          <a:p>
            <a:r>
              <a:rPr lang="en-US" dirty="0" smtClean="0"/>
              <a:t>Solution: </a:t>
            </a:r>
            <a:endParaRPr lang="en-US" dirty="0"/>
          </a:p>
          <a:p>
            <a:r>
              <a:rPr lang="en-US" dirty="0" smtClean="0">
                <a:latin typeface="Courier New"/>
                <a:cs typeface="Courier New"/>
              </a:rPr>
              <a:t>class </a:t>
            </a:r>
            <a:r>
              <a:rPr lang="en-US" dirty="0" err="1" smtClean="0">
                <a:latin typeface="Courier New"/>
                <a:cs typeface="Courier New"/>
              </a:rPr>
              <a:t>pData</a:t>
            </a:r>
            <a:r>
              <a:rPr lang="en-US" dirty="0" smtClean="0"/>
              <a:t>:</a:t>
            </a:r>
          </a:p>
          <a:p>
            <a:pPr marL="274320" lvl="1" indent="0">
              <a:buNone/>
            </a:pP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__</a:t>
            </a:r>
            <a:r>
              <a:rPr lang="en-US" dirty="0" err="1" smtClean="0">
                <a:latin typeface="Courier New"/>
                <a:cs typeface="Courier New"/>
              </a:rPr>
              <a:t>init</a:t>
            </a:r>
            <a:r>
              <a:rPr lang="en-US" dirty="0" smtClean="0">
                <a:latin typeface="Courier New"/>
                <a:cs typeface="Courier New"/>
              </a:rPr>
              <a:t>__(</a:t>
            </a:r>
            <a:r>
              <a:rPr lang="en-US" dirty="0" err="1" smtClean="0">
                <a:latin typeface="Courier New"/>
                <a:cs typeface="Courier New"/>
              </a:rPr>
              <a:t>self,x,y,z,t</a:t>
            </a:r>
            <a:r>
              <a:rPr lang="en-US" dirty="0" smtClean="0">
                <a:latin typeface="Courier New"/>
                <a:cs typeface="Courier New"/>
              </a:rPr>
              <a:t>):</a:t>
            </a:r>
          </a:p>
          <a:p>
            <a:pPr marL="274320" lvl="1" indent="0">
              <a:buNone/>
            </a:pPr>
            <a:r>
              <a:rPr lang="en-US" dirty="0">
                <a:latin typeface="Courier New"/>
                <a:cs typeface="Courier New"/>
              </a:rPr>
              <a:t> </a:t>
            </a:r>
            <a:r>
              <a:rPr lang="en-US" dirty="0" smtClean="0">
                <a:latin typeface="Courier New"/>
                <a:cs typeface="Courier New"/>
              </a:rPr>
              <a:t>   …set values</a:t>
            </a:r>
          </a:p>
          <a:p>
            <a:pPr marL="274320" lvl="1" indent="0">
              <a:buNone/>
            </a:pPr>
            <a:r>
              <a:rPr lang="en-US" dirty="0" smtClean="0">
                <a:latin typeface="Courier New"/>
                <a:cs typeface="Courier New"/>
              </a:rPr>
              <a:t> @</a:t>
            </a:r>
            <a:r>
              <a:rPr lang="en-US" dirty="0" err="1" smtClean="0">
                <a:latin typeface="Courier New"/>
                <a:cs typeface="Courier New"/>
              </a:rPr>
              <a:t>classmethod</a:t>
            </a:r>
            <a:endParaRPr lang="en-US" dirty="0">
              <a:latin typeface="Courier New"/>
              <a:cs typeface="Courier New"/>
            </a:endParaRPr>
          </a:p>
          <a:p>
            <a:pPr marL="274320" lvl="1" indent="0">
              <a:buNone/>
            </a:pP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a:t>
            </a:r>
            <a:r>
              <a:rPr lang="en-US" dirty="0" err="1" smtClean="0">
                <a:latin typeface="Courier New"/>
                <a:cs typeface="Courier New"/>
              </a:rPr>
              <a:t>fromfile</a:t>
            </a:r>
            <a:r>
              <a:rPr lang="en-US" dirty="0" smtClean="0">
                <a:latin typeface="Courier New"/>
                <a:cs typeface="Courier New"/>
              </a:rPr>
              <a:t>(</a:t>
            </a:r>
            <a:r>
              <a:rPr lang="en-US" dirty="0" err="1" smtClean="0">
                <a:latin typeface="Courier New"/>
                <a:cs typeface="Courier New"/>
              </a:rPr>
              <a:t>self,filename</a:t>
            </a:r>
            <a:r>
              <a:rPr lang="en-US" dirty="0" smtClean="0">
                <a:latin typeface="Courier New"/>
                <a:cs typeface="Courier New"/>
              </a:rPr>
              <a:t>)</a:t>
            </a:r>
          </a:p>
          <a:p>
            <a:pPr marL="274320" lvl="1" indent="0">
              <a:buNone/>
            </a:pPr>
            <a:r>
              <a:rPr lang="en-US" dirty="0">
                <a:latin typeface="Courier New"/>
                <a:cs typeface="Courier New"/>
              </a:rPr>
              <a:t> </a:t>
            </a:r>
            <a:r>
              <a:rPr lang="en-US" dirty="0" smtClean="0">
                <a:latin typeface="Courier New"/>
                <a:cs typeface="Courier New"/>
              </a:rPr>
              <a:t>   …read up the values</a:t>
            </a:r>
          </a:p>
          <a:p>
            <a:pPr marL="274320" lvl="1" indent="0">
              <a:buNone/>
            </a:pPr>
            <a:r>
              <a:rPr lang="en-US" dirty="0">
                <a:latin typeface="Courier New"/>
                <a:cs typeface="Courier New"/>
              </a:rPr>
              <a:t> </a:t>
            </a:r>
            <a:r>
              <a:rPr lang="en-US" dirty="0" smtClean="0">
                <a:latin typeface="Courier New"/>
                <a:cs typeface="Courier New"/>
              </a:rPr>
              <a:t>   return self</a:t>
            </a:r>
            <a:r>
              <a:rPr lang="en-US" dirty="0">
                <a:latin typeface="Courier New"/>
                <a:cs typeface="Courier New"/>
              </a:rPr>
              <a:t>(</a:t>
            </a:r>
            <a:r>
              <a:rPr lang="en-US" dirty="0" err="1" smtClean="0">
                <a:latin typeface="Courier New"/>
                <a:cs typeface="Courier New"/>
              </a:rPr>
              <a:t>x,y,z,t</a:t>
            </a:r>
            <a:r>
              <a:rPr lang="en-US" dirty="0" smtClean="0">
                <a:latin typeface="Courier New"/>
                <a:cs typeface="Courier New"/>
              </a:rPr>
              <a:t>)</a:t>
            </a:r>
          </a:p>
          <a:p>
            <a:pPr marL="274320" lvl="1" indent="0">
              <a:buNone/>
            </a:pPr>
            <a:r>
              <a:rPr lang="en-US" dirty="0" smtClean="0">
                <a:cs typeface="Courier New"/>
              </a:rPr>
              <a:t>Returning </a:t>
            </a:r>
            <a:r>
              <a:rPr lang="en-US" dirty="0" smtClean="0">
                <a:latin typeface="Courier New"/>
                <a:cs typeface="Courier New"/>
              </a:rPr>
              <a:t>self </a:t>
            </a:r>
            <a:r>
              <a:rPr lang="en-US" dirty="0" smtClean="0">
                <a:cs typeface="Courier New"/>
              </a:rPr>
              <a:t>invokes the constructor.  This is (about) the only time we would ever return self or any attribute.</a:t>
            </a:r>
            <a:r>
              <a:rPr lang="en-US" dirty="0">
                <a:cs typeface="Courier New"/>
              </a:rPr>
              <a:t> </a:t>
            </a:r>
            <a:r>
              <a:rPr lang="en-US" dirty="0" smtClean="0">
                <a:cs typeface="Courier New"/>
              </a:rPr>
              <a:t>The caller then invokes</a:t>
            </a:r>
          </a:p>
          <a:p>
            <a:pPr marL="274320" lvl="1" indent="0">
              <a:buNone/>
            </a:pPr>
            <a:r>
              <a:rPr lang="en-US" dirty="0" err="1" smtClean="0">
                <a:latin typeface="Courier New"/>
                <a:cs typeface="Courier New"/>
              </a:rPr>
              <a:t>aDataPoint</a:t>
            </a:r>
            <a:r>
              <a:rPr lang="en-US" dirty="0" smtClean="0">
                <a:latin typeface="Courier New"/>
                <a:cs typeface="Courier New"/>
              </a:rPr>
              <a:t>=</a:t>
            </a:r>
            <a:r>
              <a:rPr lang="en-US" dirty="0" err="1" smtClean="0">
                <a:latin typeface="Courier New"/>
                <a:cs typeface="Courier New"/>
              </a:rPr>
              <a:t>pData.fromfile</a:t>
            </a:r>
            <a:r>
              <a:rPr lang="en-US" dirty="0" smtClean="0">
                <a:latin typeface="Courier New"/>
                <a:cs typeface="Courier New"/>
              </a:rPr>
              <a:t>(filename)</a:t>
            </a:r>
            <a:endParaRPr lang="en-US" dirty="0">
              <a:latin typeface="Courier New"/>
              <a:cs typeface="Courier New"/>
            </a:endParaRPr>
          </a:p>
        </p:txBody>
      </p:sp>
    </p:spTree>
    <p:extLst>
      <p:ext uri="{BB962C8B-B14F-4D97-AF65-F5344CB8AC3E}">
        <p14:creationId xmlns:p14="http://schemas.microsoft.com/office/powerpoint/2010/main" val="18108054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Pickling</a:t>
            </a:r>
            <a:endParaRPr lang="en-US" dirty="0"/>
          </a:p>
        </p:txBody>
      </p:sp>
      <p:sp>
        <p:nvSpPr>
          <p:cNvPr id="3" name="Content Placeholder 2"/>
          <p:cNvSpPr>
            <a:spLocks noGrp="1"/>
          </p:cNvSpPr>
          <p:nvPr>
            <p:ph idx="1"/>
          </p:nvPr>
        </p:nvSpPr>
        <p:spPr/>
        <p:txBody>
          <a:bodyPr/>
          <a:lstStyle/>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In order to print out objects or read them back from a file, an operation called “pickling” must be performed.  This converts the object into a linear stream of bytes to be written or read.</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Arial" charset="0"/>
              </a:rPr>
              <a:t>    </a:t>
            </a:r>
            <a:r>
              <a:rPr lang="en-US" dirty="0" smtClean="0">
                <a:latin typeface="Arial" charset="0"/>
              </a:rPr>
              <a:t>  </a:t>
            </a:r>
            <a:r>
              <a:rPr lang="en-US" dirty="0" smtClean="0">
                <a:latin typeface="Courier New"/>
                <a:cs typeface="Courier New"/>
              </a:rPr>
              <a:t>import </a:t>
            </a:r>
            <a:r>
              <a:rPr lang="en-US" dirty="0">
                <a:latin typeface="Courier New"/>
                <a:cs typeface="Courier New"/>
              </a:rPr>
              <a:t>pickle</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aclass</a:t>
            </a:r>
            <a:r>
              <a:rPr lang="en-US" dirty="0">
                <a:latin typeface="Courier New"/>
                <a:cs typeface="Courier New"/>
              </a:rPr>
              <a:t>=</a:t>
            </a:r>
            <a:r>
              <a:rPr lang="en-US" dirty="0" err="1">
                <a:latin typeface="Courier New"/>
                <a:cs typeface="Courier New"/>
              </a:rPr>
              <a:t>MyClass</a:t>
            </a:r>
            <a:r>
              <a:rPr lang="en-US" dirty="0">
                <a:latin typeface="Courier New"/>
                <a:cs typeface="Courier New"/>
              </a:rPr>
              <a:t>(11)</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a:t>
            </a:r>
            <a:r>
              <a:rPr lang="en-US" dirty="0" smtClean="0">
                <a:latin typeface="Courier New"/>
                <a:cs typeface="Courier New"/>
              </a:rPr>
              <a:t> f</a:t>
            </a:r>
            <a:r>
              <a:rPr lang="en-US" dirty="0">
                <a:latin typeface="Courier New"/>
                <a:cs typeface="Courier New"/>
              </a:rPr>
              <a:t>=open('myresults.</a:t>
            </a:r>
            <a:r>
              <a:rPr lang="en-US" dirty="0" err="1">
                <a:latin typeface="Courier New"/>
                <a:cs typeface="Courier New"/>
              </a:rPr>
              <a:t>dat</a:t>
            </a:r>
            <a:r>
              <a:rPr lang="en-US" dirty="0">
                <a:latin typeface="Courier New"/>
                <a:cs typeface="Courier New"/>
              </a:rPr>
              <a:t>','w')</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pickle.dump</a:t>
            </a:r>
            <a:r>
              <a:rPr lang="en-US" dirty="0">
                <a:latin typeface="Courier New"/>
                <a:cs typeface="Courier New"/>
              </a:rPr>
              <a:t>(</a:t>
            </a:r>
            <a:r>
              <a:rPr lang="en-US" dirty="0" err="1">
                <a:latin typeface="Courier New"/>
                <a:cs typeface="Courier New"/>
              </a:rPr>
              <a:t>aclass,f</a:t>
            </a:r>
            <a:r>
              <a:rPr lang="en-US" dirty="0">
                <a:latin typeface="Courier New"/>
                <a:cs typeface="Courier New"/>
              </a:rPr>
              <a:t>)</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To restore use</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latin typeface="Arial" charset="0"/>
              </a:rPr>
              <a:t>   </a:t>
            </a:r>
            <a:r>
              <a:rPr lang="en-US" smtClean="0">
                <a:latin typeface="Arial" charset="0"/>
              </a:rPr>
              <a:t>   </a:t>
            </a:r>
            <a:r>
              <a:rPr lang="en-US" smtClean="0">
                <a:latin typeface="Courier New"/>
                <a:cs typeface="Courier New"/>
              </a:rPr>
              <a:t>aclass</a:t>
            </a:r>
            <a:r>
              <a:rPr lang="en-US" dirty="0">
                <a:latin typeface="Courier New"/>
                <a:cs typeface="Courier New"/>
              </a:rPr>
              <a:t>=</a:t>
            </a:r>
            <a:r>
              <a:rPr lang="en-US" dirty="0" err="1">
                <a:latin typeface="Courier New"/>
                <a:cs typeface="Courier New"/>
              </a:rPr>
              <a:t>pickle.load</a:t>
            </a:r>
            <a:r>
              <a:rPr lang="en-US" dirty="0">
                <a:latin typeface="Courier New"/>
                <a:cs typeface="Courier New"/>
              </a:rPr>
              <a:t>(f)</a:t>
            </a:r>
          </a:p>
          <a:p>
            <a:endParaRPr lang="en-US" dirty="0"/>
          </a:p>
        </p:txBody>
      </p:sp>
    </p:spTree>
    <p:extLst>
      <p:ext uri="{BB962C8B-B14F-4D97-AF65-F5344CB8AC3E}">
        <p14:creationId xmlns:p14="http://schemas.microsoft.com/office/powerpoint/2010/main" val="401051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 Types</a:t>
            </a:r>
            <a:endParaRPr lang="en-US" dirty="0"/>
          </a:p>
        </p:txBody>
      </p:sp>
      <p:sp>
        <p:nvSpPr>
          <p:cNvPr id="3" name="Content Placeholder 2"/>
          <p:cNvSpPr>
            <a:spLocks noGrp="1"/>
          </p:cNvSpPr>
          <p:nvPr>
            <p:ph idx="1"/>
          </p:nvPr>
        </p:nvSpPr>
        <p:spPr/>
        <p:txBody>
          <a:bodyPr>
            <a:normAutofit/>
          </a:bodyPr>
          <a:lstStyle/>
          <a:p>
            <a:r>
              <a:rPr lang="en-US" dirty="0" smtClean="0"/>
              <a:t>Abstract data types are a generalized "type" which can contain multiple variables under one name.</a:t>
            </a:r>
          </a:p>
          <a:p>
            <a:r>
              <a:rPr lang="en-US" dirty="0" smtClean="0"/>
              <a:t>In most languages they can be defined by the programmer.</a:t>
            </a:r>
          </a:p>
          <a:p>
            <a:r>
              <a:rPr lang="en-US" dirty="0" smtClean="0"/>
              <a:t>One of the simplest abstract data types is a </a:t>
            </a:r>
            <a:r>
              <a:rPr lang="en-US" i="1" dirty="0" smtClean="0"/>
              <a:t>record </a:t>
            </a:r>
            <a:r>
              <a:rPr lang="en-US" dirty="0" smtClean="0"/>
              <a:t>type,</a:t>
            </a:r>
            <a:r>
              <a:rPr lang="en-US" i="1" dirty="0" smtClean="0"/>
              <a:t> </a:t>
            </a:r>
            <a:r>
              <a:rPr lang="en-US" dirty="0" smtClean="0"/>
              <a:t>which consists of a "bundle" of variables.  Called a "</a:t>
            </a:r>
            <a:r>
              <a:rPr lang="en-US" dirty="0" err="1" smtClean="0"/>
              <a:t>struct</a:t>
            </a:r>
            <a:r>
              <a:rPr lang="en-US" dirty="0" smtClean="0"/>
              <a:t>" in some languages. </a:t>
            </a:r>
          </a:p>
          <a:p>
            <a:endParaRPr lang="en-US" dirty="0"/>
          </a:p>
        </p:txBody>
      </p:sp>
    </p:spTree>
    <p:extLst>
      <p:ext uri="{BB962C8B-B14F-4D97-AF65-F5344CB8AC3E}">
        <p14:creationId xmlns:p14="http://schemas.microsoft.com/office/powerpoint/2010/main" val="5793041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cPickle</a:t>
            </a:r>
            <a:endParaRPr lang="en-US" dirty="0"/>
          </a:p>
        </p:txBody>
      </p:sp>
      <p:sp>
        <p:nvSpPr>
          <p:cNvPr id="3" name="Content Placeholder 2"/>
          <p:cNvSpPr>
            <a:spLocks noGrp="1"/>
          </p:cNvSpPr>
          <p:nvPr>
            <p:ph idx="1"/>
          </p:nvPr>
        </p:nvSpPr>
        <p:spPr/>
        <p:txBody>
          <a:bodyPr/>
          <a:lstStyle/>
          <a:p>
            <a:r>
              <a:rPr lang="en-US" dirty="0" smtClean="0"/>
              <a:t>Change top to</a:t>
            </a:r>
          </a:p>
          <a:p>
            <a:pPr marL="0" indent="0">
              <a:buNone/>
            </a:pPr>
            <a:r>
              <a:rPr lang="en-US" dirty="0" smtClean="0">
                <a:latin typeface="Courier New"/>
                <a:cs typeface="Courier New"/>
              </a:rPr>
              <a:t>   import </a:t>
            </a:r>
            <a:r>
              <a:rPr lang="en-US" dirty="0" err="1" smtClean="0">
                <a:latin typeface="Courier New"/>
                <a:cs typeface="Courier New"/>
              </a:rPr>
              <a:t>cPickle</a:t>
            </a:r>
            <a:r>
              <a:rPr lang="en-US" dirty="0" smtClean="0">
                <a:latin typeface="Courier New"/>
                <a:cs typeface="Courier New"/>
              </a:rPr>
              <a:t> as pickle</a:t>
            </a:r>
          </a:p>
          <a:p>
            <a:r>
              <a:rPr lang="en-US" dirty="0" smtClean="0"/>
              <a:t>This can be up to 1000 times faster (but use pickle first to make sure it works as you want).</a:t>
            </a:r>
          </a:p>
          <a:p>
            <a:r>
              <a:rPr lang="en-US" dirty="0" smtClean="0"/>
              <a:t>In Python &gt;= 3, use the standard </a:t>
            </a:r>
            <a:r>
              <a:rPr lang="en-US" dirty="0" smtClean="0">
                <a:latin typeface="Courier New"/>
                <a:cs typeface="Courier New"/>
              </a:rPr>
              <a:t>pickle</a:t>
            </a:r>
            <a:r>
              <a:rPr lang="en-US" dirty="0" smtClean="0"/>
              <a:t> module which will try </a:t>
            </a:r>
            <a:r>
              <a:rPr lang="en-US" dirty="0" err="1" smtClean="0">
                <a:latin typeface="Courier New"/>
                <a:cs typeface="Courier New"/>
              </a:rPr>
              <a:t>cPickle</a:t>
            </a:r>
            <a:r>
              <a:rPr lang="en-US" dirty="0" smtClean="0"/>
              <a:t> first.</a:t>
            </a:r>
          </a:p>
          <a:p>
            <a:r>
              <a:rPr lang="en-US" dirty="0" smtClean="0"/>
              <a:t>Avoid sending pickled files over the network (unless it is a secure network) since the files are easy </a:t>
            </a:r>
            <a:r>
              <a:rPr lang="en-US" smtClean="0"/>
              <a:t>to hack.</a:t>
            </a:r>
            <a:endParaRPr lang="en-US" dirty="0"/>
          </a:p>
        </p:txBody>
      </p:sp>
    </p:spTree>
    <p:extLst>
      <p:ext uri="{BB962C8B-B14F-4D97-AF65-F5344CB8AC3E}">
        <p14:creationId xmlns:p14="http://schemas.microsoft.com/office/powerpoint/2010/main" val="5275921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built-in Python pickle module is limited.  It cannot handle several built-in types.</a:t>
            </a:r>
          </a:p>
          <a:p>
            <a:r>
              <a:rPr lang="en-US" dirty="0" smtClean="0"/>
              <a:t>The dill package is available for this.  It is reasonably actively developed.</a:t>
            </a:r>
          </a:p>
          <a:p>
            <a:r>
              <a:rPr lang="en-US" dirty="0">
                <a:hlinkClick r:id="rId2"/>
              </a:rPr>
              <a:t>https://pypi.python.org/pypi/</a:t>
            </a:r>
            <a:r>
              <a:rPr lang="en-US" dirty="0" smtClean="0">
                <a:hlinkClick r:id="rId2"/>
              </a:rPr>
              <a:t>dill</a:t>
            </a:r>
            <a:endParaRPr lang="en-US" dirty="0" smtClean="0"/>
          </a:p>
          <a:p>
            <a:r>
              <a:rPr lang="en-US" dirty="0" smtClean="0"/>
              <a:t>It does not come in most bundled distributions.  To install, start a terminal (Mac or Linux) or go to the Python command line provided (Windows) and type</a:t>
            </a:r>
          </a:p>
          <a:p>
            <a:pPr marL="0" indent="0">
              <a:buNone/>
            </a:pPr>
            <a:r>
              <a:rPr lang="en-US" dirty="0" smtClean="0">
                <a:latin typeface="Courier New"/>
                <a:cs typeface="Courier New"/>
              </a:rPr>
              <a:t>	pip install dill</a:t>
            </a:r>
          </a:p>
          <a:p>
            <a:r>
              <a:rPr lang="en-US" dirty="0" smtClean="0"/>
              <a:t>If desired you can import it to handle pickle</a:t>
            </a:r>
          </a:p>
          <a:p>
            <a:pPr marL="0" indent="0">
              <a:buNone/>
            </a:pPr>
            <a:r>
              <a:rPr lang="en-US" dirty="0" smtClean="0">
                <a:latin typeface="Courier New"/>
                <a:cs typeface="Courier New"/>
              </a:rPr>
              <a:t>	import dill as pickle</a:t>
            </a:r>
          </a:p>
          <a:p>
            <a:endParaRPr lang="en-US" dirty="0"/>
          </a:p>
        </p:txBody>
      </p:sp>
    </p:spTree>
    <p:extLst>
      <p:ext uri="{BB962C8B-B14F-4D97-AF65-F5344CB8AC3E}">
        <p14:creationId xmlns:p14="http://schemas.microsoft.com/office/powerpoint/2010/main" val="19184137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Inheritance and polymorphism</a:t>
            </a:r>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337736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Classes From Old</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Inheritance</a:t>
            </a:r>
            <a:r>
              <a:rPr lang="en-US" dirty="0" smtClean="0"/>
              <a:t> is one of the more useful properties of classes</a:t>
            </a:r>
            <a:r>
              <a:rPr lang="en-US" dirty="0"/>
              <a:t>. </a:t>
            </a:r>
            <a:r>
              <a:rPr lang="en-US" dirty="0" smtClean="0"/>
              <a:t>It facilitates </a:t>
            </a:r>
            <a:r>
              <a:rPr lang="en-US" dirty="0"/>
              <a:t>code reuse and extension of code </a:t>
            </a:r>
            <a:r>
              <a:rPr lang="en-US" dirty="0" smtClean="0"/>
              <a:t>functionality.</a:t>
            </a:r>
          </a:p>
          <a:p>
            <a:r>
              <a:rPr lang="en-US" dirty="0" smtClean="0"/>
              <a:t>A new class can be derived from an old class.  The new class </a:t>
            </a:r>
            <a:r>
              <a:rPr lang="en-US" i="1" dirty="0" smtClean="0"/>
              <a:t>inherits</a:t>
            </a:r>
            <a:r>
              <a:rPr lang="en-US" dirty="0" smtClean="0"/>
              <a:t> all the attributes and methods of the old class.  The original class is called the </a:t>
            </a:r>
            <a:r>
              <a:rPr lang="en-US" b="1" dirty="0" smtClean="0"/>
              <a:t>parent</a:t>
            </a:r>
            <a:r>
              <a:rPr lang="en-US" dirty="0" smtClean="0"/>
              <a:t>.  The new class is called a </a:t>
            </a:r>
            <a:r>
              <a:rPr lang="en-US" b="1" dirty="0" smtClean="0"/>
              <a:t>child</a:t>
            </a:r>
            <a:r>
              <a:rPr lang="en-US" dirty="0" smtClean="0"/>
              <a:t> or </a:t>
            </a:r>
            <a:r>
              <a:rPr lang="en-US" b="1" dirty="0" smtClean="0"/>
              <a:t>subclass</a:t>
            </a:r>
            <a:r>
              <a:rPr lang="en-US" dirty="0" smtClean="0"/>
              <a:t> of the parent.</a:t>
            </a:r>
          </a:p>
          <a:p>
            <a:r>
              <a:rPr lang="en-US" dirty="0" smtClean="0"/>
              <a:t>The new class can add additional attributes and methods.</a:t>
            </a:r>
          </a:p>
          <a:p>
            <a:r>
              <a:rPr lang="en-US" dirty="0" smtClean="0"/>
              <a:t>The new class can </a:t>
            </a:r>
            <a:r>
              <a:rPr lang="en-US" b="1" dirty="0" smtClean="0"/>
              <a:t>override</a:t>
            </a:r>
            <a:r>
              <a:rPr lang="en-US" dirty="0" smtClean="0"/>
              <a:t> the methods of the parent class.</a:t>
            </a:r>
            <a:endParaRPr lang="en-US" dirty="0"/>
          </a:p>
        </p:txBody>
      </p:sp>
    </p:spTree>
    <p:extLst>
      <p:ext uri="{BB962C8B-B14F-4D97-AF65-F5344CB8AC3E}">
        <p14:creationId xmlns:p14="http://schemas.microsoft.com/office/powerpoint/2010/main" val="39280724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Example</a:t>
            </a:r>
            <a:endParaRPr lang="en-US" dirty="0"/>
          </a:p>
        </p:txBody>
      </p:sp>
      <p:sp>
        <p:nvSpPr>
          <p:cNvPr id="4" name="Content Placeholder 3"/>
          <p:cNvSpPr>
            <a:spLocks noGrp="1"/>
          </p:cNvSpPr>
          <p:nvPr>
            <p:ph sz="half" idx="1"/>
          </p:nvPr>
        </p:nvSpPr>
        <p:spPr>
          <a:xfrm>
            <a:off x="457200" y="1600200"/>
            <a:ext cx="3962400" cy="3200400"/>
          </a:xfrm>
          <a:ln>
            <a:solidFill>
              <a:schemeClr val="tx1"/>
            </a:solidFill>
          </a:ln>
        </p:spPr>
        <p:txBody>
          <a:bodyPr>
            <a:normAutofit fontScale="55000" lnSpcReduction="20000"/>
          </a:bodyPr>
          <a:lstStyle/>
          <a:p>
            <a:pPr>
              <a:buNone/>
            </a:pPr>
            <a:r>
              <a:rPr lang="en-US" dirty="0"/>
              <a:t>c</a:t>
            </a:r>
            <a:r>
              <a:rPr lang="en-US" dirty="0" smtClean="0"/>
              <a:t>lass Person:</a:t>
            </a:r>
          </a:p>
          <a:p>
            <a:pPr>
              <a:buNone/>
            </a:pPr>
            <a:r>
              <a:rPr lang="en-US" dirty="0"/>
              <a:t> </a:t>
            </a:r>
            <a:r>
              <a:rPr lang="en-US" dirty="0" smtClean="0"/>
              <a:t>  </a:t>
            </a:r>
            <a:r>
              <a:rPr lang="en-US" dirty="0" err="1" smtClean="0"/>
              <a:t>def</a:t>
            </a:r>
            <a:r>
              <a:rPr lang="en-US" dirty="0" smtClean="0"/>
              <a:t> __</a:t>
            </a:r>
            <a:r>
              <a:rPr lang="en-US" dirty="0" err="1" smtClean="0"/>
              <a:t>init</a:t>
            </a:r>
            <a:r>
              <a:rPr lang="en-US" dirty="0" smtClean="0"/>
              <a:t>__(</a:t>
            </a:r>
            <a:r>
              <a:rPr lang="en-US" dirty="0" err="1" smtClean="0"/>
              <a:t>self,name,address</a:t>
            </a:r>
            <a:r>
              <a:rPr lang="en-US" dirty="0" smtClean="0"/>
              <a:t>):</a:t>
            </a:r>
          </a:p>
          <a:p>
            <a:pPr>
              <a:buNone/>
            </a:pPr>
            <a:r>
              <a:rPr lang="en-US" dirty="0" smtClean="0"/>
              <a:t>	    </a:t>
            </a:r>
            <a:r>
              <a:rPr lang="en-US" dirty="0" err="1" smtClean="0"/>
              <a:t>self.name</a:t>
            </a:r>
            <a:r>
              <a:rPr lang="en-US" dirty="0" smtClean="0"/>
              <a:t>=name</a:t>
            </a:r>
          </a:p>
          <a:p>
            <a:pPr>
              <a:buNone/>
            </a:pPr>
            <a:r>
              <a:rPr lang="en-US" dirty="0" smtClean="0"/>
              <a:t>	    </a:t>
            </a:r>
            <a:r>
              <a:rPr lang="en-US" dirty="0" err="1" smtClean="0"/>
              <a:t>self.address</a:t>
            </a:r>
            <a:r>
              <a:rPr lang="en-US" dirty="0" smtClean="0"/>
              <a:t>=address</a:t>
            </a:r>
          </a:p>
          <a:p>
            <a:pPr>
              <a:buNone/>
            </a:pPr>
            <a:endParaRPr lang="en-US" dirty="0" smtClean="0"/>
          </a:p>
          <a:p>
            <a:pPr>
              <a:buNone/>
            </a:pPr>
            <a:r>
              <a:rPr lang="en-US" dirty="0" smtClean="0"/>
              <a:t>	</a:t>
            </a:r>
            <a:r>
              <a:rPr lang="en-US" dirty="0" err="1" smtClean="0"/>
              <a:t>def</a:t>
            </a:r>
            <a:r>
              <a:rPr lang="en-US" dirty="0" smtClean="0"/>
              <a:t> </a:t>
            </a:r>
            <a:r>
              <a:rPr lang="en-US" dirty="0" err="1" smtClean="0"/>
              <a:t>getName</a:t>
            </a:r>
            <a:r>
              <a:rPr lang="en-US" dirty="0" smtClean="0"/>
              <a:t>(self):</a:t>
            </a:r>
          </a:p>
          <a:p>
            <a:pPr>
              <a:buNone/>
            </a:pPr>
            <a:r>
              <a:rPr lang="en-US" dirty="0"/>
              <a:t>	 </a:t>
            </a:r>
            <a:r>
              <a:rPr lang="en-US" dirty="0" smtClean="0"/>
              <a:t>   return </a:t>
            </a:r>
            <a:r>
              <a:rPr lang="en-US" dirty="0" err="1" smtClean="0"/>
              <a:t>self.name</a:t>
            </a:r>
            <a:endParaRPr lang="en-US" dirty="0" smtClean="0"/>
          </a:p>
          <a:p>
            <a:pPr>
              <a:buNone/>
            </a:pPr>
            <a:r>
              <a:rPr lang="en-US" dirty="0" smtClean="0"/>
              <a:t>   </a:t>
            </a:r>
            <a:r>
              <a:rPr lang="en-US" dirty="0" err="1" smtClean="0"/>
              <a:t>def</a:t>
            </a:r>
            <a:r>
              <a:rPr lang="en-US" dirty="0" smtClean="0"/>
              <a:t> </a:t>
            </a:r>
            <a:r>
              <a:rPr lang="en-US" dirty="0" err="1" smtClean="0"/>
              <a:t>getAddress</a:t>
            </a:r>
            <a:r>
              <a:rPr lang="en-US" dirty="0" smtClean="0"/>
              <a:t>(self):</a:t>
            </a:r>
          </a:p>
          <a:p>
            <a:pPr>
              <a:buNone/>
            </a:pPr>
            <a:r>
              <a:rPr lang="en-US" dirty="0"/>
              <a:t> </a:t>
            </a:r>
            <a:r>
              <a:rPr lang="en-US" dirty="0" smtClean="0"/>
              <a:t>       return </a:t>
            </a:r>
            <a:r>
              <a:rPr lang="en-US" dirty="0" err="1" smtClean="0"/>
              <a:t>self.address</a:t>
            </a:r>
            <a:endParaRPr lang="en-US" dirty="0" smtClean="0"/>
          </a:p>
          <a:p>
            <a:pPr>
              <a:buNone/>
            </a:pPr>
            <a:r>
              <a:rPr lang="en-US" dirty="0"/>
              <a:t> </a:t>
            </a:r>
            <a:r>
              <a:rPr lang="en-US" dirty="0" smtClean="0"/>
              <a:t>  </a:t>
            </a:r>
            <a:r>
              <a:rPr lang="en-US" dirty="0" err="1" smtClean="0"/>
              <a:t>def</a:t>
            </a:r>
            <a:r>
              <a:rPr lang="en-US" dirty="0" smtClean="0"/>
              <a:t> </a:t>
            </a:r>
            <a:r>
              <a:rPr lang="en-US" dirty="0" err="1" smtClean="0"/>
              <a:t>setAddress</a:t>
            </a:r>
            <a:r>
              <a:rPr lang="en-US" dirty="0" smtClean="0"/>
              <a:t>(</a:t>
            </a:r>
            <a:r>
              <a:rPr lang="en-US" dirty="0" err="1" smtClean="0"/>
              <a:t>self,new_address</a:t>
            </a:r>
            <a:r>
              <a:rPr lang="en-US" dirty="0" smtClean="0"/>
              <a:t>):</a:t>
            </a:r>
          </a:p>
          <a:p>
            <a:pPr>
              <a:buNone/>
            </a:pPr>
            <a:r>
              <a:rPr lang="en-US" dirty="0"/>
              <a:t>	</a:t>
            </a:r>
            <a:r>
              <a:rPr lang="en-US" dirty="0" smtClean="0"/>
              <a:t>    </a:t>
            </a:r>
            <a:r>
              <a:rPr lang="en-US" dirty="0" err="1" smtClean="0"/>
              <a:t>self.address</a:t>
            </a:r>
            <a:r>
              <a:rPr lang="en-US" dirty="0" smtClean="0"/>
              <a:t>=address</a:t>
            </a:r>
          </a:p>
          <a:p>
            <a:pPr>
              <a:buNone/>
            </a:pPr>
            <a:endParaRPr lang="en-US" dirty="0"/>
          </a:p>
        </p:txBody>
      </p:sp>
      <p:sp>
        <p:nvSpPr>
          <p:cNvPr id="5" name="Content Placeholder 4"/>
          <p:cNvSpPr>
            <a:spLocks noGrp="1"/>
          </p:cNvSpPr>
          <p:nvPr>
            <p:ph sz="half" idx="2"/>
          </p:nvPr>
        </p:nvSpPr>
        <p:spPr>
          <a:xfrm>
            <a:off x="4648200" y="1600200"/>
            <a:ext cx="3962400" cy="3200400"/>
          </a:xfrm>
          <a:ln>
            <a:solidFill>
              <a:schemeClr val="tx1"/>
            </a:solidFill>
          </a:ln>
        </p:spPr>
        <p:txBody>
          <a:bodyPr>
            <a:normAutofit fontScale="55000" lnSpcReduction="20000"/>
          </a:bodyPr>
          <a:lstStyle/>
          <a:p>
            <a:pPr>
              <a:buNone/>
            </a:pPr>
            <a:r>
              <a:rPr lang="en-US" dirty="0"/>
              <a:t>c</a:t>
            </a:r>
            <a:r>
              <a:rPr lang="en-US" dirty="0" smtClean="0"/>
              <a:t>lass Employee(Person):</a:t>
            </a:r>
          </a:p>
          <a:p>
            <a:pPr>
              <a:buNone/>
            </a:pPr>
            <a:r>
              <a:rPr lang="en-US" dirty="0"/>
              <a:t> </a:t>
            </a:r>
            <a:r>
              <a:rPr lang="en-US" dirty="0" smtClean="0"/>
              <a:t>  </a:t>
            </a:r>
            <a:r>
              <a:rPr lang="en-US" dirty="0" err="1" smtClean="0"/>
              <a:t>def</a:t>
            </a:r>
            <a:r>
              <a:rPr lang="en-US" dirty="0" smtClean="0"/>
              <a:t> __</a:t>
            </a:r>
            <a:r>
              <a:rPr lang="en-US" dirty="0" err="1" smtClean="0"/>
              <a:t>init</a:t>
            </a:r>
            <a:r>
              <a:rPr lang="en-US" dirty="0" smtClean="0"/>
              <a:t>__(</a:t>
            </a:r>
            <a:r>
              <a:rPr lang="en-US" dirty="0" err="1" smtClean="0"/>
              <a:t>self,name,address</a:t>
            </a:r>
            <a:r>
              <a:rPr lang="en-US" dirty="0" smtClean="0"/>
              <a:t>\</a:t>
            </a:r>
          </a:p>
          <a:p>
            <a:pPr>
              <a:buNone/>
            </a:pPr>
            <a:r>
              <a:rPr lang="en-US" dirty="0"/>
              <a:t> </a:t>
            </a:r>
            <a:r>
              <a:rPr lang="en-US" dirty="0" smtClean="0"/>
              <a:t>                             </a:t>
            </a:r>
            <a:r>
              <a:rPr lang="en-US" dirty="0" err="1" smtClean="0"/>
              <a:t>id,salary</a:t>
            </a:r>
            <a:r>
              <a:rPr lang="en-US" dirty="0" smtClean="0"/>
              <a:t>)</a:t>
            </a:r>
          </a:p>
          <a:p>
            <a:pPr>
              <a:buNone/>
            </a:pPr>
            <a:r>
              <a:rPr lang="en-US" dirty="0"/>
              <a:t> </a:t>
            </a:r>
            <a:r>
              <a:rPr lang="en-US" dirty="0" smtClean="0"/>
              <a:t>     Person.__</a:t>
            </a:r>
            <a:r>
              <a:rPr lang="en-US" dirty="0" err="1" smtClean="0"/>
              <a:t>init</a:t>
            </a:r>
            <a:r>
              <a:rPr lang="en-US" dirty="0" smtClean="0"/>
              <a:t>__(</a:t>
            </a:r>
            <a:r>
              <a:rPr lang="en-US" dirty="0" err="1" smtClean="0"/>
              <a:t>self,name,address</a:t>
            </a:r>
            <a:r>
              <a:rPr lang="en-US" dirty="0" smtClean="0"/>
              <a:t>)</a:t>
            </a:r>
          </a:p>
          <a:p>
            <a:pPr>
              <a:buNone/>
            </a:pPr>
            <a:r>
              <a:rPr lang="en-US" dirty="0"/>
              <a:t>	</a:t>
            </a:r>
            <a:r>
              <a:rPr lang="en-US" dirty="0" smtClean="0"/>
              <a:t>   </a:t>
            </a:r>
            <a:r>
              <a:rPr lang="en-US" dirty="0" err="1" smtClean="0"/>
              <a:t>self.employee_id</a:t>
            </a:r>
            <a:r>
              <a:rPr lang="en-US" dirty="0" smtClean="0"/>
              <a:t>=id</a:t>
            </a:r>
          </a:p>
          <a:p>
            <a:pPr>
              <a:buNone/>
            </a:pPr>
            <a:r>
              <a:rPr lang="en-US" dirty="0"/>
              <a:t> </a:t>
            </a:r>
            <a:r>
              <a:rPr lang="en-US" dirty="0" smtClean="0"/>
              <a:t>     </a:t>
            </a:r>
            <a:r>
              <a:rPr lang="en-US" dirty="0" err="1" smtClean="0"/>
              <a:t>self.salary</a:t>
            </a:r>
            <a:r>
              <a:rPr lang="en-US" dirty="0" smtClean="0"/>
              <a:t>=salary</a:t>
            </a:r>
          </a:p>
          <a:p>
            <a:pPr>
              <a:buNone/>
            </a:pPr>
            <a:endParaRPr lang="en-US" dirty="0" smtClean="0"/>
          </a:p>
          <a:p>
            <a:pPr>
              <a:buNone/>
            </a:pPr>
            <a:r>
              <a:rPr lang="en-US" dirty="0" smtClean="0"/>
              <a:t> </a:t>
            </a:r>
            <a:r>
              <a:rPr lang="en-US" dirty="0"/>
              <a:t> </a:t>
            </a:r>
            <a:r>
              <a:rPr lang="en-US" dirty="0" smtClean="0"/>
              <a:t>  </a:t>
            </a:r>
            <a:r>
              <a:rPr lang="en-US" dirty="0" err="1" smtClean="0"/>
              <a:t>def</a:t>
            </a:r>
            <a:r>
              <a:rPr lang="en-US" dirty="0" smtClean="0"/>
              <a:t> </a:t>
            </a:r>
            <a:r>
              <a:rPr lang="en-US" dirty="0" err="1" smtClean="0"/>
              <a:t>setSalary</a:t>
            </a:r>
            <a:r>
              <a:rPr lang="en-US" dirty="0" smtClean="0"/>
              <a:t>(</a:t>
            </a:r>
            <a:r>
              <a:rPr lang="en-US" dirty="0" err="1" smtClean="0"/>
              <a:t>self,new_salary</a:t>
            </a:r>
            <a:r>
              <a:rPr lang="en-US" dirty="0" smtClean="0"/>
              <a:t>):</a:t>
            </a:r>
          </a:p>
          <a:p>
            <a:pPr>
              <a:buNone/>
            </a:pPr>
            <a:r>
              <a:rPr lang="en-US" dirty="0"/>
              <a:t>	</a:t>
            </a:r>
            <a:r>
              <a:rPr lang="en-US" dirty="0" smtClean="0"/>
              <a:t>    </a:t>
            </a:r>
            <a:r>
              <a:rPr lang="en-US" dirty="0" err="1" smtClean="0"/>
              <a:t>self.salary</a:t>
            </a:r>
            <a:r>
              <a:rPr lang="en-US" dirty="0" smtClean="0"/>
              <a:t>=salary</a:t>
            </a:r>
          </a:p>
          <a:p>
            <a:pPr>
              <a:buNone/>
            </a:pPr>
            <a:r>
              <a:rPr lang="en-US" dirty="0"/>
              <a:t> 	</a:t>
            </a:r>
            <a:r>
              <a:rPr lang="en-US" dirty="0" err="1" smtClean="0"/>
              <a:t>def</a:t>
            </a:r>
            <a:r>
              <a:rPr lang="en-US" dirty="0" smtClean="0"/>
              <a:t> </a:t>
            </a:r>
            <a:r>
              <a:rPr lang="en-US" dirty="0" err="1" smtClean="0"/>
              <a:t>getSalary</a:t>
            </a:r>
            <a:r>
              <a:rPr lang="en-US" dirty="0" smtClean="0"/>
              <a:t>(self):</a:t>
            </a:r>
          </a:p>
          <a:p>
            <a:pPr>
              <a:buNone/>
            </a:pPr>
            <a:r>
              <a:rPr lang="en-US" dirty="0"/>
              <a:t>	</a:t>
            </a:r>
            <a:r>
              <a:rPr lang="en-US" dirty="0" smtClean="0"/>
              <a:t>    return </a:t>
            </a:r>
            <a:r>
              <a:rPr lang="en-US" dirty="0" err="1" smtClean="0"/>
              <a:t>self.salary</a:t>
            </a:r>
            <a:endParaRPr lang="en-US" dirty="0" smtClean="0"/>
          </a:p>
          <a:p>
            <a:pPr>
              <a:buNone/>
            </a:pPr>
            <a:r>
              <a:rPr lang="en-US" dirty="0" smtClean="0"/>
              <a:t>	</a:t>
            </a:r>
            <a:r>
              <a:rPr lang="en-US" dirty="0" err="1" smtClean="0"/>
              <a:t>def</a:t>
            </a:r>
            <a:r>
              <a:rPr lang="en-US" dirty="0" smtClean="0"/>
              <a:t> </a:t>
            </a:r>
            <a:r>
              <a:rPr lang="en-US" dirty="0" err="1" smtClean="0"/>
              <a:t>raiseSalary</a:t>
            </a:r>
            <a:r>
              <a:rPr lang="en-US" dirty="0" smtClean="0"/>
              <a:t>(</a:t>
            </a:r>
            <a:r>
              <a:rPr lang="en-US" dirty="0" err="1" smtClean="0"/>
              <a:t>self,pctIncrease</a:t>
            </a:r>
            <a:r>
              <a:rPr lang="en-US" dirty="0" smtClean="0"/>
              <a:t>):</a:t>
            </a:r>
          </a:p>
          <a:p>
            <a:pPr>
              <a:buNone/>
            </a:pPr>
            <a:r>
              <a:rPr lang="en-US" dirty="0"/>
              <a:t> </a:t>
            </a:r>
            <a:r>
              <a:rPr lang="en-US" dirty="0" smtClean="0"/>
              <a:t>       </a:t>
            </a:r>
            <a:r>
              <a:rPr lang="en-US" dirty="0" err="1" smtClean="0"/>
              <a:t>self.salary</a:t>
            </a:r>
            <a:r>
              <a:rPr lang="en-US" dirty="0" smtClean="0"/>
              <a:t>*=</a:t>
            </a:r>
            <a:r>
              <a:rPr lang="en-US" dirty="0" err="1" smtClean="0"/>
              <a:t>pctIncrease</a:t>
            </a:r>
            <a:endParaRPr lang="en-US" dirty="0" smtClean="0"/>
          </a:p>
          <a:p>
            <a:pPr>
              <a:buNone/>
            </a:pPr>
            <a:endParaRPr lang="en-US" dirty="0"/>
          </a:p>
        </p:txBody>
      </p:sp>
      <p:sp>
        <p:nvSpPr>
          <p:cNvPr id="6" name="TextBox 5"/>
          <p:cNvSpPr txBox="1"/>
          <p:nvPr/>
        </p:nvSpPr>
        <p:spPr>
          <a:xfrm>
            <a:off x="457200" y="5248870"/>
            <a:ext cx="8229600" cy="1200329"/>
          </a:xfrm>
          <a:prstGeom prst="rect">
            <a:avLst/>
          </a:prstGeom>
          <a:noFill/>
        </p:spPr>
        <p:txBody>
          <a:bodyPr wrap="square" rtlCol="0">
            <a:spAutoFit/>
          </a:bodyPr>
          <a:lstStyle/>
          <a:p>
            <a:r>
              <a:rPr lang="en-US" dirty="0" err="1" smtClean="0"/>
              <a:t>an_employee</a:t>
            </a:r>
            <a:r>
              <a:rPr lang="en-US" dirty="0" smtClean="0"/>
              <a:t>=Employee(</a:t>
            </a:r>
            <a:r>
              <a:rPr lang="en-US" dirty="0" err="1" smtClean="0"/>
              <a:t>name,address,id,salary</a:t>
            </a:r>
            <a:r>
              <a:rPr lang="en-US" dirty="0" smtClean="0"/>
              <a:t>)</a:t>
            </a:r>
          </a:p>
          <a:p>
            <a:r>
              <a:rPr lang="en-US" dirty="0"/>
              <a:t>p</a:t>
            </a:r>
            <a:r>
              <a:rPr lang="en-US" dirty="0" smtClean="0"/>
              <a:t>rint “Employee “ +</a:t>
            </a:r>
            <a:r>
              <a:rPr lang="en-US" dirty="0" err="1" smtClean="0"/>
              <a:t>an_employee.getName</a:t>
            </a:r>
            <a:r>
              <a:rPr lang="en-US" dirty="0" smtClean="0"/>
              <a:t>() + “ lives at “ +\     	</a:t>
            </a:r>
            <a:r>
              <a:rPr lang="en-US" dirty="0" err="1" smtClean="0"/>
              <a:t>an_employee.getAddress</a:t>
            </a:r>
            <a:r>
              <a:rPr lang="en-US" dirty="0" smtClean="0"/>
              <a:t>()  + “and makes $” + \	</a:t>
            </a:r>
            <a:r>
              <a:rPr lang="en-US" dirty="0" err="1" smtClean="0"/>
              <a:t>an_employee.getSalary</a:t>
            </a:r>
            <a:r>
              <a:rPr lang="en-US" dirty="0" smtClean="0"/>
              <a:t>();</a:t>
            </a:r>
            <a:endParaRPr lang="en-US" dirty="0"/>
          </a:p>
        </p:txBody>
      </p:sp>
    </p:spTree>
    <p:extLst>
      <p:ext uri="{BB962C8B-B14F-4D97-AF65-F5344CB8AC3E}">
        <p14:creationId xmlns:p14="http://schemas.microsoft.com/office/powerpoint/2010/main" val="10442678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in the Forest Model</a:t>
            </a:r>
            <a:endParaRPr lang="en-US" dirty="0"/>
          </a:p>
        </p:txBody>
      </p:sp>
      <p:sp>
        <p:nvSpPr>
          <p:cNvPr id="5" name="Content Placeholder 4"/>
          <p:cNvSpPr>
            <a:spLocks noGrp="1"/>
          </p:cNvSpPr>
          <p:nvPr>
            <p:ph idx="1"/>
          </p:nvPr>
        </p:nvSpPr>
        <p:spPr>
          <a:xfrm>
            <a:off x="457200" y="1417638"/>
            <a:ext cx="8229600" cy="5268361"/>
          </a:xfrm>
        </p:spPr>
        <p:txBody>
          <a:bodyPr>
            <a:normAutofit lnSpcReduction="10000"/>
          </a:bodyPr>
          <a:lstStyle/>
          <a:p>
            <a:r>
              <a:rPr lang="en-US" dirty="0" smtClean="0"/>
              <a:t>The type Tree needs a lot of information that is general for any member of its species.  I could have another type Species, which holds that information.</a:t>
            </a:r>
          </a:p>
          <a:p>
            <a:r>
              <a:rPr lang="en-US" dirty="0" smtClean="0"/>
              <a:t>A given tree </a:t>
            </a:r>
            <a:r>
              <a:rPr lang="en-US" i="1" dirty="0" smtClean="0"/>
              <a:t>is an </a:t>
            </a:r>
            <a:r>
              <a:rPr lang="en-US" dirty="0" smtClean="0"/>
              <a:t>oak, or a maple, or a birch, or a fir, or a pine, or a spruce, or whatever.</a:t>
            </a:r>
          </a:p>
          <a:p>
            <a:r>
              <a:rPr lang="en-US" dirty="0" smtClean="0"/>
              <a:t>I can make my Tree type a </a:t>
            </a:r>
            <a:r>
              <a:rPr lang="en-US" i="1" dirty="0" smtClean="0"/>
              <a:t>child</a:t>
            </a:r>
            <a:r>
              <a:rPr lang="en-US" dirty="0" smtClean="0"/>
              <a:t> of the Species type.</a:t>
            </a:r>
          </a:p>
          <a:p>
            <a:r>
              <a:rPr lang="en-US" dirty="0" smtClean="0"/>
              <a:t>The child type is defined and inherits all the attributes of the parent—no extra code needed.</a:t>
            </a:r>
          </a:p>
          <a:p>
            <a:r>
              <a:rPr lang="en-US" dirty="0" smtClean="0"/>
              <a:t>I can then add the additional attributes for an individual tree.</a:t>
            </a:r>
          </a:p>
        </p:txBody>
      </p:sp>
    </p:spTree>
    <p:extLst>
      <p:ext uri="{BB962C8B-B14F-4D97-AF65-F5344CB8AC3E}">
        <p14:creationId xmlns:p14="http://schemas.microsoft.com/office/powerpoint/2010/main" val="17740938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Example (Pseudocode)</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relationship </a:t>
            </a:r>
            <a:r>
              <a:rPr lang="en-US" b="1" dirty="0" smtClean="0"/>
              <a:t>IS_A</a:t>
            </a:r>
            <a:endParaRPr lang="en-US" b="1" dirty="0"/>
          </a:p>
          <a:p>
            <a:pPr marL="0" indent="0">
              <a:buNone/>
            </a:pPr>
            <a:r>
              <a:rPr lang="en-US" sz="2400" dirty="0"/>
              <a:t>	</a:t>
            </a:r>
            <a:r>
              <a:rPr lang="en-US" sz="2400" dirty="0" smtClean="0"/>
              <a:t>Examples:</a:t>
            </a:r>
          </a:p>
          <a:p>
            <a:pPr marL="0" indent="0">
              <a:buNone/>
            </a:pPr>
            <a:r>
              <a:rPr lang="en-US" sz="2400" dirty="0" smtClean="0"/>
              <a:t>	</a:t>
            </a:r>
            <a:r>
              <a:rPr lang="en-US" sz="2400" dirty="0">
                <a:latin typeface="Courier New" panose="02070309020205020404" pitchFamily="49" charset="0"/>
                <a:cs typeface="Courier New" panose="02070309020205020404" pitchFamily="49" charset="0"/>
              </a:rPr>
              <a:t>S</a:t>
            </a:r>
            <a:r>
              <a:rPr lang="en-US" sz="2400" dirty="0" smtClean="0">
                <a:latin typeface="Courier New" panose="02070309020205020404" pitchFamily="49" charset="0"/>
                <a:cs typeface="Courier New" panose="02070309020205020404" pitchFamily="49" charset="0"/>
              </a:rPr>
              <a:t>parrow IS_A bird</a:t>
            </a:r>
            <a:endParaRPr lang="en-US" sz="2400" dirty="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Employee </a:t>
            </a:r>
            <a:r>
              <a:rPr lang="en-US" sz="2400" dirty="0">
                <a:latin typeface="Courier New" panose="02070309020205020404" pitchFamily="49" charset="0"/>
                <a:cs typeface="Courier New" panose="02070309020205020404" pitchFamily="49" charset="0"/>
              </a:rPr>
              <a:t>IS_A person</a:t>
            </a:r>
          </a:p>
          <a:p>
            <a:r>
              <a:rPr lang="en-US" dirty="0" smtClean="0"/>
              <a:t>So for Tree I could define</a:t>
            </a:r>
          </a:p>
          <a:p>
            <a:pPr marL="0" indent="0">
              <a:buNone/>
            </a:pPr>
            <a:r>
              <a:rPr lang="en-US" dirty="0" smtClean="0">
                <a:latin typeface="Courier New"/>
                <a:cs typeface="Courier New"/>
              </a:rPr>
              <a:t>  type Tree (descends from Species)</a:t>
            </a:r>
          </a:p>
          <a:p>
            <a:pPr marL="0" indent="0">
              <a:buNone/>
            </a:pPr>
            <a:r>
              <a:rPr lang="en-US" dirty="0">
                <a:latin typeface="Courier New"/>
                <a:cs typeface="Courier New"/>
              </a:rPr>
              <a:t> </a:t>
            </a:r>
            <a:r>
              <a:rPr lang="en-US" dirty="0" smtClean="0">
                <a:latin typeface="Courier New"/>
                <a:cs typeface="Courier New"/>
              </a:rPr>
              <a:t>    diameter</a:t>
            </a:r>
          </a:p>
          <a:p>
            <a:pPr marL="0" indent="0">
              <a:buNone/>
            </a:pPr>
            <a:r>
              <a:rPr lang="en-US" dirty="0">
                <a:latin typeface="Courier New"/>
                <a:cs typeface="Courier New"/>
              </a:rPr>
              <a:t> </a:t>
            </a:r>
            <a:r>
              <a:rPr lang="en-US" dirty="0" smtClean="0">
                <a:latin typeface="Courier New"/>
                <a:cs typeface="Courier New"/>
              </a:rPr>
              <a:t>    age</a:t>
            </a:r>
          </a:p>
          <a:p>
            <a:pPr marL="0" indent="0">
              <a:buNone/>
            </a:pPr>
            <a:r>
              <a:rPr lang="en-US" dirty="0" smtClean="0">
                <a:latin typeface="Courier New"/>
                <a:cs typeface="Courier New"/>
              </a:rPr>
              <a:t>  end type Tree</a:t>
            </a:r>
          </a:p>
          <a:p>
            <a:r>
              <a:rPr lang="en-US" dirty="0" smtClean="0"/>
              <a:t>All the other characteristics come via Species.</a:t>
            </a:r>
            <a:endParaRPr lang="en-US" dirty="0"/>
          </a:p>
        </p:txBody>
      </p:sp>
    </p:spTree>
    <p:extLst>
      <p:ext uri="{BB962C8B-B14F-4D97-AF65-F5344CB8AC3E}">
        <p14:creationId xmlns:p14="http://schemas.microsoft.com/office/powerpoint/2010/main" val="15323315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the Constructor Explicitly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seldom need to do this, but sometimes we may need to call the constructor like a “normal” function.</a:t>
            </a:r>
          </a:p>
          <a:p>
            <a:r>
              <a:rPr lang="en-US" dirty="0" smtClean="0"/>
              <a:t>Example: creating a constructor for a class descended from another class.  We may need to invoke the parent’s constructor first, before we even have an instance of the child.</a:t>
            </a:r>
          </a:p>
          <a:p>
            <a:pPr marL="0" indent="0">
              <a:buNone/>
            </a:pPr>
            <a:r>
              <a:rPr lang="en-US" dirty="0" smtClean="0">
                <a:latin typeface="Courier New"/>
                <a:cs typeface="Courier New"/>
              </a:rPr>
              <a:t>class Descendant (Parent):</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__</a:t>
            </a:r>
            <a:r>
              <a:rPr lang="en-US" dirty="0" err="1" smtClean="0">
                <a:latin typeface="Courier New"/>
                <a:cs typeface="Courier New"/>
              </a:rPr>
              <a:t>init</a:t>
            </a:r>
            <a:r>
              <a:rPr lang="en-US" dirty="0" smtClean="0">
                <a:latin typeface="Courier New"/>
                <a:cs typeface="Courier New"/>
              </a:rPr>
              <a:t>__(</a:t>
            </a:r>
            <a:r>
              <a:rPr lang="en-US" dirty="0" err="1" smtClean="0">
                <a:latin typeface="Courier New"/>
                <a:cs typeface="Courier New"/>
              </a:rPr>
              <a:t>self,x,y</a:t>
            </a:r>
            <a:r>
              <a:rPr lang="en-US" dirty="0" smtClean="0">
                <a:latin typeface="Courier New"/>
                <a:cs typeface="Courier New"/>
              </a:rPr>
              <a:t>):</a:t>
            </a:r>
          </a:p>
          <a:p>
            <a:pPr marL="0" indent="0">
              <a:buNone/>
            </a:pPr>
            <a:r>
              <a:rPr lang="en-US" dirty="0" smtClean="0">
                <a:latin typeface="Courier New"/>
                <a:cs typeface="Courier New"/>
              </a:rPr>
              <a:t>	#I don’t have a self yet so it is</a:t>
            </a:r>
          </a:p>
          <a:p>
            <a:pPr marL="0" indent="0">
              <a:buNone/>
            </a:pPr>
            <a:r>
              <a:rPr lang="en-US" dirty="0">
                <a:latin typeface="Courier New"/>
                <a:cs typeface="Courier New"/>
              </a:rPr>
              <a:t>	</a:t>
            </a:r>
            <a:r>
              <a:rPr lang="en-US" dirty="0" smtClean="0">
                <a:latin typeface="Courier New"/>
                <a:cs typeface="Courier New"/>
              </a:rPr>
              <a:t>#passed explicitly to Parent’s </a:t>
            </a:r>
            <a:r>
              <a:rPr lang="en-US" dirty="0" err="1" smtClean="0">
                <a:latin typeface="Courier New"/>
                <a:cs typeface="Courier New"/>
              </a:rPr>
              <a:t>init</a:t>
            </a:r>
            <a:endParaRPr lang="en-US" dirty="0" smtClean="0">
              <a:latin typeface="Courier New"/>
              <a:cs typeface="Courier New"/>
            </a:endParaRPr>
          </a:p>
          <a:p>
            <a:pPr marL="0" indent="0">
              <a:buNone/>
            </a:pPr>
            <a:r>
              <a:rPr lang="en-US" dirty="0" smtClean="0">
                <a:latin typeface="Courier New"/>
                <a:cs typeface="Courier New"/>
              </a:rPr>
              <a:t>	Parent</a:t>
            </a:r>
            <a:r>
              <a:rPr lang="en-US" dirty="0">
                <a:latin typeface="Courier New"/>
                <a:cs typeface="Courier New"/>
              </a:rPr>
              <a:t>.__</a:t>
            </a:r>
            <a:r>
              <a:rPr lang="en-US" dirty="0" err="1">
                <a:latin typeface="Courier New"/>
                <a:cs typeface="Courier New"/>
              </a:rPr>
              <a:t>init</a:t>
            </a:r>
            <a:r>
              <a:rPr lang="en-US" dirty="0">
                <a:latin typeface="Courier New"/>
                <a:cs typeface="Courier New"/>
              </a:rPr>
              <a:t>__(</a:t>
            </a:r>
            <a:r>
              <a:rPr lang="en-US" dirty="0" err="1">
                <a:latin typeface="Courier New"/>
                <a:cs typeface="Courier New"/>
              </a:rPr>
              <a:t>self,x</a:t>
            </a:r>
            <a:r>
              <a:rPr lang="en-US" dirty="0">
                <a:latin typeface="Courier New"/>
                <a:cs typeface="Courier New"/>
              </a:rPr>
              <a:t>) </a:t>
            </a:r>
          </a:p>
          <a:p>
            <a:pPr marL="0" indent="0">
              <a:buNone/>
            </a:pPr>
            <a:r>
              <a:rPr lang="en-US" dirty="0">
                <a:latin typeface="Courier New"/>
                <a:cs typeface="Courier New"/>
              </a:rPr>
              <a:t>	</a:t>
            </a:r>
            <a:r>
              <a:rPr lang="en-US" dirty="0" err="1" smtClean="0">
                <a:latin typeface="Courier New"/>
                <a:cs typeface="Courier New"/>
              </a:rPr>
              <a:t>self.y</a:t>
            </a:r>
            <a:r>
              <a:rPr lang="en-US" dirty="0" smtClean="0">
                <a:latin typeface="Courier New"/>
                <a:cs typeface="Courier New"/>
              </a:rPr>
              <a:t>=y</a:t>
            </a:r>
            <a:endParaRPr lang="en-US" dirty="0">
              <a:latin typeface="Courier New"/>
              <a:cs typeface="Courier New"/>
            </a:endParaRPr>
          </a:p>
        </p:txBody>
      </p:sp>
    </p:spTree>
    <p:extLst>
      <p:ext uri="{BB962C8B-B14F-4D97-AF65-F5344CB8AC3E}">
        <p14:creationId xmlns:p14="http://schemas.microsoft.com/office/powerpoint/2010/main" val="5320273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lstStyle/>
          <a:p>
            <a:r>
              <a:rPr lang="en-US" dirty="0" smtClean="0"/>
              <a:t>Many OOP languages, including Python, permit multiple inheritance; a class may have more than one parent.</a:t>
            </a:r>
          </a:p>
          <a:p>
            <a:r>
              <a:rPr lang="en-US" dirty="0" smtClean="0"/>
              <a:t>The child inherits from both parents</a:t>
            </a:r>
          </a:p>
          <a:p>
            <a:r>
              <a:rPr lang="en-US" dirty="0" smtClean="0"/>
              <a:t>Multiple inheritance can be useful but must be used carefully</a:t>
            </a:r>
          </a:p>
          <a:p>
            <a:pPr lvl="1"/>
            <a:r>
              <a:rPr lang="en-US" dirty="0" smtClean="0"/>
              <a:t>It can lead to tangled inheritance chains</a:t>
            </a:r>
            <a:endParaRPr lang="en-US" dirty="0"/>
          </a:p>
        </p:txBody>
      </p:sp>
    </p:spTree>
    <p:extLst>
      <p:ext uri="{BB962C8B-B14F-4D97-AF65-F5344CB8AC3E}">
        <p14:creationId xmlns:p14="http://schemas.microsoft.com/office/powerpoint/2010/main" val="19234256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and Inheritance</a:t>
            </a:r>
            <a:endParaRPr lang="en-US" dirty="0"/>
          </a:p>
        </p:txBody>
      </p:sp>
      <p:sp>
        <p:nvSpPr>
          <p:cNvPr id="3" name="Content Placeholder 2"/>
          <p:cNvSpPr>
            <a:spLocks noGrp="1"/>
          </p:cNvSpPr>
          <p:nvPr>
            <p:ph idx="1"/>
          </p:nvPr>
        </p:nvSpPr>
        <p:spPr/>
        <p:txBody>
          <a:bodyPr>
            <a:normAutofit lnSpcReduction="10000"/>
          </a:bodyPr>
          <a:lstStyle/>
          <a:p>
            <a:r>
              <a:rPr lang="en-US" dirty="0" smtClean="0"/>
              <a:t>Composition is an alternative to inheritance, </a:t>
            </a:r>
            <a:r>
              <a:rPr lang="en-US" i="1" dirty="0" smtClean="0"/>
              <a:t>especially</a:t>
            </a:r>
            <a:r>
              <a:rPr lang="en-US" dirty="0" smtClean="0"/>
              <a:t> multiple inheritance.</a:t>
            </a:r>
          </a:p>
          <a:p>
            <a:r>
              <a:rPr lang="en-US" dirty="0" smtClean="0"/>
              <a:t>In composition we use instances of other classes in our target class.</a:t>
            </a:r>
          </a:p>
          <a:p>
            <a:r>
              <a:rPr lang="en-US" dirty="0" smtClean="0"/>
              <a:t>General rule: use inheritance (almost always single!) for closely related types.  The relationship is expressed as </a:t>
            </a:r>
            <a:r>
              <a:rPr lang="en-US" b="1" dirty="0" err="1" smtClean="0"/>
              <a:t>is_a</a:t>
            </a:r>
            <a:endParaRPr lang="en-US" b="1" dirty="0" smtClean="0"/>
          </a:p>
          <a:p>
            <a:pPr lvl="1"/>
            <a:r>
              <a:rPr lang="en-US" dirty="0" smtClean="0"/>
              <a:t>A cat </a:t>
            </a:r>
            <a:r>
              <a:rPr lang="en-US" dirty="0" err="1" smtClean="0"/>
              <a:t>is_a</a:t>
            </a:r>
            <a:r>
              <a:rPr lang="en-US" dirty="0" smtClean="0"/>
              <a:t>(mammal)</a:t>
            </a:r>
          </a:p>
          <a:p>
            <a:pPr lvl="1"/>
            <a:r>
              <a:rPr lang="en-US" dirty="0" smtClean="0"/>
              <a:t>A mammal </a:t>
            </a:r>
            <a:r>
              <a:rPr lang="en-US" dirty="0" err="1" smtClean="0"/>
              <a:t>is_a</a:t>
            </a:r>
            <a:r>
              <a:rPr lang="en-US" dirty="0" smtClean="0"/>
              <a:t>(animal)</a:t>
            </a:r>
          </a:p>
          <a:p>
            <a:r>
              <a:rPr lang="en-US" dirty="0" smtClean="0"/>
              <a:t>The relationship for composition is </a:t>
            </a:r>
            <a:r>
              <a:rPr lang="en-US" b="1" dirty="0" err="1" smtClean="0"/>
              <a:t>has_a</a:t>
            </a:r>
            <a:endParaRPr lang="en-US" b="1" dirty="0" smtClean="0"/>
          </a:p>
          <a:p>
            <a:pPr lvl="1"/>
            <a:r>
              <a:rPr lang="en-US" dirty="0" smtClean="0"/>
              <a:t>A cat </a:t>
            </a:r>
            <a:r>
              <a:rPr lang="en-US" dirty="0" err="1" smtClean="0"/>
              <a:t>has_a</a:t>
            </a:r>
            <a:r>
              <a:rPr lang="en-US" dirty="0" smtClean="0"/>
              <a:t>(owner)</a:t>
            </a:r>
          </a:p>
        </p:txBody>
      </p:sp>
    </p:spTree>
    <p:extLst>
      <p:ext uri="{BB962C8B-B14F-4D97-AF65-F5344CB8AC3E}">
        <p14:creationId xmlns:p14="http://schemas.microsoft.com/office/powerpoint/2010/main" val="177013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Every textbook’s favorite example: payroll</a:t>
            </a:r>
          </a:p>
          <a:p>
            <a:r>
              <a:rPr lang="en-US" dirty="0"/>
              <a:t>For each employee you have data such as</a:t>
            </a:r>
          </a:p>
          <a:p>
            <a:pPr lvl="1"/>
            <a:r>
              <a:rPr lang="en-US" dirty="0"/>
              <a:t>Name (string)</a:t>
            </a:r>
          </a:p>
          <a:p>
            <a:pPr lvl="1"/>
            <a:r>
              <a:rPr lang="en-US" dirty="0"/>
              <a:t>Department (string)</a:t>
            </a:r>
          </a:p>
          <a:p>
            <a:pPr lvl="1"/>
            <a:r>
              <a:rPr lang="en-US" dirty="0"/>
              <a:t>Salary (number)</a:t>
            </a:r>
          </a:p>
          <a:p>
            <a:pPr lvl="1"/>
            <a:r>
              <a:rPr lang="en-US" dirty="0"/>
              <a:t>ID (number)</a:t>
            </a:r>
          </a:p>
          <a:p>
            <a:pPr lvl="1"/>
            <a:r>
              <a:rPr lang="en-US" dirty="0"/>
              <a:t>and so forth</a:t>
            </a:r>
            <a:r>
              <a:rPr lang="en-US" dirty="0" smtClean="0"/>
              <a:t>.</a:t>
            </a:r>
            <a:endParaRPr lang="en-US" dirty="0"/>
          </a:p>
        </p:txBody>
      </p:sp>
    </p:spTree>
    <p:extLst>
      <p:ext uri="{BB962C8B-B14F-4D97-AF65-F5344CB8AC3E}">
        <p14:creationId xmlns:p14="http://schemas.microsoft.com/office/powerpoint/2010/main" val="11449907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we have a Person class as we saw earlier.</a:t>
            </a:r>
          </a:p>
          <a:p>
            <a:r>
              <a:rPr lang="en-US" dirty="0" smtClean="0"/>
              <a:t>An employee </a:t>
            </a:r>
            <a:r>
              <a:rPr lang="en-US" b="1" dirty="0" smtClean="0"/>
              <a:t>is a</a:t>
            </a:r>
            <a:r>
              <a:rPr lang="en-US" dirty="0" smtClean="0"/>
              <a:t> person, but is it a Person?</a:t>
            </a:r>
          </a:p>
          <a:p>
            <a:pPr lvl="1"/>
            <a:r>
              <a:rPr lang="en-US" dirty="0" smtClean="0"/>
              <a:t>What if he is a Supervisor?</a:t>
            </a:r>
          </a:p>
          <a:p>
            <a:pPr lvl="1"/>
            <a:r>
              <a:rPr lang="en-US" dirty="0" smtClean="0"/>
              <a:t>What if he becomes unemployed?</a:t>
            </a:r>
          </a:p>
          <a:p>
            <a:pPr lvl="1"/>
            <a:r>
              <a:rPr lang="en-US" dirty="0" smtClean="0"/>
              <a:t>A Person class might have activities ("methods") that don't apply to a working environment.</a:t>
            </a:r>
          </a:p>
          <a:p>
            <a:r>
              <a:rPr lang="en-US" dirty="0" smtClean="0"/>
              <a:t>So we may consider a Person class with certain members like name, address, hobbies, etc. and an Employee </a:t>
            </a:r>
            <a:r>
              <a:rPr lang="en-US" b="1" dirty="0" smtClean="0"/>
              <a:t>has a</a:t>
            </a:r>
            <a:r>
              <a:rPr lang="en-US" dirty="0" smtClean="0"/>
              <a:t> name, </a:t>
            </a:r>
            <a:r>
              <a:rPr lang="en-US" b="1" dirty="0" smtClean="0"/>
              <a:t>has a</a:t>
            </a:r>
            <a:r>
              <a:rPr lang="en-US" dirty="0" smtClean="0"/>
              <a:t> address, and so forth.  This is composition.</a:t>
            </a:r>
            <a:endParaRPr lang="en-US" dirty="0"/>
          </a:p>
        </p:txBody>
      </p:sp>
    </p:spTree>
    <p:extLst>
      <p:ext uri="{BB962C8B-B14F-4D97-AF65-F5344CB8AC3E}">
        <p14:creationId xmlns:p14="http://schemas.microsoft.com/office/powerpoint/2010/main" val="2959241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Overloading and Polymorphism in Python</a:t>
            </a:r>
            <a:endParaRPr lang="en-US" dirty="0"/>
          </a:p>
        </p:txBody>
      </p:sp>
      <p:sp>
        <p:nvSpPr>
          <p:cNvPr id="3" name="Content Placeholder 2"/>
          <p:cNvSpPr>
            <a:spLocks noGrp="1"/>
          </p:cNvSpPr>
          <p:nvPr>
            <p:ph idx="1"/>
          </p:nvPr>
        </p:nvSpPr>
        <p:spPr/>
        <p:txBody>
          <a:bodyPr/>
          <a:lstStyle/>
          <a:p>
            <a:r>
              <a:rPr lang="en-US" dirty="0"/>
              <a:t>The type of </a:t>
            </a:r>
            <a:r>
              <a:rPr lang="en-US" dirty="0" smtClean="0"/>
              <a:t>an argument to an overloaded function/operator, or of a </a:t>
            </a:r>
            <a:r>
              <a:rPr lang="en-US" dirty="0"/>
              <a:t>polymorphic </a:t>
            </a:r>
            <a:r>
              <a:rPr lang="en-US" dirty="0" smtClean="0"/>
              <a:t>instance, </a:t>
            </a:r>
            <a:r>
              <a:rPr lang="en-US" dirty="0"/>
              <a:t>is determined at </a:t>
            </a:r>
            <a:r>
              <a:rPr lang="en-US" dirty="0" smtClean="0"/>
              <a:t>runtime.</a:t>
            </a:r>
            <a:endParaRPr lang="en-US" dirty="0"/>
          </a:p>
          <a:p>
            <a:r>
              <a:rPr lang="en-US" dirty="0" smtClean="0"/>
              <a:t>Python uses “duck typing” (if it walks like a duck and quacks like a duck…)  It dynamically determines the type from context.</a:t>
            </a:r>
          </a:p>
          <a:p>
            <a:r>
              <a:rPr lang="en-US" dirty="0" smtClean="0"/>
              <a:t>If your usage does not agree with what the interpreter thinks it should be, it will throw a type exception.</a:t>
            </a:r>
          </a:p>
          <a:p>
            <a:endParaRPr lang="en-US" dirty="0" smtClean="0"/>
          </a:p>
        </p:txBody>
      </p:sp>
    </p:spTree>
    <p:extLst>
      <p:ext uri="{BB962C8B-B14F-4D97-AF65-F5344CB8AC3E}">
        <p14:creationId xmlns:p14="http://schemas.microsoft.com/office/powerpoint/2010/main" val="982607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latin typeface="Courier New"/>
                <a:cs typeface="Courier New"/>
              </a:rPr>
              <a:t>c</a:t>
            </a:r>
            <a:r>
              <a:rPr lang="en-US" dirty="0" smtClean="0">
                <a:latin typeface="Courier New"/>
                <a:cs typeface="Courier New"/>
              </a:rPr>
              <a:t>lass Animal:</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__</a:t>
            </a:r>
            <a:r>
              <a:rPr lang="en-US" dirty="0" err="1" smtClean="0">
                <a:latin typeface="Courier New"/>
                <a:cs typeface="Courier New"/>
              </a:rPr>
              <a:t>init</a:t>
            </a:r>
            <a:r>
              <a:rPr lang="en-US" dirty="0" smtClean="0">
                <a:latin typeface="Courier New"/>
                <a:cs typeface="Courier New"/>
              </a:rPr>
              <a:t>__(self, name, species)</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self.name</a:t>
            </a:r>
            <a:r>
              <a:rPr lang="en-US" dirty="0" smtClean="0">
                <a:latin typeface="Courier New"/>
                <a:cs typeface="Courier New"/>
              </a:rPr>
              <a:t>=name</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self.species</a:t>
            </a:r>
            <a:r>
              <a:rPr lang="en-US" dirty="0" smtClean="0">
                <a:latin typeface="Courier New"/>
                <a:cs typeface="Courier New"/>
              </a:rPr>
              <a:t>=species</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speak(self):</a:t>
            </a:r>
          </a:p>
          <a:p>
            <a:pPr marL="0" indent="0">
              <a:buNone/>
            </a:pPr>
            <a:r>
              <a:rPr lang="en-US" dirty="0">
                <a:latin typeface="Courier New"/>
                <a:cs typeface="Courier New"/>
              </a:rPr>
              <a:t> </a:t>
            </a:r>
            <a:r>
              <a:rPr lang="en-US" dirty="0" smtClean="0">
                <a:latin typeface="Courier New"/>
                <a:cs typeface="Courier New"/>
              </a:rPr>
              <a:t>     raise </a:t>
            </a:r>
            <a:r>
              <a:rPr lang="en-US" dirty="0" err="1" smtClean="0">
                <a:latin typeface="Courier New"/>
                <a:cs typeface="Courier New"/>
              </a:rPr>
              <a:t>NotImplementedError</a:t>
            </a:r>
            <a:r>
              <a:rPr lang="en-US" dirty="0" smtClean="0">
                <a:latin typeface="Courier New"/>
                <a:cs typeface="Courier New"/>
              </a:rPr>
              <a:t>\</a:t>
            </a:r>
          </a:p>
          <a:p>
            <a:pPr marL="0" indent="0">
              <a:buNone/>
            </a:pPr>
            <a:r>
              <a:rPr lang="en-US" dirty="0" smtClean="0">
                <a:latin typeface="Courier New"/>
                <a:cs typeface="Courier New"/>
              </a:rPr>
              <a:t>   ("Subclasses must implement this")</a:t>
            </a:r>
          </a:p>
          <a:p>
            <a:endParaRPr lang="en-US" dirty="0"/>
          </a:p>
        </p:txBody>
      </p:sp>
    </p:spTree>
    <p:extLst>
      <p:ext uri="{BB962C8B-B14F-4D97-AF65-F5344CB8AC3E}">
        <p14:creationId xmlns:p14="http://schemas.microsoft.com/office/powerpoint/2010/main" val="17455206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latin typeface="Courier New"/>
                <a:cs typeface="Courier New"/>
              </a:rPr>
              <a:t>Class Feline(animal):</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def</a:t>
            </a:r>
            <a:r>
              <a:rPr lang="en-US" dirty="0">
                <a:latin typeface="Courier New"/>
                <a:cs typeface="Courier New"/>
              </a:rPr>
              <a:t> </a:t>
            </a:r>
            <a:r>
              <a:rPr lang="en-US" dirty="0" smtClean="0">
                <a:latin typeface="Courier New"/>
                <a:cs typeface="Courier New"/>
              </a:rPr>
              <a:t>speak(self):</a:t>
            </a:r>
          </a:p>
          <a:p>
            <a:pPr marL="0" indent="0">
              <a:buNone/>
            </a:pPr>
            <a:r>
              <a:rPr lang="en-US" dirty="0">
                <a:latin typeface="Courier New"/>
                <a:cs typeface="Courier New"/>
              </a:rPr>
              <a:t> </a:t>
            </a:r>
            <a:r>
              <a:rPr lang="en-US" dirty="0" smtClean="0">
                <a:latin typeface="Courier New"/>
                <a:cs typeface="Courier New"/>
              </a:rPr>
              <a:t>     return "Roar</a:t>
            </a:r>
            <a:r>
              <a:rPr lang="en-US" dirty="0">
                <a:latin typeface="Courier New"/>
                <a:cs typeface="Courier New"/>
              </a:rPr>
              <a:t>"</a:t>
            </a:r>
            <a:endParaRPr lang="en-US" dirty="0" smtClean="0">
              <a:latin typeface="Courier New"/>
              <a:cs typeface="Courier New"/>
            </a:endParaRPr>
          </a:p>
          <a:p>
            <a:pPr marL="0" indent="0">
              <a:buNone/>
            </a:pPr>
            <a:endParaRPr lang="en-US" dirty="0">
              <a:latin typeface="Courier New"/>
              <a:cs typeface="Courier New"/>
            </a:endParaRPr>
          </a:p>
          <a:p>
            <a:pPr marL="0" indent="0">
              <a:buNone/>
            </a:pPr>
            <a:r>
              <a:rPr lang="en-US" dirty="0" smtClean="0">
                <a:latin typeface="Courier New"/>
                <a:cs typeface="Courier New"/>
              </a:rPr>
              <a:t>Class Canine(animal):</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speak(self):</a:t>
            </a:r>
          </a:p>
          <a:p>
            <a:pPr marL="0" indent="0">
              <a:buNone/>
            </a:pPr>
            <a:r>
              <a:rPr lang="en-US" dirty="0">
                <a:latin typeface="Courier New"/>
                <a:cs typeface="Courier New"/>
              </a:rPr>
              <a:t> </a:t>
            </a:r>
            <a:r>
              <a:rPr lang="en-US" dirty="0" smtClean="0">
                <a:latin typeface="Courier New"/>
                <a:cs typeface="Courier New"/>
              </a:rPr>
              <a:t>     return "Howl</a:t>
            </a:r>
            <a:r>
              <a:rPr lang="en-US" dirty="0">
                <a:latin typeface="Courier New"/>
                <a:cs typeface="Courier New"/>
              </a:rPr>
              <a:t>"</a:t>
            </a:r>
            <a:endParaRPr lang="en-US" dirty="0" smtClean="0">
              <a:latin typeface="Courier New"/>
              <a:cs typeface="Courier New"/>
            </a:endParaRPr>
          </a:p>
          <a:p>
            <a:pPr marL="0" indent="0">
              <a:buNone/>
            </a:pPr>
            <a:endParaRPr lang="en-US" dirty="0">
              <a:latin typeface="Courier New"/>
              <a:cs typeface="Courier New"/>
            </a:endParaRPr>
          </a:p>
          <a:p>
            <a:pPr marL="0" indent="0">
              <a:buNone/>
            </a:pPr>
            <a:r>
              <a:rPr lang="en-US" dirty="0" smtClean="0">
                <a:latin typeface="Courier New"/>
                <a:cs typeface="Courier New"/>
              </a:rPr>
              <a:t>Class Bird(animal):</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def</a:t>
            </a:r>
            <a:r>
              <a:rPr lang="en-US" dirty="0" smtClean="0">
                <a:latin typeface="Courier New"/>
                <a:cs typeface="Courier New"/>
              </a:rPr>
              <a:t> speak(self):</a:t>
            </a:r>
          </a:p>
          <a:p>
            <a:pPr marL="0" indent="0">
              <a:buNone/>
            </a:pPr>
            <a:r>
              <a:rPr lang="en-US" dirty="0">
                <a:latin typeface="Courier New"/>
                <a:cs typeface="Courier New"/>
              </a:rPr>
              <a:t> </a:t>
            </a:r>
            <a:r>
              <a:rPr lang="en-US" dirty="0" smtClean="0">
                <a:latin typeface="Courier New"/>
                <a:cs typeface="Courier New"/>
              </a:rPr>
              <a:t>     return "Squawk</a:t>
            </a:r>
            <a:r>
              <a:rPr lang="en-US" dirty="0">
                <a:latin typeface="Courier New"/>
                <a:cs typeface="Courier New"/>
              </a:rPr>
              <a:t>"</a:t>
            </a:r>
          </a:p>
        </p:txBody>
      </p:sp>
    </p:spTree>
    <p:extLst>
      <p:ext uri="{BB962C8B-B14F-4D97-AF65-F5344CB8AC3E}">
        <p14:creationId xmlns:p14="http://schemas.microsoft.com/office/powerpoint/2010/main" val="1061915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a:cs typeface="Courier New"/>
              </a:rPr>
              <a:t>zoo=[]</a:t>
            </a:r>
          </a:p>
          <a:p>
            <a:pPr marL="0" indent="0">
              <a:buNone/>
            </a:pPr>
            <a:r>
              <a:rPr lang="en-US" dirty="0" err="1" smtClean="0">
                <a:latin typeface="Courier New"/>
                <a:cs typeface="Courier New"/>
              </a:rPr>
              <a:t>zoo.append</a:t>
            </a:r>
            <a:r>
              <a:rPr lang="en-US" dirty="0" smtClean="0">
                <a:latin typeface="Courier New"/>
                <a:cs typeface="Courier New"/>
              </a:rPr>
              <a:t>(</a:t>
            </a:r>
            <a:r>
              <a:rPr lang="en-US" dirty="0">
                <a:latin typeface="Courier New"/>
                <a:cs typeface="Courier New"/>
              </a:rPr>
              <a:t>F</a:t>
            </a:r>
            <a:r>
              <a:rPr lang="en-US" dirty="0" smtClean="0">
                <a:latin typeface="Courier New"/>
                <a:cs typeface="Courier New"/>
              </a:rPr>
              <a:t>eline("</a:t>
            </a:r>
            <a:r>
              <a:rPr lang="en-US" dirty="0" err="1" smtClean="0">
                <a:latin typeface="Courier New"/>
                <a:cs typeface="Courier New"/>
              </a:rPr>
              <a:t>Raja</a:t>
            </a:r>
            <a:r>
              <a:rPr lang="en-US" dirty="0" err="1">
                <a:latin typeface="Courier New"/>
                <a:cs typeface="Courier New"/>
              </a:rPr>
              <a:t>"</a:t>
            </a:r>
            <a:r>
              <a:rPr lang="en-US" dirty="0" err="1" smtClean="0">
                <a:latin typeface="Courier New"/>
                <a:cs typeface="Courier New"/>
              </a:rPr>
              <a:t>,</a:t>
            </a:r>
            <a:r>
              <a:rPr lang="en-US" dirty="0" err="1">
                <a:latin typeface="Courier New"/>
                <a:cs typeface="Courier New"/>
              </a:rPr>
              <a:t>"</a:t>
            </a:r>
            <a:r>
              <a:rPr lang="en-US" dirty="0" err="1" smtClean="0">
                <a:latin typeface="Courier New"/>
                <a:cs typeface="Courier New"/>
              </a:rPr>
              <a:t>lion</a:t>
            </a:r>
            <a:r>
              <a:rPr lang="en-US" dirty="0">
                <a:latin typeface="Courier New"/>
                <a:cs typeface="Courier New"/>
              </a:rPr>
              <a:t>"</a:t>
            </a:r>
            <a:r>
              <a:rPr lang="en-US" dirty="0" smtClean="0">
                <a:latin typeface="Courier New"/>
                <a:cs typeface="Courier New"/>
              </a:rPr>
              <a:t>))</a:t>
            </a:r>
          </a:p>
          <a:p>
            <a:pPr marL="0" indent="0">
              <a:buNone/>
            </a:pPr>
            <a:r>
              <a:rPr lang="en-US" dirty="0" err="1" smtClean="0">
                <a:latin typeface="Courier New"/>
                <a:cs typeface="Courier New"/>
              </a:rPr>
              <a:t>zoo.append</a:t>
            </a:r>
            <a:r>
              <a:rPr lang="en-US" dirty="0" smtClean="0">
                <a:latin typeface="Courier New"/>
                <a:cs typeface="Courier New"/>
              </a:rPr>
              <a:t>(</a:t>
            </a:r>
            <a:r>
              <a:rPr lang="en-US" dirty="0">
                <a:latin typeface="Courier New"/>
                <a:cs typeface="Courier New"/>
              </a:rPr>
              <a:t>C</a:t>
            </a:r>
            <a:r>
              <a:rPr lang="en-US" dirty="0" smtClean="0">
                <a:latin typeface="Courier New"/>
                <a:cs typeface="Courier New"/>
              </a:rPr>
              <a:t>anine("</a:t>
            </a:r>
            <a:r>
              <a:rPr lang="en-US" dirty="0" err="1" smtClean="0">
                <a:latin typeface="Courier New"/>
                <a:cs typeface="Courier New"/>
              </a:rPr>
              <a:t>Sasha</a:t>
            </a:r>
            <a:r>
              <a:rPr lang="en-US" dirty="0" err="1">
                <a:latin typeface="Courier New"/>
                <a:cs typeface="Courier New"/>
              </a:rPr>
              <a:t>"</a:t>
            </a:r>
            <a:r>
              <a:rPr lang="en-US" dirty="0" err="1" smtClean="0">
                <a:latin typeface="Courier New"/>
                <a:cs typeface="Courier New"/>
              </a:rPr>
              <a:t>,"wolf</a:t>
            </a:r>
            <a:r>
              <a:rPr lang="en-US" dirty="0">
                <a:latin typeface="Courier New"/>
                <a:cs typeface="Courier New"/>
              </a:rPr>
              <a:t>"</a:t>
            </a:r>
            <a:r>
              <a:rPr lang="en-US" dirty="0" smtClean="0">
                <a:latin typeface="Courier New"/>
                <a:cs typeface="Courier New"/>
              </a:rPr>
              <a:t>))</a:t>
            </a:r>
          </a:p>
          <a:p>
            <a:pPr marL="0" indent="0">
              <a:buNone/>
            </a:pPr>
            <a:r>
              <a:rPr lang="en-US" dirty="0" err="1" smtClean="0">
                <a:latin typeface="Courier New"/>
                <a:cs typeface="Courier New"/>
              </a:rPr>
              <a:t>zoo.append</a:t>
            </a:r>
            <a:r>
              <a:rPr lang="en-US" dirty="0" smtClean="0">
                <a:latin typeface="Courier New"/>
                <a:cs typeface="Courier New"/>
              </a:rPr>
              <a:t>(Bird("</a:t>
            </a:r>
            <a:r>
              <a:rPr lang="en-US" dirty="0" err="1" smtClean="0">
                <a:latin typeface="Courier New"/>
                <a:cs typeface="Courier New"/>
              </a:rPr>
              <a:t>Polly</a:t>
            </a:r>
            <a:r>
              <a:rPr lang="en-US" dirty="0" err="1">
                <a:latin typeface="Courier New"/>
                <a:cs typeface="Courier New"/>
              </a:rPr>
              <a:t>"</a:t>
            </a:r>
            <a:r>
              <a:rPr lang="en-US" dirty="0" err="1" smtClean="0">
                <a:latin typeface="Courier New"/>
                <a:cs typeface="Courier New"/>
              </a:rPr>
              <a:t>,</a:t>
            </a:r>
            <a:r>
              <a:rPr lang="en-US" dirty="0" err="1">
                <a:latin typeface="Courier New"/>
                <a:cs typeface="Courier New"/>
              </a:rPr>
              <a:t>"</a:t>
            </a:r>
            <a:r>
              <a:rPr lang="en-US" dirty="0" err="1" smtClean="0">
                <a:latin typeface="Courier New"/>
                <a:cs typeface="Courier New"/>
              </a:rPr>
              <a:t>parrot</a:t>
            </a:r>
            <a:r>
              <a:rPr lang="en-US" dirty="0">
                <a:latin typeface="Courier New"/>
                <a:cs typeface="Courier New"/>
              </a:rPr>
              <a:t>"</a:t>
            </a:r>
            <a:r>
              <a:rPr lang="en-US" dirty="0" smtClean="0">
                <a:latin typeface="Courier New"/>
                <a:cs typeface="Courier New"/>
              </a:rPr>
              <a:t>))</a:t>
            </a:r>
          </a:p>
          <a:p>
            <a:pPr marL="0" indent="0">
              <a:buNone/>
            </a:pPr>
            <a:endParaRPr lang="en-US" dirty="0">
              <a:latin typeface="Courier New"/>
              <a:cs typeface="Courier New"/>
            </a:endParaRPr>
          </a:p>
          <a:p>
            <a:pPr marL="0" indent="0">
              <a:buNone/>
            </a:pPr>
            <a:r>
              <a:rPr lang="en-US" dirty="0" smtClean="0">
                <a:latin typeface="Courier New"/>
                <a:cs typeface="Courier New"/>
              </a:rPr>
              <a:t>for critter in zoo:</a:t>
            </a:r>
          </a:p>
          <a:p>
            <a:pPr marL="0" indent="0">
              <a:buNone/>
            </a:pPr>
            <a:r>
              <a:rPr lang="en-US" dirty="0">
                <a:latin typeface="Courier New"/>
                <a:cs typeface="Courier New"/>
              </a:rPr>
              <a:t> </a:t>
            </a:r>
            <a:r>
              <a:rPr lang="en-US" dirty="0" smtClean="0">
                <a:latin typeface="Courier New"/>
                <a:cs typeface="Courier New"/>
              </a:rPr>
              <a:t>   print </a:t>
            </a:r>
            <a:r>
              <a:rPr lang="en-US" dirty="0" err="1" smtClean="0">
                <a:latin typeface="Courier New"/>
                <a:cs typeface="Courier New"/>
              </a:rPr>
              <a:t>critter.name</a:t>
            </a:r>
            <a:r>
              <a:rPr lang="en-US" dirty="0" smtClean="0">
                <a:latin typeface="Courier New"/>
                <a:cs typeface="Courier New"/>
              </a:rPr>
              <a:t>+" says "+\</a:t>
            </a:r>
            <a:br>
              <a:rPr lang="en-US" dirty="0" smtClean="0">
                <a:latin typeface="Courier New"/>
                <a:cs typeface="Courier New"/>
              </a:rPr>
            </a:br>
            <a:r>
              <a:rPr lang="en-US" dirty="0" smtClean="0">
                <a:latin typeface="Courier New"/>
                <a:cs typeface="Courier New"/>
              </a:rPr>
              <a:t>           </a:t>
            </a:r>
            <a:r>
              <a:rPr lang="en-US" dirty="0" err="1" smtClean="0">
                <a:latin typeface="Courier New"/>
                <a:cs typeface="Courier New"/>
              </a:rPr>
              <a:t>critter.speak</a:t>
            </a: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9869636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issubclass</a:t>
            </a:r>
            <a:r>
              <a:rPr lang="en-US" dirty="0" smtClean="0"/>
              <a:t>, </a:t>
            </a:r>
            <a:r>
              <a:rPr lang="en-US" dirty="0" err="1" smtClean="0"/>
              <a:t>isinstance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These will tell you whether a given object is an instance of a particular class, or is a subclass of another specified class.  Return Booleans.</a:t>
            </a:r>
          </a:p>
          <a:p>
            <a:pPr marL="0" indent="0">
              <a:buNone/>
            </a:pPr>
            <a:r>
              <a:rPr lang="en-US" dirty="0" smtClean="0">
                <a:latin typeface="Courier New" charset="0"/>
                <a:ea typeface="Courier New" charset="0"/>
                <a:cs typeface="Courier New" charset="0"/>
              </a:rPr>
              <a:t>&gt;&gt;&gt;print </a:t>
            </a:r>
            <a:r>
              <a:rPr lang="en-US" dirty="0" err="1">
                <a:latin typeface="Courier New" charset="0"/>
                <a:ea typeface="Courier New" charset="0"/>
                <a:cs typeface="Courier New" charset="0"/>
              </a:rPr>
              <a:t>issubclass</a:t>
            </a:r>
            <a:r>
              <a:rPr lang="en-US" dirty="0">
                <a:latin typeface="Courier New" charset="0"/>
                <a:ea typeface="Courier New" charset="0"/>
                <a:cs typeface="Courier New" charset="0"/>
              </a:rPr>
              <a:t>(Animal, Canine)</a:t>
            </a:r>
          </a:p>
          <a:p>
            <a:pPr marL="0" indent="0">
              <a:buNone/>
            </a:pPr>
            <a:r>
              <a:rPr lang="en-US" dirty="0" smtClean="0">
                <a:latin typeface="Courier New" charset="0"/>
                <a:ea typeface="Courier New" charset="0"/>
                <a:cs typeface="Courier New" charset="0"/>
              </a:rPr>
              <a:t>&gt;&gt;&gt;print </a:t>
            </a:r>
            <a:r>
              <a:rPr lang="en-US" dirty="0" err="1">
                <a:latin typeface="Courier New" charset="0"/>
                <a:ea typeface="Courier New" charset="0"/>
                <a:cs typeface="Courier New" charset="0"/>
              </a:rPr>
              <a:t>issubclass</a:t>
            </a:r>
            <a:r>
              <a:rPr lang="en-US" dirty="0">
                <a:latin typeface="Courier New" charset="0"/>
                <a:ea typeface="Courier New" charset="0"/>
                <a:cs typeface="Courier New" charset="0"/>
              </a:rPr>
              <a:t>(Canine, Animal)</a:t>
            </a:r>
          </a:p>
          <a:p>
            <a:pPr marL="0" indent="0">
              <a:buNone/>
            </a:pPr>
            <a:r>
              <a:rPr lang="en-US" dirty="0" smtClean="0">
                <a:latin typeface="Courier New" charset="0"/>
                <a:ea typeface="Courier New" charset="0"/>
                <a:cs typeface="Courier New" charset="0"/>
              </a:rPr>
              <a:t>&gt;&gt;&gt;print </a:t>
            </a:r>
            <a:r>
              <a:rPr lang="en-US" dirty="0" err="1">
                <a:latin typeface="Courier New" charset="0"/>
                <a:ea typeface="Courier New" charset="0"/>
                <a:cs typeface="Courier New" charset="0"/>
              </a:rPr>
              <a:t>issubclass</a:t>
            </a:r>
            <a:r>
              <a:rPr lang="en-US" dirty="0">
                <a:latin typeface="Courier New" charset="0"/>
                <a:ea typeface="Courier New" charset="0"/>
                <a:cs typeface="Courier New" charset="0"/>
              </a:rPr>
              <a:t>(Animal, Feline)</a:t>
            </a:r>
          </a:p>
          <a:p>
            <a:pPr marL="0" indent="0">
              <a:buNone/>
            </a:pPr>
            <a:r>
              <a:rPr lang="en-US" dirty="0" smtClean="0">
                <a:latin typeface="Courier New" charset="0"/>
                <a:ea typeface="Courier New" charset="0"/>
                <a:cs typeface="Courier New" charset="0"/>
              </a:rPr>
              <a:t>&gt;&gt;&gt;print </a:t>
            </a:r>
            <a:r>
              <a:rPr lang="en-US" dirty="0" err="1">
                <a:latin typeface="Courier New" charset="0"/>
                <a:ea typeface="Courier New" charset="0"/>
                <a:cs typeface="Courier New" charset="0"/>
              </a:rPr>
              <a:t>issubclass</a:t>
            </a:r>
            <a:r>
              <a:rPr lang="en-US" dirty="0">
                <a:latin typeface="Courier New" charset="0"/>
                <a:ea typeface="Courier New" charset="0"/>
                <a:cs typeface="Courier New" charset="0"/>
              </a:rPr>
              <a:t>(Feline, Canine)</a:t>
            </a:r>
          </a:p>
          <a:p>
            <a:pPr marL="0" indent="0">
              <a:buNone/>
            </a:pPr>
            <a:r>
              <a:rPr lang="en-US" dirty="0" smtClean="0">
                <a:latin typeface="Courier New" charset="0"/>
                <a:ea typeface="Courier New" charset="0"/>
                <a:cs typeface="Courier New" charset="0"/>
              </a:rPr>
              <a:t>&gt;&gt;&gt;print </a:t>
            </a:r>
            <a:r>
              <a:rPr lang="en-US" dirty="0" err="1">
                <a:latin typeface="Courier New" charset="0"/>
                <a:ea typeface="Courier New" charset="0"/>
                <a:cs typeface="Courier New" charset="0"/>
              </a:rPr>
              <a:t>issubclass</a:t>
            </a:r>
            <a:r>
              <a:rPr lang="en-US" dirty="0">
                <a:latin typeface="Courier New" charset="0"/>
                <a:ea typeface="Courier New" charset="0"/>
                <a:cs typeface="Courier New" charset="0"/>
              </a:rPr>
              <a:t>(Feline, Feline)</a:t>
            </a:r>
          </a:p>
          <a:p>
            <a:pPr marL="0" indent="0">
              <a:buNone/>
            </a:pPr>
            <a:r>
              <a:rPr lang="en-US" dirty="0" smtClean="0">
                <a:latin typeface="Courier New" charset="0"/>
                <a:ea typeface="Courier New" charset="0"/>
                <a:cs typeface="Courier New" charset="0"/>
              </a:rPr>
              <a:t>&gt;&gt;&gt;print </a:t>
            </a:r>
            <a:r>
              <a:rPr lang="en-US" dirty="0" err="1">
                <a:latin typeface="Courier New" charset="0"/>
                <a:ea typeface="Courier New" charset="0"/>
                <a:cs typeface="Courier New" charset="0"/>
              </a:rPr>
              <a:t>isinstance</a:t>
            </a:r>
            <a:r>
              <a:rPr lang="en-US" dirty="0">
                <a:latin typeface="Courier New" charset="0"/>
                <a:ea typeface="Courier New" charset="0"/>
                <a:cs typeface="Courier New" charset="0"/>
              </a:rPr>
              <a:t>(critter[0], Animal)</a:t>
            </a:r>
          </a:p>
          <a:p>
            <a:pPr marL="0" indent="0">
              <a:buNone/>
            </a:pPr>
            <a:r>
              <a:rPr lang="en-US" dirty="0" smtClean="0">
                <a:latin typeface="Courier New" charset="0"/>
                <a:ea typeface="Courier New" charset="0"/>
                <a:cs typeface="Courier New" charset="0"/>
              </a:rPr>
              <a:t>&gt;&gt;&gt;print </a:t>
            </a:r>
            <a:r>
              <a:rPr lang="en-US" dirty="0" err="1">
                <a:latin typeface="Courier New" charset="0"/>
                <a:ea typeface="Courier New" charset="0"/>
                <a:cs typeface="Courier New" charset="0"/>
              </a:rPr>
              <a:t>isinstance</a:t>
            </a:r>
            <a:r>
              <a:rPr lang="en-US" dirty="0">
                <a:latin typeface="Courier New" charset="0"/>
                <a:ea typeface="Courier New" charset="0"/>
                <a:cs typeface="Courier New" charset="0"/>
              </a:rPr>
              <a:t>(critter[0], Canine)</a:t>
            </a:r>
          </a:p>
          <a:p>
            <a:pPr marL="0" indent="0">
              <a:buNone/>
            </a:pPr>
            <a:r>
              <a:rPr lang="en-US" dirty="0" smtClean="0">
                <a:latin typeface="Courier New" charset="0"/>
                <a:ea typeface="Courier New" charset="0"/>
                <a:cs typeface="Courier New" charset="0"/>
              </a:rPr>
              <a:t>&gt;&gt;&gt;print </a:t>
            </a:r>
            <a:r>
              <a:rPr lang="en-US" dirty="0" err="1">
                <a:latin typeface="Courier New" charset="0"/>
                <a:ea typeface="Courier New" charset="0"/>
                <a:cs typeface="Courier New" charset="0"/>
              </a:rPr>
              <a:t>isinstance</a:t>
            </a:r>
            <a:r>
              <a:rPr lang="en-US" dirty="0">
                <a:latin typeface="Courier New" charset="0"/>
                <a:ea typeface="Courier New" charset="0"/>
                <a:cs typeface="Courier New" charset="0"/>
              </a:rPr>
              <a:t>(critter[0], Feline)</a:t>
            </a:r>
            <a:endParaRPr lang="en-US" dirty="0" smtClean="0">
              <a:latin typeface="Courier New" charset="0"/>
              <a:ea typeface="Courier New" charset="0"/>
              <a:cs typeface="Courier New" charset="0"/>
            </a:endParaRPr>
          </a:p>
          <a:p>
            <a:endParaRPr lang="en-US" dirty="0"/>
          </a:p>
        </p:txBody>
      </p:sp>
    </p:spTree>
    <p:extLst>
      <p:ext uri="{BB962C8B-B14F-4D97-AF65-F5344CB8AC3E}">
        <p14:creationId xmlns:p14="http://schemas.microsoft.com/office/powerpoint/2010/main" val="8696501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Classes</a:t>
            </a:r>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4426702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Pre-Written Classes</a:t>
            </a:r>
            <a:endParaRPr lang="en-US" dirty="0"/>
          </a:p>
        </p:txBody>
      </p:sp>
      <p:sp>
        <p:nvSpPr>
          <p:cNvPr id="3" name="Content Placeholder 2"/>
          <p:cNvSpPr>
            <a:spLocks noGrp="1"/>
          </p:cNvSpPr>
          <p:nvPr>
            <p:ph idx="1"/>
          </p:nvPr>
        </p:nvSpPr>
        <p:spPr/>
        <p:txBody>
          <a:bodyPr>
            <a:normAutofit/>
          </a:bodyPr>
          <a:lstStyle/>
          <a:p>
            <a:r>
              <a:rPr lang="en-US" dirty="0" smtClean="0"/>
              <a:t>Most of the data structures we have studied are actually classes, and we have been invoking methods on them.</a:t>
            </a:r>
          </a:p>
          <a:p>
            <a:r>
              <a:rPr lang="en-US" dirty="0" smtClean="0"/>
              <a:t>Example:</a:t>
            </a:r>
          </a:p>
          <a:p>
            <a:pPr marL="274320" lvl="1" indent="0">
              <a:buNone/>
            </a:pPr>
            <a:r>
              <a:rPr lang="en-US" dirty="0" smtClean="0">
                <a:latin typeface="Courier New" panose="02070309020205020404" pitchFamily="49" charset="0"/>
                <a:cs typeface="Courier New" panose="02070309020205020404" pitchFamily="49" charset="0"/>
              </a:rPr>
              <a:t>L=list()  #constructor</a:t>
            </a:r>
          </a:p>
          <a:p>
            <a:pPr marL="274320" lvl="1" indent="0">
              <a:buNone/>
            </a:pPr>
            <a:r>
              <a:rPr lang="en-US" dirty="0" smtClean="0">
                <a:latin typeface="Courier New" panose="02070309020205020404" pitchFamily="49" charset="0"/>
                <a:cs typeface="Courier New" panose="02070309020205020404" pitchFamily="49" charset="0"/>
              </a:rPr>
              <a:t>L=[]      #alternate constructor</a:t>
            </a:r>
          </a:p>
          <a:p>
            <a:pPr marL="274320" lvl="1" indent="0">
              <a:buNone/>
            </a:pPr>
            <a:r>
              <a:rPr lang="en-US" dirty="0" smtClean="0">
                <a:latin typeface="Courier New" panose="02070309020205020404" pitchFamily="49" charset="0"/>
                <a:cs typeface="Courier New" panose="02070309020205020404" pitchFamily="49" charset="0"/>
              </a:rPr>
              <a:t>L=[1,2,3] #another form of the constructor</a:t>
            </a:r>
          </a:p>
          <a:p>
            <a:pPr marL="274320" lvl="1" indent="0">
              <a:buNone/>
            </a:pPr>
            <a:r>
              <a:rPr lang="en-US" dirty="0" err="1" smtClean="0">
                <a:latin typeface="Courier New" panose="02070309020205020404" pitchFamily="49" charset="0"/>
                <a:cs typeface="Courier New" panose="02070309020205020404" pitchFamily="49" charset="0"/>
              </a:rPr>
              <a:t>L.append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arg</a:t>
            </a:r>
            <a:r>
              <a:rPr lang="en-US" dirty="0" smtClean="0">
                <a:latin typeface="Courier New" panose="02070309020205020404" pitchFamily="49" charset="0"/>
                <a:cs typeface="Courier New" panose="02070309020205020404" pitchFamily="49" charset="0"/>
              </a:rPr>
              <a:t>)  #method</a:t>
            </a:r>
          </a:p>
          <a:p>
            <a:pPr marL="274320" lvl="1" indent="0">
              <a:buNone/>
            </a:pPr>
            <a:r>
              <a:rPr lang="en-US" dirty="0" err="1" smtClean="0">
                <a:latin typeface="Courier New" panose="02070309020205020404" pitchFamily="49" charset="0"/>
                <a:cs typeface="Courier New" panose="02070309020205020404" pitchFamily="49" charset="0"/>
              </a:rPr>
              <a:t>L.extend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arg</a:t>
            </a:r>
            <a:r>
              <a:rPr lang="en-US" dirty="0" smtClean="0">
                <a:latin typeface="Courier New" panose="02070309020205020404" pitchFamily="49" charset="0"/>
                <a:cs typeface="Courier New" panose="02070309020205020404" pitchFamily="49" charset="0"/>
              </a:rPr>
              <a:t>)  #method</a:t>
            </a:r>
          </a:p>
          <a:p>
            <a:pPr marL="274320" lvl="1" indent="0">
              <a:buNone/>
            </a:pPr>
            <a:r>
              <a:rPr lang="en-US" dirty="0" err="1" smtClean="0">
                <a:latin typeface="Courier New" panose="02070309020205020404" pitchFamily="49" charset="0"/>
                <a:cs typeface="Courier New" panose="02070309020205020404" pitchFamily="49" charset="0"/>
              </a:rPr>
              <a:t>len</a:t>
            </a:r>
            <a:r>
              <a:rPr lang="en-US" dirty="0" smtClean="0">
                <a:latin typeface="Courier New" panose="02070309020205020404" pitchFamily="49" charset="0"/>
                <a:cs typeface="Courier New" panose="02070309020205020404" pitchFamily="49" charset="0"/>
              </a:rPr>
              <a:t>(L)         #function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48195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r>
              <a:rPr lang="en-US" dirty="0" smtClean="0"/>
              <a:t> Examples</a:t>
            </a:r>
            <a:endParaRPr lang="en-US" dirty="0"/>
          </a:p>
        </p:txBody>
      </p:sp>
      <p:sp>
        <p:nvSpPr>
          <p:cNvPr id="3" name="Content Placeholder 2"/>
          <p:cNvSpPr>
            <a:spLocks noGrp="1"/>
          </p:cNvSpPr>
          <p:nvPr>
            <p:ph idx="1"/>
          </p:nvPr>
        </p:nvSpPr>
        <p:spPr/>
        <p:txBody>
          <a:bodyPr/>
          <a:lstStyle/>
          <a:p>
            <a:r>
              <a:rPr lang="en-US" dirty="0" smtClean="0"/>
              <a:t>The class is called </a:t>
            </a:r>
            <a:r>
              <a:rPr lang="en-US" dirty="0" err="1" smtClean="0">
                <a:latin typeface="Courier New" panose="02070309020205020404" pitchFamily="49" charset="0"/>
                <a:cs typeface="Courier New" panose="02070309020205020404" pitchFamily="49" charset="0"/>
              </a:rPr>
              <a:t>ndarray</a:t>
            </a:r>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myArray</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np.zeros</a:t>
            </a:r>
            <a:r>
              <a:rPr lang="en-US" dirty="0" smtClean="0">
                <a:latin typeface="Courier New" panose="02070309020205020404" pitchFamily="49" charset="0"/>
                <a:cs typeface="Courier New" panose="02070309020205020404" pitchFamily="49" charset="0"/>
              </a:rPr>
              <a:t>(100)  #constructor</a:t>
            </a:r>
          </a:p>
          <a:p>
            <a:pPr marL="0" indent="0">
              <a:buNone/>
            </a:pPr>
            <a:r>
              <a:rPr lang="en-US" dirty="0" err="1" smtClean="0">
                <a:latin typeface="Courier New" panose="02070309020205020404" pitchFamily="49" charset="0"/>
                <a:cs typeface="Courier New" panose="02070309020205020404" pitchFamily="49" charset="0"/>
              </a:rPr>
              <a:t>myArray.size</a:t>
            </a:r>
            <a:r>
              <a:rPr lang="en-US" dirty="0" smtClean="0">
                <a:latin typeface="Courier New" panose="02070309020205020404" pitchFamily="49" charset="0"/>
                <a:cs typeface="Courier New" panose="02070309020205020404" pitchFamily="49" charset="0"/>
              </a:rPr>
              <a:t>           #attribute</a:t>
            </a:r>
          </a:p>
          <a:p>
            <a:pPr marL="0" indent="0">
              <a:buNone/>
            </a:pPr>
            <a:r>
              <a:rPr lang="en-US" dirty="0" err="1" smtClean="0">
                <a:latin typeface="Courier New" panose="02070309020205020404" pitchFamily="49" charset="0"/>
                <a:cs typeface="Courier New" panose="02070309020205020404" pitchFamily="49" charset="0"/>
              </a:rPr>
              <a:t>myArray.shape</a:t>
            </a:r>
            <a:r>
              <a:rPr lang="en-US" dirty="0" smtClean="0">
                <a:latin typeface="Courier New" panose="02070309020205020404" pitchFamily="49" charset="0"/>
                <a:cs typeface="Courier New" panose="02070309020205020404" pitchFamily="49" charset="0"/>
              </a:rPr>
              <a:t>          #attribute</a:t>
            </a:r>
          </a:p>
          <a:p>
            <a:pPr marL="0" indent="0">
              <a:buNone/>
            </a:pPr>
            <a:r>
              <a:rPr lang="en-US" dirty="0" err="1" smtClean="0">
                <a:latin typeface="Courier New" panose="02070309020205020404" pitchFamily="49" charset="0"/>
                <a:cs typeface="Courier New" panose="02070309020205020404" pitchFamily="49" charset="0"/>
              </a:rPr>
              <a:t>myArray.mean</a:t>
            </a:r>
            <a:r>
              <a:rPr lang="en-US" dirty="0" smtClean="0">
                <a:latin typeface="Courier New" panose="02070309020205020404" pitchFamily="49" charset="0"/>
                <a:cs typeface="Courier New" panose="02070309020205020404" pitchFamily="49" charset="0"/>
              </a:rPr>
              <a:t>()         #method</a:t>
            </a:r>
          </a:p>
          <a:p>
            <a:pPr marL="0" indent="0">
              <a:buNone/>
            </a:pPr>
            <a:r>
              <a:rPr lang="en-US" dirty="0" err="1" smtClean="0">
                <a:latin typeface="Courier New" panose="02070309020205020404" pitchFamily="49" charset="0"/>
                <a:cs typeface="Courier New" panose="02070309020205020404" pitchFamily="49" charset="0"/>
              </a:rPr>
              <a:t>np.cos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myArray</a:t>
            </a:r>
            <a:r>
              <a:rPr lang="en-US" dirty="0" smtClean="0">
                <a:latin typeface="Courier New" panose="02070309020205020404" pitchFamily="49" charset="0"/>
                <a:cs typeface="Courier New" panose="02070309020205020404" pitchFamily="49" charset="0"/>
              </a:rPr>
              <a:t>)        #function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96527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Exercise</a:t>
            </a:r>
            <a:endParaRPr lang="en-US"/>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621527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Payroll Example</a:t>
            </a:r>
            <a:endParaRPr lang="en-US" dirty="0"/>
          </a:p>
        </p:txBody>
      </p:sp>
      <p:sp>
        <p:nvSpPr>
          <p:cNvPr id="3" name="Content Placeholder 2"/>
          <p:cNvSpPr>
            <a:spLocks noGrp="1"/>
          </p:cNvSpPr>
          <p:nvPr>
            <p:ph idx="1"/>
          </p:nvPr>
        </p:nvSpPr>
        <p:spPr/>
        <p:txBody>
          <a:bodyPr/>
          <a:lstStyle/>
          <a:p>
            <a:r>
              <a:rPr lang="en-US" dirty="0"/>
              <a:t>We could write a payroll system with a clunky arrangement of standard arrays, and with “tables” to match indices of one array to indices of another.</a:t>
            </a:r>
          </a:p>
          <a:p>
            <a:pPr marL="0" indent="0">
              <a:buNone/>
            </a:pPr>
            <a:r>
              <a:rPr lang="en-US" dirty="0" smtClean="0"/>
              <a:t>e.g</a:t>
            </a:r>
            <a:r>
              <a:rPr lang="en-US" dirty="0"/>
              <a:t>. </a:t>
            </a:r>
          </a:p>
          <a:p>
            <a:pPr marL="0" indent="0">
              <a:buNone/>
            </a:pPr>
            <a:r>
              <a:rPr lang="en-US" dirty="0" smtClean="0">
                <a:latin typeface="Courier New"/>
                <a:cs typeface="Courier New"/>
              </a:rPr>
              <a:t>  names=</a:t>
            </a:r>
            <a:r>
              <a:rPr lang="en-US" dirty="0" err="1" smtClean="0">
                <a:latin typeface="Courier New"/>
                <a:cs typeface="Courier New"/>
              </a:rPr>
              <a:t>np.array</a:t>
            </a:r>
            <a:r>
              <a:rPr lang="en-US" dirty="0" smtClean="0">
                <a:latin typeface="Courier New"/>
                <a:cs typeface="Courier New"/>
              </a:rPr>
              <a:t>(</a:t>
            </a:r>
            <a:r>
              <a:rPr lang="en-US" dirty="0" err="1">
                <a:latin typeface="Courier New"/>
                <a:cs typeface="Courier New"/>
              </a:rPr>
              <a:t>nemp</a:t>
            </a:r>
            <a:r>
              <a:rPr lang="en-US" dirty="0">
                <a:latin typeface="Courier New"/>
                <a:cs typeface="Courier New"/>
              </a:rPr>
              <a:t>)</a:t>
            </a:r>
          </a:p>
          <a:p>
            <a:pPr marL="0" indent="0">
              <a:buNone/>
            </a:pPr>
            <a:r>
              <a:rPr lang="en-US" dirty="0" smtClean="0">
                <a:latin typeface="Courier New"/>
                <a:cs typeface="Courier New"/>
              </a:rPr>
              <a:t>  </a:t>
            </a:r>
            <a:r>
              <a:rPr lang="en-US" dirty="0" err="1" smtClean="0">
                <a:latin typeface="Courier New"/>
                <a:cs typeface="Courier New"/>
              </a:rPr>
              <a:t>dept</a:t>
            </a:r>
            <a:r>
              <a:rPr lang="en-US" dirty="0" smtClean="0">
                <a:latin typeface="Courier New"/>
                <a:cs typeface="Courier New"/>
              </a:rPr>
              <a:t>=</a:t>
            </a:r>
            <a:r>
              <a:rPr lang="en-US" dirty="0" err="1" smtClean="0">
                <a:latin typeface="Courier New"/>
                <a:cs typeface="Courier New"/>
              </a:rPr>
              <a:t>np.array</a:t>
            </a:r>
            <a:r>
              <a:rPr lang="en-US" dirty="0" smtClean="0">
                <a:latin typeface="Courier New"/>
                <a:cs typeface="Courier New"/>
              </a:rPr>
              <a:t>(</a:t>
            </a:r>
            <a:r>
              <a:rPr lang="en-US" dirty="0" err="1">
                <a:latin typeface="Courier New"/>
                <a:cs typeface="Courier New"/>
              </a:rPr>
              <a:t>nemp</a:t>
            </a:r>
            <a:r>
              <a:rPr lang="en-US" dirty="0">
                <a:latin typeface="Courier New"/>
                <a:cs typeface="Courier New"/>
              </a:rPr>
              <a:t>)</a:t>
            </a:r>
          </a:p>
          <a:p>
            <a:pPr marL="0" indent="0">
              <a:buNone/>
            </a:pPr>
            <a:r>
              <a:rPr lang="en-US" dirty="0" smtClean="0">
                <a:latin typeface="Courier New"/>
                <a:cs typeface="Courier New"/>
              </a:rPr>
              <a:t>  salary=</a:t>
            </a:r>
            <a:r>
              <a:rPr lang="en-US" dirty="0" err="1" smtClean="0">
                <a:latin typeface="Courier New"/>
                <a:cs typeface="Courier New"/>
              </a:rPr>
              <a:t>np.array</a:t>
            </a:r>
            <a:r>
              <a:rPr lang="en-US" dirty="0" smtClean="0">
                <a:latin typeface="Courier New"/>
                <a:cs typeface="Courier New"/>
              </a:rPr>
              <a:t>(</a:t>
            </a:r>
            <a:r>
              <a:rPr lang="en-US" dirty="0" err="1">
                <a:latin typeface="Courier New"/>
                <a:cs typeface="Courier New"/>
              </a:rPr>
              <a:t>nemp</a:t>
            </a:r>
            <a:r>
              <a:rPr lang="en-US" dirty="0">
                <a:latin typeface="Courier New"/>
                <a:cs typeface="Courier New"/>
              </a:rPr>
              <a:t>)</a:t>
            </a:r>
          </a:p>
          <a:p>
            <a:endParaRPr lang="en-US" dirty="0"/>
          </a:p>
        </p:txBody>
      </p:sp>
    </p:spTree>
    <p:extLst>
      <p:ext uri="{BB962C8B-B14F-4D97-AF65-F5344CB8AC3E}">
        <p14:creationId xmlns:p14="http://schemas.microsoft.com/office/powerpoint/2010/main" val="23387026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the Zoo</a:t>
            </a:r>
            <a:endParaRPr lang="en-US" dirty="0"/>
          </a:p>
        </p:txBody>
      </p:sp>
      <p:sp>
        <p:nvSpPr>
          <p:cNvPr id="3" name="Content Placeholder 2"/>
          <p:cNvSpPr>
            <a:spLocks noGrp="1"/>
          </p:cNvSpPr>
          <p:nvPr>
            <p:ph idx="1"/>
          </p:nvPr>
        </p:nvSpPr>
        <p:spPr/>
        <p:txBody>
          <a:bodyPr>
            <a:normAutofit/>
          </a:bodyPr>
          <a:lstStyle/>
          <a:p>
            <a:r>
              <a:rPr lang="en-US" dirty="0" smtClean="0"/>
              <a:t>We are going to write a primitive "database" for a zoo.  We need an object to hold information about each animal.  Make a file called creatures.py and create a class Animal.  This class should have the following attributes:</a:t>
            </a:r>
          </a:p>
          <a:p>
            <a:r>
              <a:rPr lang="en-US" dirty="0" smtClean="0"/>
              <a:t>Name</a:t>
            </a:r>
          </a:p>
          <a:p>
            <a:r>
              <a:rPr lang="en-US" dirty="0" smtClean="0"/>
              <a:t>Type (e.g. "lion" is good enough, don't need </a:t>
            </a:r>
            <a:r>
              <a:rPr lang="en-US" i="1" dirty="0" err="1" smtClean="0"/>
              <a:t>Panthera</a:t>
            </a:r>
            <a:r>
              <a:rPr lang="en-US" i="1" dirty="0" smtClean="0"/>
              <a:t> </a:t>
            </a:r>
            <a:r>
              <a:rPr lang="en-US" i="1" dirty="0" err="1" smtClean="0"/>
              <a:t>leo</a:t>
            </a:r>
            <a:r>
              <a:rPr lang="en-US" dirty="0" smtClean="0"/>
              <a:t>)</a:t>
            </a:r>
          </a:p>
          <a:p>
            <a:r>
              <a:rPr lang="en-US" dirty="0" smtClean="0"/>
              <a:t>Type of food </a:t>
            </a:r>
          </a:p>
          <a:p>
            <a:r>
              <a:rPr lang="en-US" dirty="0" smtClean="0"/>
              <a:t>Quantity of food per day per specimen</a:t>
            </a:r>
          </a:p>
        </p:txBody>
      </p:sp>
    </p:spTree>
    <p:extLst>
      <p:ext uri="{BB962C8B-B14F-4D97-AF65-F5344CB8AC3E}">
        <p14:creationId xmlns:p14="http://schemas.microsoft.com/office/powerpoint/2010/main" val="3644751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continued]</a:t>
            </a:r>
            <a:endParaRPr lang="en-US" dirty="0"/>
          </a:p>
        </p:txBody>
      </p:sp>
      <p:sp>
        <p:nvSpPr>
          <p:cNvPr id="3" name="Content Placeholder 2"/>
          <p:cNvSpPr>
            <a:spLocks noGrp="1"/>
          </p:cNvSpPr>
          <p:nvPr>
            <p:ph idx="1"/>
          </p:nvPr>
        </p:nvSpPr>
        <p:spPr/>
        <p:txBody>
          <a:bodyPr/>
          <a:lstStyle/>
          <a:p>
            <a:r>
              <a:rPr lang="en-US" dirty="0" smtClean="0"/>
              <a:t>In addition to a constructor, there should be methods:</a:t>
            </a:r>
          </a:p>
          <a:p>
            <a:r>
              <a:rPr lang="en-US" dirty="0" err="1" smtClean="0"/>
              <a:t>get_name</a:t>
            </a:r>
            <a:endParaRPr lang="en-US" dirty="0"/>
          </a:p>
          <a:p>
            <a:pPr lvl="1"/>
            <a:r>
              <a:rPr lang="en-US" smtClean="0"/>
              <a:t>Returns the </a:t>
            </a:r>
            <a:r>
              <a:rPr lang="en-US" dirty="0" smtClean="0"/>
              <a:t>name of the animal</a:t>
            </a:r>
          </a:p>
          <a:p>
            <a:r>
              <a:rPr lang="en-US" dirty="0" smtClean="0"/>
              <a:t>feeding</a:t>
            </a:r>
          </a:p>
          <a:p>
            <a:pPr lvl="1"/>
            <a:r>
              <a:rPr lang="en-US" dirty="0"/>
              <a:t>P</a:t>
            </a:r>
            <a:r>
              <a:rPr lang="en-US" dirty="0" smtClean="0"/>
              <a:t>rints the type and quantity of food per day.</a:t>
            </a:r>
          </a:p>
          <a:p>
            <a:r>
              <a:rPr lang="en-US" dirty="0" smtClean="0"/>
              <a:t>(This is probably about all you have time to do, though it's very incomplete.)</a:t>
            </a:r>
            <a:endParaRPr lang="en-US" dirty="0"/>
          </a:p>
        </p:txBody>
      </p:sp>
    </p:spTree>
    <p:extLst>
      <p:ext uri="{BB962C8B-B14F-4D97-AF65-F5344CB8AC3E}">
        <p14:creationId xmlns:p14="http://schemas.microsoft.com/office/powerpoint/2010/main" val="25639234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class</a:t>
            </a:r>
            <a:endParaRPr lang="en-US" dirty="0"/>
          </a:p>
        </p:txBody>
      </p:sp>
      <p:sp>
        <p:nvSpPr>
          <p:cNvPr id="3" name="Content Placeholder 2"/>
          <p:cNvSpPr>
            <a:spLocks noGrp="1"/>
          </p:cNvSpPr>
          <p:nvPr>
            <p:ph idx="1"/>
          </p:nvPr>
        </p:nvSpPr>
        <p:spPr/>
        <p:txBody>
          <a:bodyPr/>
          <a:lstStyle/>
          <a:p>
            <a:r>
              <a:rPr lang="en-US" dirty="0" smtClean="0"/>
              <a:t>Import your class into another file.  This file will build a dictionary of the animals in the zoo.  The key will be the type (same as the type attribute of the class) and the value will be a list of the </a:t>
            </a:r>
            <a:r>
              <a:rPr lang="en-US" i="1" dirty="0" smtClean="0"/>
              <a:t>instances</a:t>
            </a:r>
            <a:r>
              <a:rPr lang="en-US" dirty="0" smtClean="0"/>
              <a:t> of all animals of that type.  So whenever you need to append to the list you'll need to create an instance.</a:t>
            </a:r>
            <a:endParaRPr lang="en-US" dirty="0"/>
          </a:p>
        </p:txBody>
      </p:sp>
    </p:spTree>
    <p:extLst>
      <p:ext uri="{BB962C8B-B14F-4D97-AF65-F5344CB8AC3E}">
        <p14:creationId xmlns:p14="http://schemas.microsoft.com/office/powerpoint/2010/main" val="2246960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Inhabitants</a:t>
            </a:r>
            <a:endParaRPr lang="en-US" dirty="0"/>
          </a:p>
        </p:txBody>
      </p:sp>
      <p:sp>
        <p:nvSpPr>
          <p:cNvPr id="3" name="Content Placeholder 2"/>
          <p:cNvSpPr>
            <a:spLocks noGrp="1"/>
          </p:cNvSpPr>
          <p:nvPr>
            <p:ph idx="1"/>
          </p:nvPr>
        </p:nvSpPr>
        <p:spPr/>
        <p:txBody>
          <a:bodyPr>
            <a:normAutofit/>
          </a:bodyPr>
          <a:lstStyle/>
          <a:p>
            <a:r>
              <a:rPr lang="en-US" dirty="0" smtClean="0"/>
              <a:t>The zoo has the following animals:</a:t>
            </a:r>
          </a:p>
          <a:p>
            <a:r>
              <a:rPr lang="en-US" dirty="0" smtClean="0"/>
              <a:t>Tigers Raja and </a:t>
            </a:r>
            <a:r>
              <a:rPr lang="en-US" dirty="0" err="1" smtClean="0"/>
              <a:t>Rana</a:t>
            </a:r>
            <a:r>
              <a:rPr lang="en-US" dirty="0" smtClean="0"/>
              <a:t> </a:t>
            </a:r>
          </a:p>
          <a:p>
            <a:pPr lvl="1"/>
            <a:r>
              <a:rPr lang="en-US" dirty="0" smtClean="0"/>
              <a:t>Eat meat, 12 kg per day each</a:t>
            </a:r>
          </a:p>
          <a:p>
            <a:r>
              <a:rPr lang="en-US" dirty="0" smtClean="0"/>
              <a:t>Lions Leonid and Laura</a:t>
            </a:r>
          </a:p>
          <a:p>
            <a:pPr lvl="1"/>
            <a:r>
              <a:rPr lang="en-US" dirty="0" smtClean="0"/>
              <a:t>Eat meat, 10 kg per day each</a:t>
            </a:r>
          </a:p>
          <a:p>
            <a:r>
              <a:rPr lang="en-US" dirty="0" smtClean="0"/>
              <a:t>Spider monkey George</a:t>
            </a:r>
          </a:p>
          <a:p>
            <a:pPr lvl="1"/>
            <a:r>
              <a:rPr lang="en-US" dirty="0" smtClean="0"/>
              <a:t>Eats Purina monkey chow and fruit, 0.25 kg per day</a:t>
            </a:r>
          </a:p>
          <a:p>
            <a:pPr marL="0" indent="0">
              <a:buNone/>
            </a:pPr>
            <a:endParaRPr lang="en-US" dirty="0"/>
          </a:p>
        </p:txBody>
      </p:sp>
    </p:spTree>
    <p:extLst>
      <p:ext uri="{BB962C8B-B14F-4D97-AF65-F5344CB8AC3E}">
        <p14:creationId xmlns:p14="http://schemas.microsoft.com/office/powerpoint/2010/main" val="12598951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main():</a:t>
            </a:r>
            <a:endParaRPr lang="en-US" dirty="0"/>
          </a:p>
        </p:txBody>
      </p:sp>
      <p:sp>
        <p:nvSpPr>
          <p:cNvPr id="3" name="Content Placeholder 2"/>
          <p:cNvSpPr>
            <a:spLocks noGrp="1"/>
          </p:cNvSpPr>
          <p:nvPr>
            <p:ph idx="1"/>
          </p:nvPr>
        </p:nvSpPr>
        <p:spPr/>
        <p:txBody>
          <a:bodyPr/>
          <a:lstStyle/>
          <a:p>
            <a:r>
              <a:rPr lang="en-US" dirty="0" smtClean="0"/>
              <a:t>Load the information into the dictionary. Print the name and food requirements of the tigers.</a:t>
            </a:r>
            <a:endParaRPr lang="en-US" dirty="0"/>
          </a:p>
        </p:txBody>
      </p:sp>
    </p:spTree>
    <p:extLst>
      <p:ext uri="{BB962C8B-B14F-4D97-AF65-F5344CB8AC3E}">
        <p14:creationId xmlns:p14="http://schemas.microsoft.com/office/powerpoint/2010/main" val="3015824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Payroll Program</a:t>
            </a:r>
            <a:endParaRPr lang="en-US" dirty="0"/>
          </a:p>
        </p:txBody>
      </p:sp>
      <p:sp>
        <p:nvSpPr>
          <p:cNvPr id="3" name="Content Placeholder 2"/>
          <p:cNvSpPr>
            <a:spLocks noGrp="1"/>
          </p:cNvSpPr>
          <p:nvPr>
            <p:ph idx="1"/>
          </p:nvPr>
        </p:nvSpPr>
        <p:spPr/>
        <p:txBody>
          <a:bodyPr/>
          <a:lstStyle/>
          <a:p>
            <a:r>
              <a:rPr lang="en-US" dirty="0" smtClean="0"/>
              <a:t>With these arrays we’d process a list of employees as</a:t>
            </a:r>
          </a:p>
          <a:p>
            <a:pPr marL="0" indent="0">
              <a:buNone/>
            </a:pPr>
            <a:r>
              <a:rPr lang="en-US" dirty="0">
                <a:latin typeface="Courier New"/>
                <a:cs typeface="Courier New"/>
              </a:rPr>
              <a:t>for </a:t>
            </a:r>
            <a:r>
              <a:rPr lang="en-US" dirty="0" err="1" smtClean="0">
                <a:latin typeface="Courier New"/>
                <a:cs typeface="Courier New"/>
              </a:rPr>
              <a:t>i</a:t>
            </a:r>
            <a:r>
              <a:rPr lang="en-US" dirty="0" smtClean="0">
                <a:latin typeface="Courier New"/>
                <a:cs typeface="Courier New"/>
              </a:rPr>
              <a:t> in range(</a:t>
            </a:r>
            <a:r>
              <a:rPr lang="en-US" dirty="0" err="1" smtClean="0">
                <a:latin typeface="Courier New"/>
                <a:cs typeface="Courier New"/>
              </a:rPr>
              <a:t>nemp</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if  </a:t>
            </a:r>
            <a:r>
              <a:rPr lang="en-US" dirty="0">
                <a:latin typeface="Courier New"/>
                <a:cs typeface="Courier New"/>
              </a:rPr>
              <a:t>name[</a:t>
            </a:r>
            <a:r>
              <a:rPr lang="en-US" dirty="0" err="1">
                <a:latin typeface="Courier New"/>
                <a:cs typeface="Courier New"/>
              </a:rPr>
              <a:t>i</a:t>
            </a:r>
            <a:r>
              <a:rPr lang="en-US" dirty="0">
                <a:latin typeface="Courier New"/>
                <a:cs typeface="Courier New"/>
              </a:rPr>
              <a:t>] == </a:t>
            </a:r>
            <a:r>
              <a:rPr lang="en-US" dirty="0" smtClean="0">
                <a:latin typeface="Courier New"/>
                <a:cs typeface="Courier New"/>
              </a:rPr>
              <a:t>"Eric</a:t>
            </a:r>
            <a:r>
              <a:rPr lang="en-US" dirty="0">
                <a:latin typeface="Courier New"/>
                <a:cs typeface="Courier New"/>
              </a:rPr>
              <a:t>"</a:t>
            </a:r>
            <a:r>
              <a:rPr lang="en-US" dirty="0" smtClean="0">
                <a:latin typeface="Courier New"/>
                <a:cs typeface="Courier New"/>
              </a:rPr>
              <a:t>:</a:t>
            </a:r>
            <a:endParaRPr lang="en-US" dirty="0">
              <a:latin typeface="Courier New"/>
              <a:cs typeface="Courier New"/>
            </a:endParaRPr>
          </a:p>
          <a:p>
            <a:pPr marL="914400" lvl="2" indent="0">
              <a:buNone/>
            </a:pPr>
            <a:r>
              <a:rPr lang="en-US" sz="2800" dirty="0">
                <a:latin typeface="Courier New"/>
                <a:cs typeface="Courier New"/>
              </a:rPr>
              <a:t>salary[</a:t>
            </a:r>
            <a:r>
              <a:rPr lang="en-US" sz="2800" dirty="0" err="1">
                <a:latin typeface="Courier New"/>
                <a:cs typeface="Courier New"/>
              </a:rPr>
              <a:t>i</a:t>
            </a:r>
            <a:r>
              <a:rPr lang="en-US" sz="2800" dirty="0" smtClean="0">
                <a:latin typeface="Courier New"/>
                <a:cs typeface="Courier New"/>
              </a:rPr>
              <a:t>]*=raise</a:t>
            </a:r>
            <a:r>
              <a:rPr lang="en-US" sz="2800" dirty="0">
                <a:latin typeface="Courier New"/>
                <a:cs typeface="Courier New"/>
              </a:rPr>
              <a:t>[</a:t>
            </a:r>
            <a:r>
              <a:rPr lang="en-US" sz="2800" dirty="0" err="1">
                <a:latin typeface="Courier New"/>
                <a:cs typeface="Courier New"/>
              </a:rPr>
              <a:t>i</a:t>
            </a:r>
            <a:r>
              <a:rPr lang="en-US" sz="2800" dirty="0">
                <a:latin typeface="Courier New"/>
                <a:cs typeface="Courier New"/>
              </a:rPr>
              <a:t>]</a:t>
            </a:r>
          </a:p>
          <a:p>
            <a:r>
              <a:rPr lang="en-US" dirty="0" smtClean="0">
                <a:cs typeface="Courier New"/>
              </a:rPr>
              <a:t>There </a:t>
            </a:r>
            <a:r>
              <a:rPr lang="en-US" dirty="0">
                <a:cs typeface="Courier New"/>
              </a:rPr>
              <a:t>is nothing here to associate </a:t>
            </a:r>
            <a:r>
              <a:rPr lang="en-US" dirty="0" smtClean="0">
                <a:cs typeface="Courier New"/>
              </a:rPr>
              <a:t>salary or raise </a:t>
            </a:r>
            <a:r>
              <a:rPr lang="en-US" dirty="0">
                <a:cs typeface="Courier New"/>
              </a:rPr>
              <a:t>directly with employee name.  We must make sure their positions in the different arrays match.</a:t>
            </a:r>
          </a:p>
          <a:p>
            <a:pPr marL="0" indent="0">
              <a:buNone/>
            </a:pPr>
            <a:endParaRPr lang="en-US" dirty="0">
              <a:latin typeface="Courier New"/>
              <a:cs typeface="Courier New"/>
            </a:endParaRPr>
          </a:p>
          <a:p>
            <a:endParaRPr lang="en-US" dirty="0"/>
          </a:p>
        </p:txBody>
      </p:sp>
    </p:spTree>
    <p:extLst>
      <p:ext uri="{BB962C8B-B14F-4D97-AF65-F5344CB8AC3E}">
        <p14:creationId xmlns:p14="http://schemas.microsoft.com/office/powerpoint/2010/main" val="1655072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Presentation6" id="{5F3F951C-E5F2-7C4B-A1BE-2913223E399E}" vid="{D83C2C2A-0AA0-914F-9B80-3440E1599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ACES-ARCS</Template>
  <TotalTime>749</TotalTime>
  <Words>4588</Words>
  <Application>Microsoft Macintosh PowerPoint</Application>
  <PresentationFormat>On-screen Show (4:3)</PresentationFormat>
  <Paragraphs>587</Paragraphs>
  <Slides>84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84</vt:i4>
      </vt:variant>
    </vt:vector>
  </HeadingPairs>
  <TitlesOfParts>
    <vt:vector size="92" baseType="lpstr">
      <vt:lpstr>Arial</vt:lpstr>
      <vt:lpstr>Calibri</vt:lpstr>
      <vt:lpstr>Courier New</vt:lpstr>
      <vt:lpstr>DejaVu Sans</vt:lpstr>
      <vt:lpstr>ＭＳ Ｐゴシック</vt:lpstr>
      <vt:lpstr>Times New Roman</vt:lpstr>
      <vt:lpstr>Wingdings</vt:lpstr>
      <vt:lpstr>Class</vt:lpstr>
      <vt:lpstr>Python Classes</vt:lpstr>
      <vt:lpstr>Abstract data types</vt:lpstr>
      <vt:lpstr>Simple Composite Types</vt:lpstr>
      <vt:lpstr>Disadvantages of Simple Composite Types</vt:lpstr>
      <vt:lpstr>Programmer-Defined Abstract Types</vt:lpstr>
      <vt:lpstr>Record Types</vt:lpstr>
      <vt:lpstr>Example</vt:lpstr>
      <vt:lpstr>Payroll Example</vt:lpstr>
      <vt:lpstr>Payroll Program</vt:lpstr>
      <vt:lpstr>A Better Approach</vt:lpstr>
      <vt:lpstr>Modified Example</vt:lpstr>
      <vt:lpstr>Types of Types</vt:lpstr>
      <vt:lpstr>Advantages of Abstract Types</vt:lpstr>
      <vt:lpstr>Data Organization</vt:lpstr>
      <vt:lpstr>Code Design</vt:lpstr>
      <vt:lpstr>Example</vt:lpstr>
      <vt:lpstr>ADT Development Example</vt:lpstr>
      <vt:lpstr>Improving the Forest Model</vt:lpstr>
      <vt:lpstr>Woodpeckers</vt:lpstr>
      <vt:lpstr>Upgrading the Forest Model</vt:lpstr>
      <vt:lpstr>Forest Types</vt:lpstr>
      <vt:lpstr>Another Type</vt:lpstr>
      <vt:lpstr>Types of Types</vt:lpstr>
      <vt:lpstr>Types of Types of Types</vt:lpstr>
      <vt:lpstr>Data Encapsulation</vt:lpstr>
      <vt:lpstr>Code Simplification</vt:lpstr>
      <vt:lpstr>Adding New Attributes</vt:lpstr>
      <vt:lpstr>Information Hiding</vt:lpstr>
      <vt:lpstr>Object-oriented programming</vt:lpstr>
      <vt:lpstr>But Wait, There May Be More!</vt:lpstr>
      <vt:lpstr>Objects and Classes</vt:lpstr>
      <vt:lpstr>Classes</vt:lpstr>
      <vt:lpstr>To OO or Not?</vt:lpstr>
      <vt:lpstr>So What?</vt:lpstr>
      <vt:lpstr>classes</vt:lpstr>
      <vt:lpstr>Classes and OOP</vt:lpstr>
      <vt:lpstr>Classes</vt:lpstr>
      <vt:lpstr>Properties of Classes</vt:lpstr>
      <vt:lpstr>Methods</vt:lpstr>
      <vt:lpstr>Constructors</vt:lpstr>
      <vt:lpstr>Destructors</vt:lpstr>
      <vt:lpstr>Public and Private Attributes</vt:lpstr>
      <vt:lpstr>Python classes</vt:lpstr>
      <vt:lpstr>Class Definition</vt:lpstr>
      <vt:lpstr>Example</vt:lpstr>
      <vt:lpstr>Explanation</vt:lpstr>
      <vt:lpstr>Self</vt:lpstr>
      <vt:lpstr>Constructor</vt:lpstr>
      <vt:lpstr>Exercise</vt:lpstr>
      <vt:lpstr>Data Attributes</vt:lpstr>
      <vt:lpstr>Public and Private in Python</vt:lpstr>
      <vt:lpstr>Example</vt:lpstr>
      <vt:lpstr>Result</vt:lpstr>
      <vt:lpstr>Accessors and Mutators</vt:lpstr>
      <vt:lpstr>Operator Overloading in Python</vt:lpstr>
      <vt:lpstr>Magic Methods</vt:lpstr>
      <vt:lpstr>Class methods</vt:lpstr>
      <vt:lpstr>Class method example</vt:lpstr>
      <vt:lpstr>Pickling</vt:lpstr>
      <vt:lpstr>cPickle</vt:lpstr>
      <vt:lpstr>Dill</vt:lpstr>
      <vt:lpstr>Inheritance and polymorphism</vt:lpstr>
      <vt:lpstr>New Classes From Old</vt:lpstr>
      <vt:lpstr>Inheritance Example</vt:lpstr>
      <vt:lpstr>Inheritance in the Forest Model</vt:lpstr>
      <vt:lpstr>Inheritance Example (Pseudocode)</vt:lpstr>
      <vt:lpstr>Calling the Constructor Explicitly</vt:lpstr>
      <vt:lpstr>Multiple Inheritance</vt:lpstr>
      <vt:lpstr>Composition and Inheritance</vt:lpstr>
      <vt:lpstr>Example</vt:lpstr>
      <vt:lpstr>Overloading and Polymorphism in Python</vt:lpstr>
      <vt:lpstr>Example</vt:lpstr>
      <vt:lpstr>Example</vt:lpstr>
      <vt:lpstr>Example</vt:lpstr>
      <vt:lpstr>issubclass, isinstance</vt:lpstr>
      <vt:lpstr>Using Classes</vt:lpstr>
      <vt:lpstr>Pre-Written Classes</vt:lpstr>
      <vt:lpstr>NumPy Examples</vt:lpstr>
      <vt:lpstr>Exercise</vt:lpstr>
      <vt:lpstr>At the Zoo</vt:lpstr>
      <vt:lpstr>[Class, continued]</vt:lpstr>
      <vt:lpstr>Using the class</vt:lpstr>
      <vt:lpstr>The Inhabitants</vt:lpstr>
      <vt:lpstr>In main():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ISSCENS</dc:title>
  <dc:creator>kah3f</dc:creator>
  <cp:lastModifiedBy>Katherine Holcomb</cp:lastModifiedBy>
  <cp:revision>36</cp:revision>
  <dcterms:created xsi:type="dcterms:W3CDTF">2015-05-13T19:44:26Z</dcterms:created>
  <dcterms:modified xsi:type="dcterms:W3CDTF">2017-05-23T16:44:23Z</dcterms:modified>
</cp:coreProperties>
</file>