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469" r:id="rId2"/>
    <p:sldId id="464" r:id="rId3"/>
    <p:sldId id="474" r:id="rId4"/>
    <p:sldId id="472" r:id="rId5"/>
    <p:sldId id="473" r:id="rId6"/>
    <p:sldId id="475" r:id="rId7"/>
    <p:sldId id="502" r:id="rId8"/>
    <p:sldId id="4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9900"/>
    <a:srgbClr val="0000FF"/>
    <a:srgbClr val="FFFFFF"/>
    <a:srgbClr val="33CCCC"/>
    <a:srgbClr val="008080"/>
    <a:srgbClr val="6699FF"/>
    <a:srgbClr val="FF9966"/>
    <a:srgbClr val="49EDE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94676" autoAdjust="0"/>
  </p:normalViewPr>
  <p:slideViewPr>
    <p:cSldViewPr>
      <p:cViewPr varScale="1">
        <p:scale>
          <a:sx n="69" d="100"/>
          <a:sy n="69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FD49D-9F78-C445-A31A-8EE501BCFBC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D0F88-5B65-8A4F-B9C4-05DA52CBAF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7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DF53-01A4-457E-BD32-F9C1E58F500A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1073-70A2-415D-B6BB-51C4A54F4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basem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Basemap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Basemap</a:t>
            </a:r>
            <a:r>
              <a:rPr lang="en-US" dirty="0"/>
              <a:t> is a </a:t>
            </a:r>
            <a:r>
              <a:rPr lang="en-US" dirty="0" smtClean="0"/>
              <a:t>library within </a:t>
            </a:r>
            <a:r>
              <a:rPr lang="en-US" dirty="0" err="1" smtClean="0"/>
              <a:t>matplotlib</a:t>
            </a:r>
            <a:r>
              <a:rPr lang="en-US" dirty="0" smtClean="0"/>
              <a:t> and has tools for plotting data </a:t>
            </a:r>
            <a:r>
              <a:rPr lang="en-US" dirty="0"/>
              <a:t>on </a:t>
            </a:r>
            <a:r>
              <a:rPr lang="en-US" dirty="0" smtClean="0"/>
              <a:t>Earth map projections.</a:t>
            </a:r>
          </a:p>
          <a:p>
            <a:endParaRPr lang="en-US" dirty="0" smtClean="0"/>
          </a:p>
          <a:p>
            <a:r>
              <a:rPr lang="en-US" dirty="0" err="1" smtClean="0"/>
              <a:t>Basemap</a:t>
            </a:r>
            <a:r>
              <a:rPr lang="en-US" dirty="0" smtClean="0"/>
              <a:t> uses the maps of 25 different projections as a baseline for the graphics.</a:t>
            </a:r>
          </a:p>
          <a:p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is used to superimpose attributes, such as rivers and political lines.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Basemap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steps for using </a:t>
            </a:r>
            <a:r>
              <a:rPr lang="en-US" dirty="0" err="1" smtClean="0"/>
              <a:t>Basemap</a:t>
            </a:r>
            <a:r>
              <a:rPr lang="en-US" dirty="0" smtClean="0"/>
              <a:t> are</a:t>
            </a:r>
          </a:p>
          <a:p>
            <a:pPr lvl="2"/>
            <a:r>
              <a:rPr lang="en-US" dirty="0" smtClean="0"/>
              <a:t>Import the package/module</a:t>
            </a:r>
          </a:p>
          <a:p>
            <a:pPr lvl="2"/>
            <a:r>
              <a:rPr lang="en-US" dirty="0" smtClean="0"/>
              <a:t>Create a </a:t>
            </a:r>
            <a:r>
              <a:rPr lang="en-US" dirty="0" err="1" smtClean="0"/>
              <a:t>basemap</a:t>
            </a:r>
            <a:r>
              <a:rPr lang="en-US" dirty="0" smtClean="0"/>
              <a:t> object with a projection type</a:t>
            </a:r>
          </a:p>
          <a:p>
            <a:pPr lvl="2"/>
            <a:r>
              <a:rPr lang="en-US" dirty="0" smtClean="0"/>
              <a:t>Draw any desired features (e.g., coastlines, countries, parallels, </a:t>
            </a:r>
            <a:r>
              <a:rPr lang="en-US" dirty="0" err="1" smtClean="0"/>
              <a:t>meridans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Add any measured attributes as points or contours</a:t>
            </a:r>
          </a:p>
          <a:p>
            <a:pPr lvl="2"/>
            <a:r>
              <a:rPr lang="en-US" dirty="0" smtClean="0"/>
              <a:t>Display the plot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details </a:t>
            </a:r>
            <a:r>
              <a:rPr lang="en-US" dirty="0"/>
              <a:t>for </a:t>
            </a:r>
            <a:r>
              <a:rPr lang="en-US" dirty="0" err="1"/>
              <a:t>Basemap</a:t>
            </a:r>
            <a:r>
              <a:rPr lang="en-US" dirty="0"/>
              <a:t> can be found at </a:t>
            </a:r>
            <a:r>
              <a:rPr lang="en-US" dirty="0" smtClean="0"/>
              <a:t>        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://matplotlib.org/basemap/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latin typeface="Courier" pitchFamily="49" charset="0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/>
              </a:rPr>
              <a:t>#  Import packages/modules</a:t>
            </a:r>
          </a:p>
          <a:p>
            <a:pPr marL="0" indent="0">
              <a:buNone/>
            </a:pPr>
            <a:r>
              <a:rPr lang="en-US" sz="1800" dirty="0" smtClean="0">
                <a:cs typeface="Courier New"/>
              </a:rPr>
              <a:t>from </a:t>
            </a:r>
            <a:r>
              <a:rPr lang="en-US" sz="1800" dirty="0" err="1">
                <a:cs typeface="Courier New"/>
              </a:rPr>
              <a:t>mpl_toolkits.basemap</a:t>
            </a:r>
            <a:r>
              <a:rPr lang="en-US" sz="1800" dirty="0">
                <a:cs typeface="Courier New"/>
              </a:rPr>
              <a:t> </a:t>
            </a:r>
            <a:r>
              <a:rPr lang="en-US" sz="1800" dirty="0" smtClean="0">
                <a:cs typeface="Courier New"/>
              </a:rPr>
              <a:t>import </a:t>
            </a:r>
            <a:r>
              <a:rPr lang="en-US" sz="1800" dirty="0" err="1" smtClean="0">
                <a:cs typeface="Courier New"/>
              </a:rPr>
              <a:t>Basemap</a:t>
            </a:r>
            <a:endParaRPr lang="en-US" sz="1800" dirty="0" smtClean="0"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/>
              </a:rPr>
              <a:t>import </a:t>
            </a:r>
            <a:r>
              <a:rPr lang="en-US" sz="1800" dirty="0" err="1" smtClean="0">
                <a:cs typeface="Courier New"/>
              </a:rPr>
              <a:t>matplotlib.pyplot</a:t>
            </a:r>
            <a:r>
              <a:rPr lang="en-US" sz="1800" dirty="0" smtClean="0">
                <a:cs typeface="Courier New"/>
              </a:rPr>
              <a:t> as </a:t>
            </a:r>
            <a:r>
              <a:rPr lang="en-US" sz="1800" dirty="0" err="1" smtClean="0">
                <a:cs typeface="Courier New"/>
              </a:rPr>
              <a:t>plt</a:t>
            </a:r>
            <a:endParaRPr lang="en-US" sz="1800" dirty="0"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# Create the </a:t>
            </a:r>
            <a:r>
              <a:rPr lang="en-US" sz="1800" dirty="0" err="1" smtClean="0"/>
              <a:t>Basemap</a:t>
            </a:r>
            <a:r>
              <a:rPr lang="en-US" sz="1800" dirty="0" smtClean="0"/>
              <a:t> object </a:t>
            </a:r>
            <a:r>
              <a:rPr lang="en-US" sz="1800" dirty="0"/>
              <a:t>with a specified projection</a:t>
            </a:r>
          </a:p>
          <a:p>
            <a:pPr marL="0" indent="0">
              <a:buNone/>
            </a:pPr>
            <a:r>
              <a:rPr lang="en-US" sz="1800" dirty="0">
                <a:cs typeface="Courier New"/>
              </a:rPr>
              <a:t>m = </a:t>
            </a:r>
            <a:r>
              <a:rPr lang="en-US" sz="1800" dirty="0" err="1" smtClean="0">
                <a:cs typeface="Courier New"/>
              </a:rPr>
              <a:t>Basemap</a:t>
            </a:r>
            <a:r>
              <a:rPr lang="en-US" sz="1800" dirty="0" smtClean="0">
                <a:cs typeface="Courier New"/>
              </a:rPr>
              <a:t>(projection=‘</a:t>
            </a:r>
            <a:r>
              <a:rPr lang="en-US" sz="1800" dirty="0" err="1" smtClean="0">
                <a:cs typeface="Courier New"/>
              </a:rPr>
              <a:t>ortho</a:t>
            </a:r>
            <a:r>
              <a:rPr lang="en-US" sz="1800" dirty="0" smtClean="0">
                <a:cs typeface="Courier New"/>
              </a:rPr>
              <a:t>’, lat_0=40, lon_0=-80)</a:t>
            </a:r>
          </a:p>
          <a:p>
            <a:pPr marL="0" indent="0">
              <a:buNone/>
            </a:pPr>
            <a:endParaRPr lang="en-US" sz="1800" dirty="0"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cs typeface="Courier New"/>
              </a:rPr>
              <a:t># </a:t>
            </a:r>
            <a:r>
              <a:rPr lang="en-US" sz="1800" dirty="0" smtClean="0">
                <a:cs typeface="Courier New"/>
              </a:rPr>
              <a:t>Draw </a:t>
            </a:r>
            <a:r>
              <a:rPr lang="en-US" sz="1800" dirty="0">
                <a:cs typeface="Courier New"/>
              </a:rPr>
              <a:t>coastlines.</a:t>
            </a:r>
          </a:p>
          <a:p>
            <a:pPr marL="0" indent="0">
              <a:buNone/>
            </a:pPr>
            <a:r>
              <a:rPr lang="en-US" sz="1800" dirty="0" err="1" smtClean="0">
                <a:cs typeface="Courier New"/>
              </a:rPr>
              <a:t>m.drawcoastlines</a:t>
            </a:r>
            <a:r>
              <a:rPr lang="en-US" sz="1800" dirty="0" smtClean="0">
                <a:cs typeface="Courier New"/>
              </a:rPr>
              <a:t>(color=‘blue’)</a:t>
            </a:r>
          </a:p>
          <a:p>
            <a:pPr marL="0" indent="0">
              <a:buNone/>
            </a:pPr>
            <a:endParaRPr lang="en-US" sz="1800" dirty="0"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/>
              </a:rPr>
              <a:t># Display the result</a:t>
            </a:r>
            <a:endParaRPr lang="en-US" sz="1800" dirty="0"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cs typeface="Courier New"/>
              </a:rPr>
              <a:t>plt.show</a:t>
            </a:r>
            <a:r>
              <a:rPr lang="en-US" sz="1800" dirty="0">
                <a:cs typeface="Courier New"/>
              </a:rPr>
              <a:t>()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49382"/>
            <a:ext cx="3657600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0" y="4038600"/>
            <a:ext cx="3179618" cy="1905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Depending on the type of projection, various keywords/arguments will be needed.  Here, lat_0 and lon_0 provide the “center point” of the map.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r>
              <a:rPr lang="en-US" dirty="0" smtClean="0"/>
              <a:t> Example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077200" cy="50200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from </a:t>
            </a:r>
            <a:r>
              <a:rPr lang="en-US" sz="2900" dirty="0" err="1"/>
              <a:t>mpl_toolkits.basemap</a:t>
            </a:r>
            <a:r>
              <a:rPr lang="en-US" sz="2900" dirty="0"/>
              <a:t> import </a:t>
            </a:r>
            <a:r>
              <a:rPr lang="en-US" sz="2900" dirty="0" err="1"/>
              <a:t>Basemap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import </a:t>
            </a:r>
            <a:r>
              <a:rPr lang="en-US" sz="2900" dirty="0" err="1"/>
              <a:t>matplotlib.pyplot</a:t>
            </a:r>
            <a:r>
              <a:rPr lang="en-US" sz="2900" dirty="0"/>
              <a:t> as </a:t>
            </a:r>
            <a:r>
              <a:rPr lang="en-US" sz="2900" dirty="0" err="1"/>
              <a:t>plt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import </a:t>
            </a:r>
            <a:r>
              <a:rPr lang="en-US" sz="2900" dirty="0" err="1"/>
              <a:t>numpy</a:t>
            </a:r>
            <a:r>
              <a:rPr lang="en-US" sz="2900" dirty="0"/>
              <a:t> as np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# Initialize </a:t>
            </a:r>
            <a:r>
              <a:rPr lang="en-US" sz="2900" dirty="0"/>
              <a:t>a </a:t>
            </a:r>
            <a:r>
              <a:rPr lang="en-US" sz="2900" dirty="0" err="1"/>
              <a:t>basemap</a:t>
            </a:r>
            <a:r>
              <a:rPr lang="en-US" sz="2900" dirty="0"/>
              <a:t> object</a:t>
            </a:r>
          </a:p>
          <a:p>
            <a:pPr marL="0" indent="0">
              <a:buNone/>
            </a:pPr>
            <a:r>
              <a:rPr lang="en-US" sz="2900" dirty="0" smtClean="0"/>
              <a:t>m </a:t>
            </a:r>
            <a:r>
              <a:rPr lang="en-US" sz="2900" dirty="0"/>
              <a:t>= </a:t>
            </a:r>
            <a:r>
              <a:rPr lang="en-US" sz="2900" dirty="0" err="1" smtClean="0"/>
              <a:t>Basemap</a:t>
            </a:r>
            <a:r>
              <a:rPr lang="en-US" sz="2900" dirty="0" smtClean="0"/>
              <a:t>(projection </a:t>
            </a:r>
            <a:r>
              <a:rPr lang="en-US" sz="2900" dirty="0"/>
              <a:t>=</a:t>
            </a:r>
            <a:r>
              <a:rPr lang="en-US" sz="2900" dirty="0" smtClean="0"/>
              <a:t>'</a:t>
            </a:r>
            <a:r>
              <a:rPr lang="en-US" sz="2900" dirty="0" err="1" smtClean="0"/>
              <a:t>lcc</a:t>
            </a:r>
            <a:r>
              <a:rPr lang="en-US" sz="2900" dirty="0" smtClean="0"/>
              <a:t>’, </a:t>
            </a:r>
            <a:r>
              <a:rPr lang="en-US" sz="2900" dirty="0" err="1" smtClean="0"/>
              <a:t>llcrnrlon</a:t>
            </a:r>
            <a:r>
              <a:rPr lang="en-US" sz="2900" dirty="0"/>
              <a:t>=-119,llcrnrlat = 22, </a:t>
            </a:r>
            <a:r>
              <a:rPr lang="en-US" sz="2900" dirty="0" err="1"/>
              <a:t>urcrnrlon</a:t>
            </a:r>
            <a:r>
              <a:rPr lang="en-US" sz="2900" dirty="0"/>
              <a:t> = -64, </a:t>
            </a:r>
            <a:r>
              <a:rPr lang="en-US" sz="2900" dirty="0" err="1"/>
              <a:t>urcrnrlat</a:t>
            </a:r>
            <a:r>
              <a:rPr lang="en-US" sz="2900" dirty="0"/>
              <a:t> = </a:t>
            </a:r>
            <a:r>
              <a:rPr lang="en-US" sz="2900" dirty="0" smtClean="0"/>
              <a:t>49, \</a:t>
            </a:r>
          </a:p>
          <a:p>
            <a:pPr marL="0" indent="0">
              <a:buNone/>
            </a:pPr>
            <a:r>
              <a:rPr lang="en-US" sz="2900" dirty="0" smtClean="0"/>
              <a:t>lat_0=33</a:t>
            </a:r>
            <a:r>
              <a:rPr lang="en-US" sz="2900" dirty="0"/>
              <a:t>, </a:t>
            </a:r>
            <a:r>
              <a:rPr lang="en-US" sz="2900" dirty="0" smtClean="0"/>
              <a:t>lon_0</a:t>
            </a:r>
            <a:r>
              <a:rPr lang="en-US" sz="2900" dirty="0"/>
              <a:t>=-95, resolution ='h', </a:t>
            </a:r>
            <a:r>
              <a:rPr lang="en-US" sz="2900" dirty="0" err="1"/>
              <a:t>area_thresh</a:t>
            </a:r>
            <a:r>
              <a:rPr lang="en-US" sz="2900" dirty="0"/>
              <a:t> = </a:t>
            </a:r>
            <a:r>
              <a:rPr lang="en-US" sz="2900" dirty="0" smtClean="0"/>
              <a:t>1000</a:t>
            </a:r>
            <a:r>
              <a:rPr lang="en-US" sz="2900" dirty="0"/>
              <a:t>)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# Draw </a:t>
            </a:r>
            <a:r>
              <a:rPr lang="en-US" sz="2900" dirty="0"/>
              <a:t>coast lines, country lines, and state lines</a:t>
            </a:r>
          </a:p>
          <a:p>
            <a:pPr marL="0" indent="0">
              <a:buNone/>
            </a:pPr>
            <a:r>
              <a:rPr lang="en-US" sz="2900" dirty="0" err="1"/>
              <a:t>m.drawcoastlines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 err="1"/>
              <a:t>m.drawcountries</a:t>
            </a:r>
            <a:r>
              <a:rPr lang="en-US" sz="2900" dirty="0"/>
              <a:t>(</a:t>
            </a:r>
            <a:r>
              <a:rPr lang="en-US" sz="2900" dirty="0" err="1"/>
              <a:t>linewidth</a:t>
            </a:r>
            <a:r>
              <a:rPr lang="en-US" sz="2900" dirty="0"/>
              <a:t>=2)</a:t>
            </a:r>
          </a:p>
          <a:p>
            <a:pPr marL="0" indent="0">
              <a:buNone/>
            </a:pPr>
            <a:r>
              <a:rPr lang="en-US" sz="2900" dirty="0" err="1"/>
              <a:t>m.drawstates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# Fill </a:t>
            </a:r>
            <a:r>
              <a:rPr lang="en-US" sz="2900" dirty="0"/>
              <a:t>in colors</a:t>
            </a:r>
          </a:p>
          <a:p>
            <a:pPr marL="0" indent="0">
              <a:buNone/>
            </a:pPr>
            <a:r>
              <a:rPr lang="en-US" sz="2900" dirty="0" err="1"/>
              <a:t>m.drawmapboundary</a:t>
            </a:r>
            <a:r>
              <a:rPr lang="en-US" sz="2900" dirty="0"/>
              <a:t>(</a:t>
            </a:r>
            <a:r>
              <a:rPr lang="en-US" sz="2900" dirty="0" err="1"/>
              <a:t>fill_color</a:t>
            </a:r>
            <a:r>
              <a:rPr lang="en-US" sz="2900" dirty="0" smtClean="0"/>
              <a:t>=‘#55B1D4')</a:t>
            </a: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m.fillcontinents</a:t>
            </a:r>
            <a:r>
              <a:rPr lang="en-US" sz="2900" dirty="0"/>
              <a:t>(color</a:t>
            </a:r>
            <a:r>
              <a:rPr lang="en-US" sz="2900" dirty="0" smtClean="0"/>
              <a:t>='#99D966', </a:t>
            </a:r>
            <a:r>
              <a:rPr lang="en-US" sz="2900" dirty="0" err="1"/>
              <a:t>lake_color</a:t>
            </a:r>
            <a:r>
              <a:rPr lang="en-US" sz="2900" dirty="0"/>
              <a:t>='blue')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# Draw </a:t>
            </a:r>
            <a:r>
              <a:rPr lang="en-US" sz="2900" dirty="0"/>
              <a:t>parallels &amp; meridians</a:t>
            </a:r>
          </a:p>
          <a:p>
            <a:pPr marL="0" indent="0">
              <a:buNone/>
            </a:pPr>
            <a:r>
              <a:rPr lang="en-US" sz="2900" dirty="0"/>
              <a:t># labels indicate </a:t>
            </a:r>
            <a:r>
              <a:rPr lang="en-US" sz="2900" dirty="0" smtClean="0"/>
              <a:t>location for ticks:  </a:t>
            </a:r>
            <a:r>
              <a:rPr lang="en-US" sz="2900" dirty="0"/>
              <a:t>[left, right, top, bottom]</a:t>
            </a:r>
          </a:p>
          <a:p>
            <a:pPr marL="0" indent="0">
              <a:buNone/>
            </a:pPr>
            <a:r>
              <a:rPr lang="en-US" sz="2900" dirty="0" err="1"/>
              <a:t>m.drawparallels</a:t>
            </a:r>
            <a:r>
              <a:rPr lang="en-US" sz="2900" dirty="0"/>
              <a:t>(</a:t>
            </a:r>
            <a:r>
              <a:rPr lang="en-US" sz="2900" dirty="0" err="1"/>
              <a:t>np.arange</a:t>
            </a:r>
            <a:r>
              <a:rPr lang="en-US" sz="2900" dirty="0"/>
              <a:t>(25, 65, 10), labels=[1, 0, 0, 0])</a:t>
            </a:r>
          </a:p>
          <a:p>
            <a:pPr marL="0" indent="0">
              <a:buNone/>
            </a:pPr>
            <a:r>
              <a:rPr lang="en-US" sz="2900" dirty="0" err="1"/>
              <a:t>m.drawmeridians</a:t>
            </a:r>
            <a:r>
              <a:rPr lang="en-US" sz="2900" dirty="0"/>
              <a:t>(</a:t>
            </a:r>
            <a:r>
              <a:rPr lang="en-US" sz="2900" dirty="0" err="1"/>
              <a:t>np.arange</a:t>
            </a:r>
            <a:r>
              <a:rPr lang="en-US" sz="2900" dirty="0"/>
              <a:t>(-120, -40, 10), labels=[0, 0, 0, 1])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plt.show</a:t>
            </a:r>
            <a:r>
              <a:rPr lang="en-US" sz="2900" dirty="0"/>
              <a:t>()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2998" y="2895600"/>
            <a:ext cx="4147457" cy="2308324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lcc</a:t>
            </a:r>
            <a:r>
              <a:rPr lang="en-US" sz="1200" dirty="0" smtClean="0"/>
              <a:t> = Lambert </a:t>
            </a:r>
            <a:r>
              <a:rPr lang="en-US" sz="1200" dirty="0"/>
              <a:t>Conformal map of </a:t>
            </a:r>
            <a:r>
              <a:rPr lang="en-US" sz="1200" dirty="0" smtClean="0"/>
              <a:t>lower </a:t>
            </a:r>
            <a:r>
              <a:rPr lang="en-US" sz="1200" dirty="0"/>
              <a:t>48 states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err="1" smtClean="0"/>
              <a:t>llcrnrlon</a:t>
            </a:r>
            <a:r>
              <a:rPr lang="en-US" sz="1200" dirty="0" smtClean="0"/>
              <a:t> </a:t>
            </a:r>
            <a:r>
              <a:rPr lang="en-US" sz="1200" dirty="0"/>
              <a:t>= longitude of lower-left corner of </a:t>
            </a:r>
            <a:r>
              <a:rPr lang="en-US" sz="1200" dirty="0" smtClean="0"/>
              <a:t>map</a:t>
            </a:r>
            <a:endParaRPr lang="en-US" sz="1200" dirty="0"/>
          </a:p>
          <a:p>
            <a:r>
              <a:rPr lang="en-US" sz="1200" dirty="0" err="1" smtClean="0"/>
              <a:t>llcrnrlat</a:t>
            </a:r>
            <a:r>
              <a:rPr lang="en-US" sz="1200" dirty="0" smtClean="0"/>
              <a:t> </a:t>
            </a:r>
            <a:r>
              <a:rPr lang="en-US" sz="1200" dirty="0"/>
              <a:t>= latitude of lower-left corner of the map </a:t>
            </a:r>
          </a:p>
          <a:p>
            <a:r>
              <a:rPr lang="en-US" sz="1200" dirty="0" err="1" smtClean="0"/>
              <a:t>urcrnrlon</a:t>
            </a:r>
            <a:r>
              <a:rPr lang="en-US" sz="1200" dirty="0" smtClean="0"/>
              <a:t> </a:t>
            </a:r>
            <a:r>
              <a:rPr lang="en-US" sz="1200" dirty="0"/>
              <a:t>= longitude of upper-right corner of map </a:t>
            </a:r>
          </a:p>
          <a:p>
            <a:r>
              <a:rPr lang="en-US" sz="1200" dirty="0" err="1" smtClean="0"/>
              <a:t>urcrnrlat</a:t>
            </a:r>
            <a:r>
              <a:rPr lang="en-US" sz="1200" dirty="0" smtClean="0"/>
              <a:t> </a:t>
            </a:r>
            <a:r>
              <a:rPr lang="en-US" sz="1200" dirty="0"/>
              <a:t>= latitude of upper-left corner of the map </a:t>
            </a:r>
          </a:p>
          <a:p>
            <a:endParaRPr lang="en-US" sz="1200" dirty="0"/>
          </a:p>
          <a:p>
            <a:r>
              <a:rPr lang="en-US" sz="1200" dirty="0" smtClean="0"/>
              <a:t>resolution </a:t>
            </a:r>
            <a:r>
              <a:rPr lang="en-US" sz="1200" dirty="0"/>
              <a:t>= resolution of features: h=high, (crude, low, and intermediate available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err="1"/>
              <a:t>area_thresh</a:t>
            </a:r>
            <a:r>
              <a:rPr lang="en-US" sz="1200" dirty="0"/>
              <a:t> = minimum size for a feature to be plotted (e.g., </a:t>
            </a:r>
            <a:r>
              <a:rPr lang="en-US" sz="1200" dirty="0" smtClean="0"/>
              <a:t>1000 </a:t>
            </a:r>
            <a:r>
              <a:rPr lang="en-US" sz="1200" dirty="0"/>
              <a:t>=&gt; </a:t>
            </a:r>
            <a:r>
              <a:rPr lang="en-US" sz="1200" dirty="0" smtClean="0"/>
              <a:t>1000 </a:t>
            </a:r>
            <a:r>
              <a:rPr lang="en-US" sz="1200" dirty="0"/>
              <a:t>square </a:t>
            </a:r>
            <a:r>
              <a:rPr lang="en-US" sz="1200" dirty="0" err="1"/>
              <a:t>kms</a:t>
            </a:r>
            <a:r>
              <a:rPr lang="en-US" sz="1200" dirty="0" smtClean="0"/>
              <a:t>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73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r>
              <a:rPr lang="en-US" dirty="0" smtClean="0"/>
              <a:t> Example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77200" cy="4718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mpl_toolkits.basemap</a:t>
            </a:r>
            <a:r>
              <a:rPr lang="en-US" sz="1400" dirty="0"/>
              <a:t> import </a:t>
            </a:r>
            <a:r>
              <a:rPr lang="en-US" sz="1400" dirty="0" err="1"/>
              <a:t>Basemap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m </a:t>
            </a:r>
            <a:r>
              <a:rPr lang="en-US" sz="1400" dirty="0"/>
              <a:t>= </a:t>
            </a:r>
            <a:r>
              <a:rPr lang="en-US" sz="1400" dirty="0" err="1"/>
              <a:t>Basemap</a:t>
            </a:r>
            <a:r>
              <a:rPr lang="en-US" sz="1400" dirty="0"/>
              <a:t>(</a:t>
            </a:r>
            <a:r>
              <a:rPr lang="en-US" sz="1400" dirty="0" err="1"/>
              <a:t>llcrnrlon</a:t>
            </a:r>
            <a:r>
              <a:rPr lang="en-US" sz="1400" dirty="0"/>
              <a:t>=-119,llcrnrlat = 22, </a:t>
            </a:r>
            <a:r>
              <a:rPr lang="en-US" sz="1400" dirty="0" err="1"/>
              <a:t>urcrnrlon</a:t>
            </a:r>
            <a:r>
              <a:rPr lang="en-US" sz="1400" dirty="0"/>
              <a:t> = -64, </a:t>
            </a:r>
            <a:r>
              <a:rPr lang="en-US" sz="1400" dirty="0" err="1"/>
              <a:t>urcrnrlat</a:t>
            </a:r>
            <a:r>
              <a:rPr lang="en-US" sz="1400" dirty="0"/>
              <a:t> = 49, projection ='</a:t>
            </a:r>
            <a:r>
              <a:rPr lang="en-US" sz="1400" dirty="0" err="1"/>
              <a:t>lcc</a:t>
            </a:r>
            <a:r>
              <a:rPr lang="en-US" sz="1400" dirty="0"/>
              <a:t>', lat_1=33, lat_2=45, lon_0=-95, resolution ='h', </a:t>
            </a:r>
            <a:r>
              <a:rPr lang="en-US" sz="1400" dirty="0" err="1"/>
              <a:t>area_thresh</a:t>
            </a:r>
            <a:r>
              <a:rPr lang="en-US" sz="1400" dirty="0"/>
              <a:t> = 10000)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#Superimpose </a:t>
            </a:r>
            <a:r>
              <a:rPr lang="en-US" sz="1400" dirty="0" smtClean="0"/>
              <a:t>relief image on map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m.shadedrelief</a:t>
            </a:r>
            <a:r>
              <a:rPr lang="en-US" sz="1400" dirty="0" smtClean="0"/>
              <a:t>()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#Draw coast lines, country lines, and state lines</a:t>
            </a:r>
          </a:p>
          <a:p>
            <a:pPr marL="0" indent="0">
              <a:buNone/>
            </a:pPr>
            <a:r>
              <a:rPr lang="en-US" sz="1400" dirty="0" err="1"/>
              <a:t>m.drawcoastlines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m.drawcountries</a:t>
            </a:r>
            <a:r>
              <a:rPr lang="en-US" sz="1400" dirty="0"/>
              <a:t>(</a:t>
            </a:r>
            <a:r>
              <a:rPr lang="en-US" sz="1400" dirty="0" err="1"/>
              <a:t>linewidth</a:t>
            </a:r>
            <a:r>
              <a:rPr lang="en-US" sz="1400" dirty="0"/>
              <a:t>=2)</a:t>
            </a:r>
          </a:p>
          <a:p>
            <a:pPr marL="0" indent="0">
              <a:buNone/>
            </a:pPr>
            <a:r>
              <a:rPr lang="en-US" sz="1400" dirty="0" err="1"/>
              <a:t>m.drawstates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#draw parallels &amp; meridians</a:t>
            </a:r>
          </a:p>
          <a:p>
            <a:pPr marL="0" indent="0">
              <a:buNone/>
            </a:pPr>
            <a:r>
              <a:rPr lang="en-US" sz="1400" dirty="0"/>
              <a:t># labels indicate locations:  [left, right, top, bottom]</a:t>
            </a:r>
          </a:p>
          <a:p>
            <a:pPr marL="0" indent="0">
              <a:buNone/>
            </a:pPr>
            <a:r>
              <a:rPr lang="en-US" sz="1400" dirty="0" err="1"/>
              <a:t>m.drawparallels</a:t>
            </a:r>
            <a:r>
              <a:rPr lang="en-US" sz="1400" dirty="0"/>
              <a:t>(</a:t>
            </a:r>
            <a:r>
              <a:rPr lang="en-US" sz="1400" dirty="0" err="1"/>
              <a:t>np.arange</a:t>
            </a:r>
            <a:r>
              <a:rPr lang="en-US" sz="1400" dirty="0"/>
              <a:t>(25, 65, 10), labels=[1, 0, 0, 0])</a:t>
            </a:r>
          </a:p>
          <a:p>
            <a:pPr marL="0" indent="0">
              <a:buNone/>
            </a:pPr>
            <a:r>
              <a:rPr lang="en-US" sz="1400" dirty="0" err="1"/>
              <a:t>m.drawmeridians</a:t>
            </a:r>
            <a:r>
              <a:rPr lang="en-US" sz="1400" dirty="0"/>
              <a:t>(</a:t>
            </a:r>
            <a:r>
              <a:rPr lang="en-US" sz="1400" dirty="0" err="1"/>
              <a:t>np.arange</a:t>
            </a:r>
            <a:r>
              <a:rPr lang="en-US" sz="1400" dirty="0"/>
              <a:t>(-120, -40, 10), labels=[0, 0, 0, 1])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5391" y="3118757"/>
            <a:ext cx="3179618" cy="13770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See what happens if you replace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</a:rPr>
              <a:t>m.shadedrelief</a:t>
            </a:r>
            <a:r>
              <a:rPr lang="en-US" sz="16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w</a:t>
            </a:r>
            <a:r>
              <a:rPr lang="en-US" sz="1600" dirty="0" smtClean="0">
                <a:solidFill>
                  <a:schemeClr val="tx1"/>
                </a:solidFill>
              </a:rPr>
              <a:t>ith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</a:rPr>
              <a:t>m.bluemarble</a:t>
            </a:r>
            <a:r>
              <a:rPr lang="en-US" sz="1600" dirty="0" smtClean="0">
                <a:solidFill>
                  <a:schemeClr val="tx1"/>
                </a:solidFill>
              </a:rPr>
              <a:t>()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2182458" y="3118757"/>
            <a:ext cx="3303942" cy="484632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endParaRPr lang="en-US" dirty="0"/>
          </a:p>
        </p:txBody>
      </p:sp>
      <p:pic>
        <p:nvPicPr>
          <p:cNvPr id="4" name="Content Placeholder 3" descr="netcdf_fig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143000"/>
            <a:ext cx="6943725" cy="4810125"/>
          </a:xfrm>
        </p:spPr>
      </p:pic>
      <p:sp>
        <p:nvSpPr>
          <p:cNvPr id="5" name="TextBox 4"/>
          <p:cNvSpPr txBox="1"/>
          <p:nvPr/>
        </p:nvSpPr>
        <p:spPr>
          <a:xfrm>
            <a:off x="1676400" y="6019800"/>
            <a:ext cx="6553200" cy="307777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borrowed from https://badc.nerc.ac.uk/help/formats/netcdf/index_cf.html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2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r>
              <a:rPr lang="en-US" dirty="0" smtClean="0"/>
              <a:t> Example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077200" cy="4718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/>
              <a:t>import netCDF4 </a:t>
            </a:r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mpl_toolkits.basemap</a:t>
            </a:r>
            <a:r>
              <a:rPr lang="en-US" sz="1200" dirty="0"/>
              <a:t> import </a:t>
            </a:r>
            <a:r>
              <a:rPr lang="en-US" sz="1200" dirty="0" err="1"/>
              <a:t>Basemap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np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#Open </a:t>
            </a:r>
            <a:r>
              <a:rPr lang="en-US" sz="1200" dirty="0" smtClean="0"/>
              <a:t>file and get the data of interest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 = netCDF4.Dataset('../air.mon.mean.nc', 'r')</a:t>
            </a:r>
          </a:p>
          <a:p>
            <a:pPr marL="0" indent="0">
              <a:buNone/>
            </a:pPr>
            <a:r>
              <a:rPr lang="en-US" sz="1200" dirty="0" smtClean="0"/>
              <a:t>air </a:t>
            </a:r>
            <a:r>
              <a:rPr lang="en-US" sz="1200" dirty="0"/>
              <a:t>= </a:t>
            </a:r>
            <a:r>
              <a:rPr lang="en-US" sz="1200" dirty="0" err="1"/>
              <a:t>f.variables</a:t>
            </a:r>
            <a:r>
              <a:rPr lang="en-US" sz="1200" dirty="0"/>
              <a:t>['air'][0,:,:]</a:t>
            </a:r>
          </a:p>
          <a:p>
            <a:pPr marL="0" indent="0">
              <a:buNone/>
            </a:pPr>
            <a:r>
              <a:rPr lang="en-US" sz="1200" dirty="0" err="1"/>
              <a:t>lat</a:t>
            </a:r>
            <a:r>
              <a:rPr lang="en-US" sz="1200" dirty="0"/>
              <a:t> = </a:t>
            </a:r>
            <a:r>
              <a:rPr lang="en-US" sz="1200" dirty="0" err="1"/>
              <a:t>f.variables</a:t>
            </a:r>
            <a:r>
              <a:rPr lang="en-US" sz="1200" dirty="0"/>
              <a:t>['</a:t>
            </a:r>
            <a:r>
              <a:rPr lang="en-US" sz="1200" dirty="0" err="1"/>
              <a:t>lat</a:t>
            </a:r>
            <a:r>
              <a:rPr lang="en-US" sz="1200" dirty="0"/>
              <a:t>'][:]</a:t>
            </a:r>
          </a:p>
          <a:p>
            <a:pPr marL="0" indent="0">
              <a:buNone/>
            </a:pPr>
            <a:r>
              <a:rPr lang="en-US" sz="1200" dirty="0" err="1"/>
              <a:t>lon</a:t>
            </a:r>
            <a:r>
              <a:rPr lang="en-US" sz="1200" dirty="0"/>
              <a:t> = </a:t>
            </a:r>
            <a:r>
              <a:rPr lang="en-US" sz="1200" dirty="0" err="1"/>
              <a:t>f.variables</a:t>
            </a:r>
            <a:r>
              <a:rPr lang="en-US" sz="1200" dirty="0"/>
              <a:t>['</a:t>
            </a:r>
            <a:r>
              <a:rPr lang="en-US" sz="1200" dirty="0" err="1"/>
              <a:t>lon</a:t>
            </a:r>
            <a:r>
              <a:rPr lang="en-US" sz="1200" dirty="0"/>
              <a:t>'][:]</a:t>
            </a:r>
          </a:p>
          <a:p>
            <a:pPr marL="0" indent="0">
              <a:buNone/>
            </a:pPr>
            <a:r>
              <a:rPr lang="en-US" sz="1200" dirty="0" err="1"/>
              <a:t>lon_units</a:t>
            </a:r>
            <a:r>
              <a:rPr lang="en-US" sz="1200" dirty="0"/>
              <a:t> = </a:t>
            </a:r>
            <a:r>
              <a:rPr lang="en-US" sz="1200" dirty="0" err="1"/>
              <a:t>f.variables</a:t>
            </a:r>
            <a:r>
              <a:rPr lang="en-US" sz="1200" dirty="0"/>
              <a:t>['</a:t>
            </a:r>
            <a:r>
              <a:rPr lang="en-US" sz="1200" dirty="0" err="1"/>
              <a:t>lon</a:t>
            </a:r>
            <a:r>
              <a:rPr lang="en-US" sz="1200" dirty="0"/>
              <a:t>'].units</a:t>
            </a:r>
          </a:p>
          <a:p>
            <a:pPr marL="0" indent="0">
              <a:buNone/>
            </a:pPr>
            <a:r>
              <a:rPr lang="en-US" sz="1200" dirty="0" err="1"/>
              <a:t>lat_units</a:t>
            </a:r>
            <a:r>
              <a:rPr lang="en-US" sz="1200" dirty="0"/>
              <a:t> = </a:t>
            </a:r>
            <a:r>
              <a:rPr lang="en-US" sz="1200" dirty="0" err="1"/>
              <a:t>f.variables</a:t>
            </a:r>
            <a:r>
              <a:rPr lang="en-US" sz="1200" dirty="0"/>
              <a:t>['</a:t>
            </a:r>
            <a:r>
              <a:rPr lang="en-US" sz="1200" dirty="0" err="1"/>
              <a:t>lat</a:t>
            </a:r>
            <a:r>
              <a:rPr lang="en-US" sz="1200" dirty="0"/>
              <a:t>'].units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# Initialize a </a:t>
            </a:r>
            <a:r>
              <a:rPr lang="en-US" sz="1200" dirty="0" err="1"/>
              <a:t>basemap</a:t>
            </a:r>
            <a:r>
              <a:rPr lang="en-US" sz="1200" dirty="0"/>
              <a:t> </a:t>
            </a:r>
            <a:r>
              <a:rPr lang="en-US" sz="1200" dirty="0" smtClean="0"/>
              <a:t>object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 = </a:t>
            </a:r>
            <a:r>
              <a:rPr lang="en-US" sz="1200" dirty="0" err="1"/>
              <a:t>Basemap</a:t>
            </a:r>
            <a:r>
              <a:rPr lang="en-US" sz="1200" dirty="0"/>
              <a:t>(projection='</a:t>
            </a:r>
            <a:r>
              <a:rPr lang="en-US" sz="1200" dirty="0" err="1"/>
              <a:t>cyl</a:t>
            </a:r>
            <a:r>
              <a:rPr lang="en-US" sz="1200" dirty="0"/>
              <a:t>', lon_0=180) </a:t>
            </a:r>
          </a:p>
          <a:p>
            <a:pPr marL="0" indent="0">
              <a:buNone/>
            </a:pPr>
            <a:r>
              <a:rPr lang="en-US" sz="1200" dirty="0" err="1"/>
              <a:t>b.pcolormesh</a:t>
            </a:r>
            <a:r>
              <a:rPr lang="en-US" sz="1200" dirty="0"/>
              <a:t>(</a:t>
            </a:r>
            <a:r>
              <a:rPr lang="en-US" sz="1200" dirty="0" err="1"/>
              <a:t>lon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, air, shading = 'flat', </a:t>
            </a:r>
            <a:r>
              <a:rPr lang="en-US" sz="1200" dirty="0" err="1"/>
              <a:t>cmap</a:t>
            </a:r>
            <a:r>
              <a:rPr lang="en-US" sz="1200" dirty="0"/>
              <a:t>=</a:t>
            </a:r>
            <a:r>
              <a:rPr lang="en-US" sz="1200" dirty="0" err="1"/>
              <a:t>plt.cm.jet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 err="1"/>
              <a:t>b.colorbar</a:t>
            </a:r>
            <a:r>
              <a:rPr lang="en-US" sz="1200" dirty="0" smtClean="0"/>
              <a:t>()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#</a:t>
            </a:r>
            <a:r>
              <a:rPr lang="en-US" sz="1200" dirty="0"/>
              <a:t> </a:t>
            </a:r>
            <a:r>
              <a:rPr lang="en-US" sz="1200" dirty="0" smtClean="0"/>
              <a:t>Draw coast lines &amp; add title</a:t>
            </a:r>
          </a:p>
          <a:p>
            <a:pPr marL="0" indent="0">
              <a:buNone/>
            </a:pPr>
            <a:r>
              <a:rPr lang="en-US" sz="1200" dirty="0" err="1" smtClean="0"/>
              <a:t>b.drawcoastlines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 err="1" smtClean="0"/>
              <a:t>plt.title</a:t>
            </a:r>
            <a:r>
              <a:rPr lang="en-US" sz="1200" dirty="0"/>
              <a:t>("Air temperature")</a:t>
            </a:r>
          </a:p>
          <a:p>
            <a:pPr marL="0" indent="0">
              <a:buNone/>
            </a:pPr>
            <a:r>
              <a:rPr lang="en-US" sz="1200" dirty="0" err="1" smtClean="0"/>
              <a:t>plt.show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3657600" cy="2743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28309" y="4114800"/>
            <a:ext cx="4017818" cy="13770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To include contour lines, insert the following: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</a:t>
            </a:r>
            <a:r>
              <a:rPr lang="en-US" sz="1600" dirty="0" err="1" smtClean="0">
                <a:solidFill>
                  <a:schemeClr val="tx1"/>
                </a:solidFill>
              </a:rPr>
              <a:t>plt.contour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lon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lat</a:t>
            </a:r>
            <a:r>
              <a:rPr lang="en-US" sz="1600" dirty="0" smtClean="0">
                <a:solidFill>
                  <a:schemeClr val="tx1"/>
                </a:solidFill>
              </a:rPr>
              <a:t>, air, 10, colors)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1904999" y="5040086"/>
            <a:ext cx="3303942" cy="166116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693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Courier New</vt:lpstr>
      <vt:lpstr>Office Theme</vt:lpstr>
      <vt:lpstr>Python: Basemap</vt:lpstr>
      <vt:lpstr>Basemap</vt:lpstr>
      <vt:lpstr>Using Basemap</vt:lpstr>
      <vt:lpstr>Basemap Example 1</vt:lpstr>
      <vt:lpstr>Basemap Example 2</vt:lpstr>
      <vt:lpstr>Basemap Example 3</vt:lpstr>
      <vt:lpstr>netCDF</vt:lpstr>
      <vt:lpstr>Basemap Example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kah3f</dc:creator>
  <cp:lastModifiedBy>jmh5ad</cp:lastModifiedBy>
  <cp:revision>144</cp:revision>
  <dcterms:created xsi:type="dcterms:W3CDTF">2012-09-27T16:33:35Z</dcterms:created>
  <dcterms:modified xsi:type="dcterms:W3CDTF">2016-06-03T17:30:45Z</dcterms:modified>
</cp:coreProperties>
</file>