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2" r:id="rId1"/>
  </p:sldMasterIdLst>
  <p:notesMasterIdLst>
    <p:notesMasterId r:id="rId181"/>
  </p:notesMasterIdLst>
  <p:sldIdLst>
    <p:sldId id="274" r:id="rId2"/>
    <p:sldId id="275" r:id="rId3"/>
    <p:sldId id="276" r:id="rId4"/>
    <p:sldId id="277" r:id="rId5"/>
    <p:sldId id="278" r:id="rId6"/>
    <p:sldId id="279" r:id="rId7"/>
    <p:sldId id="280" r:id="rId8"/>
    <p:sldId id="281" r:id="rId9"/>
    <p:sldId id="282" r:id="rId10"/>
    <p:sldId id="283" r:id="rId11"/>
    <p:sldId id="284" r:id="rId12"/>
    <p:sldId id="285" r:id="rId13"/>
    <p:sldId id="286" r:id="rId14"/>
    <p:sldId id="287" r:id="rId15"/>
    <p:sldId id="288" r:id="rId16"/>
    <p:sldId id="289" r:id="rId17"/>
    <p:sldId id="290" r:id="rId18"/>
    <p:sldId id="455" r:id="rId19"/>
    <p:sldId id="291" r:id="rId20"/>
    <p:sldId id="295" r:id="rId21"/>
    <p:sldId id="297" r:id="rId22"/>
    <p:sldId id="298" r:id="rId23"/>
    <p:sldId id="299" r:id="rId24"/>
    <p:sldId id="300" r:id="rId25"/>
    <p:sldId id="301" r:id="rId26"/>
    <p:sldId id="302" r:id="rId27"/>
    <p:sldId id="303" r:id="rId28"/>
    <p:sldId id="304" r:id="rId29"/>
    <p:sldId id="305" r:id="rId30"/>
    <p:sldId id="306" r:id="rId31"/>
    <p:sldId id="307" r:id="rId32"/>
    <p:sldId id="308" r:id="rId33"/>
    <p:sldId id="309" r:id="rId34"/>
    <p:sldId id="469" r:id="rId35"/>
    <p:sldId id="310" r:id="rId36"/>
    <p:sldId id="311" r:id="rId37"/>
    <p:sldId id="312" r:id="rId38"/>
    <p:sldId id="313" r:id="rId39"/>
    <p:sldId id="315" r:id="rId40"/>
    <p:sldId id="457" r:id="rId41"/>
    <p:sldId id="475" r:id="rId42"/>
    <p:sldId id="476" r:id="rId43"/>
    <p:sldId id="477" r:id="rId44"/>
    <p:sldId id="478" r:id="rId45"/>
    <p:sldId id="479" r:id="rId46"/>
    <p:sldId id="316" r:id="rId47"/>
    <p:sldId id="317" r:id="rId48"/>
    <p:sldId id="318" r:id="rId49"/>
    <p:sldId id="319" r:id="rId50"/>
    <p:sldId id="321" r:id="rId51"/>
    <p:sldId id="322" r:id="rId52"/>
    <p:sldId id="323" r:id="rId53"/>
    <p:sldId id="324" r:id="rId54"/>
    <p:sldId id="325" r:id="rId55"/>
    <p:sldId id="326" r:id="rId56"/>
    <p:sldId id="327" r:id="rId57"/>
    <p:sldId id="328" r:id="rId58"/>
    <p:sldId id="456" r:id="rId59"/>
    <p:sldId id="329" r:id="rId60"/>
    <p:sldId id="445" r:id="rId61"/>
    <p:sldId id="446" r:id="rId62"/>
    <p:sldId id="330" r:id="rId63"/>
    <p:sldId id="331" r:id="rId64"/>
    <p:sldId id="335" r:id="rId65"/>
    <p:sldId id="336" r:id="rId66"/>
    <p:sldId id="337" r:id="rId67"/>
    <p:sldId id="470" r:id="rId68"/>
    <p:sldId id="338" r:id="rId69"/>
    <p:sldId id="339" r:id="rId70"/>
    <p:sldId id="340" r:id="rId71"/>
    <p:sldId id="341" r:id="rId72"/>
    <p:sldId id="342" r:id="rId73"/>
    <p:sldId id="343" r:id="rId74"/>
    <p:sldId id="344" r:id="rId75"/>
    <p:sldId id="345" r:id="rId76"/>
    <p:sldId id="346" r:id="rId77"/>
    <p:sldId id="458" r:id="rId78"/>
    <p:sldId id="348" r:id="rId79"/>
    <p:sldId id="349" r:id="rId80"/>
    <p:sldId id="350" r:id="rId81"/>
    <p:sldId id="351" r:id="rId82"/>
    <p:sldId id="352" r:id="rId83"/>
    <p:sldId id="353" r:id="rId84"/>
    <p:sldId id="354" r:id="rId85"/>
    <p:sldId id="355" r:id="rId86"/>
    <p:sldId id="356" r:id="rId87"/>
    <p:sldId id="357" r:id="rId88"/>
    <p:sldId id="358" r:id="rId89"/>
    <p:sldId id="359" r:id="rId90"/>
    <p:sldId id="467" r:id="rId91"/>
    <p:sldId id="468" r:id="rId92"/>
    <p:sldId id="360" r:id="rId93"/>
    <p:sldId id="361" r:id="rId94"/>
    <p:sldId id="362" r:id="rId95"/>
    <p:sldId id="363" r:id="rId96"/>
    <p:sldId id="364" r:id="rId97"/>
    <p:sldId id="365" r:id="rId98"/>
    <p:sldId id="366" r:id="rId99"/>
    <p:sldId id="367" r:id="rId100"/>
    <p:sldId id="368" r:id="rId101"/>
    <p:sldId id="369" r:id="rId102"/>
    <p:sldId id="370" r:id="rId103"/>
    <p:sldId id="371" r:id="rId104"/>
    <p:sldId id="372" r:id="rId105"/>
    <p:sldId id="373" r:id="rId106"/>
    <p:sldId id="374" r:id="rId107"/>
    <p:sldId id="375" r:id="rId108"/>
    <p:sldId id="376" r:id="rId109"/>
    <p:sldId id="377" r:id="rId110"/>
    <p:sldId id="378" r:id="rId111"/>
    <p:sldId id="379" r:id="rId112"/>
    <p:sldId id="471" r:id="rId113"/>
    <p:sldId id="380" r:id="rId114"/>
    <p:sldId id="381" r:id="rId115"/>
    <p:sldId id="382" r:id="rId116"/>
    <p:sldId id="448" r:id="rId117"/>
    <p:sldId id="449" r:id="rId118"/>
    <p:sldId id="450" r:id="rId119"/>
    <p:sldId id="383" r:id="rId120"/>
    <p:sldId id="384" r:id="rId121"/>
    <p:sldId id="385" r:id="rId122"/>
    <p:sldId id="386" r:id="rId123"/>
    <p:sldId id="387" r:id="rId124"/>
    <p:sldId id="388" r:id="rId125"/>
    <p:sldId id="389" r:id="rId126"/>
    <p:sldId id="392" r:id="rId127"/>
    <p:sldId id="393" r:id="rId128"/>
    <p:sldId id="394" r:id="rId129"/>
    <p:sldId id="395" r:id="rId130"/>
    <p:sldId id="396" r:id="rId131"/>
    <p:sldId id="397" r:id="rId132"/>
    <p:sldId id="398" r:id="rId133"/>
    <p:sldId id="399" r:id="rId134"/>
    <p:sldId id="400" r:id="rId135"/>
    <p:sldId id="401" r:id="rId136"/>
    <p:sldId id="402" r:id="rId137"/>
    <p:sldId id="403" r:id="rId138"/>
    <p:sldId id="404" r:id="rId139"/>
    <p:sldId id="405" r:id="rId140"/>
    <p:sldId id="406" r:id="rId141"/>
    <p:sldId id="407" r:id="rId142"/>
    <p:sldId id="408" r:id="rId143"/>
    <p:sldId id="409" r:id="rId144"/>
    <p:sldId id="410" r:id="rId145"/>
    <p:sldId id="411" r:id="rId146"/>
    <p:sldId id="412" r:id="rId147"/>
    <p:sldId id="413" r:id="rId148"/>
    <p:sldId id="414" r:id="rId149"/>
    <p:sldId id="415" r:id="rId150"/>
    <p:sldId id="416" r:id="rId151"/>
    <p:sldId id="417" r:id="rId152"/>
    <p:sldId id="418" r:id="rId153"/>
    <p:sldId id="419" r:id="rId154"/>
    <p:sldId id="420" r:id="rId155"/>
    <p:sldId id="421" r:id="rId156"/>
    <p:sldId id="422" r:id="rId157"/>
    <p:sldId id="428" r:id="rId158"/>
    <p:sldId id="472" r:id="rId159"/>
    <p:sldId id="429" r:id="rId160"/>
    <p:sldId id="430" r:id="rId161"/>
    <p:sldId id="431" r:id="rId162"/>
    <p:sldId id="432" r:id="rId163"/>
    <p:sldId id="433" r:id="rId164"/>
    <p:sldId id="434" r:id="rId165"/>
    <p:sldId id="435" r:id="rId166"/>
    <p:sldId id="436" r:id="rId167"/>
    <p:sldId id="437" r:id="rId168"/>
    <p:sldId id="438" r:id="rId169"/>
    <p:sldId id="439" r:id="rId170"/>
    <p:sldId id="441" r:id="rId171"/>
    <p:sldId id="473" r:id="rId172"/>
    <p:sldId id="474" r:id="rId173"/>
    <p:sldId id="442" r:id="rId174"/>
    <p:sldId id="443" r:id="rId175"/>
    <p:sldId id="444" r:id="rId176"/>
    <p:sldId id="460" r:id="rId177"/>
    <p:sldId id="461" r:id="rId178"/>
    <p:sldId id="462" r:id="rId179"/>
    <p:sldId id="466" r:id="rId18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14" autoAdjust="0"/>
    <p:restoredTop sz="94660"/>
  </p:normalViewPr>
  <p:slideViewPr>
    <p:cSldViewPr>
      <p:cViewPr>
        <p:scale>
          <a:sx n="103" d="100"/>
          <a:sy n="103" d="100"/>
        </p:scale>
        <p:origin x="192" y="14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80" Type="http://schemas.openxmlformats.org/officeDocument/2006/relationships/slide" Target="slides/slide179.xml"/><Relationship Id="rId181" Type="http://schemas.openxmlformats.org/officeDocument/2006/relationships/notesMaster" Target="notesMasters/notesMaster1.xml"/><Relationship Id="rId182" Type="http://schemas.openxmlformats.org/officeDocument/2006/relationships/presProps" Target="presProp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83" Type="http://schemas.openxmlformats.org/officeDocument/2006/relationships/viewProps" Target="viewProps.xml"/><Relationship Id="rId184" Type="http://schemas.openxmlformats.org/officeDocument/2006/relationships/theme" Target="theme/theme1.xml"/><Relationship Id="rId185" Type="http://schemas.openxmlformats.org/officeDocument/2006/relationships/tableStyles" Target="tableStyles.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40" Type="http://schemas.openxmlformats.org/officeDocument/2006/relationships/slide" Target="slides/slide139.xml"/><Relationship Id="rId141" Type="http://schemas.openxmlformats.org/officeDocument/2006/relationships/slide" Target="slides/slide1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A46493-2F5B-4325-B272-74D927C1588A}" type="datetimeFigureOut">
              <a:rPr lang="en-US" smtClean="0"/>
              <a:t>5/23/17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28F274-A0C6-4138-9A92-CE244BBE561E}" type="slidenum">
              <a:rPr lang="en-US" smtClean="0"/>
              <a:t>‹#›</a:t>
            </a:fld>
            <a:endParaRPr lang="en-US"/>
          </a:p>
        </p:txBody>
      </p:sp>
    </p:spTree>
    <p:extLst>
      <p:ext uri="{BB962C8B-B14F-4D97-AF65-F5344CB8AC3E}">
        <p14:creationId xmlns:p14="http://schemas.microsoft.com/office/powerpoint/2010/main" val="10274930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4930" name="Rectangle 11"/>
          <p:cNvSpPr>
            <a:spLocks noGrp="1" noChangeArrowheads="1"/>
          </p:cNvSpPr>
          <p:nvPr>
            <p:ph type="sldNum"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2200">
                <a:solidFill>
                  <a:schemeClr val="bg1"/>
                </a:solidFill>
                <a:latin typeface="Arial" charset="0"/>
                <a:ea typeface="ＭＳ Ｐゴシック" charset="0"/>
                <a:cs typeface="DejaVu Sans" charset="0"/>
              </a:defRPr>
            </a:lvl1pPr>
            <a:lvl2pPr marL="34039930" indent="-33629639"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2200">
                <a:solidFill>
                  <a:schemeClr val="bg1"/>
                </a:solidFill>
                <a:latin typeface="Arial" charset="0"/>
                <a:ea typeface="DejaVu Sans" charset="0"/>
                <a:cs typeface="DejaVu Sans" charset="0"/>
              </a:defRPr>
            </a:lvl2pPr>
            <a:lvl3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2200">
                <a:solidFill>
                  <a:schemeClr val="bg1"/>
                </a:solidFill>
                <a:latin typeface="Arial" charset="0"/>
                <a:ea typeface="DejaVu Sans" charset="0"/>
                <a:cs typeface="DejaVu Sans" charset="0"/>
              </a:defRPr>
            </a:lvl3pPr>
            <a:lvl4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2200">
                <a:solidFill>
                  <a:schemeClr val="bg1"/>
                </a:solidFill>
                <a:latin typeface="Arial" charset="0"/>
                <a:ea typeface="DejaVu Sans" charset="0"/>
                <a:cs typeface="DejaVu Sans" charset="0"/>
              </a:defRPr>
            </a:lvl4pPr>
            <a:lvl5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2200">
                <a:solidFill>
                  <a:schemeClr val="bg1"/>
                </a:solidFill>
                <a:latin typeface="Arial" charset="0"/>
                <a:ea typeface="DejaVu Sans" charset="0"/>
                <a:cs typeface="DejaVu Sans" charset="0"/>
              </a:defRPr>
            </a:lvl5pPr>
            <a:lvl6pPr marL="410291" eaLnBrk="0" fontAlgn="base" hangingPunct="0">
              <a:lnSpc>
                <a:spcPct val="93000"/>
              </a:lnSpc>
              <a:spcBef>
                <a:spcPct val="0"/>
              </a:spcBef>
              <a:spcAft>
                <a:spcPct val="0"/>
              </a:spcAft>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2200">
                <a:solidFill>
                  <a:schemeClr val="bg1"/>
                </a:solidFill>
                <a:latin typeface="Arial" charset="0"/>
                <a:ea typeface="DejaVu Sans" charset="0"/>
                <a:cs typeface="DejaVu Sans" charset="0"/>
              </a:defRPr>
            </a:lvl6pPr>
            <a:lvl7pPr marL="820583" eaLnBrk="0" fontAlgn="base" hangingPunct="0">
              <a:lnSpc>
                <a:spcPct val="93000"/>
              </a:lnSpc>
              <a:spcBef>
                <a:spcPct val="0"/>
              </a:spcBef>
              <a:spcAft>
                <a:spcPct val="0"/>
              </a:spcAft>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2200">
                <a:solidFill>
                  <a:schemeClr val="bg1"/>
                </a:solidFill>
                <a:latin typeface="Arial" charset="0"/>
                <a:ea typeface="DejaVu Sans" charset="0"/>
                <a:cs typeface="DejaVu Sans" charset="0"/>
              </a:defRPr>
            </a:lvl7pPr>
            <a:lvl8pPr marL="1230874" eaLnBrk="0" fontAlgn="base" hangingPunct="0">
              <a:lnSpc>
                <a:spcPct val="93000"/>
              </a:lnSpc>
              <a:spcBef>
                <a:spcPct val="0"/>
              </a:spcBef>
              <a:spcAft>
                <a:spcPct val="0"/>
              </a:spcAft>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2200">
                <a:solidFill>
                  <a:schemeClr val="bg1"/>
                </a:solidFill>
                <a:latin typeface="Arial" charset="0"/>
                <a:ea typeface="DejaVu Sans" charset="0"/>
                <a:cs typeface="DejaVu Sans" charset="0"/>
              </a:defRPr>
            </a:lvl8pPr>
            <a:lvl9pPr marL="1641165" eaLnBrk="0" fontAlgn="base" hangingPunct="0">
              <a:lnSpc>
                <a:spcPct val="93000"/>
              </a:lnSpc>
              <a:spcBef>
                <a:spcPct val="0"/>
              </a:spcBef>
              <a:spcAft>
                <a:spcPct val="0"/>
              </a:spcAft>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2200">
                <a:solidFill>
                  <a:schemeClr val="bg1"/>
                </a:solidFill>
                <a:latin typeface="Arial" charset="0"/>
                <a:ea typeface="DejaVu Sans" charset="0"/>
                <a:cs typeface="DejaVu Sans" charset="0"/>
              </a:defRPr>
            </a:lvl9pPr>
          </a:lstStyle>
          <a:p>
            <a:pPr eaLnBrk="1"/>
            <a:fld id="{94C9573A-3BA4-DE4D-860F-1E7E87E3AADD}" type="slidenum">
              <a:rPr lang="en-US" sz="1300">
                <a:solidFill>
                  <a:srgbClr val="000000"/>
                </a:solidFill>
                <a:latin typeface="Times New Roman" charset="0"/>
              </a:rPr>
              <a:pPr eaLnBrk="1"/>
              <a:t>140</a:t>
            </a:fld>
            <a:endParaRPr lang="en-US" sz="1300">
              <a:solidFill>
                <a:srgbClr val="000000"/>
              </a:solidFill>
              <a:latin typeface="Times New Roman" charset="0"/>
            </a:endParaRPr>
          </a:p>
        </p:txBody>
      </p:sp>
      <p:sp>
        <p:nvSpPr>
          <p:cNvPr id="124931" name="Text Box 1"/>
          <p:cNvSpPr txBox="1">
            <a:spLocks noChangeArrowheads="1"/>
          </p:cNvSpPr>
          <p:nvPr/>
        </p:nvSpPr>
        <p:spPr bwMode="auto">
          <a:xfrm>
            <a:off x="1210236" y="694171"/>
            <a:ext cx="4437529" cy="3429000"/>
          </a:xfrm>
          <a:prstGeom prst="rect">
            <a:avLst/>
          </a:prstGeom>
          <a:solidFill>
            <a:srgbClr val="FFFFFF"/>
          </a:solidFill>
          <a:ln w="9360">
            <a:solidFill>
              <a:srgbClr val="000000"/>
            </a:solidFill>
            <a:miter lim="800000"/>
            <a:headEnd/>
            <a:tailEnd/>
          </a:ln>
        </p:spPr>
        <p:txBody>
          <a:bodyPr wrap="none" lIns="82058" tIns="41029" rIns="82058" bIns="41029" anchor="ctr"/>
          <a:lstStyle>
            <a:lvl1pPr eaLnBrk="0">
              <a:defRPr sz="2400">
                <a:solidFill>
                  <a:schemeClr val="bg1"/>
                </a:solidFill>
                <a:latin typeface="Arial" charset="0"/>
                <a:ea typeface="ＭＳ Ｐゴシック" charset="0"/>
                <a:cs typeface="DejaVu Sans" charset="0"/>
              </a:defRPr>
            </a:lvl1pPr>
            <a:lvl2pPr marL="37931725" indent="-37474525" eaLnBrk="0">
              <a:defRPr sz="2400">
                <a:solidFill>
                  <a:schemeClr val="bg1"/>
                </a:solidFill>
                <a:latin typeface="Arial" charset="0"/>
                <a:ea typeface="DejaVu Sans" charset="0"/>
                <a:cs typeface="DejaVu Sans" charset="0"/>
              </a:defRPr>
            </a:lvl2pPr>
            <a:lvl3pPr eaLnBrk="0">
              <a:defRPr sz="2400">
                <a:solidFill>
                  <a:schemeClr val="bg1"/>
                </a:solidFill>
                <a:latin typeface="Arial" charset="0"/>
                <a:ea typeface="DejaVu Sans" charset="0"/>
                <a:cs typeface="DejaVu Sans" charset="0"/>
              </a:defRPr>
            </a:lvl3pPr>
            <a:lvl4pPr eaLnBrk="0">
              <a:defRPr sz="2400">
                <a:solidFill>
                  <a:schemeClr val="bg1"/>
                </a:solidFill>
                <a:latin typeface="Arial" charset="0"/>
                <a:ea typeface="DejaVu Sans" charset="0"/>
                <a:cs typeface="DejaVu Sans" charset="0"/>
              </a:defRPr>
            </a:lvl4pPr>
            <a:lvl5pPr eaLnBrk="0">
              <a:defRPr sz="2400">
                <a:solidFill>
                  <a:schemeClr val="bg1"/>
                </a:solidFill>
                <a:latin typeface="Arial" charset="0"/>
                <a:ea typeface="DejaVu Sans" charset="0"/>
                <a:cs typeface="DejaVu Sans" charset="0"/>
              </a:defRPr>
            </a:lvl5pPr>
            <a:lvl6pPr marL="457200" eaLnBrk="0" fontAlgn="base" hangingPunct="0">
              <a:lnSpc>
                <a:spcPct val="93000"/>
              </a:lnSpc>
              <a:spcBef>
                <a:spcPct val="0"/>
              </a:spcBef>
              <a:spcAft>
                <a:spcPct val="0"/>
              </a:spcAft>
              <a:defRPr sz="2400">
                <a:solidFill>
                  <a:schemeClr val="bg1"/>
                </a:solidFill>
                <a:latin typeface="Arial" charset="0"/>
                <a:ea typeface="DejaVu Sans" charset="0"/>
                <a:cs typeface="DejaVu Sans" charset="0"/>
              </a:defRPr>
            </a:lvl6pPr>
            <a:lvl7pPr marL="914400" eaLnBrk="0" fontAlgn="base" hangingPunct="0">
              <a:lnSpc>
                <a:spcPct val="93000"/>
              </a:lnSpc>
              <a:spcBef>
                <a:spcPct val="0"/>
              </a:spcBef>
              <a:spcAft>
                <a:spcPct val="0"/>
              </a:spcAft>
              <a:defRPr sz="2400">
                <a:solidFill>
                  <a:schemeClr val="bg1"/>
                </a:solidFill>
                <a:latin typeface="Arial" charset="0"/>
                <a:ea typeface="DejaVu Sans" charset="0"/>
                <a:cs typeface="DejaVu Sans" charset="0"/>
              </a:defRPr>
            </a:lvl7pPr>
            <a:lvl8pPr marL="1371600" eaLnBrk="0" fontAlgn="base" hangingPunct="0">
              <a:lnSpc>
                <a:spcPct val="93000"/>
              </a:lnSpc>
              <a:spcBef>
                <a:spcPct val="0"/>
              </a:spcBef>
              <a:spcAft>
                <a:spcPct val="0"/>
              </a:spcAft>
              <a:defRPr sz="2400">
                <a:solidFill>
                  <a:schemeClr val="bg1"/>
                </a:solidFill>
                <a:latin typeface="Arial" charset="0"/>
                <a:ea typeface="DejaVu Sans" charset="0"/>
                <a:cs typeface="DejaVu Sans" charset="0"/>
              </a:defRPr>
            </a:lvl8pPr>
            <a:lvl9pPr marL="1828800" eaLnBrk="0" fontAlgn="base" hangingPunct="0">
              <a:lnSpc>
                <a:spcPct val="93000"/>
              </a:lnSpc>
              <a:spcBef>
                <a:spcPct val="0"/>
              </a:spcBef>
              <a:spcAft>
                <a:spcPct val="0"/>
              </a:spcAft>
              <a:defRPr sz="2400">
                <a:solidFill>
                  <a:schemeClr val="bg1"/>
                </a:solidFill>
                <a:latin typeface="Arial" charset="0"/>
                <a:ea typeface="DejaVu Sans" charset="0"/>
                <a:cs typeface="DejaVu Sans" charset="0"/>
              </a:defRPr>
            </a:lvl9pPr>
          </a:lstStyle>
          <a:p>
            <a:pPr eaLnBrk="1"/>
            <a:endParaRPr lang="en-US" sz="1600"/>
          </a:p>
        </p:txBody>
      </p:sp>
      <p:sp>
        <p:nvSpPr>
          <p:cNvPr id="124932" name="Text Box 2"/>
          <p:cNvSpPr>
            <a:spLocks noGrp="1" noChangeArrowheads="1"/>
          </p:cNvSpPr>
          <p:nvPr>
            <p:ph type="body"/>
          </p:nvPr>
        </p:nvSpPr>
        <p:spPr>
          <a:xfrm>
            <a:off x="686361" y="4342535"/>
            <a:ext cx="5479676" cy="4107295"/>
          </a:xfrm>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28207418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6978" name="Rectangle 11"/>
          <p:cNvSpPr>
            <a:spLocks noGrp="1" noChangeArrowheads="1"/>
          </p:cNvSpPr>
          <p:nvPr>
            <p:ph type="sldNum"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2200">
                <a:solidFill>
                  <a:schemeClr val="bg1"/>
                </a:solidFill>
                <a:latin typeface="Arial" charset="0"/>
                <a:ea typeface="ＭＳ Ｐゴシック" charset="0"/>
                <a:cs typeface="DejaVu Sans" charset="0"/>
              </a:defRPr>
            </a:lvl1pPr>
            <a:lvl2pPr marL="34039930" indent="-33629639"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2200">
                <a:solidFill>
                  <a:schemeClr val="bg1"/>
                </a:solidFill>
                <a:latin typeface="Arial" charset="0"/>
                <a:ea typeface="DejaVu Sans" charset="0"/>
                <a:cs typeface="DejaVu Sans" charset="0"/>
              </a:defRPr>
            </a:lvl2pPr>
            <a:lvl3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2200">
                <a:solidFill>
                  <a:schemeClr val="bg1"/>
                </a:solidFill>
                <a:latin typeface="Arial" charset="0"/>
                <a:ea typeface="DejaVu Sans" charset="0"/>
                <a:cs typeface="DejaVu Sans" charset="0"/>
              </a:defRPr>
            </a:lvl3pPr>
            <a:lvl4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2200">
                <a:solidFill>
                  <a:schemeClr val="bg1"/>
                </a:solidFill>
                <a:latin typeface="Arial" charset="0"/>
                <a:ea typeface="DejaVu Sans" charset="0"/>
                <a:cs typeface="DejaVu Sans" charset="0"/>
              </a:defRPr>
            </a:lvl4pPr>
            <a:lvl5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2200">
                <a:solidFill>
                  <a:schemeClr val="bg1"/>
                </a:solidFill>
                <a:latin typeface="Arial" charset="0"/>
                <a:ea typeface="DejaVu Sans" charset="0"/>
                <a:cs typeface="DejaVu Sans" charset="0"/>
              </a:defRPr>
            </a:lvl5pPr>
            <a:lvl6pPr marL="410291" eaLnBrk="0" fontAlgn="base" hangingPunct="0">
              <a:lnSpc>
                <a:spcPct val="93000"/>
              </a:lnSpc>
              <a:spcBef>
                <a:spcPct val="0"/>
              </a:spcBef>
              <a:spcAft>
                <a:spcPct val="0"/>
              </a:spcAft>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2200">
                <a:solidFill>
                  <a:schemeClr val="bg1"/>
                </a:solidFill>
                <a:latin typeface="Arial" charset="0"/>
                <a:ea typeface="DejaVu Sans" charset="0"/>
                <a:cs typeface="DejaVu Sans" charset="0"/>
              </a:defRPr>
            </a:lvl6pPr>
            <a:lvl7pPr marL="820583" eaLnBrk="0" fontAlgn="base" hangingPunct="0">
              <a:lnSpc>
                <a:spcPct val="93000"/>
              </a:lnSpc>
              <a:spcBef>
                <a:spcPct val="0"/>
              </a:spcBef>
              <a:spcAft>
                <a:spcPct val="0"/>
              </a:spcAft>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2200">
                <a:solidFill>
                  <a:schemeClr val="bg1"/>
                </a:solidFill>
                <a:latin typeface="Arial" charset="0"/>
                <a:ea typeface="DejaVu Sans" charset="0"/>
                <a:cs typeface="DejaVu Sans" charset="0"/>
              </a:defRPr>
            </a:lvl7pPr>
            <a:lvl8pPr marL="1230874" eaLnBrk="0" fontAlgn="base" hangingPunct="0">
              <a:lnSpc>
                <a:spcPct val="93000"/>
              </a:lnSpc>
              <a:spcBef>
                <a:spcPct val="0"/>
              </a:spcBef>
              <a:spcAft>
                <a:spcPct val="0"/>
              </a:spcAft>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2200">
                <a:solidFill>
                  <a:schemeClr val="bg1"/>
                </a:solidFill>
                <a:latin typeface="Arial" charset="0"/>
                <a:ea typeface="DejaVu Sans" charset="0"/>
                <a:cs typeface="DejaVu Sans" charset="0"/>
              </a:defRPr>
            </a:lvl8pPr>
            <a:lvl9pPr marL="1641165" eaLnBrk="0" fontAlgn="base" hangingPunct="0">
              <a:lnSpc>
                <a:spcPct val="93000"/>
              </a:lnSpc>
              <a:spcBef>
                <a:spcPct val="0"/>
              </a:spcBef>
              <a:spcAft>
                <a:spcPct val="0"/>
              </a:spcAft>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2200">
                <a:solidFill>
                  <a:schemeClr val="bg1"/>
                </a:solidFill>
                <a:latin typeface="Arial" charset="0"/>
                <a:ea typeface="DejaVu Sans" charset="0"/>
                <a:cs typeface="DejaVu Sans" charset="0"/>
              </a:defRPr>
            </a:lvl9pPr>
          </a:lstStyle>
          <a:p>
            <a:pPr eaLnBrk="1"/>
            <a:fld id="{47C0BDFB-84B0-DD4C-87BE-4C5FCC096233}" type="slidenum">
              <a:rPr lang="en-US" sz="1300">
                <a:solidFill>
                  <a:srgbClr val="000000"/>
                </a:solidFill>
                <a:latin typeface="Times New Roman" charset="0"/>
              </a:rPr>
              <a:pPr eaLnBrk="1"/>
              <a:t>141</a:t>
            </a:fld>
            <a:endParaRPr lang="en-US" sz="1300">
              <a:solidFill>
                <a:srgbClr val="000000"/>
              </a:solidFill>
              <a:latin typeface="Times New Roman" charset="0"/>
            </a:endParaRPr>
          </a:p>
        </p:txBody>
      </p:sp>
      <p:sp>
        <p:nvSpPr>
          <p:cNvPr id="126979" name="Text Box 1"/>
          <p:cNvSpPr txBox="1">
            <a:spLocks noChangeArrowheads="1"/>
          </p:cNvSpPr>
          <p:nvPr/>
        </p:nvSpPr>
        <p:spPr bwMode="auto">
          <a:xfrm>
            <a:off x="1210236" y="694171"/>
            <a:ext cx="4437529" cy="3429000"/>
          </a:xfrm>
          <a:prstGeom prst="rect">
            <a:avLst/>
          </a:prstGeom>
          <a:solidFill>
            <a:srgbClr val="FFFFFF"/>
          </a:solidFill>
          <a:ln w="9360">
            <a:solidFill>
              <a:srgbClr val="000000"/>
            </a:solidFill>
            <a:miter lim="800000"/>
            <a:headEnd/>
            <a:tailEnd/>
          </a:ln>
        </p:spPr>
        <p:txBody>
          <a:bodyPr wrap="none" lIns="82058" tIns="41029" rIns="82058" bIns="41029" anchor="ctr"/>
          <a:lstStyle>
            <a:lvl1pPr eaLnBrk="0">
              <a:defRPr sz="2400">
                <a:solidFill>
                  <a:schemeClr val="bg1"/>
                </a:solidFill>
                <a:latin typeface="Arial" charset="0"/>
                <a:ea typeface="ＭＳ Ｐゴシック" charset="0"/>
                <a:cs typeface="DejaVu Sans" charset="0"/>
              </a:defRPr>
            </a:lvl1pPr>
            <a:lvl2pPr marL="37931725" indent="-37474525" eaLnBrk="0">
              <a:defRPr sz="2400">
                <a:solidFill>
                  <a:schemeClr val="bg1"/>
                </a:solidFill>
                <a:latin typeface="Arial" charset="0"/>
                <a:ea typeface="DejaVu Sans" charset="0"/>
                <a:cs typeface="DejaVu Sans" charset="0"/>
              </a:defRPr>
            </a:lvl2pPr>
            <a:lvl3pPr eaLnBrk="0">
              <a:defRPr sz="2400">
                <a:solidFill>
                  <a:schemeClr val="bg1"/>
                </a:solidFill>
                <a:latin typeface="Arial" charset="0"/>
                <a:ea typeface="DejaVu Sans" charset="0"/>
                <a:cs typeface="DejaVu Sans" charset="0"/>
              </a:defRPr>
            </a:lvl3pPr>
            <a:lvl4pPr eaLnBrk="0">
              <a:defRPr sz="2400">
                <a:solidFill>
                  <a:schemeClr val="bg1"/>
                </a:solidFill>
                <a:latin typeface="Arial" charset="0"/>
                <a:ea typeface="DejaVu Sans" charset="0"/>
                <a:cs typeface="DejaVu Sans" charset="0"/>
              </a:defRPr>
            </a:lvl4pPr>
            <a:lvl5pPr eaLnBrk="0">
              <a:defRPr sz="2400">
                <a:solidFill>
                  <a:schemeClr val="bg1"/>
                </a:solidFill>
                <a:latin typeface="Arial" charset="0"/>
                <a:ea typeface="DejaVu Sans" charset="0"/>
                <a:cs typeface="DejaVu Sans" charset="0"/>
              </a:defRPr>
            </a:lvl5pPr>
            <a:lvl6pPr marL="457200" eaLnBrk="0" fontAlgn="base" hangingPunct="0">
              <a:lnSpc>
                <a:spcPct val="93000"/>
              </a:lnSpc>
              <a:spcBef>
                <a:spcPct val="0"/>
              </a:spcBef>
              <a:spcAft>
                <a:spcPct val="0"/>
              </a:spcAft>
              <a:defRPr sz="2400">
                <a:solidFill>
                  <a:schemeClr val="bg1"/>
                </a:solidFill>
                <a:latin typeface="Arial" charset="0"/>
                <a:ea typeface="DejaVu Sans" charset="0"/>
                <a:cs typeface="DejaVu Sans" charset="0"/>
              </a:defRPr>
            </a:lvl6pPr>
            <a:lvl7pPr marL="914400" eaLnBrk="0" fontAlgn="base" hangingPunct="0">
              <a:lnSpc>
                <a:spcPct val="93000"/>
              </a:lnSpc>
              <a:spcBef>
                <a:spcPct val="0"/>
              </a:spcBef>
              <a:spcAft>
                <a:spcPct val="0"/>
              </a:spcAft>
              <a:defRPr sz="2400">
                <a:solidFill>
                  <a:schemeClr val="bg1"/>
                </a:solidFill>
                <a:latin typeface="Arial" charset="0"/>
                <a:ea typeface="DejaVu Sans" charset="0"/>
                <a:cs typeface="DejaVu Sans" charset="0"/>
              </a:defRPr>
            </a:lvl7pPr>
            <a:lvl8pPr marL="1371600" eaLnBrk="0" fontAlgn="base" hangingPunct="0">
              <a:lnSpc>
                <a:spcPct val="93000"/>
              </a:lnSpc>
              <a:spcBef>
                <a:spcPct val="0"/>
              </a:spcBef>
              <a:spcAft>
                <a:spcPct val="0"/>
              </a:spcAft>
              <a:defRPr sz="2400">
                <a:solidFill>
                  <a:schemeClr val="bg1"/>
                </a:solidFill>
                <a:latin typeface="Arial" charset="0"/>
                <a:ea typeface="DejaVu Sans" charset="0"/>
                <a:cs typeface="DejaVu Sans" charset="0"/>
              </a:defRPr>
            </a:lvl8pPr>
            <a:lvl9pPr marL="1828800" eaLnBrk="0" fontAlgn="base" hangingPunct="0">
              <a:lnSpc>
                <a:spcPct val="93000"/>
              </a:lnSpc>
              <a:spcBef>
                <a:spcPct val="0"/>
              </a:spcBef>
              <a:spcAft>
                <a:spcPct val="0"/>
              </a:spcAft>
              <a:defRPr sz="2400">
                <a:solidFill>
                  <a:schemeClr val="bg1"/>
                </a:solidFill>
                <a:latin typeface="Arial" charset="0"/>
                <a:ea typeface="DejaVu Sans" charset="0"/>
                <a:cs typeface="DejaVu Sans" charset="0"/>
              </a:defRPr>
            </a:lvl9pPr>
          </a:lstStyle>
          <a:p>
            <a:pPr eaLnBrk="1"/>
            <a:endParaRPr lang="en-US" sz="1600"/>
          </a:p>
        </p:txBody>
      </p:sp>
      <p:sp>
        <p:nvSpPr>
          <p:cNvPr id="126980" name="Text Box 2"/>
          <p:cNvSpPr>
            <a:spLocks noGrp="1" noChangeArrowheads="1"/>
          </p:cNvSpPr>
          <p:nvPr>
            <p:ph type="body"/>
          </p:nvPr>
        </p:nvSpPr>
        <p:spPr>
          <a:xfrm>
            <a:off x="686361" y="4342535"/>
            <a:ext cx="5479676" cy="4107295"/>
          </a:xfrm>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370259300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4.png"/><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49705" y="3045244"/>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73768" y="4960437"/>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8A432C8-69A7-458B-9684-2BFA64B31948}" type="datetime2">
              <a:rPr lang="en-US" smtClean="0"/>
              <a:t>Tuesday, May 23, 2017</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cxnSp>
        <p:nvCxnSpPr>
          <p:cNvPr id="8" name="Straight Connector 7"/>
          <p:cNvCxnSpPr/>
          <p:nvPr/>
        </p:nvCxnSpPr>
        <p:spPr>
          <a:xfrm>
            <a:off x="533400" y="2247371"/>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509074"/>
            <a:ext cx="2209800" cy="1612481"/>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68013" y="435618"/>
            <a:ext cx="2375587" cy="1738113"/>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18222" y="-381000"/>
            <a:ext cx="4367463" cy="3275597"/>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C4549AC-EB31-477F-92A9-B1988E232878}" type="datetime2">
              <a:rPr lang="en-US" smtClean="0"/>
              <a:t>Tuesday, May 23, 2017</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933D019-A32C-4EAD-B8E6-DBDA699692FD}" type="datetime2">
              <a:rPr lang="en-US" smtClean="0"/>
              <a:t>Tuesday, May 23, 2017</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extLst>
      <p:ext uri="{BB962C8B-B14F-4D97-AF65-F5344CB8AC3E}">
        <p14:creationId xmlns:p14="http://schemas.microsoft.com/office/powerpoint/2010/main" val="730135121"/>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96A3A3-94A6-4E5B-AF39-173ACA3E61CC}" type="datetime2">
              <a:rPr lang="en-US" smtClean="0"/>
              <a:t>Tuesday, May 23, 2017</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CEBA98F-560C-4997-81C4-81D4D9187EAB}" type="datetime2">
              <a:rPr lang="en-US" smtClean="0"/>
              <a:t>Tuesday, May 23, 2017</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50972B2-CA5C-437D-87D0-8081271A9E4B}" type="datetime2">
              <a:rPr lang="en-US" smtClean="0"/>
              <a:t>Tuesday, May 23, 2017</a:t>
            </a:fld>
            <a:endParaRPr lang="en-US"/>
          </a:p>
        </p:txBody>
      </p:sp>
      <p:sp>
        <p:nvSpPr>
          <p:cNvPr id="8" name="Footer Placeholder 7"/>
          <p:cNvSpPr>
            <a:spLocks noGrp="1"/>
          </p:cNvSpPr>
          <p:nvPr>
            <p:ph type="ftr" sz="quarter" idx="11"/>
          </p:nvPr>
        </p:nvSpPr>
        <p:spPr/>
        <p:txBody>
          <a:bodyPr/>
          <a:lstStyle/>
          <a:p>
            <a:pPr algn="r"/>
            <a:endParaRPr lang="en-US" dirty="0"/>
          </a:p>
        </p:txBody>
      </p:sp>
      <p:sp>
        <p:nvSpPr>
          <p:cNvPr id="9" name="Slide Number Placeholder 8"/>
          <p:cNvSpPr>
            <a:spLocks noGrp="1"/>
          </p:cNvSpPr>
          <p:nvPr>
            <p:ph type="sldNum" sz="quarter" idx="12"/>
          </p:nvPr>
        </p:nvSpPr>
        <p:spPr/>
        <p:txBody>
          <a:bodyPr/>
          <a:lstStyle/>
          <a:p>
            <a:fld id="{0CFEC368-1D7A-4F81-ABF6-AE0E36BAF64C}"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CD4847-11EF-4466-A8AD-85CDB7B49118}" type="datetime2">
              <a:rPr lang="en-US" smtClean="0"/>
              <a:t>Tuesday, May 23, 2017</a:t>
            </a:fld>
            <a:endParaRPr lang="en-US"/>
          </a:p>
        </p:txBody>
      </p:sp>
      <p:sp>
        <p:nvSpPr>
          <p:cNvPr id="4" name="Footer Placeholder 3"/>
          <p:cNvSpPr>
            <a:spLocks noGrp="1"/>
          </p:cNvSpPr>
          <p:nvPr>
            <p:ph type="ftr" sz="quarter" idx="11"/>
          </p:nvPr>
        </p:nvSpPr>
        <p:spPr/>
        <p:txBody>
          <a:bodyPr/>
          <a:lstStyle/>
          <a:p>
            <a:pPr algn="r"/>
            <a:endParaRPr lang="en-US" dirty="0"/>
          </a:p>
        </p:txBody>
      </p:sp>
      <p:sp>
        <p:nvSpPr>
          <p:cNvPr id="5" name="Slide Number Placeholder 4"/>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68457A-3AB9-4880-8A0C-9F8524491207}" type="datetime2">
              <a:rPr lang="en-US" smtClean="0"/>
              <a:t>Tuesday, May 23, 2017</a:t>
            </a:fld>
            <a:endParaRPr lang="en-US"/>
          </a:p>
        </p:txBody>
      </p:sp>
      <p:sp>
        <p:nvSpPr>
          <p:cNvPr id="3" name="Footer Placeholder 2"/>
          <p:cNvSpPr>
            <a:spLocks noGrp="1"/>
          </p:cNvSpPr>
          <p:nvPr>
            <p:ph type="ftr" sz="quarter" idx="11"/>
          </p:nvPr>
        </p:nvSpPr>
        <p:spPr/>
        <p:txBody>
          <a:bodyPr/>
          <a:lstStyle/>
          <a:p>
            <a:pPr algn="r"/>
            <a:endParaRPr lang="en-US" dirty="0"/>
          </a:p>
        </p:txBody>
      </p:sp>
      <p:sp>
        <p:nvSpPr>
          <p:cNvPr id="4" name="Slide Number Placeholder 3"/>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E976D3-5B7F-4300-ABED-C91F1B2AE209}" type="datetime2">
              <a:rPr lang="en-US" smtClean="0"/>
              <a:t>Tuesday, May 23, 2017</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DC1E59-17DD-41CE-97CA-624A472382D4}" type="datetime2">
              <a:rPr lang="en-US" smtClean="0"/>
              <a:t>Tuesday, May 23, 2017</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CC057FC-95B6-4D89-AFDA-ABA33EE921E5}" type="datetime2">
              <a:rPr lang="en-US" smtClean="0"/>
              <a:t>Tuesday, May 23, 2017</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A80CB818-7379-467D-8E76-EF9D9074A26C}" type="datetime2">
              <a:rPr lang="en-US" smtClean="0"/>
              <a:t>Tuesday, May 23, 2017</a:t>
            </a:fld>
            <a:endParaRPr lang="en-US" dirty="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pPr algn="r"/>
            <a:endParaRPr lang="en-US" dirty="0"/>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0CFEC368-1D7A-4F81-ABF6-AE0E36BAF64C}" type="slidenum">
              <a:rPr lang="en-US" smtClean="0"/>
              <a:pPr/>
              <a:t>‹#›</a:t>
            </a:fld>
            <a:endParaRPr lang="en-US" dirty="0"/>
          </a:p>
        </p:txBody>
      </p:sp>
    </p:spTree>
    <p:extLst>
      <p:ext uri="{BB962C8B-B14F-4D97-AF65-F5344CB8AC3E}">
        <p14:creationId xmlns:p14="http://schemas.microsoft.com/office/powerpoint/2010/main" val="863790063"/>
      </p:ext>
    </p:extLst>
  </p:cSld>
  <p:clrMap bg1="lt1" tx1="dk1" bg2="lt2" tx2="dk2" accent1="accent1" accent2="accent2" accent3="accent3" accent4="accent4" accent5="accent5" accent6="accent6" hlink="hlink" folHlink="folHlink"/>
  <p:sldLayoutIdLst>
    <p:sldLayoutId id="2147483973" r:id="rId1"/>
    <p:sldLayoutId id="2147483974" r:id="rId2"/>
    <p:sldLayoutId id="2147483975" r:id="rId3"/>
    <p:sldLayoutId id="2147483976" r:id="rId4"/>
    <p:sldLayoutId id="2147483977" r:id="rId5"/>
    <p:sldLayoutId id="2147483978" r:id="rId6"/>
    <p:sldLayoutId id="2147483979" r:id="rId7"/>
    <p:sldLayoutId id="2147483980" r:id="rId8"/>
    <p:sldLayoutId id="2147483981" r:id="rId9"/>
    <p:sldLayoutId id="2147483982" r:id="rId10"/>
    <p:sldLayoutId id="2147483983" r:id="rId11"/>
  </p:sldLayoutIdLst>
  <p:hf sldNum="0" hdr="0" ft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8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20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8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6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Programming in Modern Fortran</a:t>
            </a:r>
            <a:endParaRPr lang="en-US" dirty="0"/>
          </a:p>
        </p:txBody>
      </p:sp>
      <p:sp>
        <p:nvSpPr>
          <p:cNvPr id="5" name="Subtitle 4"/>
          <p:cNvSpPr>
            <a:spLocks noGrp="1"/>
          </p:cNvSpPr>
          <p:nvPr>
            <p:ph type="subTitle" idx="1"/>
          </p:nvPr>
        </p:nvSpPr>
        <p:spPr/>
        <p:txBody>
          <a:bodyPr/>
          <a:lstStyle/>
          <a:p>
            <a:r>
              <a:rPr lang="en-US" dirty="0" smtClean="0"/>
              <a:t>Fortran 2003/2008</a:t>
            </a:r>
          </a:p>
          <a:p>
            <a:r>
              <a:rPr lang="en-US" dirty="0" smtClean="0"/>
              <a:t>Short textbook in Resources/Texts</a:t>
            </a:r>
          </a:p>
          <a:p>
            <a:r>
              <a:rPr lang="en-US" dirty="0" smtClean="0"/>
              <a:t>(Please do not redistribute)</a:t>
            </a:r>
            <a:endParaRPr lang="en-US" dirty="0"/>
          </a:p>
        </p:txBody>
      </p:sp>
    </p:spTree>
    <p:extLst>
      <p:ext uri="{BB962C8B-B14F-4D97-AF65-F5344CB8AC3E}">
        <p14:creationId xmlns:p14="http://schemas.microsoft.com/office/powerpoint/2010/main" val="39039817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Numeric Types: Double Precision</a:t>
            </a:r>
            <a:endParaRPr lang="en-US" dirty="0"/>
          </a:p>
        </p:txBody>
      </p:sp>
      <p:sp>
        <p:nvSpPr>
          <p:cNvPr id="3" name="Content Placeholder 2"/>
          <p:cNvSpPr>
            <a:spLocks noGrp="1"/>
          </p:cNvSpPr>
          <p:nvPr>
            <p:ph idx="1"/>
          </p:nvPr>
        </p:nvSpPr>
        <p:spPr/>
        <p:txBody>
          <a:bodyPr/>
          <a:lstStyle/>
          <a:p>
            <a:r>
              <a:rPr lang="en-US" dirty="0"/>
              <a:t>Double precision floating point</a:t>
            </a:r>
          </a:p>
          <a:p>
            <a:pPr lvl="1"/>
            <a:r>
              <a:rPr lang="en-US" dirty="0"/>
              <a:t>Sign, exponent, mantissa</a:t>
            </a:r>
          </a:p>
          <a:p>
            <a:pPr lvl="1"/>
            <a:r>
              <a:rPr lang="en-US" dirty="0"/>
              <a:t>64 bits </a:t>
            </a:r>
          </a:p>
          <a:p>
            <a:pPr lvl="2"/>
            <a:r>
              <a:rPr lang="en-US" dirty="0"/>
              <a:t>Number of bits NOT a function of the OS type!  It is specified by the IEEE 754 standard!</a:t>
            </a:r>
          </a:p>
          <a:p>
            <a:pPr lvl="1"/>
            <a:r>
              <a:rPr lang="en-US" dirty="0"/>
              <a:t>Approximately </a:t>
            </a:r>
            <a:r>
              <a:rPr lang="en-US" dirty="0" smtClean="0"/>
              <a:t>15-17 </a:t>
            </a:r>
            <a:r>
              <a:rPr lang="en-US" dirty="0"/>
              <a:t>decimal digits of precision, approximate exponential range </a:t>
            </a:r>
            <a:r>
              <a:rPr lang="en-US" dirty="0" smtClean="0"/>
              <a:t>10</a:t>
            </a:r>
            <a:r>
              <a:rPr lang="en-US" baseline="30000" dirty="0" smtClean="0"/>
              <a:t>-308</a:t>
            </a:r>
            <a:r>
              <a:rPr lang="en-US" dirty="0" smtClean="0"/>
              <a:t> </a:t>
            </a:r>
            <a:r>
              <a:rPr lang="en-US" dirty="0"/>
              <a:t>to </a:t>
            </a:r>
            <a:r>
              <a:rPr lang="en-US" dirty="0" smtClean="0"/>
              <a:t>10</a:t>
            </a:r>
            <a:r>
              <a:rPr lang="en-US" baseline="30000" dirty="0" smtClean="0"/>
              <a:t>308</a:t>
            </a:r>
            <a:endParaRPr lang="en-US" baseline="30000" dirty="0"/>
          </a:p>
          <a:p>
            <a:pPr lvl="1"/>
            <a:r>
              <a:rPr lang="en-US" dirty="0"/>
              <a:t>In Fortran the default </a:t>
            </a:r>
            <a:r>
              <a:rPr lang="en-US" i="1" dirty="0"/>
              <a:t>literal</a:t>
            </a:r>
            <a:r>
              <a:rPr lang="en-US" dirty="0"/>
              <a:t> is single precision.  Double precision literals </a:t>
            </a:r>
            <a:r>
              <a:rPr lang="en-US" i="1" dirty="0"/>
              <a:t>must</a:t>
            </a:r>
            <a:r>
              <a:rPr lang="en-US" dirty="0"/>
              <a:t> include a </a:t>
            </a:r>
            <a:r>
              <a:rPr lang="en-US" dirty="0">
                <a:latin typeface="Courier New"/>
                <a:cs typeface="Courier New"/>
              </a:rPr>
              <a:t>d/D</a:t>
            </a:r>
            <a:r>
              <a:rPr lang="en-US" dirty="0"/>
              <a:t> exponent indicator</a:t>
            </a:r>
            <a:r>
              <a:rPr lang="en-US" dirty="0" smtClean="0"/>
              <a:t>.</a:t>
            </a:r>
          </a:p>
          <a:p>
            <a:pPr lvl="1"/>
            <a:r>
              <a:rPr lang="en-US" dirty="0" smtClean="0"/>
              <a:t>Forgetting to write DP literals with </a:t>
            </a:r>
            <a:r>
              <a:rPr lang="en-US" dirty="0" smtClean="0">
                <a:latin typeface="Courier New"/>
                <a:cs typeface="Courier New"/>
              </a:rPr>
              <a:t>D</a:t>
            </a:r>
            <a:r>
              <a:rPr lang="en-US" dirty="0" smtClean="0"/>
              <a:t> rather than </a:t>
            </a:r>
            <a:r>
              <a:rPr lang="en-US" dirty="0" smtClean="0">
                <a:latin typeface="Courier New"/>
                <a:cs typeface="Courier New"/>
              </a:rPr>
              <a:t>E</a:t>
            </a:r>
            <a:r>
              <a:rPr lang="en-US" dirty="0" smtClean="0"/>
              <a:t> often causes a significant loss of precision that is hard to find.</a:t>
            </a:r>
            <a:endParaRPr lang="en-US" dirty="0"/>
          </a:p>
        </p:txBody>
      </p:sp>
    </p:spTree>
    <p:extLst>
      <p:ext uri="{BB962C8B-B14F-4D97-AF65-F5344CB8AC3E}">
        <p14:creationId xmlns:p14="http://schemas.microsoft.com/office/powerpoint/2010/main" val="2424288445"/>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 from a File</a:t>
            </a:r>
            <a:endParaRPr lang="en-US" dirty="0"/>
          </a:p>
        </p:txBody>
      </p:sp>
      <p:sp>
        <p:nvSpPr>
          <p:cNvPr id="3" name="Content Placeholder 2"/>
          <p:cNvSpPr>
            <a:spLocks noGrp="1"/>
          </p:cNvSpPr>
          <p:nvPr>
            <p:ph idx="1"/>
          </p:nvPr>
        </p:nvSpPr>
        <p:spPr/>
        <p:txBody>
          <a:bodyPr/>
          <a:lstStyle/>
          <a:p>
            <a:pPr marL="0" indent="0">
              <a:buNone/>
            </a:pPr>
            <a:r>
              <a:rPr lang="en-US" dirty="0" smtClean="0">
                <a:latin typeface="Courier New"/>
                <a:cs typeface="Courier New"/>
              </a:rPr>
              <a:t>  READ</a:t>
            </a:r>
            <a:r>
              <a:rPr lang="en-US" dirty="0">
                <a:latin typeface="Courier New"/>
                <a:cs typeface="Courier New"/>
              </a:rPr>
              <a:t>(</a:t>
            </a:r>
            <a:r>
              <a:rPr lang="en-US" dirty="0" err="1">
                <a:latin typeface="Courier New"/>
                <a:cs typeface="Courier New"/>
              </a:rPr>
              <a:t>iunit</a:t>
            </a:r>
            <a:r>
              <a:rPr lang="en-US" dirty="0">
                <a:latin typeface="Courier New"/>
                <a:cs typeface="Courier New"/>
              </a:rPr>
              <a:t>,*)</a:t>
            </a:r>
          </a:p>
          <a:p>
            <a:pPr lvl="1"/>
            <a:r>
              <a:rPr lang="en-US" dirty="0"/>
              <a:t>For the most part I do not recommend formatted input, but if it is required it is </a:t>
            </a:r>
          </a:p>
          <a:p>
            <a:pPr lvl="1" indent="0">
              <a:buNone/>
            </a:pPr>
            <a:r>
              <a:rPr lang="en-US" dirty="0">
                <a:latin typeface="Courier New"/>
                <a:cs typeface="Courier New"/>
              </a:rPr>
              <a:t>READ(</a:t>
            </a:r>
            <a:r>
              <a:rPr lang="en-US" dirty="0" err="1">
                <a:latin typeface="Courier New"/>
                <a:cs typeface="Courier New"/>
              </a:rPr>
              <a:t>iunit</a:t>
            </a:r>
            <a:r>
              <a:rPr lang="en-US" dirty="0" smtClean="0">
                <a:latin typeface="Courier New"/>
                <a:cs typeface="Courier New"/>
              </a:rPr>
              <a:t>,'(</a:t>
            </a:r>
            <a:r>
              <a:rPr lang="en-US" dirty="0" err="1">
                <a:latin typeface="Courier New"/>
                <a:cs typeface="Courier New"/>
              </a:rPr>
              <a:t>fmtstr</a:t>
            </a:r>
            <a:r>
              <a:rPr lang="en-US" dirty="0" smtClean="0">
                <a:latin typeface="Courier New"/>
                <a:cs typeface="Courier New"/>
              </a:rPr>
              <a:t>)')</a:t>
            </a:r>
            <a:r>
              <a:rPr lang="en-US" dirty="0">
                <a:latin typeface="Courier New"/>
                <a:cs typeface="Courier New"/>
              </a:rPr>
              <a:t>)</a:t>
            </a:r>
          </a:p>
          <a:p>
            <a:pPr lvl="1"/>
            <a:r>
              <a:rPr lang="en-US" dirty="0"/>
              <a:t>or</a:t>
            </a:r>
          </a:p>
          <a:p>
            <a:pPr lvl="1" indent="0">
              <a:buNone/>
            </a:pPr>
            <a:r>
              <a:rPr lang="en-US" dirty="0" smtClean="0">
                <a:latin typeface="Courier New"/>
                <a:cs typeface="Courier New"/>
              </a:rPr>
              <a:t>      READ</a:t>
            </a:r>
            <a:r>
              <a:rPr lang="en-US" dirty="0">
                <a:latin typeface="Courier New"/>
                <a:cs typeface="Courier New"/>
              </a:rPr>
              <a:t>(</a:t>
            </a:r>
            <a:r>
              <a:rPr lang="en-US" dirty="0" err="1">
                <a:latin typeface="Courier New"/>
                <a:cs typeface="Courier New"/>
              </a:rPr>
              <a:t>iunit,label</a:t>
            </a:r>
            <a:r>
              <a:rPr lang="en-US" dirty="0">
                <a:latin typeface="Courier New"/>
                <a:cs typeface="Courier New"/>
              </a:rPr>
              <a:t>)</a:t>
            </a:r>
          </a:p>
          <a:p>
            <a:pPr lvl="1" indent="0">
              <a:buNone/>
            </a:pPr>
            <a:r>
              <a:rPr lang="en-US" dirty="0">
                <a:latin typeface="Courier New"/>
                <a:cs typeface="Courier New"/>
              </a:rPr>
              <a:t>label FORMAT(</a:t>
            </a:r>
            <a:r>
              <a:rPr lang="en-US" dirty="0" err="1">
                <a:latin typeface="Courier New"/>
                <a:cs typeface="Courier New"/>
              </a:rPr>
              <a:t>fmtstr</a:t>
            </a:r>
            <a:r>
              <a:rPr lang="en-US" dirty="0">
                <a:latin typeface="Courier New"/>
                <a:cs typeface="Courier New"/>
              </a:rPr>
              <a:t>)</a:t>
            </a:r>
          </a:p>
          <a:p>
            <a:r>
              <a:rPr lang="en-US" dirty="0" smtClean="0"/>
              <a:t>Each </a:t>
            </a:r>
            <a:r>
              <a:rPr lang="en-US" dirty="0">
                <a:latin typeface="Courier New"/>
                <a:cs typeface="Courier New"/>
              </a:rPr>
              <a:t>READ</a:t>
            </a:r>
            <a:r>
              <a:rPr lang="en-US" dirty="0"/>
              <a:t> statement reads one line (unless you </a:t>
            </a:r>
            <a:r>
              <a:rPr lang="en-US" dirty="0" smtClean="0"/>
              <a:t>provide a </a:t>
            </a:r>
            <a:r>
              <a:rPr lang="en-US" dirty="0"/>
              <a:t>format </a:t>
            </a:r>
            <a:r>
              <a:rPr lang="en-US" dirty="0" smtClean="0"/>
              <a:t>string and insert a </a:t>
            </a:r>
            <a:r>
              <a:rPr lang="en-US" dirty="0"/>
              <a:t>forward slash).</a:t>
            </a:r>
          </a:p>
          <a:p>
            <a:endParaRPr lang="en-US" dirty="0"/>
          </a:p>
        </p:txBody>
      </p:sp>
    </p:spTree>
    <p:extLst>
      <p:ext uri="{BB962C8B-B14F-4D97-AF65-F5344CB8AC3E}">
        <p14:creationId xmlns:p14="http://schemas.microsoft.com/office/powerpoint/2010/main" val="247040455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Writing to a File</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latin typeface="Courier New"/>
                <a:cs typeface="Courier New"/>
              </a:rPr>
              <a:t>  WRITE</a:t>
            </a:r>
            <a:r>
              <a:rPr lang="en-US" dirty="0">
                <a:latin typeface="Courier New"/>
                <a:cs typeface="Courier New"/>
              </a:rPr>
              <a:t>(</a:t>
            </a:r>
            <a:r>
              <a:rPr lang="en-US" dirty="0" err="1">
                <a:latin typeface="Courier New"/>
                <a:cs typeface="Courier New"/>
              </a:rPr>
              <a:t>iunit</a:t>
            </a:r>
            <a:r>
              <a:rPr lang="en-US" dirty="0">
                <a:latin typeface="Courier New"/>
                <a:cs typeface="Courier New"/>
              </a:rPr>
              <a:t>,*)</a:t>
            </a:r>
          </a:p>
          <a:p>
            <a:pPr lvl="1"/>
            <a:r>
              <a:rPr lang="en-US" dirty="0"/>
              <a:t>List IO</a:t>
            </a:r>
          </a:p>
          <a:p>
            <a:pPr marL="0" indent="0">
              <a:buNone/>
            </a:pPr>
            <a:r>
              <a:rPr lang="en-US" dirty="0" smtClean="0">
                <a:latin typeface="Courier New"/>
                <a:cs typeface="Courier New"/>
              </a:rPr>
              <a:t>  WRITE</a:t>
            </a:r>
            <a:r>
              <a:rPr lang="en-US" dirty="0">
                <a:latin typeface="Courier New"/>
                <a:cs typeface="Courier New"/>
              </a:rPr>
              <a:t>(</a:t>
            </a:r>
            <a:r>
              <a:rPr lang="en-US" dirty="0" err="1">
                <a:latin typeface="Courier New"/>
                <a:cs typeface="Courier New"/>
              </a:rPr>
              <a:t>iunit</a:t>
            </a:r>
            <a:r>
              <a:rPr lang="en-US" dirty="0" smtClean="0">
                <a:latin typeface="Courier New"/>
                <a:cs typeface="Courier New"/>
              </a:rPr>
              <a:t>,'(</a:t>
            </a:r>
            <a:r>
              <a:rPr lang="en-US" dirty="0" err="1">
                <a:latin typeface="Courier New"/>
                <a:cs typeface="Courier New"/>
              </a:rPr>
              <a:t>fmtstr</a:t>
            </a:r>
            <a:r>
              <a:rPr lang="en-US" dirty="0" smtClean="0">
                <a:latin typeface="Courier New"/>
                <a:cs typeface="Courier New"/>
              </a:rPr>
              <a:t>)')</a:t>
            </a:r>
            <a:endParaRPr lang="en-US" dirty="0">
              <a:latin typeface="Courier New"/>
              <a:cs typeface="Courier New"/>
            </a:endParaRPr>
          </a:p>
          <a:p>
            <a:pPr marL="0" indent="0">
              <a:buNone/>
            </a:pPr>
            <a:r>
              <a:rPr lang="en-US" dirty="0" smtClean="0"/>
              <a:t>    or</a:t>
            </a:r>
            <a:endParaRPr lang="en-US" dirty="0"/>
          </a:p>
          <a:p>
            <a:pPr marL="0" indent="0">
              <a:buNone/>
            </a:pPr>
            <a:r>
              <a:rPr lang="en-US" dirty="0" smtClean="0">
                <a:latin typeface="Courier New"/>
                <a:cs typeface="Courier New"/>
              </a:rPr>
              <a:t>       WRITE</a:t>
            </a:r>
            <a:r>
              <a:rPr lang="en-US" dirty="0">
                <a:latin typeface="Courier New"/>
                <a:cs typeface="Courier New"/>
              </a:rPr>
              <a:t>(</a:t>
            </a:r>
            <a:r>
              <a:rPr lang="en-US" dirty="0" err="1">
                <a:latin typeface="Courier New"/>
                <a:cs typeface="Courier New"/>
              </a:rPr>
              <a:t>iunit,label</a:t>
            </a:r>
            <a:r>
              <a:rPr lang="en-US" dirty="0">
                <a:latin typeface="Courier New"/>
                <a:cs typeface="Courier New"/>
              </a:rPr>
              <a:t>)</a:t>
            </a:r>
          </a:p>
          <a:p>
            <a:pPr marL="0" indent="0">
              <a:buNone/>
            </a:pPr>
            <a:r>
              <a:rPr lang="en-US" dirty="0" smtClean="0">
                <a:latin typeface="Courier New"/>
                <a:cs typeface="Courier New"/>
              </a:rPr>
              <a:t> label </a:t>
            </a:r>
            <a:r>
              <a:rPr lang="en-US" dirty="0">
                <a:latin typeface="Courier New"/>
                <a:cs typeface="Courier New"/>
              </a:rPr>
              <a:t>FORMAT(</a:t>
            </a:r>
            <a:r>
              <a:rPr lang="en-US" dirty="0" err="1">
                <a:latin typeface="Courier New"/>
                <a:cs typeface="Courier New"/>
              </a:rPr>
              <a:t>fmtstr</a:t>
            </a:r>
            <a:r>
              <a:rPr lang="en-US" dirty="0">
                <a:latin typeface="Courier New"/>
                <a:cs typeface="Courier New"/>
              </a:rPr>
              <a:t>)</a:t>
            </a:r>
          </a:p>
          <a:p>
            <a:pPr marL="0" indent="0">
              <a:buNone/>
            </a:pPr>
            <a:r>
              <a:rPr lang="en-US" dirty="0" smtClean="0"/>
              <a:t>  </a:t>
            </a:r>
            <a:r>
              <a:rPr lang="en-US" dirty="0" smtClean="0">
                <a:latin typeface="Courier New"/>
                <a:cs typeface="Courier New"/>
              </a:rPr>
              <a:t>label</a:t>
            </a:r>
            <a:r>
              <a:rPr lang="en-US" dirty="0" smtClean="0"/>
              <a:t> </a:t>
            </a:r>
            <a:r>
              <a:rPr lang="en-US" dirty="0"/>
              <a:t>must be an integer</a:t>
            </a:r>
          </a:p>
          <a:p>
            <a:r>
              <a:rPr lang="en-US" dirty="0"/>
              <a:t>Fortran always writes an EOL for each </a:t>
            </a:r>
            <a:r>
              <a:rPr lang="en-US" dirty="0">
                <a:latin typeface="Courier New"/>
                <a:cs typeface="Courier New"/>
              </a:rPr>
              <a:t>WRITE</a:t>
            </a:r>
            <a:r>
              <a:rPr lang="en-US" dirty="0"/>
              <a:t> </a:t>
            </a:r>
            <a:r>
              <a:rPr lang="en-US" dirty="0" smtClean="0"/>
              <a:t>statement; you </a:t>
            </a:r>
            <a:r>
              <a:rPr lang="en-US" dirty="0"/>
              <a:t>may add </a:t>
            </a:r>
            <a:r>
              <a:rPr lang="en-US" dirty="0" smtClean="0"/>
              <a:t>more with the </a:t>
            </a:r>
            <a:r>
              <a:rPr lang="en-US" dirty="0" smtClean="0">
                <a:latin typeface="Courier New"/>
                <a:cs typeface="Courier New"/>
              </a:rPr>
              <a:t>/</a:t>
            </a:r>
            <a:r>
              <a:rPr lang="en-US" dirty="0" smtClean="0"/>
              <a:t> </a:t>
            </a:r>
            <a:r>
              <a:rPr lang="en-US" dirty="0"/>
              <a:t>character but there is seldom a need for </a:t>
            </a:r>
            <a:r>
              <a:rPr lang="en-US" dirty="0" smtClean="0"/>
              <a:t>this.</a:t>
            </a:r>
          </a:p>
          <a:p>
            <a:r>
              <a:rPr lang="en-US" dirty="0" smtClean="0"/>
              <a:t>If you do </a:t>
            </a:r>
            <a:r>
              <a:rPr lang="en-US" i="1" dirty="0" smtClean="0"/>
              <a:t>not</a:t>
            </a:r>
            <a:r>
              <a:rPr lang="en-US" dirty="0" smtClean="0"/>
              <a:t> want to advance, use </a:t>
            </a:r>
            <a:r>
              <a:rPr lang="en-US" dirty="0" smtClean="0">
                <a:latin typeface="Courier New"/>
                <a:cs typeface="Courier New"/>
              </a:rPr>
              <a:t>advance='no</a:t>
            </a:r>
            <a:r>
              <a:rPr lang="en-US" dirty="0">
                <a:latin typeface="Courier New"/>
                <a:cs typeface="Courier New"/>
              </a:rPr>
              <a:t>'</a:t>
            </a:r>
          </a:p>
          <a:p>
            <a:endParaRPr lang="en-US" dirty="0"/>
          </a:p>
        </p:txBody>
      </p:sp>
    </p:spTree>
    <p:extLst>
      <p:ext uri="{BB962C8B-B14F-4D97-AF65-F5344CB8AC3E}">
        <p14:creationId xmlns:p14="http://schemas.microsoft.com/office/powerpoint/2010/main" val="38193577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Fortran </a:t>
            </a:r>
            <a:r>
              <a:rPr lang="en-US" dirty="0" err="1" smtClean="0"/>
              <a:t>Namelist</a:t>
            </a:r>
            <a:endParaRPr lang="en-US" dirty="0"/>
          </a:p>
        </p:txBody>
      </p:sp>
      <p:sp>
        <p:nvSpPr>
          <p:cNvPr id="3" name="Content Placeholder 2"/>
          <p:cNvSpPr>
            <a:spLocks noGrp="1"/>
          </p:cNvSpPr>
          <p:nvPr>
            <p:ph idx="1"/>
          </p:nvPr>
        </p:nvSpPr>
        <p:spPr>
          <a:xfrm>
            <a:off x="457200" y="1600200"/>
            <a:ext cx="8229600" cy="5040086"/>
          </a:xfrm>
        </p:spPr>
        <p:txBody>
          <a:bodyPr>
            <a:normAutofit fontScale="92500" lnSpcReduction="10000"/>
          </a:bodyPr>
          <a:lstStyle/>
          <a:p>
            <a:pPr marL="423863" indent="-319088">
              <a:buSzPct val="45000"/>
              <a:buFont typeface="Wingdings" charset="0"/>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dirty="0" smtClean="0">
                <a:cs typeface="DejaVu Sans" charset="0"/>
              </a:rPr>
              <a:t>One of the most convenient I/O statements in Fortran is </a:t>
            </a:r>
            <a:r>
              <a:rPr lang="en-US" dirty="0" smtClean="0">
                <a:latin typeface="Courier New"/>
                <a:cs typeface="Courier New"/>
              </a:rPr>
              <a:t>NAMELIST</a:t>
            </a:r>
            <a:r>
              <a:rPr lang="en-US" dirty="0" smtClean="0">
                <a:cs typeface="DejaVu Sans" charset="0"/>
              </a:rPr>
              <a:t>.  With this statement, parameters in an input file can be specified by </a:t>
            </a:r>
            <a:r>
              <a:rPr lang="en-US" dirty="0" smtClean="0">
                <a:cs typeface="Courier New" charset="0"/>
              </a:rPr>
              <a:t>name=value </a:t>
            </a:r>
            <a:r>
              <a:rPr lang="en-US" dirty="0" smtClean="0">
                <a:cs typeface="DejaVu Sans" charset="0"/>
              </a:rPr>
              <a:t>and in any order.</a:t>
            </a:r>
          </a:p>
          <a:p>
            <a:pPr marL="423863" indent="-319088">
              <a:buSzPct val="45000"/>
              <a:buFont typeface="Wingdings" charset="0"/>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dirty="0" smtClean="0">
                <a:cs typeface="DejaVu Sans" charset="0"/>
              </a:rPr>
              <a:t>The </a:t>
            </a:r>
            <a:r>
              <a:rPr lang="en-US" dirty="0" err="1" smtClean="0">
                <a:cs typeface="DejaVu Sans" charset="0"/>
              </a:rPr>
              <a:t>namelist</a:t>
            </a:r>
            <a:r>
              <a:rPr lang="en-US" dirty="0" smtClean="0">
                <a:cs typeface="DejaVu Sans" charset="0"/>
              </a:rPr>
              <a:t> must be declared.  This is a non-executable statement.  Syntax:</a:t>
            </a:r>
          </a:p>
          <a:p>
            <a:pPr marL="423863" indent="-319088">
              <a:spcAft>
                <a:spcPts val="850"/>
              </a:spcAft>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dirty="0" smtClean="0">
                <a:latin typeface="Courier New" charset="0"/>
                <a:cs typeface="Courier New" charset="0"/>
              </a:rPr>
              <a:t>  NAMELIST /name/ var1,var2,var3</a:t>
            </a:r>
          </a:p>
          <a:p>
            <a:pPr marL="423863" indent="-319088">
              <a:spcAft>
                <a:spcPts val="1138"/>
              </a:spcAft>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dirty="0" smtClean="0">
                <a:cs typeface="DejaVu Sans" charset="0"/>
              </a:rPr>
              <a:t>    The name is chosen by the programmer.</a:t>
            </a:r>
          </a:p>
          <a:p>
            <a:pPr marL="423863" indent="-319088">
              <a:buSzPct val="45000"/>
              <a:buFont typeface="Wingdings" charset="0"/>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dirty="0" smtClean="0">
                <a:cs typeface="DejaVu Sans" charset="0"/>
              </a:rPr>
              <a:t>The </a:t>
            </a:r>
            <a:r>
              <a:rPr lang="en-US" dirty="0" err="1" smtClean="0">
                <a:cs typeface="DejaVu Sans" charset="0"/>
              </a:rPr>
              <a:t>namelist</a:t>
            </a:r>
            <a:r>
              <a:rPr lang="en-US" dirty="0" smtClean="0">
                <a:cs typeface="DejaVu Sans" charset="0"/>
              </a:rPr>
              <a:t> is read with a special form of the READ statement</a:t>
            </a:r>
          </a:p>
          <a:p>
            <a:pPr marL="423863" indent="-319088">
              <a:spcAft>
                <a:spcPts val="850"/>
              </a:spcAft>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dirty="0" smtClean="0">
                <a:latin typeface="Courier New" charset="0"/>
                <a:cs typeface="Courier New" charset="0"/>
              </a:rPr>
              <a:t>  read(</a:t>
            </a:r>
            <a:r>
              <a:rPr lang="en-US" dirty="0" err="1" smtClean="0">
                <a:latin typeface="Courier New" charset="0"/>
                <a:cs typeface="Courier New" charset="0"/>
              </a:rPr>
              <a:t>iunit</a:t>
            </a:r>
            <a:r>
              <a:rPr lang="en-US" dirty="0" smtClean="0">
                <a:latin typeface="Courier New" charset="0"/>
                <a:cs typeface="Courier New" charset="0"/>
              </a:rPr>
              <a:t>, name)</a:t>
            </a:r>
            <a:endParaRPr lang="en-US" dirty="0">
              <a:latin typeface="Courier New" charset="0"/>
              <a:cs typeface="Courier New" charset="0"/>
            </a:endParaRPr>
          </a:p>
        </p:txBody>
      </p:sp>
    </p:spTree>
    <p:extLst>
      <p:ext uri="{BB962C8B-B14F-4D97-AF65-F5344CB8AC3E}">
        <p14:creationId xmlns:p14="http://schemas.microsoft.com/office/powerpoint/2010/main" val="3249714435"/>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Namelist</a:t>
            </a:r>
            <a:r>
              <a:rPr lang="en-US" dirty="0" smtClean="0"/>
              <a:t> Input</a:t>
            </a:r>
            <a:endParaRPr lang="en-US" dirty="0"/>
          </a:p>
        </p:txBody>
      </p:sp>
      <p:sp>
        <p:nvSpPr>
          <p:cNvPr id="3" name="Content Placeholder 2"/>
          <p:cNvSpPr>
            <a:spLocks noGrp="1"/>
          </p:cNvSpPr>
          <p:nvPr>
            <p:ph idx="1"/>
          </p:nvPr>
        </p:nvSpPr>
        <p:spPr>
          <a:xfrm>
            <a:off x="457200" y="1600200"/>
            <a:ext cx="8229600" cy="5058229"/>
          </a:xfrm>
        </p:spPr>
        <p:txBody>
          <a:bodyPr>
            <a:normAutofit fontScale="70000" lnSpcReduction="20000"/>
          </a:bodyPr>
          <a:lstStyle/>
          <a:p>
            <a:pPr marL="423863" indent="-319088">
              <a:buSzPct val="45000"/>
              <a:buFont typeface="Wingdings" charset="0"/>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3400" dirty="0" smtClean="0">
                <a:cs typeface="DejaVu Sans" charset="0"/>
              </a:rPr>
              <a:t>The input file containing the </a:t>
            </a:r>
            <a:r>
              <a:rPr lang="en-US" sz="3400" dirty="0" err="1" smtClean="0">
                <a:cs typeface="DejaVu Sans" charset="0"/>
              </a:rPr>
              <a:t>namelist</a:t>
            </a:r>
            <a:r>
              <a:rPr lang="en-US" sz="3400" dirty="0" smtClean="0">
                <a:cs typeface="DejaVu Sans" charset="0"/>
              </a:rPr>
              <a:t> must follow a specific format.  </a:t>
            </a:r>
            <a:r>
              <a:rPr lang="en-US" sz="3400" dirty="0" err="1" smtClean="0">
                <a:cs typeface="DejaVu Sans" charset="0"/>
              </a:rPr>
              <a:t>Namelist</a:t>
            </a:r>
            <a:r>
              <a:rPr lang="en-US" sz="3400" dirty="0" smtClean="0">
                <a:cs typeface="DejaVu Sans" charset="0"/>
              </a:rPr>
              <a:t> was not part of the Fortran 77 standard (it was standardized in Fortran 90) so there is some variation.  However, the </a:t>
            </a:r>
            <a:r>
              <a:rPr lang="en-US" sz="3400" dirty="0" err="1" smtClean="0">
                <a:cs typeface="DejaVu Sans" charset="0"/>
              </a:rPr>
              <a:t>namelist</a:t>
            </a:r>
            <a:r>
              <a:rPr lang="en-US" sz="3400" dirty="0" smtClean="0">
                <a:cs typeface="DejaVu Sans" charset="0"/>
              </a:rPr>
              <a:t> always starts with</a:t>
            </a:r>
          </a:p>
          <a:p>
            <a:pPr marL="423863" indent="-319088">
              <a:spcAft>
                <a:spcPts val="850"/>
              </a:spcAft>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dirty="0" smtClean="0">
                <a:latin typeface="Courier New" charset="0"/>
                <a:cs typeface="Courier New" charset="0"/>
              </a:rPr>
              <a:t>  </a:t>
            </a:r>
            <a:r>
              <a:rPr lang="en-US" sz="3400" dirty="0" smtClean="0">
                <a:latin typeface="Courier New" charset="0"/>
                <a:cs typeface="Courier New" charset="0"/>
              </a:rPr>
              <a:t>&amp;name</a:t>
            </a:r>
          </a:p>
          <a:p>
            <a:pPr marL="423863" indent="-319088">
              <a:spcAft>
                <a:spcPts val="1138"/>
              </a:spcAft>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3400" dirty="0" smtClean="0">
                <a:cs typeface="DejaVu Sans" charset="0"/>
              </a:rPr>
              <a:t>The variable list follows, with each variable on a separate line and consisting of the </a:t>
            </a:r>
            <a:r>
              <a:rPr lang="en-US" dirty="0" err="1" smtClean="0">
                <a:latin typeface="Courier New" charset="0"/>
                <a:cs typeface="Courier New" charset="0"/>
              </a:rPr>
              <a:t>varname</a:t>
            </a:r>
            <a:r>
              <a:rPr lang="en-US" dirty="0" smtClean="0">
                <a:latin typeface="Courier New" charset="0"/>
                <a:cs typeface="Courier New" charset="0"/>
              </a:rPr>
              <a:t>=value </a:t>
            </a:r>
            <a:r>
              <a:rPr lang="en-US" sz="3400" dirty="0" smtClean="0">
                <a:cs typeface="DejaVu Sans" charset="0"/>
              </a:rPr>
              <a:t>pair.</a:t>
            </a:r>
          </a:p>
          <a:p>
            <a:pPr marL="423863" indent="-319088">
              <a:spcAft>
                <a:spcPts val="1138"/>
              </a:spcAft>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3400" dirty="0" smtClean="0">
                <a:cs typeface="DejaVu Sans" charset="0"/>
              </a:rPr>
              <a:t>In older code, the </a:t>
            </a:r>
            <a:r>
              <a:rPr lang="en-US" sz="3400" dirty="0" err="1" smtClean="0">
                <a:cs typeface="DejaVu Sans" charset="0"/>
              </a:rPr>
              <a:t>namelist</a:t>
            </a:r>
            <a:r>
              <a:rPr lang="en-US" sz="3400" dirty="0" smtClean="0">
                <a:cs typeface="DejaVu Sans" charset="0"/>
              </a:rPr>
              <a:t> frequently ends with another ampersand (</a:t>
            </a:r>
            <a:r>
              <a:rPr lang="en-US" sz="3400" dirty="0" smtClean="0">
                <a:latin typeface="Courier New"/>
                <a:cs typeface="Courier New"/>
              </a:rPr>
              <a:t>&amp;</a:t>
            </a:r>
            <a:r>
              <a:rPr lang="en-US" sz="3400" dirty="0" smtClean="0">
                <a:cs typeface="DejaVu Sans" charset="0"/>
              </a:rPr>
              <a:t>), or </a:t>
            </a:r>
            <a:r>
              <a:rPr lang="en-US" sz="3400" dirty="0" smtClean="0">
                <a:latin typeface="Courier New"/>
                <a:cs typeface="Courier New"/>
              </a:rPr>
              <a:t>&amp;end</a:t>
            </a:r>
            <a:r>
              <a:rPr lang="en-US" sz="3400" dirty="0" smtClean="0">
                <a:cs typeface="DejaVu Sans" charset="0"/>
              </a:rPr>
              <a:t>.  Also, in Fortran 77 there may be rules about in which column the </a:t>
            </a:r>
            <a:r>
              <a:rPr lang="en-US" sz="3400" dirty="0" smtClean="0">
                <a:latin typeface="Courier New"/>
                <a:cs typeface="Courier New"/>
              </a:rPr>
              <a:t>&amp;</a:t>
            </a:r>
            <a:r>
              <a:rPr lang="en-US" sz="3400" dirty="0" smtClean="0">
                <a:cs typeface="DejaVu Sans" charset="0"/>
              </a:rPr>
              <a:t> can occur.</a:t>
            </a:r>
          </a:p>
          <a:p>
            <a:pPr marL="423863" indent="-319088">
              <a:spcAft>
                <a:spcPts val="1138"/>
              </a:spcAft>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3400" dirty="0" smtClean="0">
                <a:cs typeface="DejaVu Sans" charset="0"/>
              </a:rPr>
              <a:t>In Fortran 90, the </a:t>
            </a:r>
            <a:r>
              <a:rPr lang="en-US" sz="3400" dirty="0" err="1" smtClean="0">
                <a:cs typeface="DejaVu Sans" charset="0"/>
              </a:rPr>
              <a:t>namelist</a:t>
            </a:r>
            <a:r>
              <a:rPr lang="en-US" sz="3400" dirty="0" smtClean="0">
                <a:cs typeface="DejaVu Sans" charset="0"/>
              </a:rPr>
              <a:t> is terminated with a forward slash </a:t>
            </a:r>
            <a:r>
              <a:rPr lang="en-US" sz="3400" dirty="0" smtClean="0">
                <a:latin typeface="Courier New"/>
                <a:cs typeface="Courier New"/>
              </a:rPr>
              <a:t>/</a:t>
            </a:r>
          </a:p>
          <a:p>
            <a:endParaRPr lang="en-US" sz="3400" dirty="0"/>
          </a:p>
        </p:txBody>
      </p:sp>
    </p:spTree>
    <p:extLst>
      <p:ext uri="{BB962C8B-B14F-4D97-AF65-F5344CB8AC3E}">
        <p14:creationId xmlns:p14="http://schemas.microsoft.com/office/powerpoint/2010/main" val="1537072332"/>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Namelist</a:t>
            </a:r>
            <a:r>
              <a:rPr lang="en-US" dirty="0" smtClean="0"/>
              <a:t> Example</a:t>
            </a:r>
            <a:endParaRPr lang="en-US" dirty="0"/>
          </a:p>
        </p:txBody>
      </p:sp>
      <p:sp>
        <p:nvSpPr>
          <p:cNvPr id="3" name="Content Placeholder 2"/>
          <p:cNvSpPr>
            <a:spLocks noGrp="1"/>
          </p:cNvSpPr>
          <p:nvPr>
            <p:ph idx="1"/>
          </p:nvPr>
        </p:nvSpPr>
        <p:spPr/>
        <p:txBody>
          <a:bodyPr>
            <a:normAutofit fontScale="85000" lnSpcReduction="20000"/>
          </a:bodyPr>
          <a:lstStyle/>
          <a:p>
            <a:pPr marL="423863" indent="-319088">
              <a:buSzPct val="45000"/>
              <a:buFont typeface="Wingdings" charset="0"/>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dirty="0" smtClean="0">
                <a:cs typeface="DejaVu Sans" charset="0"/>
              </a:rPr>
              <a:t>In the program</a:t>
            </a:r>
          </a:p>
          <a:p>
            <a:pPr marL="423863" indent="-319088">
              <a:spcAft>
                <a:spcPts val="850"/>
              </a:spcAft>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dirty="0" smtClean="0">
                <a:latin typeface="Courier New" charset="0"/>
                <a:cs typeface="Courier New" charset="0"/>
              </a:rPr>
              <a:t>  NAMELIST /</a:t>
            </a:r>
            <a:r>
              <a:rPr lang="en-US" dirty="0" err="1" smtClean="0">
                <a:latin typeface="Courier New" charset="0"/>
                <a:cs typeface="Courier New" charset="0"/>
              </a:rPr>
              <a:t>params</a:t>
            </a:r>
            <a:r>
              <a:rPr lang="en-US" dirty="0" smtClean="0">
                <a:latin typeface="Courier New" charset="0"/>
                <a:cs typeface="Courier New" charset="0"/>
              </a:rPr>
              <a:t>/ rho, </a:t>
            </a:r>
            <a:r>
              <a:rPr lang="en-US" dirty="0" err="1" smtClean="0">
                <a:latin typeface="Courier New" charset="0"/>
                <a:cs typeface="Courier New" charset="0"/>
              </a:rPr>
              <a:t>eps</a:t>
            </a:r>
            <a:r>
              <a:rPr lang="en-US" dirty="0" smtClean="0">
                <a:latin typeface="Courier New" charset="0"/>
                <a:cs typeface="Courier New" charset="0"/>
              </a:rPr>
              <a:t>, x0</a:t>
            </a:r>
          </a:p>
          <a:p>
            <a:pPr marL="423863" indent="-319088">
              <a:spcAft>
                <a:spcPts val="850"/>
              </a:spcAft>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dirty="0" smtClean="0">
                <a:latin typeface="Courier New" charset="0"/>
                <a:cs typeface="Courier New" charset="0"/>
              </a:rPr>
              <a:t>  OPEN(10,file='paramlist.txt</a:t>
            </a:r>
            <a:endParaRPr lang="en-US" dirty="0">
              <a:latin typeface="Courier New" charset="0"/>
              <a:cs typeface="Courier New" charset="0"/>
            </a:endParaRPr>
          </a:p>
          <a:p>
            <a:pPr marL="423863" indent="-319088">
              <a:spcAft>
                <a:spcPts val="850"/>
              </a:spcAft>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dirty="0" smtClean="0">
                <a:latin typeface="Courier New" charset="0"/>
                <a:cs typeface="Courier New" charset="0"/>
              </a:rPr>
              <a:t>')</a:t>
            </a:r>
          </a:p>
          <a:p>
            <a:pPr marL="423863" indent="-319088">
              <a:spcAft>
                <a:spcPts val="850"/>
              </a:spcAft>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dirty="0" smtClean="0">
                <a:latin typeface="Courier New" charset="0"/>
                <a:cs typeface="Courier New" charset="0"/>
              </a:rPr>
              <a:t>  READ(10,params)</a:t>
            </a:r>
          </a:p>
          <a:p>
            <a:pPr marL="423863" indent="-319088">
              <a:buSzPct val="45000"/>
              <a:buFont typeface="Wingdings" charset="0"/>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dirty="0" smtClean="0">
                <a:cs typeface="DejaVu Sans" charset="0"/>
              </a:rPr>
              <a:t>The input file (Fortran 90 format)‏</a:t>
            </a:r>
          </a:p>
          <a:p>
            <a:pPr marL="423863" indent="-319088">
              <a:spcAft>
                <a:spcPts val="850"/>
              </a:spcAft>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dirty="0" smtClean="0">
                <a:latin typeface="Courier New"/>
                <a:cs typeface="Courier New"/>
              </a:rPr>
              <a:t>  &amp;</a:t>
            </a:r>
            <a:r>
              <a:rPr lang="en-US" dirty="0" err="1" smtClean="0">
                <a:latin typeface="Courier New"/>
                <a:cs typeface="Courier New"/>
              </a:rPr>
              <a:t>params</a:t>
            </a:r>
            <a:endParaRPr lang="en-US" dirty="0" smtClean="0">
              <a:latin typeface="Courier New"/>
              <a:cs typeface="Courier New"/>
            </a:endParaRPr>
          </a:p>
          <a:p>
            <a:pPr marL="423863" indent="-319088">
              <a:spcAft>
                <a:spcPts val="575"/>
              </a:spcAft>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dirty="0" smtClean="0">
                <a:latin typeface="Courier New" charset="0"/>
                <a:cs typeface="Courier New" charset="0"/>
              </a:rPr>
              <a:t>  rho=1.3</a:t>
            </a:r>
          </a:p>
          <a:p>
            <a:pPr marL="423863" indent="-319088">
              <a:spcAft>
                <a:spcPts val="575"/>
              </a:spcAft>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dirty="0" smtClean="0">
                <a:latin typeface="Courier New" charset="0"/>
                <a:cs typeface="Courier New" charset="0"/>
              </a:rPr>
              <a:t>  </a:t>
            </a:r>
            <a:r>
              <a:rPr lang="en-US" dirty="0" err="1" smtClean="0">
                <a:latin typeface="Courier New" charset="0"/>
                <a:cs typeface="Courier New" charset="0"/>
              </a:rPr>
              <a:t>eps</a:t>
            </a:r>
            <a:r>
              <a:rPr lang="en-US" dirty="0" smtClean="0">
                <a:latin typeface="Courier New" charset="0"/>
                <a:cs typeface="Courier New" charset="0"/>
              </a:rPr>
              <a:t>=1.e-7</a:t>
            </a:r>
          </a:p>
          <a:p>
            <a:pPr marL="423863" indent="-319088">
              <a:spcAft>
                <a:spcPts val="575"/>
              </a:spcAft>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dirty="0" smtClean="0">
                <a:latin typeface="Courier New" charset="0"/>
                <a:cs typeface="Courier New" charset="0"/>
              </a:rPr>
              <a:t>  x0=0.0</a:t>
            </a:r>
          </a:p>
          <a:p>
            <a:pPr marL="423863" indent="-319088">
              <a:spcAft>
                <a:spcPts val="850"/>
              </a:spcAft>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dirty="0" smtClean="0">
                <a:latin typeface="Courier New" charset="0"/>
                <a:cs typeface="Courier New" charset="0"/>
              </a:rPr>
              <a:t>  /</a:t>
            </a:r>
            <a:endParaRPr lang="en-US" dirty="0"/>
          </a:p>
        </p:txBody>
      </p:sp>
    </p:spTree>
    <p:extLst>
      <p:ext uri="{BB962C8B-B14F-4D97-AF65-F5344CB8AC3E}">
        <p14:creationId xmlns:p14="http://schemas.microsoft.com/office/powerpoint/2010/main" val="1456349475"/>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Subprograms</a:t>
            </a:r>
            <a:endParaRPr lang="en-US" dirty="0"/>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3538482398"/>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 and Subroutines</a:t>
            </a:r>
            <a:endParaRPr lang="en-US" dirty="0"/>
          </a:p>
        </p:txBody>
      </p:sp>
      <p:sp>
        <p:nvSpPr>
          <p:cNvPr id="3" name="Content Placeholder 2"/>
          <p:cNvSpPr>
            <a:spLocks noGrp="1"/>
          </p:cNvSpPr>
          <p:nvPr>
            <p:ph idx="1"/>
          </p:nvPr>
        </p:nvSpPr>
        <p:spPr/>
        <p:txBody>
          <a:bodyPr>
            <a:normAutofit fontScale="92500"/>
          </a:bodyPr>
          <a:lstStyle/>
          <a:p>
            <a:r>
              <a:rPr lang="en-US" dirty="0" smtClean="0"/>
              <a:t>Unlike most languages, Fortran makes a distinction between </a:t>
            </a:r>
            <a:r>
              <a:rPr lang="en-US" b="1" dirty="0" smtClean="0"/>
              <a:t>functions</a:t>
            </a:r>
            <a:r>
              <a:rPr lang="en-US" dirty="0" smtClean="0"/>
              <a:t> and </a:t>
            </a:r>
            <a:r>
              <a:rPr lang="en-US" b="1" dirty="0" smtClean="0"/>
              <a:t>subroutines</a:t>
            </a:r>
            <a:r>
              <a:rPr lang="en-US" dirty="0" smtClean="0"/>
              <a:t>.</a:t>
            </a:r>
          </a:p>
          <a:p>
            <a:r>
              <a:rPr lang="en-US" dirty="0" smtClean="0"/>
              <a:t>Functions take any number (up to compiler limits) of arguments and return one item.  This item can be a compound type.</a:t>
            </a:r>
          </a:p>
          <a:p>
            <a:r>
              <a:rPr lang="en-US" dirty="0" smtClean="0"/>
              <a:t>Functions must be declared to a type like variables.</a:t>
            </a:r>
          </a:p>
          <a:p>
            <a:r>
              <a:rPr lang="en-US" dirty="0" smtClean="0"/>
              <a:t>Subroutines take any number of arguments (up to the compiler limit) and return any number of arguments.  All communication is through the argument list.</a:t>
            </a:r>
          </a:p>
          <a:p>
            <a:r>
              <a:rPr lang="en-US" dirty="0" smtClean="0"/>
              <a:t>If they are in the same file as the calling unit, subprograms </a:t>
            </a:r>
            <a:r>
              <a:rPr lang="en-US" i="1" dirty="0" smtClean="0"/>
              <a:t>follow</a:t>
            </a:r>
            <a:r>
              <a:rPr lang="en-US" dirty="0" smtClean="0"/>
              <a:t> the caller.</a:t>
            </a:r>
            <a:endParaRPr lang="en-US" dirty="0"/>
          </a:p>
        </p:txBody>
      </p:sp>
    </p:spTree>
    <p:extLst>
      <p:ext uri="{BB962C8B-B14F-4D97-AF65-F5344CB8AC3E}">
        <p14:creationId xmlns:p14="http://schemas.microsoft.com/office/powerpoint/2010/main" val="1952774796"/>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Passing by Reference</a:t>
            </a:r>
            <a:endParaRPr lang="en-US" dirty="0"/>
          </a:p>
        </p:txBody>
      </p:sp>
      <p:sp>
        <p:nvSpPr>
          <p:cNvPr id="3" name="Content Placeholder 2"/>
          <p:cNvSpPr>
            <a:spLocks noGrp="1"/>
          </p:cNvSpPr>
          <p:nvPr>
            <p:ph idx="1"/>
          </p:nvPr>
        </p:nvSpPr>
        <p:spPr/>
        <p:txBody>
          <a:bodyPr>
            <a:normAutofit/>
          </a:bodyPr>
          <a:lstStyle/>
          <a:p>
            <a:r>
              <a:rPr lang="en-US" dirty="0" smtClean="0"/>
              <a:t>Fortran passes by </a:t>
            </a:r>
            <a:r>
              <a:rPr lang="en-US" i="1" dirty="0" smtClean="0"/>
              <a:t>reference</a:t>
            </a:r>
            <a:r>
              <a:rPr lang="en-US" dirty="0" smtClean="0"/>
              <a:t>, meaning that the memory location holding the variable (or its starting position) is what is actually passed.</a:t>
            </a:r>
          </a:p>
          <a:p>
            <a:r>
              <a:rPr lang="en-US" dirty="0" smtClean="0"/>
              <a:t>This means that any argument can be changed by the subprogram and it will be changed in the caller as well.  This is a </a:t>
            </a:r>
            <a:r>
              <a:rPr lang="en-US" b="1" dirty="0" smtClean="0"/>
              <a:t>side effect</a:t>
            </a:r>
            <a:r>
              <a:rPr lang="en-US" dirty="0" smtClean="0"/>
              <a:t>.</a:t>
            </a:r>
          </a:p>
          <a:p>
            <a:r>
              <a:rPr lang="en-US" dirty="0" smtClean="0"/>
              <a:t>Subroutines operate </a:t>
            </a:r>
            <a:r>
              <a:rPr lang="en-US" i="1" dirty="0" smtClean="0"/>
              <a:t>entirely</a:t>
            </a:r>
            <a:r>
              <a:rPr lang="en-US" dirty="0" smtClean="0"/>
              <a:t> by side effects. </a:t>
            </a:r>
          </a:p>
          <a:p>
            <a:pPr lvl="1"/>
            <a:r>
              <a:rPr lang="en-US" dirty="0" smtClean="0"/>
              <a:t>Sometimes this is not called a “side effect” when it is intentional, only when it is unintentional. </a:t>
            </a:r>
          </a:p>
        </p:txBody>
      </p:sp>
    </p:spTree>
    <p:extLst>
      <p:ext uri="{BB962C8B-B14F-4D97-AF65-F5344CB8AC3E}">
        <p14:creationId xmlns:p14="http://schemas.microsoft.com/office/powerpoint/2010/main" val="2580344675"/>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INTENT</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In order to manage side effects, Fortran 90 introduced </a:t>
            </a:r>
            <a:r>
              <a:rPr lang="en-US" dirty="0" smtClean="0">
                <a:latin typeface="Courier New"/>
                <a:cs typeface="Courier New"/>
              </a:rPr>
              <a:t>INTENT</a:t>
            </a:r>
            <a:r>
              <a:rPr lang="en-US" dirty="0"/>
              <a:t> </a:t>
            </a:r>
            <a:r>
              <a:rPr lang="en-US" dirty="0" smtClean="0"/>
              <a:t>for declaring subprogram parameters.</a:t>
            </a:r>
          </a:p>
          <a:p>
            <a:pPr marL="0" indent="0">
              <a:buNone/>
            </a:pPr>
            <a:r>
              <a:rPr lang="en-US" dirty="0" smtClean="0"/>
              <a:t>  </a:t>
            </a:r>
            <a:r>
              <a:rPr lang="en-US" dirty="0" smtClean="0">
                <a:latin typeface="Courier New"/>
                <a:cs typeface="Courier New"/>
              </a:rPr>
              <a:t>&lt;type&gt; INTENT(&lt;state&gt;) :: </a:t>
            </a:r>
            <a:r>
              <a:rPr lang="en-US" dirty="0" err="1" smtClean="0">
                <a:latin typeface="Courier New"/>
                <a:cs typeface="Courier New"/>
              </a:rPr>
              <a:t>param</a:t>
            </a:r>
            <a:endParaRPr lang="en-US" dirty="0" smtClean="0">
              <a:latin typeface="Courier New"/>
              <a:cs typeface="Courier New"/>
            </a:endParaRPr>
          </a:p>
          <a:p>
            <a:pPr marL="0" indent="0">
              <a:buNone/>
            </a:pPr>
            <a:r>
              <a:rPr lang="en-US" dirty="0" smtClean="0"/>
              <a:t>  where </a:t>
            </a:r>
            <a:r>
              <a:rPr lang="en-US" i="1" dirty="0" smtClean="0"/>
              <a:t>state</a:t>
            </a:r>
            <a:r>
              <a:rPr lang="en-US" dirty="0" smtClean="0"/>
              <a:t> can be </a:t>
            </a:r>
            <a:r>
              <a:rPr lang="en-US" dirty="0" smtClean="0">
                <a:latin typeface="Courier New"/>
                <a:cs typeface="Courier New"/>
              </a:rPr>
              <a:t>in</a:t>
            </a:r>
            <a:r>
              <a:rPr lang="en-US" dirty="0" smtClean="0"/>
              <a:t>, </a:t>
            </a:r>
            <a:r>
              <a:rPr lang="en-US" dirty="0" smtClean="0">
                <a:latin typeface="Courier New"/>
                <a:cs typeface="Courier New"/>
              </a:rPr>
              <a:t>out</a:t>
            </a:r>
            <a:r>
              <a:rPr lang="en-US" dirty="0" smtClean="0"/>
              <a:t>, or </a:t>
            </a:r>
            <a:r>
              <a:rPr lang="en-US" dirty="0" err="1" smtClean="0">
                <a:latin typeface="Courier New"/>
                <a:cs typeface="Courier New"/>
              </a:rPr>
              <a:t>inout</a:t>
            </a:r>
            <a:r>
              <a:rPr lang="en-US" dirty="0" smtClean="0"/>
              <a:t>.</a:t>
            </a:r>
          </a:p>
          <a:p>
            <a:pPr marL="0" indent="0">
              <a:buNone/>
            </a:pPr>
            <a:r>
              <a:rPr lang="en-US" dirty="0" smtClean="0">
                <a:latin typeface="Courier New"/>
                <a:cs typeface="Courier New"/>
              </a:rPr>
              <a:t> &lt;type&gt; INTENT(in)      :: </a:t>
            </a:r>
            <a:r>
              <a:rPr lang="en-US" dirty="0" err="1" smtClean="0">
                <a:latin typeface="Courier New"/>
                <a:cs typeface="Courier New"/>
              </a:rPr>
              <a:t>param</a:t>
            </a:r>
            <a:endParaRPr lang="en-US" dirty="0" smtClean="0">
              <a:latin typeface="Courier New"/>
              <a:cs typeface="Courier New"/>
            </a:endParaRPr>
          </a:p>
          <a:p>
            <a:pPr lvl="1"/>
            <a:r>
              <a:rPr lang="en-US" dirty="0" smtClean="0"/>
              <a:t>It is illegal to change a parameter declared </a:t>
            </a:r>
            <a:r>
              <a:rPr lang="en-US" dirty="0" smtClean="0">
                <a:latin typeface="Courier New"/>
                <a:cs typeface="Courier New"/>
              </a:rPr>
              <a:t>INTENT(in)</a:t>
            </a:r>
          </a:p>
          <a:p>
            <a:pPr marL="0" indent="0">
              <a:buNone/>
            </a:pPr>
            <a:r>
              <a:rPr lang="en-US" dirty="0" smtClean="0">
                <a:latin typeface="Courier New"/>
                <a:cs typeface="Courier New"/>
              </a:rPr>
              <a:t> &lt;type&gt; INTENT(out)     :: </a:t>
            </a:r>
            <a:r>
              <a:rPr lang="en-US" dirty="0" err="1" smtClean="0">
                <a:latin typeface="Courier New"/>
                <a:cs typeface="Courier New"/>
              </a:rPr>
              <a:t>param</a:t>
            </a:r>
            <a:endParaRPr lang="en-US" dirty="0" smtClean="0">
              <a:latin typeface="Courier New"/>
              <a:cs typeface="Courier New"/>
            </a:endParaRPr>
          </a:p>
          <a:p>
            <a:pPr lvl="1"/>
            <a:r>
              <a:rPr lang="en-US" dirty="0" smtClean="0"/>
              <a:t>The compiler will warn if a parameter declared </a:t>
            </a:r>
            <a:r>
              <a:rPr lang="en-US" dirty="0" smtClean="0">
                <a:latin typeface="Courier New"/>
                <a:cs typeface="Courier New"/>
              </a:rPr>
              <a:t>INTENT(out) </a:t>
            </a:r>
            <a:r>
              <a:rPr lang="en-US" dirty="0" smtClean="0"/>
              <a:t>is never changed.</a:t>
            </a:r>
          </a:p>
          <a:p>
            <a:pPr marL="0" indent="0">
              <a:buNone/>
            </a:pPr>
            <a:r>
              <a:rPr lang="en-US" dirty="0" smtClean="0">
                <a:latin typeface="Courier New"/>
                <a:cs typeface="Courier New"/>
              </a:rPr>
              <a:t> &lt;type&gt; INTENT(</a:t>
            </a:r>
            <a:r>
              <a:rPr lang="en-US" dirty="0" err="1" smtClean="0">
                <a:latin typeface="Courier New"/>
                <a:cs typeface="Courier New"/>
              </a:rPr>
              <a:t>inout</a:t>
            </a:r>
            <a:r>
              <a:rPr lang="en-US" dirty="0" smtClean="0">
                <a:latin typeface="Courier New"/>
                <a:cs typeface="Courier New"/>
              </a:rPr>
              <a:t>)   :: </a:t>
            </a:r>
            <a:r>
              <a:rPr lang="en-US" dirty="0" err="1" smtClean="0">
                <a:latin typeface="Courier New"/>
                <a:cs typeface="Courier New"/>
              </a:rPr>
              <a:t>param</a:t>
            </a:r>
            <a:endParaRPr lang="en-US" dirty="0" smtClean="0">
              <a:latin typeface="Courier New"/>
              <a:cs typeface="Courier New"/>
            </a:endParaRPr>
          </a:p>
          <a:p>
            <a:pPr lvl="1"/>
            <a:r>
              <a:rPr lang="en-US" dirty="0" smtClean="0">
                <a:latin typeface="Courier New"/>
                <a:cs typeface="Courier New"/>
              </a:rPr>
              <a:t>INTENT(</a:t>
            </a:r>
            <a:r>
              <a:rPr lang="en-US" dirty="0" err="1" smtClean="0">
                <a:latin typeface="Courier New"/>
                <a:cs typeface="Courier New"/>
              </a:rPr>
              <a:t>inout</a:t>
            </a:r>
            <a:r>
              <a:rPr lang="en-US" dirty="0" smtClean="0">
                <a:latin typeface="Courier New"/>
                <a:cs typeface="Courier New"/>
              </a:rPr>
              <a:t>) </a:t>
            </a:r>
            <a:r>
              <a:rPr lang="en-US" dirty="0" smtClean="0"/>
              <a:t>means that the programmer intends to overwrite the parameter.  Thus the programmer makes clear that the side effect is desired or necessary.  Parameters passed down to other subprograms must be </a:t>
            </a:r>
            <a:r>
              <a:rPr lang="en-US" dirty="0" err="1" smtClean="0">
                <a:latin typeface="Courier New"/>
                <a:cs typeface="Courier New"/>
              </a:rPr>
              <a:t>inout</a:t>
            </a:r>
            <a:r>
              <a:rPr lang="en-US" dirty="0" smtClean="0">
                <a:latin typeface="Courier New"/>
                <a:cs typeface="Courier New"/>
              </a:rPr>
              <a:t>.</a:t>
            </a:r>
          </a:p>
          <a:p>
            <a:r>
              <a:rPr lang="en-US" dirty="0" smtClean="0"/>
              <a:t>Always use </a:t>
            </a:r>
            <a:r>
              <a:rPr lang="en-US" dirty="0" smtClean="0">
                <a:latin typeface="Courier New"/>
                <a:cs typeface="Courier New"/>
              </a:rPr>
              <a:t>INTENT</a:t>
            </a:r>
            <a:r>
              <a:rPr lang="en-US" dirty="0" smtClean="0"/>
              <a:t> in your programs.</a:t>
            </a:r>
            <a:endParaRPr lang="en-US" dirty="0"/>
          </a:p>
        </p:txBody>
      </p:sp>
    </p:spTree>
    <p:extLst>
      <p:ext uri="{BB962C8B-B14F-4D97-AF65-F5344CB8AC3E}">
        <p14:creationId xmlns:p14="http://schemas.microsoft.com/office/powerpoint/2010/main" val="456520236"/>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a:t>
            </a:r>
            <a:endParaRPr lang="en-US" dirty="0"/>
          </a:p>
        </p:txBody>
      </p:sp>
      <p:sp>
        <p:nvSpPr>
          <p:cNvPr id="3" name="Content Placeholder 2"/>
          <p:cNvSpPr>
            <a:spLocks noGrp="1"/>
          </p:cNvSpPr>
          <p:nvPr>
            <p:ph idx="1"/>
          </p:nvPr>
        </p:nvSpPr>
        <p:spPr>
          <a:xfrm>
            <a:off x="228600" y="1600200"/>
            <a:ext cx="8763000" cy="4876800"/>
          </a:xfrm>
        </p:spPr>
        <p:txBody>
          <a:bodyPr>
            <a:normAutofit/>
          </a:bodyPr>
          <a:lstStyle/>
          <a:p>
            <a:pPr marL="0" indent="0">
              <a:buNone/>
            </a:pPr>
            <a:r>
              <a:rPr lang="en-US" sz="2400" dirty="0" smtClean="0">
                <a:cs typeface="Courier New"/>
              </a:rPr>
              <a:t>The return value is indicated by assigning to the name of the function.</a:t>
            </a:r>
            <a:endParaRPr lang="en-US" sz="2400" dirty="0" smtClean="0">
              <a:latin typeface="Courier New"/>
              <a:cs typeface="Courier New"/>
            </a:endParaRPr>
          </a:p>
          <a:p>
            <a:pPr marL="0" indent="0">
              <a:buNone/>
            </a:pPr>
            <a:r>
              <a:rPr lang="en-US" sz="2400" dirty="0" smtClean="0">
                <a:latin typeface="Courier New"/>
                <a:cs typeface="Courier New"/>
              </a:rPr>
              <a:t>FUNCTION </a:t>
            </a:r>
            <a:r>
              <a:rPr lang="en-US" sz="2400" dirty="0" err="1" smtClean="0">
                <a:latin typeface="Courier New"/>
                <a:cs typeface="Courier New"/>
              </a:rPr>
              <a:t>myfunc</a:t>
            </a:r>
            <a:r>
              <a:rPr lang="en-US" sz="2400" dirty="0">
                <a:latin typeface="Courier New"/>
                <a:cs typeface="Courier New"/>
              </a:rPr>
              <a:t>(param1,param2,param3,param4)</a:t>
            </a:r>
          </a:p>
          <a:p>
            <a:pPr marL="0" indent="0">
              <a:buNone/>
            </a:pPr>
            <a:r>
              <a:rPr lang="en-US" sz="2400" dirty="0">
                <a:latin typeface="Courier New"/>
                <a:cs typeface="Courier New"/>
              </a:rPr>
              <a:t>   &lt;type&gt;             </a:t>
            </a:r>
            <a:r>
              <a:rPr lang="en-US" sz="2400" dirty="0" smtClean="0">
                <a:latin typeface="Courier New"/>
                <a:cs typeface="Courier New"/>
              </a:rPr>
              <a:t>:</a:t>
            </a:r>
            <a:r>
              <a:rPr lang="en-US" sz="2400" dirty="0">
                <a:latin typeface="Courier New"/>
                <a:cs typeface="Courier New"/>
              </a:rPr>
              <a:t>: </a:t>
            </a:r>
            <a:r>
              <a:rPr lang="en-US" sz="2400" dirty="0" err="1">
                <a:latin typeface="Courier New"/>
                <a:cs typeface="Courier New"/>
              </a:rPr>
              <a:t>myfunc</a:t>
            </a:r>
            <a:endParaRPr lang="en-US" sz="2400" dirty="0">
              <a:latin typeface="Courier New"/>
              <a:cs typeface="Courier New"/>
            </a:endParaRPr>
          </a:p>
          <a:p>
            <a:pPr marL="0" indent="0">
              <a:buNone/>
            </a:pPr>
            <a:r>
              <a:rPr lang="en-US" sz="2400" dirty="0">
                <a:latin typeface="Courier New"/>
                <a:cs typeface="Courier New"/>
              </a:rPr>
              <a:t>   &lt;type&gt;, INTENT(in) :: param1</a:t>
            </a:r>
            <a:r>
              <a:rPr lang="en-US" sz="2400" dirty="0" smtClean="0">
                <a:latin typeface="Courier New"/>
                <a:cs typeface="Courier New"/>
              </a:rPr>
              <a:t>, param2</a:t>
            </a:r>
            <a:endParaRPr lang="en-US" sz="2400" dirty="0">
              <a:latin typeface="Courier New"/>
              <a:cs typeface="Courier New"/>
            </a:endParaRPr>
          </a:p>
          <a:p>
            <a:pPr marL="0" indent="0">
              <a:buNone/>
            </a:pPr>
            <a:r>
              <a:rPr lang="en-US" sz="2400" dirty="0">
                <a:latin typeface="Courier New"/>
                <a:cs typeface="Courier New"/>
              </a:rPr>
              <a:t>   &lt;type&gt;, INTENT(in) :: </a:t>
            </a:r>
            <a:r>
              <a:rPr lang="en-US" sz="2400" dirty="0" smtClean="0">
                <a:latin typeface="Courier New"/>
                <a:cs typeface="Courier New"/>
              </a:rPr>
              <a:t>param3, param4</a:t>
            </a:r>
            <a:endParaRPr lang="en-US" sz="2400" dirty="0">
              <a:latin typeface="Courier New"/>
              <a:cs typeface="Courier New"/>
            </a:endParaRPr>
          </a:p>
          <a:p>
            <a:pPr marL="0" indent="0">
              <a:buNone/>
            </a:pPr>
            <a:r>
              <a:rPr lang="en-US" sz="2400" dirty="0" smtClean="0">
                <a:latin typeface="Courier New"/>
                <a:cs typeface="Courier New"/>
              </a:rPr>
              <a:t>   statements</a:t>
            </a:r>
            <a:endParaRPr lang="en-US" sz="2400" dirty="0">
              <a:latin typeface="Courier New"/>
              <a:cs typeface="Courier New"/>
            </a:endParaRPr>
          </a:p>
          <a:p>
            <a:pPr marL="0" indent="0">
              <a:buNone/>
            </a:pPr>
            <a:r>
              <a:rPr lang="en-US" sz="2400" dirty="0" smtClean="0">
                <a:latin typeface="Courier New"/>
                <a:cs typeface="Courier New"/>
              </a:rPr>
              <a:t>   </a:t>
            </a:r>
            <a:r>
              <a:rPr lang="en-US" sz="2400" dirty="0" err="1" smtClean="0">
                <a:latin typeface="Courier New"/>
                <a:cs typeface="Courier New"/>
              </a:rPr>
              <a:t>myfunc</a:t>
            </a:r>
            <a:r>
              <a:rPr lang="en-US" sz="2400" dirty="0">
                <a:latin typeface="Courier New"/>
                <a:cs typeface="Courier New"/>
              </a:rPr>
              <a:t>=whatever</a:t>
            </a:r>
          </a:p>
          <a:p>
            <a:pPr marL="0" indent="0">
              <a:buNone/>
            </a:pPr>
            <a:r>
              <a:rPr lang="en-US" sz="2400" dirty="0" smtClean="0">
                <a:latin typeface="Courier New"/>
                <a:cs typeface="Courier New"/>
              </a:rPr>
              <a:t>return        !Optional unless premature </a:t>
            </a:r>
          </a:p>
          <a:p>
            <a:pPr marL="0" indent="0">
              <a:buNone/>
            </a:pPr>
            <a:r>
              <a:rPr lang="en-US" sz="2400" dirty="0" smtClean="0">
                <a:latin typeface="Courier New"/>
                <a:cs typeface="Courier New"/>
              </a:rPr>
              <a:t>END </a:t>
            </a:r>
            <a:r>
              <a:rPr lang="en-US" sz="2400" dirty="0">
                <a:latin typeface="Courier New"/>
                <a:cs typeface="Courier New"/>
              </a:rPr>
              <a:t>FUNCTION </a:t>
            </a:r>
            <a:r>
              <a:rPr lang="en-US" sz="2400" dirty="0" err="1">
                <a:latin typeface="Courier New"/>
                <a:cs typeface="Courier New"/>
              </a:rPr>
              <a:t>myfunc</a:t>
            </a:r>
            <a:endParaRPr lang="en-US" sz="2400" dirty="0">
              <a:latin typeface="Courier New"/>
              <a:cs typeface="Courier New"/>
            </a:endParaRPr>
          </a:p>
          <a:p>
            <a:endParaRPr lang="en-US" dirty="0"/>
          </a:p>
        </p:txBody>
      </p:sp>
    </p:spTree>
    <p:extLst>
      <p:ext uri="{BB962C8B-B14F-4D97-AF65-F5344CB8AC3E}">
        <p14:creationId xmlns:p14="http://schemas.microsoft.com/office/powerpoint/2010/main" val="38530175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Numeric Types: Complex</a:t>
            </a:r>
            <a:endParaRPr lang="en-US" dirty="0"/>
          </a:p>
        </p:txBody>
      </p:sp>
      <p:sp>
        <p:nvSpPr>
          <p:cNvPr id="3" name="Content Placeholder 2"/>
          <p:cNvSpPr>
            <a:spLocks noGrp="1"/>
          </p:cNvSpPr>
          <p:nvPr>
            <p:ph idx="1"/>
          </p:nvPr>
        </p:nvSpPr>
        <p:spPr/>
        <p:txBody>
          <a:bodyPr/>
          <a:lstStyle/>
          <a:p>
            <a:r>
              <a:rPr lang="en-US" dirty="0"/>
              <a:t>A complex number consists of 2 </a:t>
            </a:r>
            <a:r>
              <a:rPr lang="en-US" dirty="0" err="1"/>
              <a:t>reals</a:t>
            </a:r>
            <a:r>
              <a:rPr lang="en-US" dirty="0"/>
              <a:t> enclosed in parentheses</a:t>
            </a:r>
            <a:endParaRPr lang="en-US" dirty="0">
              <a:latin typeface="American Typewriter"/>
              <a:cs typeface="American Typewriter"/>
            </a:endParaRPr>
          </a:p>
          <a:p>
            <a:pPr lvl="1"/>
            <a:r>
              <a:rPr lang="en-US" dirty="0">
                <a:latin typeface="Courier New"/>
                <a:cs typeface="Courier New"/>
              </a:rPr>
              <a:t>z=(</a:t>
            </a:r>
            <a:r>
              <a:rPr lang="en-US" dirty="0" err="1">
                <a:latin typeface="Courier New"/>
                <a:cs typeface="Courier New"/>
              </a:rPr>
              <a:t>r,i</a:t>
            </a:r>
            <a:r>
              <a:rPr lang="en-US" dirty="0">
                <a:latin typeface="Courier New"/>
                <a:cs typeface="Courier New"/>
              </a:rPr>
              <a:t>)</a:t>
            </a:r>
          </a:p>
          <a:p>
            <a:pPr lvl="1"/>
            <a:r>
              <a:rPr lang="en-US" dirty="0">
                <a:cs typeface="American Typewriter"/>
              </a:rPr>
              <a:t>Most compilers provide the</a:t>
            </a:r>
          </a:p>
          <a:p>
            <a:pPr marL="274320" lvl="1" indent="0">
              <a:buNone/>
            </a:pPr>
            <a:r>
              <a:rPr lang="en-US" dirty="0" smtClean="0">
                <a:latin typeface="Courier New"/>
                <a:cs typeface="Courier New"/>
              </a:rPr>
              <a:t> </a:t>
            </a:r>
            <a:r>
              <a:rPr lang="en-US" smtClean="0">
                <a:latin typeface="Courier New"/>
                <a:cs typeface="Courier New"/>
              </a:rPr>
              <a:t> DOUBLE COMPLEX</a:t>
            </a:r>
            <a:endParaRPr lang="en-US" dirty="0" smtClean="0">
              <a:latin typeface="American Typewriter"/>
              <a:cs typeface="American Typewriter"/>
            </a:endParaRPr>
          </a:p>
          <a:p>
            <a:pPr marL="274320" lvl="1" indent="0">
              <a:buNone/>
            </a:pPr>
            <a:r>
              <a:rPr lang="en-US" dirty="0" smtClean="0">
                <a:cs typeface="American Typewriter"/>
              </a:rPr>
              <a:t>  extension </a:t>
            </a:r>
            <a:r>
              <a:rPr lang="en-US" dirty="0">
                <a:cs typeface="American Typewriter"/>
              </a:rPr>
              <a:t>as a variable type</a:t>
            </a:r>
          </a:p>
          <a:p>
            <a:pPr marL="0" indent="0">
              <a:buNone/>
            </a:pPr>
            <a:endParaRPr lang="en-US" dirty="0"/>
          </a:p>
        </p:txBody>
      </p:sp>
    </p:spTree>
    <p:extLst>
      <p:ext uri="{BB962C8B-B14F-4D97-AF65-F5344CB8AC3E}">
        <p14:creationId xmlns:p14="http://schemas.microsoft.com/office/powerpoint/2010/main" val="2869435475"/>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Alternative Declaration</a:t>
            </a:r>
            <a:endParaRPr lang="en-US" dirty="0"/>
          </a:p>
        </p:txBody>
      </p:sp>
      <p:sp>
        <p:nvSpPr>
          <p:cNvPr id="3" name="Content Placeholder 2"/>
          <p:cNvSpPr>
            <a:spLocks noGrp="1"/>
          </p:cNvSpPr>
          <p:nvPr>
            <p:ph idx="1"/>
          </p:nvPr>
        </p:nvSpPr>
        <p:spPr>
          <a:xfrm>
            <a:off x="228600" y="1600200"/>
            <a:ext cx="8763000" cy="4876800"/>
          </a:xfrm>
        </p:spPr>
        <p:txBody>
          <a:bodyPr>
            <a:normAutofit/>
          </a:bodyPr>
          <a:lstStyle/>
          <a:p>
            <a:pPr marL="0" indent="0">
              <a:buNone/>
            </a:pPr>
            <a:r>
              <a:rPr lang="en-US" sz="2400" dirty="0" smtClean="0">
                <a:latin typeface="Courier New"/>
                <a:cs typeface="Courier New"/>
              </a:rPr>
              <a:t>&lt;type&gt; FUNCTION    &amp; !continuation due to PPT</a:t>
            </a:r>
          </a:p>
          <a:p>
            <a:pPr marL="0" indent="0">
              <a:buNone/>
            </a:pPr>
            <a:r>
              <a:rPr lang="en-US" sz="2400" dirty="0" smtClean="0">
                <a:latin typeface="Courier New"/>
                <a:cs typeface="Courier New"/>
              </a:rPr>
              <a:t>   </a:t>
            </a:r>
            <a:r>
              <a:rPr lang="en-US" sz="2400" dirty="0" err="1" smtClean="0">
                <a:latin typeface="Courier New"/>
                <a:cs typeface="Courier New"/>
              </a:rPr>
              <a:t>myfunc</a:t>
            </a:r>
            <a:r>
              <a:rPr lang="en-US" sz="2400" dirty="0">
                <a:latin typeface="Courier New"/>
                <a:cs typeface="Courier New"/>
              </a:rPr>
              <a:t>(param1,param2,param3,param4)</a:t>
            </a:r>
          </a:p>
          <a:p>
            <a:pPr marL="0" indent="0">
              <a:buNone/>
            </a:pPr>
            <a:r>
              <a:rPr lang="en-US" sz="2400" dirty="0" smtClean="0">
                <a:latin typeface="Courier New"/>
                <a:cs typeface="Courier New"/>
              </a:rPr>
              <a:t>   &lt;</a:t>
            </a:r>
            <a:r>
              <a:rPr lang="en-US" sz="2400" dirty="0">
                <a:latin typeface="Courier New"/>
                <a:cs typeface="Courier New"/>
              </a:rPr>
              <a:t>type&gt;, INTENT(in) :: param1</a:t>
            </a:r>
            <a:r>
              <a:rPr lang="en-US" sz="2400" dirty="0" smtClean="0">
                <a:latin typeface="Courier New"/>
                <a:cs typeface="Courier New"/>
              </a:rPr>
              <a:t>, param2</a:t>
            </a:r>
            <a:endParaRPr lang="en-US" sz="2400" dirty="0">
              <a:latin typeface="Courier New"/>
              <a:cs typeface="Courier New"/>
            </a:endParaRPr>
          </a:p>
          <a:p>
            <a:pPr marL="0" indent="0">
              <a:buNone/>
            </a:pPr>
            <a:r>
              <a:rPr lang="en-US" sz="2400" dirty="0">
                <a:latin typeface="Courier New"/>
                <a:cs typeface="Courier New"/>
              </a:rPr>
              <a:t>   &lt;type&gt;, INTENT(in) :: </a:t>
            </a:r>
            <a:r>
              <a:rPr lang="en-US" sz="2400" dirty="0" smtClean="0">
                <a:latin typeface="Courier New"/>
                <a:cs typeface="Courier New"/>
              </a:rPr>
              <a:t>param3, param4</a:t>
            </a:r>
            <a:endParaRPr lang="en-US" sz="2400" dirty="0">
              <a:latin typeface="Courier New"/>
              <a:cs typeface="Courier New"/>
            </a:endParaRPr>
          </a:p>
          <a:p>
            <a:pPr marL="0" indent="0">
              <a:buNone/>
            </a:pPr>
            <a:r>
              <a:rPr lang="en-US" sz="2400" dirty="0" smtClean="0">
                <a:latin typeface="Courier New"/>
                <a:cs typeface="Courier New"/>
              </a:rPr>
              <a:t>   statements</a:t>
            </a:r>
            <a:endParaRPr lang="en-US" sz="2400" dirty="0">
              <a:latin typeface="Courier New"/>
              <a:cs typeface="Courier New"/>
            </a:endParaRPr>
          </a:p>
          <a:p>
            <a:pPr marL="0" indent="0">
              <a:buNone/>
            </a:pPr>
            <a:r>
              <a:rPr lang="en-US" sz="2400" dirty="0" smtClean="0">
                <a:latin typeface="Courier New"/>
                <a:cs typeface="Courier New"/>
              </a:rPr>
              <a:t>   </a:t>
            </a:r>
            <a:r>
              <a:rPr lang="en-US" sz="2400" dirty="0" err="1" smtClean="0">
                <a:latin typeface="Courier New"/>
                <a:cs typeface="Courier New"/>
              </a:rPr>
              <a:t>myfunc</a:t>
            </a:r>
            <a:r>
              <a:rPr lang="en-US" sz="2400" dirty="0">
                <a:latin typeface="Courier New"/>
                <a:cs typeface="Courier New"/>
              </a:rPr>
              <a:t>=whatever</a:t>
            </a:r>
          </a:p>
          <a:p>
            <a:pPr marL="0" indent="0">
              <a:buNone/>
            </a:pPr>
            <a:r>
              <a:rPr lang="en-US" sz="2400" dirty="0" smtClean="0">
                <a:latin typeface="Courier New"/>
                <a:cs typeface="Courier New"/>
              </a:rPr>
              <a:t>return        !Optional unless premature </a:t>
            </a:r>
          </a:p>
          <a:p>
            <a:pPr marL="0" indent="0">
              <a:buNone/>
            </a:pPr>
            <a:r>
              <a:rPr lang="en-US" sz="2400" dirty="0" smtClean="0">
                <a:latin typeface="Courier New"/>
                <a:cs typeface="Courier New"/>
              </a:rPr>
              <a:t>END </a:t>
            </a:r>
            <a:r>
              <a:rPr lang="en-US" sz="2400" dirty="0">
                <a:latin typeface="Courier New"/>
                <a:cs typeface="Courier New"/>
              </a:rPr>
              <a:t>FUNCTION </a:t>
            </a:r>
            <a:r>
              <a:rPr lang="en-US" sz="2400" dirty="0" err="1">
                <a:latin typeface="Courier New"/>
                <a:cs typeface="Courier New"/>
              </a:rPr>
              <a:t>myfunc</a:t>
            </a:r>
            <a:endParaRPr lang="en-US" sz="2400" dirty="0">
              <a:latin typeface="Courier New"/>
              <a:cs typeface="Courier New"/>
            </a:endParaRPr>
          </a:p>
          <a:p>
            <a:endParaRPr lang="en-US" dirty="0"/>
          </a:p>
        </p:txBody>
      </p:sp>
    </p:spTree>
    <p:extLst>
      <p:ext uri="{BB962C8B-B14F-4D97-AF65-F5344CB8AC3E}">
        <p14:creationId xmlns:p14="http://schemas.microsoft.com/office/powerpoint/2010/main" val="2885576427"/>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Renaming the Result</a:t>
            </a:r>
            <a:endParaRPr lang="en-US" dirty="0"/>
          </a:p>
        </p:txBody>
      </p:sp>
      <p:sp>
        <p:nvSpPr>
          <p:cNvPr id="3" name="Content Placeholder 2"/>
          <p:cNvSpPr>
            <a:spLocks noGrp="1"/>
          </p:cNvSpPr>
          <p:nvPr>
            <p:ph idx="1"/>
          </p:nvPr>
        </p:nvSpPr>
        <p:spPr/>
        <p:txBody>
          <a:bodyPr/>
          <a:lstStyle/>
          <a:p>
            <a:r>
              <a:rPr lang="en-US" dirty="0" smtClean="0"/>
              <a:t>Normally the function value is returned by assigning a value to the name of the function.</a:t>
            </a:r>
          </a:p>
          <a:p>
            <a:r>
              <a:rPr lang="en-US" dirty="0" smtClean="0"/>
              <a:t>We can return it in a different variable with the </a:t>
            </a:r>
            <a:r>
              <a:rPr lang="en-US" dirty="0" smtClean="0">
                <a:latin typeface="Courier New"/>
                <a:cs typeface="Courier New"/>
              </a:rPr>
              <a:t>RESULT</a:t>
            </a:r>
            <a:r>
              <a:rPr lang="en-US" dirty="0" smtClean="0"/>
              <a:t> clause.</a:t>
            </a:r>
          </a:p>
          <a:p>
            <a:pPr marL="0" indent="0">
              <a:buNone/>
            </a:pPr>
            <a:r>
              <a:rPr lang="en-US" dirty="0">
                <a:latin typeface="Courier New"/>
                <a:cs typeface="Courier New"/>
              </a:rPr>
              <a:t> </a:t>
            </a:r>
            <a:r>
              <a:rPr lang="en-US" dirty="0" smtClean="0">
                <a:latin typeface="Courier New"/>
                <a:cs typeface="Courier New"/>
              </a:rPr>
              <a:t>function summit(</a:t>
            </a:r>
            <a:r>
              <a:rPr lang="en-US" dirty="0" err="1" smtClean="0">
                <a:latin typeface="Courier New"/>
                <a:cs typeface="Courier New"/>
              </a:rPr>
              <a:t>x,y</a:t>
            </a:r>
            <a:r>
              <a:rPr lang="en-US" dirty="0" smtClean="0">
                <a:latin typeface="Courier New"/>
                <a:cs typeface="Courier New"/>
              </a:rPr>
              <a:t>) result(s)</a:t>
            </a:r>
          </a:p>
          <a:p>
            <a:r>
              <a:rPr lang="en-US" dirty="0" smtClean="0"/>
              <a:t>Especially used for recursive functions (it is required in this case until F2008).</a:t>
            </a:r>
          </a:p>
          <a:p>
            <a:r>
              <a:rPr lang="en-US" dirty="0" smtClean="0"/>
              <a:t>When using </a:t>
            </a:r>
            <a:r>
              <a:rPr lang="en-US" dirty="0" smtClean="0">
                <a:latin typeface="Courier New"/>
                <a:cs typeface="Courier New"/>
              </a:rPr>
              <a:t>RESULT</a:t>
            </a:r>
            <a:r>
              <a:rPr lang="en-US" dirty="0" smtClean="0"/>
              <a:t> we declare the type of the name of the </a:t>
            </a:r>
            <a:r>
              <a:rPr lang="en-US" dirty="0" smtClean="0">
                <a:latin typeface="Courier New"/>
                <a:cs typeface="Courier New"/>
              </a:rPr>
              <a:t>RESULT</a:t>
            </a:r>
            <a:r>
              <a:rPr lang="en-US" dirty="0" smtClean="0"/>
              <a:t> rather than the name of the function.</a:t>
            </a:r>
            <a:endParaRPr lang="en-US" dirty="0"/>
          </a:p>
        </p:txBody>
      </p:sp>
    </p:spTree>
    <p:extLst>
      <p:ext uri="{BB962C8B-B14F-4D97-AF65-F5344CB8AC3E}">
        <p14:creationId xmlns:p14="http://schemas.microsoft.com/office/powerpoint/2010/main" val="194583429"/>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a:xfrm>
            <a:off x="228600" y="1600200"/>
            <a:ext cx="8763000" cy="4876800"/>
          </a:xfrm>
        </p:spPr>
        <p:txBody>
          <a:bodyPr>
            <a:normAutofit/>
          </a:bodyPr>
          <a:lstStyle/>
          <a:p>
            <a:pPr marL="0" indent="0">
              <a:buNone/>
            </a:pPr>
            <a:r>
              <a:rPr lang="en-US" sz="2400" dirty="0" smtClean="0">
                <a:latin typeface="Courier New"/>
                <a:cs typeface="Courier New"/>
              </a:rPr>
              <a:t>FUNCTION </a:t>
            </a:r>
            <a:r>
              <a:rPr lang="en-US" sz="2400" dirty="0" err="1" smtClean="0">
                <a:latin typeface="Courier New"/>
                <a:cs typeface="Courier New"/>
              </a:rPr>
              <a:t>myfunc</a:t>
            </a:r>
            <a:r>
              <a:rPr lang="en-US" sz="2400" dirty="0" smtClean="0">
                <a:latin typeface="Courier New"/>
                <a:cs typeface="Courier New"/>
              </a:rPr>
              <a:t>(param1,param2)RESULT value</a:t>
            </a:r>
            <a:endParaRPr lang="en-US" sz="2400" dirty="0">
              <a:latin typeface="Courier New"/>
              <a:cs typeface="Courier New"/>
            </a:endParaRPr>
          </a:p>
          <a:p>
            <a:pPr marL="0" indent="0">
              <a:buNone/>
            </a:pPr>
            <a:r>
              <a:rPr lang="en-US" sz="2400" dirty="0">
                <a:latin typeface="Courier New"/>
                <a:cs typeface="Courier New"/>
              </a:rPr>
              <a:t>   &lt;type&gt;             </a:t>
            </a:r>
            <a:r>
              <a:rPr lang="en-US" sz="2400" dirty="0" smtClean="0">
                <a:latin typeface="Courier New"/>
                <a:cs typeface="Courier New"/>
              </a:rPr>
              <a:t>:</a:t>
            </a:r>
            <a:r>
              <a:rPr lang="en-US" sz="2400" dirty="0">
                <a:latin typeface="Courier New"/>
                <a:cs typeface="Courier New"/>
              </a:rPr>
              <a:t>: </a:t>
            </a:r>
            <a:r>
              <a:rPr lang="en-US" sz="2400" dirty="0" smtClean="0">
                <a:latin typeface="Courier New"/>
                <a:cs typeface="Courier New"/>
              </a:rPr>
              <a:t>value</a:t>
            </a:r>
          </a:p>
          <a:p>
            <a:pPr marL="0" indent="0">
              <a:buNone/>
            </a:pPr>
            <a:r>
              <a:rPr lang="en-US" sz="2400" dirty="0">
                <a:latin typeface="Courier New"/>
                <a:cs typeface="Courier New"/>
              </a:rPr>
              <a:t> </a:t>
            </a:r>
            <a:r>
              <a:rPr lang="en-US" sz="2400" dirty="0" smtClean="0">
                <a:latin typeface="Courier New"/>
                <a:cs typeface="Courier New"/>
              </a:rPr>
              <a:t>  &lt;</a:t>
            </a:r>
            <a:r>
              <a:rPr lang="en-US" sz="2400" dirty="0">
                <a:latin typeface="Courier New"/>
                <a:cs typeface="Courier New"/>
              </a:rPr>
              <a:t>type&gt;, INTENT(in) :: param1</a:t>
            </a:r>
            <a:r>
              <a:rPr lang="en-US" sz="2400" dirty="0" smtClean="0">
                <a:latin typeface="Courier New"/>
                <a:cs typeface="Courier New"/>
              </a:rPr>
              <a:t>, param2</a:t>
            </a:r>
            <a:endParaRPr lang="en-US" sz="2400" dirty="0">
              <a:latin typeface="Courier New"/>
              <a:cs typeface="Courier New"/>
            </a:endParaRPr>
          </a:p>
          <a:p>
            <a:pPr marL="0" indent="0">
              <a:buNone/>
            </a:pPr>
            <a:r>
              <a:rPr lang="en-US" sz="2400" dirty="0">
                <a:latin typeface="Courier New"/>
                <a:cs typeface="Courier New"/>
              </a:rPr>
              <a:t>   &lt;type&gt;, INTENT(in) :: </a:t>
            </a:r>
            <a:r>
              <a:rPr lang="en-US" sz="2400" dirty="0" smtClean="0">
                <a:latin typeface="Courier New"/>
                <a:cs typeface="Courier New"/>
              </a:rPr>
              <a:t>param3, param4</a:t>
            </a:r>
            <a:endParaRPr lang="en-US" sz="2400" dirty="0">
              <a:latin typeface="Courier New"/>
              <a:cs typeface="Courier New"/>
            </a:endParaRPr>
          </a:p>
          <a:p>
            <a:pPr marL="0" indent="0">
              <a:buNone/>
            </a:pPr>
            <a:r>
              <a:rPr lang="en-US" sz="2400" dirty="0" smtClean="0">
                <a:latin typeface="Courier New"/>
                <a:cs typeface="Courier New"/>
              </a:rPr>
              <a:t>   statements</a:t>
            </a:r>
            <a:endParaRPr lang="en-US" sz="2400" dirty="0">
              <a:latin typeface="Courier New"/>
              <a:cs typeface="Courier New"/>
            </a:endParaRPr>
          </a:p>
          <a:p>
            <a:pPr marL="0" indent="0">
              <a:buNone/>
            </a:pPr>
            <a:r>
              <a:rPr lang="en-US" sz="2400" dirty="0" smtClean="0">
                <a:latin typeface="Courier New"/>
                <a:cs typeface="Courier New"/>
              </a:rPr>
              <a:t>   value=whatever</a:t>
            </a:r>
            <a:endParaRPr lang="en-US" sz="2400" dirty="0">
              <a:latin typeface="Courier New"/>
              <a:cs typeface="Courier New"/>
            </a:endParaRPr>
          </a:p>
          <a:p>
            <a:pPr marL="0" indent="0">
              <a:buNone/>
            </a:pPr>
            <a:r>
              <a:rPr lang="en-US" sz="2400" dirty="0" smtClean="0">
                <a:latin typeface="Courier New"/>
                <a:cs typeface="Courier New"/>
              </a:rPr>
              <a:t>return        !Optional unless premature </a:t>
            </a:r>
          </a:p>
          <a:p>
            <a:pPr marL="0" indent="0">
              <a:buNone/>
            </a:pPr>
            <a:r>
              <a:rPr lang="en-US" sz="2400" dirty="0" smtClean="0">
                <a:latin typeface="Courier New"/>
                <a:cs typeface="Courier New"/>
              </a:rPr>
              <a:t>END </a:t>
            </a:r>
            <a:r>
              <a:rPr lang="en-US" sz="2400" dirty="0">
                <a:latin typeface="Courier New"/>
                <a:cs typeface="Courier New"/>
              </a:rPr>
              <a:t>FUNCTION </a:t>
            </a:r>
            <a:r>
              <a:rPr lang="en-US" sz="2400" dirty="0" err="1">
                <a:latin typeface="Courier New"/>
                <a:cs typeface="Courier New"/>
              </a:rPr>
              <a:t>myfunc</a:t>
            </a:r>
            <a:endParaRPr lang="en-US" sz="2400" dirty="0">
              <a:latin typeface="Courier New"/>
              <a:cs typeface="Courier New"/>
            </a:endParaRPr>
          </a:p>
          <a:p>
            <a:endParaRPr lang="en-US" dirty="0"/>
          </a:p>
        </p:txBody>
      </p:sp>
    </p:spTree>
    <p:extLst>
      <p:ext uri="{BB962C8B-B14F-4D97-AF65-F5344CB8AC3E}">
        <p14:creationId xmlns:p14="http://schemas.microsoft.com/office/powerpoint/2010/main" val="43151988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Subroutines</a:t>
            </a:r>
            <a:endParaRPr lang="en-US" dirty="0"/>
          </a:p>
        </p:txBody>
      </p:sp>
      <p:sp>
        <p:nvSpPr>
          <p:cNvPr id="3" name="Content Placeholder 2"/>
          <p:cNvSpPr>
            <a:spLocks noGrp="1"/>
          </p:cNvSpPr>
          <p:nvPr>
            <p:ph idx="1"/>
          </p:nvPr>
        </p:nvSpPr>
        <p:spPr/>
        <p:txBody>
          <a:bodyPr/>
          <a:lstStyle/>
          <a:p>
            <a:pPr marL="0" indent="0">
              <a:buNone/>
            </a:pPr>
            <a:r>
              <a:rPr lang="en-US" sz="2400" dirty="0">
                <a:latin typeface="Courier New"/>
                <a:cs typeface="Courier New"/>
              </a:rPr>
              <a:t>SUBROUTINE </a:t>
            </a:r>
            <a:r>
              <a:rPr lang="en-US" sz="2400" dirty="0" err="1">
                <a:latin typeface="Courier New"/>
                <a:cs typeface="Courier New"/>
              </a:rPr>
              <a:t>mysub</a:t>
            </a:r>
            <a:r>
              <a:rPr lang="en-US" sz="2400" dirty="0">
                <a:latin typeface="Courier New"/>
                <a:cs typeface="Courier New"/>
              </a:rPr>
              <a:t>(param1,param2,param3)</a:t>
            </a:r>
          </a:p>
          <a:p>
            <a:pPr marL="0" indent="0">
              <a:buNone/>
            </a:pPr>
            <a:r>
              <a:rPr lang="en-US" sz="2400" dirty="0" smtClean="0">
                <a:latin typeface="Courier New"/>
                <a:cs typeface="Courier New"/>
              </a:rPr>
              <a:t>   &lt;</a:t>
            </a:r>
            <a:r>
              <a:rPr lang="en-US" sz="2400" dirty="0">
                <a:latin typeface="Courier New"/>
                <a:cs typeface="Courier New"/>
              </a:rPr>
              <a:t>type&gt; INTENT(in)    </a:t>
            </a:r>
            <a:r>
              <a:rPr lang="en-US" sz="2400" dirty="0" smtClean="0">
                <a:latin typeface="Courier New"/>
                <a:cs typeface="Courier New"/>
              </a:rPr>
              <a:t>:</a:t>
            </a:r>
            <a:r>
              <a:rPr lang="en-US" sz="2400" dirty="0">
                <a:latin typeface="Courier New"/>
                <a:cs typeface="Courier New"/>
              </a:rPr>
              <a:t>: param1</a:t>
            </a:r>
          </a:p>
          <a:p>
            <a:pPr marL="0" indent="0">
              <a:buNone/>
            </a:pPr>
            <a:r>
              <a:rPr lang="en-US" sz="2400" dirty="0" smtClean="0">
                <a:latin typeface="Courier New"/>
                <a:cs typeface="Courier New"/>
              </a:rPr>
              <a:t>   &lt;</a:t>
            </a:r>
            <a:r>
              <a:rPr lang="en-US" sz="2400" dirty="0">
                <a:latin typeface="Courier New"/>
                <a:cs typeface="Courier New"/>
              </a:rPr>
              <a:t>type&gt; INTENT(out)   </a:t>
            </a:r>
            <a:r>
              <a:rPr lang="en-US" sz="2400" dirty="0" smtClean="0">
                <a:latin typeface="Courier New"/>
                <a:cs typeface="Courier New"/>
              </a:rPr>
              <a:t>:</a:t>
            </a:r>
            <a:r>
              <a:rPr lang="en-US" sz="2400" dirty="0">
                <a:latin typeface="Courier New"/>
                <a:cs typeface="Courier New"/>
              </a:rPr>
              <a:t>: param2</a:t>
            </a:r>
          </a:p>
          <a:p>
            <a:pPr marL="0" indent="0">
              <a:buNone/>
            </a:pPr>
            <a:r>
              <a:rPr lang="en-US" sz="2400" dirty="0" smtClean="0">
                <a:latin typeface="Courier New"/>
                <a:cs typeface="Courier New"/>
              </a:rPr>
              <a:t>   &lt;</a:t>
            </a:r>
            <a:r>
              <a:rPr lang="en-US" sz="2400" dirty="0">
                <a:latin typeface="Courier New"/>
                <a:cs typeface="Courier New"/>
              </a:rPr>
              <a:t>type&gt; INTENT(</a:t>
            </a:r>
            <a:r>
              <a:rPr lang="en-US" sz="2400" dirty="0" err="1">
                <a:latin typeface="Courier New"/>
                <a:cs typeface="Courier New"/>
              </a:rPr>
              <a:t>inout</a:t>
            </a:r>
            <a:r>
              <a:rPr lang="en-US" sz="2400" dirty="0">
                <a:latin typeface="Courier New"/>
                <a:cs typeface="Courier New"/>
              </a:rPr>
              <a:t>) :: param3</a:t>
            </a:r>
          </a:p>
          <a:p>
            <a:pPr marL="0" indent="0">
              <a:buNone/>
            </a:pPr>
            <a:r>
              <a:rPr lang="en-US" sz="2400" dirty="0">
                <a:latin typeface="Courier New"/>
                <a:cs typeface="Courier New"/>
              </a:rPr>
              <a:t>  </a:t>
            </a:r>
            <a:r>
              <a:rPr lang="en-US" sz="2400" dirty="0" smtClean="0">
                <a:latin typeface="Courier New"/>
                <a:cs typeface="Courier New"/>
              </a:rPr>
              <a:t> </a:t>
            </a:r>
            <a:r>
              <a:rPr lang="en-US" sz="2400" dirty="0">
                <a:latin typeface="Courier New"/>
                <a:cs typeface="Courier New"/>
              </a:rPr>
              <a:t>statements</a:t>
            </a:r>
          </a:p>
          <a:p>
            <a:pPr marL="0" indent="0">
              <a:buNone/>
            </a:pPr>
            <a:r>
              <a:rPr lang="en-US" sz="2400" dirty="0">
                <a:latin typeface="Courier New"/>
                <a:cs typeface="Courier New"/>
              </a:rPr>
              <a:t>   </a:t>
            </a:r>
            <a:r>
              <a:rPr lang="en-US" sz="2400" dirty="0" smtClean="0">
                <a:latin typeface="Courier New"/>
                <a:cs typeface="Courier New"/>
              </a:rPr>
              <a:t>return       ! </a:t>
            </a:r>
            <a:r>
              <a:rPr lang="en-US" sz="2400" dirty="0">
                <a:latin typeface="Courier New"/>
                <a:cs typeface="Courier New"/>
              </a:rPr>
              <a:t>Optional unless premature</a:t>
            </a:r>
          </a:p>
          <a:p>
            <a:pPr marL="0" indent="0">
              <a:buNone/>
            </a:pPr>
            <a:r>
              <a:rPr lang="en-US" sz="2400" dirty="0">
                <a:latin typeface="Courier New"/>
                <a:cs typeface="Courier New"/>
              </a:rPr>
              <a:t>END SUBROUTINE </a:t>
            </a:r>
            <a:r>
              <a:rPr lang="en-US" sz="2400" dirty="0" err="1">
                <a:latin typeface="Courier New"/>
                <a:cs typeface="Courier New"/>
              </a:rPr>
              <a:t>mysub</a:t>
            </a:r>
            <a:endParaRPr lang="en-US" sz="2400" dirty="0">
              <a:latin typeface="Courier New"/>
              <a:cs typeface="Courier New"/>
            </a:endParaRPr>
          </a:p>
          <a:p>
            <a:endParaRPr lang="en-US" dirty="0"/>
          </a:p>
        </p:txBody>
      </p:sp>
    </p:spTree>
    <p:extLst>
      <p:ext uri="{BB962C8B-B14F-4D97-AF65-F5344CB8AC3E}">
        <p14:creationId xmlns:p14="http://schemas.microsoft.com/office/powerpoint/2010/main" val="1231228438"/>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Invoking Functions and Subroutines</a:t>
            </a:r>
            <a:endParaRPr lang="en-US" dirty="0"/>
          </a:p>
        </p:txBody>
      </p:sp>
      <p:sp>
        <p:nvSpPr>
          <p:cNvPr id="3" name="Content Placeholder 2"/>
          <p:cNvSpPr>
            <a:spLocks noGrp="1"/>
          </p:cNvSpPr>
          <p:nvPr>
            <p:ph idx="1"/>
          </p:nvPr>
        </p:nvSpPr>
        <p:spPr/>
        <p:txBody>
          <a:bodyPr/>
          <a:lstStyle/>
          <a:p>
            <a:r>
              <a:rPr lang="en-US" dirty="0"/>
              <a:t>Function</a:t>
            </a:r>
          </a:p>
          <a:p>
            <a:pPr lvl="1"/>
            <a:r>
              <a:rPr lang="en-US" dirty="0"/>
              <a:t>Invoke by its name</a:t>
            </a:r>
          </a:p>
          <a:p>
            <a:pPr lvl="1" indent="0">
              <a:buNone/>
            </a:pPr>
            <a:r>
              <a:rPr lang="en-US" dirty="0"/>
              <a:t>	</a:t>
            </a:r>
            <a:r>
              <a:rPr lang="en-US" dirty="0">
                <a:latin typeface="Courier New"/>
                <a:cs typeface="Courier New"/>
              </a:rPr>
              <a:t>x=</a:t>
            </a:r>
            <a:r>
              <a:rPr lang="en-US" dirty="0" err="1">
                <a:latin typeface="Courier New"/>
                <a:cs typeface="Courier New"/>
              </a:rPr>
              <a:t>myfunc</a:t>
            </a:r>
            <a:r>
              <a:rPr lang="en-US" dirty="0">
                <a:latin typeface="Courier New"/>
                <a:cs typeface="Courier New"/>
              </a:rPr>
              <a:t>(</a:t>
            </a:r>
            <a:r>
              <a:rPr lang="en-US" dirty="0" err="1">
                <a:latin typeface="Courier New"/>
                <a:cs typeface="Courier New"/>
              </a:rPr>
              <a:t>z,w</a:t>
            </a:r>
            <a:r>
              <a:rPr lang="en-US" dirty="0">
                <a:latin typeface="Courier New"/>
                <a:cs typeface="Courier New"/>
              </a:rPr>
              <a:t>)</a:t>
            </a:r>
          </a:p>
          <a:p>
            <a:pPr lvl="1" indent="0">
              <a:buNone/>
            </a:pPr>
            <a:r>
              <a:rPr lang="en-US" dirty="0">
                <a:latin typeface="Courier New"/>
                <a:cs typeface="Courier New"/>
              </a:rPr>
              <a:t>	y=c*</a:t>
            </a:r>
            <a:r>
              <a:rPr lang="en-US" dirty="0" err="1">
                <a:latin typeface="Courier New"/>
                <a:cs typeface="Courier New"/>
              </a:rPr>
              <a:t>afunc</a:t>
            </a:r>
            <a:r>
              <a:rPr lang="en-US" dirty="0">
                <a:latin typeface="Courier New"/>
                <a:cs typeface="Courier New"/>
              </a:rPr>
              <a:t>(</a:t>
            </a:r>
            <a:r>
              <a:rPr lang="en-US" dirty="0" err="1">
                <a:latin typeface="Courier New"/>
                <a:cs typeface="Courier New"/>
              </a:rPr>
              <a:t>z,w</a:t>
            </a:r>
            <a:r>
              <a:rPr lang="en-US" dirty="0">
                <a:latin typeface="Courier New"/>
                <a:cs typeface="Courier New"/>
              </a:rPr>
              <a:t>)</a:t>
            </a:r>
          </a:p>
          <a:p>
            <a:pPr lvl="1" indent="0">
              <a:buNone/>
            </a:pPr>
            <a:r>
              <a:rPr lang="en-US" dirty="0">
                <a:cs typeface="American Typewriter"/>
              </a:rPr>
              <a:t>A function is just like a variable except it cannot be an </a:t>
            </a:r>
            <a:r>
              <a:rPr lang="en-US" i="1" dirty="0" err="1">
                <a:cs typeface="American Typewriter"/>
              </a:rPr>
              <a:t>lvalue</a:t>
            </a:r>
            <a:r>
              <a:rPr lang="en-US" i="1" dirty="0">
                <a:cs typeface="American Typewriter"/>
              </a:rPr>
              <a:t> </a:t>
            </a:r>
            <a:r>
              <a:rPr lang="en-US" dirty="0">
                <a:cs typeface="American Typewriter"/>
              </a:rPr>
              <a:t>(appear on the left-hand side of =)</a:t>
            </a:r>
          </a:p>
          <a:p>
            <a:r>
              <a:rPr lang="en-US" dirty="0"/>
              <a:t>Subroutine</a:t>
            </a:r>
          </a:p>
          <a:p>
            <a:pPr lvl="1"/>
            <a:r>
              <a:rPr lang="en-US" dirty="0"/>
              <a:t>Use the </a:t>
            </a:r>
            <a:r>
              <a:rPr lang="en-US" dirty="0">
                <a:latin typeface="Courier New"/>
                <a:cs typeface="Courier New"/>
              </a:rPr>
              <a:t>call</a:t>
            </a:r>
            <a:r>
              <a:rPr lang="en-US" dirty="0"/>
              <a:t> keyword</a:t>
            </a:r>
          </a:p>
          <a:p>
            <a:pPr marL="857250" lvl="2" indent="0">
              <a:buNone/>
            </a:pPr>
            <a:r>
              <a:rPr lang="en-US" dirty="0">
                <a:latin typeface="Courier New"/>
                <a:cs typeface="Courier New"/>
              </a:rPr>
              <a:t>CALL </a:t>
            </a:r>
            <a:r>
              <a:rPr lang="en-US" dirty="0" err="1">
                <a:latin typeface="Courier New"/>
                <a:cs typeface="Courier New"/>
              </a:rPr>
              <a:t>mysub</a:t>
            </a:r>
            <a:r>
              <a:rPr lang="en-US" dirty="0">
                <a:latin typeface="Courier New"/>
                <a:cs typeface="Courier New"/>
              </a:rPr>
              <a:t>(</a:t>
            </a:r>
            <a:r>
              <a:rPr lang="en-US" dirty="0" err="1">
                <a:latin typeface="Courier New"/>
                <a:cs typeface="Courier New"/>
              </a:rPr>
              <a:t>x,y,z</a:t>
            </a:r>
            <a:r>
              <a:rPr lang="en-US" dirty="0" smtClean="0">
                <a:latin typeface="Courier New"/>
                <a:cs typeface="Courier New"/>
              </a:rPr>
              <a:t>)</a:t>
            </a:r>
            <a:endParaRPr lang="en-US" dirty="0">
              <a:latin typeface="Courier New"/>
              <a:cs typeface="Courier New"/>
            </a:endParaRPr>
          </a:p>
        </p:txBody>
      </p:sp>
    </p:spTree>
    <p:extLst>
      <p:ext uri="{BB962C8B-B14F-4D97-AF65-F5344CB8AC3E}">
        <p14:creationId xmlns:p14="http://schemas.microsoft.com/office/powerpoint/2010/main" val="3061738199"/>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smtClean="0"/>
              <a:t>1. Write a function that computes Euclidean distance between points </a:t>
            </a:r>
            <a:r>
              <a:rPr lang="en-US" dirty="0" smtClean="0">
                <a:latin typeface="Courier New"/>
                <a:cs typeface="Courier New"/>
              </a:rPr>
              <a:t>x1,y1 </a:t>
            </a:r>
            <a:r>
              <a:rPr lang="en-US" dirty="0" smtClean="0"/>
              <a:t>and </a:t>
            </a:r>
            <a:r>
              <a:rPr lang="en-US" dirty="0" smtClean="0">
                <a:latin typeface="Courier New"/>
                <a:cs typeface="Courier New"/>
              </a:rPr>
              <a:t>x2,y2</a:t>
            </a:r>
            <a:r>
              <a:rPr lang="en-US" dirty="0" smtClean="0"/>
              <a:t>.  Fortran has a built-in </a:t>
            </a:r>
            <a:r>
              <a:rPr lang="en-US" dirty="0" err="1" smtClean="0">
                <a:latin typeface="Courier New"/>
                <a:cs typeface="Courier New"/>
              </a:rPr>
              <a:t>sqrt</a:t>
            </a:r>
            <a:r>
              <a:rPr lang="en-US" dirty="0" smtClean="0"/>
              <a:t> intrinsic that you should use.</a:t>
            </a:r>
          </a:p>
          <a:p>
            <a:pPr marL="0" indent="0">
              <a:buNone/>
            </a:pPr>
            <a:r>
              <a:rPr lang="en-US" dirty="0" smtClean="0"/>
              <a:t> Write the main program to call this function for     </a:t>
            </a:r>
          </a:p>
          <a:p>
            <a:pPr marL="0" indent="0">
              <a:buNone/>
            </a:pPr>
            <a:r>
              <a:rPr lang="en-US" dirty="0">
                <a:latin typeface="Courier New"/>
                <a:cs typeface="Courier New"/>
              </a:rPr>
              <a:t> </a:t>
            </a:r>
            <a:r>
              <a:rPr lang="en-US" dirty="0" smtClean="0">
                <a:latin typeface="Courier New"/>
                <a:cs typeface="Courier New"/>
              </a:rPr>
              <a:t> x1=-1, y1=2, x2=3, y2=5</a:t>
            </a:r>
          </a:p>
          <a:p>
            <a:pPr marL="0" indent="0">
              <a:buNone/>
            </a:pPr>
            <a:r>
              <a:rPr lang="en-US" dirty="0" smtClean="0">
                <a:latin typeface="Courier New"/>
                <a:cs typeface="Courier New"/>
              </a:rPr>
              <a:t>  x1=11,y1=4, x2=7, y2</a:t>
            </a:r>
            <a:r>
              <a:rPr lang="en-US" smtClean="0">
                <a:latin typeface="Courier New"/>
                <a:cs typeface="Courier New"/>
              </a:rPr>
              <a:t>=9</a:t>
            </a:r>
          </a:p>
          <a:p>
            <a:pPr marL="0" indent="0">
              <a:buNone/>
            </a:pPr>
            <a:endParaRPr lang="en-US" dirty="0" smtClean="0">
              <a:latin typeface="Courier New"/>
              <a:cs typeface="Courier New"/>
            </a:endParaRPr>
          </a:p>
          <a:p>
            <a:pPr marL="0" indent="0">
              <a:buNone/>
            </a:pPr>
            <a:r>
              <a:rPr lang="en-US" dirty="0" smtClean="0">
                <a:cs typeface="Courier New"/>
              </a:rPr>
              <a:t>2. Given two points </a:t>
            </a:r>
            <a:r>
              <a:rPr lang="en-US" dirty="0" smtClean="0">
                <a:latin typeface="Courier New"/>
                <a:cs typeface="Courier New"/>
              </a:rPr>
              <a:t>x1,y1 </a:t>
            </a:r>
            <a:r>
              <a:rPr lang="en-US" dirty="0" smtClean="0">
                <a:cs typeface="Courier New"/>
              </a:rPr>
              <a:t>and </a:t>
            </a:r>
            <a:r>
              <a:rPr lang="en-US" dirty="0" smtClean="0">
                <a:latin typeface="Courier New"/>
                <a:cs typeface="Courier New"/>
              </a:rPr>
              <a:t>x2,y2, </a:t>
            </a:r>
            <a:r>
              <a:rPr lang="en-US" dirty="0" smtClean="0">
                <a:cs typeface="Courier New"/>
              </a:rPr>
              <a:t>write a subroutine to determine which is closer to a third point </a:t>
            </a:r>
            <a:r>
              <a:rPr lang="en-US" dirty="0" smtClean="0">
                <a:latin typeface="Courier New"/>
                <a:cs typeface="Courier New"/>
              </a:rPr>
              <a:t>x3,y3</a:t>
            </a:r>
            <a:r>
              <a:rPr lang="en-US" dirty="0" smtClean="0">
                <a:cs typeface="Courier New"/>
              </a:rPr>
              <a:t>.  It should pass back a message.  You can pass in the points and call the Euclidean distance function from the subroutine, or you can pass in the two distances.  (The former would be better programming but if you feel uncertain please go ahead and compute distances separately for now.)  Test with</a:t>
            </a:r>
          </a:p>
          <a:p>
            <a:pPr marL="0" indent="0">
              <a:buNone/>
            </a:pPr>
            <a:r>
              <a:rPr lang="en-US" dirty="0">
                <a:cs typeface="Courier New"/>
              </a:rPr>
              <a:t> </a:t>
            </a:r>
            <a:r>
              <a:rPr lang="en-US" dirty="0" smtClean="0">
                <a:cs typeface="Courier New"/>
              </a:rPr>
              <a:t>   </a:t>
            </a:r>
            <a:r>
              <a:rPr lang="en-US" dirty="0" smtClean="0">
                <a:latin typeface="Courier New"/>
                <a:cs typeface="Courier New"/>
              </a:rPr>
              <a:t>x3=10, y3=5</a:t>
            </a:r>
          </a:p>
          <a:p>
            <a:pPr marL="0" indent="0">
              <a:buNone/>
            </a:pPr>
            <a:r>
              <a:rPr lang="en-US" dirty="0" smtClean="0">
                <a:cs typeface="Courier New"/>
              </a:rPr>
              <a:t>You will need to declare the function name in the calling unit as if it were a variable, e.g.</a:t>
            </a:r>
          </a:p>
          <a:p>
            <a:pPr marL="0" indent="0">
              <a:buNone/>
            </a:pPr>
            <a:r>
              <a:rPr lang="en-US" dirty="0">
                <a:cs typeface="Courier New"/>
              </a:rPr>
              <a:t> </a:t>
            </a:r>
            <a:r>
              <a:rPr lang="en-US" dirty="0" smtClean="0">
                <a:cs typeface="Courier New"/>
              </a:rPr>
              <a:t>  </a:t>
            </a:r>
            <a:r>
              <a:rPr lang="en-US" dirty="0" smtClean="0">
                <a:latin typeface="Courier New"/>
                <a:cs typeface="Courier New"/>
              </a:rPr>
              <a:t>real </a:t>
            </a:r>
            <a:r>
              <a:rPr lang="en-US" dirty="0" err="1" smtClean="0">
                <a:latin typeface="Courier New"/>
                <a:cs typeface="Courier New"/>
              </a:rPr>
              <a:t>eu_dist</a:t>
            </a:r>
            <a:endParaRPr lang="en-US" dirty="0">
              <a:latin typeface="Courier New"/>
              <a:cs typeface="Courier New"/>
            </a:endParaRPr>
          </a:p>
        </p:txBody>
      </p:sp>
    </p:spTree>
    <p:extLst>
      <p:ext uri="{BB962C8B-B14F-4D97-AF65-F5344CB8AC3E}">
        <p14:creationId xmlns:p14="http://schemas.microsoft.com/office/powerpoint/2010/main" val="1107996675"/>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Passing Arrays to Subprograms</a:t>
            </a:r>
            <a:endParaRPr lang="en-US" dirty="0"/>
          </a:p>
        </p:txBody>
      </p:sp>
      <p:sp>
        <p:nvSpPr>
          <p:cNvPr id="3" name="Content Placeholder 2"/>
          <p:cNvSpPr>
            <a:spLocks noGrp="1"/>
          </p:cNvSpPr>
          <p:nvPr>
            <p:ph idx="1"/>
          </p:nvPr>
        </p:nvSpPr>
        <p:spPr>
          <a:xfrm>
            <a:off x="457200" y="1600200"/>
            <a:ext cx="8229600" cy="5257800"/>
          </a:xfrm>
        </p:spPr>
        <p:txBody>
          <a:bodyPr>
            <a:normAutofit/>
          </a:bodyPr>
          <a:lstStyle/>
          <a:p>
            <a:r>
              <a:rPr lang="en-US" dirty="0" smtClean="0"/>
              <a:t>Arrays may be passed in one of three ways.</a:t>
            </a:r>
          </a:p>
          <a:p>
            <a:r>
              <a:rPr lang="en-US" dirty="0" smtClean="0"/>
              <a:t>Static</a:t>
            </a:r>
          </a:p>
          <a:p>
            <a:pPr lvl="1"/>
            <a:r>
              <a:rPr lang="en-US" dirty="0" smtClean="0"/>
              <a:t>Dimensions are declared as fixed numbers in both calling unit and </a:t>
            </a:r>
            <a:r>
              <a:rPr lang="en-US" dirty="0" err="1" smtClean="0"/>
              <a:t>callee</a:t>
            </a:r>
            <a:r>
              <a:rPr lang="en-US" dirty="0" smtClean="0"/>
              <a:t>.</a:t>
            </a:r>
          </a:p>
          <a:p>
            <a:r>
              <a:rPr lang="en-US" dirty="0" smtClean="0"/>
              <a:t>Automatic</a:t>
            </a:r>
          </a:p>
          <a:p>
            <a:pPr lvl="1"/>
            <a:r>
              <a:rPr lang="en-US" dirty="0" smtClean="0"/>
              <a:t>Dimensions may be passed in the argument list</a:t>
            </a:r>
          </a:p>
          <a:p>
            <a:r>
              <a:rPr lang="en-US" dirty="0" smtClean="0"/>
              <a:t>Assumed-Shape</a:t>
            </a:r>
          </a:p>
          <a:p>
            <a:pPr lvl="1"/>
            <a:r>
              <a:rPr lang="en-US" dirty="0" smtClean="0"/>
              <a:t>Only the rank is given, with an appropriate number of colons.</a:t>
            </a:r>
          </a:p>
        </p:txBody>
      </p:sp>
    </p:spTree>
    <p:extLst>
      <p:ext uri="{BB962C8B-B14F-4D97-AF65-F5344CB8AC3E}">
        <p14:creationId xmlns:p14="http://schemas.microsoft.com/office/powerpoint/2010/main" val="1825081246"/>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Content Placeholder 2"/>
          <p:cNvSpPr>
            <a:spLocks noGrp="1"/>
          </p:cNvSpPr>
          <p:nvPr>
            <p:ph idx="1"/>
          </p:nvPr>
        </p:nvSpPr>
        <p:spPr>
          <a:xfrm>
            <a:off x="457200" y="1295400"/>
            <a:ext cx="8229600" cy="5562600"/>
          </a:xfrm>
        </p:spPr>
        <p:txBody>
          <a:bodyPr>
            <a:noAutofit/>
          </a:bodyPr>
          <a:lstStyle/>
          <a:p>
            <a:pPr marL="0" indent="0">
              <a:buNone/>
            </a:pPr>
            <a:r>
              <a:rPr lang="en-US" sz="1800" dirty="0" smtClean="0">
                <a:latin typeface="Courier New"/>
                <a:cs typeface="Courier New"/>
              </a:rPr>
              <a:t>real, dimension(100) :: A</a:t>
            </a:r>
          </a:p>
          <a:p>
            <a:pPr marL="0" indent="0">
              <a:buNone/>
            </a:pPr>
            <a:r>
              <a:rPr lang="en-US" sz="1800" dirty="0" smtClean="0">
                <a:latin typeface="Courier New"/>
                <a:cs typeface="Courier New"/>
              </a:rPr>
              <a:t>call sub(A)</a:t>
            </a:r>
          </a:p>
          <a:p>
            <a:pPr marL="0" indent="0">
              <a:buNone/>
            </a:pPr>
            <a:r>
              <a:rPr lang="en-US" sz="1800" dirty="0" smtClean="0">
                <a:latin typeface="Courier New"/>
                <a:cs typeface="Courier New"/>
              </a:rPr>
              <a:t>subroutine sub(A)</a:t>
            </a:r>
          </a:p>
          <a:p>
            <a:pPr marL="0" indent="0">
              <a:buNone/>
            </a:pPr>
            <a:r>
              <a:rPr lang="en-US" sz="1800" dirty="0" smtClean="0">
                <a:latin typeface="Courier New"/>
                <a:cs typeface="Courier New"/>
              </a:rPr>
              <a:t>real, dimension(100) :: A  ! in sub</a:t>
            </a:r>
          </a:p>
          <a:p>
            <a:pPr marL="0" indent="0">
              <a:buNone/>
            </a:pPr>
            <a:endParaRPr lang="en-US" sz="1800" dirty="0">
              <a:latin typeface="Courier New"/>
              <a:cs typeface="Courier New"/>
            </a:endParaRPr>
          </a:p>
          <a:p>
            <a:pPr marL="0" indent="0">
              <a:buNone/>
            </a:pPr>
            <a:r>
              <a:rPr lang="en-US" sz="1800" dirty="0" smtClean="0">
                <a:latin typeface="Courier New"/>
                <a:cs typeface="Courier New"/>
              </a:rPr>
              <a:t>real, dimension(n) :: A</a:t>
            </a:r>
          </a:p>
          <a:p>
            <a:pPr marL="0" indent="0">
              <a:buNone/>
            </a:pPr>
            <a:r>
              <a:rPr lang="en-US" sz="1800" dirty="0" smtClean="0">
                <a:latin typeface="Courier New"/>
                <a:cs typeface="Courier New"/>
              </a:rPr>
              <a:t>call sub(</a:t>
            </a:r>
            <a:r>
              <a:rPr lang="en-US" sz="1800" dirty="0" err="1" smtClean="0">
                <a:latin typeface="Courier New"/>
                <a:cs typeface="Courier New"/>
              </a:rPr>
              <a:t>A,n</a:t>
            </a:r>
            <a:r>
              <a:rPr lang="en-US" sz="1800" dirty="0" smtClean="0">
                <a:latin typeface="Courier New"/>
                <a:cs typeface="Courier New"/>
              </a:rPr>
              <a:t>)</a:t>
            </a:r>
          </a:p>
          <a:p>
            <a:pPr marL="0" indent="0">
              <a:buNone/>
            </a:pPr>
            <a:r>
              <a:rPr lang="en-US" sz="1800" dirty="0" smtClean="0">
                <a:latin typeface="Courier New"/>
                <a:cs typeface="Courier New"/>
              </a:rPr>
              <a:t>subroutine sub(</a:t>
            </a:r>
            <a:r>
              <a:rPr lang="en-US" sz="1800" dirty="0" err="1" smtClean="0">
                <a:latin typeface="Courier New"/>
                <a:cs typeface="Courier New"/>
              </a:rPr>
              <a:t>A,n</a:t>
            </a:r>
            <a:r>
              <a:rPr lang="en-US" sz="1800" dirty="0" smtClean="0">
                <a:latin typeface="Courier New"/>
                <a:cs typeface="Courier New"/>
              </a:rPr>
              <a:t>)</a:t>
            </a:r>
          </a:p>
          <a:p>
            <a:pPr marL="0" indent="0">
              <a:buNone/>
            </a:pPr>
            <a:r>
              <a:rPr lang="en-US" sz="1800" dirty="0" smtClean="0">
                <a:latin typeface="Courier New"/>
                <a:cs typeface="Courier New"/>
              </a:rPr>
              <a:t>real, dimension(n) :: A  ! in sub</a:t>
            </a:r>
          </a:p>
          <a:p>
            <a:pPr marL="0" indent="0">
              <a:buNone/>
            </a:pPr>
            <a:r>
              <a:rPr lang="en-US" sz="1800" dirty="0" smtClean="0">
                <a:latin typeface="Courier New"/>
                <a:cs typeface="Courier New"/>
              </a:rPr>
              <a:t>integer            :: n</a:t>
            </a:r>
          </a:p>
          <a:p>
            <a:pPr marL="0" indent="0">
              <a:buNone/>
            </a:pPr>
            <a:endParaRPr lang="en-US" sz="1800" dirty="0" smtClean="0">
              <a:latin typeface="Courier New"/>
              <a:cs typeface="Courier New"/>
            </a:endParaRPr>
          </a:p>
          <a:p>
            <a:pPr marL="0" indent="0">
              <a:buNone/>
            </a:pPr>
            <a:r>
              <a:rPr lang="en-US" sz="1800" dirty="0" smtClean="0">
                <a:latin typeface="Courier New"/>
                <a:cs typeface="Courier New"/>
              </a:rPr>
              <a:t>real, dimension(n) :: A</a:t>
            </a:r>
          </a:p>
          <a:p>
            <a:pPr marL="0" indent="0">
              <a:buNone/>
            </a:pPr>
            <a:r>
              <a:rPr lang="en-US" sz="1800" dirty="0" smtClean="0">
                <a:latin typeface="Courier New"/>
                <a:cs typeface="Courier New"/>
              </a:rPr>
              <a:t>call sub(A)</a:t>
            </a:r>
          </a:p>
          <a:p>
            <a:pPr marL="0" indent="0">
              <a:buNone/>
            </a:pPr>
            <a:r>
              <a:rPr lang="en-US" sz="1800" dirty="0" smtClean="0">
                <a:latin typeface="Courier New"/>
                <a:cs typeface="Courier New"/>
              </a:rPr>
              <a:t>subroutine sub(A)</a:t>
            </a:r>
          </a:p>
          <a:p>
            <a:pPr marL="0" indent="0">
              <a:buNone/>
            </a:pPr>
            <a:r>
              <a:rPr lang="en-US" sz="1800" dirty="0" smtClean="0">
                <a:latin typeface="Courier New"/>
                <a:cs typeface="Courier New"/>
              </a:rPr>
              <a:t>real, dimension(</a:t>
            </a:r>
            <a:r>
              <a:rPr lang="en-US" sz="1800" dirty="0" smtClean="0">
                <a:latin typeface="Courier New"/>
                <a:cs typeface="Courier New"/>
                <a:sym typeface="Wingdings"/>
              </a:rPr>
              <a:t>:) :: A   ! in </a:t>
            </a:r>
            <a:r>
              <a:rPr lang="en-US" sz="2000" dirty="0" smtClean="0">
                <a:latin typeface="Courier New"/>
                <a:cs typeface="Courier New"/>
                <a:sym typeface="Wingdings"/>
              </a:rPr>
              <a:t>sub</a:t>
            </a:r>
            <a:r>
              <a:rPr lang="en-US" sz="2000" dirty="0" smtClean="0">
                <a:latin typeface="Courier New"/>
                <a:cs typeface="Courier New"/>
              </a:rPr>
              <a:t> </a:t>
            </a:r>
            <a:endParaRPr lang="en-US" sz="2000" dirty="0">
              <a:latin typeface="Courier New"/>
              <a:cs typeface="Courier New"/>
            </a:endParaRPr>
          </a:p>
        </p:txBody>
      </p:sp>
    </p:spTree>
    <p:extLst>
      <p:ext uri="{BB962C8B-B14F-4D97-AF65-F5344CB8AC3E}">
        <p14:creationId xmlns:p14="http://schemas.microsoft.com/office/powerpoint/2010/main" val="1631571421"/>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Local Arrays</a:t>
            </a:r>
            <a:endParaRPr lang="en-US" dirty="0"/>
          </a:p>
        </p:txBody>
      </p:sp>
      <p:sp>
        <p:nvSpPr>
          <p:cNvPr id="3" name="Content Placeholder 2"/>
          <p:cNvSpPr>
            <a:spLocks noGrp="1"/>
          </p:cNvSpPr>
          <p:nvPr>
            <p:ph idx="1"/>
          </p:nvPr>
        </p:nvSpPr>
        <p:spPr>
          <a:xfrm>
            <a:off x="228600" y="1524000"/>
            <a:ext cx="8686800" cy="4876800"/>
          </a:xfrm>
        </p:spPr>
        <p:txBody>
          <a:bodyPr>
            <a:normAutofit/>
          </a:bodyPr>
          <a:lstStyle/>
          <a:p>
            <a:r>
              <a:rPr lang="en-US" dirty="0" smtClean="0"/>
              <a:t>Arrays that are local to a subprogram may be sized using an integer passed to the subprogram</a:t>
            </a:r>
          </a:p>
          <a:p>
            <a:endParaRPr lang="en-US" dirty="0" smtClean="0"/>
          </a:p>
          <a:p>
            <a:pPr marL="0" indent="0">
              <a:buNone/>
            </a:pPr>
            <a:r>
              <a:rPr lang="en-US" sz="2000" dirty="0" smtClean="0">
                <a:latin typeface="Courier New"/>
                <a:cs typeface="Courier New"/>
              </a:rPr>
              <a:t>double precision function </a:t>
            </a:r>
            <a:r>
              <a:rPr lang="en-US" sz="2000" dirty="0" err="1" smtClean="0">
                <a:latin typeface="Courier New"/>
                <a:cs typeface="Courier New"/>
              </a:rPr>
              <a:t>myfunc</a:t>
            </a:r>
            <a:r>
              <a:rPr lang="en-US" sz="2000" dirty="0" smtClean="0">
                <a:latin typeface="Courier New"/>
                <a:cs typeface="Courier New"/>
              </a:rPr>
              <a:t>(</a:t>
            </a:r>
            <a:r>
              <a:rPr lang="en-US" sz="2000" dirty="0" err="1" smtClean="0">
                <a:latin typeface="Courier New"/>
                <a:cs typeface="Courier New"/>
              </a:rPr>
              <a:t>A,n</a:t>
            </a:r>
            <a:r>
              <a:rPr lang="en-US" sz="2000" dirty="0" smtClean="0">
                <a:latin typeface="Courier New"/>
                <a:cs typeface="Courier New"/>
              </a:rPr>
              <a:t>)</a:t>
            </a:r>
          </a:p>
          <a:p>
            <a:pPr marL="0" indent="0">
              <a:buNone/>
            </a:pPr>
            <a:r>
              <a:rPr lang="en-US" sz="2000" dirty="0" smtClean="0">
                <a:latin typeface="Courier New"/>
                <a:cs typeface="Courier New"/>
              </a:rPr>
              <a:t>integer,                        intent(in) :: n                                      double precision, dimension(n), intent(in) :: A</a:t>
            </a:r>
          </a:p>
          <a:p>
            <a:pPr marL="0" indent="0">
              <a:buNone/>
            </a:pPr>
            <a:r>
              <a:rPr lang="en-US" sz="2000" dirty="0" smtClean="0">
                <a:latin typeface="Courier New"/>
                <a:cs typeface="Courier New"/>
              </a:rPr>
              <a:t>double precision, dimension(n)             :: B</a:t>
            </a:r>
            <a:endParaRPr lang="en-US" sz="2000" dirty="0">
              <a:latin typeface="Courier New"/>
              <a:cs typeface="Courier New"/>
            </a:endParaRPr>
          </a:p>
        </p:txBody>
      </p:sp>
    </p:spTree>
    <p:extLst>
      <p:ext uri="{BB962C8B-B14F-4D97-AF65-F5344CB8AC3E}">
        <p14:creationId xmlns:p14="http://schemas.microsoft.com/office/powerpoint/2010/main" val="60218420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Interfaces</a:t>
            </a:r>
            <a:endParaRPr lang="en-US" dirty="0"/>
          </a:p>
        </p:txBody>
      </p:sp>
      <p:sp>
        <p:nvSpPr>
          <p:cNvPr id="3" name="Content Placeholder 2"/>
          <p:cNvSpPr>
            <a:spLocks noGrp="1"/>
          </p:cNvSpPr>
          <p:nvPr>
            <p:ph idx="1"/>
          </p:nvPr>
        </p:nvSpPr>
        <p:spPr/>
        <p:txBody>
          <a:bodyPr>
            <a:normAutofit lnSpcReduction="10000"/>
          </a:bodyPr>
          <a:lstStyle/>
          <a:p>
            <a:r>
              <a:rPr lang="en-US" dirty="0" smtClean="0"/>
              <a:t>If your subprogram is not in a module (to be covered later) you should provide an </a:t>
            </a:r>
            <a:r>
              <a:rPr lang="en-US" dirty="0" smtClean="0">
                <a:latin typeface="Courier New"/>
                <a:cs typeface="Courier New"/>
              </a:rPr>
              <a:t>INTERFACE</a:t>
            </a:r>
            <a:r>
              <a:rPr lang="en-US" dirty="0" smtClean="0"/>
              <a:t>.</a:t>
            </a:r>
          </a:p>
          <a:p>
            <a:r>
              <a:rPr lang="en-US" dirty="0" smtClean="0"/>
              <a:t>The </a:t>
            </a:r>
            <a:r>
              <a:rPr lang="en-US" dirty="0" smtClean="0">
                <a:latin typeface="Courier New"/>
                <a:cs typeface="Courier New"/>
              </a:rPr>
              <a:t>INTERFACE</a:t>
            </a:r>
            <a:r>
              <a:rPr lang="en-US" dirty="0" smtClean="0"/>
              <a:t> is equivalent to the </a:t>
            </a:r>
            <a:r>
              <a:rPr lang="en-US" i="1" dirty="0" smtClean="0"/>
              <a:t>prototype</a:t>
            </a:r>
            <a:r>
              <a:rPr lang="en-US" dirty="0" smtClean="0"/>
              <a:t> of some other languages.</a:t>
            </a:r>
          </a:p>
          <a:p>
            <a:r>
              <a:rPr lang="en-US" dirty="0" smtClean="0"/>
              <a:t>Interfaces enable the compiler to check that the </a:t>
            </a:r>
            <a:r>
              <a:rPr lang="en-US" i="1" dirty="0" smtClean="0"/>
              <a:t>number</a:t>
            </a:r>
            <a:r>
              <a:rPr lang="en-US" dirty="0" smtClean="0"/>
              <a:t> and </a:t>
            </a:r>
            <a:r>
              <a:rPr lang="en-US" i="1" dirty="0" smtClean="0"/>
              <a:t>type</a:t>
            </a:r>
            <a:r>
              <a:rPr lang="en-US" dirty="0" smtClean="0"/>
              <a:t> of the argument list in invocations agrees with the declared parameter list.</a:t>
            </a:r>
          </a:p>
          <a:p>
            <a:r>
              <a:rPr lang="en-US" dirty="0" smtClean="0"/>
              <a:t>Interfaces are </a:t>
            </a:r>
            <a:r>
              <a:rPr lang="en-US" dirty="0" err="1" smtClean="0"/>
              <a:t>nonexecutable</a:t>
            </a:r>
            <a:r>
              <a:rPr lang="en-US" dirty="0" smtClean="0"/>
              <a:t> and should be placed with (or after) variable declarations.</a:t>
            </a:r>
            <a:endParaRPr lang="en-US" dirty="0"/>
          </a:p>
        </p:txBody>
      </p:sp>
    </p:spTree>
    <p:extLst>
      <p:ext uri="{BB962C8B-B14F-4D97-AF65-F5344CB8AC3E}">
        <p14:creationId xmlns:p14="http://schemas.microsoft.com/office/powerpoint/2010/main" val="7425359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Non-numeric Types: Logical</a:t>
            </a:r>
            <a:endParaRPr lang="en-US" dirty="0"/>
          </a:p>
        </p:txBody>
      </p:sp>
      <p:sp>
        <p:nvSpPr>
          <p:cNvPr id="3" name="Content Placeholder 2"/>
          <p:cNvSpPr>
            <a:spLocks noGrp="1"/>
          </p:cNvSpPr>
          <p:nvPr>
            <p:ph idx="1"/>
          </p:nvPr>
        </p:nvSpPr>
        <p:spPr/>
        <p:txBody>
          <a:bodyPr/>
          <a:lstStyle/>
          <a:p>
            <a:r>
              <a:rPr lang="en-US" dirty="0" smtClean="0"/>
              <a:t>Booleans are called </a:t>
            </a:r>
            <a:r>
              <a:rPr lang="en-US" dirty="0" smtClean="0">
                <a:latin typeface="Courier New"/>
                <a:cs typeface="Courier New"/>
              </a:rPr>
              <a:t>logical</a:t>
            </a:r>
            <a:r>
              <a:rPr lang="en-US" dirty="0" smtClean="0"/>
              <a:t> in Fortran.</a:t>
            </a:r>
          </a:p>
          <a:p>
            <a:r>
              <a:rPr lang="en-US" dirty="0"/>
              <a:t>Values can be </a:t>
            </a:r>
            <a:r>
              <a:rPr lang="en-US" dirty="0">
                <a:latin typeface="Courier New"/>
                <a:cs typeface="Courier New"/>
              </a:rPr>
              <a:t>.true. </a:t>
            </a:r>
            <a:r>
              <a:rPr lang="en-US" dirty="0"/>
              <a:t>or </a:t>
            </a:r>
            <a:r>
              <a:rPr lang="en-US" dirty="0">
                <a:latin typeface="Courier New"/>
                <a:cs typeface="Courier New"/>
              </a:rPr>
              <a:t>.false. </a:t>
            </a:r>
            <a:r>
              <a:rPr lang="en-US" dirty="0"/>
              <a:t>(periods required)</a:t>
            </a:r>
          </a:p>
          <a:p>
            <a:pPr lvl="1"/>
            <a:r>
              <a:rPr lang="en-US" dirty="0"/>
              <a:t>Are not necessarily represented by integers; internal representation is up to the </a:t>
            </a:r>
            <a:r>
              <a:rPr lang="en-US" dirty="0" smtClean="0"/>
              <a:t>compiler.  </a:t>
            </a:r>
            <a:endParaRPr lang="en-US" dirty="0"/>
          </a:p>
          <a:p>
            <a:pPr lvl="1"/>
            <a:r>
              <a:rPr lang="en-US" dirty="0" smtClean="0"/>
              <a:t>Cannot even be cast to an integer.</a:t>
            </a:r>
            <a:endParaRPr lang="en-US" dirty="0"/>
          </a:p>
        </p:txBody>
      </p:sp>
    </p:spTree>
    <p:extLst>
      <p:ext uri="{BB962C8B-B14F-4D97-AF65-F5344CB8AC3E}">
        <p14:creationId xmlns:p14="http://schemas.microsoft.com/office/powerpoint/2010/main" val="26534790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Syntax</a:t>
            </a:r>
            <a:endParaRPr lang="en-US" dirty="0"/>
          </a:p>
        </p:txBody>
      </p:sp>
      <p:sp>
        <p:nvSpPr>
          <p:cNvPr id="3" name="Content Placeholder 2"/>
          <p:cNvSpPr>
            <a:spLocks noGrp="1"/>
          </p:cNvSpPr>
          <p:nvPr>
            <p:ph idx="1"/>
          </p:nvPr>
        </p:nvSpPr>
        <p:spPr/>
        <p:txBody>
          <a:bodyPr>
            <a:normAutofit/>
          </a:bodyPr>
          <a:lstStyle/>
          <a:p>
            <a:pPr marL="0" indent="0">
              <a:buNone/>
            </a:pPr>
            <a:r>
              <a:rPr lang="en-US" dirty="0">
                <a:latin typeface="Courier New"/>
                <a:cs typeface="Courier New"/>
              </a:rPr>
              <a:t>INTERFACE </a:t>
            </a:r>
          </a:p>
          <a:p>
            <a:pPr lvl="1" indent="0">
              <a:buNone/>
            </a:pPr>
            <a:r>
              <a:rPr lang="en-US" sz="2800" dirty="0">
                <a:latin typeface="Courier New"/>
                <a:cs typeface="Courier New"/>
              </a:rPr>
              <a:t>function </a:t>
            </a:r>
            <a:r>
              <a:rPr lang="en-US" sz="2800" dirty="0" err="1">
                <a:latin typeface="Courier New"/>
                <a:cs typeface="Courier New"/>
              </a:rPr>
              <a:t>myfunc</a:t>
            </a:r>
            <a:r>
              <a:rPr lang="en-US" sz="2800" dirty="0">
                <a:latin typeface="Courier New"/>
                <a:cs typeface="Courier New"/>
              </a:rPr>
              <a:t>(</a:t>
            </a:r>
            <a:r>
              <a:rPr lang="en-US" sz="2800" dirty="0" err="1">
                <a:latin typeface="Courier New"/>
                <a:cs typeface="Courier New"/>
              </a:rPr>
              <a:t>x,y,z</a:t>
            </a:r>
            <a:r>
              <a:rPr lang="en-US" sz="2800" dirty="0">
                <a:latin typeface="Courier New"/>
                <a:cs typeface="Courier New"/>
              </a:rPr>
              <a:t>)</a:t>
            </a:r>
          </a:p>
          <a:p>
            <a:pPr lvl="1" indent="0">
              <a:buNone/>
            </a:pPr>
            <a:r>
              <a:rPr lang="en-US" sz="2800" dirty="0" smtClean="0">
                <a:latin typeface="Courier New"/>
                <a:cs typeface="Courier New"/>
              </a:rPr>
              <a:t>   implicit </a:t>
            </a:r>
            <a:r>
              <a:rPr lang="en-US" sz="2800" dirty="0">
                <a:latin typeface="Courier New"/>
                <a:cs typeface="Courier New"/>
              </a:rPr>
              <a:t>none</a:t>
            </a:r>
          </a:p>
          <a:p>
            <a:pPr lvl="1" indent="0">
              <a:buNone/>
            </a:pPr>
            <a:r>
              <a:rPr lang="en-US" sz="2800" dirty="0">
                <a:latin typeface="Courier New"/>
                <a:cs typeface="Courier New"/>
              </a:rPr>
              <a:t>   real :: </a:t>
            </a:r>
            <a:r>
              <a:rPr lang="en-US" sz="2800" dirty="0" err="1">
                <a:latin typeface="Courier New"/>
                <a:cs typeface="Courier New"/>
              </a:rPr>
              <a:t>myfunc</a:t>
            </a:r>
            <a:endParaRPr lang="en-US" sz="2800" dirty="0">
              <a:latin typeface="Courier New"/>
              <a:cs typeface="Courier New"/>
            </a:endParaRPr>
          </a:p>
          <a:p>
            <a:pPr lvl="1" indent="0">
              <a:buNone/>
            </a:pPr>
            <a:r>
              <a:rPr lang="en-US" sz="2800" dirty="0">
                <a:latin typeface="Courier New"/>
                <a:cs typeface="Courier New"/>
              </a:rPr>
              <a:t>   real :: </a:t>
            </a:r>
            <a:r>
              <a:rPr lang="en-US" sz="2800" dirty="0" err="1">
                <a:latin typeface="Courier New"/>
                <a:cs typeface="Courier New"/>
              </a:rPr>
              <a:t>x,y</a:t>
            </a:r>
            <a:endParaRPr lang="en-US" sz="2800" dirty="0">
              <a:latin typeface="Courier New"/>
              <a:cs typeface="Courier New"/>
            </a:endParaRPr>
          </a:p>
          <a:p>
            <a:pPr lvl="1" indent="0">
              <a:buNone/>
            </a:pPr>
            <a:r>
              <a:rPr lang="en-US" sz="2800" dirty="0">
                <a:latin typeface="Courier New"/>
                <a:cs typeface="Courier New"/>
              </a:rPr>
              <a:t>   complex :: z</a:t>
            </a:r>
          </a:p>
          <a:p>
            <a:pPr lvl="1" indent="0">
              <a:buNone/>
            </a:pPr>
            <a:r>
              <a:rPr lang="en-US" sz="2800" dirty="0">
                <a:latin typeface="Courier New"/>
                <a:cs typeface="Courier New"/>
              </a:rPr>
              <a:t>end function </a:t>
            </a:r>
            <a:r>
              <a:rPr lang="en-US" sz="2800" dirty="0" err="1">
                <a:latin typeface="Courier New"/>
                <a:cs typeface="Courier New"/>
              </a:rPr>
              <a:t>myfunc</a:t>
            </a:r>
            <a:endParaRPr lang="en-US" sz="2800" dirty="0">
              <a:latin typeface="Courier New"/>
              <a:cs typeface="Courier New"/>
            </a:endParaRPr>
          </a:p>
          <a:p>
            <a:pPr marL="0" indent="0">
              <a:buNone/>
            </a:pPr>
            <a:r>
              <a:rPr lang="en-US" dirty="0">
                <a:latin typeface="Courier New"/>
                <a:cs typeface="Courier New"/>
              </a:rPr>
              <a:t>END INTERFACE</a:t>
            </a:r>
          </a:p>
        </p:txBody>
      </p:sp>
    </p:spTree>
    <p:extLst>
      <p:ext uri="{BB962C8B-B14F-4D97-AF65-F5344CB8AC3E}">
        <p14:creationId xmlns:p14="http://schemas.microsoft.com/office/powerpoint/2010/main" val="1466630679"/>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Interfaces</a:t>
            </a:r>
            <a:endParaRPr lang="en-US" dirty="0"/>
          </a:p>
        </p:txBody>
      </p:sp>
      <p:sp>
        <p:nvSpPr>
          <p:cNvPr id="3" name="Content Placeholder 2"/>
          <p:cNvSpPr>
            <a:spLocks noGrp="1"/>
          </p:cNvSpPr>
          <p:nvPr>
            <p:ph idx="1"/>
          </p:nvPr>
        </p:nvSpPr>
        <p:spPr/>
        <p:txBody>
          <a:bodyPr/>
          <a:lstStyle/>
          <a:p>
            <a:pPr marL="0" indent="0">
              <a:buNone/>
            </a:pPr>
            <a:r>
              <a:rPr lang="en-US" dirty="0">
                <a:latin typeface="Courier New"/>
                <a:cs typeface="Courier New"/>
              </a:rPr>
              <a:t>INTERFACE</a:t>
            </a:r>
          </a:p>
          <a:p>
            <a:pPr lvl="1" indent="0">
              <a:buNone/>
            </a:pPr>
            <a:r>
              <a:rPr lang="en-US" sz="2800" dirty="0">
                <a:latin typeface="Courier New"/>
                <a:cs typeface="Courier New"/>
              </a:rPr>
              <a:t>SUBROUTINE </a:t>
            </a:r>
            <a:r>
              <a:rPr lang="en-US" sz="2800" dirty="0" err="1">
                <a:latin typeface="Courier New"/>
                <a:cs typeface="Courier New"/>
              </a:rPr>
              <a:t>mysub</a:t>
            </a:r>
            <a:r>
              <a:rPr lang="en-US" sz="2800" dirty="0">
                <a:latin typeface="Courier New"/>
                <a:cs typeface="Courier New"/>
              </a:rPr>
              <a:t>(</a:t>
            </a:r>
            <a:r>
              <a:rPr lang="en-US" sz="2800" dirty="0" err="1">
                <a:latin typeface="Courier New"/>
                <a:cs typeface="Courier New"/>
              </a:rPr>
              <a:t>x,y,z</a:t>
            </a:r>
            <a:r>
              <a:rPr lang="en-US" sz="2800" dirty="0">
                <a:latin typeface="Courier New"/>
                <a:cs typeface="Courier New"/>
              </a:rPr>
              <a:t>)</a:t>
            </a:r>
          </a:p>
          <a:p>
            <a:pPr lvl="1" indent="0">
              <a:buNone/>
            </a:pPr>
            <a:r>
              <a:rPr lang="en-US" sz="2800" dirty="0">
                <a:latin typeface="Courier New"/>
                <a:cs typeface="Courier New"/>
              </a:rPr>
              <a:t>	use </a:t>
            </a:r>
            <a:r>
              <a:rPr lang="en-US" sz="2800" dirty="0" err="1">
                <a:latin typeface="Courier New"/>
                <a:cs typeface="Courier New"/>
              </a:rPr>
              <a:t>mymod</a:t>
            </a:r>
            <a:endParaRPr lang="en-US" sz="2800" dirty="0">
              <a:latin typeface="Courier New"/>
              <a:cs typeface="Courier New"/>
            </a:endParaRPr>
          </a:p>
          <a:p>
            <a:pPr lvl="1" indent="0">
              <a:buNone/>
            </a:pPr>
            <a:r>
              <a:rPr lang="en-US" sz="2800" dirty="0">
                <a:latin typeface="Courier New"/>
                <a:cs typeface="Courier New"/>
              </a:rPr>
              <a:t>	implicit none</a:t>
            </a:r>
          </a:p>
          <a:p>
            <a:pPr lvl="1" indent="0">
              <a:buNone/>
            </a:pPr>
            <a:r>
              <a:rPr lang="en-US" sz="2800" dirty="0">
                <a:latin typeface="Courier New"/>
                <a:cs typeface="Courier New"/>
              </a:rPr>
              <a:t>	&lt;type&gt; :: x</a:t>
            </a:r>
          </a:p>
          <a:p>
            <a:pPr lvl="1" indent="0">
              <a:buNone/>
            </a:pPr>
            <a:r>
              <a:rPr lang="en-US" sz="2800" dirty="0">
                <a:latin typeface="Courier New"/>
                <a:cs typeface="Courier New"/>
              </a:rPr>
              <a:t>	&lt;type&gt; :: </a:t>
            </a:r>
            <a:r>
              <a:rPr lang="en-US" sz="2800" dirty="0" err="1">
                <a:latin typeface="Courier New"/>
                <a:cs typeface="Courier New"/>
              </a:rPr>
              <a:t>y,z</a:t>
            </a:r>
            <a:endParaRPr lang="en-US" sz="2800" dirty="0">
              <a:latin typeface="Courier New"/>
              <a:cs typeface="Courier New"/>
            </a:endParaRPr>
          </a:p>
          <a:p>
            <a:pPr lvl="1" indent="0">
              <a:buNone/>
            </a:pPr>
            <a:r>
              <a:rPr lang="en-US" sz="2800" dirty="0">
                <a:latin typeface="Courier New"/>
                <a:cs typeface="Courier New"/>
              </a:rPr>
              <a:t>END SUBROUTINE </a:t>
            </a:r>
            <a:r>
              <a:rPr lang="en-US" sz="2800" dirty="0" err="1">
                <a:latin typeface="Courier New"/>
                <a:cs typeface="Courier New"/>
              </a:rPr>
              <a:t>mysub</a:t>
            </a:r>
            <a:endParaRPr lang="en-US" sz="2800" dirty="0">
              <a:latin typeface="Courier New"/>
              <a:cs typeface="Courier New"/>
            </a:endParaRPr>
          </a:p>
          <a:p>
            <a:pPr marL="0" indent="0">
              <a:buNone/>
            </a:pPr>
            <a:r>
              <a:rPr lang="en-US" dirty="0">
                <a:latin typeface="Courier New"/>
                <a:cs typeface="Courier New"/>
              </a:rPr>
              <a:t>END INTERFACE</a:t>
            </a:r>
          </a:p>
          <a:p>
            <a:endParaRPr lang="en-US" dirty="0"/>
          </a:p>
        </p:txBody>
      </p:sp>
    </p:spTree>
    <p:extLst>
      <p:ext uri="{BB962C8B-B14F-4D97-AF65-F5344CB8AC3E}">
        <p14:creationId xmlns:p14="http://schemas.microsoft.com/office/powerpoint/2010/main" val="4196310041"/>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 Blocks</a:t>
            </a:r>
            <a:endParaRPr lang="en-US" dirty="0"/>
          </a:p>
        </p:txBody>
      </p:sp>
      <p:sp>
        <p:nvSpPr>
          <p:cNvPr id="3" name="Content Placeholder 2"/>
          <p:cNvSpPr>
            <a:spLocks noGrp="1"/>
          </p:cNvSpPr>
          <p:nvPr>
            <p:ph idx="1"/>
          </p:nvPr>
        </p:nvSpPr>
        <p:spPr/>
        <p:txBody>
          <a:bodyPr>
            <a:normAutofit fontScale="92500" lnSpcReduction="10000"/>
          </a:bodyPr>
          <a:lstStyle/>
          <a:p>
            <a:r>
              <a:rPr lang="en-US" dirty="0"/>
              <a:t>Only one interface block is required per program unit. </a:t>
            </a:r>
            <a:endParaRPr lang="en-US" dirty="0" smtClean="0"/>
          </a:p>
          <a:p>
            <a:pPr marL="0" indent="0">
              <a:buNone/>
            </a:pPr>
            <a:r>
              <a:rPr lang="en-US" sz="2400" dirty="0" smtClean="0">
                <a:latin typeface="Courier New"/>
                <a:cs typeface="Courier New"/>
              </a:rPr>
              <a:t>INTERFACE</a:t>
            </a:r>
            <a:endParaRPr lang="en-US" sz="2400" dirty="0">
              <a:latin typeface="Courier New"/>
              <a:cs typeface="Courier New"/>
            </a:endParaRPr>
          </a:p>
          <a:p>
            <a:pPr lvl="1" indent="0">
              <a:buNone/>
            </a:pPr>
            <a:r>
              <a:rPr lang="en-US" dirty="0">
                <a:latin typeface="Courier New"/>
                <a:cs typeface="Courier New"/>
              </a:rPr>
              <a:t>function </a:t>
            </a:r>
            <a:r>
              <a:rPr lang="en-US" dirty="0" err="1" smtClean="0">
                <a:latin typeface="Courier New"/>
                <a:cs typeface="Courier New"/>
              </a:rPr>
              <a:t>mysub</a:t>
            </a:r>
            <a:endParaRPr lang="en-US" dirty="0" smtClean="0">
              <a:latin typeface="Courier New"/>
              <a:cs typeface="Courier New"/>
            </a:endParaRPr>
          </a:p>
          <a:p>
            <a:pPr lvl="1" indent="0">
              <a:buNone/>
            </a:pPr>
            <a:r>
              <a:rPr lang="en-US" dirty="0">
                <a:latin typeface="Courier New"/>
                <a:cs typeface="Courier New"/>
              </a:rPr>
              <a:t> </a:t>
            </a:r>
            <a:r>
              <a:rPr lang="en-US" dirty="0" smtClean="0">
                <a:latin typeface="Courier New"/>
                <a:cs typeface="Courier New"/>
              </a:rPr>
              <a:t>  declarations</a:t>
            </a:r>
            <a:endParaRPr lang="en-US" dirty="0">
              <a:latin typeface="Courier New"/>
              <a:cs typeface="Courier New"/>
            </a:endParaRPr>
          </a:p>
          <a:p>
            <a:pPr lvl="1" indent="0">
              <a:buNone/>
            </a:pPr>
            <a:r>
              <a:rPr lang="en-US" dirty="0" smtClean="0">
                <a:latin typeface="Courier New"/>
                <a:cs typeface="Courier New"/>
              </a:rPr>
              <a:t>end </a:t>
            </a:r>
            <a:r>
              <a:rPr lang="en-US" dirty="0">
                <a:latin typeface="Courier New"/>
                <a:cs typeface="Courier New"/>
              </a:rPr>
              <a:t>function </a:t>
            </a:r>
            <a:r>
              <a:rPr lang="en-US" dirty="0" err="1">
                <a:latin typeface="Courier New"/>
                <a:cs typeface="Courier New"/>
              </a:rPr>
              <a:t>mysub</a:t>
            </a:r>
            <a:endParaRPr lang="en-US" dirty="0">
              <a:latin typeface="Courier New"/>
              <a:cs typeface="Courier New"/>
            </a:endParaRPr>
          </a:p>
          <a:p>
            <a:pPr lvl="1" indent="0">
              <a:buNone/>
            </a:pPr>
            <a:r>
              <a:rPr lang="en-US" dirty="0">
                <a:latin typeface="Courier New"/>
                <a:cs typeface="Courier New"/>
              </a:rPr>
              <a:t>subroutine </a:t>
            </a:r>
            <a:r>
              <a:rPr lang="en-US" dirty="0" smtClean="0">
                <a:latin typeface="Courier New"/>
                <a:cs typeface="Courier New"/>
              </a:rPr>
              <a:t>mysub1</a:t>
            </a:r>
          </a:p>
          <a:p>
            <a:pPr lvl="1" indent="0">
              <a:buNone/>
            </a:pPr>
            <a:r>
              <a:rPr lang="en-US" dirty="0">
                <a:latin typeface="Courier New"/>
                <a:cs typeface="Courier New"/>
              </a:rPr>
              <a:t> </a:t>
            </a:r>
            <a:r>
              <a:rPr lang="en-US" dirty="0" smtClean="0">
                <a:latin typeface="Courier New"/>
                <a:cs typeface="Courier New"/>
              </a:rPr>
              <a:t>  declarations</a:t>
            </a:r>
            <a:endParaRPr lang="en-US" dirty="0">
              <a:latin typeface="Courier New"/>
              <a:cs typeface="Courier New"/>
            </a:endParaRPr>
          </a:p>
          <a:p>
            <a:pPr lvl="1" indent="0">
              <a:buNone/>
            </a:pPr>
            <a:r>
              <a:rPr lang="en-US" dirty="0">
                <a:latin typeface="Courier New"/>
                <a:cs typeface="Courier New"/>
              </a:rPr>
              <a:t>end subroutine mysub1</a:t>
            </a:r>
          </a:p>
          <a:p>
            <a:pPr lvl="1" indent="0">
              <a:buNone/>
            </a:pPr>
            <a:r>
              <a:rPr lang="en-US" dirty="0">
                <a:latin typeface="Courier New"/>
                <a:cs typeface="Courier New"/>
              </a:rPr>
              <a:t>subroutine </a:t>
            </a:r>
            <a:r>
              <a:rPr lang="en-US" dirty="0" smtClean="0">
                <a:latin typeface="Courier New"/>
                <a:cs typeface="Courier New"/>
              </a:rPr>
              <a:t>mysub2</a:t>
            </a:r>
          </a:p>
          <a:p>
            <a:pPr lvl="1" indent="0">
              <a:buNone/>
            </a:pPr>
            <a:r>
              <a:rPr lang="en-US" dirty="0">
                <a:latin typeface="Courier New"/>
                <a:cs typeface="Courier New"/>
              </a:rPr>
              <a:t> </a:t>
            </a:r>
            <a:r>
              <a:rPr lang="en-US" dirty="0" smtClean="0">
                <a:latin typeface="Courier New"/>
                <a:cs typeface="Courier New"/>
              </a:rPr>
              <a:t>  declarations</a:t>
            </a:r>
            <a:endParaRPr lang="en-US" dirty="0">
              <a:latin typeface="Courier New"/>
              <a:cs typeface="Courier New"/>
            </a:endParaRPr>
          </a:p>
          <a:p>
            <a:pPr lvl="1" indent="0">
              <a:buNone/>
            </a:pPr>
            <a:r>
              <a:rPr lang="en-US" dirty="0">
                <a:latin typeface="Courier New"/>
                <a:cs typeface="Courier New"/>
              </a:rPr>
              <a:t>end subroutine mysub2</a:t>
            </a:r>
          </a:p>
          <a:p>
            <a:pPr marL="0" indent="0">
              <a:buNone/>
            </a:pPr>
            <a:r>
              <a:rPr lang="en-US" sz="2400" dirty="0">
                <a:latin typeface="Courier New"/>
                <a:cs typeface="Courier New"/>
              </a:rPr>
              <a:t>END INTERFACE	</a:t>
            </a:r>
          </a:p>
        </p:txBody>
      </p:sp>
    </p:spTree>
    <p:extLst>
      <p:ext uri="{BB962C8B-B14F-4D97-AF65-F5344CB8AC3E}">
        <p14:creationId xmlns:p14="http://schemas.microsoft.com/office/powerpoint/2010/main" val="596480818"/>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1"/>
          </p:nvPr>
        </p:nvSpPr>
        <p:spPr/>
        <p:txBody>
          <a:bodyPr/>
          <a:lstStyle/>
          <a:p>
            <a:r>
              <a:rPr lang="en-US" dirty="0" smtClean="0"/>
              <a:t>Correct your previous exercise with Euclidean distance function and subroutine to use an interface.  Each calling unit must have an interface for every subprogram it calls.</a:t>
            </a:r>
          </a:p>
          <a:p>
            <a:r>
              <a:rPr lang="en-US" dirty="0" smtClean="0"/>
              <a:t>The interface </a:t>
            </a:r>
            <a:r>
              <a:rPr lang="en-US" i="1" dirty="0" smtClean="0"/>
              <a:t>replaces</a:t>
            </a:r>
            <a:r>
              <a:rPr lang="en-US" dirty="0" smtClean="0"/>
              <a:t> declarations of the type of the function name.</a:t>
            </a:r>
            <a:endParaRPr lang="en-US" dirty="0"/>
          </a:p>
        </p:txBody>
      </p:sp>
    </p:spTree>
    <p:extLst>
      <p:ext uri="{BB962C8B-B14F-4D97-AF65-F5344CB8AC3E}">
        <p14:creationId xmlns:p14="http://schemas.microsoft.com/office/powerpoint/2010/main" val="3890947038"/>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Saving and </a:t>
            </a:r>
            <a:r>
              <a:rPr lang="en-US" dirty="0" err="1" smtClean="0"/>
              <a:t>Deallocating</a:t>
            </a:r>
            <a:endParaRPr lang="en-US" dirty="0"/>
          </a:p>
        </p:txBody>
      </p:sp>
      <p:sp>
        <p:nvSpPr>
          <p:cNvPr id="3" name="Content Placeholder 2"/>
          <p:cNvSpPr>
            <a:spLocks noGrp="1"/>
          </p:cNvSpPr>
          <p:nvPr>
            <p:ph idx="1"/>
          </p:nvPr>
        </p:nvSpPr>
        <p:spPr/>
        <p:txBody>
          <a:bodyPr>
            <a:normAutofit fontScale="92500"/>
          </a:bodyPr>
          <a:lstStyle/>
          <a:p>
            <a:r>
              <a:rPr lang="en-US" dirty="0"/>
              <a:t>According to the standard, local variables in a procedure are </a:t>
            </a:r>
            <a:r>
              <a:rPr lang="en-US" dirty="0" err="1"/>
              <a:t>deallocated</a:t>
            </a:r>
            <a:r>
              <a:rPr lang="en-US" dirty="0"/>
              <a:t> upon exit from the procedure.</a:t>
            </a:r>
          </a:p>
          <a:p>
            <a:r>
              <a:rPr lang="en-US" dirty="0" err="1"/>
              <a:t>Allocatable</a:t>
            </a:r>
            <a:r>
              <a:rPr lang="en-US" dirty="0"/>
              <a:t> local arrays are automatically </a:t>
            </a:r>
            <a:r>
              <a:rPr lang="en-US" dirty="0" err="1"/>
              <a:t>deallocated</a:t>
            </a:r>
            <a:r>
              <a:rPr lang="en-US" dirty="0"/>
              <a:t> (a form of “garbage collection”)</a:t>
            </a:r>
          </a:p>
          <a:p>
            <a:r>
              <a:rPr lang="en-US" dirty="0"/>
              <a:t>If you need some local variables to retain their value from one call to another, use the SAVE keyword</a:t>
            </a:r>
          </a:p>
          <a:p>
            <a:pPr marL="400050" lvl="1" indent="0">
              <a:buNone/>
            </a:pPr>
            <a:r>
              <a:rPr lang="en-US" dirty="0">
                <a:latin typeface="Courier New"/>
                <a:cs typeface="Courier New"/>
              </a:rPr>
              <a:t>SAVE var1, var2, var3</a:t>
            </a:r>
          </a:p>
          <a:p>
            <a:pPr marL="400050" lvl="1" indent="0">
              <a:buNone/>
            </a:pPr>
            <a:r>
              <a:rPr lang="en-US" dirty="0">
                <a:latin typeface="Courier New"/>
                <a:cs typeface="Courier New"/>
              </a:rPr>
              <a:t>SAVE</a:t>
            </a:r>
          </a:p>
          <a:p>
            <a:r>
              <a:rPr lang="en-US" dirty="0" smtClean="0"/>
              <a:t>With no variable list it </a:t>
            </a:r>
            <a:r>
              <a:rPr lang="en-US" dirty="0"/>
              <a:t>saves all variables</a:t>
            </a:r>
          </a:p>
          <a:p>
            <a:r>
              <a:rPr lang="en-US" dirty="0" err="1"/>
              <a:t>Allocatable</a:t>
            </a:r>
            <a:r>
              <a:rPr lang="en-US" dirty="0"/>
              <a:t> local arrays cannot be saved.</a:t>
            </a:r>
          </a:p>
          <a:p>
            <a:endParaRPr lang="en-US" dirty="0"/>
          </a:p>
        </p:txBody>
      </p:sp>
    </p:spTree>
    <p:extLst>
      <p:ext uri="{BB962C8B-B14F-4D97-AF65-F5344CB8AC3E}">
        <p14:creationId xmlns:p14="http://schemas.microsoft.com/office/powerpoint/2010/main" val="4093813292"/>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Passing a Subprogram Name</a:t>
            </a:r>
            <a:endParaRPr lang="en-US" dirty="0"/>
          </a:p>
        </p:txBody>
      </p:sp>
      <p:sp>
        <p:nvSpPr>
          <p:cNvPr id="3" name="Content Placeholder 2"/>
          <p:cNvSpPr>
            <a:spLocks noGrp="1"/>
          </p:cNvSpPr>
          <p:nvPr>
            <p:ph idx="1"/>
          </p:nvPr>
        </p:nvSpPr>
        <p:spPr/>
        <p:txBody>
          <a:bodyPr/>
          <a:lstStyle/>
          <a:p>
            <a:r>
              <a:rPr lang="en-US" dirty="0" smtClean="0"/>
              <a:t>The name of a subprogram can be passed to another subprogram.</a:t>
            </a:r>
          </a:p>
          <a:p>
            <a:r>
              <a:rPr lang="en-US" dirty="0" smtClean="0"/>
              <a:t>Example: a numerical-integration subroutine needs the function to be integrated.</a:t>
            </a:r>
          </a:p>
          <a:p>
            <a:pPr marL="0" indent="0">
              <a:buNone/>
            </a:pPr>
            <a:r>
              <a:rPr lang="en-US" dirty="0"/>
              <a:t> </a:t>
            </a:r>
            <a:r>
              <a:rPr lang="en-US" dirty="0" smtClean="0"/>
              <a:t>      </a:t>
            </a:r>
            <a:r>
              <a:rPr lang="en-US" dirty="0" smtClean="0">
                <a:latin typeface="Courier New"/>
                <a:cs typeface="Courier New"/>
              </a:rPr>
              <a:t>subroutine trap(</a:t>
            </a:r>
            <a:r>
              <a:rPr lang="en-US" dirty="0" err="1" smtClean="0">
                <a:latin typeface="Courier New"/>
                <a:cs typeface="Courier New"/>
              </a:rPr>
              <a:t>f,a,b</a:t>
            </a:r>
            <a:r>
              <a:rPr lang="en-US" dirty="0" smtClean="0">
                <a:latin typeface="Courier New"/>
                <a:cs typeface="Courier New"/>
              </a:rPr>
              <a:t>)</a:t>
            </a:r>
          </a:p>
          <a:p>
            <a:pPr marL="0" indent="0">
              <a:buNone/>
            </a:pPr>
            <a:r>
              <a:rPr lang="en-US" dirty="0" smtClean="0"/>
              <a:t>  where </a:t>
            </a:r>
            <a:r>
              <a:rPr lang="en-US" dirty="0" smtClean="0">
                <a:latin typeface="Courier New"/>
                <a:cs typeface="Courier New"/>
              </a:rPr>
              <a:t>f</a:t>
            </a:r>
            <a:r>
              <a:rPr lang="en-US" dirty="0" smtClean="0"/>
              <a:t> is a function.</a:t>
            </a:r>
          </a:p>
          <a:p>
            <a:r>
              <a:rPr lang="en-US" dirty="0" smtClean="0"/>
              <a:t>The unit in which the subprogram receiving the name is called must have an interface for the subprogram to be passed.</a:t>
            </a:r>
          </a:p>
        </p:txBody>
      </p:sp>
    </p:spTree>
    <p:extLst>
      <p:ext uri="{BB962C8B-B14F-4D97-AF65-F5344CB8AC3E}">
        <p14:creationId xmlns:p14="http://schemas.microsoft.com/office/powerpoint/2010/main" val="3020088937"/>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Optional and Keyword arguments</a:t>
            </a:r>
            <a:endParaRPr lang="en-US" dirty="0"/>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31829143"/>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Optional Arguments</a:t>
            </a:r>
            <a:endParaRPr lang="en-US" dirty="0"/>
          </a:p>
        </p:txBody>
      </p:sp>
      <p:sp>
        <p:nvSpPr>
          <p:cNvPr id="3" name="Content Placeholder 2"/>
          <p:cNvSpPr>
            <a:spLocks noGrp="1"/>
          </p:cNvSpPr>
          <p:nvPr>
            <p:ph idx="1"/>
          </p:nvPr>
        </p:nvSpPr>
        <p:spPr/>
        <p:txBody>
          <a:bodyPr>
            <a:normAutofit/>
          </a:bodyPr>
          <a:lstStyle/>
          <a:p>
            <a:r>
              <a:rPr lang="en-US" dirty="0">
                <a:cs typeface="DejaVu Sans" charset="0"/>
              </a:rPr>
              <a:t>Subroutines and functions may take optional arguments.   Such arguments need not be passed.  If they are passed, they take on the passed </a:t>
            </a:r>
            <a:r>
              <a:rPr lang="en-US" dirty="0" smtClean="0">
                <a:cs typeface="DejaVu Sans" charset="0"/>
              </a:rPr>
              <a:t>value. They </a:t>
            </a:r>
            <a:r>
              <a:rPr lang="en-US" dirty="0">
                <a:cs typeface="DejaVu Sans" charset="0"/>
              </a:rPr>
              <a:t>are declared with the </a:t>
            </a:r>
            <a:r>
              <a:rPr lang="en-US" dirty="0">
                <a:latin typeface="Courier New"/>
                <a:cs typeface="Courier New"/>
              </a:rPr>
              <a:t>OPTIONAL</a:t>
            </a:r>
            <a:r>
              <a:rPr lang="en-US" dirty="0">
                <a:cs typeface="DejaVu Sans" charset="0"/>
              </a:rPr>
              <a:t> attribute</a:t>
            </a:r>
            <a:r>
              <a:rPr lang="en-US" dirty="0" smtClean="0">
                <a:cs typeface="DejaVu Sans" charset="0"/>
              </a:rPr>
              <a:t>.</a:t>
            </a:r>
            <a:endParaRPr lang="en-US" dirty="0" smtClean="0">
              <a:latin typeface="Courier New"/>
              <a:cs typeface="Courier New"/>
            </a:endParaRPr>
          </a:p>
          <a:p>
            <a:pPr marL="0" indent="0">
              <a:buNone/>
            </a:pPr>
            <a:r>
              <a:rPr lang="en-US" dirty="0" smtClean="0">
                <a:latin typeface="Courier New"/>
                <a:cs typeface="Courier New"/>
              </a:rPr>
              <a:t> subroutine </a:t>
            </a:r>
            <a:r>
              <a:rPr lang="en-US" dirty="0" err="1">
                <a:latin typeface="Courier New"/>
                <a:cs typeface="Courier New"/>
              </a:rPr>
              <a:t>mysub</a:t>
            </a:r>
            <a:r>
              <a:rPr lang="en-US" dirty="0">
                <a:latin typeface="Courier New"/>
                <a:cs typeface="Courier New"/>
              </a:rPr>
              <a:t>(</a:t>
            </a:r>
            <a:r>
              <a:rPr lang="en-US" dirty="0" err="1">
                <a:latin typeface="Courier New"/>
                <a:cs typeface="Courier New"/>
              </a:rPr>
              <a:t>x,y,</a:t>
            </a:r>
            <a:r>
              <a:rPr lang="en-US" dirty="0" err="1" smtClean="0">
                <a:latin typeface="Courier New"/>
                <a:cs typeface="Courier New"/>
              </a:rPr>
              <a:t>z,w</a:t>
            </a:r>
            <a:r>
              <a:rPr lang="en-US" dirty="0" smtClean="0">
                <a:latin typeface="Courier New"/>
                <a:cs typeface="Courier New"/>
              </a:rPr>
              <a:t>)</a:t>
            </a:r>
            <a:endParaRPr lang="en-US" dirty="0">
              <a:latin typeface="Courier New"/>
              <a:cs typeface="Courier New"/>
            </a:endParaRPr>
          </a:p>
          <a:p>
            <a:pPr marL="0" indent="0">
              <a:buNone/>
            </a:pPr>
            <a:r>
              <a:rPr lang="en-US" dirty="0">
                <a:latin typeface="Courier New"/>
                <a:cs typeface="Courier New"/>
              </a:rPr>
              <a:t>	implicit none</a:t>
            </a:r>
          </a:p>
          <a:p>
            <a:pPr marL="0" indent="0">
              <a:buNone/>
            </a:pPr>
            <a:r>
              <a:rPr lang="en-US" dirty="0">
                <a:latin typeface="Courier New"/>
                <a:cs typeface="Courier New"/>
              </a:rPr>
              <a:t>	</a:t>
            </a:r>
            <a:r>
              <a:rPr lang="en-US" dirty="0" smtClean="0">
                <a:latin typeface="Courier New"/>
                <a:cs typeface="Courier New"/>
              </a:rPr>
              <a:t>intent(</a:t>
            </a:r>
            <a:r>
              <a:rPr lang="en-US" dirty="0">
                <a:latin typeface="Courier New"/>
                <a:cs typeface="Courier New"/>
              </a:rPr>
              <a:t>in)     </a:t>
            </a:r>
            <a:r>
              <a:rPr lang="en-US" dirty="0" smtClean="0">
                <a:latin typeface="Courier New"/>
                <a:cs typeface="Courier New"/>
              </a:rPr>
              <a:t>      </a:t>
            </a:r>
            <a:r>
              <a:rPr lang="en-US" dirty="0">
                <a:latin typeface="Courier New"/>
                <a:cs typeface="Courier New"/>
              </a:rPr>
              <a:t>:: </a:t>
            </a:r>
            <a:r>
              <a:rPr lang="en-US" dirty="0" err="1" smtClean="0">
                <a:latin typeface="Courier New"/>
                <a:cs typeface="Courier New"/>
              </a:rPr>
              <a:t>x,y</a:t>
            </a:r>
            <a:endParaRPr lang="en-US" dirty="0">
              <a:latin typeface="Courier New"/>
              <a:cs typeface="Courier New"/>
            </a:endParaRPr>
          </a:p>
          <a:p>
            <a:pPr marL="0" indent="0">
              <a:buNone/>
            </a:pPr>
            <a:r>
              <a:rPr lang="en-US" dirty="0">
                <a:latin typeface="Courier New"/>
                <a:cs typeface="Courier New"/>
              </a:rPr>
              <a:t>	intent(in), optional :: </a:t>
            </a:r>
            <a:r>
              <a:rPr lang="en-US" dirty="0" err="1" smtClean="0">
                <a:latin typeface="Courier New"/>
                <a:cs typeface="Courier New"/>
              </a:rPr>
              <a:t>z,w</a:t>
            </a:r>
            <a:endParaRPr lang="en-US" dirty="0">
              <a:latin typeface="Courier New"/>
              <a:cs typeface="Courier New"/>
            </a:endParaRPr>
          </a:p>
        </p:txBody>
      </p:sp>
    </p:spTree>
    <p:extLst>
      <p:ext uri="{BB962C8B-B14F-4D97-AF65-F5344CB8AC3E}">
        <p14:creationId xmlns:p14="http://schemas.microsoft.com/office/powerpoint/2010/main" val="3194700029"/>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Optional Arguments</a:t>
            </a:r>
            <a:endParaRPr lang="en-US" dirty="0"/>
          </a:p>
        </p:txBody>
      </p:sp>
      <p:sp>
        <p:nvSpPr>
          <p:cNvPr id="3" name="Content Placeholder 2"/>
          <p:cNvSpPr>
            <a:spLocks noGrp="1"/>
          </p:cNvSpPr>
          <p:nvPr>
            <p:ph idx="1"/>
          </p:nvPr>
        </p:nvSpPr>
        <p:spPr>
          <a:xfrm>
            <a:off x="457200" y="1600200"/>
            <a:ext cx="8229600" cy="5079501"/>
          </a:xfrm>
        </p:spPr>
        <p:txBody>
          <a:bodyPr>
            <a:normAutofit fontScale="92500" lnSpcReduction="20000"/>
          </a:bodyPr>
          <a:lstStyle/>
          <a:p>
            <a:pPr marL="430213" indent="-323850">
              <a:buSzPct val="45000"/>
              <a:buFont typeface="Wingdings" charset="0"/>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dirty="0" smtClean="0">
                <a:cs typeface="DejaVu Sans" charset="0"/>
              </a:rPr>
              <a:t>The call to the previously-defined subroutine could be</a:t>
            </a:r>
          </a:p>
          <a:p>
            <a:pPr marL="430213" indent="-323850">
              <a:spcAft>
                <a:spcPts val="850"/>
              </a:spcAft>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400" dirty="0" smtClean="0">
                <a:latin typeface="Arial" charset="0"/>
                <a:cs typeface="DejaVu Sans" charset="0"/>
              </a:rPr>
              <a:t>	</a:t>
            </a:r>
            <a:r>
              <a:rPr lang="en-US" dirty="0" smtClean="0">
                <a:latin typeface="Courier New" charset="0"/>
                <a:cs typeface="Courier New" charset="0"/>
              </a:rPr>
              <a:t>call </a:t>
            </a:r>
            <a:r>
              <a:rPr lang="en-US" dirty="0" err="1" smtClean="0">
                <a:latin typeface="Courier New" charset="0"/>
                <a:cs typeface="Courier New" charset="0"/>
              </a:rPr>
              <a:t>mysub</a:t>
            </a:r>
            <a:r>
              <a:rPr lang="en-US" dirty="0" smtClean="0">
                <a:latin typeface="Courier New" charset="0"/>
                <a:cs typeface="Courier New" charset="0"/>
              </a:rPr>
              <a:t>(</a:t>
            </a:r>
            <a:r>
              <a:rPr lang="en-US" dirty="0" err="1" smtClean="0">
                <a:latin typeface="Courier New" charset="0"/>
                <a:cs typeface="Courier New" charset="0"/>
              </a:rPr>
              <a:t>a,b</a:t>
            </a:r>
            <a:r>
              <a:rPr lang="en-US" dirty="0" smtClean="0">
                <a:latin typeface="Courier New" charset="0"/>
                <a:cs typeface="Courier New" charset="0"/>
              </a:rPr>
              <a:t>)</a:t>
            </a:r>
          </a:p>
          <a:p>
            <a:pPr marL="430213" indent="-323850">
              <a:spcAft>
                <a:spcPts val="1138"/>
              </a:spcAft>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dirty="0" smtClean="0">
                <a:latin typeface="Arial" charset="0"/>
                <a:cs typeface="DejaVu Sans" charset="0"/>
              </a:rPr>
              <a:t>	</a:t>
            </a:r>
            <a:r>
              <a:rPr lang="en-US" dirty="0" smtClean="0">
                <a:cs typeface="DejaVu Sans" charset="0"/>
              </a:rPr>
              <a:t>in which case c and d would have no values and the subroutine would need to handle that situation appropriately.  The call could also be</a:t>
            </a:r>
          </a:p>
          <a:p>
            <a:pPr marL="430213" indent="-323850">
              <a:spcAft>
                <a:spcPts val="850"/>
              </a:spcAft>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dirty="0" smtClean="0">
                <a:latin typeface="Courier New" charset="0"/>
                <a:cs typeface="Courier New" charset="0"/>
              </a:rPr>
              <a:t>	call </a:t>
            </a:r>
            <a:r>
              <a:rPr lang="en-US" dirty="0" err="1" smtClean="0">
                <a:latin typeface="Courier New" charset="0"/>
                <a:cs typeface="Courier New" charset="0"/>
              </a:rPr>
              <a:t>mysub</a:t>
            </a:r>
            <a:r>
              <a:rPr lang="en-US" dirty="0" smtClean="0">
                <a:latin typeface="Courier New" charset="0"/>
                <a:cs typeface="Courier New" charset="0"/>
              </a:rPr>
              <a:t>(</a:t>
            </a:r>
            <a:r>
              <a:rPr lang="en-US" dirty="0" err="1" smtClean="0">
                <a:latin typeface="Courier New" charset="0"/>
                <a:cs typeface="Courier New" charset="0"/>
              </a:rPr>
              <a:t>a,b,c</a:t>
            </a:r>
            <a:r>
              <a:rPr lang="en-US" dirty="0" smtClean="0">
                <a:latin typeface="Courier New" charset="0"/>
                <a:cs typeface="Courier New" charset="0"/>
              </a:rPr>
              <a:t>)</a:t>
            </a:r>
          </a:p>
          <a:p>
            <a:pPr marL="430213" indent="-323850">
              <a:spcAft>
                <a:spcPts val="850"/>
              </a:spcAft>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dirty="0" smtClean="0">
                <a:latin typeface="Arial" charset="0"/>
                <a:cs typeface="DejaVu Sans" charset="0"/>
              </a:rPr>
              <a:t>	or</a:t>
            </a:r>
          </a:p>
          <a:p>
            <a:pPr marL="430213" indent="-323850">
              <a:spcAft>
                <a:spcPts val="850"/>
              </a:spcAft>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dirty="0" smtClean="0">
                <a:latin typeface="Courier New" charset="0"/>
                <a:cs typeface="Courier New" charset="0"/>
              </a:rPr>
              <a:t>	call </a:t>
            </a:r>
            <a:r>
              <a:rPr lang="en-US" dirty="0" err="1" smtClean="0">
                <a:latin typeface="Courier New" charset="0"/>
                <a:cs typeface="Courier New" charset="0"/>
              </a:rPr>
              <a:t>mysub</a:t>
            </a:r>
            <a:r>
              <a:rPr lang="en-US" dirty="0" smtClean="0">
                <a:latin typeface="Courier New" charset="0"/>
                <a:cs typeface="Courier New" charset="0"/>
              </a:rPr>
              <a:t>(</a:t>
            </a:r>
            <a:r>
              <a:rPr lang="en-US" dirty="0" err="1" smtClean="0">
                <a:latin typeface="Courier New" charset="0"/>
                <a:cs typeface="Courier New" charset="0"/>
              </a:rPr>
              <a:t>a,b,c,d</a:t>
            </a:r>
            <a:r>
              <a:rPr lang="en-US" dirty="0" smtClean="0">
                <a:latin typeface="Courier New" charset="0"/>
                <a:cs typeface="Courier New" charset="0"/>
              </a:rPr>
              <a:t>)</a:t>
            </a:r>
          </a:p>
          <a:p>
            <a:pPr marL="430213" indent="-323850">
              <a:spcAft>
                <a:spcPts val="1138"/>
              </a:spcAft>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dirty="0" smtClean="0">
                <a:latin typeface="Arial" charset="0"/>
                <a:cs typeface="DejaVu Sans" charset="0"/>
              </a:rPr>
              <a:t>	depending on how many of the optional arguments needed to be passed</a:t>
            </a:r>
            <a:r>
              <a:rPr lang="en-US" sz="2800" dirty="0" smtClean="0">
                <a:latin typeface="Arial" charset="0"/>
                <a:cs typeface="DejaVu Sans" charset="0"/>
              </a:rPr>
              <a:t>.</a:t>
            </a:r>
          </a:p>
          <a:p>
            <a:endParaRPr lang="en-US" dirty="0"/>
          </a:p>
        </p:txBody>
      </p:sp>
    </p:spTree>
    <p:extLst>
      <p:ext uri="{BB962C8B-B14F-4D97-AF65-F5344CB8AC3E}">
        <p14:creationId xmlns:p14="http://schemas.microsoft.com/office/powerpoint/2010/main" val="1375116929"/>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Keyword Arguments</a:t>
            </a:r>
            <a:endParaRPr lang="en-US" dirty="0"/>
          </a:p>
        </p:txBody>
      </p:sp>
      <p:sp>
        <p:nvSpPr>
          <p:cNvPr id="3" name="Content Placeholder 2"/>
          <p:cNvSpPr>
            <a:spLocks noGrp="1"/>
          </p:cNvSpPr>
          <p:nvPr>
            <p:ph idx="1"/>
          </p:nvPr>
        </p:nvSpPr>
        <p:spPr/>
        <p:txBody>
          <a:bodyPr>
            <a:normAutofit fontScale="85000" lnSpcReduction="20000"/>
          </a:bodyPr>
          <a:lstStyle/>
          <a:p>
            <a:pPr marL="430213" indent="-323850">
              <a:buSzPct val="45000"/>
              <a:buFont typeface="Wingdings" charset="0"/>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dirty="0" smtClean="0">
                <a:cs typeface="DejaVu Sans" charset="0"/>
              </a:rPr>
              <a:t>Suppose it were desired to pass </a:t>
            </a:r>
            <a:r>
              <a:rPr lang="en-US" dirty="0" smtClean="0">
                <a:latin typeface="Courier New"/>
                <a:cs typeface="Courier New"/>
              </a:rPr>
              <a:t>d</a:t>
            </a:r>
            <a:r>
              <a:rPr lang="en-US" dirty="0" smtClean="0">
                <a:cs typeface="DejaVu Sans" charset="0"/>
              </a:rPr>
              <a:t> but not </a:t>
            </a:r>
            <a:r>
              <a:rPr lang="en-US" dirty="0" smtClean="0">
                <a:latin typeface="Courier New"/>
                <a:cs typeface="Courier New"/>
              </a:rPr>
              <a:t>c</a:t>
            </a:r>
            <a:r>
              <a:rPr lang="en-US" dirty="0" smtClean="0">
                <a:cs typeface="DejaVu Sans" charset="0"/>
              </a:rPr>
              <a:t> in the preceding subroutine.  The </a:t>
            </a:r>
            <a:r>
              <a:rPr lang="en-US" dirty="0" smtClean="0">
                <a:latin typeface="Courier New"/>
                <a:cs typeface="Courier New"/>
              </a:rPr>
              <a:t>c</a:t>
            </a:r>
            <a:r>
              <a:rPr lang="en-US" dirty="0" smtClean="0">
                <a:cs typeface="DejaVu Sans" charset="0"/>
              </a:rPr>
              <a:t> parameter can be skipped by using a </a:t>
            </a:r>
            <a:r>
              <a:rPr lang="en-US" i="1" dirty="0" smtClean="0">
                <a:cs typeface="DejaVu Sans" charset="0"/>
              </a:rPr>
              <a:t>keyword</a:t>
            </a:r>
            <a:r>
              <a:rPr lang="en-US" dirty="0" smtClean="0">
                <a:cs typeface="DejaVu Sans" charset="0"/>
              </a:rPr>
              <a:t> argument; the optional argument is called as</a:t>
            </a:r>
          </a:p>
          <a:p>
            <a:pPr marL="430213" indent="-323850">
              <a:spcAft>
                <a:spcPts val="1138"/>
              </a:spcAft>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dirty="0" smtClean="0">
                <a:latin typeface="Courier New" charset="0"/>
                <a:cs typeface="Courier New" charset="0"/>
              </a:rPr>
              <a:t>	dummy=actual</a:t>
            </a:r>
          </a:p>
          <a:p>
            <a:pPr marL="430213" indent="-323850">
              <a:spcAft>
                <a:spcPts val="1138"/>
              </a:spcAft>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dirty="0" smtClean="0">
                <a:latin typeface="Arial" charset="0"/>
                <a:cs typeface="DejaVu Sans" charset="0"/>
              </a:rPr>
              <a:t>	</a:t>
            </a:r>
            <a:r>
              <a:rPr lang="en-US" dirty="0" smtClean="0">
                <a:cs typeface="DejaVu Sans" charset="0"/>
              </a:rPr>
              <a:t>where </a:t>
            </a:r>
            <a:r>
              <a:rPr lang="en-US" dirty="0" smtClean="0">
                <a:latin typeface="Courier New"/>
                <a:cs typeface="Courier New"/>
              </a:rPr>
              <a:t>dummy</a:t>
            </a:r>
            <a:r>
              <a:rPr lang="en-US" dirty="0" smtClean="0">
                <a:cs typeface="DejaVu Sans" charset="0"/>
              </a:rPr>
              <a:t> is its name in the program unit where it is defined, and the </a:t>
            </a:r>
            <a:r>
              <a:rPr lang="en-US" dirty="0" smtClean="0">
                <a:latin typeface="Courier New"/>
                <a:cs typeface="Courier New"/>
              </a:rPr>
              <a:t>actual</a:t>
            </a:r>
            <a:r>
              <a:rPr lang="en-US" dirty="0" smtClean="0">
                <a:cs typeface="DejaVu Sans" charset="0"/>
              </a:rPr>
              <a:t> argument is its name in the calling program unit.</a:t>
            </a:r>
          </a:p>
          <a:p>
            <a:pPr marL="430213" indent="-323850">
              <a:spcAft>
                <a:spcPts val="1138"/>
              </a:spcAft>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dirty="0" smtClean="0">
                <a:cs typeface="DejaVu Sans" charset="0"/>
              </a:rPr>
              <a:t>	Example:</a:t>
            </a:r>
          </a:p>
          <a:p>
            <a:pPr marL="430213" indent="-323850">
              <a:spcAft>
                <a:spcPts val="1138"/>
              </a:spcAft>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dirty="0" smtClean="0">
                <a:latin typeface="Courier New" charset="0"/>
                <a:cs typeface="Courier New" charset="0"/>
              </a:rPr>
              <a:t>	call </a:t>
            </a:r>
            <a:r>
              <a:rPr lang="en-US" dirty="0" err="1" smtClean="0">
                <a:latin typeface="Courier New" charset="0"/>
                <a:cs typeface="Courier New" charset="0"/>
              </a:rPr>
              <a:t>mysub</a:t>
            </a:r>
            <a:r>
              <a:rPr lang="en-US" dirty="0" smtClean="0">
                <a:latin typeface="Courier New" charset="0"/>
                <a:cs typeface="Courier New" charset="0"/>
              </a:rPr>
              <a:t>(</a:t>
            </a:r>
            <a:r>
              <a:rPr lang="en-US" dirty="0" err="1" smtClean="0">
                <a:latin typeface="Courier New" charset="0"/>
                <a:cs typeface="Courier New" charset="0"/>
              </a:rPr>
              <a:t>aa,bb,w</a:t>
            </a:r>
            <a:r>
              <a:rPr lang="en-US" dirty="0" smtClean="0">
                <a:latin typeface="Courier New" charset="0"/>
                <a:cs typeface="Courier New" charset="0"/>
              </a:rPr>
              <a:t>=d)</a:t>
            </a:r>
          </a:p>
          <a:p>
            <a:pPr marL="563563" indent="-457200">
              <a:spcAft>
                <a:spcPts val="1138"/>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dirty="0" smtClean="0">
                <a:cs typeface="Courier New" charset="0"/>
              </a:rPr>
              <a:t>Positional (non-optional) arguments must appear before any optional or keyword arguments.</a:t>
            </a:r>
          </a:p>
          <a:p>
            <a:endParaRPr lang="en-US" dirty="0"/>
          </a:p>
        </p:txBody>
      </p:sp>
    </p:spTree>
    <p:extLst>
      <p:ext uri="{BB962C8B-B14F-4D97-AF65-F5344CB8AC3E}">
        <p14:creationId xmlns:p14="http://schemas.microsoft.com/office/powerpoint/2010/main" val="15970748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Non-numeric Types: Character</a:t>
            </a:r>
            <a:endParaRPr lang="en-US" dirty="0"/>
          </a:p>
        </p:txBody>
      </p:sp>
      <p:sp>
        <p:nvSpPr>
          <p:cNvPr id="3" name="Content Placeholder 2"/>
          <p:cNvSpPr>
            <a:spLocks noGrp="1"/>
          </p:cNvSpPr>
          <p:nvPr>
            <p:ph idx="1"/>
          </p:nvPr>
        </p:nvSpPr>
        <p:spPr/>
        <p:txBody>
          <a:bodyPr>
            <a:normAutofit fontScale="92500" lnSpcReduction="20000"/>
          </a:bodyPr>
          <a:lstStyle/>
          <a:p>
            <a:r>
              <a:rPr lang="en-US" dirty="0"/>
              <a:t>Character </a:t>
            </a:r>
          </a:p>
          <a:p>
            <a:pPr lvl="1"/>
            <a:r>
              <a:rPr lang="en-US" dirty="0"/>
              <a:t>1 byte (8 bits) per single character</a:t>
            </a:r>
          </a:p>
          <a:p>
            <a:r>
              <a:rPr lang="en-US" dirty="0"/>
              <a:t>A character has a fixed length that must be declared at compile time</a:t>
            </a:r>
          </a:p>
          <a:p>
            <a:pPr marL="0" indent="0">
              <a:buNone/>
            </a:pPr>
            <a:r>
              <a:rPr lang="en-US" dirty="0"/>
              <a:t>	</a:t>
            </a:r>
            <a:r>
              <a:rPr lang="en-US" dirty="0">
                <a:latin typeface="Courier New"/>
                <a:cs typeface="Courier New"/>
              </a:rPr>
              <a:t>character(</a:t>
            </a:r>
            <a:r>
              <a:rPr lang="en-US" dirty="0" err="1">
                <a:latin typeface="Courier New"/>
                <a:cs typeface="Courier New"/>
              </a:rPr>
              <a:t>len</a:t>
            </a:r>
            <a:r>
              <a:rPr lang="en-US" dirty="0">
                <a:latin typeface="Courier New"/>
                <a:cs typeface="Courier New"/>
              </a:rPr>
              <a:t>=8) :: </a:t>
            </a:r>
            <a:r>
              <a:rPr lang="en-US" dirty="0" err="1">
                <a:latin typeface="Courier New"/>
                <a:cs typeface="Courier New"/>
              </a:rPr>
              <a:t>mychar</a:t>
            </a:r>
            <a:endParaRPr lang="en-US" dirty="0">
              <a:latin typeface="Courier New"/>
              <a:cs typeface="Courier New"/>
            </a:endParaRPr>
          </a:p>
          <a:p>
            <a:r>
              <a:rPr lang="en-US" dirty="0"/>
              <a:t>In subprograms a character of unspecified length may be passed</a:t>
            </a:r>
          </a:p>
          <a:p>
            <a:pPr marL="0" indent="0">
              <a:buNone/>
            </a:pPr>
            <a:r>
              <a:rPr lang="en-US" dirty="0"/>
              <a:t>	</a:t>
            </a:r>
            <a:r>
              <a:rPr lang="en-US" dirty="0">
                <a:latin typeface="Courier New"/>
                <a:cs typeface="Courier New"/>
              </a:rPr>
              <a:t>character(</a:t>
            </a:r>
            <a:r>
              <a:rPr lang="en-US" dirty="0" err="1">
                <a:latin typeface="Courier New"/>
                <a:cs typeface="Courier New"/>
              </a:rPr>
              <a:t>len</a:t>
            </a:r>
            <a:r>
              <a:rPr lang="en-US" dirty="0">
                <a:latin typeface="Courier New"/>
                <a:cs typeface="Courier New"/>
              </a:rPr>
              <a:t>=*) :: </a:t>
            </a:r>
            <a:r>
              <a:rPr lang="en-US" dirty="0" smtClean="0">
                <a:latin typeface="Courier New"/>
                <a:cs typeface="Courier New"/>
              </a:rPr>
              <a:t>dummy</a:t>
            </a:r>
          </a:p>
          <a:p>
            <a:pPr lvl="1"/>
            <a:r>
              <a:rPr lang="en-US" dirty="0" smtClean="0">
                <a:cs typeface="Courier New"/>
              </a:rPr>
              <a:t>Fortran 2008 has a variable character length but this is beyond our scope.</a:t>
            </a:r>
            <a:endParaRPr lang="en-US" dirty="0">
              <a:cs typeface="Courier New"/>
            </a:endParaRPr>
          </a:p>
          <a:p>
            <a:r>
              <a:rPr lang="en-US" dirty="0" smtClean="0"/>
              <a:t>Note that character in Fortran really means a fixed-length string.  The default length is 1, however.</a:t>
            </a:r>
          </a:p>
          <a:p>
            <a:pPr marL="0" indent="0">
              <a:buNone/>
            </a:pPr>
            <a:r>
              <a:rPr lang="en-US" dirty="0"/>
              <a:t> </a:t>
            </a:r>
            <a:r>
              <a:rPr lang="en-US" dirty="0" smtClean="0"/>
              <a:t>        </a:t>
            </a:r>
            <a:r>
              <a:rPr lang="en-US" dirty="0" smtClean="0">
                <a:latin typeface="Courier New"/>
                <a:cs typeface="Courier New"/>
              </a:rPr>
              <a:t>character :: letter</a:t>
            </a:r>
            <a:endParaRPr lang="en-US" dirty="0">
              <a:latin typeface="Courier New"/>
              <a:cs typeface="Courier New"/>
            </a:endParaRPr>
          </a:p>
        </p:txBody>
      </p:sp>
    </p:spTree>
    <p:extLst>
      <p:ext uri="{BB962C8B-B14F-4D97-AF65-F5344CB8AC3E}">
        <p14:creationId xmlns:p14="http://schemas.microsoft.com/office/powerpoint/2010/main" val="3794705948"/>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PRESENT Intrinsic</a:t>
            </a:r>
            <a:endParaRPr lang="en-US" dirty="0"/>
          </a:p>
        </p:txBody>
      </p:sp>
      <p:sp>
        <p:nvSpPr>
          <p:cNvPr id="3" name="Content Placeholder 2"/>
          <p:cNvSpPr>
            <a:spLocks noGrp="1"/>
          </p:cNvSpPr>
          <p:nvPr>
            <p:ph idx="1"/>
          </p:nvPr>
        </p:nvSpPr>
        <p:spPr>
          <a:xfrm>
            <a:off x="457200" y="1600200"/>
            <a:ext cx="8229600" cy="5044711"/>
          </a:xfrm>
        </p:spPr>
        <p:txBody>
          <a:bodyPr>
            <a:normAutofit fontScale="92500" lnSpcReduction="10000"/>
          </a:bodyPr>
          <a:lstStyle/>
          <a:p>
            <a:pPr marL="430213" indent="-323850">
              <a:buSzPct val="45000"/>
              <a:buFont typeface="Wingdings" charset="0"/>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dirty="0" smtClean="0">
                <a:cs typeface="DejaVu Sans" charset="0"/>
              </a:rPr>
              <a:t>The </a:t>
            </a:r>
            <a:r>
              <a:rPr lang="en-US" dirty="0" smtClean="0">
                <a:latin typeface="Courier New"/>
                <a:cs typeface="Courier New"/>
              </a:rPr>
              <a:t>PRESENT()</a:t>
            </a:r>
            <a:r>
              <a:rPr lang="en-US" dirty="0" smtClean="0">
                <a:cs typeface="DejaVu Sans" charset="0"/>
              </a:rPr>
              <a:t> intrinsic function tests whether a particular optional argument is present in the argument list of the caller.   If it is not present, defaults can be set or other action taken.</a:t>
            </a:r>
          </a:p>
          <a:p>
            <a:pPr marL="106363" indent="0">
              <a:buSzPct val="4500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dirty="0" smtClean="0">
                <a:cs typeface="DejaVu Sans" charset="0"/>
              </a:rPr>
              <a:t>	Example</a:t>
            </a:r>
          </a:p>
          <a:p>
            <a:pPr marL="430213" indent="-323850">
              <a:spcAft>
                <a:spcPts val="1138"/>
              </a:spcAft>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dirty="0" smtClean="0">
                <a:latin typeface="Courier New" charset="0"/>
                <a:cs typeface="Courier New" charset="0"/>
              </a:rPr>
              <a:t>	IF (PRESENT(w)) then</a:t>
            </a:r>
          </a:p>
          <a:p>
            <a:pPr marL="430213" indent="-323850">
              <a:spcAft>
                <a:spcPts val="850"/>
              </a:spcAft>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dirty="0">
                <a:latin typeface="Courier New" charset="0"/>
                <a:cs typeface="Courier New" charset="0"/>
              </a:rPr>
              <a:t> </a:t>
            </a:r>
            <a:r>
              <a:rPr lang="en-US" dirty="0" smtClean="0">
                <a:latin typeface="Courier New" charset="0"/>
                <a:cs typeface="Courier New" charset="0"/>
              </a:rPr>
              <a:t>   </a:t>
            </a:r>
            <a:r>
              <a:rPr lang="en-US" dirty="0" err="1" smtClean="0">
                <a:latin typeface="Courier New" charset="0"/>
                <a:cs typeface="Courier New" charset="0"/>
              </a:rPr>
              <a:t>dd</a:t>
            </a:r>
            <a:r>
              <a:rPr lang="en-US" dirty="0" smtClean="0">
                <a:latin typeface="Courier New" charset="0"/>
                <a:cs typeface="Courier New" charset="0"/>
              </a:rPr>
              <a:t>=w</a:t>
            </a:r>
          </a:p>
          <a:p>
            <a:pPr marL="430213" indent="-323850">
              <a:spcAft>
                <a:spcPts val="1138"/>
              </a:spcAft>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dirty="0" smtClean="0">
                <a:latin typeface="Courier New" charset="0"/>
                <a:cs typeface="Courier New" charset="0"/>
              </a:rPr>
              <a:t>	ELSE</a:t>
            </a:r>
          </a:p>
          <a:p>
            <a:pPr marL="430213" indent="-323850">
              <a:spcAft>
                <a:spcPts val="850"/>
              </a:spcAft>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dirty="0" smtClean="0">
                <a:latin typeface="Courier New" charset="0"/>
                <a:cs typeface="Courier New" charset="0"/>
              </a:rPr>
              <a:t>			</a:t>
            </a:r>
            <a:r>
              <a:rPr lang="en-US" dirty="0" err="1" smtClean="0">
                <a:latin typeface="Courier New" charset="0"/>
                <a:cs typeface="Courier New" charset="0"/>
              </a:rPr>
              <a:t>dd</a:t>
            </a:r>
            <a:r>
              <a:rPr lang="en-US" dirty="0" smtClean="0">
                <a:latin typeface="Courier New" charset="0"/>
                <a:cs typeface="Courier New" charset="0"/>
              </a:rPr>
              <a:t>=3.14</a:t>
            </a:r>
          </a:p>
          <a:p>
            <a:pPr marL="430213" indent="-323850">
              <a:spcAft>
                <a:spcPts val="1138"/>
              </a:spcAft>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dirty="0" smtClean="0">
                <a:latin typeface="Courier New" charset="0"/>
                <a:cs typeface="Courier New" charset="0"/>
              </a:rPr>
              <a:t>	ENDIF</a:t>
            </a:r>
          </a:p>
          <a:p>
            <a:endParaRPr lang="en-US" dirty="0"/>
          </a:p>
        </p:txBody>
      </p:sp>
    </p:spTree>
    <p:extLst>
      <p:ext uri="{BB962C8B-B14F-4D97-AF65-F5344CB8AC3E}">
        <p14:creationId xmlns:p14="http://schemas.microsoft.com/office/powerpoint/2010/main" val="599700419"/>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Pure and elemental procedures</a:t>
            </a:r>
            <a:endParaRPr lang="en-US" dirty="0"/>
          </a:p>
        </p:txBody>
      </p:sp>
      <p:sp>
        <p:nvSpPr>
          <p:cNvPr id="2" name="Text Placeholder 1"/>
          <p:cNvSpPr>
            <a:spLocks noGrp="1"/>
          </p:cNvSpPr>
          <p:nvPr>
            <p:ph type="body" idx="1"/>
          </p:nvPr>
        </p:nvSpPr>
        <p:spPr/>
        <p:txBody>
          <a:bodyPr/>
          <a:lstStyle/>
          <a:p>
            <a:endParaRPr lang="en-US"/>
          </a:p>
        </p:txBody>
      </p:sp>
    </p:spTree>
    <p:extLst>
      <p:ext uri="{BB962C8B-B14F-4D97-AF65-F5344CB8AC3E}">
        <p14:creationId xmlns:p14="http://schemas.microsoft.com/office/powerpoint/2010/main" val="1560361797"/>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PURE Functions</a:t>
            </a:r>
            <a:endParaRPr lang="en-US" dirty="0"/>
          </a:p>
        </p:txBody>
      </p:sp>
      <p:sp>
        <p:nvSpPr>
          <p:cNvPr id="3" name="Content Placeholder 2"/>
          <p:cNvSpPr>
            <a:spLocks noGrp="1"/>
          </p:cNvSpPr>
          <p:nvPr>
            <p:ph idx="1"/>
          </p:nvPr>
        </p:nvSpPr>
        <p:spPr/>
        <p:txBody>
          <a:bodyPr/>
          <a:lstStyle/>
          <a:p>
            <a:r>
              <a:rPr lang="en-US" dirty="0" smtClean="0"/>
              <a:t>Side effects should be avoided in functions.  Fortran offers subroutines to handle situations where changes to the parameters make sense.</a:t>
            </a:r>
          </a:p>
          <a:p>
            <a:r>
              <a:rPr lang="en-US" dirty="0" smtClean="0"/>
              <a:t>The programmer can declare a function </a:t>
            </a:r>
            <a:r>
              <a:rPr lang="en-US" dirty="0" smtClean="0">
                <a:latin typeface="Courier New"/>
                <a:cs typeface="Courier New"/>
              </a:rPr>
              <a:t>PURE</a:t>
            </a:r>
            <a:r>
              <a:rPr lang="en-US" dirty="0" smtClean="0"/>
              <a:t> to tell the compiler it is free of side effects.</a:t>
            </a:r>
          </a:p>
          <a:p>
            <a:pPr marL="0" indent="0">
              <a:buNone/>
            </a:pPr>
            <a:r>
              <a:rPr lang="en-US" dirty="0" smtClean="0">
                <a:latin typeface="Courier New"/>
                <a:cs typeface="Courier New"/>
              </a:rPr>
              <a:t>  pure function </a:t>
            </a:r>
            <a:r>
              <a:rPr lang="en-US" dirty="0" err="1" smtClean="0">
                <a:latin typeface="Courier New"/>
                <a:cs typeface="Courier New"/>
              </a:rPr>
              <a:t>myfunc</a:t>
            </a:r>
            <a:r>
              <a:rPr lang="en-US" dirty="0" smtClean="0">
                <a:latin typeface="Courier New"/>
                <a:cs typeface="Courier New"/>
              </a:rPr>
              <a:t>(x)</a:t>
            </a:r>
          </a:p>
          <a:p>
            <a:pPr marL="0" indent="0">
              <a:buNone/>
            </a:pPr>
            <a:r>
              <a:rPr lang="en-US" dirty="0" smtClean="0">
                <a:latin typeface="Courier New"/>
                <a:cs typeface="Courier New"/>
              </a:rPr>
              <a:t>     integer          :: </a:t>
            </a:r>
            <a:r>
              <a:rPr lang="en-US" dirty="0" err="1" smtClean="0">
                <a:latin typeface="Courier New"/>
                <a:cs typeface="Courier New"/>
              </a:rPr>
              <a:t>myfunc</a:t>
            </a:r>
            <a:endParaRPr lang="en-US" dirty="0" smtClean="0">
              <a:latin typeface="Courier New"/>
              <a:cs typeface="Courier New"/>
            </a:endParaRPr>
          </a:p>
          <a:p>
            <a:pPr marL="0" indent="0">
              <a:buNone/>
            </a:pPr>
            <a:r>
              <a:rPr lang="en-US" dirty="0" smtClean="0">
                <a:latin typeface="Courier New"/>
                <a:cs typeface="Courier New"/>
              </a:rPr>
              <a:t>     real, intent(in) :: x</a:t>
            </a:r>
          </a:p>
          <a:p>
            <a:r>
              <a:rPr lang="en-US" dirty="0" smtClean="0"/>
              <a:t>Pure functions must declare all parameters </a:t>
            </a:r>
            <a:r>
              <a:rPr lang="en-US" dirty="0" smtClean="0">
                <a:latin typeface="Courier New"/>
                <a:cs typeface="Courier New"/>
              </a:rPr>
              <a:t>intent(in)</a:t>
            </a:r>
            <a:r>
              <a:rPr lang="en-US" dirty="0" smtClean="0"/>
              <a:t>.  </a:t>
            </a:r>
            <a:endParaRPr lang="en-US" dirty="0"/>
          </a:p>
        </p:txBody>
      </p:sp>
    </p:spTree>
    <p:extLst>
      <p:ext uri="{BB962C8B-B14F-4D97-AF65-F5344CB8AC3E}">
        <p14:creationId xmlns:p14="http://schemas.microsoft.com/office/powerpoint/2010/main" val="3480990435"/>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PURE Procedures</a:t>
            </a:r>
            <a:endParaRPr lang="en-US" dirty="0"/>
          </a:p>
        </p:txBody>
      </p:sp>
      <p:sp>
        <p:nvSpPr>
          <p:cNvPr id="3" name="Content Placeholder 2"/>
          <p:cNvSpPr>
            <a:spLocks noGrp="1"/>
          </p:cNvSpPr>
          <p:nvPr>
            <p:ph idx="1"/>
          </p:nvPr>
        </p:nvSpPr>
        <p:spPr/>
        <p:txBody>
          <a:bodyPr>
            <a:normAutofit fontScale="92500"/>
          </a:bodyPr>
          <a:lstStyle/>
          <a:p>
            <a:r>
              <a:rPr lang="en-US" dirty="0" smtClean="0"/>
              <a:t>Subroutines may also be </a:t>
            </a:r>
            <a:r>
              <a:rPr lang="en-US" dirty="0" smtClean="0">
                <a:latin typeface="Courier New"/>
                <a:cs typeface="Courier New"/>
              </a:rPr>
              <a:t>PURE</a:t>
            </a:r>
            <a:r>
              <a:rPr lang="en-US" dirty="0" smtClean="0"/>
              <a:t>.  They may change their parameters but should declare those as intent(out).</a:t>
            </a:r>
          </a:p>
          <a:p>
            <a:r>
              <a:rPr lang="en-US" dirty="0" smtClean="0">
                <a:latin typeface="Courier New"/>
                <a:cs typeface="Courier New"/>
              </a:rPr>
              <a:t>PURE</a:t>
            </a:r>
            <a:r>
              <a:rPr lang="en-US" dirty="0" smtClean="0"/>
              <a:t> procedures must have an interface.</a:t>
            </a:r>
          </a:p>
          <a:p>
            <a:r>
              <a:rPr lang="en-US" dirty="0" smtClean="0"/>
              <a:t>Any additional procedures they call must be </a:t>
            </a:r>
            <a:r>
              <a:rPr lang="en-US" dirty="0" smtClean="0">
                <a:latin typeface="Courier New"/>
                <a:cs typeface="Courier New"/>
              </a:rPr>
              <a:t>PURE</a:t>
            </a:r>
          </a:p>
          <a:p>
            <a:r>
              <a:rPr lang="en-US" dirty="0" smtClean="0"/>
              <a:t>Neither pure functions nor pure subroutines are permitted to</a:t>
            </a:r>
          </a:p>
          <a:p>
            <a:pPr lvl="1"/>
            <a:r>
              <a:rPr lang="en-US" dirty="0" smtClean="0"/>
              <a:t>Alter any accessible global variables (e.g. from contains)</a:t>
            </a:r>
          </a:p>
          <a:p>
            <a:pPr lvl="1"/>
            <a:r>
              <a:rPr lang="en-US" dirty="0" smtClean="0"/>
              <a:t>Perform any IO</a:t>
            </a:r>
          </a:p>
          <a:p>
            <a:pPr lvl="1"/>
            <a:r>
              <a:rPr lang="en-US" dirty="0" smtClean="0"/>
              <a:t>SAVE any variables</a:t>
            </a:r>
          </a:p>
          <a:p>
            <a:pPr lvl="1"/>
            <a:r>
              <a:rPr lang="en-US" dirty="0" smtClean="0"/>
              <a:t>Contain any STOP statement</a:t>
            </a:r>
          </a:p>
        </p:txBody>
      </p:sp>
    </p:spTree>
    <p:extLst>
      <p:ext uri="{BB962C8B-B14F-4D97-AF65-F5344CB8AC3E}">
        <p14:creationId xmlns:p14="http://schemas.microsoft.com/office/powerpoint/2010/main" val="285882914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ELEMENTAL Procedures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latin typeface="Courier New"/>
                <a:cs typeface="Courier New"/>
              </a:rPr>
              <a:t>PURE</a:t>
            </a:r>
            <a:r>
              <a:rPr lang="en-US" dirty="0" smtClean="0"/>
              <a:t> procedures were intended for automatic parallelization.  However, a particularly useful derivative is the </a:t>
            </a:r>
            <a:r>
              <a:rPr lang="en-US" dirty="0" smtClean="0">
                <a:latin typeface="Courier New"/>
                <a:cs typeface="Courier New"/>
              </a:rPr>
              <a:t>ELEMENTAL</a:t>
            </a:r>
            <a:r>
              <a:rPr lang="en-US" dirty="0" smtClean="0"/>
              <a:t> procedure.</a:t>
            </a:r>
          </a:p>
          <a:p>
            <a:r>
              <a:rPr lang="en-US" dirty="0" smtClean="0">
                <a:latin typeface="Courier New"/>
                <a:cs typeface="Courier New"/>
              </a:rPr>
              <a:t>ELEMENTAL</a:t>
            </a:r>
            <a:r>
              <a:rPr lang="en-US" dirty="0" smtClean="0"/>
              <a:t> procedures operate </a:t>
            </a:r>
            <a:r>
              <a:rPr lang="en-US" dirty="0" err="1" smtClean="0"/>
              <a:t>elementwise</a:t>
            </a:r>
            <a:r>
              <a:rPr lang="en-US" dirty="0" smtClean="0"/>
              <a:t> on arrays (like </a:t>
            </a:r>
            <a:r>
              <a:rPr lang="en-US" dirty="0" err="1" smtClean="0"/>
              <a:t>NumPy</a:t>
            </a:r>
            <a:r>
              <a:rPr lang="en-US" dirty="0" smtClean="0"/>
              <a:t> </a:t>
            </a:r>
            <a:r>
              <a:rPr lang="en-US" dirty="0" err="1" smtClean="0"/>
              <a:t>ufuncs</a:t>
            </a:r>
            <a:r>
              <a:rPr lang="en-US" dirty="0" smtClean="0"/>
              <a:t>).</a:t>
            </a:r>
          </a:p>
          <a:p>
            <a:r>
              <a:rPr lang="en-US" dirty="0" smtClean="0"/>
              <a:t>All </a:t>
            </a:r>
            <a:r>
              <a:rPr lang="en-US" dirty="0" smtClean="0">
                <a:latin typeface="Courier New"/>
                <a:cs typeface="Courier New"/>
              </a:rPr>
              <a:t>ELEMENTAL</a:t>
            </a:r>
            <a:r>
              <a:rPr lang="en-US" dirty="0" smtClean="0"/>
              <a:t> functions must obey the rules for </a:t>
            </a:r>
            <a:r>
              <a:rPr lang="en-US" dirty="0" smtClean="0">
                <a:latin typeface="Courier New"/>
                <a:cs typeface="Courier New"/>
              </a:rPr>
              <a:t>PURE</a:t>
            </a:r>
            <a:r>
              <a:rPr lang="en-US" dirty="0" smtClean="0"/>
              <a:t> functions. Arguments must be scalars.</a:t>
            </a:r>
          </a:p>
          <a:p>
            <a:pPr marL="0" indent="0">
              <a:buNone/>
            </a:pPr>
            <a:r>
              <a:rPr lang="en-US" dirty="0" smtClean="0">
                <a:latin typeface="Courier New"/>
                <a:cs typeface="Courier New"/>
              </a:rPr>
              <a:t>elemental function f2c(</a:t>
            </a:r>
            <a:r>
              <a:rPr lang="en-US" dirty="0" err="1" smtClean="0">
                <a:latin typeface="Courier New"/>
                <a:cs typeface="Courier New"/>
              </a:rPr>
              <a:t>tempF</a:t>
            </a:r>
            <a:r>
              <a:rPr lang="en-US" dirty="0" smtClean="0">
                <a:latin typeface="Courier New"/>
                <a:cs typeface="Courier New"/>
              </a:rPr>
              <a:t>)</a:t>
            </a:r>
          </a:p>
          <a:p>
            <a:pPr marL="0" indent="0">
              <a:buNone/>
            </a:pPr>
            <a:r>
              <a:rPr lang="en-US" dirty="0">
                <a:latin typeface="Courier New"/>
                <a:cs typeface="Courier New"/>
              </a:rPr>
              <a:t> </a:t>
            </a:r>
            <a:r>
              <a:rPr lang="en-US" dirty="0" smtClean="0">
                <a:latin typeface="Courier New"/>
                <a:cs typeface="Courier New"/>
              </a:rPr>
              <a:t>  real             :: f2c </a:t>
            </a:r>
          </a:p>
          <a:p>
            <a:pPr marL="0" indent="0">
              <a:buNone/>
            </a:pPr>
            <a:r>
              <a:rPr lang="en-US" dirty="0">
                <a:latin typeface="Courier New"/>
                <a:cs typeface="Courier New"/>
              </a:rPr>
              <a:t> </a:t>
            </a:r>
            <a:r>
              <a:rPr lang="en-US" dirty="0" smtClean="0">
                <a:latin typeface="Courier New"/>
                <a:cs typeface="Courier New"/>
              </a:rPr>
              <a:t>  real, intent(in) :: </a:t>
            </a:r>
            <a:r>
              <a:rPr lang="en-US" dirty="0" err="1" smtClean="0">
                <a:latin typeface="Courier New"/>
                <a:cs typeface="Courier New"/>
              </a:rPr>
              <a:t>tempF</a:t>
            </a:r>
            <a:endParaRPr lang="en-US" dirty="0" smtClean="0">
              <a:latin typeface="Courier New"/>
              <a:cs typeface="Courier New"/>
            </a:endParaRPr>
          </a:p>
          <a:p>
            <a:pPr marL="0" indent="0">
              <a:buNone/>
            </a:pPr>
            <a:r>
              <a:rPr lang="en-US" dirty="0">
                <a:latin typeface="Courier New"/>
                <a:cs typeface="Courier New"/>
              </a:rPr>
              <a:t> </a:t>
            </a:r>
            <a:r>
              <a:rPr lang="en-US" dirty="0" smtClean="0">
                <a:latin typeface="Courier New"/>
                <a:cs typeface="Courier New"/>
              </a:rPr>
              <a:t>  f2c=(tempF-32.)/1.8</a:t>
            </a:r>
          </a:p>
          <a:p>
            <a:pPr marL="0" indent="0">
              <a:buNone/>
            </a:pPr>
            <a:r>
              <a:rPr lang="en-US" dirty="0" smtClean="0">
                <a:latin typeface="Courier New"/>
                <a:cs typeface="Courier New"/>
              </a:rPr>
              <a:t>end function f2c</a:t>
            </a:r>
            <a:endParaRPr lang="en-US" dirty="0">
              <a:latin typeface="Courier New"/>
              <a:cs typeface="Courier New"/>
            </a:endParaRPr>
          </a:p>
        </p:txBody>
      </p:sp>
    </p:spTree>
    <p:extLst>
      <p:ext uri="{BB962C8B-B14F-4D97-AF65-F5344CB8AC3E}">
        <p14:creationId xmlns:p14="http://schemas.microsoft.com/office/powerpoint/2010/main" val="2770865501"/>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ELEMENTAL Procedures</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a:latin typeface="Courier New"/>
                <a:cs typeface="Courier New"/>
              </a:rPr>
              <a:t> </a:t>
            </a:r>
            <a:r>
              <a:rPr lang="en-US" sz="2400" dirty="0" smtClean="0">
                <a:latin typeface="Courier New"/>
                <a:cs typeface="Courier New"/>
              </a:rPr>
              <a:t>real                  :: </a:t>
            </a:r>
            <a:r>
              <a:rPr lang="en-US" sz="2400" dirty="0" err="1" smtClean="0">
                <a:latin typeface="Courier New"/>
                <a:cs typeface="Courier New"/>
              </a:rPr>
              <a:t>tempF</a:t>
            </a:r>
            <a:r>
              <a:rPr lang="en-US" sz="2400" dirty="0" smtClean="0">
                <a:latin typeface="Courier New"/>
                <a:cs typeface="Courier New"/>
              </a:rPr>
              <a:t>, </a:t>
            </a:r>
            <a:r>
              <a:rPr lang="en-US" sz="2400" dirty="0" err="1" smtClean="0">
                <a:latin typeface="Courier New"/>
                <a:cs typeface="Courier New"/>
              </a:rPr>
              <a:t>tempC</a:t>
            </a:r>
            <a:endParaRPr lang="en-US" sz="2400" dirty="0" smtClean="0">
              <a:latin typeface="Courier New"/>
              <a:cs typeface="Courier New"/>
            </a:endParaRPr>
          </a:p>
          <a:p>
            <a:pPr marL="0" indent="0">
              <a:buNone/>
            </a:pPr>
            <a:r>
              <a:rPr lang="en-US" sz="2400" dirty="0" smtClean="0">
                <a:latin typeface="Courier New"/>
                <a:cs typeface="Courier New"/>
              </a:rPr>
              <a:t> real, dimension(</a:t>
            </a:r>
            <a:r>
              <a:rPr lang="en-US" sz="2400" dirty="0" smtClean="0">
                <a:latin typeface="Courier New"/>
                <a:cs typeface="Courier New"/>
                <a:sym typeface="Wingdings"/>
              </a:rPr>
              <a:t>100)  :: </a:t>
            </a:r>
            <a:r>
              <a:rPr lang="en-US" sz="2400" dirty="0" err="1" smtClean="0">
                <a:latin typeface="Courier New"/>
                <a:cs typeface="Courier New"/>
                <a:sym typeface="Wingdings"/>
              </a:rPr>
              <a:t>tempFs</a:t>
            </a:r>
            <a:r>
              <a:rPr lang="en-US" sz="2400" dirty="0" smtClean="0">
                <a:latin typeface="Courier New"/>
                <a:cs typeface="Courier New"/>
                <a:sym typeface="Wingdings"/>
              </a:rPr>
              <a:t>, </a:t>
            </a:r>
            <a:r>
              <a:rPr lang="en-US" sz="2400" dirty="0" err="1" smtClean="0">
                <a:latin typeface="Courier New"/>
                <a:cs typeface="Courier New"/>
                <a:sym typeface="Wingdings"/>
              </a:rPr>
              <a:t>tempCs</a:t>
            </a:r>
            <a:endParaRPr lang="en-US" sz="2400" dirty="0" smtClean="0">
              <a:latin typeface="Courier New"/>
              <a:cs typeface="Courier New"/>
              <a:sym typeface="Wingdings"/>
            </a:endParaRPr>
          </a:p>
          <a:p>
            <a:pPr marL="0" indent="0">
              <a:buNone/>
            </a:pPr>
            <a:r>
              <a:rPr lang="en-US" sz="2400" dirty="0" smtClean="0">
                <a:latin typeface="Courier New"/>
                <a:cs typeface="Courier New"/>
                <a:sym typeface="Wingdings"/>
              </a:rPr>
              <a:t> real, dimension(10,10):: </a:t>
            </a:r>
            <a:r>
              <a:rPr lang="en-US" sz="2400" dirty="0" err="1" smtClean="0">
                <a:latin typeface="Courier New"/>
                <a:cs typeface="Courier New"/>
                <a:sym typeface="Wingdings"/>
              </a:rPr>
              <a:t>dataF</a:t>
            </a:r>
            <a:r>
              <a:rPr lang="en-US" sz="2400" dirty="0" smtClean="0">
                <a:latin typeface="Courier New"/>
                <a:cs typeface="Courier New"/>
                <a:sym typeface="Wingdings"/>
              </a:rPr>
              <a:t>, </a:t>
            </a:r>
            <a:r>
              <a:rPr lang="en-US" sz="2400" dirty="0" err="1" smtClean="0">
                <a:latin typeface="Courier New"/>
                <a:cs typeface="Courier New"/>
                <a:sym typeface="Wingdings"/>
              </a:rPr>
              <a:t>dataC</a:t>
            </a:r>
            <a:endParaRPr lang="en-US" sz="2400" dirty="0" smtClean="0">
              <a:latin typeface="Courier New"/>
              <a:cs typeface="Courier New"/>
              <a:sym typeface="Wingdings"/>
            </a:endParaRPr>
          </a:p>
          <a:p>
            <a:pPr marL="0" indent="0">
              <a:buNone/>
            </a:pPr>
            <a:r>
              <a:rPr lang="en-US" sz="2400" dirty="0" smtClean="0">
                <a:latin typeface="Courier New"/>
                <a:cs typeface="Courier New"/>
                <a:sym typeface="Wingdings"/>
              </a:rPr>
              <a:t> </a:t>
            </a:r>
            <a:r>
              <a:rPr lang="en-US" sz="2400" dirty="0" err="1" smtClean="0">
                <a:latin typeface="Courier New"/>
                <a:cs typeface="Courier New"/>
                <a:sym typeface="Wingdings"/>
              </a:rPr>
              <a:t>tempC</a:t>
            </a:r>
            <a:r>
              <a:rPr lang="en-US" sz="2400" dirty="0" smtClean="0">
                <a:latin typeface="Courier New"/>
                <a:cs typeface="Courier New"/>
                <a:sym typeface="Wingdings"/>
              </a:rPr>
              <a:t> = f2c(</a:t>
            </a:r>
            <a:r>
              <a:rPr lang="en-US" sz="2400" dirty="0" err="1" smtClean="0">
                <a:latin typeface="Courier New"/>
                <a:cs typeface="Courier New"/>
                <a:sym typeface="Wingdings"/>
              </a:rPr>
              <a:t>tempF</a:t>
            </a:r>
            <a:r>
              <a:rPr lang="en-US" sz="2400" dirty="0" smtClean="0">
                <a:latin typeface="Courier New"/>
                <a:cs typeface="Courier New"/>
                <a:sym typeface="Wingdings"/>
              </a:rPr>
              <a:t>)</a:t>
            </a:r>
          </a:p>
          <a:p>
            <a:pPr marL="0" indent="0">
              <a:buNone/>
            </a:pPr>
            <a:r>
              <a:rPr lang="en-US" sz="2400" dirty="0" smtClean="0">
                <a:latin typeface="Courier New"/>
                <a:cs typeface="Courier New"/>
                <a:sym typeface="Wingdings"/>
              </a:rPr>
              <a:t> </a:t>
            </a:r>
            <a:r>
              <a:rPr lang="en-US" sz="2400" dirty="0" err="1" smtClean="0">
                <a:latin typeface="Courier New"/>
                <a:cs typeface="Courier New"/>
                <a:sym typeface="Wingdings"/>
              </a:rPr>
              <a:t>tempCs</a:t>
            </a:r>
            <a:r>
              <a:rPr lang="en-US" sz="2400" dirty="0" smtClean="0">
                <a:latin typeface="Courier New"/>
                <a:cs typeface="Courier New"/>
                <a:sym typeface="Wingdings"/>
              </a:rPr>
              <a:t>= f2c(</a:t>
            </a:r>
            <a:r>
              <a:rPr lang="en-US" sz="2400" dirty="0" err="1" smtClean="0">
                <a:latin typeface="Courier New"/>
                <a:cs typeface="Courier New"/>
                <a:sym typeface="Wingdings"/>
              </a:rPr>
              <a:t>tempFs</a:t>
            </a:r>
            <a:r>
              <a:rPr lang="en-US" sz="2400" dirty="0" smtClean="0">
                <a:latin typeface="Courier New"/>
                <a:cs typeface="Courier New"/>
                <a:sym typeface="Wingdings"/>
              </a:rPr>
              <a:t>)</a:t>
            </a:r>
          </a:p>
          <a:p>
            <a:pPr marL="0" indent="0">
              <a:buNone/>
            </a:pPr>
            <a:r>
              <a:rPr lang="en-US" sz="2400" dirty="0" smtClean="0">
                <a:latin typeface="Courier New"/>
                <a:cs typeface="Courier New"/>
                <a:sym typeface="Wingdings"/>
              </a:rPr>
              <a:t> </a:t>
            </a:r>
            <a:r>
              <a:rPr lang="en-US" sz="2400" dirty="0" err="1" smtClean="0">
                <a:latin typeface="Courier New"/>
                <a:cs typeface="Courier New"/>
                <a:sym typeface="Wingdings"/>
              </a:rPr>
              <a:t>dataC</a:t>
            </a:r>
            <a:r>
              <a:rPr lang="en-US" sz="2400" dirty="0" smtClean="0">
                <a:latin typeface="Courier New"/>
                <a:cs typeface="Courier New"/>
                <a:sym typeface="Wingdings"/>
              </a:rPr>
              <a:t> = f2c(</a:t>
            </a:r>
            <a:r>
              <a:rPr lang="en-US" sz="2400" dirty="0" err="1" smtClean="0">
                <a:latin typeface="Courier New"/>
                <a:cs typeface="Courier New"/>
                <a:sym typeface="Wingdings"/>
              </a:rPr>
              <a:t>tempCs</a:t>
            </a:r>
            <a:r>
              <a:rPr lang="en-US" sz="2400" dirty="0" smtClean="0">
                <a:latin typeface="Courier New"/>
                <a:cs typeface="Courier New"/>
                <a:sym typeface="Wingdings"/>
              </a:rPr>
              <a:t>)</a:t>
            </a:r>
          </a:p>
          <a:p>
            <a:r>
              <a:rPr lang="en-US" dirty="0" smtClean="0">
                <a:sym typeface="Wingdings"/>
              </a:rPr>
              <a:t>The elemental function can be called for any arrays as long as they conform.</a:t>
            </a:r>
            <a:r>
              <a:rPr lang="en-US" dirty="0">
                <a:sym typeface="Wingdings"/>
              </a:rPr>
              <a:t> </a:t>
            </a:r>
            <a:r>
              <a:rPr lang="en-US" dirty="0" smtClean="0">
                <a:sym typeface="Wingdings"/>
              </a:rPr>
              <a:t> Each element is modified by the function appropriately.  It can also be called as a normal scalar function.</a:t>
            </a:r>
          </a:p>
          <a:p>
            <a:endParaRPr lang="en-US" dirty="0" smtClean="0">
              <a:sym typeface="Wingdings"/>
            </a:endParaRPr>
          </a:p>
        </p:txBody>
      </p:sp>
    </p:spTree>
    <p:extLst>
      <p:ext uri="{BB962C8B-B14F-4D97-AF65-F5344CB8AC3E}">
        <p14:creationId xmlns:p14="http://schemas.microsoft.com/office/powerpoint/2010/main" val="2033679529"/>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a:t>
            </a:r>
            <a:endParaRPr lang="en-US" dirty="0"/>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880097462"/>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 Scope</a:t>
            </a:r>
            <a:endParaRPr lang="en-US" dirty="0"/>
          </a:p>
        </p:txBody>
      </p:sp>
      <p:sp>
        <p:nvSpPr>
          <p:cNvPr id="3" name="Content Placeholder 2"/>
          <p:cNvSpPr>
            <a:spLocks noGrp="1"/>
          </p:cNvSpPr>
          <p:nvPr>
            <p:ph idx="1"/>
          </p:nvPr>
        </p:nvSpPr>
        <p:spPr/>
        <p:txBody>
          <a:bodyPr>
            <a:normAutofit fontScale="77500" lnSpcReduction="20000"/>
          </a:bodyPr>
          <a:lstStyle/>
          <a:p>
            <a:r>
              <a:rPr lang="en-US" dirty="0"/>
              <a:t>In Fortran, scope is defined by the program </a:t>
            </a:r>
            <a:r>
              <a:rPr lang="en-US" dirty="0" smtClean="0"/>
              <a:t>unit.</a:t>
            </a:r>
          </a:p>
          <a:p>
            <a:r>
              <a:rPr lang="en-US" dirty="0" smtClean="0"/>
              <a:t>A </a:t>
            </a:r>
            <a:r>
              <a:rPr lang="en-US" dirty="0"/>
              <a:t>calling </a:t>
            </a:r>
            <a:r>
              <a:rPr lang="en-US" dirty="0" smtClean="0"/>
              <a:t>unit may </a:t>
            </a:r>
            <a:r>
              <a:rPr lang="en-US" dirty="0"/>
              <a:t>have a variable named </a:t>
            </a:r>
            <a:r>
              <a:rPr lang="en-US" dirty="0">
                <a:latin typeface="Courier New"/>
                <a:cs typeface="Courier New"/>
              </a:rPr>
              <a:t>x</a:t>
            </a:r>
            <a:r>
              <a:rPr lang="en-US" dirty="0"/>
              <a:t>, and a function may also have a variable named </a:t>
            </a:r>
            <a:r>
              <a:rPr lang="en-US" dirty="0">
                <a:latin typeface="Courier New"/>
                <a:cs typeface="Courier New"/>
              </a:rPr>
              <a:t>x</a:t>
            </a:r>
            <a:r>
              <a:rPr lang="en-US" dirty="0"/>
              <a:t>, and if </a:t>
            </a:r>
            <a:r>
              <a:rPr lang="en-US" dirty="0">
                <a:latin typeface="Courier New"/>
                <a:cs typeface="Courier New"/>
              </a:rPr>
              <a:t>x</a:t>
            </a:r>
            <a:r>
              <a:rPr lang="en-US" dirty="0"/>
              <a:t> is not an argument to the function then it will be distinct from the </a:t>
            </a:r>
            <a:r>
              <a:rPr lang="en-US" dirty="0">
                <a:latin typeface="Courier New"/>
                <a:cs typeface="Courier New"/>
              </a:rPr>
              <a:t>x</a:t>
            </a:r>
            <a:r>
              <a:rPr lang="en-US" dirty="0"/>
              <a:t> in </a:t>
            </a:r>
            <a:r>
              <a:rPr lang="en-US" dirty="0" smtClean="0"/>
              <a:t>the calling unit.</a:t>
            </a:r>
            <a:endParaRPr lang="en-US" dirty="0"/>
          </a:p>
          <a:p>
            <a:pPr marL="0" indent="0">
              <a:buNone/>
            </a:pPr>
            <a:r>
              <a:rPr lang="en-US" dirty="0" smtClean="0">
                <a:latin typeface="Courier New"/>
                <a:cs typeface="Courier New"/>
              </a:rPr>
              <a:t> x</a:t>
            </a:r>
            <a:r>
              <a:rPr lang="en-US" dirty="0">
                <a:latin typeface="Courier New"/>
                <a:cs typeface="Courier New"/>
              </a:rPr>
              <a:t>=20.</a:t>
            </a:r>
          </a:p>
          <a:p>
            <a:pPr marL="0" indent="0">
              <a:buNone/>
            </a:pPr>
            <a:r>
              <a:rPr lang="en-US" dirty="0" smtClean="0">
                <a:latin typeface="Courier New"/>
                <a:cs typeface="Courier New"/>
              </a:rPr>
              <a:t> call </a:t>
            </a:r>
            <a:r>
              <a:rPr lang="en-US" dirty="0">
                <a:latin typeface="Courier New"/>
                <a:cs typeface="Courier New"/>
              </a:rPr>
              <a:t>sub(x)</a:t>
            </a:r>
          </a:p>
          <a:p>
            <a:pPr marL="0" indent="0">
              <a:buNone/>
            </a:pPr>
            <a:r>
              <a:rPr lang="en-US" dirty="0" smtClean="0">
                <a:latin typeface="Courier New"/>
                <a:cs typeface="Courier New"/>
              </a:rPr>
              <a:t>   etc.</a:t>
            </a:r>
          </a:p>
          <a:p>
            <a:pPr marL="0" indent="0">
              <a:buNone/>
            </a:pPr>
            <a:endParaRPr lang="en-US" dirty="0">
              <a:latin typeface="Courier New"/>
              <a:cs typeface="Courier New"/>
            </a:endParaRPr>
          </a:p>
          <a:p>
            <a:pPr marL="0" indent="0">
              <a:buNone/>
            </a:pPr>
            <a:r>
              <a:rPr lang="en-US" dirty="0" smtClean="0">
                <a:latin typeface="Courier New"/>
                <a:cs typeface="Courier New"/>
              </a:rPr>
              <a:t> subroutine </a:t>
            </a:r>
            <a:r>
              <a:rPr lang="en-US" dirty="0">
                <a:latin typeface="Courier New"/>
                <a:cs typeface="Courier New"/>
              </a:rPr>
              <a:t>sub(y)</a:t>
            </a:r>
          </a:p>
          <a:p>
            <a:pPr marL="0" indent="0">
              <a:buNone/>
            </a:pPr>
            <a:r>
              <a:rPr lang="en-US" dirty="0" smtClean="0">
                <a:latin typeface="Courier New"/>
                <a:cs typeface="Courier New"/>
              </a:rPr>
              <a:t>   real</a:t>
            </a:r>
            <a:r>
              <a:rPr lang="en-US" dirty="0">
                <a:latin typeface="Courier New"/>
                <a:cs typeface="Courier New"/>
              </a:rPr>
              <a:t>, intent(</a:t>
            </a:r>
            <a:r>
              <a:rPr lang="en-US" dirty="0" err="1">
                <a:latin typeface="Courier New"/>
                <a:cs typeface="Courier New"/>
              </a:rPr>
              <a:t>inout</a:t>
            </a:r>
            <a:r>
              <a:rPr lang="en-US" dirty="0">
                <a:latin typeface="Courier New"/>
                <a:cs typeface="Courier New"/>
              </a:rPr>
              <a:t>) :: y</a:t>
            </a:r>
          </a:p>
          <a:p>
            <a:pPr marL="0" indent="0">
              <a:buNone/>
            </a:pPr>
            <a:r>
              <a:rPr lang="en-US" dirty="0" smtClean="0">
                <a:latin typeface="Courier New"/>
                <a:cs typeface="Courier New"/>
              </a:rPr>
              <a:t>   real                :</a:t>
            </a:r>
            <a:r>
              <a:rPr lang="en-US" dirty="0">
                <a:latin typeface="Courier New"/>
                <a:cs typeface="Courier New"/>
              </a:rPr>
              <a:t>: x</a:t>
            </a:r>
          </a:p>
          <a:p>
            <a:pPr marL="0" indent="0">
              <a:buNone/>
            </a:pPr>
            <a:r>
              <a:rPr lang="en-US" dirty="0">
                <a:latin typeface="Courier New"/>
                <a:cs typeface="Courier New"/>
              </a:rPr>
              <a:t>   </a:t>
            </a:r>
            <a:r>
              <a:rPr lang="en-US" dirty="0" smtClean="0">
                <a:latin typeface="Courier New"/>
                <a:cs typeface="Courier New"/>
              </a:rPr>
              <a:t>x</a:t>
            </a:r>
            <a:r>
              <a:rPr lang="en-US" dirty="0">
                <a:latin typeface="Courier New"/>
                <a:cs typeface="Courier New"/>
              </a:rPr>
              <a:t>=10.</a:t>
            </a:r>
          </a:p>
          <a:p>
            <a:pPr marL="0" indent="0">
              <a:buNone/>
            </a:pPr>
            <a:r>
              <a:rPr lang="en-US" dirty="0">
                <a:latin typeface="Courier New"/>
                <a:cs typeface="Courier New"/>
              </a:rPr>
              <a:t>   </a:t>
            </a:r>
            <a:r>
              <a:rPr lang="en-US" dirty="0" smtClean="0">
                <a:latin typeface="Courier New"/>
                <a:cs typeface="Courier New"/>
              </a:rPr>
              <a:t>y</a:t>
            </a:r>
            <a:r>
              <a:rPr lang="en-US" dirty="0">
                <a:latin typeface="Courier New"/>
                <a:cs typeface="Courier New"/>
              </a:rPr>
              <a:t>=30.</a:t>
            </a:r>
          </a:p>
          <a:p>
            <a:pPr marL="0" indent="0">
              <a:buNone/>
            </a:pPr>
            <a:r>
              <a:rPr lang="en-US" dirty="0">
                <a:latin typeface="Courier New"/>
                <a:cs typeface="Courier New"/>
              </a:rPr>
              <a:t>end subroutine sub</a:t>
            </a:r>
          </a:p>
          <a:p>
            <a:endParaRPr lang="en-US" dirty="0"/>
          </a:p>
        </p:txBody>
      </p:sp>
    </p:spTree>
    <p:extLst>
      <p:ext uri="{BB962C8B-B14F-4D97-AF65-F5344CB8AC3E}">
        <p14:creationId xmlns:p14="http://schemas.microsoft.com/office/powerpoint/2010/main" val="514847780"/>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CONTAINS and Nested Procedures</a:t>
            </a:r>
            <a:endParaRPr lang="en-US" dirty="0"/>
          </a:p>
        </p:txBody>
      </p:sp>
      <p:sp>
        <p:nvSpPr>
          <p:cNvPr id="3" name="Content Placeholder 2"/>
          <p:cNvSpPr>
            <a:spLocks noGrp="1"/>
          </p:cNvSpPr>
          <p:nvPr>
            <p:ph idx="1"/>
          </p:nvPr>
        </p:nvSpPr>
        <p:spPr/>
        <p:txBody>
          <a:bodyPr>
            <a:normAutofit fontScale="92500"/>
          </a:bodyPr>
          <a:lstStyle/>
          <a:p>
            <a:r>
              <a:rPr lang="en-US" dirty="0"/>
              <a:t>The </a:t>
            </a:r>
            <a:r>
              <a:rPr lang="en-US" dirty="0">
                <a:latin typeface="Courier New"/>
                <a:cs typeface="Courier New"/>
              </a:rPr>
              <a:t>contains</a:t>
            </a:r>
            <a:r>
              <a:rPr lang="en-US" dirty="0"/>
              <a:t> keyword extends the scope into the contained program unit.  </a:t>
            </a:r>
          </a:p>
          <a:p>
            <a:r>
              <a:rPr lang="en-US" dirty="0"/>
              <a:t>The end of the “container” must </a:t>
            </a:r>
            <a:r>
              <a:rPr lang="en-US" i="1" dirty="0"/>
              <a:t>follow</a:t>
            </a:r>
            <a:r>
              <a:rPr lang="en-US" dirty="0"/>
              <a:t> the end of the “</a:t>
            </a:r>
            <a:r>
              <a:rPr lang="en-US" dirty="0" err="1"/>
              <a:t>containee</a:t>
            </a:r>
            <a:r>
              <a:rPr lang="en-US" dirty="0"/>
              <a:t>”</a:t>
            </a:r>
          </a:p>
          <a:p>
            <a:r>
              <a:rPr lang="en-US" dirty="0"/>
              <a:t>A contained subprogram can access </a:t>
            </a:r>
            <a:r>
              <a:rPr lang="en-US" i="1" dirty="0"/>
              <a:t>all</a:t>
            </a:r>
            <a:r>
              <a:rPr lang="en-US" dirty="0"/>
              <a:t> the variables in the container except those that are explicitly passed.</a:t>
            </a:r>
          </a:p>
          <a:p>
            <a:r>
              <a:rPr lang="en-US" dirty="0" smtClean="0"/>
              <a:t>The interface </a:t>
            </a:r>
            <a:r>
              <a:rPr lang="en-US" dirty="0"/>
              <a:t>is </a:t>
            </a:r>
            <a:r>
              <a:rPr lang="en-US" dirty="0" smtClean="0"/>
              <a:t>implicit</a:t>
            </a:r>
            <a:r>
              <a:rPr lang="en-US" dirty="0"/>
              <a:t> </a:t>
            </a:r>
            <a:r>
              <a:rPr lang="en-US" dirty="0" smtClean="0"/>
              <a:t>and should </a:t>
            </a:r>
            <a:r>
              <a:rPr lang="en-US" dirty="0"/>
              <a:t>not be </a:t>
            </a:r>
            <a:r>
              <a:rPr lang="en-US" dirty="0" smtClean="0"/>
              <a:t>made explicit.</a:t>
            </a:r>
          </a:p>
          <a:p>
            <a:r>
              <a:rPr lang="en-US" dirty="0" smtClean="0"/>
              <a:t>Contained procedures are often said to be </a:t>
            </a:r>
            <a:r>
              <a:rPr lang="en-US" i="1" dirty="0" smtClean="0"/>
              <a:t>nested</a:t>
            </a:r>
            <a:r>
              <a:rPr lang="en-US" dirty="0" smtClean="0"/>
              <a:t>.</a:t>
            </a:r>
          </a:p>
          <a:p>
            <a:r>
              <a:rPr lang="en-US" dirty="0" smtClean="0"/>
              <a:t>Only one level of nesting is permitted.</a:t>
            </a:r>
            <a:endParaRPr lang="en-US" dirty="0"/>
          </a:p>
        </p:txBody>
      </p:sp>
    </p:spTree>
    <p:extLst>
      <p:ext uri="{BB962C8B-B14F-4D97-AF65-F5344CB8AC3E}">
        <p14:creationId xmlns:p14="http://schemas.microsoft.com/office/powerpoint/2010/main" val="3710710257"/>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a:latin typeface="Courier New"/>
                <a:cs typeface="Courier New"/>
              </a:rPr>
              <a:t>program </a:t>
            </a:r>
            <a:r>
              <a:rPr lang="en-US" dirty="0" err="1">
                <a:latin typeface="Courier New"/>
                <a:cs typeface="Courier New"/>
              </a:rPr>
              <a:t>myprog</a:t>
            </a:r>
            <a:endParaRPr lang="en-US" dirty="0">
              <a:latin typeface="Courier New"/>
              <a:cs typeface="Courier New"/>
            </a:endParaRPr>
          </a:p>
          <a:p>
            <a:pPr marL="0" indent="0">
              <a:buNone/>
            </a:pPr>
            <a:r>
              <a:rPr lang="en-US" dirty="0" smtClean="0">
                <a:latin typeface="Courier New"/>
                <a:cs typeface="Courier New"/>
              </a:rPr>
              <a:t>   implicit </a:t>
            </a:r>
            <a:r>
              <a:rPr lang="en-US" dirty="0">
                <a:latin typeface="Courier New"/>
                <a:cs typeface="Courier New"/>
              </a:rPr>
              <a:t>none</a:t>
            </a:r>
          </a:p>
          <a:p>
            <a:pPr marL="0" indent="0">
              <a:buNone/>
            </a:pPr>
            <a:r>
              <a:rPr lang="en-US" dirty="0" smtClean="0">
                <a:latin typeface="Courier New"/>
                <a:cs typeface="Courier New"/>
              </a:rPr>
              <a:t>   real  </a:t>
            </a:r>
            <a:r>
              <a:rPr lang="en-US" dirty="0">
                <a:latin typeface="Courier New"/>
                <a:cs typeface="Courier New"/>
              </a:rPr>
              <a:t>:: </a:t>
            </a:r>
            <a:r>
              <a:rPr lang="en-US" dirty="0" err="1">
                <a:latin typeface="Courier New"/>
                <a:cs typeface="Courier New"/>
              </a:rPr>
              <a:t>x,y,z</a:t>
            </a:r>
            <a:endParaRPr lang="en-US" dirty="0">
              <a:latin typeface="Courier New"/>
              <a:cs typeface="Courier New"/>
            </a:endParaRPr>
          </a:p>
          <a:p>
            <a:pPr marL="0" indent="0">
              <a:buNone/>
            </a:pPr>
            <a:r>
              <a:rPr lang="en-US" dirty="0" smtClean="0">
                <a:latin typeface="Courier New"/>
                <a:cs typeface="Courier New"/>
              </a:rPr>
              <a:t>   x</a:t>
            </a:r>
            <a:r>
              <a:rPr lang="en-US" dirty="0">
                <a:latin typeface="Courier New"/>
                <a:cs typeface="Courier New"/>
              </a:rPr>
              <a:t>=5.; y=10.</a:t>
            </a:r>
          </a:p>
          <a:p>
            <a:pPr marL="0" indent="0">
              <a:buNone/>
            </a:pPr>
            <a:r>
              <a:rPr lang="en-US" dirty="0" smtClean="0">
                <a:latin typeface="Courier New"/>
                <a:cs typeface="Courier New"/>
              </a:rPr>
              <a:t>   call </a:t>
            </a:r>
            <a:r>
              <a:rPr lang="en-US" dirty="0" err="1">
                <a:latin typeface="Courier New"/>
                <a:cs typeface="Courier New"/>
              </a:rPr>
              <a:t>mysub</a:t>
            </a:r>
            <a:r>
              <a:rPr lang="en-US" dirty="0">
                <a:latin typeface="Courier New"/>
                <a:cs typeface="Courier New"/>
              </a:rPr>
              <a:t>(z)</a:t>
            </a:r>
          </a:p>
          <a:p>
            <a:pPr marL="0" indent="0">
              <a:buNone/>
            </a:pPr>
            <a:r>
              <a:rPr lang="en-US" dirty="0" smtClean="0">
                <a:latin typeface="Courier New"/>
                <a:cs typeface="Courier New"/>
              </a:rPr>
              <a:t>   contains</a:t>
            </a:r>
            <a:endParaRPr lang="en-US" dirty="0">
              <a:latin typeface="Courier New"/>
              <a:cs typeface="Courier New"/>
            </a:endParaRPr>
          </a:p>
          <a:p>
            <a:pPr marL="0" indent="0">
              <a:buNone/>
            </a:pPr>
            <a:r>
              <a:rPr lang="en-US" dirty="0">
                <a:latin typeface="Courier New"/>
                <a:cs typeface="Courier New"/>
              </a:rPr>
              <a:t>	subroutine </a:t>
            </a:r>
            <a:r>
              <a:rPr lang="en-US" dirty="0" err="1">
                <a:latin typeface="Courier New"/>
                <a:cs typeface="Courier New"/>
              </a:rPr>
              <a:t>mysub</a:t>
            </a:r>
            <a:r>
              <a:rPr lang="en-US" dirty="0">
                <a:latin typeface="Courier New"/>
                <a:cs typeface="Courier New"/>
              </a:rPr>
              <a:t>(w)</a:t>
            </a:r>
          </a:p>
          <a:p>
            <a:pPr marL="0" indent="0">
              <a:buNone/>
            </a:pPr>
            <a:r>
              <a:rPr lang="en-US" dirty="0">
                <a:latin typeface="Courier New"/>
                <a:cs typeface="Courier New"/>
              </a:rPr>
              <a:t>		real, intent(</a:t>
            </a:r>
            <a:r>
              <a:rPr lang="en-US" dirty="0" err="1">
                <a:latin typeface="Courier New"/>
                <a:cs typeface="Courier New"/>
              </a:rPr>
              <a:t>inout</a:t>
            </a:r>
            <a:r>
              <a:rPr lang="en-US" dirty="0">
                <a:latin typeface="Courier New"/>
                <a:cs typeface="Courier New"/>
              </a:rPr>
              <a:t>) :: w</a:t>
            </a:r>
          </a:p>
          <a:p>
            <a:pPr marL="0" indent="0">
              <a:buNone/>
            </a:pPr>
            <a:r>
              <a:rPr lang="en-US" dirty="0">
                <a:latin typeface="Courier New"/>
                <a:cs typeface="Courier New"/>
              </a:rPr>
              <a:t> 		w=</a:t>
            </a:r>
            <a:r>
              <a:rPr lang="en-US" dirty="0" err="1">
                <a:latin typeface="Courier New"/>
                <a:cs typeface="Courier New"/>
              </a:rPr>
              <a:t>x+y</a:t>
            </a:r>
            <a:endParaRPr lang="en-US" dirty="0">
              <a:latin typeface="Courier New"/>
              <a:cs typeface="Courier New"/>
            </a:endParaRPr>
          </a:p>
          <a:p>
            <a:pPr marL="0" indent="0">
              <a:buNone/>
            </a:pPr>
            <a:r>
              <a:rPr lang="en-US" dirty="0">
                <a:latin typeface="Courier New"/>
                <a:cs typeface="Courier New"/>
              </a:rPr>
              <a:t>	end subroutine </a:t>
            </a:r>
            <a:r>
              <a:rPr lang="en-US" dirty="0" err="1">
                <a:latin typeface="Courier New"/>
                <a:cs typeface="Courier New"/>
              </a:rPr>
              <a:t>mysub</a:t>
            </a:r>
            <a:endParaRPr lang="en-US" dirty="0">
              <a:latin typeface="Courier New"/>
              <a:cs typeface="Courier New"/>
            </a:endParaRPr>
          </a:p>
          <a:p>
            <a:pPr marL="0" indent="0">
              <a:buNone/>
            </a:pPr>
            <a:r>
              <a:rPr lang="en-US" dirty="0">
                <a:latin typeface="Courier New"/>
                <a:cs typeface="Courier New"/>
              </a:rPr>
              <a:t>end program </a:t>
            </a:r>
            <a:r>
              <a:rPr lang="en-US" dirty="0" err="1">
                <a:latin typeface="Courier New"/>
                <a:cs typeface="Courier New"/>
              </a:rPr>
              <a:t>myprog</a:t>
            </a:r>
            <a:endParaRPr lang="en-US" dirty="0">
              <a:latin typeface="Courier New"/>
              <a:cs typeface="Courier New"/>
            </a:endParaRPr>
          </a:p>
          <a:p>
            <a:endParaRPr lang="en-US" dirty="0"/>
          </a:p>
        </p:txBody>
      </p:sp>
    </p:spTree>
    <p:extLst>
      <p:ext uri="{BB962C8B-B14F-4D97-AF65-F5344CB8AC3E}">
        <p14:creationId xmlns:p14="http://schemas.microsoft.com/office/powerpoint/2010/main" val="27293735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Literals</a:t>
            </a:r>
            <a:endParaRPr lang="en-US" dirty="0"/>
          </a:p>
        </p:txBody>
      </p:sp>
      <p:sp>
        <p:nvSpPr>
          <p:cNvPr id="3" name="Content Placeholder 2"/>
          <p:cNvSpPr>
            <a:spLocks noGrp="1"/>
          </p:cNvSpPr>
          <p:nvPr>
            <p:ph idx="1"/>
          </p:nvPr>
        </p:nvSpPr>
        <p:spPr/>
        <p:txBody>
          <a:bodyPr>
            <a:normAutofit fontScale="92500" lnSpcReduction="20000"/>
          </a:bodyPr>
          <a:lstStyle/>
          <a:p>
            <a:r>
              <a:rPr lang="en-US" dirty="0"/>
              <a:t>Literals aka constants</a:t>
            </a:r>
          </a:p>
          <a:p>
            <a:pPr lvl="1"/>
            <a:r>
              <a:rPr lang="en-US" dirty="0"/>
              <a:t>Specified values	e.g.</a:t>
            </a:r>
          </a:p>
          <a:p>
            <a:pPr lvl="1" indent="0">
              <a:buNone/>
            </a:pPr>
            <a:r>
              <a:rPr lang="en-US" dirty="0">
                <a:latin typeface="Courier New"/>
                <a:cs typeface="Courier New"/>
              </a:rPr>
              <a:t>3</a:t>
            </a:r>
          </a:p>
          <a:p>
            <a:pPr lvl="1" indent="0">
              <a:buNone/>
            </a:pPr>
            <a:r>
              <a:rPr lang="en-US" dirty="0" smtClean="0">
                <a:latin typeface="Courier New"/>
                <a:cs typeface="Courier New"/>
              </a:rPr>
              <a:t>3.2</a:t>
            </a:r>
          </a:p>
          <a:p>
            <a:pPr lvl="1" indent="0">
              <a:buNone/>
            </a:pPr>
            <a:r>
              <a:rPr lang="en-US" dirty="0" smtClean="0">
                <a:latin typeface="Courier New"/>
                <a:cs typeface="Courier New"/>
              </a:rPr>
              <a:t>3.213e0   </a:t>
            </a:r>
            <a:r>
              <a:rPr lang="en-US" dirty="0" smtClean="0">
                <a:cs typeface="Courier New"/>
              </a:rPr>
              <a:t>(Fortran single precision)</a:t>
            </a:r>
            <a:endParaRPr lang="en-US" dirty="0">
              <a:cs typeface="Courier New"/>
            </a:endParaRPr>
          </a:p>
          <a:p>
            <a:pPr lvl="1" indent="0">
              <a:buNone/>
            </a:pPr>
            <a:r>
              <a:rPr lang="en-US" dirty="0" smtClean="0">
                <a:latin typeface="Courier New"/>
                <a:cs typeface="Courier New"/>
              </a:rPr>
              <a:t>3.213d0   </a:t>
            </a:r>
            <a:r>
              <a:rPr lang="en-US" dirty="0" smtClean="0">
                <a:cs typeface="American Typewriter"/>
              </a:rPr>
              <a:t>(</a:t>
            </a:r>
            <a:r>
              <a:rPr lang="en-US" dirty="0">
                <a:cs typeface="American Typewriter"/>
              </a:rPr>
              <a:t>Fortran double precision</a:t>
            </a:r>
            <a:r>
              <a:rPr lang="en-US" dirty="0" smtClean="0">
                <a:cs typeface="American Typewriter"/>
              </a:rPr>
              <a:t>)</a:t>
            </a:r>
          </a:p>
          <a:p>
            <a:pPr lvl="1" indent="0">
              <a:buNone/>
            </a:pPr>
            <a:r>
              <a:rPr lang="en-US" dirty="0" smtClean="0">
                <a:latin typeface="Courier New"/>
                <a:cs typeface="Courier New"/>
              </a:rPr>
              <a:t>3.213_rk</a:t>
            </a:r>
            <a:r>
              <a:rPr lang="en-US" dirty="0" smtClean="0">
                <a:cs typeface="American Typewriter"/>
              </a:rPr>
              <a:t>    (Determined by kind parameter </a:t>
            </a:r>
            <a:r>
              <a:rPr lang="en-US" dirty="0" err="1" smtClean="0">
                <a:latin typeface="Courier New"/>
                <a:cs typeface="Courier New"/>
              </a:rPr>
              <a:t>rk</a:t>
            </a:r>
            <a:r>
              <a:rPr lang="en-US" dirty="0" smtClean="0">
                <a:cs typeface="American Typewriter"/>
              </a:rPr>
              <a:t>)</a:t>
            </a:r>
            <a:endParaRPr lang="en-US" dirty="0">
              <a:cs typeface="American Typewriter"/>
            </a:endParaRPr>
          </a:p>
          <a:p>
            <a:pPr lvl="1" indent="0">
              <a:buNone/>
            </a:pPr>
            <a:r>
              <a:rPr lang="en-US" dirty="0">
                <a:latin typeface="Courier New"/>
                <a:cs typeface="Courier New"/>
              </a:rPr>
              <a:t>"</a:t>
            </a:r>
            <a:r>
              <a:rPr lang="en-US" dirty="0" smtClean="0">
                <a:latin typeface="Courier New"/>
                <a:cs typeface="Courier New"/>
              </a:rPr>
              <a:t>This </a:t>
            </a:r>
            <a:r>
              <a:rPr lang="en-US" dirty="0">
                <a:latin typeface="Courier New"/>
                <a:cs typeface="Courier New"/>
              </a:rPr>
              <a:t>is a </a:t>
            </a:r>
            <a:r>
              <a:rPr lang="en-US" dirty="0" smtClean="0">
                <a:latin typeface="Courier New"/>
                <a:cs typeface="Courier New"/>
              </a:rPr>
              <a:t>string</a:t>
            </a:r>
            <a:r>
              <a:rPr lang="en-US" dirty="0">
                <a:latin typeface="Courier New"/>
                <a:cs typeface="Courier New"/>
              </a:rPr>
              <a:t>"</a:t>
            </a:r>
            <a:endParaRPr lang="en-US" dirty="0" smtClean="0">
              <a:latin typeface="Courier New"/>
              <a:cs typeface="Courier New"/>
            </a:endParaRPr>
          </a:p>
          <a:p>
            <a:pPr lvl="1" indent="0">
              <a:buNone/>
            </a:pPr>
            <a:r>
              <a:rPr lang="en-US" dirty="0">
                <a:latin typeface="Courier New"/>
                <a:cs typeface="Courier New"/>
              </a:rPr>
              <a:t>"</a:t>
            </a:r>
            <a:r>
              <a:rPr lang="en-US" dirty="0" smtClean="0">
                <a:latin typeface="Courier New"/>
                <a:cs typeface="Courier New"/>
              </a:rPr>
              <a:t>Isn’t it true?"</a:t>
            </a:r>
          </a:p>
          <a:p>
            <a:pPr lvl="1" indent="0">
              <a:buNone/>
            </a:pPr>
            <a:r>
              <a:rPr lang="en-US" dirty="0" smtClean="0">
                <a:latin typeface="Courier New"/>
                <a:cs typeface="Courier New"/>
              </a:rPr>
              <a:t>'</a:t>
            </a:r>
            <a:r>
              <a:rPr lang="en-US" dirty="0" err="1" smtClean="0">
                <a:latin typeface="Courier New"/>
                <a:cs typeface="Courier New"/>
              </a:rPr>
              <a:t>Isn</a:t>
            </a:r>
            <a:r>
              <a:rPr lang="en-US" dirty="0" smtClean="0">
                <a:latin typeface="Courier New"/>
                <a:cs typeface="Courier New"/>
              </a:rPr>
              <a:t>''t it true?'</a:t>
            </a:r>
            <a:endParaRPr lang="en-US" dirty="0">
              <a:latin typeface="Courier New"/>
              <a:cs typeface="Courier New"/>
            </a:endParaRPr>
          </a:p>
          <a:p>
            <a:pPr lvl="1" indent="0">
              <a:buNone/>
            </a:pPr>
            <a:r>
              <a:rPr lang="en-US" dirty="0">
                <a:latin typeface="Courier New"/>
                <a:cs typeface="Courier New"/>
              </a:rPr>
              <a:t>.true. </a:t>
            </a:r>
          </a:p>
          <a:p>
            <a:pPr lvl="1" indent="0">
              <a:buNone/>
            </a:pPr>
            <a:r>
              <a:rPr lang="en-US" dirty="0">
                <a:latin typeface="Courier New"/>
                <a:cs typeface="Courier New"/>
              </a:rPr>
              <a:t>(1.2,3.5) </a:t>
            </a:r>
            <a:r>
              <a:rPr lang="en-US" dirty="0">
                <a:cs typeface="Courier New"/>
              </a:rPr>
              <a:t>(Fortran complex</a:t>
            </a:r>
            <a:r>
              <a:rPr lang="en-US" dirty="0" smtClean="0">
                <a:cs typeface="Courier New"/>
              </a:rPr>
              <a:t>)</a:t>
            </a:r>
          </a:p>
          <a:p>
            <a:pPr marL="525780" indent="-342900"/>
            <a:r>
              <a:rPr lang="en-US" dirty="0" smtClean="0">
                <a:cs typeface="Courier New"/>
              </a:rPr>
              <a:t>Literals have a type but it is determined from the format rather than a declaration.</a:t>
            </a:r>
            <a:endParaRPr lang="en-US" dirty="0">
              <a:cs typeface="Courier New"/>
            </a:endParaRPr>
          </a:p>
        </p:txBody>
      </p:sp>
    </p:spTree>
    <p:extLst>
      <p:ext uri="{BB962C8B-B14F-4D97-AF65-F5344CB8AC3E}">
        <p14:creationId xmlns:p14="http://schemas.microsoft.com/office/powerpoint/2010/main" val="398266281"/>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1"/>
          <p:cNvSpPr>
            <a:spLocks noGrp="1" noChangeArrowheads="1"/>
          </p:cNvSpPr>
          <p:nvPr>
            <p:ph type="title"/>
          </p:nvPr>
        </p:nvSpPr>
        <p:spPr>
          <a:xfrm>
            <a:off x="456481" y="313953"/>
            <a:ext cx="8228160" cy="1062832"/>
          </a:xfrm>
        </p:spPr>
        <p:txBody>
          <a:bodyPr tIns="65377"/>
          <a:lstStyle/>
          <a:p>
            <a:pPr>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US">
                <a:latin typeface="Arial" charset="0"/>
                <a:cs typeface="DejaVu Sans" charset="0"/>
              </a:rPr>
              <a:t>Common</a:t>
            </a:r>
          </a:p>
        </p:txBody>
      </p:sp>
      <p:sp>
        <p:nvSpPr>
          <p:cNvPr id="123907" name="Rectangle 2"/>
          <p:cNvSpPr>
            <a:spLocks noGrp="1" noChangeArrowheads="1"/>
          </p:cNvSpPr>
          <p:nvPr>
            <p:ph idx="1"/>
          </p:nvPr>
        </p:nvSpPr>
        <p:spPr>
          <a:xfrm>
            <a:off x="456481" y="1604328"/>
            <a:ext cx="8228160" cy="5034769"/>
          </a:xfrm>
        </p:spPr>
        <p:txBody>
          <a:bodyPr>
            <a:normAutofit lnSpcReduction="10000"/>
          </a:bodyPr>
          <a:lstStyle/>
          <a:p>
            <a:pPr marL="384486" indent="-289445">
              <a:buSzPct val="45000"/>
              <a:buFont typeface="Wingdings" charset="0"/>
              <a:buChar char=""/>
              <a:tabLst>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pPr>
            <a:r>
              <a:rPr lang="en-US" dirty="0">
                <a:latin typeface="Courier New"/>
                <a:cs typeface="Courier New"/>
              </a:rPr>
              <a:t>COMMON</a:t>
            </a:r>
            <a:r>
              <a:rPr lang="en-US" dirty="0">
                <a:latin typeface="Arial" charset="0"/>
                <a:cs typeface="DejaVu Sans" charset="0"/>
              </a:rPr>
              <a:t> is a deprecated feature that is frequently seen in older code.  It is a means of providing global variables.  Syntax:</a:t>
            </a:r>
          </a:p>
          <a:p>
            <a:pPr marL="384486" indent="-289445">
              <a:spcAft>
                <a:spcPts val="771"/>
              </a:spcAft>
              <a:buClrTx/>
              <a:buSzTx/>
              <a:buNone/>
              <a:tabLst>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pPr>
            <a:r>
              <a:rPr lang="en-US" dirty="0">
                <a:latin typeface="Courier New" charset="0"/>
                <a:cs typeface="Courier New" charset="0"/>
              </a:rPr>
              <a:t> common /</a:t>
            </a:r>
            <a:r>
              <a:rPr lang="en-US" dirty="0" err="1">
                <a:latin typeface="Courier New" charset="0"/>
                <a:cs typeface="Courier New" charset="0"/>
              </a:rPr>
              <a:t>comname</a:t>
            </a:r>
            <a:r>
              <a:rPr lang="en-US" dirty="0">
                <a:latin typeface="Courier New" charset="0"/>
                <a:cs typeface="Courier New" charset="0"/>
              </a:rPr>
              <a:t>/ var1, var2, var3</a:t>
            </a:r>
          </a:p>
          <a:p>
            <a:pPr marL="384486" indent="-289445">
              <a:spcAft>
                <a:spcPts val="1032"/>
              </a:spcAft>
              <a:buClrTx/>
              <a:buSzTx/>
              <a:buNone/>
              <a:tabLst>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pPr>
            <a:r>
              <a:rPr lang="en-US" dirty="0">
                <a:latin typeface="Arial" charset="0"/>
                <a:cs typeface="DejaVu Sans" charset="0"/>
              </a:rPr>
              <a:t>The variables in the common list will be available to </a:t>
            </a:r>
            <a:r>
              <a:rPr lang="en-US" i="1" dirty="0">
                <a:latin typeface="Arial" charset="0"/>
                <a:cs typeface="DejaVu Sans" charset="0"/>
              </a:rPr>
              <a:t>any</a:t>
            </a:r>
            <a:r>
              <a:rPr lang="en-US" dirty="0">
                <a:latin typeface="Arial" charset="0"/>
                <a:cs typeface="DejaVu Sans" charset="0"/>
              </a:rPr>
              <a:t> program unit that includes the above line.  Variables in common between two program units should not be passed as subroutine parameters.</a:t>
            </a:r>
          </a:p>
          <a:p>
            <a:pPr marL="384486" indent="-289445">
              <a:buSzPct val="45000"/>
              <a:buFont typeface="Wingdings" charset="0"/>
              <a:buChar char=""/>
              <a:tabLst>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pPr>
            <a:r>
              <a:rPr lang="en-US" dirty="0">
                <a:latin typeface="Arial" charset="0"/>
                <a:cs typeface="DejaVu Sans" charset="0"/>
              </a:rPr>
              <a:t>Newer code should use modules rather than </a:t>
            </a:r>
            <a:r>
              <a:rPr lang="en-US" dirty="0" smtClean="0">
                <a:latin typeface="Courier New"/>
                <a:cs typeface="Courier New"/>
              </a:rPr>
              <a:t>common</a:t>
            </a:r>
            <a:r>
              <a:rPr lang="en-US" dirty="0" smtClean="0">
                <a:latin typeface="Arial" charset="0"/>
                <a:cs typeface="DejaVu Sans" charset="0"/>
              </a:rPr>
              <a:t>.</a:t>
            </a:r>
            <a:endParaRPr lang="en-US" dirty="0">
              <a:latin typeface="Arial" charset="0"/>
              <a:cs typeface="DejaVu Sans" charset="0"/>
            </a:endParaRPr>
          </a:p>
        </p:txBody>
      </p:sp>
    </p:spTree>
    <p:extLst>
      <p:ext uri="{BB962C8B-B14F-4D97-AF65-F5344CB8AC3E}">
        <p14:creationId xmlns:p14="http://schemas.microsoft.com/office/powerpoint/2010/main" val="268573002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1"/>
          <p:cNvSpPr>
            <a:spLocks noGrp="1" noChangeArrowheads="1"/>
          </p:cNvSpPr>
          <p:nvPr>
            <p:ph type="title"/>
          </p:nvPr>
        </p:nvSpPr>
        <p:spPr>
          <a:xfrm>
            <a:off x="456481" y="313953"/>
            <a:ext cx="8228160" cy="1062832"/>
          </a:xfrm>
        </p:spPr>
        <p:txBody>
          <a:bodyPr tIns="65377"/>
          <a:lstStyle/>
          <a:p>
            <a:pPr>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US">
                <a:latin typeface="Arial" charset="0"/>
                <a:cs typeface="DejaVu Sans" charset="0"/>
              </a:rPr>
              <a:t>Pitfalls with Common</a:t>
            </a:r>
          </a:p>
        </p:txBody>
      </p:sp>
      <p:sp>
        <p:nvSpPr>
          <p:cNvPr id="125955" name="Rectangle 2"/>
          <p:cNvSpPr>
            <a:spLocks noGrp="1" noChangeArrowheads="1"/>
          </p:cNvSpPr>
          <p:nvPr>
            <p:ph idx="1"/>
          </p:nvPr>
        </p:nvSpPr>
        <p:spPr>
          <a:xfrm>
            <a:off x="414720" y="1382546"/>
            <a:ext cx="8228160" cy="5262312"/>
          </a:xfrm>
        </p:spPr>
        <p:txBody>
          <a:bodyPr>
            <a:normAutofit fontScale="92500" lnSpcReduction="20000"/>
          </a:bodyPr>
          <a:lstStyle/>
          <a:p>
            <a:pPr marL="384486" indent="-289445">
              <a:buSzPct val="45000"/>
              <a:buFont typeface="Wingdings" charset="0"/>
              <a:buChar char=""/>
              <a:tabLst>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pPr>
            <a:r>
              <a:rPr lang="en-US" dirty="0">
                <a:latin typeface="Arial" charset="0"/>
                <a:cs typeface="DejaVu Sans" charset="0"/>
              </a:rPr>
              <a:t>The </a:t>
            </a:r>
            <a:r>
              <a:rPr lang="en-US" dirty="0">
                <a:latin typeface="Courier New"/>
                <a:cs typeface="Courier New"/>
              </a:rPr>
              <a:t>common</a:t>
            </a:r>
            <a:r>
              <a:rPr lang="en-US" dirty="0">
                <a:latin typeface="Arial" charset="0"/>
                <a:cs typeface="DejaVu Sans" charset="0"/>
              </a:rPr>
              <a:t> statement </a:t>
            </a:r>
            <a:r>
              <a:rPr lang="en-US" i="1" dirty="0">
                <a:latin typeface="Arial" charset="0"/>
                <a:cs typeface="DejaVu Sans" charset="0"/>
              </a:rPr>
              <a:t>must</a:t>
            </a:r>
            <a:r>
              <a:rPr lang="en-US" dirty="0">
                <a:latin typeface="Arial" charset="0"/>
                <a:cs typeface="DejaVu Sans" charset="0"/>
              </a:rPr>
              <a:t> be in every program unit that will share the variables, and it </a:t>
            </a:r>
            <a:r>
              <a:rPr lang="en-US" i="1" dirty="0">
                <a:latin typeface="Arial" charset="0"/>
                <a:cs typeface="DejaVu Sans" charset="0"/>
              </a:rPr>
              <a:t>must</a:t>
            </a:r>
            <a:r>
              <a:rPr lang="en-US" dirty="0">
                <a:latin typeface="Arial" charset="0"/>
                <a:cs typeface="DejaVu Sans" charset="0"/>
              </a:rPr>
              <a:t> be identical in each one.  It is highly recommended that any code using common put each one into a separate file and use the include statement to merge the files.  </a:t>
            </a:r>
            <a:r>
              <a:rPr lang="en-US" dirty="0">
                <a:latin typeface="Courier New"/>
                <a:cs typeface="Courier New"/>
              </a:rPr>
              <a:t>INCLUDE</a:t>
            </a:r>
            <a:r>
              <a:rPr lang="en-US" dirty="0">
                <a:latin typeface="Arial" charset="0"/>
                <a:cs typeface="DejaVu Sans" charset="0"/>
              </a:rPr>
              <a:t> is a standard Fortran statement, not a preprocessor statement; its syntax is</a:t>
            </a:r>
          </a:p>
          <a:p>
            <a:pPr marL="384486" indent="-289445">
              <a:buClrTx/>
              <a:buSzTx/>
              <a:buNone/>
              <a:tabLst>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pPr>
            <a:r>
              <a:rPr lang="en-US" dirty="0">
                <a:latin typeface="Arial" charset="0"/>
                <a:cs typeface="DejaVu Sans" charset="0"/>
              </a:rPr>
              <a:t>	</a:t>
            </a:r>
            <a:r>
              <a:rPr lang="en-US" dirty="0">
                <a:latin typeface="Courier New" charset="0"/>
                <a:cs typeface="Courier New" charset="0"/>
              </a:rPr>
              <a:t>include '</a:t>
            </a:r>
            <a:r>
              <a:rPr lang="en-US" dirty="0" err="1">
                <a:latin typeface="Courier New" charset="0"/>
                <a:cs typeface="Courier New" charset="0"/>
              </a:rPr>
              <a:t>file.h</a:t>
            </a:r>
            <a:r>
              <a:rPr lang="en-US" dirty="0">
                <a:latin typeface="Courier New" charset="0"/>
                <a:cs typeface="Courier New" charset="0"/>
              </a:rPr>
              <a:t>'</a:t>
            </a:r>
          </a:p>
          <a:p>
            <a:pPr marL="384486" indent="-289445">
              <a:buClrTx/>
              <a:buSzTx/>
              <a:buNone/>
              <a:tabLst>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pPr>
            <a:r>
              <a:rPr lang="en-US" dirty="0" smtClean="0">
                <a:latin typeface="Arial" charset="0"/>
                <a:cs typeface="DejaVu Sans" charset="0"/>
              </a:rPr>
              <a:t>   where </a:t>
            </a:r>
            <a:r>
              <a:rPr lang="en-US" dirty="0" err="1">
                <a:latin typeface="Arial" charset="0"/>
                <a:cs typeface="DejaVu Sans" charset="0"/>
              </a:rPr>
              <a:t>file.h</a:t>
            </a:r>
            <a:r>
              <a:rPr lang="en-US" dirty="0">
                <a:latin typeface="Arial" charset="0"/>
                <a:cs typeface="DejaVu Sans" charset="0"/>
              </a:rPr>
              <a:t> can be any name (Fortran does not have a rule about file extensions for included files)</a:t>
            </a:r>
            <a:r>
              <a:rPr lang="en-US" dirty="0" smtClean="0">
                <a:latin typeface="Arial" charset="0"/>
                <a:cs typeface="DejaVu Sans" charset="0"/>
              </a:rPr>
              <a:t>.</a:t>
            </a:r>
          </a:p>
          <a:p>
            <a:pPr marL="552241" indent="-457200">
              <a:buClrTx/>
              <a:buSzTx/>
              <a:tabLst>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pPr>
            <a:r>
              <a:rPr lang="en-US" dirty="0" smtClean="0">
                <a:latin typeface="Courier New"/>
                <a:cs typeface="Courier New"/>
              </a:rPr>
              <a:t>COMMON</a:t>
            </a:r>
            <a:r>
              <a:rPr lang="en-US" dirty="0" smtClean="0">
                <a:latin typeface="Arial" charset="0"/>
                <a:cs typeface="DejaVu Sans" charset="0"/>
              </a:rPr>
              <a:t> is a frequent source of memory errors.</a:t>
            </a:r>
          </a:p>
          <a:p>
            <a:pPr marL="552241" indent="-457200">
              <a:buClrTx/>
              <a:buSzTx/>
              <a:tabLst>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pPr>
            <a:r>
              <a:rPr lang="en-US" dirty="0" smtClean="0">
                <a:latin typeface="Courier New"/>
                <a:cs typeface="Courier New"/>
              </a:rPr>
              <a:t>COMMON</a:t>
            </a:r>
            <a:r>
              <a:rPr lang="en-US" dirty="0" smtClean="0">
                <a:latin typeface="Arial" charset="0"/>
                <a:cs typeface="DejaVu Sans" charset="0"/>
              </a:rPr>
              <a:t> makes interface control difficult to impossible.</a:t>
            </a:r>
            <a:endParaRPr lang="en-US" dirty="0">
              <a:latin typeface="Arial" charset="0"/>
              <a:cs typeface="DejaVu Sans" charset="0"/>
            </a:endParaRPr>
          </a:p>
        </p:txBody>
      </p:sp>
    </p:spTree>
    <p:extLst>
      <p:ext uri="{BB962C8B-B14F-4D97-AF65-F5344CB8AC3E}">
        <p14:creationId xmlns:p14="http://schemas.microsoft.com/office/powerpoint/2010/main" val="16182951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Fortran modules</a:t>
            </a:r>
            <a:endParaRPr lang="en-US" dirty="0"/>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3480826803"/>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Use Modules</a:t>
            </a:r>
            <a:endParaRPr lang="en-US" dirty="0"/>
          </a:p>
        </p:txBody>
      </p:sp>
      <p:sp>
        <p:nvSpPr>
          <p:cNvPr id="3" name="Content Placeholder 2"/>
          <p:cNvSpPr>
            <a:spLocks noGrp="1"/>
          </p:cNvSpPr>
          <p:nvPr>
            <p:ph idx="1"/>
          </p:nvPr>
        </p:nvSpPr>
        <p:spPr>
          <a:xfrm>
            <a:off x="304800" y="1600200"/>
            <a:ext cx="8686800" cy="5257800"/>
          </a:xfrm>
        </p:spPr>
        <p:txBody>
          <a:bodyPr>
            <a:normAutofit/>
          </a:bodyPr>
          <a:lstStyle/>
          <a:p>
            <a:r>
              <a:rPr lang="en-US" dirty="0" smtClean="0"/>
              <a:t>Modules allow you to organize your code into logically-connected units.  It is a form of </a:t>
            </a:r>
            <a:r>
              <a:rPr lang="en-US" i="1" dirty="0" smtClean="0"/>
              <a:t>object oriented programming</a:t>
            </a:r>
            <a:r>
              <a:rPr lang="en-US" dirty="0" smtClean="0"/>
              <a:t>.</a:t>
            </a:r>
          </a:p>
          <a:p>
            <a:r>
              <a:rPr lang="en-US" dirty="0" smtClean="0"/>
              <a:t>Modules should contain coherent </a:t>
            </a:r>
            <a:r>
              <a:rPr lang="en-US" i="1" dirty="0" err="1" smtClean="0"/>
              <a:t>data+procedures</a:t>
            </a:r>
            <a:r>
              <a:rPr lang="en-US" i="1" dirty="0" smtClean="0"/>
              <a:t>.</a:t>
            </a:r>
            <a:endParaRPr lang="en-US" dirty="0" smtClean="0"/>
          </a:p>
          <a:p>
            <a:r>
              <a:rPr lang="en-US" dirty="0" smtClean="0"/>
              <a:t>Modules permit </a:t>
            </a:r>
            <a:r>
              <a:rPr lang="en-US" i="1" dirty="0" smtClean="0"/>
              <a:t>data hiding</a:t>
            </a:r>
            <a:r>
              <a:rPr lang="en-US" dirty="0" smtClean="0"/>
              <a:t>.  Variables and subprograms may be kept private from other program units.  This prevents another source of error, by reducing the number of variables an outside program can affect or procedures it can call.</a:t>
            </a:r>
            <a:endParaRPr lang="en-US" dirty="0"/>
          </a:p>
        </p:txBody>
      </p:sp>
    </p:spTree>
    <p:extLst>
      <p:ext uri="{BB962C8B-B14F-4D97-AF65-F5344CB8AC3E}">
        <p14:creationId xmlns:p14="http://schemas.microsoft.com/office/powerpoint/2010/main" val="3950434124"/>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Fortran Modules</a:t>
            </a:r>
            <a:endParaRPr lang="en-US" dirty="0"/>
          </a:p>
        </p:txBody>
      </p:sp>
      <p:sp>
        <p:nvSpPr>
          <p:cNvPr id="3" name="Content Placeholder 2"/>
          <p:cNvSpPr>
            <a:spLocks noGrp="1"/>
          </p:cNvSpPr>
          <p:nvPr>
            <p:ph idx="1"/>
          </p:nvPr>
        </p:nvSpPr>
        <p:spPr/>
        <p:txBody>
          <a:bodyPr/>
          <a:lstStyle/>
          <a:p>
            <a:r>
              <a:rPr lang="en-US" dirty="0" smtClean="0"/>
              <a:t>Each module has a name that must be unique.  A module begins with</a:t>
            </a:r>
          </a:p>
          <a:p>
            <a:pPr marL="0" indent="0">
              <a:buNone/>
            </a:pPr>
            <a:r>
              <a:rPr lang="en-US" dirty="0" smtClean="0"/>
              <a:t>    </a:t>
            </a:r>
            <a:r>
              <a:rPr lang="en-US" dirty="0" smtClean="0">
                <a:latin typeface="Courier New"/>
                <a:cs typeface="Courier New"/>
              </a:rPr>
              <a:t>module </a:t>
            </a:r>
            <a:r>
              <a:rPr lang="en-US" dirty="0" err="1" smtClean="0">
                <a:latin typeface="Courier New"/>
                <a:cs typeface="Courier New"/>
              </a:rPr>
              <a:t>modname</a:t>
            </a:r>
            <a:endParaRPr lang="en-US" dirty="0" smtClean="0">
              <a:latin typeface="Courier New"/>
              <a:cs typeface="Courier New"/>
            </a:endParaRPr>
          </a:p>
          <a:p>
            <a:r>
              <a:rPr lang="en-US" dirty="0" smtClean="0"/>
              <a:t>and ends with</a:t>
            </a:r>
          </a:p>
          <a:p>
            <a:pPr marL="0" indent="0">
              <a:buNone/>
            </a:pPr>
            <a:r>
              <a:rPr lang="en-US" dirty="0" smtClean="0"/>
              <a:t>    </a:t>
            </a:r>
            <a:r>
              <a:rPr lang="en-US" dirty="0" smtClean="0">
                <a:latin typeface="Courier New"/>
                <a:cs typeface="Courier New"/>
              </a:rPr>
              <a:t>end module</a:t>
            </a:r>
          </a:p>
          <a:p>
            <a:r>
              <a:rPr lang="en-US" dirty="0" smtClean="0"/>
              <a:t>Modules are typically placed into separate files.  The file name does not need to be the same as the module name, but the module will be referenced by its name and not by the file name.</a:t>
            </a:r>
            <a:endParaRPr lang="en-US" dirty="0"/>
          </a:p>
        </p:txBody>
      </p:sp>
    </p:spTree>
    <p:extLst>
      <p:ext uri="{BB962C8B-B14F-4D97-AF65-F5344CB8AC3E}">
        <p14:creationId xmlns:p14="http://schemas.microsoft.com/office/powerpoint/2010/main" val="2348028839"/>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Modules</a:t>
            </a:r>
            <a:endParaRPr lang="en-US" dirty="0"/>
          </a:p>
        </p:txBody>
      </p:sp>
      <p:sp>
        <p:nvSpPr>
          <p:cNvPr id="3" name="Content Placeholder 2"/>
          <p:cNvSpPr>
            <a:spLocks noGrp="1"/>
          </p:cNvSpPr>
          <p:nvPr>
            <p:ph idx="1"/>
          </p:nvPr>
        </p:nvSpPr>
        <p:spPr/>
        <p:txBody>
          <a:bodyPr>
            <a:normAutofit/>
          </a:bodyPr>
          <a:lstStyle/>
          <a:p>
            <a:r>
              <a:rPr lang="en-US" dirty="0" smtClean="0"/>
              <a:t>Modules are brought in via the use statement</a:t>
            </a:r>
          </a:p>
          <a:p>
            <a:pPr marL="0" indent="0">
              <a:buNone/>
            </a:pPr>
            <a:r>
              <a:rPr lang="en-US" dirty="0"/>
              <a:t>	</a:t>
            </a:r>
            <a:r>
              <a:rPr lang="en-US" dirty="0" smtClean="0">
                <a:latin typeface="Courier New"/>
                <a:cs typeface="Courier New"/>
              </a:rPr>
              <a:t>use </a:t>
            </a:r>
            <a:r>
              <a:rPr lang="en-US" dirty="0" err="1" smtClean="0">
                <a:latin typeface="Courier New"/>
                <a:cs typeface="Courier New"/>
              </a:rPr>
              <a:t>mymodule</a:t>
            </a:r>
            <a:endParaRPr lang="en-US" dirty="0" smtClean="0">
              <a:latin typeface="Courier New"/>
              <a:cs typeface="Courier New"/>
            </a:endParaRPr>
          </a:p>
          <a:p>
            <a:r>
              <a:rPr lang="en-US" dirty="0" smtClean="0"/>
              <a:t>All use statements must be the first </a:t>
            </a:r>
            <a:r>
              <a:rPr lang="en-US" dirty="0" err="1" smtClean="0"/>
              <a:t>nonexecutable</a:t>
            </a:r>
            <a:r>
              <a:rPr lang="en-US" dirty="0" smtClean="0"/>
              <a:t> statements after the declaration of the program unit (program, function, subroutine), before </a:t>
            </a:r>
            <a:r>
              <a:rPr lang="en-US" dirty="0" smtClean="0">
                <a:latin typeface="Courier New" charset="0"/>
                <a:ea typeface="Courier New" charset="0"/>
                <a:cs typeface="Courier New" charset="0"/>
              </a:rPr>
              <a:t>implicit none </a:t>
            </a:r>
            <a:r>
              <a:rPr lang="en-US" dirty="0" smtClean="0"/>
              <a:t>and the variable declarations.</a:t>
            </a:r>
          </a:p>
          <a:p>
            <a:r>
              <a:rPr lang="en-US" dirty="0" smtClean="0"/>
              <a:t>There is no distinct namespace for a Fortran module.</a:t>
            </a:r>
          </a:p>
        </p:txBody>
      </p:sp>
    </p:spTree>
    <p:extLst>
      <p:ext uri="{BB962C8B-B14F-4D97-AF65-F5344CB8AC3E}">
        <p14:creationId xmlns:p14="http://schemas.microsoft.com/office/powerpoint/2010/main" val="4184937820"/>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Variations of USE</a:t>
            </a:r>
            <a:endParaRPr lang="en-US" dirty="0"/>
          </a:p>
        </p:txBody>
      </p:sp>
      <p:sp>
        <p:nvSpPr>
          <p:cNvPr id="3" name="Content Placeholder 2"/>
          <p:cNvSpPr>
            <a:spLocks noGrp="1"/>
          </p:cNvSpPr>
          <p:nvPr>
            <p:ph idx="1"/>
          </p:nvPr>
        </p:nvSpPr>
        <p:spPr/>
        <p:txBody>
          <a:bodyPr/>
          <a:lstStyle/>
          <a:p>
            <a:r>
              <a:rPr lang="en-US" dirty="0" smtClean="0"/>
              <a:t>Only specific routines can be brought in:</a:t>
            </a:r>
          </a:p>
          <a:p>
            <a:pPr marL="0" indent="0">
              <a:buNone/>
            </a:pPr>
            <a:r>
              <a:rPr lang="en-US" dirty="0" smtClean="0">
                <a:latin typeface="American Typewriter"/>
                <a:cs typeface="American Typewriter"/>
              </a:rPr>
              <a:t>	</a:t>
            </a:r>
            <a:r>
              <a:rPr lang="en-US" dirty="0" smtClean="0">
                <a:latin typeface="Courier New"/>
                <a:cs typeface="Courier New"/>
              </a:rPr>
              <a:t>USE </a:t>
            </a:r>
            <a:r>
              <a:rPr lang="en-US" dirty="0" err="1" smtClean="0">
                <a:latin typeface="Courier New"/>
                <a:cs typeface="Courier New"/>
              </a:rPr>
              <a:t>mymod</a:t>
            </a:r>
            <a:r>
              <a:rPr lang="en-US" dirty="0" smtClean="0">
                <a:latin typeface="Courier New"/>
                <a:cs typeface="Courier New"/>
              </a:rPr>
              <a:t>, ONLY : f1, f2, s4</a:t>
            </a:r>
          </a:p>
          <a:p>
            <a:r>
              <a:rPr lang="en-US" dirty="0" smtClean="0"/>
              <a:t>Routines can be renamed:</a:t>
            </a:r>
            <a:endParaRPr lang="en-US" dirty="0"/>
          </a:p>
          <a:p>
            <a:pPr marL="0" indent="0">
              <a:buNone/>
            </a:pPr>
            <a:r>
              <a:rPr lang="en-US" sz="2400" dirty="0" smtClean="0">
                <a:latin typeface="Courier New"/>
                <a:cs typeface="Courier New"/>
              </a:rPr>
              <a:t>	USE </a:t>
            </a:r>
            <a:r>
              <a:rPr lang="en-US" sz="2400" dirty="0" err="1" smtClean="0">
                <a:latin typeface="Courier New"/>
                <a:cs typeface="Courier New"/>
              </a:rPr>
              <a:t>mymod</a:t>
            </a:r>
            <a:r>
              <a:rPr lang="en-US" sz="2400" dirty="0" smtClean="0">
                <a:latin typeface="Courier New"/>
                <a:cs typeface="Courier New"/>
              </a:rPr>
              <a:t>, name-here =&gt; name-in-module</a:t>
            </a:r>
          </a:p>
          <a:p>
            <a:pPr marL="0" indent="0">
              <a:buNone/>
            </a:pPr>
            <a:r>
              <a:rPr lang="en-US" sz="2400" dirty="0" smtClean="0">
                <a:latin typeface="Courier New"/>
                <a:cs typeface="Courier New"/>
              </a:rPr>
              <a:t>	USE </a:t>
            </a:r>
            <a:r>
              <a:rPr lang="en-US" sz="2400" dirty="0" err="1" smtClean="0">
                <a:latin typeface="Courier New"/>
                <a:cs typeface="Courier New"/>
              </a:rPr>
              <a:t>stats_lib</a:t>
            </a:r>
            <a:r>
              <a:rPr lang="en-US" sz="2400" dirty="0" smtClean="0">
                <a:latin typeface="Courier New"/>
                <a:cs typeface="Courier New"/>
              </a:rPr>
              <a:t>, </a:t>
            </a:r>
            <a:r>
              <a:rPr lang="en-US" sz="2400" dirty="0" err="1" smtClean="0">
                <a:latin typeface="Courier New"/>
                <a:cs typeface="Courier New"/>
              </a:rPr>
              <a:t>sprod</a:t>
            </a:r>
            <a:r>
              <a:rPr lang="en-US" sz="2400" dirty="0" smtClean="0">
                <a:latin typeface="Courier New"/>
                <a:cs typeface="Courier New"/>
              </a:rPr>
              <a:t>=&gt;prod</a:t>
            </a:r>
          </a:p>
        </p:txBody>
      </p:sp>
    </p:spTree>
    <p:extLst>
      <p:ext uri="{BB962C8B-B14F-4D97-AF65-F5344CB8AC3E}">
        <p14:creationId xmlns:p14="http://schemas.microsoft.com/office/powerpoint/2010/main" val="1556912120"/>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Variables. </a:t>
            </a:r>
            <a:endParaRPr lang="en-US" dirty="0"/>
          </a:p>
        </p:txBody>
      </p:sp>
      <p:sp>
        <p:nvSpPr>
          <p:cNvPr id="3" name="Content Placeholder 2"/>
          <p:cNvSpPr>
            <a:spLocks noGrp="1"/>
          </p:cNvSpPr>
          <p:nvPr>
            <p:ph idx="1"/>
          </p:nvPr>
        </p:nvSpPr>
        <p:spPr>
          <a:xfrm>
            <a:off x="457200" y="1600200"/>
            <a:ext cx="8229600" cy="5050516"/>
          </a:xfrm>
        </p:spPr>
        <p:txBody>
          <a:bodyPr>
            <a:normAutofit fontScale="92500" lnSpcReduction="20000"/>
          </a:bodyPr>
          <a:lstStyle/>
          <a:p>
            <a:r>
              <a:rPr lang="en-US" dirty="0" smtClean="0">
                <a:latin typeface="Courier New"/>
                <a:cs typeface="Courier New"/>
              </a:rPr>
              <a:t>IMPLICIT NONE </a:t>
            </a:r>
            <a:r>
              <a:rPr lang="en-US" dirty="0" smtClean="0"/>
              <a:t>at the top applies throughout the module.</a:t>
            </a:r>
          </a:p>
          <a:p>
            <a:r>
              <a:rPr lang="en-US" dirty="0"/>
              <a:t>M</a:t>
            </a:r>
            <a:r>
              <a:rPr lang="en-US" dirty="0" smtClean="0"/>
              <a:t>odule </a:t>
            </a:r>
            <a:r>
              <a:rPr lang="en-US" dirty="0"/>
              <a:t>symbols (variables and names of routines) </a:t>
            </a:r>
            <a:r>
              <a:rPr lang="en-US" dirty="0" smtClean="0"/>
              <a:t>can be </a:t>
            </a:r>
            <a:r>
              <a:rPr lang="en-US" b="1" dirty="0"/>
              <a:t>private</a:t>
            </a:r>
            <a:r>
              <a:rPr lang="en-US" dirty="0"/>
              <a:t>.  You may also explicitly declare them </a:t>
            </a:r>
            <a:r>
              <a:rPr lang="en-US" b="1" dirty="0"/>
              <a:t>public</a:t>
            </a:r>
            <a:r>
              <a:rPr lang="en-US" dirty="0"/>
              <a:t> but that is the default.</a:t>
            </a:r>
          </a:p>
          <a:p>
            <a:r>
              <a:rPr lang="en-US" dirty="0"/>
              <a:t>The </a:t>
            </a:r>
            <a:r>
              <a:rPr lang="en-US" dirty="0">
                <a:latin typeface="Courier New"/>
                <a:cs typeface="Courier New"/>
              </a:rPr>
              <a:t>private</a:t>
            </a:r>
            <a:r>
              <a:rPr lang="en-US" dirty="0"/>
              <a:t> and </a:t>
            </a:r>
            <a:r>
              <a:rPr lang="en-US" dirty="0">
                <a:latin typeface="Courier New"/>
                <a:cs typeface="Courier New"/>
              </a:rPr>
              <a:t>public</a:t>
            </a:r>
            <a:r>
              <a:rPr lang="en-US" dirty="0"/>
              <a:t> attributes may be added to the declaration, or they may be specified separately with a list following.</a:t>
            </a:r>
          </a:p>
          <a:p>
            <a:r>
              <a:rPr lang="en-US" dirty="0"/>
              <a:t>Private variables are not accessible by program units that use the module.</a:t>
            </a:r>
          </a:p>
          <a:p>
            <a:r>
              <a:rPr lang="en-US" dirty="0"/>
              <a:t>Example:</a:t>
            </a:r>
          </a:p>
          <a:p>
            <a:pPr marL="0" indent="0">
              <a:buNone/>
            </a:pPr>
            <a:r>
              <a:rPr lang="en-US" dirty="0"/>
              <a:t>	</a:t>
            </a:r>
            <a:r>
              <a:rPr lang="en-US" dirty="0">
                <a:latin typeface="Courier New"/>
                <a:cs typeface="Courier New"/>
              </a:rPr>
              <a:t>real, private  :: x, y, z</a:t>
            </a:r>
          </a:p>
          <a:p>
            <a:pPr marL="0" indent="0">
              <a:buNone/>
            </a:pPr>
            <a:r>
              <a:rPr lang="en-US" dirty="0">
                <a:latin typeface="Courier New"/>
                <a:cs typeface="Courier New"/>
              </a:rPr>
              <a:t>	private        :: </a:t>
            </a:r>
            <a:r>
              <a:rPr lang="en-US" dirty="0" err="1">
                <a:latin typeface="Courier New"/>
                <a:cs typeface="Courier New"/>
              </a:rPr>
              <a:t>r_fun,d_fun</a:t>
            </a:r>
            <a:endParaRPr lang="en-US" dirty="0">
              <a:latin typeface="Courier New"/>
              <a:cs typeface="Courier New"/>
            </a:endParaRPr>
          </a:p>
          <a:p>
            <a:endParaRPr lang="en-US" dirty="0" smtClean="0"/>
          </a:p>
          <a:p>
            <a:endParaRPr lang="en-US" dirty="0" smtClean="0"/>
          </a:p>
          <a:p>
            <a:endParaRPr lang="en-US" dirty="0" smtClean="0"/>
          </a:p>
        </p:txBody>
      </p:sp>
    </p:spTree>
    <p:extLst>
      <p:ext uri="{BB962C8B-B14F-4D97-AF65-F5344CB8AC3E}">
        <p14:creationId xmlns:p14="http://schemas.microsoft.com/office/powerpoint/2010/main" val="2520908516"/>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Subprograms in Modules</a:t>
            </a:r>
            <a:endParaRPr lang="en-US" dirty="0"/>
          </a:p>
        </p:txBody>
      </p:sp>
      <p:sp>
        <p:nvSpPr>
          <p:cNvPr id="3" name="Content Placeholder 2"/>
          <p:cNvSpPr>
            <a:spLocks noGrp="1"/>
          </p:cNvSpPr>
          <p:nvPr>
            <p:ph idx="1"/>
          </p:nvPr>
        </p:nvSpPr>
        <p:spPr/>
        <p:txBody>
          <a:bodyPr>
            <a:normAutofit fontScale="92500" lnSpcReduction="10000"/>
          </a:bodyPr>
          <a:lstStyle/>
          <a:p>
            <a:r>
              <a:rPr lang="en-US" dirty="0"/>
              <a:t>Subprograms defined in a module must be within a </a:t>
            </a:r>
            <a:r>
              <a:rPr lang="en-US" dirty="0">
                <a:latin typeface="Courier New"/>
                <a:cs typeface="Courier New"/>
              </a:rPr>
              <a:t>CONTAINS</a:t>
            </a:r>
            <a:r>
              <a:rPr lang="en-US" dirty="0"/>
              <a:t> clause.</a:t>
            </a:r>
          </a:p>
          <a:p>
            <a:r>
              <a:rPr lang="en-US" dirty="0"/>
              <a:t>Variables declared above the </a:t>
            </a:r>
            <a:r>
              <a:rPr lang="en-US" dirty="0">
                <a:latin typeface="Courier New"/>
                <a:cs typeface="Courier New"/>
              </a:rPr>
              <a:t>CONTAINS</a:t>
            </a:r>
            <a:r>
              <a:rPr lang="en-US" dirty="0"/>
              <a:t> are global to all the subprograms</a:t>
            </a:r>
            <a:r>
              <a:rPr lang="en-US" dirty="0" smtClean="0"/>
              <a:t>.</a:t>
            </a:r>
          </a:p>
          <a:p>
            <a:r>
              <a:rPr lang="en-US" dirty="0" smtClean="0"/>
              <a:t>The </a:t>
            </a:r>
            <a:r>
              <a:rPr lang="en-US" dirty="0">
                <a:latin typeface="Courier New"/>
                <a:cs typeface="Courier New"/>
              </a:rPr>
              <a:t>function</a:t>
            </a:r>
            <a:r>
              <a:rPr lang="en-US" dirty="0"/>
              <a:t> or </a:t>
            </a:r>
            <a:r>
              <a:rPr lang="en-US" dirty="0">
                <a:latin typeface="Courier New"/>
                <a:cs typeface="Courier New"/>
              </a:rPr>
              <a:t>subroutine</a:t>
            </a:r>
            <a:r>
              <a:rPr lang="en-US" dirty="0"/>
              <a:t> keywords after </a:t>
            </a:r>
            <a:r>
              <a:rPr lang="en-US" dirty="0">
                <a:latin typeface="Courier New"/>
                <a:cs typeface="Courier New"/>
              </a:rPr>
              <a:t>end</a:t>
            </a:r>
            <a:r>
              <a:rPr lang="en-US" dirty="0"/>
              <a:t> are </a:t>
            </a:r>
            <a:r>
              <a:rPr lang="en-US" i="1" dirty="0"/>
              <a:t>not </a:t>
            </a:r>
            <a:r>
              <a:rPr lang="en-US" dirty="0"/>
              <a:t>optional, e.g. </a:t>
            </a:r>
            <a:r>
              <a:rPr lang="en-US" dirty="0">
                <a:latin typeface="Courier New"/>
                <a:cs typeface="Courier New"/>
              </a:rPr>
              <a:t>end </a:t>
            </a:r>
            <a:r>
              <a:rPr lang="en-US" dirty="0" smtClean="0">
                <a:latin typeface="Courier New"/>
                <a:cs typeface="Courier New"/>
              </a:rPr>
              <a:t>subroutine</a:t>
            </a:r>
            <a:r>
              <a:rPr lang="en-US" dirty="0" smtClean="0"/>
              <a:t> </a:t>
            </a:r>
            <a:r>
              <a:rPr lang="en-US" dirty="0"/>
              <a:t>is required</a:t>
            </a:r>
            <a:r>
              <a:rPr lang="en-US" dirty="0" smtClean="0"/>
              <a:t>.  The name of the procedure is still optional and some authors do not use it with </a:t>
            </a:r>
            <a:r>
              <a:rPr lang="en-US" dirty="0" smtClean="0">
                <a:latin typeface="Courier New"/>
                <a:cs typeface="Courier New"/>
              </a:rPr>
              <a:t>end</a:t>
            </a:r>
            <a:r>
              <a:rPr lang="en-US" dirty="0" smtClean="0"/>
              <a:t>, in case it is changed later.</a:t>
            </a:r>
            <a:endParaRPr lang="en-US" dirty="0"/>
          </a:p>
          <a:p>
            <a:r>
              <a:rPr lang="en-US" dirty="0"/>
              <a:t>All subprograms in a module have an implicit interface.  You should not write an explicit interface for them (and in fact it’s </a:t>
            </a:r>
            <a:r>
              <a:rPr lang="en-US" dirty="0" smtClean="0"/>
              <a:t>illegal to do so).</a:t>
            </a:r>
            <a:endParaRPr lang="en-US" dirty="0"/>
          </a:p>
        </p:txBody>
      </p:sp>
    </p:spTree>
    <p:extLst>
      <p:ext uri="{BB962C8B-B14F-4D97-AF65-F5344CB8AC3E}">
        <p14:creationId xmlns:p14="http://schemas.microsoft.com/office/powerpoint/2010/main" val="641015412"/>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smtClean="0"/>
              <a:t>Example</a:t>
            </a:r>
            <a:endParaRPr lang="en-US" dirty="0"/>
          </a:p>
        </p:txBody>
      </p:sp>
      <p:sp>
        <p:nvSpPr>
          <p:cNvPr id="3" name="Content Placeholder 2"/>
          <p:cNvSpPr>
            <a:spLocks noGrp="1"/>
          </p:cNvSpPr>
          <p:nvPr>
            <p:ph idx="1"/>
          </p:nvPr>
        </p:nvSpPr>
        <p:spPr>
          <a:xfrm>
            <a:off x="457200" y="1117741"/>
            <a:ext cx="8229600" cy="5740259"/>
          </a:xfrm>
        </p:spPr>
        <p:txBody>
          <a:bodyPr>
            <a:normAutofit/>
          </a:bodyPr>
          <a:lstStyle/>
          <a:p>
            <a:pPr marL="0" indent="0">
              <a:buNone/>
            </a:pPr>
            <a:r>
              <a:rPr lang="en-US" sz="2400" dirty="0" smtClean="0">
                <a:latin typeface="Courier New"/>
                <a:cs typeface="Courier New"/>
              </a:rPr>
              <a:t>module </a:t>
            </a:r>
            <a:r>
              <a:rPr lang="en-US" sz="2400" dirty="0" err="1" smtClean="0">
                <a:latin typeface="Courier New"/>
                <a:cs typeface="Courier New"/>
              </a:rPr>
              <a:t>mymod</a:t>
            </a:r>
            <a:endParaRPr lang="en-US" sz="2400" dirty="0" smtClean="0">
              <a:latin typeface="Courier New"/>
              <a:cs typeface="Courier New"/>
            </a:endParaRPr>
          </a:p>
          <a:p>
            <a:pPr marL="0" indent="0">
              <a:buNone/>
            </a:pPr>
            <a:r>
              <a:rPr lang="en-US" sz="2400" dirty="0" smtClean="0">
                <a:latin typeface="Courier New"/>
                <a:cs typeface="Courier New"/>
              </a:rPr>
              <a:t>implicit none</a:t>
            </a:r>
          </a:p>
          <a:p>
            <a:pPr marL="0" indent="0">
              <a:buNone/>
            </a:pPr>
            <a:r>
              <a:rPr lang="en-US" sz="2400" dirty="0" smtClean="0">
                <a:latin typeface="Courier New"/>
                <a:cs typeface="Courier New"/>
              </a:rPr>
              <a:t>integer </a:t>
            </a:r>
            <a:r>
              <a:rPr lang="en-US" sz="2400" dirty="0">
                <a:latin typeface="Courier New"/>
                <a:cs typeface="Courier New"/>
              </a:rPr>
              <a:t> </a:t>
            </a:r>
            <a:r>
              <a:rPr lang="en-US" sz="2400" dirty="0" smtClean="0">
                <a:latin typeface="Courier New"/>
                <a:cs typeface="Courier New"/>
              </a:rPr>
              <a:t> ::  </a:t>
            </a:r>
            <a:r>
              <a:rPr lang="en-US" sz="2400" dirty="0" err="1" smtClean="0">
                <a:latin typeface="Courier New"/>
                <a:cs typeface="Courier New"/>
              </a:rPr>
              <a:t>Nmax</a:t>
            </a:r>
            <a:r>
              <a:rPr lang="en-US" sz="2400" dirty="0" smtClean="0">
                <a:latin typeface="Courier New"/>
                <a:cs typeface="Courier New"/>
              </a:rPr>
              <a:t>=100000</a:t>
            </a:r>
          </a:p>
          <a:p>
            <a:pPr marL="0" indent="0">
              <a:buNone/>
            </a:pPr>
            <a:r>
              <a:rPr lang="en-US" sz="2400" dirty="0" smtClean="0">
                <a:latin typeface="Courier New"/>
                <a:cs typeface="Courier New"/>
              </a:rPr>
              <a:t>contains</a:t>
            </a:r>
          </a:p>
          <a:p>
            <a:pPr marL="0" indent="0">
              <a:buNone/>
            </a:pPr>
            <a:r>
              <a:rPr lang="en-US" sz="2400" dirty="0">
                <a:latin typeface="Courier New"/>
                <a:cs typeface="Courier New"/>
              </a:rPr>
              <a:t> </a:t>
            </a:r>
            <a:r>
              <a:rPr lang="en-US" sz="2400" dirty="0" smtClean="0">
                <a:latin typeface="Courier New"/>
                <a:cs typeface="Courier New"/>
              </a:rPr>
              <a:t>  subroutine </a:t>
            </a:r>
            <a:r>
              <a:rPr lang="en-US" sz="2400" dirty="0" err="1" smtClean="0">
                <a:latin typeface="Courier New"/>
                <a:cs typeface="Courier New"/>
              </a:rPr>
              <a:t>mysub</a:t>
            </a:r>
            <a:r>
              <a:rPr lang="en-US" sz="2400" dirty="0" smtClean="0">
                <a:latin typeface="Courier New"/>
                <a:cs typeface="Courier New"/>
              </a:rPr>
              <a:t>(</a:t>
            </a:r>
            <a:r>
              <a:rPr lang="en-US" sz="2400" dirty="0" err="1" smtClean="0">
                <a:latin typeface="Courier New"/>
                <a:cs typeface="Courier New"/>
              </a:rPr>
              <a:t>a,x</a:t>
            </a:r>
            <a:r>
              <a:rPr lang="en-US" sz="2400" dirty="0" smtClean="0">
                <a:latin typeface="Courier New"/>
                <a:cs typeface="Courier New"/>
              </a:rPr>
              <a:t>)</a:t>
            </a:r>
          </a:p>
          <a:p>
            <a:pPr marL="0" indent="0">
              <a:buNone/>
            </a:pPr>
            <a:r>
              <a:rPr lang="en-US" sz="2400" dirty="0">
                <a:latin typeface="Courier New"/>
                <a:cs typeface="Courier New"/>
              </a:rPr>
              <a:t> </a:t>
            </a:r>
            <a:r>
              <a:rPr lang="en-US" sz="2400" dirty="0" smtClean="0">
                <a:latin typeface="Courier New"/>
                <a:cs typeface="Courier New"/>
              </a:rPr>
              <a:t>  real, dimension(:), intent(in):: a</a:t>
            </a:r>
          </a:p>
          <a:p>
            <a:pPr marL="0" indent="0">
              <a:buNone/>
            </a:pPr>
            <a:r>
              <a:rPr lang="en-US" sz="2400" dirty="0">
                <a:latin typeface="Courier New"/>
                <a:cs typeface="Courier New"/>
              </a:rPr>
              <a:t> </a:t>
            </a:r>
            <a:r>
              <a:rPr lang="en-US" sz="2400" dirty="0" smtClean="0">
                <a:latin typeface="Courier New"/>
                <a:cs typeface="Courier New"/>
              </a:rPr>
              <a:t>  real            intent(out)   :: x</a:t>
            </a:r>
          </a:p>
          <a:p>
            <a:pPr marL="0" indent="0">
              <a:buNone/>
            </a:pPr>
            <a:r>
              <a:rPr lang="en-US" sz="2400" dirty="0">
                <a:latin typeface="Courier New"/>
                <a:cs typeface="Courier New"/>
              </a:rPr>
              <a:t> </a:t>
            </a:r>
            <a:r>
              <a:rPr lang="en-US" sz="2400" dirty="0" smtClean="0">
                <a:latin typeface="Courier New"/>
                <a:cs typeface="Courier New"/>
              </a:rPr>
              <a:t>  real, dimension(</a:t>
            </a:r>
            <a:r>
              <a:rPr lang="en-US" sz="2400" dirty="0" err="1" smtClean="0">
                <a:latin typeface="Courier New"/>
                <a:cs typeface="Courier New"/>
              </a:rPr>
              <a:t>Nmax</a:t>
            </a:r>
            <a:r>
              <a:rPr lang="en-US" sz="2400" dirty="0" smtClean="0">
                <a:latin typeface="Courier New"/>
                <a:cs typeface="Courier New"/>
              </a:rPr>
              <a:t>)         :: b</a:t>
            </a:r>
          </a:p>
          <a:p>
            <a:pPr marL="0" indent="0">
              <a:buNone/>
            </a:pPr>
            <a:r>
              <a:rPr lang="en-US" sz="2400" dirty="0">
                <a:latin typeface="Courier New"/>
                <a:cs typeface="Courier New"/>
              </a:rPr>
              <a:t> </a:t>
            </a:r>
            <a:r>
              <a:rPr lang="en-US" sz="2400" dirty="0" smtClean="0">
                <a:latin typeface="Courier New"/>
                <a:cs typeface="Courier New"/>
              </a:rPr>
              <a:t>       do stuff</a:t>
            </a:r>
          </a:p>
          <a:p>
            <a:pPr marL="0" indent="0">
              <a:buNone/>
            </a:pPr>
            <a:r>
              <a:rPr lang="en-US" sz="2400" dirty="0">
                <a:latin typeface="Courier New"/>
                <a:cs typeface="Courier New"/>
              </a:rPr>
              <a:t> </a:t>
            </a:r>
            <a:r>
              <a:rPr lang="en-US" sz="2400" dirty="0" smtClean="0">
                <a:latin typeface="Courier New"/>
                <a:cs typeface="Courier New"/>
              </a:rPr>
              <a:t>   end subroutine </a:t>
            </a:r>
            <a:r>
              <a:rPr lang="en-US" sz="2400" dirty="0" err="1" smtClean="0">
                <a:latin typeface="Courier New"/>
                <a:cs typeface="Courier New"/>
              </a:rPr>
              <a:t>mysub</a:t>
            </a:r>
            <a:endParaRPr lang="en-US" sz="2400" dirty="0" smtClean="0">
              <a:latin typeface="Courier New"/>
              <a:cs typeface="Courier New"/>
            </a:endParaRPr>
          </a:p>
          <a:p>
            <a:pPr marL="0" indent="0">
              <a:buNone/>
            </a:pPr>
            <a:r>
              <a:rPr lang="en-US" sz="2400" dirty="0" smtClean="0">
                <a:latin typeface="Courier New"/>
                <a:cs typeface="Courier New"/>
              </a:rPr>
              <a:t>end module </a:t>
            </a:r>
            <a:r>
              <a:rPr lang="en-US" sz="2400" dirty="0" err="1" smtClean="0">
                <a:latin typeface="Courier New"/>
                <a:cs typeface="Courier New"/>
              </a:rPr>
              <a:t>mymod</a:t>
            </a:r>
            <a:r>
              <a:rPr lang="en-US" sz="2400" dirty="0" smtClean="0"/>
              <a:t>       </a:t>
            </a:r>
          </a:p>
        </p:txBody>
      </p:sp>
    </p:spTree>
    <p:extLst>
      <p:ext uri="{BB962C8B-B14F-4D97-AF65-F5344CB8AC3E}">
        <p14:creationId xmlns:p14="http://schemas.microsoft.com/office/powerpoint/2010/main" val="40646591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 Declarations</a:t>
            </a:r>
            <a:endParaRPr lang="en-US" dirty="0"/>
          </a:p>
        </p:txBody>
      </p:sp>
      <p:sp>
        <p:nvSpPr>
          <p:cNvPr id="3" name="Content Placeholder 2"/>
          <p:cNvSpPr>
            <a:spLocks noGrp="1"/>
          </p:cNvSpPr>
          <p:nvPr>
            <p:ph idx="1"/>
          </p:nvPr>
        </p:nvSpPr>
        <p:spPr/>
        <p:txBody>
          <a:bodyPr/>
          <a:lstStyle/>
          <a:p>
            <a:r>
              <a:rPr lang="en-US" dirty="0" smtClean="0"/>
              <a:t>Variables are declared by indicating the type followed by a comma-separated list of variables.</a:t>
            </a:r>
          </a:p>
          <a:p>
            <a:r>
              <a:rPr lang="en-US" dirty="0" smtClean="0"/>
              <a:t>In older code no separator was used.</a:t>
            </a:r>
          </a:p>
          <a:p>
            <a:pPr marL="274320" lvl="1" indent="0">
              <a:buNone/>
            </a:pPr>
            <a:r>
              <a:rPr lang="en-US" sz="2800" dirty="0" smtClean="0">
                <a:latin typeface="Courier New"/>
                <a:cs typeface="Courier New"/>
              </a:rPr>
              <a:t>INTEGER  </a:t>
            </a:r>
            <a:r>
              <a:rPr lang="en-US" sz="2800" dirty="0" err="1" smtClean="0">
                <a:latin typeface="Courier New"/>
                <a:cs typeface="Courier New"/>
              </a:rPr>
              <a:t>i</a:t>
            </a:r>
            <a:r>
              <a:rPr lang="en-US" sz="2800" dirty="0" smtClean="0">
                <a:latin typeface="Courier New"/>
                <a:cs typeface="Courier New"/>
              </a:rPr>
              <a:t>, j, k</a:t>
            </a:r>
          </a:p>
          <a:p>
            <a:r>
              <a:rPr lang="en-US" dirty="0" smtClean="0"/>
              <a:t>In newer code (including all new code you write) use the double colon to separate the type from the variable list</a:t>
            </a:r>
          </a:p>
          <a:p>
            <a:pPr marL="0" indent="0">
              <a:buNone/>
            </a:pPr>
            <a:r>
              <a:rPr lang="en-US" dirty="0"/>
              <a:t> </a:t>
            </a:r>
            <a:r>
              <a:rPr lang="en-US" dirty="0" smtClean="0"/>
              <a:t>  </a:t>
            </a:r>
            <a:r>
              <a:rPr lang="en-US" dirty="0" smtClean="0">
                <a:latin typeface="Courier New"/>
                <a:cs typeface="Courier New"/>
              </a:rPr>
              <a:t>INTEGER  ::  </a:t>
            </a:r>
            <a:r>
              <a:rPr lang="en-US" dirty="0" err="1" smtClean="0">
                <a:latin typeface="Courier New"/>
                <a:cs typeface="Courier New"/>
              </a:rPr>
              <a:t>i</a:t>
            </a:r>
            <a:r>
              <a:rPr lang="en-US" dirty="0" smtClean="0">
                <a:latin typeface="Courier New"/>
                <a:cs typeface="Courier New"/>
              </a:rPr>
              <a:t>, j, k</a:t>
            </a:r>
          </a:p>
          <a:p>
            <a:r>
              <a:rPr lang="en-US" dirty="0" smtClean="0">
                <a:cs typeface="Courier New"/>
              </a:rPr>
              <a:t>If there are other attributes on the line the </a:t>
            </a:r>
            <a:r>
              <a:rPr lang="en-US" dirty="0" smtClean="0">
                <a:latin typeface="Courier New"/>
                <a:cs typeface="Courier New"/>
              </a:rPr>
              <a:t>:: </a:t>
            </a:r>
            <a:r>
              <a:rPr lang="en-US" dirty="0" smtClean="0">
                <a:cs typeface="Courier New"/>
              </a:rPr>
              <a:t>will be </a:t>
            </a:r>
            <a:r>
              <a:rPr lang="en-US" i="1" dirty="0" smtClean="0">
                <a:cs typeface="Courier New"/>
              </a:rPr>
              <a:t>required</a:t>
            </a:r>
            <a:r>
              <a:rPr lang="en-US" dirty="0" smtClean="0">
                <a:cs typeface="Courier New"/>
              </a:rPr>
              <a:t>.</a:t>
            </a:r>
            <a:endParaRPr lang="en-US" dirty="0">
              <a:cs typeface="Courier New"/>
            </a:endParaRPr>
          </a:p>
        </p:txBody>
      </p:sp>
    </p:spTree>
    <p:extLst>
      <p:ext uri="{BB962C8B-B14F-4D97-AF65-F5344CB8AC3E}">
        <p14:creationId xmlns:p14="http://schemas.microsoft.com/office/powerpoint/2010/main" val="479938396"/>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Fortran abstract types</a:t>
            </a:r>
            <a:endParaRPr lang="en-US" dirty="0"/>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4153254042"/>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Derived Types</a:t>
            </a:r>
            <a:endParaRPr lang="en-US" dirty="0"/>
          </a:p>
        </p:txBody>
      </p:sp>
      <p:sp>
        <p:nvSpPr>
          <p:cNvPr id="3" name="Content Placeholder 2"/>
          <p:cNvSpPr>
            <a:spLocks noGrp="1"/>
          </p:cNvSpPr>
          <p:nvPr>
            <p:ph idx="1"/>
          </p:nvPr>
        </p:nvSpPr>
        <p:spPr>
          <a:xfrm>
            <a:off x="457200" y="1600200"/>
            <a:ext cx="8511678" cy="4525963"/>
          </a:xfrm>
        </p:spPr>
        <p:txBody>
          <a:bodyPr>
            <a:normAutofit/>
          </a:bodyPr>
          <a:lstStyle/>
          <a:p>
            <a:r>
              <a:rPr lang="en-US" dirty="0" smtClean="0"/>
              <a:t>In Fortran abstract types are called </a:t>
            </a:r>
            <a:r>
              <a:rPr lang="en-US" i="1" dirty="0" smtClean="0"/>
              <a:t>derived types</a:t>
            </a:r>
            <a:r>
              <a:rPr lang="en-US" dirty="0" smtClean="0"/>
              <a:t>.</a:t>
            </a:r>
          </a:p>
          <a:p>
            <a:r>
              <a:rPr lang="en-US" dirty="0" smtClean="0"/>
              <a:t>The syntax is extremely simple (</a:t>
            </a:r>
            <a:r>
              <a:rPr lang="en-US" dirty="0" err="1" smtClean="0"/>
              <a:t>ptype</a:t>
            </a:r>
            <a:r>
              <a:rPr lang="en-US" dirty="0" smtClean="0"/>
              <a:t> stands for a primitive type)</a:t>
            </a:r>
            <a:endParaRPr lang="en-US" dirty="0"/>
          </a:p>
          <a:p>
            <a:pPr marL="0" indent="0">
              <a:buNone/>
            </a:pPr>
            <a:r>
              <a:rPr lang="en-US" sz="2400" dirty="0" smtClean="0">
                <a:latin typeface="Courier New"/>
                <a:cs typeface="Courier New"/>
              </a:rPr>
              <a:t>type </a:t>
            </a:r>
            <a:r>
              <a:rPr lang="en-US" sz="2400" dirty="0" err="1" smtClean="0">
                <a:latin typeface="Courier New"/>
                <a:cs typeface="Courier New"/>
              </a:rPr>
              <a:t>mytype</a:t>
            </a:r>
            <a:endParaRPr lang="en-US" sz="2400" dirty="0" smtClean="0">
              <a:latin typeface="Courier New"/>
              <a:cs typeface="Courier New"/>
            </a:endParaRPr>
          </a:p>
          <a:p>
            <a:pPr marL="457200" lvl="1" indent="0">
              <a:buNone/>
            </a:pPr>
            <a:r>
              <a:rPr lang="en-US" sz="2400" dirty="0" smtClean="0">
                <a:latin typeface="Courier New"/>
                <a:cs typeface="Courier New"/>
              </a:rPr>
              <a:t>&lt;</a:t>
            </a:r>
            <a:r>
              <a:rPr lang="en-US" sz="2400" dirty="0" err="1" smtClean="0">
                <a:latin typeface="Courier New"/>
                <a:cs typeface="Courier New"/>
              </a:rPr>
              <a:t>ptype</a:t>
            </a:r>
            <a:r>
              <a:rPr lang="en-US" sz="2400" dirty="0" smtClean="0">
                <a:latin typeface="Courier New"/>
                <a:cs typeface="Courier New"/>
              </a:rPr>
              <a:t>&gt; var1</a:t>
            </a:r>
          </a:p>
          <a:p>
            <a:pPr marL="457200" lvl="1" indent="0">
              <a:buNone/>
            </a:pPr>
            <a:r>
              <a:rPr lang="en-US" sz="2400" dirty="0" smtClean="0">
                <a:latin typeface="Courier New"/>
                <a:cs typeface="Courier New"/>
              </a:rPr>
              <a:t>&lt;</a:t>
            </a:r>
            <a:r>
              <a:rPr lang="en-US" sz="2400" dirty="0" err="1" smtClean="0">
                <a:latin typeface="Courier New"/>
                <a:cs typeface="Courier New"/>
              </a:rPr>
              <a:t>ptype</a:t>
            </a:r>
            <a:r>
              <a:rPr lang="en-US" sz="2400" dirty="0" smtClean="0">
                <a:latin typeface="Courier New"/>
                <a:cs typeface="Courier New"/>
              </a:rPr>
              <a:t>&gt; var2</a:t>
            </a:r>
          </a:p>
          <a:p>
            <a:pPr marL="457200" lvl="1" indent="0">
              <a:buNone/>
            </a:pPr>
            <a:r>
              <a:rPr lang="en-US" sz="2400" dirty="0" smtClean="0">
                <a:latin typeface="Courier New"/>
                <a:cs typeface="Courier New"/>
              </a:rPr>
              <a:t>&lt;</a:t>
            </a:r>
            <a:r>
              <a:rPr lang="en-US" sz="2400" dirty="0" err="1" smtClean="0">
                <a:latin typeface="Courier New"/>
                <a:cs typeface="Courier New"/>
              </a:rPr>
              <a:t>ptype</a:t>
            </a:r>
            <a:r>
              <a:rPr lang="en-US" sz="2400" dirty="0" smtClean="0">
                <a:latin typeface="Courier New"/>
                <a:cs typeface="Courier New"/>
              </a:rPr>
              <a:t>&gt;, dimension(</a:t>
            </a:r>
            <a:r>
              <a:rPr lang="en-US" sz="2400" dirty="0" smtClean="0">
                <a:latin typeface="Courier New"/>
                <a:cs typeface="Courier New"/>
                <a:sym typeface="Wingdings"/>
              </a:rPr>
              <a:t>:), </a:t>
            </a:r>
            <a:r>
              <a:rPr lang="en-US" sz="2400" dirty="0" err="1" smtClean="0">
                <a:latin typeface="Courier New"/>
                <a:cs typeface="Courier New"/>
                <a:sym typeface="Wingdings"/>
              </a:rPr>
              <a:t>allocatable</a:t>
            </a:r>
            <a:r>
              <a:rPr lang="en-US" sz="2400" dirty="0" smtClean="0">
                <a:latin typeface="Courier New"/>
                <a:cs typeface="Courier New"/>
                <a:sym typeface="Wingdings"/>
              </a:rPr>
              <a:t> :: var3</a:t>
            </a:r>
          </a:p>
          <a:p>
            <a:pPr marL="457200" lvl="1" indent="0">
              <a:buNone/>
            </a:pPr>
            <a:r>
              <a:rPr lang="en-US" sz="2400" dirty="0" smtClean="0">
                <a:latin typeface="Courier New"/>
                <a:cs typeface="Courier New"/>
                <a:sym typeface="Wingdings"/>
              </a:rPr>
              <a:t>type(</a:t>
            </a:r>
            <a:r>
              <a:rPr lang="en-US" sz="2400" dirty="0" err="1" smtClean="0">
                <a:latin typeface="Courier New"/>
                <a:cs typeface="Courier New"/>
                <a:sym typeface="Wingdings"/>
              </a:rPr>
              <a:t>anothertype</a:t>
            </a:r>
            <a:r>
              <a:rPr lang="en-US" sz="2400" dirty="0" smtClean="0">
                <a:latin typeface="Courier New"/>
                <a:cs typeface="Courier New"/>
                <a:sym typeface="Wingdings"/>
              </a:rPr>
              <a:t>) :: var4</a:t>
            </a:r>
          </a:p>
          <a:p>
            <a:pPr marL="0" indent="0">
              <a:buNone/>
            </a:pPr>
            <a:r>
              <a:rPr lang="en-US" sz="2400" dirty="0" smtClean="0">
                <a:latin typeface="Courier New"/>
                <a:cs typeface="Courier New"/>
                <a:sym typeface="Wingdings"/>
              </a:rPr>
              <a:t>end type </a:t>
            </a:r>
            <a:r>
              <a:rPr lang="en-US" sz="2400" dirty="0" err="1" smtClean="0">
                <a:latin typeface="Courier New"/>
                <a:cs typeface="Courier New"/>
                <a:sym typeface="Wingdings"/>
              </a:rPr>
              <a:t>mytype</a:t>
            </a:r>
            <a:endParaRPr lang="en-US" sz="2400" dirty="0" smtClean="0">
              <a:latin typeface="Courier New"/>
              <a:cs typeface="Courier New"/>
              <a:sym typeface="Wingdings"/>
            </a:endParaRPr>
          </a:p>
        </p:txBody>
      </p:sp>
    </p:spTree>
    <p:extLst>
      <p:ext uri="{BB962C8B-B14F-4D97-AF65-F5344CB8AC3E}">
        <p14:creationId xmlns:p14="http://schemas.microsoft.com/office/powerpoint/2010/main" val="3342831770"/>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Fortran Derived Types</a:t>
            </a:r>
            <a:endParaRPr lang="en-US" dirty="0"/>
          </a:p>
        </p:txBody>
      </p:sp>
      <p:sp>
        <p:nvSpPr>
          <p:cNvPr id="3" name="Content Placeholder 2"/>
          <p:cNvSpPr>
            <a:spLocks noGrp="1"/>
          </p:cNvSpPr>
          <p:nvPr>
            <p:ph idx="1"/>
          </p:nvPr>
        </p:nvSpPr>
        <p:spPr>
          <a:xfrm>
            <a:off x="457200" y="1600200"/>
            <a:ext cx="8229600" cy="4856464"/>
          </a:xfrm>
        </p:spPr>
        <p:txBody>
          <a:bodyPr>
            <a:normAutofit/>
          </a:bodyPr>
          <a:lstStyle/>
          <a:p>
            <a:r>
              <a:rPr lang="en-US" dirty="0" smtClean="0"/>
              <a:t>We nearly always put derived types into modules; the module will define functions that operate on the type.</a:t>
            </a:r>
            <a:endParaRPr lang="en-US" dirty="0"/>
          </a:p>
          <a:p>
            <a:r>
              <a:rPr lang="en-US" dirty="0" smtClean="0"/>
              <a:t>The module must not have the same name as the derived type (this is somewhat inconvenient).</a:t>
            </a:r>
          </a:p>
          <a:p>
            <a:r>
              <a:rPr lang="en-US" dirty="0" smtClean="0"/>
              <a:t>If you need to allocate memory, say for an </a:t>
            </a:r>
            <a:r>
              <a:rPr lang="en-US" dirty="0" err="1" smtClean="0"/>
              <a:t>allocatable</a:t>
            </a:r>
            <a:r>
              <a:rPr lang="en-US" dirty="0" smtClean="0"/>
              <a:t> array, to create a variable of a given type this </a:t>
            </a:r>
            <a:r>
              <a:rPr lang="en-US" i="1" dirty="0" smtClean="0"/>
              <a:t>will not </a:t>
            </a:r>
            <a:r>
              <a:rPr lang="en-US" dirty="0" smtClean="0"/>
              <a:t>happen automatically.  You must write a </a:t>
            </a:r>
            <a:r>
              <a:rPr lang="en-US" b="1" dirty="0" smtClean="0"/>
              <a:t>constructor</a:t>
            </a:r>
            <a:r>
              <a:rPr lang="en-US" dirty="0" smtClean="0"/>
              <a:t> to allocate the memory.</a:t>
            </a:r>
          </a:p>
        </p:txBody>
      </p:sp>
    </p:spTree>
    <p:extLst>
      <p:ext uri="{BB962C8B-B14F-4D97-AF65-F5344CB8AC3E}">
        <p14:creationId xmlns:p14="http://schemas.microsoft.com/office/powerpoint/2010/main" val="798757631"/>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Fortran: Declaring Types and Accessing Fields</a:t>
            </a:r>
            <a:endParaRPr lang="en-US" dirty="0"/>
          </a:p>
        </p:txBody>
      </p:sp>
      <p:sp>
        <p:nvSpPr>
          <p:cNvPr id="3" name="Content Placeholder 2"/>
          <p:cNvSpPr>
            <a:spLocks noGrp="1"/>
          </p:cNvSpPr>
          <p:nvPr>
            <p:ph idx="1"/>
          </p:nvPr>
        </p:nvSpPr>
        <p:spPr>
          <a:xfrm>
            <a:off x="157119" y="1600200"/>
            <a:ext cx="8851039" cy="4525963"/>
          </a:xfrm>
        </p:spPr>
        <p:txBody>
          <a:bodyPr>
            <a:normAutofit/>
          </a:bodyPr>
          <a:lstStyle/>
          <a:p>
            <a:pPr marL="0" indent="0">
              <a:buNone/>
            </a:pPr>
            <a:r>
              <a:rPr lang="en-US" sz="2400" dirty="0" smtClean="0">
                <a:latin typeface="Courier New"/>
                <a:cs typeface="Courier New"/>
              </a:rPr>
              <a:t>type(</a:t>
            </a:r>
            <a:r>
              <a:rPr lang="en-US" sz="2400" dirty="0" err="1" smtClean="0">
                <a:latin typeface="Courier New"/>
                <a:cs typeface="Courier New"/>
              </a:rPr>
              <a:t>mytype</a:t>
            </a:r>
            <a:r>
              <a:rPr lang="en-US" sz="2400" dirty="0" smtClean="0">
                <a:latin typeface="Courier New"/>
                <a:cs typeface="Courier New"/>
              </a:rPr>
              <a:t>)                 :: </a:t>
            </a:r>
            <a:r>
              <a:rPr lang="en-US" sz="2400" dirty="0" err="1" smtClean="0">
                <a:latin typeface="Courier New"/>
                <a:cs typeface="Courier New"/>
              </a:rPr>
              <a:t>thevar</a:t>
            </a:r>
            <a:endParaRPr lang="en-US" sz="2400" dirty="0" smtClean="0">
              <a:latin typeface="Courier New"/>
              <a:cs typeface="Courier New"/>
            </a:endParaRPr>
          </a:p>
          <a:p>
            <a:pPr marL="0" indent="0">
              <a:buNone/>
            </a:pPr>
            <a:r>
              <a:rPr lang="en-US" sz="2400" dirty="0" smtClean="0">
                <a:latin typeface="Courier New"/>
                <a:cs typeface="Courier New"/>
              </a:rPr>
              <a:t>type(</a:t>
            </a:r>
            <a:r>
              <a:rPr lang="en-US" sz="2400" dirty="0" err="1" smtClean="0">
                <a:latin typeface="Courier New"/>
                <a:cs typeface="Courier New"/>
              </a:rPr>
              <a:t>mytype</a:t>
            </a:r>
            <a:r>
              <a:rPr lang="en-US" sz="2400" dirty="0" smtClean="0">
                <a:latin typeface="Courier New"/>
                <a:cs typeface="Courier New"/>
              </a:rPr>
              <a:t>), dimension(100) :: var22</a:t>
            </a:r>
          </a:p>
          <a:p>
            <a:pPr marL="0" indent="0">
              <a:buNone/>
            </a:pPr>
            <a:r>
              <a:rPr lang="en-US" sz="2400" dirty="0" smtClean="0">
                <a:latin typeface="Courier New"/>
                <a:cs typeface="Courier New"/>
              </a:rPr>
              <a:t>type(</a:t>
            </a:r>
            <a:r>
              <a:rPr lang="en-US" sz="2400" dirty="0" err="1" smtClean="0">
                <a:latin typeface="Courier New"/>
                <a:cs typeface="Courier New"/>
              </a:rPr>
              <a:t>mytype</a:t>
            </a:r>
            <a:r>
              <a:rPr lang="en-US" sz="2400" dirty="0" smtClean="0">
                <a:latin typeface="Courier New"/>
                <a:cs typeface="Courier New"/>
              </a:rPr>
              <a:t>), dimension(:), </a:t>
            </a:r>
            <a:r>
              <a:rPr lang="en-US" sz="2400" dirty="0" err="1" smtClean="0">
                <a:latin typeface="Courier New"/>
                <a:cs typeface="Courier New"/>
              </a:rPr>
              <a:t>allocatable</a:t>
            </a:r>
            <a:r>
              <a:rPr lang="en-US" sz="2400" dirty="0" smtClean="0">
                <a:latin typeface="Courier New"/>
                <a:cs typeface="Courier New"/>
              </a:rPr>
              <a:t> ::var11</a:t>
            </a:r>
          </a:p>
          <a:p>
            <a:pPr marL="0" indent="0">
              <a:buNone/>
            </a:pPr>
            <a:endParaRPr lang="en-US" sz="2400" dirty="0">
              <a:latin typeface="Courier New"/>
              <a:cs typeface="Courier New"/>
            </a:endParaRPr>
          </a:p>
          <a:p>
            <a:pPr marL="0" indent="0">
              <a:buNone/>
            </a:pPr>
            <a:r>
              <a:rPr lang="en-US" sz="2400" dirty="0" smtClean="0">
                <a:cs typeface="Courier New"/>
              </a:rPr>
              <a:t>To access the fields of the type use the name of the type, the percent sign as a separator, and the name of the field.</a:t>
            </a:r>
            <a:endParaRPr lang="en-US" sz="2400" dirty="0">
              <a:cs typeface="Courier New"/>
            </a:endParaRPr>
          </a:p>
          <a:p>
            <a:pPr marL="0" indent="0">
              <a:buNone/>
            </a:pPr>
            <a:r>
              <a:rPr lang="en-US" sz="2400" dirty="0" smtClean="0">
                <a:latin typeface="Courier New"/>
                <a:cs typeface="Courier New"/>
              </a:rPr>
              <a:t>  thevar%var2</a:t>
            </a:r>
          </a:p>
          <a:p>
            <a:pPr marL="0" indent="0">
              <a:buNone/>
            </a:pPr>
            <a:r>
              <a:rPr lang="en-US" sz="2400" dirty="0" smtClean="0">
                <a:latin typeface="Courier New"/>
                <a:cs typeface="Courier New"/>
              </a:rPr>
              <a:t>  var11(12)%var1</a:t>
            </a:r>
          </a:p>
          <a:p>
            <a:pPr marL="0" indent="0">
              <a:buNone/>
            </a:pPr>
            <a:r>
              <a:rPr lang="en-US" sz="2400" dirty="0" smtClean="0">
                <a:latin typeface="Courier New"/>
                <a:cs typeface="Courier New"/>
              </a:rPr>
              <a:t>  var22(1)%var4%varx </a:t>
            </a:r>
            <a:endParaRPr lang="en-US" sz="2400" dirty="0">
              <a:latin typeface="Courier New"/>
              <a:cs typeface="Courier New"/>
            </a:endParaRPr>
          </a:p>
        </p:txBody>
      </p:sp>
    </p:spTree>
    <p:extLst>
      <p:ext uri="{BB962C8B-B14F-4D97-AF65-F5344CB8AC3E}">
        <p14:creationId xmlns:p14="http://schemas.microsoft.com/office/powerpoint/2010/main" val="2117118503"/>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Procedure overloading</a:t>
            </a:r>
            <a:endParaRPr lang="en-US" dirty="0"/>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4096665847"/>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Overloading</a:t>
            </a:r>
            <a:endParaRPr lang="en-US" dirty="0"/>
          </a:p>
        </p:txBody>
      </p:sp>
      <p:sp>
        <p:nvSpPr>
          <p:cNvPr id="3" name="Content Placeholder 2"/>
          <p:cNvSpPr>
            <a:spLocks noGrp="1"/>
          </p:cNvSpPr>
          <p:nvPr>
            <p:ph idx="1"/>
          </p:nvPr>
        </p:nvSpPr>
        <p:spPr>
          <a:xfrm>
            <a:off x="457200" y="1371600"/>
            <a:ext cx="8229600" cy="5105400"/>
          </a:xfrm>
        </p:spPr>
        <p:txBody>
          <a:bodyPr>
            <a:normAutofit/>
          </a:bodyPr>
          <a:lstStyle/>
          <a:p>
            <a:r>
              <a:rPr lang="en-US" dirty="0" smtClean="0">
                <a:latin typeface="Arial" charset="0"/>
                <a:ea typeface="DejaVu Sans" charset="0"/>
                <a:cs typeface="DejaVu Sans" charset="0"/>
              </a:rPr>
              <a:t>Overloaded procedures must be defined in a module using the </a:t>
            </a:r>
            <a:r>
              <a:rPr lang="en-US" dirty="0" smtClean="0">
                <a:latin typeface="Courier New"/>
                <a:ea typeface="DejaVu Sans" charset="0"/>
                <a:cs typeface="Courier New"/>
              </a:rPr>
              <a:t>MODULE PROCEDURE </a:t>
            </a:r>
            <a:r>
              <a:rPr lang="en-US" dirty="0" smtClean="0">
                <a:latin typeface="Arial" charset="0"/>
                <a:ea typeface="DejaVu Sans" charset="0"/>
                <a:cs typeface="DejaVu Sans" charset="0"/>
              </a:rPr>
              <a:t>syntax.</a:t>
            </a:r>
          </a:p>
          <a:p>
            <a:r>
              <a:rPr lang="en-US" dirty="0" smtClean="0">
                <a:latin typeface="Arial" charset="0"/>
                <a:ea typeface="DejaVu Sans" charset="0"/>
                <a:cs typeface="DejaVu Sans" charset="0"/>
              </a:rPr>
              <a:t>The parameter list must differ in number and/or type for the different procedures to be overloaded.</a:t>
            </a:r>
          </a:p>
          <a:p>
            <a:r>
              <a:rPr lang="en-US" dirty="0">
                <a:latin typeface="Courier New"/>
                <a:cs typeface="Courier New"/>
              </a:rPr>
              <a:t>MODULE PROCEDURE </a:t>
            </a:r>
            <a:r>
              <a:rPr lang="en-US" dirty="0">
                <a:latin typeface="Arial" charset="0"/>
                <a:cs typeface="DejaVu Sans" charset="0"/>
              </a:rPr>
              <a:t>is used within an explicit interface.  This is the only time a procedure in a module needs or should have an explicit </a:t>
            </a:r>
            <a:r>
              <a:rPr lang="en-US" dirty="0" smtClean="0">
                <a:latin typeface="Arial" charset="0"/>
                <a:cs typeface="DejaVu Sans" charset="0"/>
              </a:rPr>
              <a:t>interface</a:t>
            </a:r>
            <a:r>
              <a:rPr lang="en-US" dirty="0">
                <a:latin typeface="Arial" charset="0"/>
                <a:cs typeface="DejaVu Sans" charset="0"/>
              </a:rPr>
              <a:t>.</a:t>
            </a:r>
          </a:p>
        </p:txBody>
      </p:sp>
    </p:spTree>
    <p:extLst>
      <p:ext uri="{BB962C8B-B14F-4D97-AF65-F5344CB8AC3E}">
        <p14:creationId xmlns:p14="http://schemas.microsoft.com/office/powerpoint/2010/main" val="64210670"/>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a:xfrm>
            <a:off x="457200" y="1417638"/>
            <a:ext cx="8229600" cy="5440362"/>
          </a:xfrm>
        </p:spPr>
        <p:txBody>
          <a:bodyPr>
            <a:normAutofit fontScale="92500" lnSpcReduction="10000"/>
          </a:bodyPr>
          <a:lstStyle/>
          <a:p>
            <a:pPr marL="0" indent="0">
              <a:buNone/>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1800" dirty="0" smtClean="0">
                <a:latin typeface="Courier New" charset="0"/>
                <a:cs typeface="Courier New" charset="0"/>
              </a:rPr>
              <a:t>MODULE triangle</a:t>
            </a:r>
          </a:p>
          <a:p>
            <a:pPr marL="0" indent="0">
              <a:buNone/>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1800" dirty="0" smtClean="0">
                <a:latin typeface="Courier New" charset="0"/>
                <a:cs typeface="Courier New" charset="0"/>
              </a:rPr>
              <a:t>IMPLICIT NONE</a:t>
            </a:r>
          </a:p>
          <a:p>
            <a:pPr marL="0" indent="0">
              <a:buNone/>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1800" dirty="0" smtClean="0">
                <a:latin typeface="Courier New" charset="0"/>
                <a:cs typeface="Courier New" charset="0"/>
              </a:rPr>
              <a:t>PUBLIC  diagonal</a:t>
            </a:r>
          </a:p>
          <a:p>
            <a:pPr marL="0" indent="0">
              <a:buNone/>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1800" dirty="0" smtClean="0">
                <a:latin typeface="Courier New" charset="0"/>
                <a:cs typeface="Courier New" charset="0"/>
              </a:rPr>
              <a:t>PRIVATE </a:t>
            </a:r>
            <a:r>
              <a:rPr lang="en-US" sz="1800" dirty="0" err="1" smtClean="0">
                <a:latin typeface="Courier New" charset="0"/>
                <a:cs typeface="Courier New" charset="0"/>
              </a:rPr>
              <a:t>fdiag</a:t>
            </a:r>
            <a:r>
              <a:rPr lang="en-US" sz="1800" dirty="0" smtClean="0">
                <a:latin typeface="Courier New" charset="0"/>
                <a:cs typeface="Courier New" charset="0"/>
              </a:rPr>
              <a:t>, </a:t>
            </a:r>
            <a:r>
              <a:rPr lang="en-US" sz="1800" dirty="0" err="1" smtClean="0">
                <a:latin typeface="Courier New" charset="0"/>
                <a:cs typeface="Courier New" charset="0"/>
              </a:rPr>
              <a:t>ddiag</a:t>
            </a:r>
            <a:endParaRPr lang="en-US" sz="1800" dirty="0" smtClean="0">
              <a:latin typeface="Courier New" charset="0"/>
              <a:cs typeface="Courier New" charset="0"/>
            </a:endParaRPr>
          </a:p>
          <a:p>
            <a:pPr marL="0" indent="0">
              <a:buNone/>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1800" dirty="0" smtClean="0">
                <a:latin typeface="Courier New" charset="0"/>
                <a:cs typeface="Courier New" charset="0"/>
              </a:rPr>
              <a:t>INTERFACE diagonal</a:t>
            </a:r>
          </a:p>
          <a:p>
            <a:pPr marL="0" indent="0">
              <a:spcAft>
                <a:spcPts val="1138"/>
              </a:spcAft>
              <a:buNone/>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1800" dirty="0" smtClean="0">
                <a:latin typeface="Courier New" charset="0"/>
                <a:cs typeface="Courier New" charset="0"/>
              </a:rPr>
              <a:t>   MODULE PROCEDURE </a:t>
            </a:r>
            <a:r>
              <a:rPr lang="en-US" sz="1800" dirty="0" err="1" smtClean="0">
                <a:latin typeface="Courier New" charset="0"/>
                <a:cs typeface="Courier New" charset="0"/>
              </a:rPr>
              <a:t>fdiag</a:t>
            </a:r>
            <a:r>
              <a:rPr lang="en-US" sz="1800" dirty="0" smtClean="0">
                <a:latin typeface="Courier New" charset="0"/>
                <a:cs typeface="Courier New" charset="0"/>
              </a:rPr>
              <a:t>, </a:t>
            </a:r>
            <a:r>
              <a:rPr lang="en-US" sz="1800" dirty="0" err="1" smtClean="0">
                <a:latin typeface="Courier New" charset="0"/>
                <a:cs typeface="Courier New" charset="0"/>
              </a:rPr>
              <a:t>ddiag</a:t>
            </a:r>
            <a:endParaRPr lang="en-US" sz="1800" dirty="0">
              <a:latin typeface="Courier New" charset="0"/>
              <a:cs typeface="Courier New" charset="0"/>
            </a:endParaRPr>
          </a:p>
          <a:p>
            <a:pPr marL="0" indent="0">
              <a:spcAft>
                <a:spcPts val="1138"/>
              </a:spcAft>
              <a:buNone/>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1800" dirty="0" smtClean="0">
                <a:latin typeface="Courier New" charset="0"/>
                <a:cs typeface="Courier New" charset="0"/>
              </a:rPr>
              <a:t>END INTERFACE diagonal</a:t>
            </a:r>
          </a:p>
          <a:p>
            <a:pPr marL="0" indent="0">
              <a:buNone/>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1800" dirty="0" smtClean="0">
                <a:latin typeface="Courier New" charset="0"/>
                <a:cs typeface="Courier New" charset="0"/>
              </a:rPr>
              <a:t>CONTAINS	</a:t>
            </a:r>
          </a:p>
          <a:p>
            <a:pPr marL="0" indent="0">
              <a:spcAft>
                <a:spcPts val="1138"/>
              </a:spcAft>
              <a:buNone/>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1800" dirty="0" smtClean="0">
                <a:latin typeface="Courier New" charset="0"/>
                <a:cs typeface="Courier New" charset="0"/>
              </a:rPr>
              <a:t>	REAL FUNCTION </a:t>
            </a:r>
            <a:r>
              <a:rPr lang="en-US" sz="1800" dirty="0" err="1" smtClean="0">
                <a:latin typeface="Courier New" charset="0"/>
                <a:cs typeface="Courier New" charset="0"/>
              </a:rPr>
              <a:t>fdiag</a:t>
            </a:r>
            <a:r>
              <a:rPr lang="en-US" sz="1800" dirty="0" smtClean="0">
                <a:latin typeface="Courier New" charset="0"/>
                <a:cs typeface="Courier New" charset="0"/>
              </a:rPr>
              <a:t>(x)</a:t>
            </a:r>
          </a:p>
          <a:p>
            <a:pPr marL="0" indent="0">
              <a:spcAft>
                <a:spcPts val="1138"/>
              </a:spcAft>
              <a:buNone/>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1800" dirty="0" smtClean="0">
                <a:latin typeface="Courier New" charset="0"/>
                <a:cs typeface="Courier New" charset="0"/>
              </a:rPr>
              <a:t>		REAL x</a:t>
            </a:r>
          </a:p>
          <a:p>
            <a:pPr marL="0" indent="0">
              <a:spcAft>
                <a:spcPts val="1138"/>
              </a:spcAft>
              <a:buNone/>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1800" dirty="0" smtClean="0">
                <a:latin typeface="Courier New" charset="0"/>
                <a:cs typeface="Courier New" charset="0"/>
              </a:rPr>
              <a:t>	END FUNCTION </a:t>
            </a:r>
            <a:r>
              <a:rPr lang="en-US" sz="1800" dirty="0" err="1" smtClean="0">
                <a:latin typeface="Courier New" charset="0"/>
                <a:cs typeface="Courier New" charset="0"/>
              </a:rPr>
              <a:t>fdiag</a:t>
            </a:r>
            <a:endParaRPr lang="en-US" sz="1800" dirty="0" smtClean="0">
              <a:latin typeface="Courier New" charset="0"/>
              <a:cs typeface="Courier New" charset="0"/>
            </a:endParaRPr>
          </a:p>
          <a:p>
            <a:pPr marL="0" indent="0">
              <a:spcAft>
                <a:spcPts val="1138"/>
              </a:spcAft>
              <a:buNone/>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1800" dirty="0" smtClean="0">
                <a:latin typeface="Courier New" charset="0"/>
                <a:cs typeface="Courier New" charset="0"/>
              </a:rPr>
              <a:t>	DOUBLE PRECISION FUNCTION </a:t>
            </a:r>
            <a:r>
              <a:rPr lang="en-US" sz="1800" dirty="0" err="1" smtClean="0">
                <a:latin typeface="Courier New" charset="0"/>
                <a:cs typeface="Courier New" charset="0"/>
              </a:rPr>
              <a:t>ddiag</a:t>
            </a:r>
            <a:r>
              <a:rPr lang="en-US" sz="1800" dirty="0" smtClean="0">
                <a:latin typeface="Courier New" charset="0"/>
                <a:cs typeface="Courier New" charset="0"/>
              </a:rPr>
              <a:t>(x)</a:t>
            </a:r>
          </a:p>
          <a:p>
            <a:pPr marL="0" indent="0">
              <a:spcAft>
                <a:spcPts val="1138"/>
              </a:spcAft>
              <a:buNone/>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1800" dirty="0" smtClean="0">
                <a:latin typeface="Courier New" charset="0"/>
                <a:cs typeface="Courier New" charset="0"/>
              </a:rPr>
              <a:t>		DOUBLE PRECISION x</a:t>
            </a:r>
          </a:p>
          <a:p>
            <a:pPr marL="0" indent="0">
              <a:spcAft>
                <a:spcPts val="1138"/>
              </a:spcAft>
              <a:buNone/>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1800" dirty="0" smtClean="0">
                <a:latin typeface="Courier New" charset="0"/>
                <a:cs typeface="Courier New" charset="0"/>
              </a:rPr>
              <a:t>	END FUNCTION </a:t>
            </a:r>
            <a:r>
              <a:rPr lang="en-US" sz="1800" dirty="0" err="1" smtClean="0">
                <a:latin typeface="Courier New" charset="0"/>
                <a:cs typeface="Courier New" charset="0"/>
              </a:rPr>
              <a:t>ddiag</a:t>
            </a:r>
            <a:endParaRPr lang="en-US" sz="1800" dirty="0" smtClean="0">
              <a:latin typeface="Courier New" charset="0"/>
              <a:cs typeface="Courier New" charset="0"/>
            </a:endParaRPr>
          </a:p>
          <a:p>
            <a:pPr marL="0" indent="0">
              <a:buNone/>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1800" dirty="0" smtClean="0">
                <a:latin typeface="Courier New" charset="0"/>
                <a:cs typeface="Courier New" charset="0"/>
              </a:rPr>
              <a:t>END MODULE triangle</a:t>
            </a:r>
          </a:p>
          <a:p>
            <a:pPr marL="0" indent="0">
              <a:buNone/>
            </a:pPr>
            <a:endParaRPr lang="en-US" dirty="0"/>
          </a:p>
        </p:txBody>
      </p:sp>
    </p:spTree>
    <p:extLst>
      <p:ext uri="{BB962C8B-B14F-4D97-AF65-F5344CB8AC3E}">
        <p14:creationId xmlns:p14="http://schemas.microsoft.com/office/powerpoint/2010/main" val="2536712302"/>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Fortran classes</a:t>
            </a:r>
            <a:endParaRPr lang="en-US" dirty="0"/>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3600941092"/>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OOP Terminology</a:t>
            </a:r>
            <a:endParaRPr lang="en-US" dirty="0"/>
          </a:p>
        </p:txBody>
      </p:sp>
      <p:sp>
        <p:nvSpPr>
          <p:cNvPr id="5" name="Content Placeholder 4"/>
          <p:cNvSpPr>
            <a:spLocks noGrp="1"/>
          </p:cNvSpPr>
          <p:nvPr>
            <p:ph idx="1"/>
          </p:nvPr>
        </p:nvSpPr>
        <p:spPr/>
        <p:txBody>
          <a:bodyPr>
            <a:normAutofit lnSpcReduction="10000"/>
          </a:bodyPr>
          <a:lstStyle/>
          <a:p>
            <a:r>
              <a:rPr lang="en-US" dirty="0" smtClean="0"/>
              <a:t>An instance of a type or class is a variable of that type/class.</a:t>
            </a:r>
          </a:p>
          <a:p>
            <a:pPr marL="0" indent="0">
              <a:buNone/>
            </a:pPr>
            <a:r>
              <a:rPr lang="en-US" dirty="0">
                <a:latin typeface="Courier New" charset="0"/>
                <a:ea typeface="Courier New" charset="0"/>
                <a:cs typeface="Courier New" charset="0"/>
              </a:rPr>
              <a:t> </a:t>
            </a:r>
            <a:r>
              <a:rPr lang="en-US" dirty="0" smtClean="0">
                <a:latin typeface="Courier New" charset="0"/>
                <a:ea typeface="Courier New" charset="0"/>
                <a:cs typeface="Courier New" charset="0"/>
              </a:rPr>
              <a:t>   type(</a:t>
            </a:r>
            <a:r>
              <a:rPr lang="en-US" dirty="0" err="1" smtClean="0">
                <a:latin typeface="Courier New" charset="0"/>
                <a:ea typeface="Courier New" charset="0"/>
                <a:cs typeface="Courier New" charset="0"/>
              </a:rPr>
              <a:t>mytype</a:t>
            </a:r>
            <a:r>
              <a:rPr lang="en-US" dirty="0" smtClean="0">
                <a:latin typeface="Courier New" charset="0"/>
                <a:ea typeface="Courier New" charset="0"/>
                <a:cs typeface="Courier New" charset="0"/>
              </a:rPr>
              <a:t>)   :: A, B</a:t>
            </a:r>
          </a:p>
          <a:p>
            <a:pPr marL="0" indent="0">
              <a:buNone/>
            </a:pPr>
            <a:r>
              <a:rPr lang="en-US" dirty="0"/>
              <a:t> </a:t>
            </a:r>
            <a:r>
              <a:rPr lang="en-US" dirty="0" smtClean="0"/>
              <a:t>                               </a:t>
            </a:r>
          </a:p>
          <a:p>
            <a:pPr marL="274320" lvl="1" indent="0">
              <a:buNone/>
            </a:pPr>
            <a:endParaRPr lang="en-US" dirty="0" smtClean="0"/>
          </a:p>
          <a:p>
            <a:pPr marL="548640" lvl="2" indent="0">
              <a:buNone/>
            </a:pPr>
            <a:r>
              <a:rPr lang="en-US" dirty="0" smtClean="0"/>
              <a:t>                                    </a:t>
            </a:r>
            <a:r>
              <a:rPr lang="en-US" dirty="0" smtClean="0">
                <a:latin typeface="Courier New" charset="0"/>
                <a:ea typeface="Courier New" charset="0"/>
                <a:cs typeface="Courier New" charset="0"/>
              </a:rPr>
              <a:t>A</a:t>
            </a:r>
            <a:r>
              <a:rPr lang="en-US" dirty="0" smtClean="0"/>
              <a:t> and </a:t>
            </a:r>
            <a:r>
              <a:rPr lang="en-US" dirty="0" smtClean="0">
                <a:latin typeface="Courier New" charset="0"/>
                <a:ea typeface="Courier New" charset="0"/>
                <a:cs typeface="Courier New" charset="0"/>
              </a:rPr>
              <a:t>B</a:t>
            </a:r>
            <a:r>
              <a:rPr lang="en-US" dirty="0" smtClean="0"/>
              <a:t> are instances of </a:t>
            </a:r>
            <a:r>
              <a:rPr lang="en-US" dirty="0" err="1" smtClean="0"/>
              <a:t>mytype</a:t>
            </a:r>
            <a:endParaRPr lang="en-US" dirty="0" smtClean="0"/>
          </a:p>
          <a:p>
            <a:r>
              <a:rPr lang="en-US" dirty="0" smtClean="0"/>
              <a:t>A variable that is a member of the type/class is often called an </a:t>
            </a:r>
            <a:r>
              <a:rPr lang="en-US" i="1" dirty="0" smtClean="0"/>
              <a:t>attribute</a:t>
            </a:r>
            <a:r>
              <a:rPr lang="en-US" dirty="0" smtClean="0"/>
              <a:t>.</a:t>
            </a:r>
          </a:p>
          <a:p>
            <a:r>
              <a:rPr lang="en-US" dirty="0" smtClean="0"/>
              <a:t>A </a:t>
            </a:r>
            <a:r>
              <a:rPr lang="en-US" i="1" dirty="0" smtClean="0"/>
              <a:t>method</a:t>
            </a:r>
            <a:r>
              <a:rPr lang="en-US" dirty="0" smtClean="0"/>
              <a:t> is a subprogram that is a member of a class. Loosely refers to subprograms associated with a non-class type in a module.</a:t>
            </a:r>
            <a:endParaRPr lang="en-US" dirty="0"/>
          </a:p>
        </p:txBody>
      </p:sp>
      <p:sp>
        <p:nvSpPr>
          <p:cNvPr id="6" name="Down Arrow 5"/>
          <p:cNvSpPr/>
          <p:nvPr/>
        </p:nvSpPr>
        <p:spPr>
          <a:xfrm rot="10800000">
            <a:off x="5458968" y="2971800"/>
            <a:ext cx="484632" cy="609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0018110"/>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with Procedures</a:t>
            </a:r>
            <a:endParaRPr lang="en-US" dirty="0"/>
          </a:p>
        </p:txBody>
      </p:sp>
      <p:sp>
        <p:nvSpPr>
          <p:cNvPr id="3" name="Content Placeholder 2"/>
          <p:cNvSpPr>
            <a:spLocks noGrp="1"/>
          </p:cNvSpPr>
          <p:nvPr>
            <p:ph idx="1"/>
          </p:nvPr>
        </p:nvSpPr>
        <p:spPr/>
        <p:txBody>
          <a:bodyPr>
            <a:normAutofit/>
          </a:bodyPr>
          <a:lstStyle/>
          <a:p>
            <a:r>
              <a:rPr lang="en-US" dirty="0" smtClean="0"/>
              <a:t>Types containing </a:t>
            </a:r>
            <a:r>
              <a:rPr lang="en-US" i="1" dirty="0" smtClean="0"/>
              <a:t>type-bound procedures </a:t>
            </a:r>
            <a:r>
              <a:rPr lang="en-US" dirty="0" smtClean="0"/>
              <a:t>were introduced in Fortran 2003.  They are nearly synonymous with </a:t>
            </a:r>
            <a:r>
              <a:rPr lang="en-US" i="1" dirty="0" smtClean="0"/>
              <a:t>methods</a:t>
            </a:r>
            <a:r>
              <a:rPr lang="en-US" dirty="0" smtClean="0"/>
              <a:t> in other languages.</a:t>
            </a:r>
          </a:p>
          <a:p>
            <a:r>
              <a:rPr lang="en-US" dirty="0" smtClean="0"/>
              <a:t>Type-bound procedures can be renamed to another name to be used with an instance.</a:t>
            </a:r>
          </a:p>
          <a:p>
            <a:r>
              <a:rPr lang="en-US" dirty="0" smtClean="0"/>
              <a:t>If a type-bound procedure is public it can be called in the conventional way from a unit that creates a variable of the type.</a:t>
            </a:r>
          </a:p>
          <a:p>
            <a:r>
              <a:rPr lang="en-US" dirty="0" smtClean="0"/>
              <a:t>If the method is private then it can be accessed only via an instance of the type.</a:t>
            </a:r>
            <a:endParaRPr lang="en-US" dirty="0"/>
          </a:p>
        </p:txBody>
      </p:sp>
    </p:spTree>
    <p:extLst>
      <p:ext uri="{BB962C8B-B14F-4D97-AF65-F5344CB8AC3E}">
        <p14:creationId xmlns:p14="http://schemas.microsoft.com/office/powerpoint/2010/main" val="14289993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Declarations</a:t>
            </a:r>
            <a:endParaRPr lang="en-US" dirty="0"/>
          </a:p>
        </p:txBody>
      </p:sp>
      <p:sp>
        <p:nvSpPr>
          <p:cNvPr id="3" name="Content Placeholder 2"/>
          <p:cNvSpPr>
            <a:spLocks noGrp="1"/>
          </p:cNvSpPr>
          <p:nvPr>
            <p:ph idx="1"/>
          </p:nvPr>
        </p:nvSpPr>
        <p:spPr/>
        <p:txBody>
          <a:bodyPr>
            <a:normAutofit fontScale="62500" lnSpcReduction="20000"/>
          </a:bodyPr>
          <a:lstStyle/>
          <a:p>
            <a:r>
              <a:rPr lang="en-US" sz="4500" dirty="0"/>
              <a:t>First statement should be </a:t>
            </a:r>
          </a:p>
          <a:p>
            <a:pPr marL="0" indent="0">
              <a:buNone/>
            </a:pPr>
            <a:r>
              <a:rPr lang="en-US" dirty="0">
                <a:latin typeface="Courier New"/>
                <a:cs typeface="Courier New"/>
              </a:rPr>
              <a:t>PROGRAM </a:t>
            </a:r>
            <a:r>
              <a:rPr lang="en-US" dirty="0" err="1">
                <a:latin typeface="Courier New"/>
                <a:cs typeface="Courier New"/>
              </a:rPr>
              <a:t>myname</a:t>
            </a:r>
            <a:endParaRPr lang="en-US" dirty="0">
              <a:latin typeface="Courier New"/>
              <a:cs typeface="Courier New"/>
            </a:endParaRPr>
          </a:p>
          <a:p>
            <a:r>
              <a:rPr lang="en-US" sz="4500" dirty="0"/>
              <a:t>Then follow it immediately with</a:t>
            </a:r>
          </a:p>
          <a:p>
            <a:pPr marL="0" indent="0">
              <a:buNone/>
            </a:pPr>
            <a:r>
              <a:rPr lang="en-US" dirty="0">
                <a:latin typeface="Courier New"/>
                <a:cs typeface="Courier New"/>
              </a:rPr>
              <a:t>IMPLICIT NONE</a:t>
            </a:r>
          </a:p>
          <a:p>
            <a:pPr marL="0" indent="0">
              <a:buNone/>
            </a:pPr>
            <a:r>
              <a:rPr lang="en-US" sz="4500" dirty="0">
                <a:cs typeface="American Typewriter"/>
              </a:rPr>
              <a:t>Declare variables with </a:t>
            </a:r>
            <a:r>
              <a:rPr lang="en-US" sz="4500" dirty="0" smtClean="0">
                <a:cs typeface="American Typewriter"/>
              </a:rPr>
              <a:t>double-colon syntax</a:t>
            </a:r>
            <a:endParaRPr lang="en-US" sz="4500" dirty="0">
              <a:cs typeface="American Typewriter"/>
            </a:endParaRPr>
          </a:p>
          <a:p>
            <a:pPr marL="0" indent="0">
              <a:buNone/>
            </a:pPr>
            <a:r>
              <a:rPr lang="en-US" dirty="0">
                <a:latin typeface="Courier New"/>
                <a:cs typeface="Courier New"/>
              </a:rPr>
              <a:t>INTEGER </a:t>
            </a:r>
            <a:r>
              <a:rPr lang="en-US" dirty="0" smtClean="0">
                <a:latin typeface="Courier New"/>
                <a:cs typeface="Courier New"/>
              </a:rPr>
              <a:t>             </a:t>
            </a:r>
            <a:r>
              <a:rPr lang="en-US" dirty="0">
                <a:latin typeface="Courier New"/>
                <a:cs typeface="Courier New"/>
              </a:rPr>
              <a:t>::   I, J</a:t>
            </a:r>
          </a:p>
          <a:p>
            <a:pPr marL="0" indent="0">
              <a:buNone/>
            </a:pPr>
            <a:r>
              <a:rPr lang="en-US" dirty="0">
                <a:latin typeface="Courier New"/>
                <a:cs typeface="Courier New"/>
              </a:rPr>
              <a:t>REAL  </a:t>
            </a:r>
            <a:r>
              <a:rPr lang="en-US" dirty="0" smtClean="0">
                <a:latin typeface="Courier New"/>
                <a:cs typeface="Courier New"/>
              </a:rPr>
              <a:t>               </a:t>
            </a:r>
            <a:r>
              <a:rPr lang="en-US" dirty="0">
                <a:latin typeface="Courier New"/>
                <a:cs typeface="Courier New"/>
              </a:rPr>
              <a:t>::   R, S, T</a:t>
            </a:r>
          </a:p>
          <a:p>
            <a:pPr marL="0" indent="0">
              <a:buNone/>
            </a:pPr>
            <a:r>
              <a:rPr lang="en-US" dirty="0">
                <a:latin typeface="Courier New"/>
                <a:cs typeface="Courier New"/>
              </a:rPr>
              <a:t>DOUBLE PRECISION     ::   D</a:t>
            </a:r>
          </a:p>
          <a:p>
            <a:pPr marL="0" indent="0">
              <a:buNone/>
            </a:pPr>
            <a:r>
              <a:rPr lang="en-US" dirty="0">
                <a:latin typeface="Courier New"/>
                <a:cs typeface="Courier New"/>
              </a:rPr>
              <a:t>DOUBLE COMPLEX       ::   Z</a:t>
            </a:r>
          </a:p>
          <a:p>
            <a:pPr marL="0" indent="0">
              <a:buNone/>
            </a:pPr>
            <a:r>
              <a:rPr lang="en-US" dirty="0">
                <a:latin typeface="Courier New"/>
                <a:cs typeface="Courier New"/>
              </a:rPr>
              <a:t>LOGICAL         </a:t>
            </a:r>
            <a:r>
              <a:rPr lang="en-US" dirty="0" smtClean="0">
                <a:latin typeface="Courier New"/>
                <a:cs typeface="Courier New"/>
              </a:rPr>
              <a:t>     </a:t>
            </a:r>
            <a:r>
              <a:rPr lang="en-US" dirty="0">
                <a:latin typeface="Courier New"/>
                <a:cs typeface="Courier New"/>
              </a:rPr>
              <a:t>::   FLAG</a:t>
            </a:r>
          </a:p>
          <a:p>
            <a:pPr marL="0" indent="0">
              <a:buNone/>
            </a:pPr>
            <a:r>
              <a:rPr lang="en-US" dirty="0">
                <a:latin typeface="Courier New"/>
                <a:cs typeface="Courier New"/>
              </a:rPr>
              <a:t>CHARACTER (</a:t>
            </a:r>
            <a:r>
              <a:rPr lang="en-US" dirty="0" err="1">
                <a:latin typeface="Courier New"/>
                <a:cs typeface="Courier New"/>
              </a:rPr>
              <a:t>len</a:t>
            </a:r>
            <a:r>
              <a:rPr lang="en-US" dirty="0">
                <a:latin typeface="Courier New"/>
                <a:cs typeface="Courier New"/>
              </a:rPr>
              <a:t>=20)  </a:t>
            </a:r>
            <a:r>
              <a:rPr lang="en-US" dirty="0" smtClean="0">
                <a:latin typeface="Courier New"/>
                <a:cs typeface="Courier New"/>
              </a:rPr>
              <a:t> :</a:t>
            </a:r>
            <a:r>
              <a:rPr lang="en-US" dirty="0">
                <a:latin typeface="Courier New"/>
                <a:cs typeface="Courier New"/>
              </a:rPr>
              <a:t>:   </a:t>
            </a:r>
            <a:r>
              <a:rPr lang="en-US" dirty="0" smtClean="0">
                <a:latin typeface="Courier New"/>
                <a:cs typeface="Courier New"/>
              </a:rPr>
              <a:t>C</a:t>
            </a:r>
          </a:p>
          <a:p>
            <a:pPr marL="0" indent="0">
              <a:buNone/>
            </a:pPr>
            <a:endParaRPr lang="en-US" dirty="0" smtClean="0">
              <a:latin typeface="Courier New"/>
              <a:cs typeface="Courier New"/>
            </a:endParaRPr>
          </a:p>
          <a:p>
            <a:r>
              <a:rPr lang="en-US" sz="4000" dirty="0" smtClean="0">
                <a:cs typeface="Courier New"/>
              </a:rPr>
              <a:t>Line up declarations neatly.</a:t>
            </a:r>
          </a:p>
          <a:p>
            <a:r>
              <a:rPr lang="en-US" sz="4000" dirty="0" smtClean="0">
                <a:cs typeface="American Typewriter"/>
              </a:rPr>
              <a:t>All </a:t>
            </a:r>
            <a:r>
              <a:rPr lang="en-US" sz="4000" dirty="0">
                <a:cs typeface="American Typewriter"/>
              </a:rPr>
              <a:t>caps are </a:t>
            </a:r>
            <a:r>
              <a:rPr lang="en-US" sz="4000" b="1" dirty="0">
                <a:cs typeface="American Typewriter"/>
              </a:rPr>
              <a:t>not</a:t>
            </a:r>
            <a:r>
              <a:rPr lang="en-US" sz="4000" dirty="0">
                <a:cs typeface="American Typewriter"/>
              </a:rPr>
              <a:t> required but I use them to emphasize the keywords</a:t>
            </a:r>
            <a:r>
              <a:rPr lang="en-US" sz="4000" dirty="0" smtClean="0">
                <a:cs typeface="American Typewriter"/>
              </a:rPr>
              <a:t>.</a:t>
            </a:r>
            <a:endParaRPr lang="en-US" sz="4000" dirty="0">
              <a:cs typeface="American Typewriter"/>
            </a:endParaRPr>
          </a:p>
        </p:txBody>
      </p:sp>
    </p:spTree>
    <p:extLst>
      <p:ext uri="{BB962C8B-B14F-4D97-AF65-F5344CB8AC3E}">
        <p14:creationId xmlns:p14="http://schemas.microsoft.com/office/powerpoint/2010/main" val="2996603224"/>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Instance Parameters</a:t>
            </a:r>
            <a:endParaRPr lang="en-US" dirty="0"/>
          </a:p>
        </p:txBody>
      </p:sp>
      <p:sp>
        <p:nvSpPr>
          <p:cNvPr id="3" name="Content Placeholder 2"/>
          <p:cNvSpPr>
            <a:spLocks noGrp="1"/>
          </p:cNvSpPr>
          <p:nvPr>
            <p:ph idx="1"/>
          </p:nvPr>
        </p:nvSpPr>
        <p:spPr/>
        <p:txBody>
          <a:bodyPr/>
          <a:lstStyle/>
          <a:p>
            <a:r>
              <a:rPr lang="en-US" dirty="0" smtClean="0"/>
              <a:t>In Fortran the instance variable must be passed explicitly as the first parameter to the method.</a:t>
            </a:r>
          </a:p>
          <a:p>
            <a:r>
              <a:rPr lang="en-US" dirty="0" smtClean="0"/>
              <a:t>The instance variable must be declared as </a:t>
            </a:r>
            <a:r>
              <a:rPr lang="en-US" dirty="0" smtClean="0">
                <a:latin typeface="Courier New"/>
                <a:cs typeface="Courier New"/>
              </a:rPr>
              <a:t>class</a:t>
            </a:r>
            <a:r>
              <a:rPr lang="en-US" dirty="0" smtClean="0"/>
              <a:t> rather than </a:t>
            </a:r>
            <a:r>
              <a:rPr lang="en-US" dirty="0" smtClean="0">
                <a:latin typeface="Courier New"/>
                <a:cs typeface="Courier New"/>
              </a:rPr>
              <a:t>type</a:t>
            </a:r>
            <a:r>
              <a:rPr lang="en-US" dirty="0" smtClean="0"/>
              <a:t>.</a:t>
            </a:r>
          </a:p>
          <a:p>
            <a:r>
              <a:rPr lang="en-US" dirty="0" smtClean="0"/>
              <a:t>When we invoke the method we do </a:t>
            </a:r>
            <a:r>
              <a:rPr lang="en-US" i="1" dirty="0" smtClean="0"/>
              <a:t>no</a:t>
            </a:r>
            <a:r>
              <a:rPr lang="en-US" dirty="0" smtClean="0"/>
              <a:t>t explicitly pass the instance argument.</a:t>
            </a:r>
          </a:p>
          <a:p>
            <a:r>
              <a:rPr lang="en-US" dirty="0" smtClean="0"/>
              <a:t>If it does not need to be passed at all (for the equivalent of a </a:t>
            </a:r>
            <a:r>
              <a:rPr lang="en-US" i="1" dirty="0" smtClean="0"/>
              <a:t>class method </a:t>
            </a:r>
            <a:r>
              <a:rPr lang="en-US" dirty="0" smtClean="0"/>
              <a:t>in other languages), the </a:t>
            </a:r>
            <a:r>
              <a:rPr lang="en-US" dirty="0" err="1" smtClean="0">
                <a:latin typeface="Courier New"/>
                <a:cs typeface="Courier New"/>
              </a:rPr>
              <a:t>nopass</a:t>
            </a:r>
            <a:r>
              <a:rPr lang="en-US" dirty="0" smtClean="0"/>
              <a:t> attribute can be added.</a:t>
            </a:r>
          </a:p>
          <a:p>
            <a:endParaRPr lang="en-US" dirty="0"/>
          </a:p>
        </p:txBody>
      </p:sp>
    </p:spTree>
    <p:extLst>
      <p:ext uri="{BB962C8B-B14F-4D97-AF65-F5344CB8AC3E}">
        <p14:creationId xmlns:p14="http://schemas.microsoft.com/office/powerpoint/2010/main" val="1826925780"/>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smtClean="0"/>
              <a:t>Example</a:t>
            </a:r>
            <a:endParaRPr lang="en-US" dirty="0"/>
          </a:p>
        </p:txBody>
      </p:sp>
      <p:sp>
        <p:nvSpPr>
          <p:cNvPr id="3" name="Content Placeholder 2"/>
          <p:cNvSpPr>
            <a:spLocks noGrp="1"/>
          </p:cNvSpPr>
          <p:nvPr>
            <p:ph idx="1"/>
          </p:nvPr>
        </p:nvSpPr>
        <p:spPr>
          <a:xfrm>
            <a:off x="457200" y="1047333"/>
            <a:ext cx="8229600" cy="6115467"/>
          </a:xfrm>
        </p:spPr>
        <p:txBody>
          <a:bodyPr>
            <a:normAutofit fontScale="25000" lnSpcReduction="20000"/>
          </a:bodyPr>
          <a:lstStyle/>
          <a:p>
            <a:pPr marL="0" indent="0">
              <a:buNone/>
            </a:pPr>
            <a:r>
              <a:rPr lang="en-US" sz="8000" dirty="0" smtClean="0">
                <a:latin typeface="Courier New"/>
                <a:cs typeface="Courier New"/>
              </a:rPr>
              <a:t>module </a:t>
            </a:r>
            <a:r>
              <a:rPr lang="en-US" sz="8000" dirty="0" err="1" smtClean="0">
                <a:latin typeface="Courier New"/>
                <a:cs typeface="Courier New"/>
              </a:rPr>
              <a:t>mytype_class</a:t>
            </a:r>
            <a:endParaRPr lang="en-US" sz="8000" dirty="0" smtClean="0">
              <a:latin typeface="Courier New"/>
              <a:cs typeface="Courier New"/>
            </a:endParaRPr>
          </a:p>
          <a:p>
            <a:pPr marL="0" indent="0">
              <a:buNone/>
            </a:pPr>
            <a:r>
              <a:rPr lang="en-US" sz="8000" dirty="0" smtClean="0">
                <a:latin typeface="Courier New"/>
                <a:cs typeface="Courier New"/>
              </a:rPr>
              <a:t>implicit none</a:t>
            </a:r>
          </a:p>
          <a:p>
            <a:pPr marL="0" indent="0">
              <a:buNone/>
            </a:pPr>
            <a:r>
              <a:rPr lang="en-US" sz="8000" dirty="0" smtClean="0">
                <a:latin typeface="Courier New"/>
                <a:cs typeface="Courier New"/>
              </a:rPr>
              <a:t>type </a:t>
            </a:r>
            <a:r>
              <a:rPr lang="en-US" sz="8000" dirty="0" err="1" smtClean="0">
                <a:latin typeface="Courier New"/>
                <a:cs typeface="Courier New"/>
              </a:rPr>
              <a:t>MyType</a:t>
            </a:r>
            <a:endParaRPr lang="en-US" sz="8000" dirty="0">
              <a:latin typeface="Courier New"/>
              <a:cs typeface="Courier New"/>
            </a:endParaRPr>
          </a:p>
          <a:p>
            <a:pPr marL="457200" lvl="1" indent="0">
              <a:buNone/>
            </a:pPr>
            <a:r>
              <a:rPr lang="en-US" sz="8000" dirty="0" smtClean="0">
                <a:latin typeface="Courier New"/>
                <a:cs typeface="Courier New"/>
              </a:rPr>
              <a:t>integer   :: </a:t>
            </a:r>
            <a:r>
              <a:rPr lang="en-US" sz="8000" dirty="0" err="1" smtClean="0">
                <a:latin typeface="Courier New"/>
                <a:cs typeface="Courier New"/>
              </a:rPr>
              <a:t>i,j</a:t>
            </a:r>
            <a:endParaRPr lang="en-US" sz="8000" dirty="0">
              <a:latin typeface="Courier New"/>
              <a:cs typeface="Courier New"/>
            </a:endParaRPr>
          </a:p>
          <a:p>
            <a:pPr marL="457200" lvl="1" indent="0">
              <a:buNone/>
            </a:pPr>
            <a:r>
              <a:rPr lang="en-US" sz="8000" dirty="0" smtClean="0">
                <a:latin typeface="Courier New"/>
                <a:cs typeface="Courier New"/>
              </a:rPr>
              <a:t>real      :: </a:t>
            </a:r>
            <a:r>
              <a:rPr lang="en-US" sz="8000" dirty="0" err="1" smtClean="0">
                <a:latin typeface="Courier New"/>
                <a:cs typeface="Courier New"/>
              </a:rPr>
              <a:t>x,y</a:t>
            </a:r>
            <a:endParaRPr lang="en-US" sz="8000" dirty="0" smtClean="0">
              <a:latin typeface="Courier New"/>
              <a:cs typeface="Courier New"/>
            </a:endParaRPr>
          </a:p>
          <a:p>
            <a:pPr marL="457200" lvl="1" indent="0">
              <a:buNone/>
            </a:pPr>
            <a:r>
              <a:rPr lang="en-US" sz="8000" dirty="0" smtClean="0">
                <a:latin typeface="Courier New"/>
                <a:cs typeface="Courier New"/>
              </a:rPr>
              <a:t>contains</a:t>
            </a:r>
          </a:p>
          <a:p>
            <a:pPr marL="914400" lvl="2" indent="0">
              <a:buNone/>
            </a:pPr>
            <a:r>
              <a:rPr lang="en-US" sz="8000" dirty="0" smtClean="0">
                <a:latin typeface="Courier New"/>
                <a:cs typeface="Courier New"/>
              </a:rPr>
              <a:t>procedure ::</a:t>
            </a:r>
            <a:r>
              <a:rPr lang="en-US" sz="8000" dirty="0">
                <a:latin typeface="Courier New"/>
                <a:cs typeface="Courier New"/>
              </a:rPr>
              <a:t> </a:t>
            </a:r>
            <a:r>
              <a:rPr lang="en-US" sz="8000" dirty="0" err="1" smtClean="0">
                <a:latin typeface="Courier New"/>
                <a:cs typeface="Courier New"/>
              </a:rPr>
              <a:t>init</a:t>
            </a:r>
            <a:r>
              <a:rPr lang="en-US" sz="8000" dirty="0" smtClean="0">
                <a:latin typeface="Courier New"/>
                <a:cs typeface="Courier New"/>
              </a:rPr>
              <a:t>=&gt;</a:t>
            </a:r>
            <a:r>
              <a:rPr lang="en-US" sz="8000" dirty="0" err="1" smtClean="0">
                <a:latin typeface="Courier New"/>
                <a:cs typeface="Courier New"/>
              </a:rPr>
              <a:t>init_class</a:t>
            </a:r>
            <a:endParaRPr lang="en-US" sz="8000" dirty="0" smtClean="0">
              <a:latin typeface="Courier New"/>
              <a:cs typeface="Courier New"/>
            </a:endParaRPr>
          </a:p>
          <a:p>
            <a:pPr marL="914400" lvl="2" indent="0">
              <a:buNone/>
            </a:pPr>
            <a:r>
              <a:rPr lang="en-US" sz="8000" dirty="0" smtClean="0">
                <a:latin typeface="Courier New"/>
                <a:cs typeface="Courier New"/>
              </a:rPr>
              <a:t>procedure :: write=&gt;</a:t>
            </a:r>
            <a:r>
              <a:rPr lang="en-US" sz="8000" dirty="0" err="1" smtClean="0">
                <a:latin typeface="Courier New"/>
                <a:cs typeface="Courier New"/>
              </a:rPr>
              <a:t>write_class</a:t>
            </a:r>
            <a:endParaRPr lang="en-US" sz="8000" dirty="0">
              <a:latin typeface="Courier New"/>
              <a:cs typeface="Courier New"/>
            </a:endParaRPr>
          </a:p>
          <a:p>
            <a:pPr marL="0" indent="0">
              <a:buNone/>
            </a:pPr>
            <a:r>
              <a:rPr lang="en-US" sz="8000" dirty="0" smtClean="0">
                <a:latin typeface="Courier New"/>
                <a:cs typeface="Courier New"/>
              </a:rPr>
              <a:t>end type </a:t>
            </a:r>
            <a:r>
              <a:rPr lang="en-US" sz="8000" dirty="0" err="1" smtClean="0">
                <a:latin typeface="Courier New"/>
                <a:cs typeface="Courier New"/>
              </a:rPr>
              <a:t>MyType</a:t>
            </a:r>
            <a:endParaRPr lang="en-US" sz="8000" dirty="0" smtClean="0">
              <a:latin typeface="Courier New"/>
              <a:cs typeface="Courier New"/>
            </a:endParaRPr>
          </a:p>
          <a:p>
            <a:pPr marL="0" indent="0">
              <a:buNone/>
            </a:pPr>
            <a:r>
              <a:rPr lang="en-US" sz="8000" dirty="0" smtClean="0">
                <a:latin typeface="Courier New"/>
                <a:cs typeface="Courier New"/>
              </a:rPr>
              <a:t>private </a:t>
            </a:r>
            <a:r>
              <a:rPr lang="en-US" sz="8000" dirty="0" err="1" smtClean="0">
                <a:latin typeface="Courier New"/>
                <a:cs typeface="Courier New"/>
              </a:rPr>
              <a:t>init_class</a:t>
            </a:r>
            <a:endParaRPr lang="en-US" sz="8000" dirty="0" smtClean="0">
              <a:latin typeface="Courier New"/>
              <a:cs typeface="Courier New"/>
            </a:endParaRPr>
          </a:p>
          <a:p>
            <a:pPr marL="0" indent="0">
              <a:buNone/>
            </a:pPr>
            <a:endParaRPr lang="en-US" sz="8000" dirty="0" smtClean="0">
              <a:latin typeface="Courier New"/>
              <a:cs typeface="Courier New"/>
            </a:endParaRPr>
          </a:p>
          <a:p>
            <a:pPr marL="0" indent="0">
              <a:buNone/>
            </a:pPr>
            <a:r>
              <a:rPr lang="en-US" sz="8000" dirty="0" smtClean="0">
                <a:latin typeface="Courier New"/>
                <a:cs typeface="Courier New"/>
              </a:rPr>
              <a:t>contains</a:t>
            </a:r>
          </a:p>
          <a:p>
            <a:pPr marL="0" indent="0">
              <a:buNone/>
            </a:pPr>
            <a:r>
              <a:rPr lang="en-US" sz="8000" dirty="0" smtClean="0">
                <a:latin typeface="Courier New"/>
                <a:cs typeface="Courier New"/>
              </a:rPr>
              <a:t>  subroutine </a:t>
            </a:r>
            <a:r>
              <a:rPr lang="en-US" sz="8000" dirty="0" err="1" smtClean="0">
                <a:latin typeface="Courier New"/>
                <a:cs typeface="Courier New"/>
              </a:rPr>
              <a:t>init_class</a:t>
            </a:r>
            <a:r>
              <a:rPr lang="en-US" sz="8000" dirty="0" smtClean="0">
                <a:latin typeface="Courier New"/>
                <a:cs typeface="Courier New"/>
              </a:rPr>
              <a:t>(self,stuff1,stuff2)</a:t>
            </a:r>
          </a:p>
          <a:p>
            <a:pPr marL="457200" lvl="1" indent="0">
              <a:buNone/>
            </a:pPr>
            <a:r>
              <a:rPr lang="en-US" sz="8000" dirty="0" smtClean="0">
                <a:latin typeface="Courier New"/>
                <a:cs typeface="Courier New"/>
              </a:rPr>
              <a:t>  class(</a:t>
            </a:r>
            <a:r>
              <a:rPr lang="en-US" sz="8000" dirty="0" err="1" smtClean="0">
                <a:latin typeface="Courier New"/>
                <a:cs typeface="Courier New"/>
              </a:rPr>
              <a:t>MyType</a:t>
            </a:r>
            <a:r>
              <a:rPr lang="en-US" sz="8000" dirty="0" smtClean="0">
                <a:latin typeface="Courier New"/>
                <a:cs typeface="Courier New"/>
              </a:rPr>
              <a:t>), intent(</a:t>
            </a:r>
            <a:r>
              <a:rPr lang="en-US" sz="8000" dirty="0" err="1" smtClean="0">
                <a:latin typeface="Courier New"/>
                <a:cs typeface="Courier New"/>
              </a:rPr>
              <a:t>inout</a:t>
            </a:r>
            <a:r>
              <a:rPr lang="en-US" sz="8000" dirty="0" smtClean="0">
                <a:latin typeface="Courier New"/>
                <a:cs typeface="Courier New"/>
              </a:rPr>
              <a:t>):: self</a:t>
            </a:r>
          </a:p>
          <a:p>
            <a:pPr marL="457200" lvl="1" indent="0">
              <a:buNone/>
            </a:pPr>
            <a:r>
              <a:rPr lang="en-US" sz="8000" dirty="0">
                <a:latin typeface="Courier New"/>
                <a:cs typeface="Courier New"/>
              </a:rPr>
              <a:t> </a:t>
            </a:r>
            <a:r>
              <a:rPr lang="en-US" sz="8000" dirty="0" smtClean="0">
                <a:latin typeface="Courier New"/>
                <a:cs typeface="Courier New"/>
              </a:rPr>
              <a:t> real, intent(in)            :: stuff1, stuff2</a:t>
            </a:r>
          </a:p>
          <a:p>
            <a:pPr marL="457200" lvl="1" indent="0">
              <a:buNone/>
            </a:pPr>
            <a:r>
              <a:rPr lang="en-US" sz="8000" dirty="0">
                <a:latin typeface="Courier New"/>
                <a:cs typeface="Courier New"/>
              </a:rPr>
              <a:t> </a:t>
            </a:r>
            <a:r>
              <a:rPr lang="en-US" sz="8000" dirty="0" smtClean="0">
                <a:latin typeface="Courier New"/>
                <a:cs typeface="Courier New"/>
              </a:rPr>
              <a:t> </a:t>
            </a:r>
            <a:r>
              <a:rPr lang="en-US" sz="8000" dirty="0" err="1" smtClean="0">
                <a:latin typeface="Courier New"/>
                <a:cs typeface="Courier New"/>
              </a:rPr>
              <a:t>self%i</a:t>
            </a:r>
            <a:r>
              <a:rPr lang="en-US" sz="8000" dirty="0" smtClean="0">
                <a:latin typeface="Courier New"/>
                <a:cs typeface="Courier New"/>
              </a:rPr>
              <a:t>=0; </a:t>
            </a:r>
            <a:r>
              <a:rPr lang="en-US" sz="8000" dirty="0" err="1" smtClean="0">
                <a:latin typeface="Courier New"/>
                <a:cs typeface="Courier New"/>
              </a:rPr>
              <a:t>self%j</a:t>
            </a:r>
            <a:r>
              <a:rPr lang="en-US" sz="8000" dirty="0" smtClean="0">
                <a:latin typeface="Courier New"/>
                <a:cs typeface="Courier New"/>
              </a:rPr>
              <a:t>=0</a:t>
            </a:r>
          </a:p>
          <a:p>
            <a:pPr marL="457200" lvl="1" indent="0">
              <a:buNone/>
            </a:pPr>
            <a:r>
              <a:rPr lang="en-US" sz="8000" dirty="0" smtClean="0">
                <a:latin typeface="Courier New"/>
                <a:cs typeface="Courier New"/>
              </a:rPr>
              <a:t>  </a:t>
            </a:r>
            <a:r>
              <a:rPr lang="en-US" sz="8000" dirty="0" err="1" smtClean="0">
                <a:latin typeface="Courier New"/>
                <a:cs typeface="Courier New"/>
              </a:rPr>
              <a:t>self%x</a:t>
            </a:r>
            <a:r>
              <a:rPr lang="en-US" sz="8000" dirty="0" smtClean="0">
                <a:latin typeface="Courier New"/>
                <a:cs typeface="Courier New"/>
              </a:rPr>
              <a:t>=stuff1; </a:t>
            </a:r>
            <a:r>
              <a:rPr lang="en-US" sz="8000" dirty="0" err="1" smtClean="0">
                <a:latin typeface="Courier New"/>
                <a:cs typeface="Courier New"/>
              </a:rPr>
              <a:t>self%y</a:t>
            </a:r>
            <a:r>
              <a:rPr lang="en-US" sz="8000" dirty="0" smtClean="0">
                <a:latin typeface="Courier New"/>
                <a:cs typeface="Courier New"/>
              </a:rPr>
              <a:t>=stuff2</a:t>
            </a:r>
          </a:p>
          <a:p>
            <a:pPr marL="0" indent="0">
              <a:buNone/>
            </a:pPr>
            <a:r>
              <a:rPr lang="en-US" sz="8000" dirty="0" smtClean="0">
                <a:latin typeface="Courier New"/>
                <a:cs typeface="Courier New"/>
              </a:rPr>
              <a:t>  end subroutine </a:t>
            </a:r>
            <a:r>
              <a:rPr lang="en-US" sz="8000" dirty="0" err="1" smtClean="0">
                <a:latin typeface="Courier New"/>
                <a:cs typeface="Courier New"/>
              </a:rPr>
              <a:t>init_class</a:t>
            </a:r>
            <a:endParaRPr lang="en-US" sz="8000" dirty="0" smtClean="0">
              <a:latin typeface="Courier New"/>
              <a:cs typeface="Courier New"/>
            </a:endParaRPr>
          </a:p>
          <a:p>
            <a:pPr lvl="1"/>
            <a:r>
              <a:rPr lang="en-US" dirty="0" smtClean="0"/>
              <a:t>  </a:t>
            </a:r>
          </a:p>
        </p:txBody>
      </p:sp>
    </p:spTree>
    <p:extLst>
      <p:ext uri="{BB962C8B-B14F-4D97-AF65-F5344CB8AC3E}">
        <p14:creationId xmlns:p14="http://schemas.microsoft.com/office/powerpoint/2010/main" val="1815731073"/>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(P. 2)</a:t>
            </a:r>
            <a:endParaRPr lang="en-US" dirty="0"/>
          </a:p>
        </p:txBody>
      </p:sp>
      <p:sp>
        <p:nvSpPr>
          <p:cNvPr id="3" name="Content Placeholder 2"/>
          <p:cNvSpPr>
            <a:spLocks noGrp="1"/>
          </p:cNvSpPr>
          <p:nvPr>
            <p:ph idx="1"/>
          </p:nvPr>
        </p:nvSpPr>
        <p:spPr/>
        <p:txBody>
          <a:bodyPr>
            <a:normAutofit/>
          </a:bodyPr>
          <a:lstStyle/>
          <a:p>
            <a:pPr marL="0" indent="0">
              <a:buNone/>
            </a:pPr>
            <a:r>
              <a:rPr lang="en-US" sz="2000" dirty="0" smtClean="0">
                <a:latin typeface="Courier New"/>
                <a:cs typeface="Courier New"/>
              </a:rPr>
              <a:t>subroutine </a:t>
            </a:r>
            <a:r>
              <a:rPr lang="en-US" sz="2000" dirty="0" err="1" smtClean="0">
                <a:latin typeface="Courier New"/>
                <a:cs typeface="Courier New"/>
              </a:rPr>
              <a:t>write_class</a:t>
            </a:r>
            <a:r>
              <a:rPr lang="en-US" sz="2000" dirty="0" smtClean="0">
                <a:latin typeface="Courier New"/>
                <a:cs typeface="Courier New"/>
              </a:rPr>
              <a:t>(</a:t>
            </a:r>
            <a:r>
              <a:rPr lang="en-US" sz="2000" dirty="0" err="1" smtClean="0">
                <a:latin typeface="Courier New"/>
                <a:cs typeface="Courier New"/>
              </a:rPr>
              <a:t>self,iunit</a:t>
            </a:r>
            <a:r>
              <a:rPr lang="en-US" sz="2000" dirty="0" smtClean="0">
                <a:latin typeface="Courier New"/>
                <a:cs typeface="Courier New"/>
              </a:rPr>
              <a:t>)</a:t>
            </a:r>
          </a:p>
          <a:p>
            <a:pPr marL="0" indent="0">
              <a:buNone/>
            </a:pPr>
            <a:r>
              <a:rPr lang="en-US" sz="2000" dirty="0">
                <a:latin typeface="Courier New"/>
                <a:cs typeface="Courier New"/>
              </a:rPr>
              <a:t> </a:t>
            </a:r>
            <a:r>
              <a:rPr lang="en-US" sz="2000" dirty="0" smtClean="0">
                <a:latin typeface="Courier New"/>
                <a:cs typeface="Courier New"/>
              </a:rPr>
              <a:t>   class(</a:t>
            </a:r>
            <a:r>
              <a:rPr lang="en-US" sz="2000" dirty="0" err="1" smtClean="0">
                <a:latin typeface="Courier New"/>
                <a:cs typeface="Courier New"/>
              </a:rPr>
              <a:t>MyType</a:t>
            </a:r>
            <a:r>
              <a:rPr lang="en-US" sz="2000" dirty="0" smtClean="0">
                <a:latin typeface="Courier New"/>
                <a:cs typeface="Courier New"/>
              </a:rPr>
              <a:t>), intent(in) :: self</a:t>
            </a:r>
          </a:p>
          <a:p>
            <a:pPr marL="0" indent="0">
              <a:buNone/>
            </a:pPr>
            <a:r>
              <a:rPr lang="en-US" sz="2000" dirty="0">
                <a:latin typeface="Courier New"/>
                <a:cs typeface="Courier New"/>
              </a:rPr>
              <a:t> </a:t>
            </a:r>
            <a:r>
              <a:rPr lang="en-US" sz="2000" dirty="0" smtClean="0">
                <a:latin typeface="Courier New"/>
                <a:cs typeface="Courier New"/>
              </a:rPr>
              <a:t>    integer,      intent(in) :: </a:t>
            </a:r>
            <a:r>
              <a:rPr lang="en-US" sz="2000" dirty="0" err="1" smtClean="0">
                <a:latin typeface="Courier New"/>
                <a:cs typeface="Courier New"/>
              </a:rPr>
              <a:t>iunit</a:t>
            </a:r>
            <a:r>
              <a:rPr lang="en-US" sz="2000" dirty="0" smtClean="0">
                <a:latin typeface="Courier New"/>
                <a:cs typeface="Courier New"/>
              </a:rPr>
              <a:t> </a:t>
            </a:r>
          </a:p>
          <a:p>
            <a:pPr marL="0" indent="0">
              <a:buNone/>
            </a:pPr>
            <a:r>
              <a:rPr lang="en-US" sz="2000" dirty="0">
                <a:latin typeface="Courier New"/>
                <a:cs typeface="Courier New"/>
              </a:rPr>
              <a:t> </a:t>
            </a:r>
            <a:r>
              <a:rPr lang="en-US" sz="2000" dirty="0" smtClean="0">
                <a:latin typeface="Courier New"/>
                <a:cs typeface="Courier New"/>
              </a:rPr>
              <a:t>        write(*,*) "Integers </a:t>
            </a:r>
            <a:r>
              <a:rPr lang="en-US" sz="2000" dirty="0">
                <a:latin typeface="Courier New"/>
                <a:cs typeface="Courier New"/>
              </a:rPr>
              <a:t>"</a:t>
            </a:r>
            <a:r>
              <a:rPr lang="en-US" sz="2000" dirty="0" smtClean="0">
                <a:latin typeface="Courier New"/>
                <a:cs typeface="Courier New"/>
              </a:rPr>
              <a:t>,</a:t>
            </a:r>
            <a:r>
              <a:rPr lang="en-US" sz="2000" dirty="0" err="1" smtClean="0">
                <a:latin typeface="Courier New"/>
                <a:cs typeface="Courier New"/>
              </a:rPr>
              <a:t>self%i</a:t>
            </a:r>
            <a:r>
              <a:rPr lang="en-US" sz="2000" dirty="0" smtClean="0">
                <a:latin typeface="Courier New"/>
                <a:cs typeface="Courier New"/>
              </a:rPr>
              <a:t>, </a:t>
            </a:r>
            <a:r>
              <a:rPr lang="en-US" sz="2000" dirty="0" err="1" smtClean="0">
                <a:latin typeface="Courier New"/>
                <a:cs typeface="Courier New"/>
              </a:rPr>
              <a:t>self%j</a:t>
            </a:r>
            <a:endParaRPr lang="en-US" sz="2000" dirty="0" smtClean="0">
              <a:latin typeface="Courier New"/>
              <a:cs typeface="Courier New"/>
            </a:endParaRPr>
          </a:p>
          <a:p>
            <a:pPr marL="0" indent="0">
              <a:buNone/>
            </a:pPr>
            <a:r>
              <a:rPr lang="en-US" sz="2000" dirty="0">
                <a:latin typeface="Courier New"/>
                <a:cs typeface="Courier New"/>
              </a:rPr>
              <a:t> </a:t>
            </a:r>
            <a:r>
              <a:rPr lang="en-US" sz="2000" dirty="0" smtClean="0">
                <a:latin typeface="Courier New"/>
                <a:cs typeface="Courier New"/>
              </a:rPr>
              <a:t>        write(*,*) "</a:t>
            </a:r>
            <a:r>
              <a:rPr lang="en-US" sz="2000" dirty="0" err="1" smtClean="0">
                <a:latin typeface="Courier New"/>
                <a:cs typeface="Courier New"/>
              </a:rPr>
              <a:t>Reals</a:t>
            </a:r>
            <a:r>
              <a:rPr lang="en-US" sz="2000" dirty="0" smtClean="0">
                <a:latin typeface="Courier New"/>
                <a:cs typeface="Courier New"/>
              </a:rPr>
              <a:t> </a:t>
            </a:r>
            <a:r>
              <a:rPr lang="en-US" sz="2000" dirty="0">
                <a:latin typeface="Courier New"/>
                <a:cs typeface="Courier New"/>
              </a:rPr>
              <a:t>"</a:t>
            </a:r>
            <a:r>
              <a:rPr lang="en-US" sz="2000" dirty="0" smtClean="0">
                <a:latin typeface="Courier New"/>
                <a:cs typeface="Courier New"/>
              </a:rPr>
              <a:t>, </a:t>
            </a:r>
            <a:r>
              <a:rPr lang="en-US" sz="2000" dirty="0" err="1" smtClean="0">
                <a:latin typeface="Courier New"/>
                <a:cs typeface="Courier New"/>
              </a:rPr>
              <a:t>self%x</a:t>
            </a:r>
            <a:r>
              <a:rPr lang="en-US" sz="2000" dirty="0" smtClean="0">
                <a:latin typeface="Courier New"/>
                <a:cs typeface="Courier New"/>
              </a:rPr>
              <a:t>, </a:t>
            </a:r>
            <a:r>
              <a:rPr lang="en-US" sz="2000" dirty="0" err="1" smtClean="0">
                <a:latin typeface="Courier New"/>
                <a:cs typeface="Courier New"/>
              </a:rPr>
              <a:t>self%y</a:t>
            </a:r>
            <a:endParaRPr lang="en-US" sz="2000" dirty="0" smtClean="0">
              <a:latin typeface="Courier New"/>
              <a:cs typeface="Courier New"/>
            </a:endParaRPr>
          </a:p>
          <a:p>
            <a:pPr marL="0" indent="0">
              <a:buNone/>
            </a:pPr>
            <a:r>
              <a:rPr lang="en-US" sz="2000" dirty="0">
                <a:latin typeface="Courier New"/>
                <a:cs typeface="Courier New"/>
              </a:rPr>
              <a:t> </a:t>
            </a:r>
            <a:r>
              <a:rPr lang="en-US" sz="2000" dirty="0" smtClean="0">
                <a:latin typeface="Courier New"/>
                <a:cs typeface="Courier New"/>
              </a:rPr>
              <a:t>  end subroutine </a:t>
            </a:r>
            <a:r>
              <a:rPr lang="en-US" sz="2000" dirty="0" err="1" smtClean="0">
                <a:latin typeface="Courier New"/>
                <a:cs typeface="Courier New"/>
              </a:rPr>
              <a:t>write_class</a:t>
            </a:r>
            <a:endParaRPr lang="en-US" sz="2000" dirty="0" smtClean="0">
              <a:latin typeface="Courier New"/>
              <a:cs typeface="Courier New"/>
            </a:endParaRPr>
          </a:p>
          <a:p>
            <a:pPr marL="0" indent="0">
              <a:buNone/>
            </a:pPr>
            <a:r>
              <a:rPr lang="en-US" sz="2000" dirty="0" smtClean="0">
                <a:latin typeface="Courier New"/>
                <a:cs typeface="Courier New"/>
              </a:rPr>
              <a:t>end module </a:t>
            </a:r>
            <a:r>
              <a:rPr lang="en-US" sz="2000" dirty="0" err="1" smtClean="0">
                <a:latin typeface="Courier New"/>
                <a:cs typeface="Courier New"/>
              </a:rPr>
              <a:t>mytype_class</a:t>
            </a:r>
            <a:endParaRPr lang="en-US" sz="2000" dirty="0" smtClean="0">
              <a:latin typeface="Courier New"/>
              <a:cs typeface="Courier New"/>
            </a:endParaRPr>
          </a:p>
          <a:p>
            <a:pPr marL="0" indent="0">
              <a:buNone/>
            </a:pPr>
            <a:r>
              <a:rPr lang="en-US" dirty="0" smtClean="0"/>
              <a:t>…</a:t>
            </a:r>
            <a:r>
              <a:rPr lang="en-US" sz="2400" dirty="0" smtClean="0"/>
              <a:t>in caller: </a:t>
            </a:r>
            <a:r>
              <a:rPr lang="en-US" sz="2400" dirty="0" err="1" smtClean="0">
                <a:latin typeface="Courier New"/>
                <a:cs typeface="Courier New"/>
              </a:rPr>
              <a:t>write_class</a:t>
            </a:r>
            <a:r>
              <a:rPr lang="en-US" sz="2400" dirty="0" smtClean="0"/>
              <a:t> is not private so the second two calls are equivalent.</a:t>
            </a:r>
          </a:p>
          <a:p>
            <a:pPr marL="0" indent="0">
              <a:buNone/>
            </a:pPr>
            <a:r>
              <a:rPr lang="en-US" sz="2000" dirty="0" smtClean="0">
                <a:latin typeface="Courier New"/>
                <a:cs typeface="Courier New"/>
              </a:rPr>
              <a:t>call </a:t>
            </a:r>
            <a:r>
              <a:rPr lang="en-US" sz="2000" dirty="0" err="1" smtClean="0">
                <a:latin typeface="Courier New"/>
                <a:cs typeface="Courier New"/>
              </a:rPr>
              <a:t>myvar%init</a:t>
            </a:r>
            <a:r>
              <a:rPr lang="en-US" sz="2000" dirty="0" smtClean="0">
                <a:latin typeface="Courier New"/>
                <a:cs typeface="Courier New"/>
              </a:rPr>
              <a:t>(</a:t>
            </a:r>
            <a:r>
              <a:rPr lang="en-US" sz="2000" dirty="0" err="1" smtClean="0">
                <a:latin typeface="Courier New"/>
                <a:cs typeface="Courier New"/>
              </a:rPr>
              <a:t>x,y</a:t>
            </a:r>
            <a:r>
              <a:rPr lang="en-US" sz="2000" dirty="0" smtClean="0">
                <a:latin typeface="Courier New"/>
                <a:cs typeface="Courier New"/>
              </a:rPr>
              <a:t>)</a:t>
            </a:r>
          </a:p>
          <a:p>
            <a:pPr marL="0" indent="0">
              <a:buNone/>
            </a:pPr>
            <a:r>
              <a:rPr lang="en-US" sz="2000" dirty="0" smtClean="0">
                <a:latin typeface="Courier New"/>
                <a:cs typeface="Courier New"/>
              </a:rPr>
              <a:t>call </a:t>
            </a:r>
            <a:r>
              <a:rPr lang="en-US" sz="2000" dirty="0" err="1" smtClean="0">
                <a:latin typeface="Courier New"/>
                <a:cs typeface="Courier New"/>
              </a:rPr>
              <a:t>write_class</a:t>
            </a:r>
            <a:r>
              <a:rPr lang="en-US" sz="2000" dirty="0" smtClean="0">
                <a:latin typeface="Courier New"/>
                <a:cs typeface="Courier New"/>
              </a:rPr>
              <a:t>(myvar,11)</a:t>
            </a:r>
          </a:p>
          <a:p>
            <a:pPr marL="0" indent="0">
              <a:buNone/>
            </a:pPr>
            <a:r>
              <a:rPr lang="en-US" sz="2000" dirty="0" smtClean="0">
                <a:latin typeface="Courier New"/>
                <a:cs typeface="Courier New"/>
              </a:rPr>
              <a:t>call </a:t>
            </a:r>
            <a:r>
              <a:rPr lang="en-US" sz="2000" dirty="0" err="1" smtClean="0">
                <a:latin typeface="Courier New"/>
                <a:cs typeface="Courier New"/>
              </a:rPr>
              <a:t>myvar%write</a:t>
            </a:r>
            <a:r>
              <a:rPr lang="en-US" sz="2000" dirty="0" smtClean="0">
                <a:latin typeface="Courier New"/>
                <a:cs typeface="Courier New"/>
              </a:rPr>
              <a:t>(12)</a:t>
            </a:r>
          </a:p>
          <a:p>
            <a:endParaRPr lang="en-US" dirty="0"/>
          </a:p>
        </p:txBody>
      </p:sp>
    </p:spTree>
    <p:extLst>
      <p:ext uri="{BB962C8B-B14F-4D97-AF65-F5344CB8AC3E}">
        <p14:creationId xmlns:p14="http://schemas.microsoft.com/office/powerpoint/2010/main" val="1722346262"/>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Hiding</a:t>
            </a:r>
            <a:endParaRPr lang="en-US" dirty="0"/>
          </a:p>
        </p:txBody>
      </p:sp>
      <p:sp>
        <p:nvSpPr>
          <p:cNvPr id="3" name="Content Placeholder 2"/>
          <p:cNvSpPr>
            <a:spLocks noGrp="1"/>
          </p:cNvSpPr>
          <p:nvPr>
            <p:ph idx="1"/>
          </p:nvPr>
        </p:nvSpPr>
        <p:spPr/>
        <p:txBody>
          <a:bodyPr>
            <a:normAutofit fontScale="92500"/>
          </a:bodyPr>
          <a:lstStyle/>
          <a:p>
            <a:r>
              <a:rPr lang="en-US" dirty="0" smtClean="0"/>
              <a:t>One of the main purposes of OOP is to prevent outside units from doing anything without “sending a message” to an appropriate instance.</a:t>
            </a:r>
          </a:p>
          <a:p>
            <a:r>
              <a:rPr lang="en-US" dirty="0" smtClean="0"/>
              <a:t>The previous example violates this principle.  We can make everything private, which means that only members of the module can access the symbols.  We must then go through an instance of the type/class to invoke the methods.</a:t>
            </a:r>
          </a:p>
          <a:p>
            <a:r>
              <a:rPr lang="en-US" dirty="0" smtClean="0"/>
              <a:t>Making a type public “exposes” the type name and its type-bound procedures, but not its attributes.  </a:t>
            </a:r>
          </a:p>
          <a:p>
            <a:r>
              <a:rPr lang="en-US" dirty="0" smtClean="0"/>
              <a:t>We will modify the example to accomplish this.</a:t>
            </a:r>
            <a:endParaRPr lang="en-US" dirty="0"/>
          </a:p>
        </p:txBody>
      </p:sp>
    </p:spTree>
    <p:extLst>
      <p:ext uri="{BB962C8B-B14F-4D97-AF65-F5344CB8AC3E}">
        <p14:creationId xmlns:p14="http://schemas.microsoft.com/office/powerpoint/2010/main" val="3629366274"/>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Modified Example</a:t>
            </a:r>
            <a:endParaRPr lang="en-US" dirty="0"/>
          </a:p>
        </p:txBody>
      </p:sp>
      <p:sp>
        <p:nvSpPr>
          <p:cNvPr id="3" name="Content Placeholder 2"/>
          <p:cNvSpPr>
            <a:spLocks noGrp="1"/>
          </p:cNvSpPr>
          <p:nvPr>
            <p:ph idx="1"/>
          </p:nvPr>
        </p:nvSpPr>
        <p:spPr>
          <a:xfrm>
            <a:off x="457200" y="894933"/>
            <a:ext cx="8229600" cy="6115467"/>
          </a:xfrm>
        </p:spPr>
        <p:txBody>
          <a:bodyPr>
            <a:normAutofit fontScale="25000" lnSpcReduction="20000"/>
          </a:bodyPr>
          <a:lstStyle/>
          <a:p>
            <a:pPr marL="0" indent="0">
              <a:buNone/>
            </a:pPr>
            <a:r>
              <a:rPr lang="en-US" sz="8000" dirty="0" smtClean="0">
                <a:latin typeface="Courier New"/>
                <a:cs typeface="Courier New"/>
              </a:rPr>
              <a:t>module </a:t>
            </a:r>
            <a:r>
              <a:rPr lang="en-US" sz="8000" dirty="0" err="1" smtClean="0">
                <a:latin typeface="Courier New"/>
                <a:cs typeface="Courier New"/>
              </a:rPr>
              <a:t>mytype_class</a:t>
            </a:r>
            <a:endParaRPr lang="en-US" sz="8000" dirty="0" smtClean="0">
              <a:latin typeface="Courier New"/>
              <a:cs typeface="Courier New"/>
            </a:endParaRPr>
          </a:p>
          <a:p>
            <a:pPr marL="0" indent="0">
              <a:buNone/>
            </a:pPr>
            <a:r>
              <a:rPr lang="en-US" sz="8000" dirty="0" smtClean="0">
                <a:latin typeface="Courier New"/>
                <a:cs typeface="Courier New"/>
              </a:rPr>
              <a:t>implicit none</a:t>
            </a:r>
          </a:p>
          <a:p>
            <a:pPr marL="0" indent="0">
              <a:buNone/>
            </a:pPr>
            <a:r>
              <a:rPr lang="en-US" sz="8000" dirty="0" smtClean="0">
                <a:latin typeface="Courier New"/>
                <a:cs typeface="Courier New"/>
              </a:rPr>
              <a:t>private  !Everything contained is now private</a:t>
            </a:r>
          </a:p>
          <a:p>
            <a:pPr marL="0" indent="0">
              <a:buNone/>
            </a:pPr>
            <a:r>
              <a:rPr lang="en-US" sz="8000" dirty="0" smtClean="0">
                <a:latin typeface="Courier New"/>
                <a:cs typeface="Courier New"/>
              </a:rPr>
              <a:t>public :: </a:t>
            </a:r>
            <a:r>
              <a:rPr lang="en-US" sz="8000" dirty="0" err="1" smtClean="0">
                <a:latin typeface="Courier New"/>
                <a:cs typeface="Courier New"/>
              </a:rPr>
              <a:t>MyType</a:t>
            </a:r>
            <a:r>
              <a:rPr lang="en-US" sz="8000" dirty="0" smtClean="0">
                <a:latin typeface="Courier New"/>
                <a:cs typeface="Courier New"/>
              </a:rPr>
              <a:t>  !so need to make the type public</a:t>
            </a:r>
          </a:p>
          <a:p>
            <a:pPr marL="0" indent="0">
              <a:buNone/>
            </a:pPr>
            <a:r>
              <a:rPr lang="en-US" sz="8000" dirty="0" smtClean="0">
                <a:latin typeface="Courier New"/>
                <a:cs typeface="Courier New"/>
              </a:rPr>
              <a:t>type </a:t>
            </a:r>
            <a:r>
              <a:rPr lang="en-US" sz="8000" dirty="0" err="1" smtClean="0">
                <a:latin typeface="Courier New"/>
                <a:cs typeface="Courier New"/>
              </a:rPr>
              <a:t>MyType</a:t>
            </a:r>
            <a:endParaRPr lang="en-US" sz="8000" dirty="0" smtClean="0">
              <a:latin typeface="Courier New"/>
              <a:cs typeface="Courier New"/>
            </a:endParaRPr>
          </a:p>
          <a:p>
            <a:pPr marL="0" indent="0">
              <a:buNone/>
            </a:pPr>
            <a:r>
              <a:rPr lang="en-US" sz="8000" dirty="0">
                <a:latin typeface="Courier New"/>
                <a:cs typeface="Courier New"/>
              </a:rPr>
              <a:t> </a:t>
            </a:r>
            <a:r>
              <a:rPr lang="en-US" sz="8000" dirty="0" smtClean="0">
                <a:latin typeface="Courier New"/>
                <a:cs typeface="Courier New"/>
              </a:rPr>
              <a:t>  private  !Methods must be declared private</a:t>
            </a:r>
            <a:endParaRPr lang="en-US" sz="8000" dirty="0">
              <a:latin typeface="Courier New"/>
              <a:cs typeface="Courier New"/>
            </a:endParaRPr>
          </a:p>
          <a:p>
            <a:pPr marL="457200" lvl="1" indent="0">
              <a:buNone/>
            </a:pPr>
            <a:r>
              <a:rPr lang="en-US" sz="8000" dirty="0" smtClean="0">
                <a:latin typeface="Courier New"/>
                <a:cs typeface="Courier New"/>
              </a:rPr>
              <a:t>integer   :: </a:t>
            </a:r>
            <a:r>
              <a:rPr lang="en-US" sz="8000" dirty="0" err="1" smtClean="0">
                <a:latin typeface="Courier New"/>
                <a:cs typeface="Courier New"/>
              </a:rPr>
              <a:t>i,j</a:t>
            </a:r>
            <a:endParaRPr lang="en-US" sz="8000" dirty="0">
              <a:latin typeface="Courier New"/>
              <a:cs typeface="Courier New"/>
            </a:endParaRPr>
          </a:p>
          <a:p>
            <a:pPr marL="457200" lvl="1" indent="0">
              <a:buNone/>
            </a:pPr>
            <a:r>
              <a:rPr lang="en-US" sz="8000" dirty="0" smtClean="0">
                <a:latin typeface="Courier New"/>
                <a:cs typeface="Courier New"/>
              </a:rPr>
              <a:t>real      :: </a:t>
            </a:r>
            <a:r>
              <a:rPr lang="en-US" sz="8000" dirty="0" err="1" smtClean="0">
                <a:latin typeface="Courier New"/>
                <a:cs typeface="Courier New"/>
              </a:rPr>
              <a:t>x,y</a:t>
            </a:r>
            <a:endParaRPr lang="en-US" sz="8000" dirty="0" smtClean="0">
              <a:latin typeface="Courier New"/>
              <a:cs typeface="Courier New"/>
            </a:endParaRPr>
          </a:p>
          <a:p>
            <a:pPr marL="457200" lvl="1" indent="0">
              <a:buNone/>
            </a:pPr>
            <a:r>
              <a:rPr lang="en-US" sz="8000" dirty="0">
                <a:latin typeface="Courier New"/>
                <a:cs typeface="Courier New"/>
              </a:rPr>
              <a:t> </a:t>
            </a:r>
            <a:r>
              <a:rPr lang="en-US" sz="8000" dirty="0" smtClean="0">
                <a:latin typeface="Courier New"/>
                <a:cs typeface="Courier New"/>
              </a:rPr>
              <a:t>contains</a:t>
            </a:r>
          </a:p>
          <a:p>
            <a:pPr marL="914400" lvl="2" indent="0">
              <a:buNone/>
            </a:pPr>
            <a:r>
              <a:rPr lang="en-US" sz="8000" dirty="0" smtClean="0">
                <a:latin typeface="Courier New"/>
                <a:cs typeface="Courier New"/>
              </a:rPr>
              <a:t>procedure ::</a:t>
            </a:r>
            <a:r>
              <a:rPr lang="en-US" sz="8000" dirty="0">
                <a:latin typeface="Courier New"/>
                <a:cs typeface="Courier New"/>
              </a:rPr>
              <a:t> </a:t>
            </a:r>
            <a:r>
              <a:rPr lang="en-US" sz="8000" dirty="0" err="1" smtClean="0">
                <a:latin typeface="Courier New"/>
                <a:cs typeface="Courier New"/>
              </a:rPr>
              <a:t>init</a:t>
            </a:r>
            <a:r>
              <a:rPr lang="en-US" sz="8000" dirty="0" smtClean="0">
                <a:latin typeface="Courier New"/>
                <a:cs typeface="Courier New"/>
              </a:rPr>
              <a:t>=&gt;</a:t>
            </a:r>
            <a:r>
              <a:rPr lang="en-US" sz="8000" dirty="0" err="1" smtClean="0">
                <a:latin typeface="Courier New"/>
                <a:cs typeface="Courier New"/>
              </a:rPr>
              <a:t>init_class</a:t>
            </a:r>
            <a:endParaRPr lang="en-US" sz="8000" dirty="0" smtClean="0">
              <a:latin typeface="Courier New"/>
              <a:cs typeface="Courier New"/>
            </a:endParaRPr>
          </a:p>
          <a:p>
            <a:pPr marL="914400" lvl="2" indent="0">
              <a:buNone/>
            </a:pPr>
            <a:r>
              <a:rPr lang="en-US" sz="8000" dirty="0" smtClean="0">
                <a:latin typeface="Courier New"/>
                <a:cs typeface="Courier New"/>
              </a:rPr>
              <a:t>procedure :: write=&gt;</a:t>
            </a:r>
            <a:r>
              <a:rPr lang="en-US" sz="8000" dirty="0" err="1" smtClean="0">
                <a:latin typeface="Courier New"/>
                <a:cs typeface="Courier New"/>
              </a:rPr>
              <a:t>write_class</a:t>
            </a:r>
            <a:endParaRPr lang="en-US" sz="8000" dirty="0">
              <a:latin typeface="Courier New"/>
              <a:cs typeface="Courier New"/>
            </a:endParaRPr>
          </a:p>
          <a:p>
            <a:pPr marL="0" indent="0">
              <a:buNone/>
            </a:pPr>
            <a:r>
              <a:rPr lang="en-US" sz="8000" dirty="0" smtClean="0">
                <a:latin typeface="Courier New"/>
                <a:cs typeface="Courier New"/>
              </a:rPr>
              <a:t>end type </a:t>
            </a:r>
            <a:r>
              <a:rPr lang="en-US" sz="8000" dirty="0" err="1" smtClean="0">
                <a:latin typeface="Courier New"/>
                <a:cs typeface="Courier New"/>
              </a:rPr>
              <a:t>MyType</a:t>
            </a:r>
            <a:endParaRPr lang="en-US" sz="8000" dirty="0">
              <a:latin typeface="Courier New"/>
              <a:cs typeface="Courier New"/>
            </a:endParaRPr>
          </a:p>
          <a:p>
            <a:pPr marL="0" indent="0">
              <a:buNone/>
            </a:pPr>
            <a:r>
              <a:rPr lang="en-US" sz="8000" dirty="0" smtClean="0">
                <a:latin typeface="Courier New"/>
                <a:cs typeface="Courier New"/>
              </a:rPr>
              <a:t>contains</a:t>
            </a:r>
          </a:p>
          <a:p>
            <a:pPr marL="0" indent="0">
              <a:buNone/>
            </a:pPr>
            <a:r>
              <a:rPr lang="en-US" sz="8000" dirty="0" smtClean="0">
                <a:latin typeface="Courier New"/>
                <a:cs typeface="Courier New"/>
              </a:rPr>
              <a:t>  subroutine </a:t>
            </a:r>
            <a:r>
              <a:rPr lang="en-US" sz="8000" dirty="0" err="1" smtClean="0">
                <a:latin typeface="Courier New"/>
                <a:cs typeface="Courier New"/>
              </a:rPr>
              <a:t>init_class</a:t>
            </a:r>
            <a:r>
              <a:rPr lang="en-US" sz="8000" dirty="0" smtClean="0">
                <a:latin typeface="Courier New"/>
                <a:cs typeface="Courier New"/>
              </a:rPr>
              <a:t>(self,stuff1,stuff2)</a:t>
            </a:r>
          </a:p>
          <a:p>
            <a:pPr marL="457200" lvl="1" indent="0">
              <a:buNone/>
            </a:pPr>
            <a:r>
              <a:rPr lang="en-US" sz="8000" dirty="0" smtClean="0">
                <a:latin typeface="Courier New"/>
                <a:cs typeface="Courier New"/>
              </a:rPr>
              <a:t>  class(</a:t>
            </a:r>
            <a:r>
              <a:rPr lang="en-US" sz="8000" dirty="0" err="1" smtClean="0">
                <a:latin typeface="Courier New"/>
                <a:cs typeface="Courier New"/>
              </a:rPr>
              <a:t>MyType</a:t>
            </a:r>
            <a:r>
              <a:rPr lang="en-US" sz="8000" dirty="0" smtClean="0">
                <a:latin typeface="Courier New"/>
                <a:cs typeface="Courier New"/>
              </a:rPr>
              <a:t>), intent(</a:t>
            </a:r>
            <a:r>
              <a:rPr lang="en-US" sz="8000" dirty="0" err="1" smtClean="0">
                <a:latin typeface="Courier New"/>
                <a:cs typeface="Courier New"/>
              </a:rPr>
              <a:t>inout</a:t>
            </a:r>
            <a:r>
              <a:rPr lang="en-US" sz="8000" dirty="0" smtClean="0">
                <a:latin typeface="Courier New"/>
                <a:cs typeface="Courier New"/>
              </a:rPr>
              <a:t>) :: self</a:t>
            </a:r>
          </a:p>
          <a:p>
            <a:pPr marL="457200" lvl="1" indent="0">
              <a:buNone/>
            </a:pPr>
            <a:r>
              <a:rPr lang="en-US" sz="8000" dirty="0" smtClean="0">
                <a:latin typeface="Courier New"/>
                <a:cs typeface="Courier New"/>
              </a:rPr>
              <a:t>  real,          intent(in)    :: stuff1, stuff2</a:t>
            </a:r>
          </a:p>
          <a:p>
            <a:pPr marL="457200" lvl="1" indent="0">
              <a:buNone/>
            </a:pPr>
            <a:r>
              <a:rPr lang="en-US" sz="8000" dirty="0">
                <a:latin typeface="Courier New"/>
                <a:cs typeface="Courier New"/>
              </a:rPr>
              <a:t> </a:t>
            </a:r>
            <a:r>
              <a:rPr lang="en-US" sz="8000" dirty="0" smtClean="0">
                <a:latin typeface="Courier New"/>
                <a:cs typeface="Courier New"/>
              </a:rPr>
              <a:t> </a:t>
            </a:r>
            <a:r>
              <a:rPr lang="en-US" sz="8000" dirty="0" err="1" smtClean="0">
                <a:latin typeface="Courier New"/>
                <a:cs typeface="Courier New"/>
              </a:rPr>
              <a:t>self%i</a:t>
            </a:r>
            <a:r>
              <a:rPr lang="en-US" sz="8000" dirty="0" smtClean="0">
                <a:latin typeface="Courier New"/>
                <a:cs typeface="Courier New"/>
              </a:rPr>
              <a:t>=0; </a:t>
            </a:r>
            <a:r>
              <a:rPr lang="en-US" sz="8000" dirty="0" err="1" smtClean="0">
                <a:latin typeface="Courier New"/>
                <a:cs typeface="Courier New"/>
              </a:rPr>
              <a:t>self%j</a:t>
            </a:r>
            <a:r>
              <a:rPr lang="en-US" sz="8000" dirty="0" smtClean="0">
                <a:latin typeface="Courier New"/>
                <a:cs typeface="Courier New"/>
              </a:rPr>
              <a:t>=0</a:t>
            </a:r>
          </a:p>
          <a:p>
            <a:pPr marL="457200" lvl="1" indent="0">
              <a:buNone/>
            </a:pPr>
            <a:r>
              <a:rPr lang="en-US" sz="8000" dirty="0" smtClean="0">
                <a:latin typeface="Courier New"/>
                <a:cs typeface="Courier New"/>
              </a:rPr>
              <a:t>  </a:t>
            </a:r>
            <a:r>
              <a:rPr lang="en-US" sz="8000" dirty="0" err="1" smtClean="0">
                <a:latin typeface="Courier New"/>
                <a:cs typeface="Courier New"/>
              </a:rPr>
              <a:t>self%x</a:t>
            </a:r>
            <a:r>
              <a:rPr lang="en-US" sz="8000" dirty="0" smtClean="0">
                <a:latin typeface="Courier New"/>
                <a:cs typeface="Courier New"/>
              </a:rPr>
              <a:t>=stuff1; </a:t>
            </a:r>
            <a:r>
              <a:rPr lang="en-US" sz="8000" dirty="0" err="1" smtClean="0">
                <a:latin typeface="Courier New"/>
                <a:cs typeface="Courier New"/>
              </a:rPr>
              <a:t>self%y</a:t>
            </a:r>
            <a:r>
              <a:rPr lang="en-US" sz="8000" dirty="0" smtClean="0">
                <a:latin typeface="Courier New"/>
                <a:cs typeface="Courier New"/>
              </a:rPr>
              <a:t>=stuff2</a:t>
            </a:r>
          </a:p>
          <a:p>
            <a:pPr marL="0" indent="0">
              <a:buNone/>
            </a:pPr>
            <a:r>
              <a:rPr lang="en-US" sz="8000" dirty="0" smtClean="0">
                <a:latin typeface="Courier New"/>
                <a:cs typeface="Courier New"/>
              </a:rPr>
              <a:t>  end subroutine </a:t>
            </a:r>
            <a:r>
              <a:rPr lang="en-US" sz="8000" dirty="0" err="1" smtClean="0">
                <a:latin typeface="Courier New"/>
                <a:cs typeface="Courier New"/>
              </a:rPr>
              <a:t>init_class</a:t>
            </a:r>
            <a:endParaRPr lang="en-US" sz="8000" dirty="0" smtClean="0">
              <a:latin typeface="Courier New"/>
              <a:cs typeface="Courier New"/>
            </a:endParaRPr>
          </a:p>
          <a:p>
            <a:pPr lvl="1"/>
            <a:r>
              <a:rPr lang="en-US" dirty="0" smtClean="0"/>
              <a:t>  </a:t>
            </a:r>
          </a:p>
        </p:txBody>
      </p:sp>
    </p:spTree>
    <p:extLst>
      <p:ext uri="{BB962C8B-B14F-4D97-AF65-F5344CB8AC3E}">
        <p14:creationId xmlns:p14="http://schemas.microsoft.com/office/powerpoint/2010/main" val="1302535874"/>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Modified Example, P. 2</a:t>
            </a:r>
            <a:endParaRPr lang="en-US" dirty="0"/>
          </a:p>
        </p:txBody>
      </p:sp>
      <p:sp>
        <p:nvSpPr>
          <p:cNvPr id="3" name="Content Placeholder 2"/>
          <p:cNvSpPr>
            <a:spLocks noGrp="1"/>
          </p:cNvSpPr>
          <p:nvPr>
            <p:ph idx="1"/>
          </p:nvPr>
        </p:nvSpPr>
        <p:spPr/>
        <p:txBody>
          <a:bodyPr>
            <a:normAutofit/>
          </a:bodyPr>
          <a:lstStyle/>
          <a:p>
            <a:pPr marL="0" indent="0">
              <a:buNone/>
            </a:pPr>
            <a:r>
              <a:rPr lang="en-US" sz="2000" dirty="0" smtClean="0">
                <a:latin typeface="Courier New"/>
                <a:cs typeface="Courier New"/>
              </a:rPr>
              <a:t>subroutine </a:t>
            </a:r>
            <a:r>
              <a:rPr lang="en-US" sz="2000" dirty="0" err="1" smtClean="0">
                <a:latin typeface="Courier New"/>
                <a:cs typeface="Courier New"/>
              </a:rPr>
              <a:t>write_class</a:t>
            </a:r>
            <a:r>
              <a:rPr lang="en-US" sz="2000" dirty="0" smtClean="0">
                <a:latin typeface="Courier New"/>
                <a:cs typeface="Courier New"/>
              </a:rPr>
              <a:t>(</a:t>
            </a:r>
            <a:r>
              <a:rPr lang="en-US" sz="2000" dirty="0" err="1" smtClean="0">
                <a:latin typeface="Courier New"/>
                <a:cs typeface="Courier New"/>
              </a:rPr>
              <a:t>self,iunit</a:t>
            </a:r>
            <a:r>
              <a:rPr lang="en-US" sz="2000" dirty="0" smtClean="0">
                <a:latin typeface="Courier New"/>
                <a:cs typeface="Courier New"/>
              </a:rPr>
              <a:t>)</a:t>
            </a:r>
          </a:p>
          <a:p>
            <a:pPr marL="0" indent="0">
              <a:buNone/>
            </a:pPr>
            <a:r>
              <a:rPr lang="en-US" sz="2000" dirty="0">
                <a:latin typeface="Courier New"/>
                <a:cs typeface="Courier New"/>
              </a:rPr>
              <a:t> </a:t>
            </a:r>
            <a:r>
              <a:rPr lang="en-US" sz="2000" dirty="0" smtClean="0">
                <a:latin typeface="Courier New"/>
                <a:cs typeface="Courier New"/>
              </a:rPr>
              <a:t>    class(</a:t>
            </a:r>
            <a:r>
              <a:rPr lang="en-US" sz="2000" dirty="0" err="1" smtClean="0">
                <a:latin typeface="Courier New"/>
                <a:cs typeface="Courier New"/>
              </a:rPr>
              <a:t>MyType</a:t>
            </a:r>
            <a:r>
              <a:rPr lang="en-US" sz="2000" dirty="0" smtClean="0">
                <a:latin typeface="Courier New"/>
                <a:cs typeface="Courier New"/>
              </a:rPr>
              <a:t>), intent(in) :: self</a:t>
            </a:r>
          </a:p>
          <a:p>
            <a:pPr marL="0" indent="0">
              <a:buNone/>
            </a:pPr>
            <a:r>
              <a:rPr lang="en-US" sz="2000" dirty="0">
                <a:latin typeface="Courier New"/>
                <a:cs typeface="Courier New"/>
              </a:rPr>
              <a:t> </a:t>
            </a:r>
            <a:r>
              <a:rPr lang="en-US" sz="2000" dirty="0" smtClean="0">
                <a:latin typeface="Courier New"/>
                <a:cs typeface="Courier New"/>
              </a:rPr>
              <a:t>    integer, intent(in)       :: </a:t>
            </a:r>
            <a:r>
              <a:rPr lang="en-US" sz="2000" dirty="0" err="1" smtClean="0">
                <a:latin typeface="Courier New"/>
                <a:cs typeface="Courier New"/>
              </a:rPr>
              <a:t>iunit</a:t>
            </a:r>
            <a:r>
              <a:rPr lang="en-US" sz="2000" dirty="0" smtClean="0">
                <a:latin typeface="Courier New"/>
                <a:cs typeface="Courier New"/>
              </a:rPr>
              <a:t> </a:t>
            </a:r>
          </a:p>
          <a:p>
            <a:pPr marL="0" indent="0">
              <a:buNone/>
            </a:pPr>
            <a:r>
              <a:rPr lang="en-US" sz="2000" dirty="0">
                <a:latin typeface="Courier New"/>
                <a:cs typeface="Courier New"/>
              </a:rPr>
              <a:t> </a:t>
            </a:r>
            <a:r>
              <a:rPr lang="en-US" sz="2000" dirty="0" smtClean="0">
                <a:latin typeface="Courier New"/>
                <a:cs typeface="Courier New"/>
              </a:rPr>
              <a:t>        write(*,*) "Integers </a:t>
            </a:r>
            <a:r>
              <a:rPr lang="en-US" sz="2000" dirty="0">
                <a:latin typeface="Courier New"/>
                <a:cs typeface="Courier New"/>
              </a:rPr>
              <a:t>"</a:t>
            </a:r>
            <a:r>
              <a:rPr lang="en-US" sz="2000" dirty="0" smtClean="0">
                <a:latin typeface="Courier New"/>
                <a:cs typeface="Courier New"/>
              </a:rPr>
              <a:t>,</a:t>
            </a:r>
            <a:r>
              <a:rPr lang="en-US" sz="2000" dirty="0" err="1" smtClean="0">
                <a:latin typeface="Courier New"/>
                <a:cs typeface="Courier New"/>
              </a:rPr>
              <a:t>self%i</a:t>
            </a:r>
            <a:r>
              <a:rPr lang="en-US" sz="2000" dirty="0" smtClean="0">
                <a:latin typeface="Courier New"/>
                <a:cs typeface="Courier New"/>
              </a:rPr>
              <a:t>, </a:t>
            </a:r>
            <a:r>
              <a:rPr lang="en-US" sz="2000" dirty="0" err="1" smtClean="0">
                <a:latin typeface="Courier New"/>
                <a:cs typeface="Courier New"/>
              </a:rPr>
              <a:t>self%j</a:t>
            </a:r>
            <a:endParaRPr lang="en-US" sz="2000" dirty="0" smtClean="0">
              <a:latin typeface="Courier New"/>
              <a:cs typeface="Courier New"/>
            </a:endParaRPr>
          </a:p>
          <a:p>
            <a:pPr marL="0" indent="0">
              <a:buNone/>
            </a:pPr>
            <a:r>
              <a:rPr lang="en-US" sz="2000" dirty="0">
                <a:latin typeface="Courier New"/>
                <a:cs typeface="Courier New"/>
              </a:rPr>
              <a:t> </a:t>
            </a:r>
            <a:r>
              <a:rPr lang="en-US" sz="2000" dirty="0" smtClean="0">
                <a:latin typeface="Courier New"/>
                <a:cs typeface="Courier New"/>
              </a:rPr>
              <a:t>        write(*,*) "</a:t>
            </a:r>
            <a:r>
              <a:rPr lang="en-US" sz="2000" dirty="0" err="1" smtClean="0">
                <a:latin typeface="Courier New"/>
                <a:cs typeface="Courier New"/>
              </a:rPr>
              <a:t>Reals</a:t>
            </a:r>
            <a:r>
              <a:rPr lang="en-US" sz="2000" dirty="0" smtClean="0">
                <a:latin typeface="Courier New"/>
                <a:cs typeface="Courier New"/>
              </a:rPr>
              <a:t> </a:t>
            </a:r>
            <a:r>
              <a:rPr lang="en-US" sz="2000" dirty="0">
                <a:latin typeface="Courier New"/>
                <a:cs typeface="Courier New"/>
              </a:rPr>
              <a:t>"</a:t>
            </a:r>
            <a:r>
              <a:rPr lang="en-US" sz="2000" dirty="0" smtClean="0">
                <a:latin typeface="Courier New"/>
                <a:cs typeface="Courier New"/>
              </a:rPr>
              <a:t>, </a:t>
            </a:r>
            <a:r>
              <a:rPr lang="en-US" sz="2000" dirty="0" err="1" smtClean="0">
                <a:latin typeface="Courier New"/>
                <a:cs typeface="Courier New"/>
              </a:rPr>
              <a:t>self%x</a:t>
            </a:r>
            <a:r>
              <a:rPr lang="en-US" sz="2000" dirty="0" smtClean="0">
                <a:latin typeface="Courier New"/>
                <a:cs typeface="Courier New"/>
              </a:rPr>
              <a:t>, </a:t>
            </a:r>
            <a:r>
              <a:rPr lang="en-US" sz="2000" dirty="0" err="1" smtClean="0">
                <a:latin typeface="Courier New"/>
                <a:cs typeface="Courier New"/>
              </a:rPr>
              <a:t>self%y</a:t>
            </a:r>
            <a:endParaRPr lang="en-US" sz="2000" dirty="0" smtClean="0">
              <a:latin typeface="Courier New"/>
              <a:cs typeface="Courier New"/>
            </a:endParaRPr>
          </a:p>
          <a:p>
            <a:pPr marL="0" indent="0">
              <a:buNone/>
            </a:pPr>
            <a:r>
              <a:rPr lang="en-US" sz="2000" dirty="0">
                <a:latin typeface="Courier New"/>
                <a:cs typeface="Courier New"/>
              </a:rPr>
              <a:t> </a:t>
            </a:r>
            <a:r>
              <a:rPr lang="en-US" sz="2000" dirty="0" smtClean="0">
                <a:latin typeface="Courier New"/>
                <a:cs typeface="Courier New"/>
              </a:rPr>
              <a:t>  end subroutine </a:t>
            </a:r>
            <a:r>
              <a:rPr lang="en-US" sz="2000" dirty="0" err="1" smtClean="0">
                <a:latin typeface="Courier New"/>
                <a:cs typeface="Courier New"/>
              </a:rPr>
              <a:t>write_class</a:t>
            </a:r>
            <a:endParaRPr lang="en-US" sz="2000" dirty="0" smtClean="0">
              <a:latin typeface="Courier New"/>
              <a:cs typeface="Courier New"/>
            </a:endParaRPr>
          </a:p>
          <a:p>
            <a:pPr marL="0" indent="0">
              <a:buNone/>
            </a:pPr>
            <a:r>
              <a:rPr lang="en-US" sz="2000" dirty="0" smtClean="0">
                <a:latin typeface="Courier New"/>
                <a:cs typeface="Courier New"/>
              </a:rPr>
              <a:t>end module </a:t>
            </a:r>
            <a:r>
              <a:rPr lang="en-US" sz="2000" dirty="0" err="1" smtClean="0">
                <a:latin typeface="Courier New"/>
                <a:cs typeface="Courier New"/>
              </a:rPr>
              <a:t>mytype_class</a:t>
            </a:r>
            <a:endParaRPr lang="en-US" sz="2000" dirty="0" smtClean="0">
              <a:latin typeface="Courier New"/>
              <a:cs typeface="Courier New"/>
            </a:endParaRPr>
          </a:p>
          <a:p>
            <a:pPr marL="0" indent="0">
              <a:buNone/>
            </a:pPr>
            <a:r>
              <a:rPr lang="en-US" dirty="0" smtClean="0"/>
              <a:t>…</a:t>
            </a:r>
            <a:r>
              <a:rPr lang="en-US" sz="2400" dirty="0" smtClean="0"/>
              <a:t>in caller:</a:t>
            </a:r>
          </a:p>
          <a:p>
            <a:pPr marL="0" indent="0">
              <a:buNone/>
            </a:pPr>
            <a:r>
              <a:rPr lang="en-US" sz="2000" dirty="0" smtClean="0">
                <a:latin typeface="Courier New"/>
                <a:cs typeface="Courier New"/>
              </a:rPr>
              <a:t>call </a:t>
            </a:r>
            <a:r>
              <a:rPr lang="en-US" sz="2000" dirty="0" err="1" smtClean="0">
                <a:latin typeface="Courier New"/>
                <a:cs typeface="Courier New"/>
              </a:rPr>
              <a:t>myvar%init</a:t>
            </a:r>
            <a:r>
              <a:rPr lang="en-US" sz="2000" dirty="0" smtClean="0">
                <a:latin typeface="Courier New"/>
                <a:cs typeface="Courier New"/>
              </a:rPr>
              <a:t>(</a:t>
            </a:r>
            <a:r>
              <a:rPr lang="en-US" sz="2000" dirty="0" err="1" smtClean="0">
                <a:latin typeface="Courier New"/>
                <a:cs typeface="Courier New"/>
              </a:rPr>
              <a:t>x,y</a:t>
            </a:r>
            <a:r>
              <a:rPr lang="en-US" sz="2000" dirty="0" smtClean="0">
                <a:latin typeface="Courier New"/>
                <a:cs typeface="Courier New"/>
              </a:rPr>
              <a:t>)</a:t>
            </a:r>
          </a:p>
          <a:p>
            <a:pPr marL="0" indent="0">
              <a:buNone/>
            </a:pPr>
            <a:r>
              <a:rPr lang="en-US" sz="2000" dirty="0" smtClean="0">
                <a:latin typeface="Courier New"/>
                <a:cs typeface="Courier New"/>
              </a:rPr>
              <a:t>call </a:t>
            </a:r>
            <a:r>
              <a:rPr lang="en-US" sz="2000" dirty="0" err="1" smtClean="0">
                <a:latin typeface="Courier New"/>
                <a:cs typeface="Courier New"/>
              </a:rPr>
              <a:t>write_class</a:t>
            </a:r>
            <a:r>
              <a:rPr lang="en-US" sz="2000" dirty="0" smtClean="0">
                <a:latin typeface="Courier New"/>
                <a:cs typeface="Courier New"/>
              </a:rPr>
              <a:t>(myvar,11) ! illegal, link error</a:t>
            </a:r>
            <a:endParaRPr lang="en-US" sz="2000" dirty="0">
              <a:latin typeface="Courier New"/>
              <a:cs typeface="Courier New"/>
            </a:endParaRPr>
          </a:p>
          <a:p>
            <a:pPr marL="0" indent="0">
              <a:buNone/>
            </a:pPr>
            <a:r>
              <a:rPr lang="en-US" sz="2000" dirty="0" smtClean="0">
                <a:latin typeface="Courier New"/>
                <a:cs typeface="Courier New"/>
              </a:rPr>
              <a:t>call </a:t>
            </a:r>
            <a:r>
              <a:rPr lang="en-US" sz="2000" dirty="0" err="1" smtClean="0">
                <a:latin typeface="Courier New"/>
                <a:cs typeface="Courier New"/>
              </a:rPr>
              <a:t>myvar%write</a:t>
            </a:r>
            <a:r>
              <a:rPr lang="en-US" sz="2000" dirty="0" smtClean="0">
                <a:latin typeface="Courier New"/>
                <a:cs typeface="Courier New"/>
              </a:rPr>
              <a:t>(12)       ! OK</a:t>
            </a:r>
          </a:p>
        </p:txBody>
      </p:sp>
    </p:spTree>
    <p:extLst>
      <p:ext uri="{BB962C8B-B14F-4D97-AF65-F5344CB8AC3E}">
        <p14:creationId xmlns:p14="http://schemas.microsoft.com/office/powerpoint/2010/main" val="2779398435"/>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Constructors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Fortran has no special syntax for a constructor.  Programmers can define an </a:t>
            </a:r>
            <a:r>
              <a:rPr lang="en-US" dirty="0" err="1" smtClean="0">
                <a:latin typeface="Courier New"/>
                <a:cs typeface="Courier New"/>
              </a:rPr>
              <a:t>init</a:t>
            </a:r>
            <a:r>
              <a:rPr lang="en-US" dirty="0" smtClean="0"/>
              <a:t> function or equivalent, then declare it </a:t>
            </a:r>
            <a:r>
              <a:rPr lang="en-US" dirty="0" smtClean="0">
                <a:latin typeface="Courier New"/>
                <a:cs typeface="Courier New"/>
              </a:rPr>
              <a:t>private</a:t>
            </a:r>
            <a:r>
              <a:rPr lang="en-US" dirty="0" smtClean="0"/>
              <a:t> to be sure it can be accessed only through a type instance.</a:t>
            </a:r>
          </a:p>
          <a:p>
            <a:r>
              <a:rPr lang="en-US" dirty="0" smtClean="0"/>
              <a:t>Programmers who like the Python-like syntax of</a:t>
            </a:r>
          </a:p>
          <a:p>
            <a:pPr marL="0" indent="0">
              <a:buNone/>
            </a:pPr>
            <a:r>
              <a:rPr lang="en-US" dirty="0"/>
              <a:t> </a:t>
            </a:r>
            <a:r>
              <a:rPr lang="en-US" dirty="0" smtClean="0"/>
              <a:t>   </a:t>
            </a:r>
            <a:r>
              <a:rPr lang="en-US" dirty="0" err="1" smtClean="0">
                <a:latin typeface="Courier New"/>
                <a:cs typeface="Courier New"/>
              </a:rPr>
              <a:t>myvar</a:t>
            </a:r>
            <a:r>
              <a:rPr lang="en-US" dirty="0" smtClean="0">
                <a:latin typeface="Courier New"/>
                <a:cs typeface="Courier New"/>
              </a:rPr>
              <a:t>=</a:t>
            </a:r>
            <a:r>
              <a:rPr lang="en-US" dirty="0" err="1" smtClean="0">
                <a:latin typeface="Courier New"/>
                <a:cs typeface="Courier New"/>
              </a:rPr>
              <a:t>typeName</a:t>
            </a:r>
            <a:r>
              <a:rPr lang="en-US" dirty="0" smtClean="0">
                <a:latin typeface="Courier New"/>
                <a:cs typeface="Courier New"/>
              </a:rPr>
              <a:t>(</a:t>
            </a:r>
            <a:r>
              <a:rPr lang="en-US" dirty="0" err="1" smtClean="0">
                <a:latin typeface="Courier New"/>
                <a:cs typeface="Courier New"/>
              </a:rPr>
              <a:t>varlist</a:t>
            </a:r>
            <a:r>
              <a:rPr lang="en-US" dirty="0" smtClean="0">
                <a:latin typeface="Courier New"/>
                <a:cs typeface="Courier New"/>
              </a:rPr>
              <a:t>)</a:t>
            </a:r>
          </a:p>
          <a:p>
            <a:pPr marL="0" indent="0">
              <a:buNone/>
            </a:pPr>
            <a:r>
              <a:rPr lang="en-US" dirty="0" smtClean="0"/>
              <a:t> can emulate it by using module procedure.  This also permits alternate constructors, since </a:t>
            </a:r>
            <a:r>
              <a:rPr lang="en-US" dirty="0" smtClean="0">
                <a:latin typeface="Courier New"/>
                <a:cs typeface="Courier New"/>
              </a:rPr>
              <a:t>module procedure</a:t>
            </a:r>
            <a:r>
              <a:rPr lang="en-US" dirty="0" smtClean="0"/>
              <a:t> can overload the “constructor” name.</a:t>
            </a:r>
          </a:p>
          <a:p>
            <a:pPr lvl="1"/>
            <a:r>
              <a:rPr lang="en-US" dirty="0" smtClean="0"/>
              <a:t>In this method the “constructor” actually is not type-bound, but is just a function in the module that returns an instance of the type.</a:t>
            </a:r>
          </a:p>
          <a:p>
            <a:pPr lvl="1"/>
            <a:r>
              <a:rPr lang="en-US" dirty="0" smtClean="0"/>
              <a:t>Disadvantage: if it’s just a module procedure it cannot be inherited.</a:t>
            </a:r>
          </a:p>
          <a:p>
            <a:pPr lvl="1"/>
            <a:r>
              <a:rPr lang="en-US" dirty="0" smtClean="0"/>
              <a:t>Needs a recent compiler (</a:t>
            </a:r>
            <a:r>
              <a:rPr lang="en-US" dirty="0" err="1" smtClean="0"/>
              <a:t>gfortran</a:t>
            </a:r>
            <a:r>
              <a:rPr lang="en-US" dirty="0" smtClean="0"/>
              <a:t> 4.6 is too old, </a:t>
            </a:r>
            <a:r>
              <a:rPr lang="en-US" dirty="0" err="1" smtClean="0"/>
              <a:t>gfortran</a:t>
            </a:r>
            <a:r>
              <a:rPr lang="en-US" dirty="0" smtClean="0"/>
              <a:t> 4.7 works)</a:t>
            </a:r>
            <a:endParaRPr lang="en-US" dirty="0"/>
          </a:p>
        </p:txBody>
      </p:sp>
    </p:spTree>
    <p:extLst>
      <p:ext uri="{BB962C8B-B14F-4D97-AF65-F5344CB8AC3E}">
        <p14:creationId xmlns:p14="http://schemas.microsoft.com/office/powerpoint/2010/main" val="3190912220"/>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smtClean="0"/>
              <a:t>Constructor Example</a:t>
            </a:r>
            <a:endParaRPr lang="en-US" dirty="0"/>
          </a:p>
        </p:txBody>
      </p:sp>
      <p:sp>
        <p:nvSpPr>
          <p:cNvPr id="3" name="Content Placeholder 2"/>
          <p:cNvSpPr>
            <a:spLocks noGrp="1"/>
          </p:cNvSpPr>
          <p:nvPr>
            <p:ph idx="1"/>
          </p:nvPr>
        </p:nvSpPr>
        <p:spPr>
          <a:xfrm>
            <a:off x="457200" y="1199733"/>
            <a:ext cx="8610600" cy="6115467"/>
          </a:xfrm>
        </p:spPr>
        <p:txBody>
          <a:bodyPr>
            <a:normAutofit fontScale="55000" lnSpcReduction="20000"/>
          </a:bodyPr>
          <a:lstStyle/>
          <a:p>
            <a:pPr marL="0" indent="0">
              <a:buNone/>
            </a:pPr>
            <a:r>
              <a:rPr lang="en-US" sz="4200" dirty="0" smtClean="0">
                <a:latin typeface="Courier New"/>
                <a:cs typeface="Courier New"/>
              </a:rPr>
              <a:t>module </a:t>
            </a:r>
            <a:r>
              <a:rPr lang="en-US" sz="4200" dirty="0" err="1" smtClean="0">
                <a:latin typeface="Courier New"/>
                <a:cs typeface="Courier New"/>
              </a:rPr>
              <a:t>mytype_class</a:t>
            </a:r>
            <a:endParaRPr lang="en-US" sz="4200" dirty="0" smtClean="0">
              <a:latin typeface="Courier New"/>
              <a:cs typeface="Courier New"/>
            </a:endParaRPr>
          </a:p>
          <a:p>
            <a:pPr marL="0" indent="0">
              <a:buNone/>
            </a:pPr>
            <a:r>
              <a:rPr lang="en-US" sz="4200" dirty="0" smtClean="0">
                <a:latin typeface="Courier New"/>
                <a:cs typeface="Courier New"/>
              </a:rPr>
              <a:t>implicit none</a:t>
            </a:r>
          </a:p>
          <a:p>
            <a:pPr marL="0" indent="0">
              <a:buNone/>
            </a:pPr>
            <a:r>
              <a:rPr lang="en-US" sz="4200" dirty="0" smtClean="0">
                <a:latin typeface="Courier New"/>
                <a:cs typeface="Courier New"/>
              </a:rPr>
              <a:t>private  !Everything contained is now private</a:t>
            </a:r>
          </a:p>
          <a:p>
            <a:pPr marL="0" indent="0">
              <a:buNone/>
            </a:pPr>
            <a:r>
              <a:rPr lang="en-US" sz="4200" dirty="0" smtClean="0">
                <a:latin typeface="Courier New"/>
                <a:cs typeface="Courier New"/>
              </a:rPr>
              <a:t>public :: </a:t>
            </a:r>
            <a:r>
              <a:rPr lang="en-US" sz="4200" dirty="0" err="1" smtClean="0">
                <a:latin typeface="Courier New"/>
                <a:cs typeface="Courier New"/>
              </a:rPr>
              <a:t>MyType</a:t>
            </a:r>
            <a:r>
              <a:rPr lang="en-US" sz="4200" dirty="0" smtClean="0">
                <a:latin typeface="Courier New"/>
                <a:cs typeface="Courier New"/>
              </a:rPr>
              <a:t>  !so type is made public</a:t>
            </a:r>
          </a:p>
          <a:p>
            <a:pPr marL="0" indent="0">
              <a:buNone/>
            </a:pPr>
            <a:r>
              <a:rPr lang="en-US" sz="4200" dirty="0" smtClean="0">
                <a:latin typeface="Courier New"/>
                <a:cs typeface="Courier New"/>
              </a:rPr>
              <a:t>type </a:t>
            </a:r>
            <a:r>
              <a:rPr lang="en-US" sz="4200" dirty="0" err="1" smtClean="0">
                <a:latin typeface="Courier New"/>
                <a:cs typeface="Courier New"/>
              </a:rPr>
              <a:t>MyType</a:t>
            </a:r>
            <a:endParaRPr lang="en-US" sz="4200" dirty="0" smtClean="0">
              <a:latin typeface="Courier New"/>
              <a:cs typeface="Courier New"/>
            </a:endParaRPr>
          </a:p>
          <a:p>
            <a:pPr marL="0" indent="0">
              <a:buNone/>
            </a:pPr>
            <a:r>
              <a:rPr lang="en-US" sz="4200" dirty="0">
                <a:latin typeface="Courier New"/>
                <a:cs typeface="Courier New"/>
              </a:rPr>
              <a:t> </a:t>
            </a:r>
            <a:r>
              <a:rPr lang="en-US" sz="4200" dirty="0" smtClean="0">
                <a:latin typeface="Courier New"/>
                <a:cs typeface="Courier New"/>
              </a:rPr>
              <a:t>  private  !Methods should be declared private</a:t>
            </a:r>
            <a:endParaRPr lang="en-US" sz="4200" dirty="0">
              <a:latin typeface="Courier New"/>
              <a:cs typeface="Courier New"/>
            </a:endParaRPr>
          </a:p>
          <a:p>
            <a:pPr marL="457200" lvl="1" indent="0">
              <a:buNone/>
            </a:pPr>
            <a:r>
              <a:rPr lang="en-US" sz="4200" dirty="0" smtClean="0">
                <a:latin typeface="Courier New"/>
                <a:cs typeface="Courier New"/>
              </a:rPr>
              <a:t>integer   :: </a:t>
            </a:r>
            <a:r>
              <a:rPr lang="en-US" sz="4200" dirty="0" err="1" smtClean="0">
                <a:latin typeface="Courier New"/>
                <a:cs typeface="Courier New"/>
              </a:rPr>
              <a:t>i,j</a:t>
            </a:r>
            <a:endParaRPr lang="en-US" sz="4200" dirty="0">
              <a:latin typeface="Courier New"/>
              <a:cs typeface="Courier New"/>
            </a:endParaRPr>
          </a:p>
          <a:p>
            <a:pPr marL="457200" lvl="1" indent="0">
              <a:buNone/>
            </a:pPr>
            <a:r>
              <a:rPr lang="en-US" sz="4200" dirty="0" smtClean="0">
                <a:latin typeface="Courier New"/>
                <a:cs typeface="Courier New"/>
              </a:rPr>
              <a:t>real      :: </a:t>
            </a:r>
            <a:r>
              <a:rPr lang="en-US" sz="4200" dirty="0" err="1" smtClean="0">
                <a:latin typeface="Courier New"/>
                <a:cs typeface="Courier New"/>
              </a:rPr>
              <a:t>x,y</a:t>
            </a:r>
            <a:endParaRPr lang="en-US" sz="4200" dirty="0" smtClean="0">
              <a:latin typeface="Courier New"/>
              <a:cs typeface="Courier New"/>
            </a:endParaRPr>
          </a:p>
          <a:p>
            <a:pPr marL="457200" lvl="1" indent="0">
              <a:buNone/>
            </a:pPr>
            <a:r>
              <a:rPr lang="en-US" sz="4200" dirty="0">
                <a:latin typeface="Courier New"/>
                <a:cs typeface="Courier New"/>
              </a:rPr>
              <a:t> </a:t>
            </a:r>
            <a:r>
              <a:rPr lang="en-US" sz="4200" dirty="0" smtClean="0">
                <a:latin typeface="Courier New"/>
                <a:cs typeface="Courier New"/>
              </a:rPr>
              <a:t>contains</a:t>
            </a:r>
          </a:p>
          <a:p>
            <a:pPr marL="914400" lvl="2" indent="0">
              <a:buNone/>
            </a:pPr>
            <a:r>
              <a:rPr lang="en-US" sz="4200" dirty="0" smtClean="0">
                <a:latin typeface="Courier New"/>
                <a:cs typeface="Courier New"/>
              </a:rPr>
              <a:t>procedure :: write=&gt;</a:t>
            </a:r>
            <a:r>
              <a:rPr lang="en-US" sz="4200" dirty="0" err="1" smtClean="0">
                <a:latin typeface="Courier New"/>
                <a:cs typeface="Courier New"/>
              </a:rPr>
              <a:t>write_class</a:t>
            </a:r>
            <a:endParaRPr lang="en-US" sz="4200" dirty="0">
              <a:latin typeface="Courier New"/>
              <a:cs typeface="Courier New"/>
            </a:endParaRPr>
          </a:p>
          <a:p>
            <a:pPr marL="0" indent="0">
              <a:buNone/>
            </a:pPr>
            <a:r>
              <a:rPr lang="en-US" sz="4200" dirty="0" smtClean="0">
                <a:latin typeface="Courier New"/>
                <a:cs typeface="Courier New"/>
              </a:rPr>
              <a:t>end type </a:t>
            </a:r>
            <a:r>
              <a:rPr lang="en-US" sz="4200" dirty="0" err="1" smtClean="0">
                <a:latin typeface="Courier New"/>
                <a:cs typeface="Courier New"/>
              </a:rPr>
              <a:t>MyType</a:t>
            </a:r>
            <a:endParaRPr lang="en-US" sz="4200" dirty="0" smtClean="0">
              <a:latin typeface="Courier New"/>
              <a:cs typeface="Courier New"/>
            </a:endParaRPr>
          </a:p>
          <a:p>
            <a:pPr marL="0" indent="0">
              <a:buNone/>
            </a:pPr>
            <a:endParaRPr lang="en-US" sz="4200" dirty="0" smtClean="0">
              <a:latin typeface="Courier New"/>
              <a:cs typeface="Courier New"/>
            </a:endParaRPr>
          </a:p>
          <a:p>
            <a:pPr marL="0" indent="0">
              <a:buNone/>
            </a:pPr>
            <a:r>
              <a:rPr lang="en-US" sz="4200" dirty="0" smtClean="0">
                <a:latin typeface="Courier New"/>
                <a:cs typeface="Courier New"/>
              </a:rPr>
              <a:t>interface </a:t>
            </a:r>
            <a:r>
              <a:rPr lang="en-US" sz="4200" dirty="0" err="1" smtClean="0">
                <a:latin typeface="Courier New"/>
                <a:cs typeface="Courier New"/>
              </a:rPr>
              <a:t>mytype</a:t>
            </a:r>
            <a:endParaRPr lang="en-US" sz="4200" dirty="0" smtClean="0">
              <a:latin typeface="Courier New"/>
              <a:cs typeface="Courier New"/>
            </a:endParaRPr>
          </a:p>
          <a:p>
            <a:pPr marL="0" indent="0">
              <a:buNone/>
            </a:pPr>
            <a:r>
              <a:rPr lang="en-US" sz="4200" dirty="0">
                <a:latin typeface="Courier New"/>
                <a:cs typeface="Courier New"/>
              </a:rPr>
              <a:t> </a:t>
            </a:r>
            <a:r>
              <a:rPr lang="en-US" sz="4200" dirty="0" smtClean="0">
                <a:latin typeface="Courier New"/>
                <a:cs typeface="Courier New"/>
              </a:rPr>
              <a:t>  module procedure construct1, construct2 </a:t>
            </a:r>
          </a:p>
          <a:p>
            <a:pPr marL="0" indent="0">
              <a:buNone/>
            </a:pPr>
            <a:r>
              <a:rPr lang="en-US" sz="4200" dirty="0" smtClean="0">
                <a:latin typeface="Courier New"/>
                <a:cs typeface="Courier New"/>
              </a:rPr>
              <a:t>end interface</a:t>
            </a:r>
            <a:endParaRPr lang="en-US" sz="4200" dirty="0">
              <a:latin typeface="Courier New"/>
              <a:cs typeface="Courier New"/>
            </a:endParaRPr>
          </a:p>
          <a:p>
            <a:pPr marL="0" indent="0">
              <a:buNone/>
            </a:pPr>
            <a:endParaRPr lang="en-US" sz="8000" dirty="0" smtClean="0">
              <a:latin typeface="Courier New"/>
              <a:cs typeface="Courier New"/>
            </a:endParaRPr>
          </a:p>
        </p:txBody>
      </p:sp>
    </p:spTree>
    <p:extLst>
      <p:ext uri="{BB962C8B-B14F-4D97-AF65-F5344CB8AC3E}">
        <p14:creationId xmlns:p14="http://schemas.microsoft.com/office/powerpoint/2010/main" val="1690376582"/>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Constructor Example, P. 2</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sz="2000" dirty="0">
                <a:latin typeface="Courier New"/>
                <a:cs typeface="Courier New"/>
              </a:rPr>
              <a:t>contains</a:t>
            </a:r>
          </a:p>
          <a:p>
            <a:pPr marL="0" indent="0">
              <a:buNone/>
            </a:pPr>
            <a:r>
              <a:rPr lang="en-US" sz="2000" dirty="0">
                <a:latin typeface="Courier New"/>
                <a:cs typeface="Courier New"/>
              </a:rPr>
              <a:t>  </a:t>
            </a:r>
            <a:r>
              <a:rPr lang="en-US" sz="2000" dirty="0" smtClean="0">
                <a:latin typeface="Courier New"/>
                <a:cs typeface="Courier New"/>
              </a:rPr>
              <a:t>type(</a:t>
            </a:r>
            <a:r>
              <a:rPr lang="en-US" sz="2000" dirty="0" err="1" smtClean="0">
                <a:latin typeface="Courier New"/>
                <a:cs typeface="Courier New"/>
              </a:rPr>
              <a:t>MyType</a:t>
            </a:r>
            <a:r>
              <a:rPr lang="en-US" sz="2000" dirty="0" smtClean="0">
                <a:latin typeface="Courier New"/>
                <a:cs typeface="Courier New"/>
              </a:rPr>
              <a:t>) function construct1(self,i1,i2,r1,r2)</a:t>
            </a:r>
            <a:endParaRPr lang="en-US" sz="2000" dirty="0">
              <a:latin typeface="Courier New"/>
              <a:cs typeface="Courier New"/>
            </a:endParaRPr>
          </a:p>
          <a:p>
            <a:pPr lvl="1" indent="0">
              <a:buNone/>
            </a:pPr>
            <a:r>
              <a:rPr lang="en-US" sz="2000" dirty="0">
                <a:latin typeface="Courier New"/>
                <a:cs typeface="Courier New"/>
              </a:rPr>
              <a:t>  class(</a:t>
            </a:r>
            <a:r>
              <a:rPr lang="en-US" sz="2000" dirty="0" err="1">
                <a:latin typeface="Courier New"/>
                <a:cs typeface="Courier New"/>
              </a:rPr>
              <a:t>MyType</a:t>
            </a:r>
            <a:r>
              <a:rPr lang="en-US" sz="2000" dirty="0">
                <a:latin typeface="Courier New"/>
                <a:cs typeface="Courier New"/>
              </a:rPr>
              <a:t>), intent(</a:t>
            </a:r>
            <a:r>
              <a:rPr lang="en-US" sz="2000" dirty="0" err="1">
                <a:latin typeface="Courier New"/>
                <a:cs typeface="Courier New"/>
              </a:rPr>
              <a:t>inout</a:t>
            </a:r>
            <a:r>
              <a:rPr lang="en-US" sz="2000" dirty="0">
                <a:latin typeface="Courier New"/>
                <a:cs typeface="Courier New"/>
              </a:rPr>
              <a:t>) :: </a:t>
            </a:r>
            <a:r>
              <a:rPr lang="en-US" sz="2000" dirty="0" smtClean="0">
                <a:latin typeface="Courier New"/>
                <a:cs typeface="Courier New"/>
              </a:rPr>
              <a:t>self</a:t>
            </a:r>
          </a:p>
          <a:p>
            <a:pPr lvl="1" indent="0">
              <a:buNone/>
            </a:pPr>
            <a:r>
              <a:rPr lang="en-US" sz="2000" dirty="0">
                <a:latin typeface="Courier New"/>
                <a:cs typeface="Courier New"/>
              </a:rPr>
              <a:t> </a:t>
            </a:r>
            <a:r>
              <a:rPr lang="en-US" sz="2000" dirty="0" smtClean="0">
                <a:latin typeface="Courier New"/>
                <a:cs typeface="Courier New"/>
              </a:rPr>
              <a:t> integer,       intent(in)    :: i1,i2</a:t>
            </a:r>
            <a:endParaRPr lang="en-US" sz="2000" dirty="0">
              <a:latin typeface="Courier New"/>
              <a:cs typeface="Courier New"/>
            </a:endParaRPr>
          </a:p>
          <a:p>
            <a:pPr lvl="1" indent="0">
              <a:buNone/>
            </a:pPr>
            <a:r>
              <a:rPr lang="en-US" sz="2000" dirty="0">
                <a:latin typeface="Courier New"/>
                <a:cs typeface="Courier New"/>
              </a:rPr>
              <a:t>  </a:t>
            </a:r>
            <a:r>
              <a:rPr lang="en-US" sz="2000" dirty="0" smtClean="0">
                <a:latin typeface="Courier New"/>
                <a:cs typeface="Courier New"/>
              </a:rPr>
              <a:t>real,          intent(in)    </a:t>
            </a:r>
            <a:r>
              <a:rPr lang="en-US" sz="2000" dirty="0">
                <a:latin typeface="Courier New"/>
                <a:cs typeface="Courier New"/>
              </a:rPr>
              <a:t>:</a:t>
            </a:r>
            <a:r>
              <a:rPr lang="en-US" sz="2000" dirty="0" smtClean="0">
                <a:latin typeface="Courier New"/>
                <a:cs typeface="Courier New"/>
              </a:rPr>
              <a:t>: r1, r2</a:t>
            </a:r>
            <a:endParaRPr lang="en-US" sz="2000" dirty="0">
              <a:latin typeface="Courier New"/>
              <a:cs typeface="Courier New"/>
            </a:endParaRPr>
          </a:p>
          <a:p>
            <a:pPr lvl="1" indent="0">
              <a:buNone/>
            </a:pPr>
            <a:r>
              <a:rPr lang="en-US" sz="2000" dirty="0">
                <a:latin typeface="Courier New"/>
                <a:cs typeface="Courier New"/>
              </a:rPr>
              <a:t>  </a:t>
            </a:r>
            <a:r>
              <a:rPr lang="en-US" sz="2000" dirty="0" err="1" smtClean="0">
                <a:latin typeface="Courier New"/>
                <a:cs typeface="Courier New"/>
              </a:rPr>
              <a:t>self%</a:t>
            </a:r>
            <a:r>
              <a:rPr lang="en-US" sz="2000" dirty="0" err="1">
                <a:latin typeface="Courier New"/>
                <a:cs typeface="Courier New"/>
              </a:rPr>
              <a:t>i</a:t>
            </a:r>
            <a:r>
              <a:rPr lang="en-US" sz="2000" dirty="0" smtClean="0">
                <a:latin typeface="Courier New"/>
                <a:cs typeface="Courier New"/>
              </a:rPr>
              <a:t>=i1; </a:t>
            </a:r>
            <a:r>
              <a:rPr lang="en-US" sz="2000" dirty="0" err="1" smtClean="0">
                <a:latin typeface="Courier New"/>
                <a:cs typeface="Courier New"/>
              </a:rPr>
              <a:t>self%</a:t>
            </a:r>
            <a:r>
              <a:rPr lang="en-US" sz="2000" dirty="0" err="1">
                <a:latin typeface="Courier New"/>
                <a:cs typeface="Courier New"/>
              </a:rPr>
              <a:t>j</a:t>
            </a:r>
            <a:r>
              <a:rPr lang="en-US" sz="2000" dirty="0" smtClean="0">
                <a:latin typeface="Courier New"/>
                <a:cs typeface="Courier New"/>
              </a:rPr>
              <a:t>=i2</a:t>
            </a:r>
            <a:endParaRPr lang="en-US" sz="2000" dirty="0">
              <a:latin typeface="Courier New"/>
              <a:cs typeface="Courier New"/>
            </a:endParaRPr>
          </a:p>
          <a:p>
            <a:pPr lvl="1" indent="0">
              <a:buNone/>
            </a:pPr>
            <a:r>
              <a:rPr lang="en-US" sz="2000" dirty="0">
                <a:latin typeface="Courier New"/>
                <a:cs typeface="Courier New"/>
              </a:rPr>
              <a:t>  </a:t>
            </a:r>
            <a:r>
              <a:rPr lang="en-US" sz="2000" dirty="0" err="1" smtClean="0">
                <a:latin typeface="Courier New"/>
                <a:cs typeface="Courier New"/>
              </a:rPr>
              <a:t>self%</a:t>
            </a:r>
            <a:r>
              <a:rPr lang="en-US" sz="2000" dirty="0" err="1">
                <a:latin typeface="Courier New"/>
                <a:cs typeface="Courier New"/>
              </a:rPr>
              <a:t>x</a:t>
            </a:r>
            <a:r>
              <a:rPr lang="en-US" sz="2000" dirty="0" smtClean="0">
                <a:latin typeface="Courier New"/>
                <a:cs typeface="Courier New"/>
              </a:rPr>
              <a:t>=r1</a:t>
            </a:r>
            <a:r>
              <a:rPr lang="en-US" sz="2000" dirty="0">
                <a:latin typeface="Courier New"/>
                <a:cs typeface="Courier New"/>
              </a:rPr>
              <a:t>; </a:t>
            </a:r>
            <a:r>
              <a:rPr lang="en-US" sz="2000" dirty="0" err="1" smtClean="0">
                <a:latin typeface="Courier New"/>
                <a:cs typeface="Courier New"/>
              </a:rPr>
              <a:t>self%</a:t>
            </a:r>
            <a:r>
              <a:rPr lang="en-US" sz="2000" dirty="0" err="1">
                <a:latin typeface="Courier New"/>
                <a:cs typeface="Courier New"/>
              </a:rPr>
              <a:t>y</a:t>
            </a:r>
            <a:r>
              <a:rPr lang="en-US" sz="2000" dirty="0" smtClean="0">
                <a:latin typeface="Courier New"/>
                <a:cs typeface="Courier New"/>
              </a:rPr>
              <a:t>=r2</a:t>
            </a:r>
            <a:endParaRPr lang="en-US" sz="2000" dirty="0">
              <a:latin typeface="Courier New"/>
              <a:cs typeface="Courier New"/>
            </a:endParaRPr>
          </a:p>
          <a:p>
            <a:pPr marL="0" indent="0">
              <a:buNone/>
            </a:pPr>
            <a:r>
              <a:rPr lang="en-US" sz="2000" dirty="0">
                <a:latin typeface="Courier New"/>
                <a:cs typeface="Courier New"/>
              </a:rPr>
              <a:t>  end </a:t>
            </a:r>
            <a:r>
              <a:rPr lang="en-US" sz="2000" dirty="0" smtClean="0">
                <a:latin typeface="Courier New"/>
                <a:cs typeface="Courier New"/>
              </a:rPr>
              <a:t>function</a:t>
            </a:r>
          </a:p>
          <a:p>
            <a:pPr marL="0" indent="0">
              <a:buNone/>
            </a:pPr>
            <a:endParaRPr lang="en-US" sz="2000" dirty="0" smtClean="0">
              <a:latin typeface="Courier New"/>
              <a:cs typeface="Courier New"/>
            </a:endParaRPr>
          </a:p>
          <a:p>
            <a:pPr marL="0" indent="0">
              <a:buNone/>
            </a:pPr>
            <a:r>
              <a:rPr lang="en-US" sz="2000" dirty="0" smtClean="0">
                <a:latin typeface="Courier New"/>
                <a:cs typeface="Courier New"/>
              </a:rPr>
              <a:t>  type(</a:t>
            </a:r>
            <a:r>
              <a:rPr lang="en-US" sz="2000" dirty="0" err="1" smtClean="0">
                <a:latin typeface="Courier New"/>
                <a:cs typeface="Courier New"/>
              </a:rPr>
              <a:t>MyType</a:t>
            </a:r>
            <a:r>
              <a:rPr lang="en-US" sz="2000" dirty="0" smtClean="0">
                <a:latin typeface="Courier New"/>
                <a:cs typeface="Courier New"/>
              </a:rPr>
              <a:t>) </a:t>
            </a:r>
            <a:r>
              <a:rPr lang="en-US" sz="2000" dirty="0">
                <a:latin typeface="Courier New"/>
                <a:cs typeface="Courier New"/>
              </a:rPr>
              <a:t>function </a:t>
            </a:r>
            <a:r>
              <a:rPr lang="en-US" sz="2000" dirty="0" smtClean="0">
                <a:latin typeface="Courier New"/>
                <a:cs typeface="Courier New"/>
              </a:rPr>
              <a:t>construct2(self,r1</a:t>
            </a:r>
            <a:r>
              <a:rPr lang="en-US" sz="2000" dirty="0">
                <a:latin typeface="Courier New"/>
                <a:cs typeface="Courier New"/>
              </a:rPr>
              <a:t>,r2)</a:t>
            </a:r>
          </a:p>
          <a:p>
            <a:pPr lvl="1" indent="0">
              <a:buNone/>
            </a:pPr>
            <a:r>
              <a:rPr lang="en-US" sz="2000" dirty="0">
                <a:latin typeface="Courier New"/>
                <a:cs typeface="Courier New"/>
              </a:rPr>
              <a:t>  class(</a:t>
            </a:r>
            <a:r>
              <a:rPr lang="en-US" sz="2000" dirty="0" err="1">
                <a:latin typeface="Courier New"/>
                <a:cs typeface="Courier New"/>
              </a:rPr>
              <a:t>MyType</a:t>
            </a:r>
            <a:r>
              <a:rPr lang="en-US" sz="2000" dirty="0">
                <a:latin typeface="Courier New"/>
                <a:cs typeface="Courier New"/>
              </a:rPr>
              <a:t>), intent(</a:t>
            </a:r>
            <a:r>
              <a:rPr lang="en-US" sz="2000" dirty="0" err="1">
                <a:latin typeface="Courier New"/>
                <a:cs typeface="Courier New"/>
              </a:rPr>
              <a:t>inout</a:t>
            </a:r>
            <a:r>
              <a:rPr lang="en-US" sz="2000" dirty="0">
                <a:latin typeface="Courier New"/>
                <a:cs typeface="Courier New"/>
              </a:rPr>
              <a:t>) :: </a:t>
            </a:r>
            <a:r>
              <a:rPr lang="en-US" sz="2000" dirty="0" smtClean="0">
                <a:latin typeface="Courier New"/>
                <a:cs typeface="Courier New"/>
              </a:rPr>
              <a:t>self</a:t>
            </a:r>
            <a:endParaRPr lang="en-US" sz="2000" dirty="0">
              <a:latin typeface="Courier New"/>
              <a:cs typeface="Courier New"/>
            </a:endParaRPr>
          </a:p>
          <a:p>
            <a:pPr lvl="1" indent="0">
              <a:buNone/>
            </a:pPr>
            <a:r>
              <a:rPr lang="en-US" sz="2000" dirty="0" smtClean="0">
                <a:latin typeface="Courier New"/>
                <a:cs typeface="Courier New"/>
              </a:rPr>
              <a:t>  real</a:t>
            </a:r>
            <a:r>
              <a:rPr lang="en-US" sz="2000" dirty="0">
                <a:latin typeface="Courier New"/>
                <a:cs typeface="Courier New"/>
              </a:rPr>
              <a:t>,          intent(in)    :: r1, r2</a:t>
            </a:r>
          </a:p>
          <a:p>
            <a:pPr lvl="1" indent="0">
              <a:buNone/>
            </a:pPr>
            <a:r>
              <a:rPr lang="en-US" sz="2000" dirty="0">
                <a:latin typeface="Courier New"/>
                <a:cs typeface="Courier New"/>
              </a:rPr>
              <a:t>  </a:t>
            </a:r>
            <a:r>
              <a:rPr lang="en-US" sz="2000" dirty="0" err="1" smtClean="0">
                <a:latin typeface="Courier New"/>
                <a:cs typeface="Courier New"/>
              </a:rPr>
              <a:t>self%</a:t>
            </a:r>
            <a:r>
              <a:rPr lang="en-US" sz="2000" dirty="0" err="1">
                <a:latin typeface="Courier New"/>
                <a:cs typeface="Courier New"/>
              </a:rPr>
              <a:t>i</a:t>
            </a:r>
            <a:r>
              <a:rPr lang="en-US" sz="2000" dirty="0" smtClean="0">
                <a:latin typeface="Courier New"/>
                <a:cs typeface="Courier New"/>
              </a:rPr>
              <a:t>=0; </a:t>
            </a:r>
            <a:r>
              <a:rPr lang="en-US" sz="2000" dirty="0">
                <a:latin typeface="Courier New"/>
                <a:cs typeface="Courier New"/>
              </a:rPr>
              <a:t> </a:t>
            </a:r>
            <a:r>
              <a:rPr lang="en-US" sz="2000" dirty="0" err="1" smtClean="0">
                <a:latin typeface="Courier New"/>
                <a:cs typeface="Courier New"/>
              </a:rPr>
              <a:t>self%</a:t>
            </a:r>
            <a:r>
              <a:rPr lang="en-US" sz="2000" dirty="0" err="1">
                <a:latin typeface="Courier New"/>
                <a:cs typeface="Courier New"/>
              </a:rPr>
              <a:t>j</a:t>
            </a:r>
            <a:r>
              <a:rPr lang="en-US" sz="2000" dirty="0" smtClean="0">
                <a:latin typeface="Courier New"/>
                <a:cs typeface="Courier New"/>
              </a:rPr>
              <a:t>=0</a:t>
            </a:r>
            <a:endParaRPr lang="en-US" sz="2000" dirty="0">
              <a:latin typeface="Courier New"/>
              <a:cs typeface="Courier New"/>
            </a:endParaRPr>
          </a:p>
          <a:p>
            <a:pPr lvl="1" indent="0">
              <a:buNone/>
            </a:pPr>
            <a:r>
              <a:rPr lang="en-US" sz="2000" dirty="0">
                <a:latin typeface="Courier New"/>
                <a:cs typeface="Courier New"/>
              </a:rPr>
              <a:t>  </a:t>
            </a:r>
            <a:r>
              <a:rPr lang="en-US" sz="2000" dirty="0" err="1" smtClean="0">
                <a:latin typeface="Courier New"/>
                <a:cs typeface="Courier New"/>
              </a:rPr>
              <a:t>self%</a:t>
            </a:r>
            <a:r>
              <a:rPr lang="en-US" sz="2000" dirty="0" err="1">
                <a:latin typeface="Courier New"/>
                <a:cs typeface="Courier New"/>
              </a:rPr>
              <a:t>x</a:t>
            </a:r>
            <a:r>
              <a:rPr lang="en-US" sz="2000" dirty="0">
                <a:latin typeface="Courier New"/>
                <a:cs typeface="Courier New"/>
              </a:rPr>
              <a:t>=r1; </a:t>
            </a:r>
            <a:r>
              <a:rPr lang="en-US" sz="2000" dirty="0" err="1" smtClean="0">
                <a:latin typeface="Courier New"/>
                <a:cs typeface="Courier New"/>
              </a:rPr>
              <a:t>self%</a:t>
            </a:r>
            <a:r>
              <a:rPr lang="en-US" sz="2000" dirty="0" err="1">
                <a:latin typeface="Courier New"/>
                <a:cs typeface="Courier New"/>
              </a:rPr>
              <a:t>y</a:t>
            </a:r>
            <a:r>
              <a:rPr lang="en-US" sz="2000" dirty="0">
                <a:latin typeface="Courier New"/>
                <a:cs typeface="Courier New"/>
              </a:rPr>
              <a:t>=r2</a:t>
            </a:r>
          </a:p>
          <a:p>
            <a:pPr marL="0" indent="0">
              <a:buNone/>
            </a:pPr>
            <a:r>
              <a:rPr lang="en-US" sz="2000" dirty="0">
                <a:latin typeface="Courier New"/>
                <a:cs typeface="Courier New"/>
              </a:rPr>
              <a:t>  end function</a:t>
            </a:r>
            <a:endParaRPr lang="en-US" dirty="0"/>
          </a:p>
          <a:p>
            <a:pPr marL="0" indent="0">
              <a:buNone/>
            </a:pPr>
            <a:endParaRPr lang="en-US" dirty="0"/>
          </a:p>
        </p:txBody>
      </p:sp>
    </p:spTree>
    <p:extLst>
      <p:ext uri="{BB962C8B-B14F-4D97-AF65-F5344CB8AC3E}">
        <p14:creationId xmlns:p14="http://schemas.microsoft.com/office/powerpoint/2010/main" val="1615502228"/>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Constructor Example, P. 3</a:t>
            </a:r>
            <a:endParaRPr lang="en-US" dirty="0"/>
          </a:p>
        </p:txBody>
      </p:sp>
      <p:sp>
        <p:nvSpPr>
          <p:cNvPr id="3" name="Content Placeholder 2"/>
          <p:cNvSpPr>
            <a:spLocks noGrp="1"/>
          </p:cNvSpPr>
          <p:nvPr>
            <p:ph idx="1"/>
          </p:nvPr>
        </p:nvSpPr>
        <p:spPr/>
        <p:txBody>
          <a:bodyPr>
            <a:normAutofit/>
          </a:bodyPr>
          <a:lstStyle/>
          <a:p>
            <a:pPr marL="0" indent="0">
              <a:buNone/>
            </a:pPr>
            <a:r>
              <a:rPr lang="en-US" sz="2000" dirty="0" smtClean="0">
                <a:latin typeface="Courier New"/>
                <a:cs typeface="Courier New"/>
              </a:rPr>
              <a:t>subroutine </a:t>
            </a:r>
            <a:r>
              <a:rPr lang="en-US" sz="2000" dirty="0" err="1" smtClean="0">
                <a:latin typeface="Courier New"/>
                <a:cs typeface="Courier New"/>
              </a:rPr>
              <a:t>write_class</a:t>
            </a:r>
            <a:r>
              <a:rPr lang="en-US" sz="2000" dirty="0" smtClean="0">
                <a:latin typeface="Courier New"/>
                <a:cs typeface="Courier New"/>
              </a:rPr>
              <a:t>(</a:t>
            </a:r>
            <a:r>
              <a:rPr lang="en-US" sz="2000" dirty="0" err="1" smtClean="0">
                <a:latin typeface="Courier New"/>
                <a:cs typeface="Courier New"/>
              </a:rPr>
              <a:t>self,iunit</a:t>
            </a:r>
            <a:r>
              <a:rPr lang="en-US" sz="2000" dirty="0" smtClean="0">
                <a:latin typeface="Courier New"/>
                <a:cs typeface="Courier New"/>
              </a:rPr>
              <a:t>)</a:t>
            </a:r>
          </a:p>
          <a:p>
            <a:pPr marL="0" indent="0">
              <a:buNone/>
            </a:pPr>
            <a:r>
              <a:rPr lang="en-US" sz="2000" dirty="0">
                <a:latin typeface="Courier New"/>
                <a:cs typeface="Courier New"/>
              </a:rPr>
              <a:t> </a:t>
            </a:r>
            <a:r>
              <a:rPr lang="en-US" sz="2000" dirty="0" smtClean="0">
                <a:latin typeface="Courier New"/>
                <a:cs typeface="Courier New"/>
              </a:rPr>
              <a:t>    class(</a:t>
            </a:r>
            <a:r>
              <a:rPr lang="en-US" sz="2000" dirty="0" err="1" smtClean="0">
                <a:latin typeface="Courier New"/>
                <a:cs typeface="Courier New"/>
              </a:rPr>
              <a:t>MyType</a:t>
            </a:r>
            <a:r>
              <a:rPr lang="en-US" sz="2000" dirty="0" smtClean="0">
                <a:latin typeface="Courier New"/>
                <a:cs typeface="Courier New"/>
              </a:rPr>
              <a:t>), intent(in) :: self</a:t>
            </a:r>
          </a:p>
          <a:p>
            <a:pPr marL="0" indent="0">
              <a:buNone/>
            </a:pPr>
            <a:r>
              <a:rPr lang="en-US" sz="2000" dirty="0">
                <a:latin typeface="Courier New"/>
                <a:cs typeface="Courier New"/>
              </a:rPr>
              <a:t> </a:t>
            </a:r>
            <a:r>
              <a:rPr lang="en-US" sz="2000" dirty="0" smtClean="0">
                <a:latin typeface="Courier New"/>
                <a:cs typeface="Courier New"/>
              </a:rPr>
              <a:t>    integer, intent(in)       :: </a:t>
            </a:r>
            <a:r>
              <a:rPr lang="en-US" sz="2000" dirty="0" err="1" smtClean="0">
                <a:latin typeface="Courier New"/>
                <a:cs typeface="Courier New"/>
              </a:rPr>
              <a:t>iunit</a:t>
            </a:r>
            <a:r>
              <a:rPr lang="en-US" sz="2000" dirty="0" smtClean="0">
                <a:latin typeface="Courier New"/>
                <a:cs typeface="Courier New"/>
              </a:rPr>
              <a:t> </a:t>
            </a:r>
          </a:p>
          <a:p>
            <a:pPr marL="0" indent="0">
              <a:buNone/>
            </a:pPr>
            <a:r>
              <a:rPr lang="en-US" sz="2000" dirty="0">
                <a:latin typeface="Courier New"/>
                <a:cs typeface="Courier New"/>
              </a:rPr>
              <a:t> </a:t>
            </a:r>
            <a:r>
              <a:rPr lang="en-US" sz="2000" dirty="0" smtClean="0">
                <a:latin typeface="Courier New"/>
                <a:cs typeface="Courier New"/>
              </a:rPr>
              <a:t>        write(*,*) "Integers </a:t>
            </a:r>
            <a:r>
              <a:rPr lang="en-US" sz="2000" dirty="0">
                <a:latin typeface="Courier New"/>
                <a:cs typeface="Courier New"/>
              </a:rPr>
              <a:t>"</a:t>
            </a:r>
            <a:r>
              <a:rPr lang="en-US" sz="2000" dirty="0" smtClean="0">
                <a:latin typeface="Courier New"/>
                <a:cs typeface="Courier New"/>
              </a:rPr>
              <a:t>,</a:t>
            </a:r>
            <a:r>
              <a:rPr lang="en-US" sz="2000" dirty="0" err="1" smtClean="0">
                <a:latin typeface="Courier New"/>
                <a:cs typeface="Courier New"/>
              </a:rPr>
              <a:t>self%i</a:t>
            </a:r>
            <a:r>
              <a:rPr lang="en-US" sz="2000" dirty="0" smtClean="0">
                <a:latin typeface="Courier New"/>
                <a:cs typeface="Courier New"/>
              </a:rPr>
              <a:t>, </a:t>
            </a:r>
            <a:r>
              <a:rPr lang="en-US" sz="2000" dirty="0" err="1" smtClean="0">
                <a:latin typeface="Courier New"/>
                <a:cs typeface="Courier New"/>
              </a:rPr>
              <a:t>self%j</a:t>
            </a:r>
            <a:endParaRPr lang="en-US" sz="2000" dirty="0" smtClean="0">
              <a:latin typeface="Courier New"/>
              <a:cs typeface="Courier New"/>
            </a:endParaRPr>
          </a:p>
          <a:p>
            <a:pPr marL="0" indent="0">
              <a:buNone/>
            </a:pPr>
            <a:r>
              <a:rPr lang="en-US" sz="2000" dirty="0">
                <a:latin typeface="Courier New"/>
                <a:cs typeface="Courier New"/>
              </a:rPr>
              <a:t> </a:t>
            </a:r>
            <a:r>
              <a:rPr lang="en-US" sz="2000" dirty="0" smtClean="0">
                <a:latin typeface="Courier New"/>
                <a:cs typeface="Courier New"/>
              </a:rPr>
              <a:t>        write(*,*) "</a:t>
            </a:r>
            <a:r>
              <a:rPr lang="en-US" sz="2000" dirty="0" err="1" smtClean="0">
                <a:latin typeface="Courier New"/>
                <a:cs typeface="Courier New"/>
              </a:rPr>
              <a:t>Reals</a:t>
            </a:r>
            <a:r>
              <a:rPr lang="en-US" sz="2000" dirty="0" smtClean="0">
                <a:latin typeface="Courier New"/>
                <a:cs typeface="Courier New"/>
              </a:rPr>
              <a:t> </a:t>
            </a:r>
            <a:r>
              <a:rPr lang="en-US" sz="2000" dirty="0">
                <a:latin typeface="Courier New"/>
                <a:cs typeface="Courier New"/>
              </a:rPr>
              <a:t>"</a:t>
            </a:r>
            <a:r>
              <a:rPr lang="en-US" sz="2000" dirty="0" smtClean="0">
                <a:latin typeface="Courier New"/>
                <a:cs typeface="Courier New"/>
              </a:rPr>
              <a:t>, </a:t>
            </a:r>
            <a:r>
              <a:rPr lang="en-US" sz="2000" dirty="0" err="1" smtClean="0">
                <a:latin typeface="Courier New"/>
                <a:cs typeface="Courier New"/>
              </a:rPr>
              <a:t>self%x</a:t>
            </a:r>
            <a:r>
              <a:rPr lang="en-US" sz="2000" dirty="0" smtClean="0">
                <a:latin typeface="Courier New"/>
                <a:cs typeface="Courier New"/>
              </a:rPr>
              <a:t>, </a:t>
            </a:r>
            <a:r>
              <a:rPr lang="en-US" sz="2000" dirty="0" err="1" smtClean="0">
                <a:latin typeface="Courier New"/>
                <a:cs typeface="Courier New"/>
              </a:rPr>
              <a:t>self%y</a:t>
            </a:r>
            <a:endParaRPr lang="en-US" sz="2000" dirty="0" smtClean="0">
              <a:latin typeface="Courier New"/>
              <a:cs typeface="Courier New"/>
            </a:endParaRPr>
          </a:p>
          <a:p>
            <a:pPr marL="0" indent="0">
              <a:buNone/>
            </a:pPr>
            <a:r>
              <a:rPr lang="en-US" sz="2000" dirty="0">
                <a:latin typeface="Courier New"/>
                <a:cs typeface="Courier New"/>
              </a:rPr>
              <a:t> </a:t>
            </a:r>
            <a:r>
              <a:rPr lang="en-US" sz="2000" dirty="0" smtClean="0">
                <a:latin typeface="Courier New"/>
                <a:cs typeface="Courier New"/>
              </a:rPr>
              <a:t>  end subroutine </a:t>
            </a:r>
            <a:r>
              <a:rPr lang="en-US" sz="2000" dirty="0" err="1" smtClean="0">
                <a:latin typeface="Courier New"/>
                <a:cs typeface="Courier New"/>
              </a:rPr>
              <a:t>write_class</a:t>
            </a:r>
            <a:endParaRPr lang="en-US" sz="2000" dirty="0" smtClean="0">
              <a:latin typeface="Courier New"/>
              <a:cs typeface="Courier New"/>
            </a:endParaRPr>
          </a:p>
          <a:p>
            <a:pPr marL="0" indent="0">
              <a:buNone/>
            </a:pPr>
            <a:r>
              <a:rPr lang="en-US" sz="2000" dirty="0" smtClean="0">
                <a:latin typeface="Courier New"/>
                <a:cs typeface="Courier New"/>
              </a:rPr>
              <a:t>end module </a:t>
            </a:r>
            <a:r>
              <a:rPr lang="en-US" sz="2000" dirty="0" err="1" smtClean="0">
                <a:latin typeface="Courier New"/>
                <a:cs typeface="Courier New"/>
              </a:rPr>
              <a:t>mytype_class</a:t>
            </a:r>
            <a:endParaRPr lang="en-US" sz="2000" dirty="0" smtClean="0">
              <a:latin typeface="Courier New"/>
              <a:cs typeface="Courier New"/>
            </a:endParaRPr>
          </a:p>
          <a:p>
            <a:pPr marL="0" indent="0">
              <a:buNone/>
            </a:pPr>
            <a:r>
              <a:rPr lang="en-US" dirty="0" smtClean="0"/>
              <a:t>…</a:t>
            </a:r>
            <a:r>
              <a:rPr lang="en-US" sz="2400" dirty="0" smtClean="0"/>
              <a:t>in caller:</a:t>
            </a:r>
          </a:p>
          <a:p>
            <a:pPr marL="0" indent="0">
              <a:buNone/>
            </a:pPr>
            <a:r>
              <a:rPr lang="en-US" sz="2000" dirty="0" smtClean="0">
                <a:latin typeface="Courier New"/>
                <a:cs typeface="Courier New"/>
              </a:rPr>
              <a:t>myvar1=</a:t>
            </a:r>
            <a:r>
              <a:rPr lang="en-US" sz="2000" dirty="0" err="1" smtClean="0">
                <a:latin typeface="Courier New"/>
                <a:cs typeface="Courier New"/>
              </a:rPr>
              <a:t>mytype</a:t>
            </a:r>
            <a:r>
              <a:rPr lang="en-US" sz="2000" dirty="0" smtClean="0">
                <a:latin typeface="Courier New"/>
                <a:cs typeface="Courier New"/>
              </a:rPr>
              <a:t>(1,2,1.,2.)</a:t>
            </a:r>
          </a:p>
          <a:p>
            <a:pPr marL="0" indent="0">
              <a:buNone/>
            </a:pPr>
            <a:r>
              <a:rPr lang="en-US" sz="2000" dirty="0" smtClean="0">
                <a:latin typeface="Courier New"/>
                <a:cs typeface="Courier New"/>
              </a:rPr>
              <a:t>myvar2=</a:t>
            </a:r>
            <a:r>
              <a:rPr lang="en-US" sz="2000" dirty="0" err="1" smtClean="0">
                <a:latin typeface="Courier New"/>
                <a:cs typeface="Courier New"/>
              </a:rPr>
              <a:t>mytype</a:t>
            </a:r>
            <a:r>
              <a:rPr lang="en-US" sz="2000" dirty="0" smtClean="0">
                <a:latin typeface="Courier New"/>
                <a:cs typeface="Courier New"/>
              </a:rPr>
              <a:t>(10.,11.)</a:t>
            </a:r>
          </a:p>
          <a:p>
            <a:pPr marL="0" indent="0">
              <a:buNone/>
            </a:pPr>
            <a:r>
              <a:rPr lang="en-US" sz="2000" dirty="0" smtClean="0">
                <a:latin typeface="Courier New"/>
                <a:cs typeface="Courier New"/>
              </a:rPr>
              <a:t>call myvar1%write(12)</a:t>
            </a:r>
          </a:p>
          <a:p>
            <a:pPr marL="0" indent="0">
              <a:buNone/>
            </a:pPr>
            <a:r>
              <a:rPr lang="en-US" sz="2000" dirty="0" smtClean="0">
                <a:latin typeface="Courier New"/>
                <a:cs typeface="Courier New"/>
              </a:rPr>
              <a:t>call myvar2%write(13)</a:t>
            </a:r>
          </a:p>
        </p:txBody>
      </p:sp>
    </p:spTree>
    <p:extLst>
      <p:ext uri="{BB962C8B-B14F-4D97-AF65-F5344CB8AC3E}">
        <p14:creationId xmlns:p14="http://schemas.microsoft.com/office/powerpoint/2010/main" val="2145428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Initializing at Compile Time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Variables can be declared and initialized at the same time:</a:t>
            </a:r>
          </a:p>
          <a:p>
            <a:pPr marL="0" indent="0">
              <a:buNone/>
            </a:pPr>
            <a:r>
              <a:rPr lang="en-US" dirty="0" smtClean="0"/>
              <a:t>  </a:t>
            </a:r>
            <a:r>
              <a:rPr lang="en-US" dirty="0" smtClean="0">
                <a:latin typeface="Courier New"/>
                <a:cs typeface="Courier New"/>
              </a:rPr>
              <a:t>real  :: x=1.e-8, y=42.</a:t>
            </a:r>
          </a:p>
          <a:p>
            <a:r>
              <a:rPr lang="en-US" dirty="0" smtClean="0"/>
              <a:t>When variables are initialized in this manner it happens only </a:t>
            </a:r>
            <a:r>
              <a:rPr lang="en-US" i="1" dirty="0" smtClean="0"/>
              <a:t>once</a:t>
            </a:r>
            <a:r>
              <a:rPr lang="en-US" dirty="0" smtClean="0"/>
              <a:t>, at compile time.  If this takes place in a subprogram it will not happen again upon repeated invocations.</a:t>
            </a:r>
          </a:p>
          <a:p>
            <a:r>
              <a:rPr lang="en-US" dirty="0" smtClean="0"/>
              <a:t>It is equivalent to the older </a:t>
            </a:r>
            <a:r>
              <a:rPr lang="en-US" dirty="0" smtClean="0">
                <a:latin typeface="Courier New"/>
                <a:cs typeface="Courier New"/>
              </a:rPr>
              <a:t>DATA</a:t>
            </a:r>
            <a:r>
              <a:rPr lang="en-US" dirty="0" smtClean="0"/>
              <a:t> statement</a:t>
            </a:r>
          </a:p>
          <a:p>
            <a:pPr marL="0" indent="0">
              <a:buNone/>
            </a:pPr>
            <a:r>
              <a:rPr lang="en-US" dirty="0" smtClean="0"/>
              <a:t>  </a:t>
            </a:r>
            <a:r>
              <a:rPr lang="en-US" dirty="0" smtClean="0">
                <a:latin typeface="Courier New"/>
                <a:cs typeface="Courier New"/>
              </a:rPr>
              <a:t>data </a:t>
            </a:r>
            <a:r>
              <a:rPr lang="en-US" dirty="0" err="1" smtClean="0">
                <a:latin typeface="Courier New"/>
                <a:cs typeface="Courier New"/>
              </a:rPr>
              <a:t>x,y</a:t>
            </a:r>
            <a:r>
              <a:rPr lang="en-US" dirty="0" smtClean="0">
                <a:latin typeface="Courier New"/>
                <a:cs typeface="Courier New"/>
              </a:rPr>
              <a:t>/1.e-8,42./</a:t>
            </a:r>
          </a:p>
          <a:p>
            <a:r>
              <a:rPr lang="en-US" dirty="0" smtClean="0"/>
              <a:t>In Fortran 2003 it became possible to initialize using intrinsic functions:</a:t>
            </a:r>
          </a:p>
          <a:p>
            <a:pPr marL="0" indent="0">
              <a:buNone/>
            </a:pPr>
            <a:r>
              <a:rPr lang="en-US" dirty="0" smtClean="0"/>
              <a:t>  </a:t>
            </a:r>
            <a:r>
              <a:rPr lang="en-US" dirty="0" smtClean="0">
                <a:latin typeface="Courier New"/>
                <a:cs typeface="Courier New"/>
              </a:rPr>
              <a:t>real  :: pi = 4.0*</a:t>
            </a:r>
            <a:r>
              <a:rPr lang="en-US" dirty="0" err="1" smtClean="0">
                <a:latin typeface="Courier New"/>
                <a:cs typeface="Courier New"/>
              </a:rPr>
              <a:t>atan</a:t>
            </a:r>
            <a:r>
              <a:rPr lang="en-US" dirty="0" smtClean="0">
                <a:latin typeface="Courier New"/>
                <a:cs typeface="Courier New"/>
              </a:rPr>
              <a:t>(1.0)</a:t>
            </a:r>
            <a:endParaRPr lang="en-US" dirty="0">
              <a:latin typeface="Courier New"/>
              <a:cs typeface="Courier New"/>
            </a:endParaRPr>
          </a:p>
        </p:txBody>
      </p:sp>
    </p:spTree>
    <p:extLst>
      <p:ext uri="{BB962C8B-B14F-4D97-AF65-F5344CB8AC3E}">
        <p14:creationId xmlns:p14="http://schemas.microsoft.com/office/powerpoint/2010/main" val="2296955067"/>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 and Polymorphism</a:t>
            </a:r>
            <a:endParaRPr lang="en-US" dirty="0"/>
          </a:p>
        </p:txBody>
      </p:sp>
      <p:sp>
        <p:nvSpPr>
          <p:cNvPr id="3" name="Content Placeholder 2"/>
          <p:cNvSpPr>
            <a:spLocks noGrp="1"/>
          </p:cNvSpPr>
          <p:nvPr>
            <p:ph idx="1"/>
          </p:nvPr>
        </p:nvSpPr>
        <p:spPr/>
        <p:txBody>
          <a:bodyPr>
            <a:normAutofit/>
          </a:bodyPr>
          <a:lstStyle/>
          <a:p>
            <a:r>
              <a:rPr lang="en-US" dirty="0" smtClean="0"/>
              <a:t>Classes can inherit from parent classes.</a:t>
            </a:r>
          </a:p>
          <a:p>
            <a:r>
              <a:rPr lang="en-US" dirty="0" smtClean="0"/>
              <a:t>Only single inheritance is supported.</a:t>
            </a:r>
          </a:p>
          <a:p>
            <a:r>
              <a:rPr lang="en-US" dirty="0" smtClean="0"/>
              <a:t>Attributes are not inherited if they are declared </a:t>
            </a:r>
            <a:r>
              <a:rPr lang="en-US" dirty="0" smtClean="0">
                <a:latin typeface="Courier New"/>
                <a:cs typeface="Courier New"/>
              </a:rPr>
              <a:t>private</a:t>
            </a:r>
            <a:r>
              <a:rPr lang="en-US" dirty="0" smtClean="0"/>
              <a:t>.  They must be public to be transmitted.  Programmers can use </a:t>
            </a:r>
            <a:r>
              <a:rPr lang="en-US" dirty="0" err="1" smtClean="0"/>
              <a:t>accessors</a:t>
            </a:r>
            <a:r>
              <a:rPr lang="en-US" dirty="0" smtClean="0"/>
              <a:t> and </a:t>
            </a:r>
            <a:r>
              <a:rPr lang="en-US" dirty="0" err="1" smtClean="0"/>
              <a:t>mutators</a:t>
            </a:r>
            <a:r>
              <a:rPr lang="en-US" dirty="0" smtClean="0"/>
              <a:t> to get or set the parent’s attributes.  </a:t>
            </a:r>
          </a:p>
        </p:txBody>
      </p:sp>
    </p:spTree>
    <p:extLst>
      <p:ext uri="{BB962C8B-B14F-4D97-AF65-F5344CB8AC3E}">
        <p14:creationId xmlns:p14="http://schemas.microsoft.com/office/powerpoint/2010/main" val="1396750976"/>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a:t>
            </a:r>
            <a:endParaRPr lang="en-US" dirty="0"/>
          </a:p>
        </p:txBody>
      </p:sp>
      <p:sp>
        <p:nvSpPr>
          <p:cNvPr id="3" name="Content Placeholder 2"/>
          <p:cNvSpPr>
            <a:spLocks noGrp="1"/>
          </p:cNvSpPr>
          <p:nvPr>
            <p:ph idx="1"/>
          </p:nvPr>
        </p:nvSpPr>
        <p:spPr/>
        <p:txBody>
          <a:bodyPr/>
          <a:lstStyle/>
          <a:p>
            <a:r>
              <a:rPr lang="en-US" dirty="0" smtClean="0"/>
              <a:t>Inheritance is not restricted to classes in Fortran. </a:t>
            </a:r>
          </a:p>
          <a:p>
            <a:pPr marL="0" indent="0">
              <a:buNone/>
            </a:pPr>
            <a:r>
              <a:rPr lang="en-US" dirty="0">
                <a:latin typeface="Courier New"/>
                <a:cs typeface="Courier New"/>
              </a:rPr>
              <a:t>type </a:t>
            </a:r>
            <a:r>
              <a:rPr lang="en-US" dirty="0" err="1">
                <a:latin typeface="Courier New"/>
                <a:cs typeface="Courier New"/>
              </a:rPr>
              <a:t>Parenttype</a:t>
            </a:r>
            <a:endParaRPr lang="en-US" dirty="0">
              <a:latin typeface="Courier New"/>
              <a:cs typeface="Courier New"/>
            </a:endParaRPr>
          </a:p>
          <a:p>
            <a:pPr marL="0" indent="0">
              <a:buNone/>
            </a:pPr>
            <a:r>
              <a:rPr lang="en-US" dirty="0">
                <a:latin typeface="Courier New"/>
                <a:cs typeface="Courier New"/>
              </a:rPr>
              <a:t>   integer :: </a:t>
            </a:r>
            <a:r>
              <a:rPr lang="en-US" dirty="0" err="1">
                <a:latin typeface="Courier New"/>
                <a:cs typeface="Courier New"/>
              </a:rPr>
              <a:t>my_id</a:t>
            </a:r>
            <a:endParaRPr lang="en-US" dirty="0">
              <a:latin typeface="Courier New"/>
              <a:cs typeface="Courier New"/>
            </a:endParaRPr>
          </a:p>
          <a:p>
            <a:pPr marL="0" indent="0">
              <a:buNone/>
            </a:pPr>
            <a:r>
              <a:rPr lang="en-US" dirty="0">
                <a:latin typeface="Courier New"/>
                <a:cs typeface="Courier New"/>
              </a:rPr>
              <a:t>   real    :: </a:t>
            </a:r>
            <a:r>
              <a:rPr lang="en-US" dirty="0" err="1">
                <a:latin typeface="Courier New"/>
                <a:cs typeface="Courier New"/>
              </a:rPr>
              <a:t>my_value</a:t>
            </a:r>
            <a:endParaRPr lang="en-US" dirty="0">
              <a:latin typeface="Courier New"/>
              <a:cs typeface="Courier New"/>
            </a:endParaRPr>
          </a:p>
          <a:p>
            <a:pPr marL="0" indent="0">
              <a:buNone/>
            </a:pPr>
            <a:r>
              <a:rPr lang="en-US" dirty="0">
                <a:latin typeface="Courier New"/>
                <a:cs typeface="Courier New"/>
              </a:rPr>
              <a:t>end type </a:t>
            </a:r>
            <a:r>
              <a:rPr lang="en-US" dirty="0" err="1">
                <a:latin typeface="Courier New"/>
                <a:cs typeface="Courier New"/>
              </a:rPr>
              <a:t>Parenttype</a:t>
            </a:r>
            <a:endParaRPr lang="en-US" dirty="0">
              <a:latin typeface="Courier New"/>
              <a:cs typeface="Courier New"/>
            </a:endParaRPr>
          </a:p>
          <a:p>
            <a:pPr marL="0" indent="0">
              <a:buNone/>
            </a:pPr>
            <a:r>
              <a:rPr lang="en-US" dirty="0">
                <a:latin typeface="Courier New"/>
                <a:cs typeface="Courier New"/>
              </a:rPr>
              <a:t>type </a:t>
            </a:r>
            <a:r>
              <a:rPr lang="en-US" dirty="0" err="1">
                <a:latin typeface="Courier New"/>
                <a:cs typeface="Courier New"/>
              </a:rPr>
              <a:t>Childtype</a:t>
            </a:r>
            <a:r>
              <a:rPr lang="en-US" dirty="0">
                <a:latin typeface="Courier New"/>
                <a:cs typeface="Courier New"/>
              </a:rPr>
              <a:t> extends (</a:t>
            </a:r>
            <a:r>
              <a:rPr lang="en-US" dirty="0" err="1">
                <a:latin typeface="Courier New"/>
                <a:cs typeface="Courier New"/>
              </a:rPr>
              <a:t>Parenttype</a:t>
            </a:r>
            <a:r>
              <a:rPr lang="en-US" dirty="0">
                <a:latin typeface="Courier New"/>
                <a:cs typeface="Courier New"/>
              </a:rPr>
              <a:t>)</a:t>
            </a:r>
          </a:p>
          <a:p>
            <a:pPr marL="0" indent="0">
              <a:buNone/>
            </a:pPr>
            <a:r>
              <a:rPr lang="en-US" dirty="0">
                <a:latin typeface="Courier New"/>
                <a:cs typeface="Courier New"/>
              </a:rPr>
              <a:t>   integer :: </a:t>
            </a:r>
            <a:r>
              <a:rPr lang="en-US" dirty="0" err="1">
                <a:latin typeface="Courier New"/>
                <a:cs typeface="Courier New"/>
              </a:rPr>
              <a:t>my_int</a:t>
            </a:r>
            <a:endParaRPr lang="en-US" dirty="0">
              <a:latin typeface="Courier New"/>
              <a:cs typeface="Courier New"/>
            </a:endParaRPr>
          </a:p>
          <a:p>
            <a:pPr marL="0" indent="0">
              <a:buNone/>
            </a:pPr>
            <a:r>
              <a:rPr lang="en-US" dirty="0">
                <a:latin typeface="Courier New"/>
                <a:cs typeface="Courier New"/>
              </a:rPr>
              <a:t>end type </a:t>
            </a:r>
            <a:r>
              <a:rPr lang="en-US" dirty="0" err="1" smtClean="0">
                <a:latin typeface="Courier New"/>
                <a:cs typeface="Courier New"/>
              </a:rPr>
              <a:t>Childtype</a:t>
            </a:r>
            <a:endParaRPr lang="en-US" dirty="0">
              <a:latin typeface="Courier New"/>
              <a:cs typeface="Courier New"/>
            </a:endParaRPr>
          </a:p>
        </p:txBody>
      </p:sp>
    </p:spTree>
    <p:extLst>
      <p:ext uri="{BB962C8B-B14F-4D97-AF65-F5344CB8AC3E}">
        <p14:creationId xmlns:p14="http://schemas.microsoft.com/office/powerpoint/2010/main" val="1060929278"/>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Attribute Inheritance</a:t>
            </a:r>
            <a:endParaRPr lang="en-US" dirty="0"/>
          </a:p>
        </p:txBody>
      </p:sp>
      <p:sp>
        <p:nvSpPr>
          <p:cNvPr id="3" name="Content Placeholder 2"/>
          <p:cNvSpPr>
            <a:spLocks noGrp="1"/>
          </p:cNvSpPr>
          <p:nvPr>
            <p:ph idx="1"/>
          </p:nvPr>
        </p:nvSpPr>
        <p:spPr/>
        <p:txBody>
          <a:bodyPr/>
          <a:lstStyle/>
          <a:p>
            <a:r>
              <a:rPr lang="en-US" dirty="0" smtClean="0"/>
              <a:t>The child type inherits all the attributes of its parent.</a:t>
            </a:r>
          </a:p>
          <a:p>
            <a:pPr marL="0" indent="0">
              <a:buNone/>
            </a:pPr>
            <a:r>
              <a:rPr lang="en-US" dirty="0" smtClean="0"/>
              <a:t>  </a:t>
            </a:r>
            <a:r>
              <a:rPr lang="en-US" dirty="0" smtClean="0">
                <a:latin typeface="Courier New"/>
                <a:cs typeface="Courier New"/>
              </a:rPr>
              <a:t>type(</a:t>
            </a:r>
            <a:r>
              <a:rPr lang="en-US" dirty="0" err="1" smtClean="0">
                <a:latin typeface="Courier New"/>
                <a:cs typeface="Courier New"/>
              </a:rPr>
              <a:t>ChildType</a:t>
            </a:r>
            <a:r>
              <a:rPr lang="en-US" dirty="0" smtClean="0">
                <a:latin typeface="Courier New"/>
                <a:cs typeface="Courier New"/>
              </a:rPr>
              <a:t>) :: </a:t>
            </a:r>
            <a:r>
              <a:rPr lang="en-US" dirty="0" err="1" smtClean="0">
                <a:latin typeface="Courier New"/>
                <a:cs typeface="Courier New"/>
              </a:rPr>
              <a:t>billy</a:t>
            </a:r>
            <a:endParaRPr lang="en-US" dirty="0" smtClean="0">
              <a:latin typeface="Courier New"/>
              <a:cs typeface="Courier New"/>
            </a:endParaRPr>
          </a:p>
          <a:p>
            <a:pPr marL="0" indent="0">
              <a:buNone/>
            </a:pPr>
            <a:r>
              <a:rPr lang="en-US" dirty="0"/>
              <a:t> </a:t>
            </a:r>
            <a:r>
              <a:rPr lang="en-US" dirty="0" smtClean="0"/>
              <a:t> </a:t>
            </a:r>
            <a:r>
              <a:rPr lang="en-US" dirty="0" err="1" smtClean="0">
                <a:latin typeface="Courier New"/>
                <a:cs typeface="Courier New"/>
              </a:rPr>
              <a:t>billy%my_id</a:t>
            </a:r>
            <a:r>
              <a:rPr lang="en-US" dirty="0" smtClean="0"/>
              <a:t> is valid, and is equivalent to</a:t>
            </a:r>
          </a:p>
          <a:p>
            <a:pPr marL="0" indent="0">
              <a:buNone/>
            </a:pPr>
            <a:r>
              <a:rPr lang="en-US" dirty="0"/>
              <a:t> </a:t>
            </a:r>
            <a:r>
              <a:rPr lang="en-US" dirty="0" smtClean="0"/>
              <a:t> </a:t>
            </a:r>
            <a:r>
              <a:rPr lang="en-US" dirty="0" err="1" smtClean="0">
                <a:latin typeface="Courier New"/>
                <a:cs typeface="Courier New"/>
              </a:rPr>
              <a:t>billy%ParentType%my_id</a:t>
            </a:r>
            <a:endParaRPr lang="en-US" dirty="0" smtClean="0">
              <a:latin typeface="Courier New"/>
              <a:cs typeface="Courier New"/>
            </a:endParaRPr>
          </a:p>
          <a:p>
            <a:r>
              <a:rPr lang="en-US" dirty="0" smtClean="0"/>
              <a:t>But </a:t>
            </a:r>
            <a:r>
              <a:rPr lang="en-US" dirty="0" err="1" smtClean="0">
                <a:latin typeface="Courier New"/>
                <a:cs typeface="Courier New"/>
              </a:rPr>
              <a:t>billy%my_int</a:t>
            </a:r>
            <a:r>
              <a:rPr lang="en-US" dirty="0" smtClean="0">
                <a:latin typeface="Courier New"/>
                <a:cs typeface="Courier New"/>
              </a:rPr>
              <a:t> </a:t>
            </a:r>
            <a:r>
              <a:rPr lang="en-US" dirty="0" smtClean="0"/>
              <a:t>does not refer back to the parent, since that variable occurs only in the extension.</a:t>
            </a:r>
            <a:endParaRPr lang="en-US" dirty="0"/>
          </a:p>
        </p:txBody>
      </p:sp>
    </p:spTree>
    <p:extLst>
      <p:ext uri="{BB962C8B-B14F-4D97-AF65-F5344CB8AC3E}">
        <p14:creationId xmlns:p14="http://schemas.microsoft.com/office/powerpoint/2010/main" val="481654305"/>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8228"/>
            <a:ext cx="8229600" cy="1143000"/>
          </a:xfrm>
        </p:spPr>
        <p:txBody>
          <a:bodyPr/>
          <a:lstStyle/>
          <a:p>
            <a:r>
              <a:rPr lang="en-US" dirty="0" smtClean="0"/>
              <a:t>Inheritance Example</a:t>
            </a:r>
            <a:endParaRPr lang="en-US" dirty="0"/>
          </a:p>
        </p:txBody>
      </p:sp>
      <p:sp>
        <p:nvSpPr>
          <p:cNvPr id="3" name="Content Placeholder 2"/>
          <p:cNvSpPr>
            <a:spLocks noGrp="1"/>
          </p:cNvSpPr>
          <p:nvPr>
            <p:ph idx="1"/>
          </p:nvPr>
        </p:nvSpPr>
        <p:spPr>
          <a:xfrm>
            <a:off x="457200" y="1112994"/>
            <a:ext cx="8229600" cy="5551870"/>
          </a:xfrm>
        </p:spPr>
        <p:txBody>
          <a:bodyPr>
            <a:normAutofit fontScale="25000" lnSpcReduction="20000"/>
          </a:bodyPr>
          <a:lstStyle/>
          <a:p>
            <a:pPr marL="0" indent="0">
              <a:buNone/>
            </a:pPr>
            <a:r>
              <a:rPr lang="en-US" sz="4800" dirty="0">
                <a:latin typeface="Courier New"/>
                <a:cs typeface="Courier New"/>
              </a:rPr>
              <a:t>module </a:t>
            </a:r>
            <a:r>
              <a:rPr lang="en-US" sz="4800" dirty="0" err="1">
                <a:latin typeface="Courier New"/>
                <a:cs typeface="Courier New"/>
              </a:rPr>
              <a:t>gas_class</a:t>
            </a:r>
            <a:endParaRPr lang="en-US" sz="4800" dirty="0">
              <a:latin typeface="Courier New"/>
              <a:cs typeface="Courier New"/>
            </a:endParaRPr>
          </a:p>
          <a:p>
            <a:pPr marL="0" indent="0">
              <a:buNone/>
            </a:pPr>
            <a:r>
              <a:rPr lang="en-US" sz="4800" dirty="0">
                <a:latin typeface="Courier New"/>
                <a:cs typeface="Courier New"/>
              </a:rPr>
              <a:t>implicit none</a:t>
            </a:r>
          </a:p>
          <a:p>
            <a:pPr marL="0" indent="0">
              <a:buNone/>
            </a:pPr>
            <a:r>
              <a:rPr lang="en-US" sz="4800" dirty="0">
                <a:latin typeface="Courier New"/>
                <a:cs typeface="Courier New"/>
              </a:rPr>
              <a:t>private</a:t>
            </a:r>
          </a:p>
          <a:p>
            <a:pPr marL="0" indent="0">
              <a:buNone/>
            </a:pPr>
            <a:r>
              <a:rPr lang="en-US" sz="4800" dirty="0">
                <a:latin typeface="Courier New"/>
                <a:cs typeface="Courier New"/>
              </a:rPr>
              <a:t>public ::  gas</a:t>
            </a:r>
          </a:p>
          <a:p>
            <a:pPr marL="0" indent="0">
              <a:buNone/>
            </a:pPr>
            <a:endParaRPr lang="en-US" sz="4800" dirty="0">
              <a:latin typeface="Courier New"/>
              <a:cs typeface="Courier New"/>
            </a:endParaRPr>
          </a:p>
          <a:p>
            <a:pPr marL="0" indent="0">
              <a:buNone/>
            </a:pPr>
            <a:r>
              <a:rPr lang="en-US" sz="4800" dirty="0">
                <a:latin typeface="Courier New"/>
                <a:cs typeface="Courier New"/>
              </a:rPr>
              <a:t>  type gas</a:t>
            </a:r>
          </a:p>
          <a:p>
            <a:pPr marL="0" indent="0">
              <a:buNone/>
            </a:pPr>
            <a:r>
              <a:rPr lang="en-US" sz="4800" dirty="0">
                <a:latin typeface="Courier New"/>
                <a:cs typeface="Courier New"/>
              </a:rPr>
              <a:t>    real :: energy, density</a:t>
            </a:r>
          </a:p>
          <a:p>
            <a:pPr marL="0" indent="0">
              <a:buNone/>
            </a:pPr>
            <a:r>
              <a:rPr lang="en-US" sz="4800" dirty="0">
                <a:latin typeface="Courier New"/>
                <a:cs typeface="Courier New"/>
              </a:rPr>
              <a:t>    real :: pressure</a:t>
            </a:r>
          </a:p>
          <a:p>
            <a:pPr marL="0" indent="0">
              <a:buNone/>
            </a:pPr>
            <a:r>
              <a:rPr lang="en-US" sz="4800" dirty="0">
                <a:latin typeface="Courier New"/>
                <a:cs typeface="Courier New"/>
              </a:rPr>
              <a:t>    contains</a:t>
            </a:r>
          </a:p>
          <a:p>
            <a:pPr marL="0" indent="0">
              <a:buNone/>
            </a:pPr>
            <a:r>
              <a:rPr lang="en-US" sz="4800" dirty="0">
                <a:latin typeface="Courier New"/>
                <a:cs typeface="Courier New"/>
              </a:rPr>
              <a:t>      procedure :: </a:t>
            </a:r>
            <a:r>
              <a:rPr lang="en-US" sz="4800" dirty="0" err="1">
                <a:latin typeface="Courier New"/>
                <a:cs typeface="Courier New"/>
              </a:rPr>
              <a:t>init_gas</a:t>
            </a:r>
            <a:endParaRPr lang="en-US" sz="4800" dirty="0">
              <a:latin typeface="Courier New"/>
              <a:cs typeface="Courier New"/>
            </a:endParaRPr>
          </a:p>
          <a:p>
            <a:pPr marL="0" indent="0">
              <a:buNone/>
            </a:pPr>
            <a:r>
              <a:rPr lang="en-US" sz="4800" dirty="0">
                <a:latin typeface="Courier New"/>
                <a:cs typeface="Courier New"/>
              </a:rPr>
              <a:t>      procedure :: </a:t>
            </a:r>
            <a:r>
              <a:rPr lang="en-US" sz="4800" dirty="0" err="1">
                <a:latin typeface="Courier New"/>
                <a:cs typeface="Courier New"/>
              </a:rPr>
              <a:t>write_gas</a:t>
            </a:r>
            <a:endParaRPr lang="en-US" sz="4800" dirty="0">
              <a:latin typeface="Courier New"/>
              <a:cs typeface="Courier New"/>
            </a:endParaRPr>
          </a:p>
          <a:p>
            <a:pPr marL="0" indent="0">
              <a:buNone/>
            </a:pPr>
            <a:r>
              <a:rPr lang="en-US" sz="4800" dirty="0">
                <a:latin typeface="Courier New"/>
                <a:cs typeface="Courier New"/>
              </a:rPr>
              <a:t>  end type gas</a:t>
            </a:r>
          </a:p>
          <a:p>
            <a:pPr marL="0" indent="0">
              <a:buNone/>
            </a:pPr>
            <a:endParaRPr lang="en-US" sz="4800" dirty="0">
              <a:latin typeface="Courier New"/>
              <a:cs typeface="Courier New"/>
            </a:endParaRPr>
          </a:p>
          <a:p>
            <a:pPr marL="0" indent="0">
              <a:buNone/>
            </a:pPr>
            <a:r>
              <a:rPr lang="en-US" sz="4800" dirty="0">
                <a:latin typeface="Courier New"/>
                <a:cs typeface="Courier New"/>
              </a:rPr>
              <a:t>  contains</a:t>
            </a:r>
          </a:p>
          <a:p>
            <a:pPr marL="0" indent="0">
              <a:buNone/>
            </a:pPr>
            <a:endParaRPr lang="en-US" sz="4800" dirty="0">
              <a:latin typeface="Courier New"/>
              <a:cs typeface="Courier New"/>
            </a:endParaRPr>
          </a:p>
          <a:p>
            <a:pPr marL="0" indent="0">
              <a:buNone/>
            </a:pPr>
            <a:r>
              <a:rPr lang="en-US" sz="4800" dirty="0">
                <a:latin typeface="Courier New"/>
                <a:cs typeface="Courier New"/>
              </a:rPr>
              <a:t>    subroutine </a:t>
            </a:r>
            <a:r>
              <a:rPr lang="en-US" sz="4800" dirty="0" err="1">
                <a:latin typeface="Courier New"/>
                <a:cs typeface="Courier New"/>
              </a:rPr>
              <a:t>init_gas</a:t>
            </a:r>
            <a:r>
              <a:rPr lang="en-US" sz="4800" dirty="0">
                <a:latin typeface="Courier New"/>
                <a:cs typeface="Courier New"/>
              </a:rPr>
              <a:t>(</a:t>
            </a:r>
            <a:r>
              <a:rPr lang="en-US" sz="4800" dirty="0" err="1">
                <a:latin typeface="Courier New"/>
                <a:cs typeface="Courier New"/>
              </a:rPr>
              <a:t>self,energy,density</a:t>
            </a:r>
            <a:r>
              <a:rPr lang="en-US" sz="4800" dirty="0">
                <a:latin typeface="Courier New"/>
                <a:cs typeface="Courier New"/>
              </a:rPr>
              <a:t>)</a:t>
            </a:r>
          </a:p>
          <a:p>
            <a:pPr marL="0" indent="0">
              <a:buNone/>
            </a:pPr>
            <a:r>
              <a:rPr lang="en-US" sz="4800" dirty="0">
                <a:latin typeface="Courier New"/>
                <a:cs typeface="Courier New"/>
              </a:rPr>
              <a:t>      class(gas), intent(</a:t>
            </a:r>
            <a:r>
              <a:rPr lang="en-US" sz="4800" dirty="0" err="1">
                <a:latin typeface="Courier New"/>
                <a:cs typeface="Courier New"/>
              </a:rPr>
              <a:t>inout</a:t>
            </a:r>
            <a:r>
              <a:rPr lang="en-US" sz="4800" dirty="0">
                <a:latin typeface="Courier New"/>
                <a:cs typeface="Courier New"/>
              </a:rPr>
              <a:t>) :: self</a:t>
            </a:r>
          </a:p>
          <a:p>
            <a:pPr marL="0" indent="0">
              <a:buNone/>
            </a:pPr>
            <a:r>
              <a:rPr lang="en-US" sz="4800" dirty="0">
                <a:latin typeface="Courier New"/>
                <a:cs typeface="Courier New"/>
              </a:rPr>
              <a:t>      real,       intent(in)    :: energy, density</a:t>
            </a:r>
          </a:p>
          <a:p>
            <a:pPr marL="0" indent="0">
              <a:buNone/>
            </a:pPr>
            <a:r>
              <a:rPr lang="en-US" sz="4800" dirty="0">
                <a:latin typeface="Courier New"/>
                <a:cs typeface="Courier New"/>
              </a:rPr>
              <a:t>      </a:t>
            </a:r>
            <a:r>
              <a:rPr lang="en-US" sz="4800" dirty="0" err="1">
                <a:latin typeface="Courier New"/>
                <a:cs typeface="Courier New"/>
              </a:rPr>
              <a:t>self%energy</a:t>
            </a:r>
            <a:r>
              <a:rPr lang="en-US" sz="4800" dirty="0">
                <a:latin typeface="Courier New"/>
                <a:cs typeface="Courier New"/>
              </a:rPr>
              <a:t>=energy</a:t>
            </a:r>
          </a:p>
          <a:p>
            <a:pPr marL="0" indent="0">
              <a:buNone/>
            </a:pPr>
            <a:r>
              <a:rPr lang="en-US" sz="4800" dirty="0">
                <a:latin typeface="Courier New"/>
                <a:cs typeface="Courier New"/>
              </a:rPr>
              <a:t>      </a:t>
            </a:r>
            <a:r>
              <a:rPr lang="en-US" sz="4800" dirty="0" err="1">
                <a:latin typeface="Courier New"/>
                <a:cs typeface="Courier New"/>
              </a:rPr>
              <a:t>self%density</a:t>
            </a:r>
            <a:r>
              <a:rPr lang="en-US" sz="4800" dirty="0">
                <a:latin typeface="Courier New"/>
                <a:cs typeface="Courier New"/>
              </a:rPr>
              <a:t>=density</a:t>
            </a:r>
          </a:p>
          <a:p>
            <a:pPr marL="0" indent="0">
              <a:buNone/>
            </a:pPr>
            <a:r>
              <a:rPr lang="en-US" sz="4800" dirty="0">
                <a:latin typeface="Courier New"/>
                <a:cs typeface="Courier New"/>
              </a:rPr>
              <a:t>    end subroutine </a:t>
            </a:r>
            <a:r>
              <a:rPr lang="en-US" sz="4800" dirty="0" err="1">
                <a:latin typeface="Courier New"/>
                <a:cs typeface="Courier New"/>
              </a:rPr>
              <a:t>init_gas</a:t>
            </a:r>
            <a:endParaRPr lang="en-US" sz="4800" dirty="0">
              <a:latin typeface="Courier New"/>
              <a:cs typeface="Courier New"/>
            </a:endParaRPr>
          </a:p>
          <a:p>
            <a:pPr marL="0" indent="0">
              <a:buNone/>
            </a:pPr>
            <a:endParaRPr lang="en-US" sz="4800" dirty="0">
              <a:latin typeface="Courier New"/>
              <a:cs typeface="Courier New"/>
            </a:endParaRPr>
          </a:p>
          <a:p>
            <a:pPr marL="0" indent="0">
              <a:buNone/>
            </a:pPr>
            <a:r>
              <a:rPr lang="en-US" sz="4800" dirty="0">
                <a:latin typeface="Courier New"/>
                <a:cs typeface="Courier New"/>
              </a:rPr>
              <a:t>    subroutine </a:t>
            </a:r>
            <a:r>
              <a:rPr lang="en-US" sz="4800" dirty="0" err="1">
                <a:latin typeface="Courier New"/>
                <a:cs typeface="Courier New"/>
              </a:rPr>
              <a:t>write_gas</a:t>
            </a:r>
            <a:r>
              <a:rPr lang="en-US" sz="4800" dirty="0">
                <a:latin typeface="Courier New"/>
                <a:cs typeface="Courier New"/>
              </a:rPr>
              <a:t>(self)</a:t>
            </a:r>
          </a:p>
          <a:p>
            <a:pPr marL="0" indent="0">
              <a:buNone/>
            </a:pPr>
            <a:r>
              <a:rPr lang="en-US" sz="4800" dirty="0">
                <a:latin typeface="Courier New"/>
                <a:cs typeface="Courier New"/>
              </a:rPr>
              <a:t>      class(gas), intent(in)   :: self</a:t>
            </a:r>
          </a:p>
          <a:p>
            <a:pPr marL="0" indent="0">
              <a:buNone/>
            </a:pPr>
            <a:r>
              <a:rPr lang="en-US" sz="4800" dirty="0">
                <a:latin typeface="Courier New"/>
                <a:cs typeface="Courier New"/>
              </a:rPr>
              <a:t>      print *, </a:t>
            </a:r>
            <a:r>
              <a:rPr lang="en-US" sz="4800" dirty="0" err="1">
                <a:latin typeface="Courier New"/>
                <a:cs typeface="Courier New"/>
              </a:rPr>
              <a:t>self%energy</a:t>
            </a:r>
            <a:r>
              <a:rPr lang="en-US" sz="4800" dirty="0">
                <a:latin typeface="Courier New"/>
                <a:cs typeface="Courier New"/>
              </a:rPr>
              <a:t>, </a:t>
            </a:r>
            <a:r>
              <a:rPr lang="en-US" sz="4800" dirty="0" err="1">
                <a:latin typeface="Courier New"/>
                <a:cs typeface="Courier New"/>
              </a:rPr>
              <a:t>self%density</a:t>
            </a:r>
            <a:endParaRPr lang="en-US" sz="4800" dirty="0">
              <a:latin typeface="Courier New"/>
              <a:cs typeface="Courier New"/>
            </a:endParaRPr>
          </a:p>
          <a:p>
            <a:pPr marL="0" indent="0">
              <a:buNone/>
            </a:pPr>
            <a:r>
              <a:rPr lang="en-US" sz="4800" dirty="0">
                <a:latin typeface="Courier New"/>
                <a:cs typeface="Courier New"/>
              </a:rPr>
              <a:t>    end subroutine </a:t>
            </a:r>
            <a:r>
              <a:rPr lang="en-US" sz="4800" dirty="0" err="1">
                <a:latin typeface="Courier New"/>
                <a:cs typeface="Courier New"/>
              </a:rPr>
              <a:t>write_gas</a:t>
            </a:r>
            <a:endParaRPr lang="en-US" sz="4800" dirty="0">
              <a:latin typeface="Courier New"/>
              <a:cs typeface="Courier New"/>
            </a:endParaRPr>
          </a:p>
          <a:p>
            <a:pPr marL="0" indent="0">
              <a:buNone/>
            </a:pPr>
            <a:endParaRPr lang="en-US" sz="4800" dirty="0">
              <a:latin typeface="Courier New"/>
              <a:cs typeface="Courier New"/>
            </a:endParaRPr>
          </a:p>
          <a:p>
            <a:pPr marL="0" indent="0">
              <a:buNone/>
            </a:pPr>
            <a:r>
              <a:rPr lang="en-US" sz="4800" dirty="0">
                <a:latin typeface="Courier New"/>
                <a:cs typeface="Courier New"/>
              </a:rPr>
              <a:t>end module</a:t>
            </a:r>
          </a:p>
          <a:p>
            <a:pPr marL="0" indent="0">
              <a:buNone/>
            </a:pPr>
            <a:endParaRPr lang="en-US" dirty="0"/>
          </a:p>
          <a:p>
            <a:pPr marL="0" indent="0">
              <a:buNone/>
            </a:pPr>
            <a:endParaRPr lang="en-US" dirty="0"/>
          </a:p>
          <a:p>
            <a:pPr marL="0" indent="0">
              <a:buNone/>
            </a:pPr>
            <a:endParaRPr lang="en-US" dirty="0" smtClean="0"/>
          </a:p>
          <a:p>
            <a:pPr lvl="1"/>
            <a:endParaRPr lang="en-US" dirty="0" smtClean="0"/>
          </a:p>
        </p:txBody>
      </p:sp>
    </p:spTree>
    <p:extLst>
      <p:ext uri="{BB962C8B-B14F-4D97-AF65-F5344CB8AC3E}">
        <p14:creationId xmlns:p14="http://schemas.microsoft.com/office/powerpoint/2010/main" val="1761547817"/>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 P. 2</a:t>
            </a:r>
            <a:endParaRPr lang="en-US" dirty="0"/>
          </a:p>
        </p:txBody>
      </p:sp>
      <p:sp>
        <p:nvSpPr>
          <p:cNvPr id="3" name="Content Placeholder 2"/>
          <p:cNvSpPr>
            <a:spLocks noGrp="1"/>
          </p:cNvSpPr>
          <p:nvPr>
            <p:ph idx="1"/>
          </p:nvPr>
        </p:nvSpPr>
        <p:spPr>
          <a:xfrm>
            <a:off x="457200" y="1447800"/>
            <a:ext cx="8229600" cy="5029200"/>
          </a:xfrm>
        </p:spPr>
        <p:txBody>
          <a:bodyPr>
            <a:noAutofit/>
          </a:bodyPr>
          <a:lstStyle/>
          <a:p>
            <a:pPr marL="0" indent="0">
              <a:buNone/>
            </a:pPr>
            <a:r>
              <a:rPr lang="en-US" sz="900" dirty="0">
                <a:latin typeface="Courier New"/>
                <a:cs typeface="Courier New"/>
              </a:rPr>
              <a:t>module </a:t>
            </a:r>
            <a:r>
              <a:rPr lang="en-US" sz="900" dirty="0" err="1">
                <a:latin typeface="Courier New"/>
                <a:cs typeface="Courier New"/>
              </a:rPr>
              <a:t>plasma_class</a:t>
            </a:r>
            <a:endParaRPr lang="en-US" sz="900" dirty="0">
              <a:latin typeface="Courier New"/>
              <a:cs typeface="Courier New"/>
            </a:endParaRPr>
          </a:p>
          <a:p>
            <a:pPr marL="0" indent="0">
              <a:buNone/>
            </a:pPr>
            <a:r>
              <a:rPr lang="en-US" sz="900" dirty="0">
                <a:latin typeface="Courier New"/>
                <a:cs typeface="Courier New"/>
              </a:rPr>
              <a:t>use </a:t>
            </a:r>
            <a:r>
              <a:rPr lang="en-US" sz="900" dirty="0" err="1">
                <a:latin typeface="Courier New"/>
                <a:cs typeface="Courier New"/>
              </a:rPr>
              <a:t>gas_class</a:t>
            </a:r>
            <a:endParaRPr lang="en-US" sz="900" dirty="0">
              <a:latin typeface="Courier New"/>
              <a:cs typeface="Courier New"/>
            </a:endParaRPr>
          </a:p>
          <a:p>
            <a:pPr marL="0" indent="0">
              <a:buNone/>
            </a:pPr>
            <a:r>
              <a:rPr lang="en-US" sz="900" dirty="0">
                <a:latin typeface="Courier New"/>
                <a:cs typeface="Courier New"/>
              </a:rPr>
              <a:t>implicit none</a:t>
            </a:r>
          </a:p>
          <a:p>
            <a:pPr marL="0" indent="0">
              <a:buNone/>
            </a:pPr>
            <a:r>
              <a:rPr lang="en-US" sz="900" dirty="0">
                <a:latin typeface="Courier New"/>
                <a:cs typeface="Courier New"/>
              </a:rPr>
              <a:t>private</a:t>
            </a:r>
          </a:p>
          <a:p>
            <a:pPr marL="0" indent="0">
              <a:buNone/>
            </a:pPr>
            <a:r>
              <a:rPr lang="en-US" sz="900" dirty="0">
                <a:latin typeface="Courier New"/>
                <a:cs typeface="Courier New"/>
              </a:rPr>
              <a:t>public :: plasma</a:t>
            </a:r>
          </a:p>
          <a:p>
            <a:pPr marL="0" indent="0">
              <a:buNone/>
            </a:pPr>
            <a:endParaRPr lang="en-US" sz="900" dirty="0">
              <a:latin typeface="Courier New"/>
              <a:cs typeface="Courier New"/>
            </a:endParaRPr>
          </a:p>
          <a:p>
            <a:pPr marL="0" indent="0">
              <a:buNone/>
            </a:pPr>
            <a:r>
              <a:rPr lang="en-US" sz="900" dirty="0">
                <a:latin typeface="Courier New"/>
                <a:cs typeface="Courier New"/>
              </a:rPr>
              <a:t>  type, extends(gas) :: plasma</a:t>
            </a:r>
          </a:p>
          <a:p>
            <a:pPr marL="0" indent="0">
              <a:buNone/>
            </a:pPr>
            <a:r>
              <a:rPr lang="en-US" sz="900" dirty="0">
                <a:latin typeface="Courier New"/>
                <a:cs typeface="Courier New"/>
              </a:rPr>
              <a:t>    private</a:t>
            </a:r>
          </a:p>
          <a:p>
            <a:pPr marL="0" indent="0">
              <a:buNone/>
            </a:pPr>
            <a:r>
              <a:rPr lang="en-US" sz="900" dirty="0">
                <a:latin typeface="Courier New"/>
                <a:cs typeface="Courier New"/>
              </a:rPr>
              <a:t>    real :: </a:t>
            </a:r>
            <a:r>
              <a:rPr lang="en-US" sz="900" dirty="0" err="1">
                <a:latin typeface="Courier New"/>
                <a:cs typeface="Courier New"/>
              </a:rPr>
              <a:t>Bx</a:t>
            </a:r>
            <a:endParaRPr lang="en-US" sz="900" dirty="0">
              <a:latin typeface="Courier New"/>
              <a:cs typeface="Courier New"/>
            </a:endParaRPr>
          </a:p>
          <a:p>
            <a:pPr marL="0" indent="0">
              <a:buNone/>
            </a:pPr>
            <a:r>
              <a:rPr lang="en-US" sz="900" dirty="0">
                <a:latin typeface="Courier New"/>
                <a:cs typeface="Courier New"/>
              </a:rPr>
              <a:t>    contains</a:t>
            </a:r>
          </a:p>
          <a:p>
            <a:pPr marL="0" indent="0">
              <a:buNone/>
            </a:pPr>
            <a:r>
              <a:rPr lang="en-US" sz="900" dirty="0">
                <a:latin typeface="Courier New"/>
                <a:cs typeface="Courier New"/>
              </a:rPr>
              <a:t>      procedure :: </a:t>
            </a:r>
            <a:r>
              <a:rPr lang="en-US" sz="900" dirty="0" err="1">
                <a:latin typeface="Courier New"/>
                <a:cs typeface="Courier New"/>
              </a:rPr>
              <a:t>init</a:t>
            </a:r>
            <a:r>
              <a:rPr lang="en-US" sz="900" dirty="0">
                <a:latin typeface="Courier New"/>
                <a:cs typeface="Courier New"/>
              </a:rPr>
              <a:t>=&gt;</a:t>
            </a:r>
            <a:r>
              <a:rPr lang="en-US" sz="900" dirty="0" err="1">
                <a:latin typeface="Courier New"/>
                <a:cs typeface="Courier New"/>
              </a:rPr>
              <a:t>init_plasma</a:t>
            </a:r>
            <a:endParaRPr lang="en-US" sz="900" dirty="0">
              <a:latin typeface="Courier New"/>
              <a:cs typeface="Courier New"/>
            </a:endParaRPr>
          </a:p>
          <a:p>
            <a:pPr marL="0" indent="0">
              <a:buNone/>
            </a:pPr>
            <a:r>
              <a:rPr lang="en-US" sz="900" dirty="0">
                <a:latin typeface="Courier New"/>
                <a:cs typeface="Courier New"/>
              </a:rPr>
              <a:t>      procedure :: </a:t>
            </a:r>
            <a:r>
              <a:rPr lang="en-US" sz="900" dirty="0" err="1">
                <a:latin typeface="Courier New"/>
                <a:cs typeface="Courier New"/>
              </a:rPr>
              <a:t>write_gas</a:t>
            </a:r>
            <a:r>
              <a:rPr lang="en-US" sz="900" dirty="0">
                <a:latin typeface="Courier New"/>
                <a:cs typeface="Courier New"/>
              </a:rPr>
              <a:t>=&gt;</a:t>
            </a:r>
            <a:r>
              <a:rPr lang="en-US" sz="900" dirty="0" err="1">
                <a:latin typeface="Courier New"/>
                <a:cs typeface="Courier New"/>
              </a:rPr>
              <a:t>write_plasma</a:t>
            </a:r>
            <a:endParaRPr lang="en-US" sz="900" dirty="0">
              <a:latin typeface="Courier New"/>
              <a:cs typeface="Courier New"/>
            </a:endParaRPr>
          </a:p>
          <a:p>
            <a:pPr marL="0" indent="0">
              <a:buNone/>
            </a:pPr>
            <a:r>
              <a:rPr lang="en-US" sz="900" dirty="0">
                <a:latin typeface="Courier New"/>
                <a:cs typeface="Courier New"/>
              </a:rPr>
              <a:t>  end type plasma</a:t>
            </a:r>
          </a:p>
          <a:p>
            <a:pPr marL="0" indent="0">
              <a:buNone/>
            </a:pPr>
            <a:endParaRPr lang="en-US" sz="900" dirty="0">
              <a:latin typeface="Courier New"/>
              <a:cs typeface="Courier New"/>
            </a:endParaRPr>
          </a:p>
          <a:p>
            <a:pPr marL="0" indent="0">
              <a:buNone/>
            </a:pPr>
            <a:r>
              <a:rPr lang="en-US" sz="900" dirty="0">
                <a:latin typeface="Courier New"/>
                <a:cs typeface="Courier New"/>
              </a:rPr>
              <a:t>  contains</a:t>
            </a:r>
          </a:p>
          <a:p>
            <a:pPr marL="0" indent="0">
              <a:buNone/>
            </a:pPr>
            <a:endParaRPr lang="en-US" sz="900" dirty="0">
              <a:latin typeface="Courier New"/>
              <a:cs typeface="Courier New"/>
            </a:endParaRPr>
          </a:p>
          <a:p>
            <a:pPr marL="0" indent="0">
              <a:buNone/>
            </a:pPr>
            <a:r>
              <a:rPr lang="en-US" sz="900" dirty="0">
                <a:latin typeface="Courier New"/>
                <a:cs typeface="Courier New"/>
              </a:rPr>
              <a:t>    subroutine </a:t>
            </a:r>
            <a:r>
              <a:rPr lang="en-US" sz="900" dirty="0" err="1">
                <a:latin typeface="Courier New"/>
                <a:cs typeface="Courier New"/>
              </a:rPr>
              <a:t>init_plasma</a:t>
            </a:r>
            <a:r>
              <a:rPr lang="en-US" sz="900" dirty="0">
                <a:latin typeface="Courier New"/>
                <a:cs typeface="Courier New"/>
              </a:rPr>
              <a:t>(</a:t>
            </a:r>
            <a:r>
              <a:rPr lang="en-US" sz="900" dirty="0" err="1">
                <a:latin typeface="Courier New"/>
                <a:cs typeface="Courier New"/>
              </a:rPr>
              <a:t>self,energy,density,Bx</a:t>
            </a:r>
            <a:r>
              <a:rPr lang="en-US" sz="900" dirty="0">
                <a:latin typeface="Courier New"/>
                <a:cs typeface="Courier New"/>
              </a:rPr>
              <a:t>)</a:t>
            </a:r>
          </a:p>
          <a:p>
            <a:pPr marL="0" indent="0">
              <a:buNone/>
            </a:pPr>
            <a:r>
              <a:rPr lang="en-US" sz="900" dirty="0">
                <a:latin typeface="Courier New"/>
                <a:cs typeface="Courier New"/>
              </a:rPr>
              <a:t>      class(plasma), intent(</a:t>
            </a:r>
            <a:r>
              <a:rPr lang="en-US" sz="900" dirty="0" err="1">
                <a:latin typeface="Courier New"/>
                <a:cs typeface="Courier New"/>
              </a:rPr>
              <a:t>inout</a:t>
            </a:r>
            <a:r>
              <a:rPr lang="en-US" sz="900" dirty="0">
                <a:latin typeface="Courier New"/>
                <a:cs typeface="Courier New"/>
              </a:rPr>
              <a:t>) :: self</a:t>
            </a:r>
          </a:p>
          <a:p>
            <a:pPr marL="0" indent="0">
              <a:buNone/>
            </a:pPr>
            <a:r>
              <a:rPr lang="en-US" sz="900" dirty="0">
                <a:latin typeface="Courier New"/>
                <a:cs typeface="Courier New"/>
              </a:rPr>
              <a:t>      real,          intent(in)    :: energy, density, </a:t>
            </a:r>
            <a:r>
              <a:rPr lang="en-US" sz="900" dirty="0" err="1">
                <a:latin typeface="Courier New"/>
                <a:cs typeface="Courier New"/>
              </a:rPr>
              <a:t>Bx</a:t>
            </a:r>
            <a:endParaRPr lang="en-US" sz="900" dirty="0">
              <a:latin typeface="Courier New"/>
              <a:cs typeface="Courier New"/>
            </a:endParaRPr>
          </a:p>
          <a:p>
            <a:pPr marL="0" indent="0">
              <a:buNone/>
            </a:pPr>
            <a:r>
              <a:rPr lang="en-US" sz="900" dirty="0">
                <a:latin typeface="Courier New"/>
                <a:cs typeface="Courier New"/>
              </a:rPr>
              <a:t>      call </a:t>
            </a:r>
            <a:r>
              <a:rPr lang="en-US" sz="900" dirty="0" err="1">
                <a:latin typeface="Courier New"/>
                <a:cs typeface="Courier New"/>
              </a:rPr>
              <a:t>self%init_gas</a:t>
            </a:r>
            <a:r>
              <a:rPr lang="en-US" sz="900" dirty="0">
                <a:latin typeface="Courier New"/>
                <a:cs typeface="Courier New"/>
              </a:rPr>
              <a:t>(</a:t>
            </a:r>
            <a:r>
              <a:rPr lang="en-US" sz="900" dirty="0" err="1">
                <a:latin typeface="Courier New"/>
                <a:cs typeface="Courier New"/>
              </a:rPr>
              <a:t>energy,density</a:t>
            </a:r>
            <a:r>
              <a:rPr lang="en-US" sz="900" dirty="0">
                <a:latin typeface="Courier New"/>
                <a:cs typeface="Courier New"/>
              </a:rPr>
              <a:t>)</a:t>
            </a:r>
          </a:p>
          <a:p>
            <a:pPr marL="0" indent="0">
              <a:buNone/>
            </a:pPr>
            <a:r>
              <a:rPr lang="en-US" sz="900" dirty="0">
                <a:latin typeface="Courier New"/>
                <a:cs typeface="Courier New"/>
              </a:rPr>
              <a:t>      </a:t>
            </a:r>
            <a:r>
              <a:rPr lang="en-US" sz="900" dirty="0" err="1">
                <a:latin typeface="Courier New"/>
                <a:cs typeface="Courier New"/>
              </a:rPr>
              <a:t>self%Bx</a:t>
            </a:r>
            <a:r>
              <a:rPr lang="en-US" sz="900" dirty="0">
                <a:latin typeface="Courier New"/>
                <a:cs typeface="Courier New"/>
              </a:rPr>
              <a:t>=</a:t>
            </a:r>
            <a:r>
              <a:rPr lang="en-US" sz="900" dirty="0" err="1">
                <a:latin typeface="Courier New"/>
                <a:cs typeface="Courier New"/>
              </a:rPr>
              <a:t>Bx</a:t>
            </a:r>
            <a:endParaRPr lang="en-US" sz="900" dirty="0">
              <a:latin typeface="Courier New"/>
              <a:cs typeface="Courier New"/>
            </a:endParaRPr>
          </a:p>
          <a:p>
            <a:pPr marL="0" indent="0">
              <a:buNone/>
            </a:pPr>
            <a:r>
              <a:rPr lang="en-US" sz="900" dirty="0">
                <a:latin typeface="Courier New"/>
                <a:cs typeface="Courier New"/>
              </a:rPr>
              <a:t>   end subroutine </a:t>
            </a:r>
            <a:r>
              <a:rPr lang="en-US" sz="900" dirty="0" err="1">
                <a:latin typeface="Courier New"/>
                <a:cs typeface="Courier New"/>
              </a:rPr>
              <a:t>init_plasma</a:t>
            </a:r>
            <a:endParaRPr lang="en-US" sz="900" dirty="0">
              <a:latin typeface="Courier New"/>
              <a:cs typeface="Courier New"/>
            </a:endParaRPr>
          </a:p>
          <a:p>
            <a:pPr marL="0" indent="0">
              <a:buNone/>
            </a:pPr>
            <a:endParaRPr lang="en-US" sz="900" dirty="0">
              <a:latin typeface="Courier New"/>
              <a:cs typeface="Courier New"/>
            </a:endParaRPr>
          </a:p>
          <a:p>
            <a:pPr marL="0" indent="0">
              <a:buNone/>
            </a:pPr>
            <a:r>
              <a:rPr lang="en-US" sz="900" dirty="0">
                <a:latin typeface="Courier New"/>
                <a:cs typeface="Courier New"/>
              </a:rPr>
              <a:t>   subroutine </a:t>
            </a:r>
            <a:r>
              <a:rPr lang="en-US" sz="900" dirty="0" err="1">
                <a:latin typeface="Courier New"/>
                <a:cs typeface="Courier New"/>
              </a:rPr>
              <a:t>write_plasma</a:t>
            </a:r>
            <a:r>
              <a:rPr lang="en-US" sz="900" dirty="0">
                <a:latin typeface="Courier New"/>
                <a:cs typeface="Courier New"/>
              </a:rPr>
              <a:t>(self)</a:t>
            </a:r>
          </a:p>
          <a:p>
            <a:pPr marL="0" indent="0">
              <a:buNone/>
            </a:pPr>
            <a:r>
              <a:rPr lang="en-US" sz="900" dirty="0">
                <a:latin typeface="Courier New"/>
                <a:cs typeface="Courier New"/>
              </a:rPr>
              <a:t>      class(plasma), intent(in) :: self</a:t>
            </a:r>
          </a:p>
          <a:p>
            <a:pPr marL="0" indent="0">
              <a:buNone/>
            </a:pPr>
            <a:r>
              <a:rPr lang="en-US" sz="900" dirty="0">
                <a:latin typeface="Courier New"/>
                <a:cs typeface="Courier New"/>
              </a:rPr>
              <a:t>      print *, </a:t>
            </a:r>
            <a:r>
              <a:rPr lang="en-US" sz="900" dirty="0" err="1">
                <a:latin typeface="Courier New"/>
                <a:cs typeface="Courier New"/>
              </a:rPr>
              <a:t>self%energy</a:t>
            </a:r>
            <a:r>
              <a:rPr lang="en-US" sz="900" dirty="0">
                <a:latin typeface="Courier New"/>
                <a:cs typeface="Courier New"/>
              </a:rPr>
              <a:t>, </a:t>
            </a:r>
            <a:r>
              <a:rPr lang="en-US" sz="900" dirty="0" err="1">
                <a:latin typeface="Courier New"/>
                <a:cs typeface="Courier New"/>
              </a:rPr>
              <a:t>self%density</a:t>
            </a:r>
            <a:r>
              <a:rPr lang="en-US" sz="900" dirty="0">
                <a:latin typeface="Courier New"/>
                <a:cs typeface="Courier New"/>
              </a:rPr>
              <a:t>, </a:t>
            </a:r>
            <a:r>
              <a:rPr lang="en-US" sz="900" dirty="0" err="1">
                <a:latin typeface="Courier New"/>
                <a:cs typeface="Courier New"/>
              </a:rPr>
              <a:t>self%Bx</a:t>
            </a:r>
            <a:endParaRPr lang="en-US" sz="900" dirty="0">
              <a:latin typeface="Courier New"/>
              <a:cs typeface="Courier New"/>
            </a:endParaRPr>
          </a:p>
          <a:p>
            <a:pPr marL="0" indent="0">
              <a:buNone/>
            </a:pPr>
            <a:r>
              <a:rPr lang="en-US" sz="900" dirty="0">
                <a:latin typeface="Courier New"/>
                <a:cs typeface="Courier New"/>
              </a:rPr>
              <a:t>   end subroutine </a:t>
            </a:r>
            <a:r>
              <a:rPr lang="en-US" sz="900" dirty="0" err="1">
                <a:latin typeface="Courier New"/>
                <a:cs typeface="Courier New"/>
              </a:rPr>
              <a:t>write_plasma</a:t>
            </a:r>
            <a:endParaRPr lang="en-US" sz="900" dirty="0">
              <a:latin typeface="Courier New"/>
              <a:cs typeface="Courier New"/>
            </a:endParaRPr>
          </a:p>
          <a:p>
            <a:pPr marL="0" indent="0">
              <a:buNone/>
            </a:pPr>
            <a:endParaRPr lang="en-US" sz="900" dirty="0">
              <a:latin typeface="Courier New"/>
              <a:cs typeface="Courier New"/>
            </a:endParaRPr>
          </a:p>
          <a:p>
            <a:pPr marL="0" indent="0">
              <a:buNone/>
            </a:pPr>
            <a:r>
              <a:rPr lang="en-US" sz="900" dirty="0">
                <a:latin typeface="Courier New"/>
                <a:cs typeface="Courier New"/>
              </a:rPr>
              <a:t>end </a:t>
            </a:r>
            <a:r>
              <a:rPr lang="en-US" sz="900" dirty="0" smtClean="0">
                <a:latin typeface="Courier New"/>
                <a:cs typeface="Courier New"/>
              </a:rPr>
              <a:t>module</a:t>
            </a:r>
            <a:endParaRPr lang="en-US" sz="900" dirty="0">
              <a:latin typeface="Courier New"/>
              <a:cs typeface="Courier New"/>
            </a:endParaRPr>
          </a:p>
        </p:txBody>
      </p:sp>
    </p:spTree>
    <p:extLst>
      <p:ext uri="{BB962C8B-B14F-4D97-AF65-F5344CB8AC3E}">
        <p14:creationId xmlns:p14="http://schemas.microsoft.com/office/powerpoint/2010/main" val="2118814548"/>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 P. 3</a:t>
            </a:r>
            <a:endParaRPr lang="en-US" dirty="0"/>
          </a:p>
        </p:txBody>
      </p:sp>
      <p:sp>
        <p:nvSpPr>
          <p:cNvPr id="3" name="Content Placeholder 2"/>
          <p:cNvSpPr>
            <a:spLocks noGrp="1"/>
          </p:cNvSpPr>
          <p:nvPr>
            <p:ph idx="1"/>
          </p:nvPr>
        </p:nvSpPr>
        <p:spPr/>
        <p:txBody>
          <a:bodyPr/>
          <a:lstStyle/>
          <a:p>
            <a:pPr marL="0" indent="0">
              <a:buNone/>
            </a:pPr>
            <a:r>
              <a:rPr lang="en-US" dirty="0">
                <a:latin typeface="Courier New"/>
                <a:cs typeface="Courier New"/>
              </a:rPr>
              <a:t>program </a:t>
            </a:r>
            <a:r>
              <a:rPr lang="en-US" dirty="0" err="1">
                <a:latin typeface="Courier New"/>
                <a:cs typeface="Courier New"/>
              </a:rPr>
              <a:t>testinh</a:t>
            </a:r>
            <a:endParaRPr lang="en-US" dirty="0">
              <a:latin typeface="Courier New"/>
              <a:cs typeface="Courier New"/>
            </a:endParaRPr>
          </a:p>
          <a:p>
            <a:pPr marL="0" indent="0">
              <a:buNone/>
            </a:pPr>
            <a:r>
              <a:rPr lang="en-US" dirty="0">
                <a:latin typeface="Courier New"/>
                <a:cs typeface="Courier New"/>
              </a:rPr>
              <a:t>use </a:t>
            </a:r>
            <a:r>
              <a:rPr lang="en-US" dirty="0" err="1">
                <a:latin typeface="Courier New"/>
                <a:cs typeface="Courier New"/>
              </a:rPr>
              <a:t>plasma_class</a:t>
            </a:r>
            <a:endParaRPr lang="en-US" dirty="0">
              <a:latin typeface="Courier New"/>
              <a:cs typeface="Courier New"/>
            </a:endParaRPr>
          </a:p>
          <a:p>
            <a:pPr marL="0" indent="0">
              <a:buNone/>
            </a:pPr>
            <a:r>
              <a:rPr lang="en-US" dirty="0">
                <a:latin typeface="Courier New"/>
                <a:cs typeface="Courier New"/>
              </a:rPr>
              <a:t>implicit none</a:t>
            </a:r>
          </a:p>
          <a:p>
            <a:pPr marL="0" indent="0">
              <a:buNone/>
            </a:pPr>
            <a:endParaRPr lang="en-US" dirty="0">
              <a:latin typeface="Courier New"/>
              <a:cs typeface="Courier New"/>
            </a:endParaRPr>
          </a:p>
          <a:p>
            <a:pPr marL="0" indent="0">
              <a:buNone/>
            </a:pPr>
            <a:r>
              <a:rPr lang="en-US" dirty="0">
                <a:latin typeface="Courier New"/>
                <a:cs typeface="Courier New"/>
              </a:rPr>
              <a:t>  type(plasma) :: H</a:t>
            </a:r>
          </a:p>
          <a:p>
            <a:pPr marL="0" indent="0">
              <a:buNone/>
            </a:pPr>
            <a:r>
              <a:rPr lang="en-US" dirty="0">
                <a:latin typeface="Courier New"/>
                <a:cs typeface="Courier New"/>
              </a:rPr>
              <a:t>  call </a:t>
            </a:r>
            <a:r>
              <a:rPr lang="en-US" dirty="0" err="1">
                <a:latin typeface="Courier New"/>
                <a:cs typeface="Courier New"/>
              </a:rPr>
              <a:t>H%init</a:t>
            </a:r>
            <a:r>
              <a:rPr lang="en-US" dirty="0">
                <a:latin typeface="Courier New"/>
                <a:cs typeface="Courier New"/>
              </a:rPr>
              <a:t>(1.,1.,1.)</a:t>
            </a:r>
          </a:p>
          <a:p>
            <a:pPr marL="0" indent="0">
              <a:buNone/>
            </a:pPr>
            <a:r>
              <a:rPr lang="en-US" dirty="0">
                <a:latin typeface="Courier New"/>
                <a:cs typeface="Courier New"/>
              </a:rPr>
              <a:t>  call </a:t>
            </a:r>
            <a:r>
              <a:rPr lang="en-US" dirty="0" err="1">
                <a:latin typeface="Courier New"/>
                <a:cs typeface="Courier New"/>
              </a:rPr>
              <a:t>H%write_gas</a:t>
            </a:r>
            <a:r>
              <a:rPr lang="en-US" dirty="0">
                <a:latin typeface="Courier New"/>
                <a:cs typeface="Courier New"/>
              </a:rPr>
              <a:t>()</a:t>
            </a:r>
          </a:p>
          <a:p>
            <a:pPr marL="0" indent="0">
              <a:buNone/>
            </a:pPr>
            <a:endParaRPr lang="en-US" dirty="0">
              <a:latin typeface="Courier New"/>
              <a:cs typeface="Courier New"/>
            </a:endParaRPr>
          </a:p>
          <a:p>
            <a:pPr marL="0" indent="0">
              <a:buNone/>
            </a:pPr>
            <a:r>
              <a:rPr lang="en-US" dirty="0">
                <a:latin typeface="Courier New"/>
                <a:cs typeface="Courier New"/>
              </a:rPr>
              <a:t>end program</a:t>
            </a:r>
          </a:p>
          <a:p>
            <a:endParaRPr lang="en-US" dirty="0"/>
          </a:p>
        </p:txBody>
      </p:sp>
    </p:spTree>
    <p:extLst>
      <p:ext uri="{BB962C8B-B14F-4D97-AF65-F5344CB8AC3E}">
        <p14:creationId xmlns:p14="http://schemas.microsoft.com/office/powerpoint/2010/main" val="3952253980"/>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Recommendations for Older Code</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68609373"/>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Updating Older Code</a:t>
            </a:r>
            <a:endParaRPr lang="en-US" dirty="0"/>
          </a:p>
        </p:txBody>
      </p:sp>
      <p:sp>
        <p:nvSpPr>
          <p:cNvPr id="5" name="Content Placeholder 4"/>
          <p:cNvSpPr>
            <a:spLocks noGrp="1"/>
          </p:cNvSpPr>
          <p:nvPr>
            <p:ph idx="1"/>
          </p:nvPr>
        </p:nvSpPr>
        <p:spPr/>
        <p:txBody>
          <a:bodyPr>
            <a:normAutofit/>
          </a:bodyPr>
          <a:lstStyle/>
          <a:p>
            <a:r>
              <a:rPr lang="en-US" dirty="0" smtClean="0"/>
              <a:t>If your dissertation depends on it (and you are allowed to do it) it's worth the time unless the code is more than 50,000 to 100,000 lines or so.</a:t>
            </a:r>
          </a:p>
          <a:p>
            <a:r>
              <a:rPr lang="en-US" dirty="0" smtClean="0"/>
              <a:t>Step 1: Replace all COMMON blocks with modules.  Initially these modules only need to declare the variables.</a:t>
            </a:r>
          </a:p>
          <a:p>
            <a:r>
              <a:rPr lang="en-US" dirty="0" smtClean="0"/>
              <a:t>Step 2: Reorganize subprograms into modules.  This gives you a free interface, and checks agreement of type and number of arguments.</a:t>
            </a:r>
          </a:p>
        </p:txBody>
      </p:sp>
    </p:spTree>
    <p:extLst>
      <p:ext uri="{BB962C8B-B14F-4D97-AF65-F5344CB8AC3E}">
        <p14:creationId xmlns:p14="http://schemas.microsoft.com/office/powerpoint/2010/main" val="462153611"/>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Updating (Continued)</a:t>
            </a:r>
            <a:endParaRPr lang="en-US" dirty="0"/>
          </a:p>
        </p:txBody>
      </p:sp>
      <p:sp>
        <p:nvSpPr>
          <p:cNvPr id="3" name="Content Placeholder 2"/>
          <p:cNvSpPr>
            <a:spLocks noGrp="1"/>
          </p:cNvSpPr>
          <p:nvPr>
            <p:ph idx="1"/>
          </p:nvPr>
        </p:nvSpPr>
        <p:spPr/>
        <p:txBody>
          <a:bodyPr/>
          <a:lstStyle/>
          <a:p>
            <a:r>
              <a:rPr lang="en-US" dirty="0" smtClean="0"/>
              <a:t>Step 3: Change variable names to something more meaningful as you can.</a:t>
            </a:r>
          </a:p>
          <a:p>
            <a:r>
              <a:rPr lang="en-US" dirty="0" smtClean="0"/>
              <a:t>Step 4: </a:t>
            </a:r>
            <a:r>
              <a:rPr lang="en-US" dirty="0" err="1" smtClean="0"/>
              <a:t>Globals</a:t>
            </a:r>
            <a:r>
              <a:rPr lang="en-US" dirty="0" smtClean="0"/>
              <a:t> are poison, and a major source of bugs (I found a bug in a model that was due to something being global—it had a "memory" when it should not have had one, but since they'd never run the model for different conditions in the same run, they had never noticed it.)  Move variables out of the "common" modules into parameter lists.</a:t>
            </a:r>
          </a:p>
          <a:p>
            <a:r>
              <a:rPr lang="en-US" dirty="0" smtClean="0"/>
              <a:t>Step 5: Introduce types/classes as appropriate.</a:t>
            </a:r>
          </a:p>
        </p:txBody>
      </p:sp>
    </p:spTree>
    <p:extLst>
      <p:ext uri="{BB962C8B-B14F-4D97-AF65-F5344CB8AC3E}">
        <p14:creationId xmlns:p14="http://schemas.microsoft.com/office/powerpoint/2010/main" val="24117657"/>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a:t>
            </a:r>
            <a:endParaRPr lang="en-US" dirty="0"/>
          </a:p>
        </p:txBody>
      </p:sp>
      <p:sp>
        <p:nvSpPr>
          <p:cNvPr id="3" name="Content Placeholder 2"/>
          <p:cNvSpPr>
            <a:spLocks noGrp="1"/>
          </p:cNvSpPr>
          <p:nvPr>
            <p:ph idx="1"/>
          </p:nvPr>
        </p:nvSpPr>
        <p:spPr/>
        <p:txBody>
          <a:bodyPr/>
          <a:lstStyle/>
          <a:p>
            <a:r>
              <a:rPr lang="en-US" dirty="0" smtClean="0"/>
              <a:t>You will definitely need a set of regression tests for this job.</a:t>
            </a:r>
          </a:p>
          <a:p>
            <a:r>
              <a:rPr lang="en-US" dirty="0" smtClean="0"/>
              <a:t>You may find the original code was not as well tested as </a:t>
            </a:r>
            <a:r>
              <a:rPr lang="en-US" smtClean="0"/>
              <a:t>you expect.</a:t>
            </a:r>
            <a:endParaRPr lang="en-US"/>
          </a:p>
        </p:txBody>
      </p:sp>
    </p:spTree>
    <p:extLst>
      <p:ext uri="{BB962C8B-B14F-4D97-AF65-F5344CB8AC3E}">
        <p14:creationId xmlns:p14="http://schemas.microsoft.com/office/powerpoint/2010/main" val="4033379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Start </a:t>
            </a:r>
            <a:r>
              <a:rPr lang="en-US" dirty="0" err="1" smtClean="0"/>
              <a:t>Geany</a:t>
            </a:r>
            <a:r>
              <a:rPr lang="en-US" dirty="0" smtClean="0"/>
              <a:t> (or whatever editor you want to use).  Type</a:t>
            </a:r>
          </a:p>
          <a:p>
            <a:pPr marL="0" indent="0">
              <a:buNone/>
            </a:pPr>
            <a:r>
              <a:rPr lang="en-US" sz="2600" dirty="0" smtClean="0">
                <a:latin typeface="Courier New" charset="0"/>
                <a:ea typeface="Courier New" charset="0"/>
                <a:cs typeface="Courier New" charset="0"/>
              </a:rPr>
              <a:t>program first</a:t>
            </a:r>
          </a:p>
          <a:p>
            <a:pPr marL="0" indent="0">
              <a:buNone/>
            </a:pPr>
            <a:r>
              <a:rPr lang="en-US" sz="2600" dirty="0" smtClean="0">
                <a:latin typeface="Courier New" charset="0"/>
                <a:ea typeface="Courier New" charset="0"/>
                <a:cs typeface="Courier New" charset="0"/>
              </a:rPr>
              <a:t>! My first program</a:t>
            </a:r>
          </a:p>
          <a:p>
            <a:pPr marL="0" indent="0">
              <a:buNone/>
            </a:pPr>
            <a:r>
              <a:rPr lang="en-US" sz="2600" dirty="0" smtClean="0">
                <a:latin typeface="Courier New" charset="0"/>
                <a:ea typeface="Courier New" charset="0"/>
                <a:cs typeface="Courier New" charset="0"/>
              </a:rPr>
              <a:t>! Author:  Your Name</a:t>
            </a:r>
          </a:p>
          <a:p>
            <a:pPr marL="0" indent="0">
              <a:buNone/>
            </a:pPr>
            <a:r>
              <a:rPr lang="en-US" sz="2600" dirty="0" smtClean="0">
                <a:latin typeface="Courier New" charset="0"/>
                <a:ea typeface="Courier New" charset="0"/>
                <a:cs typeface="Courier New" charset="0"/>
              </a:rPr>
              <a:t>implicit none</a:t>
            </a:r>
          </a:p>
          <a:p>
            <a:pPr marL="274320" lvl="1" indent="0">
              <a:buNone/>
            </a:pPr>
            <a:r>
              <a:rPr lang="en-US" sz="2600" dirty="0" smtClean="0">
                <a:latin typeface="Courier New" charset="0"/>
                <a:ea typeface="Courier New" charset="0"/>
                <a:cs typeface="Courier New" charset="0"/>
              </a:rPr>
              <a:t>real     :: </a:t>
            </a:r>
            <a:r>
              <a:rPr lang="en-US" sz="2600" dirty="0" err="1" smtClean="0">
                <a:latin typeface="Courier New" charset="0"/>
                <a:ea typeface="Courier New" charset="0"/>
                <a:cs typeface="Courier New" charset="0"/>
              </a:rPr>
              <a:t>x,y</a:t>
            </a:r>
            <a:endParaRPr lang="en-US" sz="2600" dirty="0" smtClean="0">
              <a:latin typeface="Courier New" charset="0"/>
              <a:ea typeface="Courier New" charset="0"/>
              <a:cs typeface="Courier New" charset="0"/>
            </a:endParaRPr>
          </a:p>
          <a:p>
            <a:pPr marL="274320" lvl="1" indent="0">
              <a:buNone/>
            </a:pPr>
            <a:r>
              <a:rPr lang="en-US" sz="2600" dirty="0" smtClean="0">
                <a:latin typeface="Courier New" charset="0"/>
                <a:ea typeface="Courier New" charset="0"/>
                <a:cs typeface="Courier New" charset="0"/>
              </a:rPr>
              <a:t>integer  :: </a:t>
            </a:r>
            <a:r>
              <a:rPr lang="en-US" sz="2600" dirty="0" err="1" smtClean="0">
                <a:latin typeface="Courier New" charset="0"/>
                <a:ea typeface="Courier New" charset="0"/>
                <a:cs typeface="Courier New" charset="0"/>
              </a:rPr>
              <a:t>i,j</a:t>
            </a:r>
            <a:r>
              <a:rPr lang="en-US" sz="2600" dirty="0" smtClean="0">
                <a:latin typeface="Courier New" charset="0"/>
                <a:ea typeface="Courier New" charset="0"/>
                <a:cs typeface="Courier New" charset="0"/>
              </a:rPr>
              <a:t>=11</a:t>
            </a:r>
          </a:p>
          <a:p>
            <a:pPr marL="274320" lvl="1" indent="0">
              <a:buNone/>
            </a:pPr>
            <a:r>
              <a:rPr lang="en-US" sz="2600" dirty="0" smtClean="0">
                <a:latin typeface="Courier New" charset="0"/>
                <a:ea typeface="Courier New" charset="0"/>
                <a:cs typeface="Courier New" charset="0"/>
              </a:rPr>
              <a:t>x=1.0</a:t>
            </a:r>
          </a:p>
          <a:p>
            <a:pPr marL="274320" lvl="1" indent="0">
              <a:buNone/>
            </a:pPr>
            <a:r>
              <a:rPr lang="en-US" sz="2600" dirty="0" smtClean="0">
                <a:latin typeface="Courier New" charset="0"/>
                <a:ea typeface="Courier New" charset="0"/>
                <a:cs typeface="Courier New" charset="0"/>
              </a:rPr>
              <a:t>y=2.0</a:t>
            </a:r>
          </a:p>
          <a:p>
            <a:pPr marL="274320" lvl="1" indent="0">
              <a:buNone/>
            </a:pPr>
            <a:r>
              <a:rPr lang="en-US" sz="2600" dirty="0" err="1" smtClean="0">
                <a:latin typeface="Courier New" charset="0"/>
                <a:ea typeface="Courier New" charset="0"/>
                <a:cs typeface="Courier New" charset="0"/>
              </a:rPr>
              <a:t>i</a:t>
            </a:r>
            <a:r>
              <a:rPr lang="en-US" sz="2600" dirty="0" smtClean="0">
                <a:latin typeface="Courier New" charset="0"/>
                <a:ea typeface="Courier New" charset="0"/>
                <a:cs typeface="Courier New" charset="0"/>
              </a:rPr>
              <a:t>=j+2</a:t>
            </a:r>
          </a:p>
          <a:p>
            <a:pPr marL="274320" lvl="1" indent="0">
              <a:buNone/>
            </a:pPr>
            <a:r>
              <a:rPr lang="en-US" sz="2600" dirty="0" smtClean="0">
                <a:latin typeface="Courier New" charset="0"/>
                <a:ea typeface="Courier New" charset="0"/>
                <a:cs typeface="Courier New" charset="0"/>
              </a:rPr>
              <a:t>print *, "Reals are ",</a:t>
            </a:r>
            <a:r>
              <a:rPr lang="en-US" sz="2600" dirty="0" err="1" smtClean="0">
                <a:latin typeface="Courier New" charset="0"/>
                <a:ea typeface="Courier New" charset="0"/>
                <a:cs typeface="Courier New" charset="0"/>
              </a:rPr>
              <a:t>x,y</a:t>
            </a:r>
            <a:endParaRPr lang="en-US" sz="2600" dirty="0" smtClean="0">
              <a:latin typeface="Courier New" charset="0"/>
              <a:ea typeface="Courier New" charset="0"/>
              <a:cs typeface="Courier New" charset="0"/>
            </a:endParaRPr>
          </a:p>
          <a:p>
            <a:pPr marL="274320" lvl="1" indent="0">
              <a:buNone/>
            </a:pPr>
            <a:r>
              <a:rPr lang="en-US" sz="2600" dirty="0" smtClean="0">
                <a:latin typeface="Courier New" charset="0"/>
                <a:ea typeface="Courier New" charset="0"/>
                <a:cs typeface="Courier New" charset="0"/>
              </a:rPr>
              <a:t>print *, "Integers are ",</a:t>
            </a:r>
            <a:r>
              <a:rPr lang="en-US" sz="2600" dirty="0" err="1" smtClean="0">
                <a:latin typeface="Courier New" charset="0"/>
                <a:ea typeface="Courier New" charset="0"/>
                <a:cs typeface="Courier New" charset="0"/>
              </a:rPr>
              <a:t>i,j</a:t>
            </a:r>
            <a:endParaRPr lang="en-US" sz="2600" dirty="0" smtClean="0">
              <a:latin typeface="Courier New" charset="0"/>
              <a:ea typeface="Courier New" charset="0"/>
              <a:cs typeface="Courier New" charset="0"/>
            </a:endParaRPr>
          </a:p>
          <a:p>
            <a:pPr marL="0" indent="0">
              <a:buNone/>
            </a:pPr>
            <a:r>
              <a:rPr lang="en-US" sz="2600" dirty="0" smtClean="0">
                <a:latin typeface="Courier New" charset="0"/>
                <a:ea typeface="Courier New" charset="0"/>
                <a:cs typeface="Courier New" charset="0"/>
              </a:rPr>
              <a:t>end program </a:t>
            </a:r>
            <a:endParaRPr lang="en-US" sz="2600" dirty="0">
              <a:latin typeface="Courier New" charset="0"/>
              <a:ea typeface="Courier New" charset="0"/>
              <a:cs typeface="Courier New" charset="0"/>
            </a:endParaRPr>
          </a:p>
        </p:txBody>
      </p:sp>
    </p:spTree>
    <p:extLst>
      <p:ext uri="{BB962C8B-B14F-4D97-AF65-F5344CB8AC3E}">
        <p14:creationId xmlns:p14="http://schemas.microsoft.com/office/powerpoint/2010/main" val="991846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PARAMETER</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In compiled languages, programmers can declare a variable to have a fixed value that cannot be changed.</a:t>
            </a:r>
          </a:p>
          <a:p>
            <a:r>
              <a:rPr lang="en-US" dirty="0" smtClean="0"/>
              <a:t>In Fortran this is indicated by the </a:t>
            </a:r>
            <a:r>
              <a:rPr lang="en-US" dirty="0" smtClean="0">
                <a:latin typeface="Courier New"/>
                <a:cs typeface="Courier New"/>
              </a:rPr>
              <a:t>PARAMETER</a:t>
            </a:r>
            <a:r>
              <a:rPr lang="en-US" dirty="0" smtClean="0"/>
              <a:t> attribute.</a:t>
            </a:r>
          </a:p>
          <a:p>
            <a:pPr marL="0" indent="0">
              <a:buNone/>
            </a:pPr>
            <a:r>
              <a:rPr lang="en-US" dirty="0" smtClean="0"/>
              <a:t>  </a:t>
            </a:r>
            <a:r>
              <a:rPr lang="en-US" sz="2600" dirty="0" smtClean="0">
                <a:latin typeface="Courier New"/>
                <a:cs typeface="Courier New"/>
              </a:rPr>
              <a:t>real, parameter  ::  pi=3.14159</a:t>
            </a:r>
          </a:p>
          <a:p>
            <a:r>
              <a:rPr lang="en-US" dirty="0" smtClean="0"/>
              <a:t>Attempting to change the value of a variable declared to be a parameter will result in a fatal compiler error.</a:t>
            </a:r>
          </a:p>
          <a:p>
            <a:r>
              <a:rPr lang="en-US" dirty="0" smtClean="0"/>
              <a:t>In older code the declaration and parameter statement will be on different lines</a:t>
            </a:r>
          </a:p>
          <a:p>
            <a:pPr marL="0" indent="0">
              <a:buNone/>
            </a:pPr>
            <a:r>
              <a:rPr lang="en-US" sz="2600" dirty="0" smtClean="0">
                <a:latin typeface="Courier New"/>
                <a:cs typeface="Courier New"/>
              </a:rPr>
              <a:t> real  pi</a:t>
            </a:r>
          </a:p>
          <a:p>
            <a:pPr marL="0" indent="0">
              <a:buNone/>
            </a:pPr>
            <a:r>
              <a:rPr lang="en-US" sz="2600" dirty="0" smtClean="0">
                <a:latin typeface="Courier New"/>
                <a:cs typeface="Courier New"/>
              </a:rPr>
              <a:t> parameter (pi=3.14159)</a:t>
            </a:r>
            <a:endParaRPr lang="en-US" sz="2600" dirty="0">
              <a:latin typeface="Courier New"/>
              <a:cs typeface="Courier New"/>
            </a:endParaRPr>
          </a:p>
        </p:txBody>
      </p:sp>
    </p:spTree>
    <p:extLst>
      <p:ext uri="{BB962C8B-B14F-4D97-AF65-F5344CB8AC3E}">
        <p14:creationId xmlns:p14="http://schemas.microsoft.com/office/powerpoint/2010/main" val="11403884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Compilers versus Interpreters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 </a:t>
            </a:r>
            <a:r>
              <a:rPr lang="en-US" b="1" dirty="0" smtClean="0"/>
              <a:t>compiler</a:t>
            </a:r>
            <a:r>
              <a:rPr lang="en-US" dirty="0" smtClean="0"/>
              <a:t> produces a stand-alone binary for a given </a:t>
            </a:r>
            <a:r>
              <a:rPr lang="en-US" i="1" dirty="0" smtClean="0"/>
              <a:t>platform</a:t>
            </a:r>
            <a:r>
              <a:rPr lang="en-US" dirty="0" smtClean="0"/>
              <a:t> (</a:t>
            </a:r>
            <a:r>
              <a:rPr lang="en-US" dirty="0" err="1" smtClean="0"/>
              <a:t>cpu+operating</a:t>
            </a:r>
            <a:r>
              <a:rPr lang="en-US" dirty="0" smtClean="0"/>
              <a:t> system).  The output of a compiler is an </a:t>
            </a:r>
            <a:r>
              <a:rPr lang="en-US" i="1" dirty="0" smtClean="0"/>
              <a:t>object file</a:t>
            </a:r>
            <a:r>
              <a:rPr lang="en-US" dirty="0" smtClean="0"/>
              <a:t>, represented with a </a:t>
            </a:r>
            <a:r>
              <a:rPr lang="en-US" dirty="0" smtClean="0">
                <a:latin typeface="Courier New"/>
                <a:cs typeface="Courier New"/>
              </a:rPr>
              <a:t>.o</a:t>
            </a:r>
            <a:r>
              <a:rPr lang="en-US" dirty="0" smtClean="0"/>
              <a:t> suffix on Unix.</a:t>
            </a:r>
          </a:p>
          <a:p>
            <a:r>
              <a:rPr lang="en-US" dirty="0" smtClean="0"/>
              <a:t>A </a:t>
            </a:r>
            <a:r>
              <a:rPr lang="en-US" b="1" dirty="0" smtClean="0"/>
              <a:t>linker</a:t>
            </a:r>
            <a:r>
              <a:rPr lang="en-US" dirty="0" smtClean="0"/>
              <a:t> takes the </a:t>
            </a:r>
            <a:r>
              <a:rPr lang="en-US" dirty="0" smtClean="0">
                <a:latin typeface="Courier New"/>
                <a:cs typeface="Courier New"/>
              </a:rPr>
              <a:t>.o</a:t>
            </a:r>
            <a:r>
              <a:rPr lang="en-US" dirty="0" smtClean="0"/>
              <a:t> files and any external </a:t>
            </a:r>
            <a:r>
              <a:rPr lang="en-US" i="1" dirty="0" smtClean="0"/>
              <a:t>libraries</a:t>
            </a:r>
            <a:r>
              <a:rPr lang="en-US" dirty="0" smtClean="0"/>
              <a:t> and links them into the executable.  Normally the linker is invoked through the compiler.</a:t>
            </a:r>
          </a:p>
          <a:p>
            <a:r>
              <a:rPr lang="en-US" dirty="0" smtClean="0"/>
              <a:t>An </a:t>
            </a:r>
            <a:r>
              <a:rPr lang="en-US" b="1" dirty="0" smtClean="0"/>
              <a:t>interpreter</a:t>
            </a:r>
            <a:r>
              <a:rPr lang="en-US" dirty="0" smtClean="0"/>
              <a:t> interprets line by line.  The binary that is run is the interpreter itself.  Programs for interpreters are often called </a:t>
            </a:r>
            <a:r>
              <a:rPr lang="en-US" i="1" dirty="0" smtClean="0"/>
              <a:t>scripts</a:t>
            </a:r>
            <a:r>
              <a:rPr lang="en-US" dirty="0" smtClean="0"/>
              <a:t>.  Scripts are frequently cross platform, but the interpreter itself must be appropriate to the platform.</a:t>
            </a:r>
            <a:endParaRPr lang="en-US" dirty="0"/>
          </a:p>
        </p:txBody>
      </p:sp>
    </p:spTree>
    <p:extLst>
      <p:ext uri="{BB962C8B-B14F-4D97-AF65-F5344CB8AC3E}">
        <p14:creationId xmlns:p14="http://schemas.microsoft.com/office/powerpoint/2010/main" val="952799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Conversions</a:t>
            </a:r>
            <a:endParaRPr lang="en-US" dirty="0"/>
          </a:p>
        </p:txBody>
      </p:sp>
      <p:sp>
        <p:nvSpPr>
          <p:cNvPr id="3" name="Content Placeholder 2"/>
          <p:cNvSpPr>
            <a:spLocks noGrp="1"/>
          </p:cNvSpPr>
          <p:nvPr>
            <p:ph idx="1"/>
          </p:nvPr>
        </p:nvSpPr>
        <p:spPr>
          <a:xfrm>
            <a:off x="457200" y="1600200"/>
            <a:ext cx="8458200" cy="4876800"/>
          </a:xfrm>
        </p:spPr>
        <p:txBody>
          <a:bodyPr>
            <a:normAutofit fontScale="92500" lnSpcReduction="10000"/>
          </a:bodyPr>
          <a:lstStyle/>
          <a:p>
            <a:r>
              <a:rPr lang="en-US" dirty="0">
                <a:cs typeface="American Typewriter"/>
              </a:rPr>
              <a:t>Most compilers will automatically cast numeric variables to make mixed expressions consistent.  The variables are promoted according to their rank.  Lowest to highest the types are integer, float, double, complex</a:t>
            </a:r>
            <a:r>
              <a:rPr lang="en-US" dirty="0" smtClean="0">
                <a:latin typeface="American Typewriter"/>
                <a:cs typeface="American Typewriter"/>
              </a:rPr>
              <a:t>.</a:t>
            </a:r>
          </a:p>
          <a:p>
            <a:r>
              <a:rPr lang="en-US" dirty="0" smtClean="0">
                <a:cs typeface="American Typewriter"/>
              </a:rPr>
              <a:t>Use explicit casting to be clear, or in circumstances such as argument lists where the compiler will not do it.</a:t>
            </a:r>
          </a:p>
          <a:p>
            <a:r>
              <a:rPr lang="en-US" dirty="0" smtClean="0">
                <a:cs typeface="American Typewriter"/>
              </a:rPr>
              <a:t>The new way to cast numbers is via </a:t>
            </a:r>
            <a:r>
              <a:rPr lang="en-US" dirty="0" smtClean="0">
                <a:latin typeface="Courier New"/>
                <a:cs typeface="Courier New"/>
              </a:rPr>
              <a:t>KIND</a:t>
            </a:r>
            <a:r>
              <a:rPr lang="en-US" dirty="0" smtClean="0">
                <a:cs typeface="American Typewriter"/>
              </a:rPr>
              <a:t>.  Older conversion functions such as </a:t>
            </a:r>
            <a:r>
              <a:rPr lang="en-US" dirty="0" err="1" smtClean="0">
                <a:latin typeface="Courier New"/>
                <a:cs typeface="Courier New"/>
              </a:rPr>
              <a:t>dble</a:t>
            </a:r>
            <a:r>
              <a:rPr lang="en-US" dirty="0" smtClean="0">
                <a:cs typeface="American Typewriter"/>
              </a:rPr>
              <a:t> can still be used and will be in older code.</a:t>
            </a:r>
            <a:endParaRPr lang="en-US" dirty="0">
              <a:cs typeface="American Typewriter"/>
            </a:endParaRPr>
          </a:p>
          <a:p>
            <a:r>
              <a:rPr lang="en-US" dirty="0" err="1" smtClean="0"/>
              <a:t>Logicals</a:t>
            </a:r>
            <a:r>
              <a:rPr lang="en-US" dirty="0" smtClean="0"/>
              <a:t> cannot be cast to anything.  </a:t>
            </a:r>
          </a:p>
          <a:p>
            <a:r>
              <a:rPr lang="en-US" dirty="0" smtClean="0"/>
              <a:t>Strings may be cast to numbers and vice versa by a fairly idiosyncratic method.</a:t>
            </a:r>
            <a:endParaRPr lang="en-US" dirty="0"/>
          </a:p>
        </p:txBody>
      </p:sp>
    </p:spTree>
    <p:extLst>
      <p:ext uri="{BB962C8B-B14F-4D97-AF65-F5344CB8AC3E}">
        <p14:creationId xmlns:p14="http://schemas.microsoft.com/office/powerpoint/2010/main" val="27984778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Content Placeholder 2"/>
          <p:cNvSpPr>
            <a:spLocks noGrp="1"/>
          </p:cNvSpPr>
          <p:nvPr>
            <p:ph idx="1"/>
          </p:nvPr>
        </p:nvSpPr>
        <p:spPr/>
        <p:txBody>
          <a:bodyPr/>
          <a:lstStyle/>
          <a:p>
            <a:r>
              <a:rPr lang="en-US" dirty="0"/>
              <a:t>Explicit casting among numeric </a:t>
            </a:r>
            <a:r>
              <a:rPr lang="en-US" dirty="0" smtClean="0"/>
              <a:t>types, default kind.</a:t>
            </a:r>
            <a:endParaRPr lang="en-US" dirty="0"/>
          </a:p>
          <a:p>
            <a:pPr marL="0" indent="0">
              <a:buNone/>
            </a:pPr>
            <a:r>
              <a:rPr lang="en-US" dirty="0">
                <a:latin typeface="American Typewriter"/>
                <a:cs typeface="American Typewriter"/>
              </a:rPr>
              <a:t>	</a:t>
            </a:r>
            <a:r>
              <a:rPr lang="en-US" dirty="0">
                <a:latin typeface="Courier New"/>
                <a:cs typeface="Courier New"/>
              </a:rPr>
              <a:t>R=real(I)</a:t>
            </a:r>
          </a:p>
          <a:p>
            <a:pPr marL="0" indent="0">
              <a:buNone/>
            </a:pPr>
            <a:r>
              <a:rPr lang="en-US" dirty="0">
                <a:latin typeface="Courier New"/>
                <a:cs typeface="Courier New"/>
              </a:rPr>
              <a:t>	I=</a:t>
            </a:r>
            <a:r>
              <a:rPr lang="en-US" dirty="0" err="1">
                <a:latin typeface="Courier New"/>
                <a:cs typeface="Courier New"/>
              </a:rPr>
              <a:t>int</a:t>
            </a:r>
            <a:r>
              <a:rPr lang="en-US" dirty="0">
                <a:latin typeface="Courier New"/>
                <a:cs typeface="Courier New"/>
              </a:rPr>
              <a:t>(R)</a:t>
            </a:r>
          </a:p>
          <a:p>
            <a:pPr marL="0" indent="0">
              <a:buNone/>
            </a:pPr>
            <a:r>
              <a:rPr lang="en-US" dirty="0">
                <a:latin typeface="Courier New"/>
                <a:cs typeface="Courier New"/>
              </a:rPr>
              <a:t>	Z=</a:t>
            </a:r>
            <a:r>
              <a:rPr lang="en-US" dirty="0" err="1">
                <a:latin typeface="Courier New"/>
                <a:cs typeface="Courier New"/>
              </a:rPr>
              <a:t>cmplx</a:t>
            </a:r>
            <a:r>
              <a:rPr lang="en-US" dirty="0">
                <a:latin typeface="Courier New"/>
                <a:cs typeface="Courier New"/>
              </a:rPr>
              <a:t>(r1,r2</a:t>
            </a:r>
            <a:r>
              <a:rPr lang="en-US" dirty="0" smtClean="0">
                <a:latin typeface="Courier New"/>
                <a:cs typeface="Courier New"/>
              </a:rPr>
              <a:t>)</a:t>
            </a:r>
          </a:p>
          <a:p>
            <a:pPr marL="0" indent="0">
              <a:buNone/>
            </a:pPr>
            <a:r>
              <a:rPr lang="en-US" dirty="0">
                <a:latin typeface="Courier New"/>
                <a:cs typeface="Courier New"/>
              </a:rPr>
              <a:t>	</a:t>
            </a:r>
            <a:r>
              <a:rPr lang="en-US" dirty="0" smtClean="0">
                <a:latin typeface="Courier New"/>
                <a:cs typeface="Courier New"/>
              </a:rPr>
              <a:t>D=</a:t>
            </a:r>
            <a:r>
              <a:rPr lang="en-US" dirty="0" err="1" smtClean="0">
                <a:latin typeface="Courier New"/>
                <a:cs typeface="Courier New"/>
              </a:rPr>
              <a:t>dble</a:t>
            </a:r>
            <a:r>
              <a:rPr lang="en-US" dirty="0" smtClean="0">
                <a:latin typeface="Courier New"/>
                <a:cs typeface="Courier New"/>
              </a:rPr>
              <a:t>(R)</a:t>
            </a:r>
          </a:p>
          <a:p>
            <a:endParaRPr lang="en-US" dirty="0">
              <a:cs typeface="Courier New"/>
            </a:endParaRPr>
          </a:p>
        </p:txBody>
      </p:sp>
    </p:spTree>
    <p:extLst>
      <p:ext uri="{BB962C8B-B14F-4D97-AF65-F5344CB8AC3E}">
        <p14:creationId xmlns:p14="http://schemas.microsoft.com/office/powerpoint/2010/main" val="19658574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ym typeface="Wingdings"/>
              </a:rPr>
              <a:t>Character  </a:t>
            </a:r>
            <a:r>
              <a:rPr lang="en-US" dirty="0">
                <a:sym typeface="Wingdings"/>
              </a:rPr>
              <a:t>Numeric</a:t>
            </a:r>
            <a:endParaRPr lang="en-US" dirty="0"/>
          </a:p>
        </p:txBody>
      </p:sp>
      <p:sp>
        <p:nvSpPr>
          <p:cNvPr id="3" name="Content Placeholder 2"/>
          <p:cNvSpPr>
            <a:spLocks noGrp="1"/>
          </p:cNvSpPr>
          <p:nvPr>
            <p:ph idx="1"/>
          </p:nvPr>
        </p:nvSpPr>
        <p:spPr/>
        <p:txBody>
          <a:bodyPr>
            <a:normAutofit/>
          </a:bodyPr>
          <a:lstStyle/>
          <a:p>
            <a:r>
              <a:rPr lang="en-US" dirty="0"/>
              <a:t>Fortran has a peculiar way to do this called internal read/</a:t>
            </a:r>
            <a:r>
              <a:rPr lang="en-US" dirty="0" smtClean="0"/>
              <a:t>write. </a:t>
            </a:r>
          </a:p>
          <a:p>
            <a:r>
              <a:rPr lang="en-US" dirty="0" smtClean="0"/>
              <a:t>Convert </a:t>
            </a:r>
            <a:r>
              <a:rPr lang="en-US" dirty="0"/>
              <a:t>numeric to </a:t>
            </a:r>
            <a:r>
              <a:rPr lang="en-US" dirty="0" smtClean="0"/>
              <a:t>character:</a:t>
            </a:r>
            <a:endParaRPr lang="en-US" dirty="0"/>
          </a:p>
          <a:p>
            <a:pPr marL="0" indent="0">
              <a:buNone/>
            </a:pPr>
            <a:r>
              <a:rPr lang="en-US" dirty="0"/>
              <a:t>    </a:t>
            </a:r>
            <a:r>
              <a:rPr lang="en-US" sz="2600" dirty="0">
                <a:latin typeface="Courier New"/>
                <a:cs typeface="Courier New"/>
              </a:rPr>
              <a:t>character(</a:t>
            </a:r>
            <a:r>
              <a:rPr lang="en-US" sz="2600" dirty="0" err="1">
                <a:latin typeface="Courier New"/>
                <a:cs typeface="Courier New"/>
              </a:rPr>
              <a:t>len</a:t>
            </a:r>
            <a:r>
              <a:rPr lang="en-US" sz="2600" dirty="0">
                <a:latin typeface="Courier New"/>
                <a:cs typeface="Courier New"/>
              </a:rPr>
              <a:t>=4)  :: age</a:t>
            </a:r>
          </a:p>
          <a:p>
            <a:pPr marL="0" indent="0">
              <a:buNone/>
            </a:pPr>
            <a:r>
              <a:rPr lang="en-US" sz="2600" dirty="0">
                <a:latin typeface="Courier New"/>
                <a:cs typeface="Courier New"/>
              </a:rPr>
              <a:t>  </a:t>
            </a:r>
            <a:r>
              <a:rPr lang="en-US" sz="2600" dirty="0" smtClean="0">
                <a:latin typeface="Courier New"/>
                <a:cs typeface="Courier New"/>
              </a:rPr>
              <a:t>integer           </a:t>
            </a:r>
            <a:r>
              <a:rPr lang="en-US" sz="2600" dirty="0">
                <a:latin typeface="Courier New"/>
                <a:cs typeface="Courier New"/>
              </a:rPr>
              <a:t>:: </a:t>
            </a:r>
            <a:r>
              <a:rPr lang="en-US" sz="2600" dirty="0" err="1">
                <a:latin typeface="Courier New"/>
                <a:cs typeface="Courier New"/>
              </a:rPr>
              <a:t>iage</a:t>
            </a:r>
            <a:endParaRPr lang="en-US" sz="2600" dirty="0">
              <a:latin typeface="Courier New"/>
              <a:cs typeface="Courier New"/>
            </a:endParaRPr>
          </a:p>
          <a:p>
            <a:pPr lvl="1" indent="0">
              <a:buNone/>
            </a:pPr>
            <a:r>
              <a:rPr lang="en-US" sz="2600" dirty="0" err="1">
                <a:latin typeface="Courier New"/>
                <a:cs typeface="Courier New"/>
              </a:rPr>
              <a:t>iage</a:t>
            </a:r>
            <a:r>
              <a:rPr lang="en-US" sz="2600" dirty="0">
                <a:latin typeface="Courier New"/>
                <a:cs typeface="Courier New"/>
              </a:rPr>
              <a:t>=39</a:t>
            </a:r>
          </a:p>
          <a:p>
            <a:pPr lvl="1" indent="0">
              <a:buNone/>
            </a:pPr>
            <a:r>
              <a:rPr lang="en-US" sz="2600" dirty="0">
                <a:latin typeface="Courier New"/>
                <a:cs typeface="Courier New"/>
              </a:rPr>
              <a:t>write(age</a:t>
            </a:r>
            <a:r>
              <a:rPr lang="en-US" sz="2600" dirty="0" smtClean="0">
                <a:latin typeface="Courier New"/>
                <a:cs typeface="Courier New"/>
              </a:rPr>
              <a:t>,'(</a:t>
            </a:r>
            <a:r>
              <a:rPr lang="en-US" sz="2600" dirty="0">
                <a:latin typeface="Courier New"/>
                <a:cs typeface="Courier New"/>
              </a:rPr>
              <a:t>i4</a:t>
            </a:r>
            <a:r>
              <a:rPr lang="en-US" sz="2600" dirty="0" smtClean="0">
                <a:latin typeface="Courier New"/>
                <a:cs typeface="Courier New"/>
              </a:rPr>
              <a:t>)') </a:t>
            </a:r>
            <a:r>
              <a:rPr lang="en-US" sz="2600" dirty="0" err="1">
                <a:latin typeface="Courier New"/>
                <a:cs typeface="Courier New"/>
              </a:rPr>
              <a:t>iage</a:t>
            </a:r>
            <a:endParaRPr lang="en-US" sz="2600" dirty="0">
              <a:latin typeface="Courier New"/>
              <a:cs typeface="Courier New"/>
            </a:endParaRPr>
          </a:p>
          <a:p>
            <a:r>
              <a:rPr lang="en-US" dirty="0"/>
              <a:t>Convert character to numeric</a:t>
            </a:r>
          </a:p>
          <a:p>
            <a:pPr marL="0" indent="0">
              <a:buNone/>
            </a:pPr>
            <a:r>
              <a:rPr lang="en-US" dirty="0" smtClean="0">
                <a:latin typeface="American Typewriter"/>
                <a:cs typeface="American Typewriter"/>
              </a:rPr>
              <a:t>      </a:t>
            </a:r>
            <a:r>
              <a:rPr lang="en-US" sz="2400" dirty="0" smtClean="0">
                <a:latin typeface="Courier New"/>
                <a:cs typeface="Courier New"/>
              </a:rPr>
              <a:t>age='51</a:t>
            </a:r>
            <a:r>
              <a:rPr lang="en-US" sz="2400" dirty="0">
                <a:latin typeface="Courier New"/>
                <a:cs typeface="Courier New"/>
              </a:rPr>
              <a:t>'</a:t>
            </a:r>
          </a:p>
          <a:p>
            <a:pPr marL="0" indent="0">
              <a:buNone/>
            </a:pPr>
            <a:r>
              <a:rPr lang="en-US" sz="2400" dirty="0" smtClean="0">
                <a:latin typeface="Courier New"/>
                <a:cs typeface="Courier New"/>
              </a:rPr>
              <a:t>   read </a:t>
            </a:r>
            <a:r>
              <a:rPr lang="en-US" sz="2400" dirty="0">
                <a:latin typeface="Courier New"/>
                <a:cs typeface="Courier New"/>
              </a:rPr>
              <a:t>(age</a:t>
            </a:r>
            <a:r>
              <a:rPr lang="en-US" sz="2400" dirty="0" smtClean="0">
                <a:latin typeface="Courier New"/>
                <a:cs typeface="Courier New"/>
              </a:rPr>
              <a:t>,'(</a:t>
            </a:r>
            <a:r>
              <a:rPr lang="en-US" sz="2400" dirty="0">
                <a:latin typeface="Courier New"/>
                <a:cs typeface="Courier New"/>
              </a:rPr>
              <a:t>i4</a:t>
            </a:r>
            <a:r>
              <a:rPr lang="en-US" sz="2400" dirty="0" smtClean="0">
                <a:latin typeface="Courier New"/>
                <a:cs typeface="Courier New"/>
              </a:rPr>
              <a:t>)') </a:t>
            </a:r>
            <a:r>
              <a:rPr lang="en-US" sz="2400" dirty="0" err="1">
                <a:latin typeface="Courier New"/>
                <a:cs typeface="Courier New"/>
              </a:rPr>
              <a:t>iage</a:t>
            </a:r>
            <a:endParaRPr lang="en-US" sz="2400" dirty="0">
              <a:latin typeface="Courier New"/>
              <a:cs typeface="Courier New"/>
            </a:endParaRPr>
          </a:p>
          <a:p>
            <a:endParaRPr lang="en-US" dirty="0"/>
          </a:p>
        </p:txBody>
      </p:sp>
    </p:spTree>
    <p:extLst>
      <p:ext uri="{BB962C8B-B14F-4D97-AF65-F5344CB8AC3E}">
        <p14:creationId xmlns:p14="http://schemas.microsoft.com/office/powerpoint/2010/main" val="7956784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Arithmetic Operations</a:t>
            </a:r>
            <a:endParaRPr lang="en-US" dirty="0"/>
          </a:p>
        </p:txBody>
      </p:sp>
      <p:sp>
        <p:nvSpPr>
          <p:cNvPr id="3" name="Content Placeholder 2"/>
          <p:cNvSpPr>
            <a:spLocks noGrp="1"/>
          </p:cNvSpPr>
          <p:nvPr>
            <p:ph idx="1"/>
          </p:nvPr>
        </p:nvSpPr>
        <p:spPr/>
        <p:txBody>
          <a:bodyPr/>
          <a:lstStyle/>
          <a:p>
            <a:r>
              <a:rPr lang="en-US" dirty="0" smtClean="0"/>
              <a:t>Operators are </a:t>
            </a:r>
            <a:r>
              <a:rPr lang="en-US" dirty="0"/>
              <a:t>defined on integers, floats, and doubles</a:t>
            </a:r>
          </a:p>
          <a:p>
            <a:r>
              <a:rPr lang="en-US" dirty="0">
                <a:latin typeface="Courier New"/>
                <a:cs typeface="Courier New"/>
              </a:rPr>
              <a:t>+ -</a:t>
            </a:r>
            <a:r>
              <a:rPr lang="en-US" dirty="0"/>
              <a:t>  add subtract</a:t>
            </a:r>
          </a:p>
          <a:p>
            <a:r>
              <a:rPr lang="en-US" dirty="0">
                <a:latin typeface="Courier New"/>
                <a:cs typeface="Courier New"/>
              </a:rPr>
              <a:t>* /</a:t>
            </a:r>
            <a:r>
              <a:rPr lang="en-US" dirty="0"/>
              <a:t> multiply divide</a:t>
            </a:r>
          </a:p>
          <a:p>
            <a:r>
              <a:rPr lang="en-US" dirty="0">
                <a:latin typeface="Courier New"/>
                <a:cs typeface="Courier New"/>
              </a:rPr>
              <a:t>**</a:t>
            </a:r>
            <a:r>
              <a:rPr lang="en-US" dirty="0"/>
              <a:t> exponentiation</a:t>
            </a:r>
          </a:p>
          <a:p>
            <a:r>
              <a:rPr lang="en-US" dirty="0"/>
              <a:t>Operator Precedence is:</a:t>
            </a:r>
          </a:p>
          <a:p>
            <a:r>
              <a:rPr lang="en-US" dirty="0"/>
              <a:t> </a:t>
            </a:r>
            <a:r>
              <a:rPr lang="en-US" dirty="0">
                <a:latin typeface="Courier New"/>
                <a:cs typeface="Courier New"/>
              </a:rPr>
              <a:t>**  (* /) (+ -)</a:t>
            </a:r>
          </a:p>
          <a:p>
            <a:r>
              <a:rPr lang="en-US" dirty="0" smtClean="0"/>
              <a:t>Evaluation is left </a:t>
            </a:r>
            <a:r>
              <a:rPr lang="en-US" dirty="0"/>
              <a:t>to right by precedence unless told otherwise with </a:t>
            </a:r>
            <a:r>
              <a:rPr lang="en-US" dirty="0" smtClean="0"/>
              <a:t>parentheses</a:t>
            </a:r>
            <a:endParaRPr lang="en-US" dirty="0"/>
          </a:p>
        </p:txBody>
      </p:sp>
    </p:spTree>
    <p:extLst>
      <p:ext uri="{BB962C8B-B14F-4D97-AF65-F5344CB8AC3E}">
        <p14:creationId xmlns:p14="http://schemas.microsoft.com/office/powerpoint/2010/main" val="32603028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Integer Operators</a:t>
            </a:r>
            <a:endParaRPr lang="en-US" dirty="0"/>
          </a:p>
        </p:txBody>
      </p:sp>
      <p:sp>
        <p:nvSpPr>
          <p:cNvPr id="3" name="Content Placeholder 2"/>
          <p:cNvSpPr>
            <a:spLocks noGrp="1"/>
          </p:cNvSpPr>
          <p:nvPr>
            <p:ph idx="1"/>
          </p:nvPr>
        </p:nvSpPr>
        <p:spPr>
          <a:xfrm>
            <a:off x="228600" y="1600200"/>
            <a:ext cx="8763000" cy="4876800"/>
          </a:xfrm>
        </p:spPr>
        <p:txBody>
          <a:bodyPr/>
          <a:lstStyle/>
          <a:p>
            <a:r>
              <a:rPr lang="en-US" dirty="0" smtClean="0"/>
              <a:t>In Fortran </a:t>
            </a:r>
            <a:r>
              <a:rPr lang="en-US" dirty="0"/>
              <a:t>2/3 is always zero!  Why?</a:t>
            </a:r>
          </a:p>
          <a:p>
            <a:pPr lvl="1"/>
            <a:r>
              <a:rPr lang="en-US" dirty="0"/>
              <a:t>Because 2 and 3 </a:t>
            </a:r>
            <a:r>
              <a:rPr lang="en-US" dirty="0" smtClean="0"/>
              <a:t>are both integers.  Nothing will be promoted to a float, </a:t>
            </a:r>
            <a:r>
              <a:rPr lang="en-US" dirty="0"/>
              <a:t>so / is an integer operation that yields an integer result</a:t>
            </a:r>
          </a:p>
          <a:p>
            <a:r>
              <a:rPr lang="en-US" dirty="0"/>
              <a:t>Remainder comes from </a:t>
            </a:r>
            <a:r>
              <a:rPr lang="en-US" dirty="0">
                <a:latin typeface="Courier New"/>
                <a:cs typeface="Courier New"/>
              </a:rPr>
              <a:t>mod(</a:t>
            </a:r>
            <a:r>
              <a:rPr lang="en-US" dirty="0" err="1">
                <a:latin typeface="Courier New"/>
                <a:cs typeface="Courier New"/>
              </a:rPr>
              <a:t>a,r</a:t>
            </a:r>
            <a:r>
              <a:rPr lang="en-US" dirty="0">
                <a:latin typeface="Courier New"/>
                <a:cs typeface="Courier New"/>
              </a:rPr>
              <a:t>)</a:t>
            </a:r>
            <a:r>
              <a:rPr lang="en-US" dirty="0"/>
              <a:t> or </a:t>
            </a:r>
            <a:r>
              <a:rPr lang="en-US" dirty="0">
                <a:latin typeface="Courier New"/>
                <a:cs typeface="Courier New"/>
              </a:rPr>
              <a:t>modulo(</a:t>
            </a:r>
            <a:r>
              <a:rPr lang="en-US" dirty="0" err="1">
                <a:latin typeface="Courier New"/>
                <a:cs typeface="Courier New"/>
              </a:rPr>
              <a:t>a,r</a:t>
            </a:r>
            <a:r>
              <a:rPr lang="en-US" dirty="0" smtClean="0">
                <a:latin typeface="Courier New"/>
                <a:cs typeface="Courier New"/>
              </a:rPr>
              <a:t>)</a:t>
            </a:r>
          </a:p>
          <a:p>
            <a:pPr lvl="1"/>
            <a:r>
              <a:rPr lang="en-US" dirty="0" smtClean="0">
                <a:latin typeface="Courier New"/>
                <a:cs typeface="Courier New"/>
              </a:rPr>
              <a:t>mod</a:t>
            </a:r>
            <a:r>
              <a:rPr lang="en-US" dirty="0" smtClean="0"/>
              <a:t> </a:t>
            </a:r>
            <a:r>
              <a:rPr lang="en-US" dirty="0"/>
              <a:t>and </a:t>
            </a:r>
            <a:r>
              <a:rPr lang="en-US" dirty="0">
                <a:latin typeface="Courier New"/>
                <a:cs typeface="Courier New"/>
              </a:rPr>
              <a:t>modulo</a:t>
            </a:r>
            <a:r>
              <a:rPr lang="en-US" dirty="0"/>
              <a:t> are NOT THE SAME for negative </a:t>
            </a:r>
            <a:r>
              <a:rPr lang="en-US" dirty="0" smtClean="0"/>
              <a:t>numbers</a:t>
            </a:r>
          </a:p>
          <a:p>
            <a:pPr lvl="1"/>
            <a:r>
              <a:rPr lang="en-US" dirty="0" smtClean="0">
                <a:latin typeface="Courier New"/>
                <a:cs typeface="Courier New"/>
              </a:rPr>
              <a:t>mod</a:t>
            </a:r>
            <a:r>
              <a:rPr lang="en-US" dirty="0" smtClean="0"/>
              <a:t> is most frequently used though </a:t>
            </a:r>
            <a:r>
              <a:rPr lang="en-US" dirty="0" smtClean="0">
                <a:latin typeface="Courier New" panose="02070309020205020404" pitchFamily="49" charset="0"/>
                <a:cs typeface="Courier New" panose="02070309020205020404" pitchFamily="49" charset="0"/>
              </a:rPr>
              <a:t>modulo</a:t>
            </a:r>
            <a:r>
              <a:rPr lang="en-US" dirty="0" smtClean="0"/>
              <a:t> is closer to Python's </a:t>
            </a:r>
            <a:r>
              <a:rPr lang="en-US" dirty="0" smtClean="0">
                <a:latin typeface="Courier New" panose="02070309020205020404" pitchFamily="49" charset="0"/>
                <a:cs typeface="Courier New" panose="02070309020205020404" pitchFamily="49" charset="0"/>
              </a:rPr>
              <a:t>%</a:t>
            </a:r>
            <a:r>
              <a:rPr lang="en-US" dirty="0" smtClean="0"/>
              <a:t> operator.  Use for negatives is uncommon in all languages.</a:t>
            </a:r>
            <a:endParaRPr lang="en-US" dirty="0"/>
          </a:p>
        </p:txBody>
      </p:sp>
    </p:spTree>
    <p:extLst>
      <p:ext uri="{BB962C8B-B14F-4D97-AF65-F5344CB8AC3E}">
        <p14:creationId xmlns:p14="http://schemas.microsoft.com/office/powerpoint/2010/main" val="25009703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Operators</a:t>
            </a:r>
            <a:endParaRPr lang="en-US" dirty="0"/>
          </a:p>
        </p:txBody>
      </p:sp>
      <p:sp>
        <p:nvSpPr>
          <p:cNvPr id="3" name="Content Placeholder 2"/>
          <p:cNvSpPr>
            <a:spLocks noGrp="1"/>
          </p:cNvSpPr>
          <p:nvPr>
            <p:ph idx="1"/>
          </p:nvPr>
        </p:nvSpPr>
        <p:spPr/>
        <p:txBody>
          <a:bodyPr/>
          <a:lstStyle/>
          <a:p>
            <a:r>
              <a:rPr lang="en-US" dirty="0"/>
              <a:t>Negation</a:t>
            </a:r>
          </a:p>
          <a:p>
            <a:pPr marL="274320" lvl="1" indent="0">
              <a:buNone/>
            </a:pPr>
            <a:r>
              <a:rPr lang="en-US" dirty="0">
                <a:latin typeface="Courier New"/>
                <a:cs typeface="Courier New"/>
              </a:rPr>
              <a:t>.not.</a:t>
            </a:r>
          </a:p>
          <a:p>
            <a:pPr marL="914400" lvl="2" indent="0">
              <a:buNone/>
            </a:pPr>
            <a:r>
              <a:rPr lang="en-US" dirty="0">
                <a:latin typeface="Courier New"/>
                <a:cs typeface="Courier New"/>
              </a:rPr>
              <a:t>.not. flag</a:t>
            </a:r>
          </a:p>
          <a:p>
            <a:r>
              <a:rPr lang="en-US" dirty="0">
                <a:cs typeface="Courier New"/>
              </a:rPr>
              <a:t>AND</a:t>
            </a:r>
          </a:p>
          <a:p>
            <a:pPr marL="274320" lvl="1" indent="0">
              <a:buNone/>
            </a:pPr>
            <a:r>
              <a:rPr lang="en-US" dirty="0">
                <a:latin typeface="Courier New"/>
                <a:cs typeface="Courier New"/>
              </a:rPr>
              <a:t>.and.</a:t>
            </a:r>
          </a:p>
          <a:p>
            <a:r>
              <a:rPr lang="en-US" dirty="0"/>
              <a:t>OR</a:t>
            </a:r>
          </a:p>
          <a:p>
            <a:pPr marL="274320" lvl="1" indent="0">
              <a:buNone/>
            </a:pPr>
            <a:r>
              <a:rPr lang="en-US" dirty="0">
                <a:latin typeface="Courier New"/>
                <a:cs typeface="Courier New"/>
              </a:rPr>
              <a:t>.or.</a:t>
            </a:r>
          </a:p>
          <a:p>
            <a:pPr marL="0" indent="0">
              <a:buNone/>
            </a:pPr>
            <a:endParaRPr lang="en-US" dirty="0"/>
          </a:p>
        </p:txBody>
      </p:sp>
    </p:spTree>
    <p:extLst>
      <p:ext uri="{BB962C8B-B14F-4D97-AF65-F5344CB8AC3E}">
        <p14:creationId xmlns:p14="http://schemas.microsoft.com/office/powerpoint/2010/main" val="6973166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Character (String) Operators</a:t>
            </a:r>
            <a:endParaRPr lang="en-US" dirty="0"/>
          </a:p>
        </p:txBody>
      </p:sp>
      <p:sp>
        <p:nvSpPr>
          <p:cNvPr id="3" name="Content Placeholder 2"/>
          <p:cNvSpPr>
            <a:spLocks noGrp="1"/>
          </p:cNvSpPr>
          <p:nvPr>
            <p:ph idx="1"/>
          </p:nvPr>
        </p:nvSpPr>
        <p:spPr/>
        <p:txBody>
          <a:bodyPr/>
          <a:lstStyle/>
          <a:p>
            <a:r>
              <a:rPr lang="en-US" dirty="0"/>
              <a:t>Strings/Characters</a:t>
            </a:r>
          </a:p>
          <a:p>
            <a:pPr lvl="1"/>
            <a:r>
              <a:rPr lang="en-US" dirty="0"/>
              <a:t>There are many (some of which require function calls)</a:t>
            </a:r>
          </a:p>
          <a:p>
            <a:pPr lvl="1"/>
            <a:r>
              <a:rPr lang="en-US" dirty="0" smtClean="0">
                <a:cs typeface="American Typewriter"/>
              </a:rPr>
              <a:t>Concatenation </a:t>
            </a:r>
            <a:r>
              <a:rPr lang="en-US" dirty="0">
                <a:latin typeface="Courier New"/>
                <a:cs typeface="Courier New"/>
              </a:rPr>
              <a:t>//</a:t>
            </a:r>
          </a:p>
          <a:p>
            <a:pPr lvl="1"/>
            <a:r>
              <a:rPr lang="en-US" dirty="0">
                <a:cs typeface="American Typewriter"/>
              </a:rPr>
              <a:t>Substring extraction</a:t>
            </a:r>
          </a:p>
          <a:p>
            <a:pPr marL="274320" lvl="1" indent="0">
              <a:buNone/>
            </a:pPr>
            <a:r>
              <a:rPr lang="en-US" dirty="0" smtClean="0">
                <a:cs typeface="American Typewriter"/>
              </a:rPr>
              <a:t>	</a:t>
            </a:r>
            <a:r>
              <a:rPr lang="en-US" dirty="0" smtClean="0">
                <a:latin typeface="Courier New"/>
                <a:cs typeface="Courier New"/>
              </a:rPr>
              <a:t>S</a:t>
            </a:r>
            <a:r>
              <a:rPr lang="en-US" dirty="0">
                <a:latin typeface="Courier New"/>
                <a:cs typeface="Courier New"/>
              </a:rPr>
              <a:t>(1:3)  </a:t>
            </a:r>
            <a:endParaRPr lang="en-US" dirty="0" smtClean="0">
              <a:latin typeface="Courier New"/>
              <a:cs typeface="Courier New"/>
            </a:endParaRPr>
          </a:p>
          <a:p>
            <a:pPr marL="274320" lvl="1" indent="0">
              <a:buNone/>
            </a:pPr>
            <a:r>
              <a:rPr lang="en-US" dirty="0">
                <a:cs typeface="American Typewriter"/>
              </a:rPr>
              <a:t> </a:t>
            </a:r>
            <a:r>
              <a:rPr lang="en-US" dirty="0" smtClean="0">
                <a:cs typeface="American Typewriter"/>
              </a:rPr>
              <a:t>  The first </a:t>
            </a:r>
            <a:r>
              <a:rPr lang="en-US" dirty="0">
                <a:cs typeface="American Typewriter"/>
              </a:rPr>
              <a:t>character is counted as 1 and the last one in the substring is </a:t>
            </a:r>
            <a:r>
              <a:rPr lang="en-US" dirty="0" smtClean="0">
                <a:cs typeface="American Typewriter"/>
              </a:rPr>
              <a:t>the actual </a:t>
            </a:r>
            <a:r>
              <a:rPr lang="en-US" dirty="0">
                <a:cs typeface="American Typewriter"/>
              </a:rPr>
              <a:t>upper bound.  This expression extracts characters 1 to </a:t>
            </a:r>
            <a:r>
              <a:rPr lang="en-US" dirty="0" smtClean="0">
                <a:cs typeface="American Typewriter"/>
              </a:rPr>
              <a:t>3 </a:t>
            </a:r>
            <a:r>
              <a:rPr lang="en-US" i="1" dirty="0" smtClean="0">
                <a:cs typeface="American Typewriter"/>
              </a:rPr>
              <a:t>inclusive</a:t>
            </a:r>
            <a:r>
              <a:rPr lang="en-US" dirty="0" smtClean="0">
                <a:cs typeface="American Typewriter"/>
              </a:rPr>
              <a:t>.  </a:t>
            </a:r>
          </a:p>
          <a:p>
            <a:pPr lvl="1"/>
            <a:r>
              <a:rPr lang="en-US" dirty="0" smtClean="0">
                <a:cs typeface="American Typewriter"/>
              </a:rPr>
              <a:t>Remember that Python counts from 0, Fortran </a:t>
            </a:r>
            <a:r>
              <a:rPr lang="en-US" dirty="0">
                <a:cs typeface="American Typewriter"/>
              </a:rPr>
              <a:t>counts from 1</a:t>
            </a:r>
            <a:r>
              <a:rPr lang="en-US" dirty="0" smtClean="0">
                <a:cs typeface="American Typewriter"/>
              </a:rPr>
              <a:t>.  Python does not include the upper bound, Fortran always does.</a:t>
            </a:r>
            <a:endParaRPr lang="en-US" dirty="0">
              <a:cs typeface="American Typewriter"/>
            </a:endParaRPr>
          </a:p>
          <a:p>
            <a:endParaRPr lang="en-US" dirty="0"/>
          </a:p>
        </p:txBody>
      </p:sp>
    </p:spTree>
    <p:extLst>
      <p:ext uri="{BB962C8B-B14F-4D97-AF65-F5344CB8AC3E}">
        <p14:creationId xmlns:p14="http://schemas.microsoft.com/office/powerpoint/2010/main" val="37950639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Conditional Operators</a:t>
            </a:r>
            <a:endParaRPr lang="en-US" dirty="0"/>
          </a:p>
        </p:txBody>
      </p:sp>
      <p:sp>
        <p:nvSpPr>
          <p:cNvPr id="3" name="Content Placeholder 2"/>
          <p:cNvSpPr>
            <a:spLocks noGrp="1"/>
          </p:cNvSpPr>
          <p:nvPr>
            <p:ph idx="1"/>
          </p:nvPr>
        </p:nvSpPr>
        <p:spPr/>
        <p:txBody>
          <a:bodyPr/>
          <a:lstStyle/>
          <a:p>
            <a:r>
              <a:rPr lang="en-US" dirty="0"/>
              <a:t>Numeric</a:t>
            </a:r>
          </a:p>
          <a:p>
            <a:pPr lvl="1"/>
            <a:r>
              <a:rPr lang="en-US" dirty="0"/>
              <a:t>Fortran has two sets, one with letters and one with symbols.  Note that </a:t>
            </a:r>
            <a:r>
              <a:rPr lang="en-US" dirty="0">
                <a:latin typeface="Courier New"/>
                <a:cs typeface="Courier New"/>
              </a:rPr>
              <a:t>/=</a:t>
            </a:r>
            <a:r>
              <a:rPr lang="en-US" dirty="0"/>
              <a:t> has a </a:t>
            </a:r>
            <a:r>
              <a:rPr lang="en-US" dirty="0">
                <a:latin typeface="Courier New"/>
                <a:cs typeface="Courier New"/>
              </a:rPr>
              <a:t>/</a:t>
            </a:r>
            <a:r>
              <a:rPr lang="en-US" dirty="0"/>
              <a:t> for “</a:t>
            </a:r>
            <a:r>
              <a:rPr lang="en-US" dirty="0" smtClean="0"/>
              <a:t>not.”</a:t>
            </a:r>
            <a:endParaRPr lang="en-US" dirty="0"/>
          </a:p>
          <a:p>
            <a:pPr marL="548640" lvl="2" indent="0">
              <a:buNone/>
            </a:pPr>
            <a:r>
              <a:rPr lang="en-US" sz="2800" dirty="0" smtClean="0">
                <a:latin typeface="Courier New"/>
                <a:cs typeface="Courier New"/>
              </a:rPr>
              <a:t>.</a:t>
            </a:r>
            <a:r>
              <a:rPr lang="en-US" sz="2800" dirty="0">
                <a:latin typeface="Courier New"/>
                <a:cs typeface="Courier New"/>
              </a:rPr>
              <a:t>eq.  ==</a:t>
            </a:r>
          </a:p>
          <a:p>
            <a:pPr marL="548640" lvl="2" indent="0">
              <a:buNone/>
            </a:pPr>
            <a:r>
              <a:rPr lang="en-US" sz="2800" dirty="0" smtClean="0">
                <a:latin typeface="Courier New"/>
                <a:cs typeface="Courier New"/>
              </a:rPr>
              <a:t>.</a:t>
            </a:r>
            <a:r>
              <a:rPr lang="en-US" sz="2800" dirty="0">
                <a:latin typeface="Courier New"/>
                <a:cs typeface="Courier New"/>
              </a:rPr>
              <a:t>ne.  /=</a:t>
            </a:r>
          </a:p>
          <a:p>
            <a:pPr marL="548640" lvl="2" indent="0">
              <a:buNone/>
            </a:pPr>
            <a:r>
              <a:rPr lang="en-US" sz="2800" dirty="0">
                <a:latin typeface="Courier New"/>
                <a:cs typeface="Courier New"/>
              </a:rPr>
              <a:t>.lt. </a:t>
            </a:r>
            <a:r>
              <a:rPr lang="en-US" sz="2800" dirty="0" smtClean="0">
                <a:latin typeface="Courier New"/>
                <a:cs typeface="Courier New"/>
              </a:rPr>
              <a:t> &lt;  </a:t>
            </a:r>
          </a:p>
          <a:p>
            <a:pPr marL="548640" lvl="2" indent="0">
              <a:buNone/>
            </a:pPr>
            <a:r>
              <a:rPr lang="en-US" sz="2800" dirty="0" smtClean="0">
                <a:latin typeface="Courier New"/>
                <a:cs typeface="Courier New"/>
              </a:rPr>
              <a:t>.</a:t>
            </a:r>
            <a:r>
              <a:rPr lang="en-US" sz="2800" dirty="0" err="1">
                <a:latin typeface="Courier New"/>
                <a:cs typeface="Courier New"/>
              </a:rPr>
              <a:t>gt.</a:t>
            </a:r>
            <a:r>
              <a:rPr lang="en-US" sz="2800" dirty="0">
                <a:latin typeface="Courier New"/>
                <a:cs typeface="Courier New"/>
              </a:rPr>
              <a:t> </a:t>
            </a:r>
            <a:r>
              <a:rPr lang="en-US" sz="2800" dirty="0" smtClean="0">
                <a:latin typeface="Courier New"/>
                <a:cs typeface="Courier New"/>
              </a:rPr>
              <a:t> &gt;   </a:t>
            </a:r>
          </a:p>
          <a:p>
            <a:pPr marL="548640" lvl="2" indent="0">
              <a:buNone/>
            </a:pPr>
            <a:r>
              <a:rPr lang="en-US" sz="2800" dirty="0" smtClean="0">
                <a:latin typeface="Courier New"/>
                <a:cs typeface="Courier New"/>
              </a:rPr>
              <a:t>.</a:t>
            </a:r>
            <a:r>
              <a:rPr lang="en-US" sz="2800" dirty="0">
                <a:latin typeface="Courier New"/>
                <a:cs typeface="Courier New"/>
              </a:rPr>
              <a:t>le. </a:t>
            </a:r>
            <a:r>
              <a:rPr lang="en-US" sz="2800" dirty="0" smtClean="0">
                <a:latin typeface="Courier New"/>
                <a:cs typeface="Courier New"/>
              </a:rPr>
              <a:t> &lt;</a:t>
            </a:r>
            <a:r>
              <a:rPr lang="en-US" sz="2800" dirty="0">
                <a:latin typeface="Courier New"/>
                <a:cs typeface="Courier New"/>
              </a:rPr>
              <a:t>=  </a:t>
            </a:r>
            <a:endParaRPr lang="en-US" sz="2800" dirty="0" smtClean="0">
              <a:latin typeface="Courier New"/>
              <a:cs typeface="Courier New"/>
            </a:endParaRPr>
          </a:p>
          <a:p>
            <a:pPr marL="548640" lvl="2" indent="0">
              <a:buNone/>
            </a:pPr>
            <a:r>
              <a:rPr lang="en-US" sz="2800" dirty="0" smtClean="0">
                <a:latin typeface="Courier New"/>
                <a:cs typeface="Courier New"/>
              </a:rPr>
              <a:t>.</a:t>
            </a:r>
            <a:r>
              <a:rPr lang="en-US" sz="2800" dirty="0" err="1">
                <a:latin typeface="Courier New"/>
                <a:cs typeface="Courier New"/>
              </a:rPr>
              <a:t>ge</a:t>
            </a:r>
            <a:r>
              <a:rPr lang="en-US" sz="2800" dirty="0">
                <a:latin typeface="Courier New"/>
                <a:cs typeface="Courier New"/>
              </a:rPr>
              <a:t>. </a:t>
            </a:r>
            <a:r>
              <a:rPr lang="en-US" sz="2800" dirty="0" smtClean="0">
                <a:latin typeface="Courier New"/>
                <a:cs typeface="Courier New"/>
              </a:rPr>
              <a:t> &gt;</a:t>
            </a:r>
            <a:r>
              <a:rPr lang="en-US" sz="2800" dirty="0">
                <a:latin typeface="Courier New"/>
                <a:cs typeface="Courier New"/>
              </a:rPr>
              <a:t>=</a:t>
            </a:r>
          </a:p>
          <a:p>
            <a:endParaRPr lang="en-US" dirty="0"/>
          </a:p>
          <a:p>
            <a:endParaRPr lang="en-US" dirty="0"/>
          </a:p>
        </p:txBody>
      </p:sp>
    </p:spTree>
    <p:extLst>
      <p:ext uri="{BB962C8B-B14F-4D97-AF65-F5344CB8AC3E}">
        <p14:creationId xmlns:p14="http://schemas.microsoft.com/office/powerpoint/2010/main" val="34814880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Conditional Operator Precedence</a:t>
            </a:r>
            <a:endParaRPr lang="en-US" dirty="0"/>
          </a:p>
        </p:txBody>
      </p:sp>
      <p:sp>
        <p:nvSpPr>
          <p:cNvPr id="3" name="Content Placeholder 2"/>
          <p:cNvSpPr>
            <a:spLocks noGrp="1"/>
          </p:cNvSpPr>
          <p:nvPr>
            <p:ph idx="1"/>
          </p:nvPr>
        </p:nvSpPr>
        <p:spPr/>
        <p:txBody>
          <a:bodyPr/>
          <a:lstStyle/>
          <a:p>
            <a:r>
              <a:rPr lang="en-US" dirty="0" smtClean="0">
                <a:latin typeface="Courier New"/>
                <a:cs typeface="Courier New"/>
              </a:rPr>
              <a:t>&gt;,&gt;=,&lt;,&lt;=</a:t>
            </a:r>
            <a:r>
              <a:rPr lang="en-US" dirty="0" smtClean="0"/>
              <a:t> outrank </a:t>
            </a:r>
            <a:r>
              <a:rPr lang="en-US" dirty="0" smtClean="0">
                <a:latin typeface="Courier New"/>
                <a:cs typeface="Courier New"/>
              </a:rPr>
              <a:t>==</a:t>
            </a:r>
            <a:r>
              <a:rPr lang="en-US" dirty="0" smtClean="0"/>
              <a:t> or </a:t>
            </a:r>
            <a:r>
              <a:rPr lang="en-US" dirty="0" smtClean="0">
                <a:latin typeface="Courier New"/>
                <a:cs typeface="Courier New"/>
              </a:rPr>
              <a:t>/=</a:t>
            </a:r>
          </a:p>
          <a:p>
            <a:r>
              <a:rPr lang="en-US" dirty="0" smtClean="0">
                <a:latin typeface="Courier New"/>
                <a:cs typeface="Courier New"/>
              </a:rPr>
              <a:t>==</a:t>
            </a:r>
            <a:r>
              <a:rPr lang="en-US" dirty="0"/>
              <a:t>,</a:t>
            </a:r>
            <a:r>
              <a:rPr lang="en-US" dirty="0" smtClean="0">
                <a:latin typeface="Courier New"/>
                <a:cs typeface="Courier New"/>
              </a:rPr>
              <a:t>/=</a:t>
            </a:r>
            <a:r>
              <a:rPr lang="en-US" dirty="0" smtClean="0"/>
              <a:t> outranks .</a:t>
            </a:r>
            <a:r>
              <a:rPr lang="en-US" dirty="0" smtClean="0">
                <a:latin typeface="Courier New"/>
                <a:cs typeface="Courier New"/>
              </a:rPr>
              <a:t>and.</a:t>
            </a:r>
            <a:endParaRPr lang="en-US" dirty="0">
              <a:latin typeface="Courier New"/>
              <a:cs typeface="Courier New"/>
            </a:endParaRPr>
          </a:p>
          <a:p>
            <a:r>
              <a:rPr lang="en-US" dirty="0" smtClean="0">
                <a:latin typeface="Courier New"/>
                <a:cs typeface="Courier New"/>
              </a:rPr>
              <a:t>.and.</a:t>
            </a:r>
            <a:r>
              <a:rPr lang="en-US" dirty="0" smtClean="0"/>
              <a:t> </a:t>
            </a:r>
            <a:r>
              <a:rPr lang="en-US" dirty="0"/>
              <a:t>outranks </a:t>
            </a:r>
            <a:r>
              <a:rPr lang="en-US" dirty="0" smtClean="0"/>
              <a:t>.</a:t>
            </a:r>
            <a:r>
              <a:rPr lang="en-US" dirty="0" smtClean="0">
                <a:latin typeface="Courier New"/>
                <a:cs typeface="Courier New"/>
              </a:rPr>
              <a:t>or.</a:t>
            </a:r>
          </a:p>
          <a:p>
            <a:r>
              <a:rPr lang="en-US" dirty="0" smtClean="0">
                <a:cs typeface="Courier New"/>
              </a:rPr>
              <a:t>As always, use parentheses to change grouping or to improve clarity.</a:t>
            </a:r>
            <a:endParaRPr lang="en-US" dirty="0">
              <a:cs typeface="Courier New"/>
            </a:endParaRPr>
          </a:p>
        </p:txBody>
      </p:sp>
    </p:spTree>
    <p:extLst>
      <p:ext uri="{BB962C8B-B14F-4D97-AF65-F5344CB8AC3E}">
        <p14:creationId xmlns:p14="http://schemas.microsoft.com/office/powerpoint/2010/main" val="6393020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Character Comparison </a:t>
            </a:r>
            <a:r>
              <a:rPr lang="en-US" dirty="0" err="1" smtClean="0"/>
              <a:t>Intrinsics</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err="1" smtClean="0">
                <a:latin typeface="Courier New"/>
                <a:cs typeface="Courier New"/>
              </a:rPr>
              <a:t>lge</a:t>
            </a:r>
            <a:r>
              <a:rPr lang="en-US" dirty="0" smtClean="0">
                <a:latin typeface="Courier New"/>
                <a:cs typeface="Courier New"/>
              </a:rPr>
              <a:t>(</a:t>
            </a:r>
            <a:r>
              <a:rPr lang="en-US" dirty="0" err="1" smtClean="0">
                <a:latin typeface="Courier New"/>
                <a:cs typeface="Courier New"/>
              </a:rPr>
              <a:t>stringA,stringB</a:t>
            </a:r>
            <a:r>
              <a:rPr lang="en-US" dirty="0" smtClean="0">
                <a:latin typeface="Courier New"/>
                <a:cs typeface="Courier New"/>
              </a:rPr>
              <a:t>)</a:t>
            </a:r>
          </a:p>
          <a:p>
            <a:r>
              <a:rPr lang="en-US" dirty="0" smtClean="0"/>
              <a:t>Returns </a:t>
            </a:r>
            <a:r>
              <a:rPr lang="en-US" dirty="0" smtClean="0">
                <a:latin typeface="Courier New"/>
                <a:cs typeface="Courier New"/>
              </a:rPr>
              <a:t>.true. </a:t>
            </a:r>
            <a:r>
              <a:rPr lang="en-US" dirty="0" smtClean="0"/>
              <a:t>If </a:t>
            </a:r>
            <a:r>
              <a:rPr lang="en-US" dirty="0" err="1" smtClean="0"/>
              <a:t>stringA</a:t>
            </a:r>
            <a:r>
              <a:rPr lang="en-US" dirty="0" smtClean="0"/>
              <a:t> is lexically greater than or equal to </a:t>
            </a:r>
            <a:r>
              <a:rPr lang="en-US" dirty="0" err="1" smtClean="0"/>
              <a:t>stringB</a:t>
            </a:r>
            <a:r>
              <a:rPr lang="en-US" dirty="0" smtClean="0"/>
              <a:t>, otherwise returns </a:t>
            </a:r>
            <a:r>
              <a:rPr lang="en-US" dirty="0" smtClean="0">
                <a:latin typeface="Courier New"/>
                <a:cs typeface="Courier New"/>
              </a:rPr>
              <a:t>.false.</a:t>
            </a:r>
          </a:p>
          <a:p>
            <a:pPr marL="0" indent="0">
              <a:buNone/>
            </a:pPr>
            <a:r>
              <a:rPr lang="en-US" dirty="0" err="1" smtClean="0">
                <a:latin typeface="Courier New"/>
                <a:cs typeface="Courier New"/>
              </a:rPr>
              <a:t>lgt</a:t>
            </a:r>
            <a:r>
              <a:rPr lang="en-US" dirty="0" smtClean="0">
                <a:latin typeface="Courier New"/>
                <a:cs typeface="Courier New"/>
              </a:rPr>
              <a:t>(</a:t>
            </a:r>
            <a:r>
              <a:rPr lang="en-US" dirty="0" err="1" smtClean="0">
                <a:latin typeface="Courier New"/>
                <a:cs typeface="Courier New"/>
              </a:rPr>
              <a:t>stringA,stringB</a:t>
            </a:r>
            <a:r>
              <a:rPr lang="en-US" dirty="0" smtClean="0">
                <a:latin typeface="Courier New"/>
                <a:cs typeface="Courier New"/>
              </a:rPr>
              <a:t>)</a:t>
            </a:r>
          </a:p>
          <a:p>
            <a:r>
              <a:rPr lang="en-US" dirty="0"/>
              <a:t>Returns </a:t>
            </a:r>
            <a:r>
              <a:rPr lang="en-US" dirty="0">
                <a:latin typeface="Courier New"/>
                <a:cs typeface="Courier New"/>
              </a:rPr>
              <a:t>.true. </a:t>
            </a:r>
            <a:r>
              <a:rPr lang="en-US" dirty="0"/>
              <a:t>If </a:t>
            </a:r>
            <a:r>
              <a:rPr lang="en-US" dirty="0" err="1"/>
              <a:t>stringA</a:t>
            </a:r>
            <a:r>
              <a:rPr lang="en-US" dirty="0"/>
              <a:t> is lexically greater </a:t>
            </a:r>
            <a:r>
              <a:rPr lang="en-US" dirty="0" smtClean="0"/>
              <a:t>than </a:t>
            </a:r>
            <a:r>
              <a:rPr lang="en-US" dirty="0" err="1" smtClean="0"/>
              <a:t>stringB</a:t>
            </a:r>
            <a:r>
              <a:rPr lang="en-US" dirty="0" smtClean="0"/>
              <a:t>, otherwise returns </a:t>
            </a:r>
            <a:r>
              <a:rPr lang="en-US" dirty="0" smtClean="0">
                <a:latin typeface="Courier New"/>
                <a:cs typeface="Courier New"/>
              </a:rPr>
              <a:t>.false.</a:t>
            </a:r>
            <a:endParaRPr lang="en-US" dirty="0">
              <a:latin typeface="Courier New"/>
              <a:cs typeface="Courier New"/>
            </a:endParaRPr>
          </a:p>
          <a:p>
            <a:pPr marL="0" indent="0">
              <a:buNone/>
            </a:pPr>
            <a:r>
              <a:rPr lang="en-US" dirty="0" err="1" smtClean="0">
                <a:latin typeface="Courier New"/>
                <a:cs typeface="Courier New"/>
              </a:rPr>
              <a:t>lle</a:t>
            </a:r>
            <a:r>
              <a:rPr lang="en-US" dirty="0" smtClean="0">
                <a:latin typeface="Courier New"/>
                <a:cs typeface="Courier New"/>
              </a:rPr>
              <a:t>(</a:t>
            </a:r>
            <a:r>
              <a:rPr lang="en-US" dirty="0" err="1" smtClean="0">
                <a:latin typeface="Courier New"/>
                <a:cs typeface="Courier New"/>
              </a:rPr>
              <a:t>stringA,stringB</a:t>
            </a:r>
            <a:r>
              <a:rPr lang="en-US" dirty="0" smtClean="0">
                <a:latin typeface="Courier New"/>
                <a:cs typeface="Courier New"/>
              </a:rPr>
              <a:t>)</a:t>
            </a:r>
          </a:p>
          <a:p>
            <a:r>
              <a:rPr lang="en-US" dirty="0" smtClean="0"/>
              <a:t> </a:t>
            </a:r>
            <a:r>
              <a:rPr lang="en-US" dirty="0"/>
              <a:t>Returns </a:t>
            </a:r>
            <a:r>
              <a:rPr lang="en-US" dirty="0">
                <a:latin typeface="Courier New"/>
                <a:cs typeface="Courier New"/>
              </a:rPr>
              <a:t>.true. </a:t>
            </a:r>
            <a:r>
              <a:rPr lang="en-US" dirty="0"/>
              <a:t>If </a:t>
            </a:r>
            <a:r>
              <a:rPr lang="en-US" dirty="0" err="1"/>
              <a:t>stringA</a:t>
            </a:r>
            <a:r>
              <a:rPr lang="en-US" dirty="0"/>
              <a:t> is lexically </a:t>
            </a:r>
            <a:r>
              <a:rPr lang="en-US" dirty="0" smtClean="0"/>
              <a:t>less than </a:t>
            </a:r>
            <a:r>
              <a:rPr lang="en-US" dirty="0"/>
              <a:t>or equal to </a:t>
            </a:r>
            <a:r>
              <a:rPr lang="en-US" dirty="0" err="1"/>
              <a:t>stringB</a:t>
            </a:r>
            <a:r>
              <a:rPr lang="en-US" dirty="0"/>
              <a:t>, otherwise returns </a:t>
            </a:r>
            <a:r>
              <a:rPr lang="en-US" dirty="0">
                <a:latin typeface="Courier New"/>
                <a:cs typeface="Courier New"/>
              </a:rPr>
              <a:t>.false</a:t>
            </a:r>
            <a:r>
              <a:rPr lang="en-US" dirty="0" smtClean="0">
                <a:latin typeface="Courier New"/>
                <a:cs typeface="Courier New"/>
              </a:rPr>
              <a:t>.</a:t>
            </a:r>
          </a:p>
          <a:p>
            <a:pPr marL="0" indent="0">
              <a:buNone/>
            </a:pPr>
            <a:r>
              <a:rPr lang="en-US" dirty="0" err="1" smtClean="0">
                <a:latin typeface="Courier New"/>
                <a:cs typeface="Courier New"/>
              </a:rPr>
              <a:t>llt</a:t>
            </a:r>
            <a:r>
              <a:rPr lang="en-US" dirty="0" smtClean="0">
                <a:latin typeface="Courier New"/>
                <a:cs typeface="Courier New"/>
              </a:rPr>
              <a:t>(</a:t>
            </a:r>
            <a:r>
              <a:rPr lang="en-US" dirty="0" err="1" smtClean="0">
                <a:latin typeface="Courier New"/>
                <a:cs typeface="Courier New"/>
              </a:rPr>
              <a:t>stringA,stringB</a:t>
            </a:r>
            <a:r>
              <a:rPr lang="en-US" dirty="0" smtClean="0">
                <a:latin typeface="Courier New"/>
                <a:cs typeface="Courier New"/>
              </a:rPr>
              <a:t>)</a:t>
            </a:r>
            <a:r>
              <a:rPr lang="en-US" dirty="0">
                <a:latin typeface="Courier New"/>
                <a:cs typeface="Courier New"/>
              </a:rPr>
              <a:t> </a:t>
            </a:r>
            <a:endParaRPr lang="en-US" dirty="0" smtClean="0">
              <a:latin typeface="Courier New"/>
              <a:cs typeface="Courier New"/>
            </a:endParaRPr>
          </a:p>
          <a:p>
            <a:r>
              <a:rPr lang="en-US" dirty="0" smtClean="0"/>
              <a:t>Returns </a:t>
            </a:r>
            <a:r>
              <a:rPr lang="en-US" dirty="0">
                <a:latin typeface="Courier New"/>
                <a:cs typeface="Courier New"/>
              </a:rPr>
              <a:t>.true. </a:t>
            </a:r>
            <a:r>
              <a:rPr lang="en-US" dirty="0"/>
              <a:t>If </a:t>
            </a:r>
            <a:r>
              <a:rPr lang="en-US" dirty="0" err="1"/>
              <a:t>stringA</a:t>
            </a:r>
            <a:r>
              <a:rPr lang="en-US" dirty="0"/>
              <a:t> is lexically less than or equal to </a:t>
            </a:r>
            <a:r>
              <a:rPr lang="en-US" dirty="0" err="1"/>
              <a:t>stringB</a:t>
            </a:r>
            <a:r>
              <a:rPr lang="en-US" dirty="0"/>
              <a:t>, otherwise returns </a:t>
            </a:r>
            <a:r>
              <a:rPr lang="en-US" dirty="0">
                <a:latin typeface="Courier New"/>
                <a:cs typeface="Courier New"/>
              </a:rPr>
              <a:t>.false.</a:t>
            </a:r>
          </a:p>
          <a:p>
            <a:endParaRPr lang="en-US" dirty="0" smtClean="0"/>
          </a:p>
          <a:p>
            <a:endParaRPr lang="en-US" dirty="0"/>
          </a:p>
        </p:txBody>
      </p:sp>
    </p:spTree>
    <p:extLst>
      <p:ext uri="{BB962C8B-B14F-4D97-AF65-F5344CB8AC3E}">
        <p14:creationId xmlns:p14="http://schemas.microsoft.com/office/powerpoint/2010/main" val="24109239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Compiled Languages</a:t>
            </a:r>
            <a:endParaRPr lang="en-US" dirty="0"/>
          </a:p>
        </p:txBody>
      </p:sp>
      <p:sp>
        <p:nvSpPr>
          <p:cNvPr id="3" name="Content Placeholder 2"/>
          <p:cNvSpPr>
            <a:spLocks noGrp="1"/>
          </p:cNvSpPr>
          <p:nvPr>
            <p:ph idx="1"/>
          </p:nvPr>
        </p:nvSpPr>
        <p:spPr/>
        <p:txBody>
          <a:bodyPr/>
          <a:lstStyle/>
          <a:p>
            <a:r>
              <a:rPr lang="en-US" dirty="0" smtClean="0"/>
              <a:t>Compiled languages are:</a:t>
            </a:r>
          </a:p>
          <a:p>
            <a:pPr lvl="1"/>
            <a:r>
              <a:rPr lang="en-US" dirty="0" smtClean="0"/>
              <a:t>Generally stricter about typing (static typing) and memory allocation.</a:t>
            </a:r>
          </a:p>
          <a:p>
            <a:pPr lvl="1"/>
            <a:r>
              <a:rPr lang="en-US" dirty="0" smtClean="0"/>
              <a:t>Generally produce faster and more efficient runs.</a:t>
            </a:r>
          </a:p>
          <a:p>
            <a:r>
              <a:rPr lang="en-US" dirty="0" smtClean="0"/>
              <a:t>Interpreted languages are:</a:t>
            </a:r>
          </a:p>
          <a:p>
            <a:pPr lvl="1"/>
            <a:r>
              <a:rPr lang="en-US" dirty="0" smtClean="0"/>
              <a:t>Generally looser about typing (dynamic typing).</a:t>
            </a:r>
          </a:p>
          <a:p>
            <a:pPr lvl="1"/>
            <a:r>
              <a:rPr lang="en-US" dirty="0" smtClean="0"/>
              <a:t>Generally have dynamically sized data structures built in.</a:t>
            </a:r>
          </a:p>
          <a:p>
            <a:pPr lvl="1"/>
            <a:r>
              <a:rPr lang="en-US" dirty="0" smtClean="0"/>
              <a:t>Often run very slowly.</a:t>
            </a:r>
          </a:p>
        </p:txBody>
      </p:sp>
    </p:spTree>
    <p:extLst>
      <p:ext uri="{BB962C8B-B14F-4D97-AF65-F5344CB8AC3E}">
        <p14:creationId xmlns:p14="http://schemas.microsoft.com/office/powerpoint/2010/main" val="10433722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Expressions and Statements</a:t>
            </a:r>
            <a:endParaRPr lang="en-US" dirty="0"/>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17261146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Expressions in Fortran</a:t>
            </a:r>
            <a:endParaRPr lang="en-US" dirty="0"/>
          </a:p>
        </p:txBody>
      </p:sp>
      <p:sp>
        <p:nvSpPr>
          <p:cNvPr id="3" name="Content Placeholder 2"/>
          <p:cNvSpPr>
            <a:spLocks noGrp="1"/>
          </p:cNvSpPr>
          <p:nvPr>
            <p:ph idx="1"/>
          </p:nvPr>
        </p:nvSpPr>
        <p:spPr/>
        <p:txBody>
          <a:bodyPr/>
          <a:lstStyle/>
          <a:p>
            <a:r>
              <a:rPr lang="en-US" dirty="0" smtClean="0"/>
              <a:t>Fortran expressions are much like those of other languages.</a:t>
            </a:r>
          </a:p>
          <a:p>
            <a:pPr marL="0" indent="0">
              <a:buNone/>
            </a:pPr>
            <a:r>
              <a:rPr lang="en-US" dirty="0" smtClean="0">
                <a:latin typeface="American Typewriter"/>
                <a:cs typeface="American Typewriter"/>
              </a:rPr>
              <a:t>          </a:t>
            </a:r>
            <a:r>
              <a:rPr lang="en-US" dirty="0" smtClean="0">
                <a:latin typeface="Courier New"/>
                <a:cs typeface="Courier New"/>
              </a:rPr>
              <a:t>a</a:t>
            </a:r>
            <a:r>
              <a:rPr lang="en-US" dirty="0">
                <a:latin typeface="Courier New"/>
                <a:cs typeface="Courier New"/>
              </a:rPr>
              <a:t>+3*</a:t>
            </a:r>
            <a:r>
              <a:rPr lang="en-US" dirty="0" smtClean="0">
                <a:latin typeface="Courier New"/>
                <a:cs typeface="Courier New"/>
              </a:rPr>
              <a:t>c</a:t>
            </a:r>
          </a:p>
          <a:p>
            <a:pPr marL="0" indent="0">
              <a:buNone/>
            </a:pPr>
            <a:r>
              <a:rPr lang="en-US" dirty="0">
                <a:latin typeface="Courier New"/>
                <a:cs typeface="Courier New"/>
              </a:rPr>
              <a:t> </a:t>
            </a:r>
            <a:r>
              <a:rPr lang="en-US" dirty="0" smtClean="0">
                <a:latin typeface="Courier New"/>
                <a:cs typeface="Courier New"/>
              </a:rPr>
              <a:t>   w=8.d0*real(</a:t>
            </a:r>
            <a:r>
              <a:rPr lang="en-US" dirty="0" err="1" smtClean="0">
                <a:latin typeface="Courier New"/>
                <a:cs typeface="Courier New"/>
              </a:rPr>
              <a:t>i,dp</a:t>
            </a:r>
            <a:r>
              <a:rPr lang="en-US" dirty="0" smtClean="0">
                <a:latin typeface="Courier New"/>
                <a:cs typeface="Courier New"/>
              </a:rPr>
              <a:t>)+v**3</a:t>
            </a:r>
          </a:p>
          <a:p>
            <a:pPr marL="0" indent="0">
              <a:buNone/>
            </a:pPr>
            <a:r>
              <a:rPr lang="en-US" dirty="0">
                <a:latin typeface="Courier New"/>
                <a:cs typeface="Courier New"/>
              </a:rPr>
              <a:t> </a:t>
            </a:r>
            <a:r>
              <a:rPr lang="en-US" dirty="0" smtClean="0">
                <a:latin typeface="Courier New"/>
                <a:cs typeface="Courier New"/>
              </a:rPr>
              <a:t>   z=</a:t>
            </a:r>
            <a:r>
              <a:rPr lang="en-US" dirty="0" err="1" smtClean="0">
                <a:latin typeface="Courier New"/>
                <a:cs typeface="Courier New"/>
              </a:rPr>
              <a:t>phase+cmplx</a:t>
            </a:r>
            <a:r>
              <a:rPr lang="en-US" dirty="0" smtClean="0">
                <a:latin typeface="Courier New"/>
                <a:cs typeface="Courier New"/>
              </a:rPr>
              <a:t>(0.,1.)</a:t>
            </a:r>
            <a:endParaRPr lang="en-US" dirty="0">
              <a:latin typeface="Courier New"/>
              <a:cs typeface="Courier New"/>
            </a:endParaRPr>
          </a:p>
          <a:p>
            <a:pPr marL="0" indent="0">
              <a:buNone/>
            </a:pPr>
            <a:r>
              <a:rPr lang="en-US" dirty="0">
                <a:latin typeface="Courier New"/>
                <a:cs typeface="Courier New"/>
              </a:rPr>
              <a:t>	</a:t>
            </a:r>
            <a:r>
              <a:rPr lang="en-US" dirty="0" err="1">
                <a:latin typeface="Courier New"/>
                <a:cs typeface="Courier New"/>
              </a:rPr>
              <a:t>sqrt</a:t>
            </a:r>
            <a:r>
              <a:rPr lang="en-US" dirty="0">
                <a:latin typeface="Courier New"/>
                <a:cs typeface="Courier New"/>
              </a:rPr>
              <a:t>(abs(a-b))</a:t>
            </a:r>
          </a:p>
          <a:p>
            <a:pPr marL="0" indent="0">
              <a:buNone/>
            </a:pPr>
            <a:r>
              <a:rPr lang="en-US" dirty="0">
                <a:latin typeface="Courier New"/>
                <a:cs typeface="Courier New"/>
              </a:rPr>
              <a:t>	A .or. B</a:t>
            </a:r>
          </a:p>
          <a:p>
            <a:pPr marL="274320" lvl="1" indent="0">
              <a:buNone/>
            </a:pPr>
            <a:r>
              <a:rPr lang="en-US" sz="2800" dirty="0" smtClean="0">
                <a:latin typeface="Courier New"/>
                <a:cs typeface="Courier New"/>
              </a:rPr>
              <a:t>   y &gt; 0.0 .and. y </a:t>
            </a:r>
            <a:r>
              <a:rPr lang="en-US" sz="2800" dirty="0">
                <a:latin typeface="Courier New"/>
                <a:cs typeface="Courier New"/>
              </a:rPr>
              <a:t>&lt;</a:t>
            </a:r>
            <a:r>
              <a:rPr lang="en-US" sz="2800" dirty="0" smtClean="0">
                <a:latin typeface="Courier New"/>
                <a:cs typeface="Courier New"/>
              </a:rPr>
              <a:t> 1.0</a:t>
            </a:r>
          </a:p>
          <a:p>
            <a:pPr marL="274320" lvl="1" indent="0">
              <a:buNone/>
            </a:pPr>
            <a:r>
              <a:rPr lang="en-US" sz="2800" dirty="0">
                <a:latin typeface="Courier New"/>
                <a:cs typeface="Courier New"/>
              </a:rPr>
              <a:t> </a:t>
            </a:r>
            <a:r>
              <a:rPr lang="en-US" sz="2800" dirty="0" smtClean="0">
                <a:latin typeface="Courier New"/>
                <a:cs typeface="Courier New"/>
              </a:rPr>
              <a:t>  z=</a:t>
            </a:r>
            <a:r>
              <a:rPr lang="en-US" sz="2800" dirty="0" err="1" smtClean="0">
                <a:latin typeface="Courier New"/>
                <a:cs typeface="Courier New"/>
              </a:rPr>
              <a:t>myfunc</a:t>
            </a:r>
            <a:r>
              <a:rPr lang="en-US" sz="2800" dirty="0" smtClean="0">
                <a:latin typeface="Courier New"/>
                <a:cs typeface="Courier New"/>
              </a:rPr>
              <a:t>(</a:t>
            </a:r>
            <a:r>
              <a:rPr lang="en-US" sz="2800" dirty="0" err="1" smtClean="0">
                <a:latin typeface="Courier New"/>
                <a:cs typeface="Courier New"/>
              </a:rPr>
              <a:t>x,y</a:t>
            </a:r>
            <a:r>
              <a:rPr lang="en-US" sz="2800" dirty="0" smtClean="0">
                <a:latin typeface="Courier New"/>
                <a:cs typeface="Courier New"/>
              </a:rPr>
              <a:t>)</a:t>
            </a:r>
            <a:endParaRPr lang="en-US" sz="2800" dirty="0">
              <a:latin typeface="Courier New"/>
              <a:cs typeface="Courier New"/>
            </a:endParaRPr>
          </a:p>
        </p:txBody>
      </p:sp>
    </p:spTree>
    <p:extLst>
      <p:ext uri="{BB962C8B-B14F-4D97-AF65-F5344CB8AC3E}">
        <p14:creationId xmlns:p14="http://schemas.microsoft.com/office/powerpoint/2010/main" val="1797600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Statements</a:t>
            </a:r>
            <a:endParaRPr lang="en-US" dirty="0"/>
          </a:p>
        </p:txBody>
      </p:sp>
      <p:sp>
        <p:nvSpPr>
          <p:cNvPr id="3" name="Content Placeholder 2"/>
          <p:cNvSpPr>
            <a:spLocks noGrp="1"/>
          </p:cNvSpPr>
          <p:nvPr>
            <p:ph idx="1"/>
          </p:nvPr>
        </p:nvSpPr>
        <p:spPr/>
        <p:txBody>
          <a:bodyPr>
            <a:normAutofit fontScale="92500"/>
          </a:bodyPr>
          <a:lstStyle/>
          <a:p>
            <a:r>
              <a:rPr lang="en-US" dirty="0" smtClean="0"/>
              <a:t>A Fortran </a:t>
            </a:r>
            <a:r>
              <a:rPr lang="en-US" dirty="0"/>
              <a:t>peculiarity: statements are </a:t>
            </a:r>
            <a:r>
              <a:rPr lang="en-US" i="1" dirty="0"/>
              <a:t>executable</a:t>
            </a:r>
            <a:r>
              <a:rPr lang="en-US" dirty="0"/>
              <a:t> or </a:t>
            </a:r>
            <a:r>
              <a:rPr lang="en-US" i="1" dirty="0"/>
              <a:t>non-executable</a:t>
            </a:r>
            <a:r>
              <a:rPr lang="en-US" dirty="0"/>
              <a:t>.  Non-executable statements are instructions to the compiler (variable declarations, interfaces, etc.)  Executable statements perform some action. All non-executable statements must </a:t>
            </a:r>
            <a:r>
              <a:rPr lang="en-US" i="1" dirty="0"/>
              <a:t>precede</a:t>
            </a:r>
            <a:r>
              <a:rPr lang="en-US" dirty="0"/>
              <a:t> the first executable statements in a program unit</a:t>
            </a:r>
            <a:r>
              <a:rPr lang="en-US" dirty="0" smtClean="0"/>
              <a:t>.</a:t>
            </a:r>
          </a:p>
          <a:p>
            <a:r>
              <a:rPr lang="en-US" dirty="0" smtClean="0"/>
              <a:t>Indentation is not required but </a:t>
            </a:r>
            <a:r>
              <a:rPr lang="en-US" i="1" dirty="0" smtClean="0"/>
              <a:t>should be </a:t>
            </a:r>
            <a:r>
              <a:rPr lang="en-US" dirty="0" smtClean="0"/>
              <a:t>used!</a:t>
            </a:r>
          </a:p>
          <a:p>
            <a:r>
              <a:rPr lang="en-US" dirty="0" smtClean="0"/>
              <a:t>No semicolons should be used at the end of the line.</a:t>
            </a:r>
          </a:p>
          <a:p>
            <a:r>
              <a:rPr lang="en-US" dirty="0" smtClean="0"/>
              <a:t>Multiple statements (keep them short) may be written on the same line if they are separated by semicolons.</a:t>
            </a:r>
            <a:endParaRPr lang="en-US" dirty="0"/>
          </a:p>
        </p:txBody>
      </p:sp>
    </p:spTree>
    <p:extLst>
      <p:ext uri="{BB962C8B-B14F-4D97-AF65-F5344CB8AC3E}">
        <p14:creationId xmlns:p14="http://schemas.microsoft.com/office/powerpoint/2010/main" val="12516721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Fixed Format versus Free Format</a:t>
            </a:r>
            <a:endParaRPr lang="en-US" dirty="0"/>
          </a:p>
        </p:txBody>
      </p:sp>
      <p:sp>
        <p:nvSpPr>
          <p:cNvPr id="3" name="Content Placeholder 2"/>
          <p:cNvSpPr>
            <a:spLocks noGrp="1"/>
          </p:cNvSpPr>
          <p:nvPr>
            <p:ph idx="1"/>
          </p:nvPr>
        </p:nvSpPr>
        <p:spPr/>
        <p:txBody>
          <a:bodyPr>
            <a:normAutofit lnSpcReduction="10000"/>
          </a:bodyPr>
          <a:lstStyle/>
          <a:p>
            <a:r>
              <a:rPr lang="en-US" dirty="0" smtClean="0"/>
              <a:t>Prior to the Fortran 90 standard, Fortran code was required to conform to rigid column rules based on the layout of punched cards.</a:t>
            </a:r>
          </a:p>
          <a:p>
            <a:pPr lvl="1"/>
            <a:r>
              <a:rPr lang="en-US" dirty="0" smtClean="0"/>
              <a:t>This may be one reason that computer scientists sneer at it </a:t>
            </a:r>
            <a:r>
              <a:rPr lang="en-US" dirty="0" smtClean="0">
                <a:sym typeface="Wingdings"/>
              </a:rPr>
              <a:t></a:t>
            </a:r>
          </a:p>
          <a:p>
            <a:pPr lvl="1"/>
            <a:r>
              <a:rPr lang="en-US" dirty="0" smtClean="0">
                <a:sym typeface="Wingdings"/>
              </a:rPr>
              <a:t>Statements began in column 7 and could extend to column 72.  Column 6 was reserved for continuation marks.  Columns 1-5 were for statement labels.  Columns 73-80 were ignored (and were used to number cards)</a:t>
            </a:r>
          </a:p>
          <a:p>
            <a:r>
              <a:rPr lang="en-US" dirty="0" smtClean="0">
                <a:sym typeface="Wingdings"/>
              </a:rPr>
              <a:t>In Fortran 90 and up, there are no column rules.  This is called free format.</a:t>
            </a:r>
            <a:endParaRPr lang="en-US" dirty="0" smtClean="0"/>
          </a:p>
        </p:txBody>
      </p:sp>
    </p:spTree>
    <p:extLst>
      <p:ext uri="{BB962C8B-B14F-4D97-AF65-F5344CB8AC3E}">
        <p14:creationId xmlns:p14="http://schemas.microsoft.com/office/powerpoint/2010/main" val="14525943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6650" y="857250"/>
            <a:ext cx="6858000" cy="5143500"/>
          </a:xfrm>
          <a:prstGeom prst="rect">
            <a:avLst/>
          </a:prstGeom>
        </p:spPr>
      </p:pic>
    </p:spTree>
    <p:extLst>
      <p:ext uri="{BB962C8B-B14F-4D97-AF65-F5344CB8AC3E}">
        <p14:creationId xmlns:p14="http://schemas.microsoft.com/office/powerpoint/2010/main" val="5252307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Comments, Continuations, Etc.</a:t>
            </a:r>
            <a:endParaRPr lang="en-US" dirty="0"/>
          </a:p>
        </p:txBody>
      </p:sp>
      <p:sp>
        <p:nvSpPr>
          <p:cNvPr id="3" name="Content Placeholder 2"/>
          <p:cNvSpPr>
            <a:spLocks noGrp="1"/>
          </p:cNvSpPr>
          <p:nvPr>
            <p:ph idx="1"/>
          </p:nvPr>
        </p:nvSpPr>
        <p:spPr/>
        <p:txBody>
          <a:bodyPr>
            <a:normAutofit/>
          </a:bodyPr>
          <a:lstStyle/>
          <a:p>
            <a:r>
              <a:rPr lang="en-US" dirty="0" smtClean="0"/>
              <a:t>Fixed format comment:</a:t>
            </a:r>
          </a:p>
          <a:p>
            <a:pPr lvl="1"/>
            <a:r>
              <a:rPr lang="en-US" dirty="0" smtClean="0">
                <a:latin typeface="Courier New"/>
                <a:cs typeface="Courier New"/>
              </a:rPr>
              <a:t>C</a:t>
            </a:r>
            <a:r>
              <a:rPr lang="en-US" dirty="0" smtClean="0"/>
              <a:t> or </a:t>
            </a:r>
            <a:r>
              <a:rPr lang="en-US" dirty="0" smtClean="0">
                <a:latin typeface="Courier New"/>
                <a:cs typeface="Courier New"/>
              </a:rPr>
              <a:t>c</a:t>
            </a:r>
            <a:r>
              <a:rPr lang="en-US" dirty="0" smtClean="0"/>
              <a:t> in the first column meant the entire line was a comment.</a:t>
            </a:r>
          </a:p>
          <a:p>
            <a:r>
              <a:rPr lang="en-US" dirty="0" smtClean="0"/>
              <a:t>Free format comment:</a:t>
            </a:r>
          </a:p>
          <a:p>
            <a:pPr lvl="1"/>
            <a:r>
              <a:rPr lang="en-US" dirty="0" smtClean="0"/>
              <a:t>Anything from </a:t>
            </a:r>
            <a:r>
              <a:rPr lang="en-US" dirty="0" smtClean="0">
                <a:latin typeface="Courier New"/>
                <a:cs typeface="Courier New"/>
              </a:rPr>
              <a:t>!</a:t>
            </a:r>
            <a:r>
              <a:rPr lang="en-US" dirty="0" smtClean="0"/>
              <a:t> to the end of the line is ignored.</a:t>
            </a:r>
          </a:p>
          <a:p>
            <a:r>
              <a:rPr lang="en-US" dirty="0" smtClean="0"/>
              <a:t>Fixed format continuation:</a:t>
            </a:r>
          </a:p>
          <a:p>
            <a:pPr lvl="1"/>
            <a:r>
              <a:rPr lang="en-US" dirty="0" smtClean="0"/>
              <a:t>Number or printable character in the 6</a:t>
            </a:r>
            <a:r>
              <a:rPr lang="en-US" baseline="30000" dirty="0" smtClean="0"/>
              <a:t>th</a:t>
            </a:r>
            <a:r>
              <a:rPr lang="en-US" dirty="0" smtClean="0"/>
              <a:t> column.</a:t>
            </a:r>
          </a:p>
          <a:p>
            <a:r>
              <a:rPr lang="en-US" dirty="0" smtClean="0"/>
              <a:t>Free format continuation:</a:t>
            </a:r>
          </a:p>
          <a:p>
            <a:pPr lvl="1"/>
            <a:r>
              <a:rPr lang="en-US" dirty="0" smtClean="0"/>
              <a:t>Ampersand </a:t>
            </a:r>
            <a:r>
              <a:rPr lang="en-US" dirty="0" smtClean="0">
                <a:latin typeface="Courier New"/>
                <a:cs typeface="Courier New"/>
              </a:rPr>
              <a:t>&amp;</a:t>
            </a:r>
            <a:r>
              <a:rPr lang="en-US" dirty="0" smtClean="0"/>
              <a:t> at the end of the line to be continued.</a:t>
            </a:r>
          </a:p>
        </p:txBody>
      </p:sp>
    </p:spTree>
    <p:extLst>
      <p:ext uri="{BB962C8B-B14F-4D97-AF65-F5344CB8AC3E}">
        <p14:creationId xmlns:p14="http://schemas.microsoft.com/office/powerpoint/2010/main" val="13623730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Statements for the Main Program</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 program may optionally begin with a </a:t>
            </a:r>
            <a:r>
              <a:rPr lang="en-US" dirty="0" smtClean="0">
                <a:latin typeface="Courier New"/>
                <a:cs typeface="Courier New"/>
              </a:rPr>
              <a:t>PROGRAM</a:t>
            </a:r>
            <a:r>
              <a:rPr lang="en-US" dirty="0" smtClean="0"/>
              <a:t> statement which is optionally followed by its name.</a:t>
            </a:r>
          </a:p>
          <a:p>
            <a:pPr marL="0" indent="0">
              <a:buNone/>
            </a:pPr>
            <a:r>
              <a:rPr lang="en-US" dirty="0"/>
              <a:t> </a:t>
            </a:r>
            <a:r>
              <a:rPr lang="en-US" dirty="0" smtClean="0"/>
              <a:t>   </a:t>
            </a:r>
            <a:r>
              <a:rPr lang="en-US" dirty="0" smtClean="0">
                <a:latin typeface="Courier New"/>
                <a:cs typeface="Courier New"/>
              </a:rPr>
              <a:t>PROGRAM </a:t>
            </a:r>
            <a:r>
              <a:rPr lang="en-US" dirty="0" err="1" smtClean="0">
                <a:latin typeface="Courier New"/>
                <a:cs typeface="Courier New"/>
              </a:rPr>
              <a:t>myprogram</a:t>
            </a:r>
            <a:endParaRPr lang="en-US" dirty="0" smtClean="0">
              <a:latin typeface="Courier New"/>
              <a:cs typeface="Courier New"/>
            </a:endParaRPr>
          </a:p>
          <a:p>
            <a:r>
              <a:rPr lang="en-US" dirty="0" smtClean="0"/>
              <a:t>The program must end with an </a:t>
            </a:r>
            <a:r>
              <a:rPr lang="en-US" dirty="0" smtClean="0">
                <a:latin typeface="Courier New"/>
                <a:cs typeface="Courier New"/>
              </a:rPr>
              <a:t>END</a:t>
            </a:r>
            <a:r>
              <a:rPr lang="en-US" dirty="0" smtClean="0"/>
              <a:t> statement.  Optionally it may be</a:t>
            </a:r>
          </a:p>
          <a:p>
            <a:pPr marL="0" indent="0">
              <a:buNone/>
            </a:pPr>
            <a:r>
              <a:rPr lang="en-US" dirty="0"/>
              <a:t> </a:t>
            </a:r>
            <a:r>
              <a:rPr lang="en-US" dirty="0" smtClean="0"/>
              <a:t>   </a:t>
            </a:r>
            <a:r>
              <a:rPr lang="en-US" dirty="0" smtClean="0">
                <a:latin typeface="Courier New"/>
                <a:cs typeface="Courier New"/>
              </a:rPr>
              <a:t>END PROGRAM &lt;name&gt;</a:t>
            </a:r>
          </a:p>
          <a:p>
            <a:r>
              <a:rPr lang="en-US" dirty="0" smtClean="0"/>
              <a:t>I strongly recommend use of the longer, more descriptive forms.</a:t>
            </a:r>
          </a:p>
          <a:p>
            <a:r>
              <a:rPr lang="en-US" dirty="0" smtClean="0"/>
              <a:t>Execution may be stopped with the </a:t>
            </a:r>
            <a:r>
              <a:rPr lang="en-US" dirty="0" smtClean="0">
                <a:latin typeface="Courier New"/>
                <a:cs typeface="Courier New"/>
              </a:rPr>
              <a:t>STOP</a:t>
            </a:r>
            <a:r>
              <a:rPr lang="en-US" dirty="0" smtClean="0"/>
              <a:t> statement.  </a:t>
            </a:r>
            <a:r>
              <a:rPr lang="en-US" dirty="0" smtClean="0">
                <a:latin typeface="Courier New"/>
                <a:cs typeface="Courier New"/>
              </a:rPr>
              <a:t>STOP</a:t>
            </a:r>
            <a:r>
              <a:rPr lang="en-US" dirty="0" smtClean="0"/>
              <a:t> is required only for abnormal termination.  It can optionally be followed by a message, which it will print to standard output.</a:t>
            </a:r>
          </a:p>
          <a:p>
            <a:pPr marL="0" indent="0">
              <a:buNone/>
            </a:pPr>
            <a:r>
              <a:rPr lang="en-US" dirty="0"/>
              <a:t> </a:t>
            </a:r>
            <a:r>
              <a:rPr lang="en-US" dirty="0" smtClean="0"/>
              <a:t>  </a:t>
            </a:r>
            <a:r>
              <a:rPr lang="en-US" dirty="0" smtClean="0">
                <a:latin typeface="Courier New"/>
                <a:cs typeface="Courier New"/>
              </a:rPr>
              <a:t>STOP "Attempt to divide by zero."</a:t>
            </a:r>
          </a:p>
        </p:txBody>
      </p:sp>
    </p:spTree>
    <p:extLst>
      <p:ext uri="{BB962C8B-B14F-4D97-AF65-F5344CB8AC3E}">
        <p14:creationId xmlns:p14="http://schemas.microsoft.com/office/powerpoint/2010/main" val="13870428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IMPLICIT</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For historical reasons, Fortran can use implicit typing.  By default, variable names beginning in </a:t>
            </a:r>
            <a:r>
              <a:rPr lang="en-US" dirty="0" smtClean="0">
                <a:latin typeface="Courier New"/>
                <a:cs typeface="Courier New"/>
              </a:rPr>
              <a:t>A-H</a:t>
            </a:r>
            <a:r>
              <a:rPr lang="en-US" dirty="0" smtClean="0"/>
              <a:t> and </a:t>
            </a:r>
            <a:r>
              <a:rPr lang="en-US" dirty="0" smtClean="0">
                <a:latin typeface="Courier New"/>
                <a:cs typeface="Courier New"/>
              </a:rPr>
              <a:t>O-Z</a:t>
            </a:r>
            <a:r>
              <a:rPr lang="en-US" dirty="0" smtClean="0"/>
              <a:t> are </a:t>
            </a:r>
            <a:r>
              <a:rPr lang="en-US" dirty="0" smtClean="0">
                <a:latin typeface="Courier New"/>
                <a:cs typeface="Courier New"/>
              </a:rPr>
              <a:t>REAL</a:t>
            </a:r>
            <a:r>
              <a:rPr lang="en-US" dirty="0" smtClean="0"/>
              <a:t> (single precision) while variable names beginning in </a:t>
            </a:r>
            <a:r>
              <a:rPr lang="en-US" dirty="0" smtClean="0">
                <a:latin typeface="Courier New"/>
                <a:cs typeface="Courier New"/>
              </a:rPr>
              <a:t>I-N</a:t>
            </a:r>
            <a:r>
              <a:rPr lang="en-US" dirty="0" smtClean="0"/>
              <a:t> (the first two letters of </a:t>
            </a:r>
            <a:r>
              <a:rPr lang="en-US" dirty="0" err="1" smtClean="0"/>
              <a:t>INteger</a:t>
            </a:r>
            <a:r>
              <a:rPr lang="en-US" dirty="0" smtClean="0"/>
              <a:t>) are integers.</a:t>
            </a:r>
          </a:p>
          <a:p>
            <a:r>
              <a:rPr lang="en-US" dirty="0" smtClean="0">
                <a:latin typeface="Courier New"/>
                <a:cs typeface="Courier New"/>
              </a:rPr>
              <a:t>IMPLICIT</a:t>
            </a:r>
            <a:r>
              <a:rPr lang="en-US" dirty="0" smtClean="0"/>
              <a:t> statements change this behavior.  Older code often changes the default float to double</a:t>
            </a:r>
          </a:p>
          <a:p>
            <a:pPr marL="0" indent="0">
              <a:buNone/>
            </a:pPr>
            <a:r>
              <a:rPr lang="en-US" dirty="0"/>
              <a:t> </a:t>
            </a:r>
            <a:r>
              <a:rPr lang="en-US" dirty="0" smtClean="0"/>
              <a:t>    </a:t>
            </a:r>
            <a:r>
              <a:rPr lang="en-US" dirty="0" smtClean="0">
                <a:latin typeface="Courier New"/>
                <a:cs typeface="Courier New"/>
              </a:rPr>
              <a:t>IMPLICIT DOUBLE PRECISION(a-</a:t>
            </a:r>
            <a:r>
              <a:rPr lang="en-US" dirty="0" err="1" smtClean="0">
                <a:latin typeface="Courier New"/>
                <a:cs typeface="Courier New"/>
              </a:rPr>
              <a:t>h,o</a:t>
            </a:r>
            <a:r>
              <a:rPr lang="en-US" dirty="0" smtClean="0">
                <a:latin typeface="Courier New"/>
                <a:cs typeface="Courier New"/>
              </a:rPr>
              <a:t>-z)</a:t>
            </a:r>
          </a:p>
          <a:p>
            <a:r>
              <a:rPr lang="en-US" dirty="0" smtClean="0"/>
              <a:t>New code should always cancel implicit typing with </a:t>
            </a:r>
          </a:p>
          <a:p>
            <a:pPr marL="0" indent="0">
              <a:buNone/>
            </a:pPr>
            <a:r>
              <a:rPr lang="en-US" dirty="0" smtClean="0"/>
              <a:t>      </a:t>
            </a:r>
            <a:r>
              <a:rPr lang="en-US" dirty="0" smtClean="0">
                <a:latin typeface="Courier New"/>
                <a:cs typeface="Courier New"/>
              </a:rPr>
              <a:t>IMPLICIT NONE</a:t>
            </a:r>
          </a:p>
          <a:p>
            <a:pPr marL="0" indent="0">
              <a:buNone/>
            </a:pPr>
            <a:r>
              <a:rPr lang="en-US" dirty="0" smtClean="0">
                <a:cs typeface="Courier New"/>
              </a:rPr>
              <a:t>    This requires that all variables be declared and will catch</a:t>
            </a:r>
          </a:p>
          <a:p>
            <a:pPr marL="0" indent="0">
              <a:buNone/>
            </a:pPr>
            <a:r>
              <a:rPr lang="en-US" dirty="0">
                <a:cs typeface="Courier New"/>
              </a:rPr>
              <a:t> </a:t>
            </a:r>
            <a:r>
              <a:rPr lang="en-US" dirty="0" smtClean="0">
                <a:cs typeface="Courier New"/>
              </a:rPr>
              <a:t>   many “typo” bugs.</a:t>
            </a:r>
          </a:p>
          <a:p>
            <a:r>
              <a:rPr lang="en-US" dirty="0" smtClean="0"/>
              <a:t>The </a:t>
            </a:r>
            <a:r>
              <a:rPr lang="en-US" dirty="0" smtClean="0">
                <a:latin typeface="Courier New"/>
                <a:cs typeface="Courier New"/>
              </a:rPr>
              <a:t>IMPLICIT</a:t>
            </a:r>
            <a:r>
              <a:rPr lang="en-US" dirty="0" smtClean="0"/>
              <a:t> statement must appear in each program unit.</a:t>
            </a:r>
            <a:endParaRPr lang="en-US" dirty="0"/>
          </a:p>
        </p:txBody>
      </p:sp>
    </p:spTree>
    <p:extLst>
      <p:ext uri="{BB962C8B-B14F-4D97-AF65-F5344CB8AC3E}">
        <p14:creationId xmlns:p14="http://schemas.microsoft.com/office/powerpoint/2010/main" val="20139131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Statement Labels</a:t>
            </a:r>
            <a:endParaRPr lang="en-US" dirty="0"/>
          </a:p>
        </p:txBody>
      </p:sp>
      <p:sp>
        <p:nvSpPr>
          <p:cNvPr id="3" name="Content Placeholder 2"/>
          <p:cNvSpPr>
            <a:spLocks noGrp="1"/>
          </p:cNvSpPr>
          <p:nvPr>
            <p:ph idx="1"/>
          </p:nvPr>
        </p:nvSpPr>
        <p:spPr/>
        <p:txBody>
          <a:bodyPr/>
          <a:lstStyle/>
          <a:p>
            <a:r>
              <a:rPr lang="en-US" dirty="0" smtClean="0"/>
              <a:t>In fixed format code, </a:t>
            </a:r>
            <a:r>
              <a:rPr lang="en-US" i="1" dirty="0" smtClean="0"/>
              <a:t>statement labels </a:t>
            </a:r>
            <a:r>
              <a:rPr lang="en-US" dirty="0" smtClean="0"/>
              <a:t>were often used.</a:t>
            </a:r>
          </a:p>
          <a:p>
            <a:r>
              <a:rPr lang="en-US" dirty="0" smtClean="0"/>
              <a:t>In fixed format statement labels must be integers and must occupy a maximum of five digits, at least one of which must be nonzero.</a:t>
            </a:r>
          </a:p>
          <a:p>
            <a:r>
              <a:rPr lang="en-US" dirty="0" smtClean="0"/>
              <a:t>In free format there is less need for labels and they do not always need to be integers.</a:t>
            </a:r>
          </a:p>
          <a:p>
            <a:r>
              <a:rPr lang="en-US" dirty="0" smtClean="0"/>
              <a:t>Any statement that is not part of a compound (semicolon-separated) statement can be labeled with an integer.</a:t>
            </a:r>
          </a:p>
        </p:txBody>
      </p:sp>
    </p:spTree>
    <p:extLst>
      <p:ext uri="{BB962C8B-B14F-4D97-AF65-F5344CB8AC3E}">
        <p14:creationId xmlns:p14="http://schemas.microsoft.com/office/powerpoint/2010/main" val="283958689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Miscellaneous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The no-op is </a:t>
            </a:r>
            <a:r>
              <a:rPr lang="en-US" dirty="0" smtClean="0">
                <a:latin typeface="Courier New"/>
                <a:cs typeface="Courier New"/>
              </a:rPr>
              <a:t>continue</a:t>
            </a:r>
          </a:p>
          <a:p>
            <a:pPr lvl="1"/>
            <a:r>
              <a:rPr lang="en-US" dirty="0" smtClean="0"/>
              <a:t>It was often used in old code since do loops required a labeled statement as the terminator.</a:t>
            </a:r>
          </a:p>
          <a:p>
            <a:pPr marL="274320" lvl="1" indent="0">
              <a:buNone/>
            </a:pPr>
            <a:r>
              <a:rPr lang="en-US" dirty="0" smtClean="0"/>
              <a:t>        </a:t>
            </a:r>
            <a:r>
              <a:rPr lang="en-US" dirty="0" smtClean="0">
                <a:latin typeface="Courier New"/>
                <a:cs typeface="Courier New"/>
              </a:rPr>
              <a:t>do 100 </a:t>
            </a:r>
            <a:r>
              <a:rPr lang="en-US" dirty="0" err="1" smtClean="0">
                <a:latin typeface="Courier New"/>
                <a:cs typeface="Courier New"/>
              </a:rPr>
              <a:t>i</a:t>
            </a:r>
            <a:r>
              <a:rPr lang="en-US" dirty="0" smtClean="0">
                <a:latin typeface="Courier New"/>
                <a:cs typeface="Courier New"/>
              </a:rPr>
              <a:t>=1,n</a:t>
            </a:r>
          </a:p>
          <a:p>
            <a:pPr marL="274320" lvl="1" indent="0">
              <a:buNone/>
            </a:pPr>
            <a:r>
              <a:rPr lang="en-US" dirty="0">
                <a:latin typeface="Courier New"/>
                <a:cs typeface="Courier New"/>
              </a:rPr>
              <a:t> </a:t>
            </a:r>
            <a:r>
              <a:rPr lang="en-US" dirty="0" smtClean="0">
                <a:latin typeface="Courier New"/>
                <a:cs typeface="Courier New"/>
              </a:rPr>
              <a:t>    </a:t>
            </a:r>
            <a:r>
              <a:rPr lang="en-US" dirty="0">
                <a:latin typeface="Courier New"/>
                <a:cs typeface="Courier New"/>
              </a:rPr>
              <a:t> </a:t>
            </a:r>
            <a:r>
              <a:rPr lang="en-US" dirty="0" smtClean="0">
                <a:latin typeface="Courier New"/>
                <a:cs typeface="Courier New"/>
              </a:rPr>
              <a:t>statements</a:t>
            </a:r>
          </a:p>
          <a:p>
            <a:pPr marL="274320" lvl="1" indent="0">
              <a:buNone/>
            </a:pPr>
            <a:r>
              <a:rPr lang="en-US" dirty="0" smtClean="0">
                <a:latin typeface="Courier New"/>
                <a:cs typeface="Courier New"/>
              </a:rPr>
              <a:t>100 continue</a:t>
            </a:r>
          </a:p>
          <a:p>
            <a:pPr lvl="1"/>
            <a:r>
              <a:rPr lang="en-US" dirty="0" smtClean="0"/>
              <a:t>We use </a:t>
            </a:r>
            <a:r>
              <a:rPr lang="en-US" dirty="0" smtClean="0">
                <a:latin typeface="Courier New"/>
                <a:cs typeface="Courier New"/>
              </a:rPr>
              <a:t>end do </a:t>
            </a:r>
            <a:r>
              <a:rPr lang="en-US" dirty="0" smtClean="0"/>
              <a:t>now for this purpose.  However, </a:t>
            </a:r>
            <a:r>
              <a:rPr lang="en-US" dirty="0" smtClean="0">
                <a:latin typeface="Courier New"/>
                <a:cs typeface="Courier New"/>
              </a:rPr>
              <a:t>continue</a:t>
            </a:r>
            <a:r>
              <a:rPr lang="en-US" dirty="0" smtClean="0"/>
              <a:t> is a convenient target for labels in input/output statements.</a:t>
            </a:r>
          </a:p>
          <a:p>
            <a:r>
              <a:rPr lang="en-US" dirty="0" smtClean="0"/>
              <a:t>Fortran has a </a:t>
            </a:r>
            <a:r>
              <a:rPr lang="en-US" dirty="0" smtClean="0">
                <a:latin typeface="Courier New"/>
                <a:cs typeface="Courier New"/>
              </a:rPr>
              <a:t>go to (</a:t>
            </a:r>
            <a:r>
              <a:rPr lang="en-US" dirty="0" smtClean="0">
                <a:cs typeface="Courier New"/>
              </a:rPr>
              <a:t>or</a:t>
            </a:r>
            <a:r>
              <a:rPr lang="en-US" dirty="0" smtClean="0">
                <a:latin typeface="Courier New"/>
                <a:cs typeface="Courier New"/>
              </a:rPr>
              <a:t> </a:t>
            </a:r>
            <a:r>
              <a:rPr lang="en-US" dirty="0" err="1" smtClean="0">
                <a:latin typeface="Courier New"/>
                <a:cs typeface="Courier New"/>
              </a:rPr>
              <a:t>goto</a:t>
            </a:r>
            <a:r>
              <a:rPr lang="en-US" dirty="0" smtClean="0">
                <a:latin typeface="Courier New"/>
                <a:cs typeface="Courier New"/>
              </a:rPr>
              <a:t>) </a:t>
            </a:r>
            <a:r>
              <a:rPr lang="en-US" dirty="0" smtClean="0"/>
              <a:t>statement.</a:t>
            </a:r>
          </a:p>
          <a:p>
            <a:pPr marL="0" indent="0">
              <a:buNone/>
            </a:pPr>
            <a:r>
              <a:rPr lang="en-US" dirty="0" smtClean="0"/>
              <a:t>          </a:t>
            </a:r>
            <a:r>
              <a:rPr lang="en-US" dirty="0" smtClean="0">
                <a:latin typeface="Courier New"/>
                <a:cs typeface="Courier New"/>
              </a:rPr>
              <a:t>go to &lt;label&gt;</a:t>
            </a:r>
          </a:p>
          <a:p>
            <a:pPr lvl="1"/>
            <a:r>
              <a:rPr lang="en-US" dirty="0" smtClean="0"/>
              <a:t>Despite computer science hatred for it, it is still sometimes useful and in some situations it is far more readable than the contortions required to replace it!</a:t>
            </a:r>
          </a:p>
          <a:p>
            <a:pPr lvl="1"/>
            <a:r>
              <a:rPr lang="en-US" dirty="0" smtClean="0"/>
              <a:t>As a rule </a:t>
            </a:r>
            <a:r>
              <a:rPr lang="en-US" dirty="0" err="1" smtClean="0">
                <a:latin typeface="Courier New"/>
                <a:cs typeface="Courier New"/>
              </a:rPr>
              <a:t>goto</a:t>
            </a:r>
            <a:r>
              <a:rPr lang="en-US" dirty="0" smtClean="0"/>
              <a:t> should always direct the flow downward, never upward.  </a:t>
            </a:r>
            <a:endParaRPr lang="en-US" dirty="0"/>
          </a:p>
        </p:txBody>
      </p:sp>
    </p:spTree>
    <p:extLst>
      <p:ext uri="{BB962C8B-B14F-4D97-AF65-F5344CB8AC3E}">
        <p14:creationId xmlns:p14="http://schemas.microsoft.com/office/powerpoint/2010/main" val="36320856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Fortran</a:t>
            </a:r>
            <a:endParaRPr lang="en-US" dirty="0"/>
          </a:p>
        </p:txBody>
      </p:sp>
      <p:sp>
        <p:nvSpPr>
          <p:cNvPr id="3" name="Content Placeholder 2"/>
          <p:cNvSpPr>
            <a:spLocks noGrp="1"/>
          </p:cNvSpPr>
          <p:nvPr>
            <p:ph idx="1"/>
          </p:nvPr>
        </p:nvSpPr>
        <p:spPr/>
        <p:txBody>
          <a:bodyPr/>
          <a:lstStyle/>
          <a:p>
            <a:r>
              <a:rPr lang="en-US" dirty="0" smtClean="0"/>
              <a:t>Fortran is still very widely used in many environmental sciences, particularly atmospheric sciences and oceanography.</a:t>
            </a:r>
          </a:p>
          <a:p>
            <a:r>
              <a:rPr lang="en-US" dirty="0" smtClean="0"/>
              <a:t>Fortran is much easier for beginners than C++ or even C.</a:t>
            </a:r>
          </a:p>
          <a:p>
            <a:r>
              <a:rPr lang="en-US" dirty="0" smtClean="0"/>
              <a:t>Features of modern Fortran make it very well suited to numerically-intensive programming.</a:t>
            </a:r>
          </a:p>
          <a:p>
            <a:r>
              <a:rPr lang="en-US" dirty="0" smtClean="0"/>
              <a:t>Many scientific programmers have to know both C/C++ and Fortran</a:t>
            </a:r>
            <a:endParaRPr lang="en-US" dirty="0"/>
          </a:p>
        </p:txBody>
      </p:sp>
    </p:spTree>
    <p:extLst>
      <p:ext uri="{BB962C8B-B14F-4D97-AF65-F5344CB8AC3E}">
        <p14:creationId xmlns:p14="http://schemas.microsoft.com/office/powerpoint/2010/main" val="24771349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Hello World</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latin typeface="Courier New"/>
                <a:cs typeface="Courier New"/>
              </a:rPr>
              <a:t>program hello</a:t>
            </a:r>
          </a:p>
          <a:p>
            <a:pPr marL="0" indent="0">
              <a:buNone/>
            </a:pPr>
            <a:r>
              <a:rPr lang="en-US" dirty="0" smtClean="0">
                <a:latin typeface="Courier New"/>
                <a:cs typeface="Courier New"/>
              </a:rPr>
              <a:t>implicit none</a:t>
            </a:r>
          </a:p>
          <a:p>
            <a:pPr marL="0" indent="0">
              <a:buNone/>
            </a:pPr>
            <a:r>
              <a:rPr lang="en-US" dirty="0">
                <a:latin typeface="Courier New"/>
                <a:cs typeface="Courier New"/>
              </a:rPr>
              <a:t> </a:t>
            </a:r>
            <a:r>
              <a:rPr lang="en-US" dirty="0" smtClean="0">
                <a:latin typeface="Courier New"/>
                <a:cs typeface="Courier New"/>
              </a:rPr>
              <a:t>  integer  :: </a:t>
            </a:r>
            <a:r>
              <a:rPr lang="en-US" dirty="0" err="1" smtClean="0">
                <a:latin typeface="Courier New"/>
                <a:cs typeface="Courier New"/>
              </a:rPr>
              <a:t>i</a:t>
            </a:r>
            <a:endParaRPr lang="en-US" dirty="0" smtClean="0">
              <a:latin typeface="Courier New"/>
              <a:cs typeface="Courier New"/>
            </a:endParaRPr>
          </a:p>
          <a:p>
            <a:pPr marL="0" indent="0">
              <a:buNone/>
            </a:pPr>
            <a:r>
              <a:rPr lang="en-US" dirty="0">
                <a:latin typeface="Courier New"/>
                <a:cs typeface="Courier New"/>
              </a:rPr>
              <a:t> </a:t>
            </a:r>
            <a:r>
              <a:rPr lang="en-US" dirty="0" smtClean="0">
                <a:latin typeface="Courier New"/>
                <a:cs typeface="Courier New"/>
              </a:rPr>
              <a:t>  real     :: pi=0.25*</a:t>
            </a:r>
            <a:r>
              <a:rPr lang="en-US" dirty="0" err="1" smtClean="0">
                <a:latin typeface="Courier New"/>
                <a:cs typeface="Courier New"/>
              </a:rPr>
              <a:t>atan</a:t>
            </a:r>
            <a:r>
              <a:rPr lang="en-US" dirty="0" smtClean="0">
                <a:latin typeface="Courier New"/>
                <a:cs typeface="Courier New"/>
              </a:rPr>
              <a:t>(1.0)</a:t>
            </a:r>
          </a:p>
          <a:p>
            <a:pPr marL="0" indent="0">
              <a:buNone/>
            </a:pPr>
            <a:r>
              <a:rPr lang="en-US" dirty="0">
                <a:latin typeface="Courier New"/>
                <a:cs typeface="Courier New"/>
              </a:rPr>
              <a:t> </a:t>
            </a:r>
            <a:r>
              <a:rPr lang="en-US" dirty="0" smtClean="0">
                <a:latin typeface="Courier New"/>
                <a:cs typeface="Courier New"/>
              </a:rPr>
              <a:t>  </a:t>
            </a:r>
            <a:r>
              <a:rPr lang="en-US" dirty="0" err="1" smtClean="0">
                <a:latin typeface="Courier New"/>
                <a:cs typeface="Courier New"/>
              </a:rPr>
              <a:t>i</a:t>
            </a:r>
            <a:r>
              <a:rPr lang="en-US" dirty="0" smtClean="0">
                <a:latin typeface="Courier New"/>
                <a:cs typeface="Courier New"/>
              </a:rPr>
              <a:t>=42</a:t>
            </a:r>
          </a:p>
          <a:p>
            <a:pPr marL="0" indent="0">
              <a:buNone/>
            </a:pPr>
            <a:r>
              <a:rPr lang="en-US" dirty="0">
                <a:latin typeface="Courier New"/>
                <a:cs typeface="Courier New"/>
              </a:rPr>
              <a:t> </a:t>
            </a:r>
            <a:r>
              <a:rPr lang="en-US" dirty="0" smtClean="0">
                <a:latin typeface="Courier New"/>
                <a:cs typeface="Courier New"/>
              </a:rPr>
              <a:t>  print *, 'Hello! The answer is', &amp;    		          </a:t>
            </a:r>
            <a:r>
              <a:rPr lang="en-US" dirty="0" err="1" smtClean="0">
                <a:latin typeface="Courier New"/>
                <a:cs typeface="Courier New"/>
              </a:rPr>
              <a:t>i</a:t>
            </a:r>
            <a:r>
              <a:rPr lang="en-US" dirty="0" smtClean="0">
                <a:latin typeface="Courier New"/>
                <a:cs typeface="Courier New"/>
              </a:rPr>
              <a:t>,' and pi is ',pi</a:t>
            </a:r>
          </a:p>
          <a:p>
            <a:pPr marL="0" indent="0">
              <a:buNone/>
            </a:pPr>
            <a:r>
              <a:rPr lang="en-US" dirty="0" smtClean="0">
                <a:latin typeface="Courier New"/>
                <a:cs typeface="Courier New"/>
              </a:rPr>
              <a:t>end program</a:t>
            </a:r>
            <a:endParaRPr lang="en-US" dirty="0">
              <a:latin typeface="Courier New"/>
              <a:cs typeface="Courier New"/>
            </a:endParaRPr>
          </a:p>
        </p:txBody>
      </p:sp>
    </p:spTree>
    <p:extLst>
      <p:ext uri="{BB962C8B-B14F-4D97-AF65-F5344CB8AC3E}">
        <p14:creationId xmlns:p14="http://schemas.microsoft.com/office/powerpoint/2010/main" val="210941311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KIND</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8592489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KIND</a:t>
            </a:r>
            <a:endParaRPr lang="en-US" dirty="0"/>
          </a:p>
        </p:txBody>
      </p:sp>
      <p:sp>
        <p:nvSpPr>
          <p:cNvPr id="3" name="Content Placeholder 2"/>
          <p:cNvSpPr>
            <a:spLocks noGrp="1"/>
          </p:cNvSpPr>
          <p:nvPr>
            <p:ph idx="1"/>
          </p:nvPr>
        </p:nvSpPr>
        <p:spPr/>
        <p:txBody>
          <a:bodyPr>
            <a:normAutofit fontScale="92500" lnSpcReduction="20000"/>
          </a:bodyPr>
          <a:lstStyle/>
          <a:p>
            <a:pPr marL="106363" indent="0">
              <a:buSzPct val="4500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dirty="0">
                <a:cs typeface="DejaVu Sans" charset="0"/>
              </a:rPr>
              <a:t>Variables in modern Fortran may have a </a:t>
            </a:r>
            <a:r>
              <a:rPr lang="en-US" i="1" dirty="0">
                <a:cs typeface="DejaVu Sans" charset="0"/>
              </a:rPr>
              <a:t>kind</a:t>
            </a:r>
            <a:r>
              <a:rPr lang="en-US" dirty="0">
                <a:cs typeface="DejaVu Sans" charset="0"/>
              </a:rPr>
              <a:t> associated with them. </a:t>
            </a:r>
            <a:r>
              <a:rPr lang="en-US" dirty="0" smtClean="0">
                <a:cs typeface="DejaVu Sans" charset="0"/>
              </a:rPr>
              <a:t>The programmer </a:t>
            </a:r>
            <a:r>
              <a:rPr lang="en-US" dirty="0">
                <a:cs typeface="DejaVu Sans" charset="0"/>
              </a:rPr>
              <a:t>requests at least a certain number of decimal digits of precision and at least a certain exponent range, and the system matches the request as best it can.</a:t>
            </a:r>
          </a:p>
          <a:p>
            <a:pPr marL="106363" indent="0">
              <a:buSzPct val="4500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dirty="0">
                <a:cs typeface="DejaVu Sans" charset="0"/>
              </a:rPr>
              <a:t>In practice, most systems have single and double precision.  A few offer quad precision (</a:t>
            </a:r>
            <a:r>
              <a:rPr lang="en-US" dirty="0">
                <a:latin typeface="Courier New"/>
                <a:cs typeface="Courier New"/>
              </a:rPr>
              <a:t>REAL*16 </a:t>
            </a:r>
            <a:r>
              <a:rPr lang="en-US" dirty="0">
                <a:cs typeface="DejaVu Sans" charset="0"/>
              </a:rPr>
              <a:t>in older nomenclature) but it is usually done in software and is </a:t>
            </a:r>
            <a:r>
              <a:rPr lang="en-US" i="1" dirty="0">
                <a:cs typeface="DejaVu Sans" charset="0"/>
              </a:rPr>
              <a:t>very</a:t>
            </a:r>
            <a:r>
              <a:rPr lang="en-US" dirty="0">
                <a:cs typeface="DejaVu Sans" charset="0"/>
              </a:rPr>
              <a:t> slow.</a:t>
            </a:r>
          </a:p>
          <a:p>
            <a:pPr marL="106363" indent="0">
              <a:buSzPct val="4500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dirty="0">
                <a:cs typeface="DejaVu Sans" charset="0"/>
              </a:rPr>
              <a:t>Compilers still support </a:t>
            </a:r>
            <a:r>
              <a:rPr lang="en-US" dirty="0">
                <a:latin typeface="Courier New"/>
                <a:cs typeface="Courier New"/>
              </a:rPr>
              <a:t>REAL</a:t>
            </a:r>
            <a:r>
              <a:rPr lang="en-US" dirty="0">
                <a:cs typeface="DejaVu Sans" charset="0"/>
              </a:rPr>
              <a:t> and </a:t>
            </a:r>
            <a:r>
              <a:rPr lang="en-US" dirty="0">
                <a:latin typeface="Courier New"/>
                <a:cs typeface="Courier New"/>
              </a:rPr>
              <a:t>DOUBLE PRECISION</a:t>
            </a:r>
            <a:r>
              <a:rPr lang="en-US" dirty="0">
                <a:cs typeface="DejaVu Sans" charset="0"/>
              </a:rPr>
              <a:t> (</a:t>
            </a:r>
            <a:r>
              <a:rPr lang="en-US" dirty="0">
                <a:latin typeface="Courier New"/>
                <a:cs typeface="Courier New"/>
              </a:rPr>
              <a:t>REAL*8</a:t>
            </a:r>
            <a:r>
              <a:rPr lang="en-US" dirty="0">
                <a:cs typeface="DejaVu Sans" charset="0"/>
              </a:rPr>
              <a:t> was never standard, but is fairly universally supported).  The advantage to </a:t>
            </a:r>
            <a:r>
              <a:rPr lang="en-US" dirty="0">
                <a:latin typeface="Courier New"/>
                <a:cs typeface="Courier New"/>
              </a:rPr>
              <a:t>KIND</a:t>
            </a:r>
            <a:r>
              <a:rPr lang="en-US" dirty="0">
                <a:cs typeface="DejaVu Sans" charset="0"/>
              </a:rPr>
              <a:t> is that it becomes easy to change precision, especially when using a module.</a:t>
            </a:r>
          </a:p>
          <a:p>
            <a:endParaRPr lang="en-US" dirty="0"/>
          </a:p>
        </p:txBody>
      </p:sp>
    </p:spTree>
    <p:extLst>
      <p:ext uri="{BB962C8B-B14F-4D97-AF65-F5344CB8AC3E}">
        <p14:creationId xmlns:p14="http://schemas.microsoft.com/office/powerpoint/2010/main" val="25098707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Obtaining KIND Information</a:t>
            </a:r>
            <a:endParaRPr lang="en-US" dirty="0"/>
          </a:p>
        </p:txBody>
      </p:sp>
      <p:sp>
        <p:nvSpPr>
          <p:cNvPr id="3" name="Content Placeholder 2"/>
          <p:cNvSpPr>
            <a:spLocks noGrp="1"/>
          </p:cNvSpPr>
          <p:nvPr>
            <p:ph idx="1"/>
          </p:nvPr>
        </p:nvSpPr>
        <p:spPr/>
        <p:txBody>
          <a:bodyPr>
            <a:normAutofit lnSpcReduction="10000"/>
          </a:bodyPr>
          <a:lstStyle/>
          <a:p>
            <a:r>
              <a:rPr lang="en-US" dirty="0"/>
              <a:t>NEVER assume that the </a:t>
            </a:r>
            <a:r>
              <a:rPr lang="en-US" dirty="0">
                <a:latin typeface="Courier New"/>
                <a:cs typeface="Courier New"/>
              </a:rPr>
              <a:t>KIND</a:t>
            </a:r>
            <a:r>
              <a:rPr lang="en-US" dirty="0"/>
              <a:t> type integer equals the number of bytes.  Use </a:t>
            </a:r>
            <a:r>
              <a:rPr lang="en-US" dirty="0" err="1"/>
              <a:t>intrinsics</a:t>
            </a:r>
            <a:r>
              <a:rPr lang="en-US" dirty="0"/>
              <a:t> to obtain or use </a:t>
            </a:r>
            <a:r>
              <a:rPr lang="en-US" dirty="0">
                <a:latin typeface="Courier New"/>
                <a:cs typeface="Courier New"/>
              </a:rPr>
              <a:t>KIND</a:t>
            </a:r>
            <a:r>
              <a:rPr lang="en-US" dirty="0"/>
              <a:t>.</a:t>
            </a:r>
          </a:p>
          <a:p>
            <a:pPr marL="0" indent="0">
              <a:buNone/>
            </a:pPr>
            <a:r>
              <a:rPr lang="en-US" dirty="0" smtClean="0">
                <a:latin typeface="Courier New"/>
                <a:cs typeface="Courier New"/>
              </a:rPr>
              <a:t> </a:t>
            </a:r>
            <a:r>
              <a:rPr lang="en-US" dirty="0" err="1" smtClean="0">
                <a:latin typeface="Courier New"/>
                <a:cs typeface="Courier New"/>
              </a:rPr>
              <a:t>ik</a:t>
            </a:r>
            <a:r>
              <a:rPr lang="en-US" dirty="0" smtClean="0">
                <a:latin typeface="Courier New"/>
                <a:cs typeface="Courier New"/>
              </a:rPr>
              <a:t>=</a:t>
            </a:r>
            <a:r>
              <a:rPr lang="en-US" dirty="0" err="1" smtClean="0">
                <a:latin typeface="Courier New"/>
                <a:cs typeface="Courier New"/>
              </a:rPr>
              <a:t>selected_int_kind</a:t>
            </a:r>
            <a:r>
              <a:rPr lang="en-US" dirty="0">
                <a:latin typeface="Courier New"/>
                <a:cs typeface="Courier New"/>
              </a:rPr>
              <a:t>(range)</a:t>
            </a:r>
          </a:p>
          <a:p>
            <a:pPr marL="0" indent="0">
              <a:buNone/>
            </a:pPr>
            <a:r>
              <a:rPr lang="en-US" dirty="0" smtClean="0">
                <a:latin typeface="Courier New"/>
                <a:cs typeface="Courier New"/>
              </a:rPr>
              <a:t> </a:t>
            </a:r>
            <a:r>
              <a:rPr lang="en-US" dirty="0" err="1" smtClean="0">
                <a:latin typeface="Courier New"/>
                <a:cs typeface="Courier New"/>
              </a:rPr>
              <a:t>rk</a:t>
            </a:r>
            <a:r>
              <a:rPr lang="en-US" dirty="0" smtClean="0">
                <a:latin typeface="Courier New"/>
                <a:cs typeface="Courier New"/>
              </a:rPr>
              <a:t>=</a:t>
            </a:r>
            <a:r>
              <a:rPr lang="en-US" dirty="0" err="1" smtClean="0">
                <a:latin typeface="Courier New"/>
                <a:cs typeface="Courier New"/>
              </a:rPr>
              <a:t>selected_real_kind</a:t>
            </a:r>
            <a:r>
              <a:rPr lang="en-US" dirty="0">
                <a:latin typeface="Courier New"/>
                <a:cs typeface="Courier New"/>
              </a:rPr>
              <a:t>(</a:t>
            </a:r>
            <a:r>
              <a:rPr lang="en-US" dirty="0" err="1">
                <a:latin typeface="Courier New"/>
                <a:cs typeface="Courier New"/>
              </a:rPr>
              <a:t>prec,range</a:t>
            </a:r>
            <a:r>
              <a:rPr lang="en-US" dirty="0">
                <a:latin typeface="Courier New"/>
                <a:cs typeface="Courier New"/>
              </a:rPr>
              <a:t>)</a:t>
            </a:r>
          </a:p>
          <a:p>
            <a:pPr marL="0" indent="0">
              <a:buNone/>
            </a:pPr>
            <a:endParaRPr lang="en-US" dirty="0"/>
          </a:p>
          <a:p>
            <a:pPr marL="0" indent="0">
              <a:buNone/>
            </a:pPr>
            <a:r>
              <a:rPr lang="en-US" dirty="0" smtClean="0">
                <a:latin typeface="Courier New"/>
                <a:cs typeface="Courier New"/>
              </a:rPr>
              <a:t> kind</a:t>
            </a:r>
            <a:r>
              <a:rPr lang="en-US" dirty="0">
                <a:latin typeface="Courier New"/>
                <a:cs typeface="Courier New"/>
              </a:rPr>
              <a:t>(x)</a:t>
            </a:r>
            <a:r>
              <a:rPr lang="en-US" dirty="0"/>
              <a:t> returns </a:t>
            </a:r>
            <a:r>
              <a:rPr lang="en-US" dirty="0" smtClean="0"/>
              <a:t>the kind </a:t>
            </a:r>
            <a:r>
              <a:rPr lang="en-US" dirty="0"/>
              <a:t>type parameter of </a:t>
            </a:r>
            <a:r>
              <a:rPr lang="en-US" dirty="0" smtClean="0">
                <a:latin typeface="Courier New"/>
                <a:cs typeface="Courier New"/>
              </a:rPr>
              <a:t>x</a:t>
            </a:r>
          </a:p>
          <a:p>
            <a:pPr marL="0" indent="0">
              <a:buNone/>
            </a:pPr>
            <a:r>
              <a:rPr lang="en-US" dirty="0">
                <a:latin typeface="Courier New"/>
                <a:cs typeface="Courier New"/>
              </a:rPr>
              <a:t> </a:t>
            </a:r>
            <a:r>
              <a:rPr lang="en-US" dirty="0" err="1" smtClean="0">
                <a:latin typeface="Courier New"/>
                <a:cs typeface="Courier New"/>
              </a:rPr>
              <a:t>ik</a:t>
            </a:r>
            <a:r>
              <a:rPr lang="en-US" dirty="0" smtClean="0">
                <a:latin typeface="Courier New"/>
                <a:cs typeface="Courier New"/>
              </a:rPr>
              <a:t>=kind(1)</a:t>
            </a:r>
          </a:p>
          <a:p>
            <a:pPr marL="0" indent="0">
              <a:buNone/>
            </a:pPr>
            <a:r>
              <a:rPr lang="en-US" dirty="0">
                <a:latin typeface="Courier New"/>
                <a:cs typeface="Courier New"/>
              </a:rPr>
              <a:t> </a:t>
            </a:r>
            <a:r>
              <a:rPr lang="en-US" dirty="0" err="1" smtClean="0">
                <a:latin typeface="Courier New"/>
                <a:cs typeface="Courier New"/>
              </a:rPr>
              <a:t>rk</a:t>
            </a:r>
            <a:r>
              <a:rPr lang="en-US" dirty="0" smtClean="0">
                <a:latin typeface="Courier New"/>
                <a:cs typeface="Courier New"/>
              </a:rPr>
              <a:t>=kind(1.0)</a:t>
            </a:r>
          </a:p>
          <a:p>
            <a:pPr marL="0" indent="0">
              <a:buNone/>
            </a:pPr>
            <a:r>
              <a:rPr lang="en-US" dirty="0">
                <a:latin typeface="Courier New"/>
                <a:cs typeface="Courier New"/>
              </a:rPr>
              <a:t> </a:t>
            </a:r>
            <a:r>
              <a:rPr lang="en-US" dirty="0" err="1" smtClean="0">
                <a:latin typeface="Courier New"/>
                <a:cs typeface="Courier New"/>
              </a:rPr>
              <a:t>dk</a:t>
            </a:r>
            <a:r>
              <a:rPr lang="en-US" dirty="0" smtClean="0">
                <a:latin typeface="Courier New"/>
                <a:cs typeface="Courier New"/>
              </a:rPr>
              <a:t>=kind(1.0d0)</a:t>
            </a:r>
            <a:endParaRPr lang="en-US" dirty="0">
              <a:latin typeface="Courier New"/>
              <a:cs typeface="Courier New"/>
            </a:endParaRPr>
          </a:p>
        </p:txBody>
      </p:sp>
    </p:spTree>
    <p:extLst>
      <p:ext uri="{BB962C8B-B14F-4D97-AF65-F5344CB8AC3E}">
        <p14:creationId xmlns:p14="http://schemas.microsoft.com/office/powerpoint/2010/main" val="68185320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Declaring KIND</a:t>
            </a:r>
            <a:endParaRPr lang="en-US" dirty="0"/>
          </a:p>
        </p:txBody>
      </p:sp>
      <p:sp>
        <p:nvSpPr>
          <p:cNvPr id="3" name="Content Placeholder 2"/>
          <p:cNvSpPr>
            <a:spLocks noGrp="1"/>
          </p:cNvSpPr>
          <p:nvPr>
            <p:ph idx="1"/>
          </p:nvPr>
        </p:nvSpPr>
        <p:spPr/>
        <p:txBody>
          <a:bodyPr/>
          <a:lstStyle/>
          <a:p>
            <a:pPr marL="430213" indent="-323850">
              <a:buSzPct val="45000"/>
              <a:buFont typeface="Wingdings" charset="0"/>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dirty="0">
                <a:cs typeface="DejaVu Sans" charset="0"/>
              </a:rPr>
              <a:t>For the IEEE 754 </a:t>
            </a:r>
            <a:r>
              <a:rPr lang="en-US" dirty="0" smtClean="0">
                <a:cs typeface="DejaVu Sans" charset="0"/>
              </a:rPr>
              <a:t>standard, </a:t>
            </a:r>
            <a:r>
              <a:rPr lang="en-US" dirty="0">
                <a:cs typeface="DejaVu Sans" charset="0"/>
              </a:rPr>
              <a:t>the two kinds supported in hardware can be selected with:</a:t>
            </a:r>
          </a:p>
          <a:p>
            <a:pPr marL="430213" indent="-32385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000" dirty="0" smtClean="0">
                <a:latin typeface="Courier New"/>
                <a:cs typeface="Courier New"/>
              </a:rPr>
              <a:t>	INTEGER</a:t>
            </a:r>
            <a:r>
              <a:rPr lang="en-US" sz="2000" dirty="0">
                <a:latin typeface="Courier New"/>
                <a:cs typeface="Courier New"/>
              </a:rPr>
              <a:t>, PARAMETER :: </a:t>
            </a:r>
            <a:r>
              <a:rPr lang="en-US" sz="2000" dirty="0" err="1">
                <a:latin typeface="Courier New"/>
                <a:cs typeface="Courier New"/>
              </a:rPr>
              <a:t>rk</a:t>
            </a:r>
            <a:r>
              <a:rPr lang="en-US" sz="2000" dirty="0" smtClean="0">
                <a:latin typeface="Courier New"/>
                <a:cs typeface="Courier New"/>
              </a:rPr>
              <a:t>=kind(1.0)</a:t>
            </a:r>
            <a:endParaRPr lang="en-US" sz="2000" dirty="0">
              <a:latin typeface="Courier New"/>
              <a:cs typeface="Courier New"/>
            </a:endParaRPr>
          </a:p>
          <a:p>
            <a:pPr marL="430213" indent="-32385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000" dirty="0" smtClean="0">
                <a:latin typeface="Courier New"/>
                <a:cs typeface="Courier New"/>
              </a:rPr>
              <a:t>	INTEGER</a:t>
            </a:r>
            <a:r>
              <a:rPr lang="en-US" sz="2000" dirty="0">
                <a:latin typeface="Courier New"/>
                <a:cs typeface="Courier New"/>
              </a:rPr>
              <a:t>, PARAMETER :: </a:t>
            </a:r>
            <a:r>
              <a:rPr lang="en-US" sz="2000" dirty="0" err="1">
                <a:latin typeface="Courier New"/>
                <a:cs typeface="Courier New"/>
              </a:rPr>
              <a:t>rk</a:t>
            </a:r>
            <a:r>
              <a:rPr lang="en-US" sz="2000" dirty="0" smtClean="0">
                <a:latin typeface="Courier New"/>
                <a:cs typeface="Courier New"/>
              </a:rPr>
              <a:t>=kind(1.d0)</a:t>
            </a:r>
          </a:p>
          <a:p>
            <a:pPr marL="430213" indent="-32385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000" dirty="0">
                <a:latin typeface="Courier New"/>
                <a:cs typeface="Courier New"/>
              </a:rPr>
              <a:t> </a:t>
            </a:r>
            <a:r>
              <a:rPr lang="en-US" sz="2000" dirty="0" smtClean="0">
                <a:latin typeface="Courier New"/>
                <a:cs typeface="Courier New"/>
              </a:rPr>
              <a:t> </a:t>
            </a:r>
            <a:r>
              <a:rPr lang="en-US" sz="2000" dirty="0" smtClean="0">
                <a:cs typeface="Courier New"/>
              </a:rPr>
              <a:t>The kind variable needs to be a </a:t>
            </a:r>
            <a:r>
              <a:rPr lang="en-US" sz="2000" dirty="0" smtClean="0">
                <a:latin typeface="Courier New"/>
                <a:cs typeface="Courier New"/>
              </a:rPr>
              <a:t>parameter.</a:t>
            </a:r>
            <a:endParaRPr lang="en-US" sz="2000" dirty="0">
              <a:latin typeface="Courier New"/>
              <a:cs typeface="Courier New"/>
            </a:endParaRPr>
          </a:p>
          <a:p>
            <a:pPr marL="430213" indent="-323850">
              <a:buSzPct val="45000"/>
              <a:buFont typeface="Wingdings" charset="0"/>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dirty="0">
                <a:cs typeface="DejaVu Sans" charset="0"/>
              </a:rPr>
              <a:t>Variables are then declared as</a:t>
            </a:r>
          </a:p>
          <a:p>
            <a:pPr marL="430213" indent="-32385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400" dirty="0">
                <a:cs typeface="Courier New" charset="0"/>
              </a:rPr>
              <a:t>	</a:t>
            </a:r>
            <a:r>
              <a:rPr lang="en-US" sz="2400" dirty="0">
                <a:latin typeface="Courier New"/>
                <a:cs typeface="Courier New"/>
              </a:rPr>
              <a:t>REAL(</a:t>
            </a:r>
            <a:r>
              <a:rPr lang="en-US" sz="2400" dirty="0" err="1">
                <a:latin typeface="Courier New"/>
                <a:cs typeface="Courier New"/>
              </a:rPr>
              <a:t>rk</a:t>
            </a:r>
            <a:r>
              <a:rPr lang="en-US" sz="2400" dirty="0">
                <a:latin typeface="Courier New"/>
                <a:cs typeface="Courier New"/>
              </a:rPr>
              <a:t>)  :: r, s, t</a:t>
            </a:r>
          </a:p>
          <a:p>
            <a:pPr marL="430213" indent="-323850">
              <a:buSzPct val="45000"/>
              <a:buFont typeface="Wingdings" charset="0"/>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dirty="0">
                <a:cs typeface="DejaVu Sans" charset="0"/>
              </a:rPr>
              <a:t>Switching between single and double precision is then as easy as replacing the </a:t>
            </a:r>
            <a:r>
              <a:rPr lang="en-US" dirty="0" smtClean="0">
                <a:latin typeface="Courier New"/>
                <a:cs typeface="Courier New"/>
              </a:rPr>
              <a:t>SELECTED_REAL_KIND </a:t>
            </a:r>
            <a:r>
              <a:rPr lang="en-US" dirty="0" smtClean="0">
                <a:cs typeface="Courier New"/>
              </a:rPr>
              <a:t>or</a:t>
            </a:r>
            <a:r>
              <a:rPr lang="en-US" dirty="0" smtClean="0">
                <a:latin typeface="Courier New"/>
                <a:cs typeface="Courier New"/>
              </a:rPr>
              <a:t> KIND</a:t>
            </a:r>
            <a:r>
              <a:rPr lang="en-US" dirty="0" smtClean="0">
                <a:cs typeface="DejaVu Sans" charset="0"/>
              </a:rPr>
              <a:t> </a:t>
            </a:r>
            <a:r>
              <a:rPr lang="en-US" dirty="0">
                <a:cs typeface="DejaVu Sans" charset="0"/>
              </a:rPr>
              <a:t>statement.  It is best to use a module for this purpose.</a:t>
            </a:r>
          </a:p>
          <a:p>
            <a:endParaRPr lang="en-US" dirty="0"/>
          </a:p>
        </p:txBody>
      </p:sp>
    </p:spTree>
    <p:extLst>
      <p:ext uri="{BB962C8B-B14F-4D97-AF65-F5344CB8AC3E}">
        <p14:creationId xmlns:p14="http://schemas.microsoft.com/office/powerpoint/2010/main" val="93404242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Conversions with KIND</a:t>
            </a:r>
            <a:endParaRPr lang="en-US" dirty="0"/>
          </a:p>
        </p:txBody>
      </p:sp>
      <p:sp>
        <p:nvSpPr>
          <p:cNvPr id="3" name="Content Placeholder 2"/>
          <p:cNvSpPr>
            <a:spLocks noGrp="1"/>
          </p:cNvSpPr>
          <p:nvPr>
            <p:ph idx="1"/>
          </p:nvPr>
        </p:nvSpPr>
        <p:spPr>
          <a:xfrm>
            <a:off x="457200" y="1600200"/>
            <a:ext cx="8534400" cy="4876800"/>
          </a:xfrm>
        </p:spPr>
        <p:txBody>
          <a:bodyPr>
            <a:normAutofit fontScale="92500" lnSpcReduction="20000"/>
          </a:bodyPr>
          <a:lstStyle/>
          <a:p>
            <a:pPr marL="0" indent="0">
              <a:buNone/>
            </a:pPr>
            <a:r>
              <a:rPr lang="en-US" dirty="0" smtClean="0"/>
              <a:t>The </a:t>
            </a:r>
            <a:r>
              <a:rPr lang="en-US" dirty="0" smtClean="0">
                <a:latin typeface="Courier New"/>
                <a:cs typeface="Courier New"/>
              </a:rPr>
              <a:t>kind</a:t>
            </a:r>
            <a:r>
              <a:rPr lang="en-US" dirty="0" smtClean="0"/>
              <a:t> argument is optional except for real converting a floating-point type to another FP type.</a:t>
            </a:r>
            <a:endParaRPr lang="en-US" dirty="0"/>
          </a:p>
          <a:p>
            <a:pPr marL="0" indent="0">
              <a:buNone/>
            </a:pPr>
            <a:r>
              <a:rPr lang="en-US" sz="2200" dirty="0">
                <a:latin typeface="Courier New"/>
                <a:cs typeface="Courier New"/>
              </a:rPr>
              <a:t> </a:t>
            </a:r>
            <a:r>
              <a:rPr lang="en-US" sz="2200" dirty="0" smtClean="0">
                <a:latin typeface="Courier New"/>
                <a:cs typeface="Courier New"/>
              </a:rPr>
              <a:t> </a:t>
            </a:r>
            <a:r>
              <a:rPr lang="en-US" sz="2200" dirty="0" err="1" smtClean="0">
                <a:latin typeface="Courier New"/>
                <a:cs typeface="Courier New"/>
              </a:rPr>
              <a:t>aint</a:t>
            </a:r>
            <a:r>
              <a:rPr lang="en-US" sz="2200" dirty="0" smtClean="0">
                <a:latin typeface="Courier New"/>
                <a:cs typeface="Courier New"/>
              </a:rPr>
              <a:t>(</a:t>
            </a:r>
            <a:r>
              <a:rPr lang="en-US" sz="2200" dirty="0" err="1" smtClean="0">
                <a:latin typeface="Courier New"/>
                <a:cs typeface="Courier New"/>
              </a:rPr>
              <a:t>a,kind</a:t>
            </a:r>
            <a:r>
              <a:rPr lang="en-US" sz="2200" dirty="0" smtClean="0">
                <a:latin typeface="Courier New"/>
                <a:cs typeface="Courier New"/>
              </a:rPr>
              <a:t>) !truncates a float</a:t>
            </a:r>
            <a:endParaRPr lang="en-US" sz="2200" dirty="0">
              <a:latin typeface="Courier New"/>
              <a:cs typeface="Courier New"/>
            </a:endParaRPr>
          </a:p>
          <a:p>
            <a:pPr marL="0" indent="0">
              <a:buNone/>
            </a:pPr>
            <a:r>
              <a:rPr lang="en-US" sz="2200" dirty="0">
                <a:latin typeface="Courier New"/>
                <a:cs typeface="Courier New"/>
              </a:rPr>
              <a:t> </a:t>
            </a:r>
            <a:r>
              <a:rPr lang="en-US" sz="2200" dirty="0" smtClean="0">
                <a:latin typeface="Courier New"/>
                <a:cs typeface="Courier New"/>
              </a:rPr>
              <a:t> </a:t>
            </a:r>
            <a:r>
              <a:rPr lang="en-US" sz="2200" dirty="0" err="1" smtClean="0">
                <a:latin typeface="Courier New"/>
                <a:cs typeface="Courier New"/>
              </a:rPr>
              <a:t>anint</a:t>
            </a:r>
            <a:r>
              <a:rPr lang="en-US" sz="2200" dirty="0" smtClean="0">
                <a:latin typeface="Courier New"/>
                <a:cs typeface="Courier New"/>
              </a:rPr>
              <a:t>(</a:t>
            </a:r>
            <a:r>
              <a:rPr lang="en-US" sz="2200" dirty="0" err="1" smtClean="0">
                <a:latin typeface="Courier New"/>
                <a:cs typeface="Courier New"/>
              </a:rPr>
              <a:t>a,kind</a:t>
            </a:r>
            <a:r>
              <a:rPr lang="en-US" sz="2200" dirty="0" smtClean="0">
                <a:latin typeface="Courier New"/>
                <a:cs typeface="Courier New"/>
              </a:rPr>
              <a:t>) !nearest integer </a:t>
            </a:r>
            <a:endParaRPr lang="en-US" sz="2200" dirty="0">
              <a:latin typeface="Courier New"/>
              <a:cs typeface="Courier New"/>
            </a:endParaRPr>
          </a:p>
          <a:p>
            <a:pPr marL="0" indent="0">
              <a:buNone/>
            </a:pPr>
            <a:r>
              <a:rPr lang="en-US" sz="2200" dirty="0" smtClean="0">
                <a:latin typeface="Courier New"/>
                <a:cs typeface="Courier New"/>
              </a:rPr>
              <a:t>  ceiling</a:t>
            </a:r>
            <a:r>
              <a:rPr lang="en-US" sz="2200" dirty="0">
                <a:latin typeface="Courier New"/>
                <a:cs typeface="Courier New"/>
              </a:rPr>
              <a:t>(</a:t>
            </a:r>
            <a:r>
              <a:rPr lang="en-US" sz="2200" dirty="0" err="1">
                <a:latin typeface="Courier New"/>
                <a:cs typeface="Courier New"/>
              </a:rPr>
              <a:t>a,kind</a:t>
            </a:r>
            <a:r>
              <a:rPr lang="en-US" sz="2200" dirty="0">
                <a:latin typeface="Courier New"/>
                <a:cs typeface="Courier New"/>
              </a:rPr>
              <a:t>)</a:t>
            </a:r>
          </a:p>
          <a:p>
            <a:pPr marL="0" indent="0">
              <a:buNone/>
            </a:pPr>
            <a:r>
              <a:rPr lang="en-US" sz="2200" dirty="0" smtClean="0">
                <a:latin typeface="Courier New"/>
                <a:cs typeface="Courier New"/>
              </a:rPr>
              <a:t>  </a:t>
            </a:r>
            <a:r>
              <a:rPr lang="en-US" sz="2200" dirty="0" err="1" smtClean="0">
                <a:latin typeface="Courier New"/>
                <a:cs typeface="Courier New"/>
              </a:rPr>
              <a:t>cmplx</a:t>
            </a:r>
            <a:r>
              <a:rPr lang="en-US" sz="2200" dirty="0">
                <a:latin typeface="Courier New"/>
                <a:cs typeface="Courier New"/>
              </a:rPr>
              <a:t>(</a:t>
            </a:r>
            <a:r>
              <a:rPr lang="en-US" sz="2200" dirty="0" err="1">
                <a:latin typeface="Courier New"/>
                <a:cs typeface="Courier New"/>
              </a:rPr>
              <a:t>x,y,kind</a:t>
            </a:r>
            <a:r>
              <a:rPr lang="en-US" sz="2200" dirty="0">
                <a:latin typeface="Courier New"/>
                <a:cs typeface="Courier New"/>
              </a:rPr>
              <a:t>)</a:t>
            </a:r>
          </a:p>
          <a:p>
            <a:pPr marL="0" indent="0">
              <a:buNone/>
            </a:pPr>
            <a:r>
              <a:rPr lang="en-US" sz="2200" dirty="0" smtClean="0">
                <a:latin typeface="Courier New"/>
                <a:cs typeface="Courier New"/>
              </a:rPr>
              <a:t>  floor</a:t>
            </a:r>
            <a:r>
              <a:rPr lang="en-US" sz="2200" dirty="0">
                <a:latin typeface="Courier New"/>
                <a:cs typeface="Courier New"/>
              </a:rPr>
              <a:t>(</a:t>
            </a:r>
            <a:r>
              <a:rPr lang="en-US" sz="2200" dirty="0" err="1">
                <a:latin typeface="Courier New"/>
                <a:cs typeface="Courier New"/>
              </a:rPr>
              <a:t>a,kind</a:t>
            </a:r>
            <a:r>
              <a:rPr lang="en-US" sz="2200" dirty="0">
                <a:latin typeface="Courier New"/>
                <a:cs typeface="Courier New"/>
              </a:rPr>
              <a:t>)</a:t>
            </a:r>
          </a:p>
          <a:p>
            <a:pPr marL="0" indent="0">
              <a:buNone/>
            </a:pPr>
            <a:r>
              <a:rPr lang="en-US" sz="2200" dirty="0" smtClean="0">
                <a:latin typeface="Courier New"/>
                <a:cs typeface="Courier New"/>
              </a:rPr>
              <a:t>  </a:t>
            </a:r>
            <a:r>
              <a:rPr lang="en-US" sz="2200" dirty="0" err="1" smtClean="0">
                <a:latin typeface="Courier New"/>
                <a:cs typeface="Courier New"/>
              </a:rPr>
              <a:t>int</a:t>
            </a:r>
            <a:r>
              <a:rPr lang="en-US" sz="2200" dirty="0">
                <a:latin typeface="Courier New"/>
                <a:cs typeface="Courier New"/>
              </a:rPr>
              <a:t>(</a:t>
            </a:r>
            <a:r>
              <a:rPr lang="en-US" sz="2200" dirty="0" err="1">
                <a:latin typeface="Courier New"/>
                <a:cs typeface="Courier New"/>
              </a:rPr>
              <a:t>a,kind</a:t>
            </a:r>
            <a:r>
              <a:rPr lang="en-US" sz="2200" dirty="0" smtClean="0">
                <a:latin typeface="Courier New"/>
                <a:cs typeface="Courier New"/>
              </a:rPr>
              <a:t>)  !truncates, casts to integer</a:t>
            </a:r>
            <a:endParaRPr lang="en-US" sz="2200" dirty="0">
              <a:latin typeface="Courier New"/>
              <a:cs typeface="Courier New"/>
            </a:endParaRPr>
          </a:p>
          <a:p>
            <a:pPr marL="0" indent="0">
              <a:buNone/>
            </a:pPr>
            <a:r>
              <a:rPr lang="en-US" sz="2200" dirty="0" smtClean="0">
                <a:latin typeface="Courier New"/>
                <a:cs typeface="Courier New"/>
              </a:rPr>
              <a:t>  </a:t>
            </a:r>
            <a:r>
              <a:rPr lang="en-US" sz="2200" dirty="0" err="1" smtClean="0">
                <a:latin typeface="Courier New"/>
                <a:cs typeface="Courier New"/>
              </a:rPr>
              <a:t>nint</a:t>
            </a:r>
            <a:r>
              <a:rPr lang="en-US" sz="2200" dirty="0">
                <a:latin typeface="Courier New"/>
                <a:cs typeface="Courier New"/>
              </a:rPr>
              <a:t>(</a:t>
            </a:r>
            <a:r>
              <a:rPr lang="en-US" sz="2200" dirty="0" err="1">
                <a:latin typeface="Courier New"/>
                <a:cs typeface="Courier New"/>
              </a:rPr>
              <a:t>a,kind</a:t>
            </a:r>
            <a:r>
              <a:rPr lang="en-US" sz="2200" dirty="0" smtClean="0">
                <a:latin typeface="Courier New"/>
                <a:cs typeface="Courier New"/>
              </a:rPr>
              <a:t>) !nearest integer, casts to integer</a:t>
            </a:r>
            <a:endParaRPr lang="en-US" sz="2200" dirty="0">
              <a:latin typeface="Courier New"/>
              <a:cs typeface="Courier New"/>
            </a:endParaRPr>
          </a:p>
          <a:p>
            <a:pPr marL="0" indent="0">
              <a:buNone/>
            </a:pPr>
            <a:r>
              <a:rPr lang="en-US" sz="2200" dirty="0" smtClean="0">
                <a:latin typeface="Courier New"/>
                <a:cs typeface="Courier New"/>
              </a:rPr>
              <a:t>  real</a:t>
            </a:r>
            <a:r>
              <a:rPr lang="en-US" sz="2200" dirty="0">
                <a:latin typeface="Courier New"/>
                <a:cs typeface="Courier New"/>
              </a:rPr>
              <a:t>(</a:t>
            </a:r>
            <a:r>
              <a:rPr lang="en-US" sz="2200" dirty="0" err="1">
                <a:latin typeface="Courier New"/>
                <a:cs typeface="Courier New"/>
              </a:rPr>
              <a:t>a,kind</a:t>
            </a:r>
            <a:r>
              <a:rPr lang="en-US" sz="2200" dirty="0" smtClean="0">
                <a:latin typeface="Courier New"/>
                <a:cs typeface="Courier New"/>
              </a:rPr>
              <a:t>)!converts integer to float or &amp; 				between float types</a:t>
            </a:r>
          </a:p>
          <a:p>
            <a:r>
              <a:rPr lang="en-US" dirty="0" smtClean="0">
                <a:cs typeface="Courier New"/>
              </a:rPr>
              <a:t>Example: explicit </a:t>
            </a:r>
            <a:r>
              <a:rPr lang="en-US" dirty="0">
                <a:cs typeface="Courier New"/>
              </a:rPr>
              <a:t>casting with kind</a:t>
            </a:r>
          </a:p>
          <a:p>
            <a:pPr lvl="1"/>
            <a:r>
              <a:rPr lang="en-US" dirty="0">
                <a:cs typeface="Courier New"/>
              </a:rPr>
              <a:t>Given that </a:t>
            </a:r>
            <a:r>
              <a:rPr lang="en-US" dirty="0" err="1">
                <a:cs typeface="Courier New"/>
              </a:rPr>
              <a:t>dp</a:t>
            </a:r>
            <a:r>
              <a:rPr lang="en-US" dirty="0">
                <a:cs typeface="Courier New"/>
              </a:rPr>
              <a:t> has been declared to match double:</a:t>
            </a:r>
          </a:p>
          <a:p>
            <a:pPr marL="274320" lvl="1" indent="0">
              <a:buNone/>
            </a:pPr>
            <a:r>
              <a:rPr lang="en-US" dirty="0">
                <a:latin typeface="Courier New"/>
                <a:cs typeface="Courier New"/>
              </a:rPr>
              <a:t>  </a:t>
            </a:r>
            <a:r>
              <a:rPr lang="en-US" sz="2800" dirty="0">
                <a:latin typeface="Courier New"/>
                <a:cs typeface="Courier New"/>
              </a:rPr>
              <a:t>x=real(</a:t>
            </a:r>
            <a:r>
              <a:rPr lang="en-US" sz="2800" dirty="0" err="1">
                <a:latin typeface="Courier New"/>
                <a:cs typeface="Courier New"/>
              </a:rPr>
              <a:t>w,dp</a:t>
            </a:r>
            <a:r>
              <a:rPr lang="en-US" sz="2800" dirty="0">
                <a:latin typeface="Courier New"/>
                <a:cs typeface="Courier New"/>
              </a:rPr>
              <a:t>)</a:t>
            </a:r>
          </a:p>
          <a:p>
            <a:pPr marL="274320" lvl="1" indent="0">
              <a:buNone/>
            </a:pPr>
            <a:r>
              <a:rPr lang="en-US" dirty="0">
                <a:cs typeface="Courier"/>
              </a:rPr>
              <a:t>  converts </a:t>
            </a:r>
            <a:r>
              <a:rPr lang="en-US" dirty="0">
                <a:latin typeface="Courier New"/>
                <a:cs typeface="Courier New"/>
              </a:rPr>
              <a:t>w</a:t>
            </a:r>
            <a:r>
              <a:rPr lang="en-US" dirty="0">
                <a:cs typeface="Courier"/>
              </a:rPr>
              <a:t> from single to double precision.</a:t>
            </a:r>
          </a:p>
          <a:p>
            <a:pPr marL="0" indent="0">
              <a:buNone/>
            </a:pPr>
            <a:endParaRPr lang="en-US" sz="2200" dirty="0">
              <a:latin typeface="Courier New"/>
              <a:cs typeface="Courier New"/>
            </a:endParaRPr>
          </a:p>
          <a:p>
            <a:endParaRPr lang="en-US" dirty="0"/>
          </a:p>
        </p:txBody>
      </p:sp>
    </p:spTree>
    <p:extLst>
      <p:ext uri="{BB962C8B-B14F-4D97-AF65-F5344CB8AC3E}">
        <p14:creationId xmlns:p14="http://schemas.microsoft.com/office/powerpoint/2010/main" val="34564463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Arrays</a:t>
            </a:r>
            <a:endParaRPr lang="en-US" dirty="0"/>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383676614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Terminology</a:t>
            </a:r>
            <a:endParaRPr lang="en-US" dirty="0"/>
          </a:p>
        </p:txBody>
      </p:sp>
      <p:sp>
        <p:nvSpPr>
          <p:cNvPr id="3" name="Content Placeholder 2"/>
          <p:cNvSpPr>
            <a:spLocks noGrp="1"/>
          </p:cNvSpPr>
          <p:nvPr>
            <p:ph idx="1"/>
          </p:nvPr>
        </p:nvSpPr>
        <p:spPr/>
        <p:txBody>
          <a:bodyPr>
            <a:normAutofit lnSpcReduction="10000"/>
          </a:bodyPr>
          <a:lstStyle/>
          <a:p>
            <a:r>
              <a:rPr lang="en-US" dirty="0" smtClean="0"/>
              <a:t>A </a:t>
            </a:r>
            <a:r>
              <a:rPr lang="en-US" i="1" dirty="0" smtClean="0"/>
              <a:t>scalar</a:t>
            </a:r>
            <a:r>
              <a:rPr lang="en-US" dirty="0" smtClean="0"/>
              <a:t> is a single item (real/float, integer, character/string, complex, etc.)</a:t>
            </a:r>
          </a:p>
          <a:p>
            <a:r>
              <a:rPr lang="en-US" dirty="0" smtClean="0"/>
              <a:t>An </a:t>
            </a:r>
            <a:r>
              <a:rPr lang="en-US" i="1" dirty="0" smtClean="0"/>
              <a:t>array</a:t>
            </a:r>
            <a:r>
              <a:rPr lang="en-US" dirty="0" smtClean="0"/>
              <a:t> contains data of the </a:t>
            </a:r>
            <a:r>
              <a:rPr lang="en-US" b="1" dirty="0" smtClean="0"/>
              <a:t>same type</a:t>
            </a:r>
            <a:r>
              <a:rPr lang="en-US" dirty="0" smtClean="0"/>
              <a:t> with each scalar element addressed by </a:t>
            </a:r>
            <a:r>
              <a:rPr lang="en-US" i="1" dirty="0" smtClean="0"/>
              <a:t>indexing</a:t>
            </a:r>
            <a:r>
              <a:rPr lang="en-US" dirty="0" smtClean="0"/>
              <a:t> into the array. </a:t>
            </a:r>
          </a:p>
          <a:p>
            <a:r>
              <a:rPr lang="en-US" dirty="0" smtClean="0"/>
              <a:t>An array has one or more </a:t>
            </a:r>
            <a:r>
              <a:rPr lang="en-US" i="1" dirty="0" smtClean="0"/>
              <a:t>dimensions</a:t>
            </a:r>
            <a:r>
              <a:rPr lang="en-US" dirty="0" smtClean="0"/>
              <a:t>.  The </a:t>
            </a:r>
            <a:r>
              <a:rPr lang="en-US" i="1" dirty="0" smtClean="0"/>
              <a:t>bounds</a:t>
            </a:r>
            <a:r>
              <a:rPr lang="en-US" dirty="0" smtClean="0"/>
              <a:t> are the lowest and highest indexes.  The </a:t>
            </a:r>
            <a:r>
              <a:rPr lang="en-US" i="1" dirty="0" smtClean="0"/>
              <a:t>rank</a:t>
            </a:r>
            <a:r>
              <a:rPr lang="en-US" dirty="0" smtClean="0"/>
              <a:t> is the number of dimensions.</a:t>
            </a:r>
          </a:p>
          <a:p>
            <a:r>
              <a:rPr lang="en-US" dirty="0" smtClean="0"/>
              <a:t>Fortran arrays are similar to </a:t>
            </a:r>
            <a:r>
              <a:rPr lang="en-US" dirty="0" err="1" smtClean="0"/>
              <a:t>NumPy</a:t>
            </a:r>
            <a:r>
              <a:rPr lang="en-US" dirty="0" smtClean="0"/>
              <a:t> arrays and also carry metadata (shape, size, bounds, some other data) about themselves.</a:t>
            </a:r>
            <a:endParaRPr lang="en-US" dirty="0"/>
          </a:p>
        </p:txBody>
      </p:sp>
    </p:spTree>
    <p:extLst>
      <p:ext uri="{BB962C8B-B14F-4D97-AF65-F5344CB8AC3E}">
        <p14:creationId xmlns:p14="http://schemas.microsoft.com/office/powerpoint/2010/main" val="268828165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Fortran Arrays</a:t>
            </a:r>
            <a:endParaRPr lang="en-US" dirty="0"/>
          </a:p>
        </p:txBody>
      </p:sp>
      <p:sp>
        <p:nvSpPr>
          <p:cNvPr id="3" name="Content Placeholder 2"/>
          <p:cNvSpPr>
            <a:spLocks noGrp="1"/>
          </p:cNvSpPr>
          <p:nvPr>
            <p:ph idx="1"/>
          </p:nvPr>
        </p:nvSpPr>
        <p:spPr/>
        <p:txBody>
          <a:bodyPr>
            <a:normAutofit lnSpcReduction="10000"/>
          </a:bodyPr>
          <a:lstStyle/>
          <a:p>
            <a:r>
              <a:rPr lang="en-US" dirty="0" smtClean="0"/>
              <a:t>Arrays must be declared by type and either by size or by some indication of the number of dimensions.</a:t>
            </a:r>
          </a:p>
          <a:p>
            <a:pPr lvl="1"/>
            <a:r>
              <a:rPr lang="en-US" dirty="0" smtClean="0"/>
              <a:t>We will do variable dimensions later</a:t>
            </a:r>
          </a:p>
          <a:p>
            <a:pPr marL="0" indent="0">
              <a:buNone/>
            </a:pPr>
            <a:r>
              <a:rPr lang="en-US" dirty="0" smtClean="0">
                <a:latin typeface="American Typewriter"/>
                <a:cs typeface="American Typewriter"/>
              </a:rPr>
              <a:t>	</a:t>
            </a:r>
            <a:r>
              <a:rPr lang="en-US" dirty="0" smtClean="0">
                <a:latin typeface="Courier New"/>
                <a:cs typeface="Courier New"/>
              </a:rPr>
              <a:t>REAL, DIMENSION(100) :: A</a:t>
            </a:r>
          </a:p>
          <a:p>
            <a:pPr marL="0" indent="0">
              <a:buNone/>
            </a:pPr>
            <a:r>
              <a:rPr lang="en-US" dirty="0">
                <a:latin typeface="American Typewriter"/>
                <a:cs typeface="American Typewriter"/>
              </a:rPr>
              <a:t> </a:t>
            </a:r>
            <a:r>
              <a:rPr lang="en-US" dirty="0" smtClean="0">
                <a:latin typeface="American Typewriter"/>
                <a:cs typeface="American Typewriter"/>
              </a:rPr>
              <a:t>  </a:t>
            </a:r>
            <a:r>
              <a:rPr lang="en-US" dirty="0" smtClean="0">
                <a:cs typeface="American Typewriter"/>
              </a:rPr>
              <a:t>By default the index starts at 1.  However, it can start at any integer less than the upper bound:</a:t>
            </a:r>
          </a:p>
          <a:p>
            <a:pPr marL="0" indent="0">
              <a:buNone/>
            </a:pPr>
            <a:r>
              <a:rPr lang="en-US" dirty="0">
                <a:cs typeface="American Typewriter"/>
              </a:rPr>
              <a:t>	</a:t>
            </a:r>
            <a:r>
              <a:rPr lang="en-US" dirty="0" smtClean="0">
                <a:latin typeface="Courier New"/>
                <a:cs typeface="Courier New"/>
              </a:rPr>
              <a:t>REAL, DIMENSION(-1:101,0:3) :: A0</a:t>
            </a:r>
          </a:p>
          <a:p>
            <a:r>
              <a:rPr lang="en-US" dirty="0" smtClean="0">
                <a:cs typeface="American Typewriter"/>
              </a:rPr>
              <a:t>Arrays may have zero size.</a:t>
            </a:r>
            <a:r>
              <a:rPr lang="en-US" dirty="0"/>
              <a:t> </a:t>
            </a:r>
            <a:endParaRPr lang="en-US" dirty="0" smtClean="0"/>
          </a:p>
          <a:p>
            <a:r>
              <a:rPr lang="en-US" dirty="0" smtClean="0"/>
              <a:t>Maximum </a:t>
            </a:r>
            <a:r>
              <a:rPr lang="en-US" dirty="0"/>
              <a:t>(standard) dimensions &lt;=F2003 is 7. Increases to 15 in F2008.</a:t>
            </a:r>
          </a:p>
          <a:p>
            <a:endParaRPr lang="en-US" dirty="0">
              <a:cs typeface="American Typewriter"/>
            </a:endParaRPr>
          </a:p>
        </p:txBody>
      </p:sp>
    </p:spTree>
    <p:extLst>
      <p:ext uri="{BB962C8B-B14F-4D97-AF65-F5344CB8AC3E}">
        <p14:creationId xmlns:p14="http://schemas.microsoft.com/office/powerpoint/2010/main" val="386338317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Orientation</a:t>
            </a:r>
            <a:endParaRPr lang="en-US" dirty="0"/>
          </a:p>
        </p:txBody>
      </p:sp>
      <p:sp>
        <p:nvSpPr>
          <p:cNvPr id="3" name="Content Placeholder 2"/>
          <p:cNvSpPr>
            <a:spLocks noGrp="1"/>
          </p:cNvSpPr>
          <p:nvPr>
            <p:ph idx="1"/>
          </p:nvPr>
        </p:nvSpPr>
        <p:spPr>
          <a:xfrm>
            <a:off x="457200" y="1600200"/>
            <a:ext cx="8229600" cy="4927028"/>
          </a:xfrm>
        </p:spPr>
        <p:txBody>
          <a:bodyPr>
            <a:normAutofit fontScale="92500" lnSpcReduction="20000"/>
          </a:bodyPr>
          <a:lstStyle/>
          <a:p>
            <a:r>
              <a:rPr lang="en-US" dirty="0"/>
              <a:t>Array elements are </a:t>
            </a:r>
            <a:r>
              <a:rPr lang="en-US" i="1" dirty="0"/>
              <a:t>adjacent</a:t>
            </a:r>
            <a:r>
              <a:rPr lang="en-US" dirty="0"/>
              <a:t> in memory (this is one of their advantages) and are arranged linearly no matter how many dimensions you declare. If you declare a 3x2 array the order in memory is</a:t>
            </a:r>
          </a:p>
          <a:p>
            <a:pPr marL="0" indent="0">
              <a:buNone/>
            </a:pPr>
            <a:r>
              <a:rPr lang="en-US" dirty="0"/>
              <a:t>    </a:t>
            </a:r>
            <a:r>
              <a:rPr lang="en-US" sz="2400" dirty="0">
                <a:latin typeface="Courier New"/>
                <a:cs typeface="Courier New"/>
              </a:rPr>
              <a:t>(1,1), (2,1), (3,1), (1,2), (2,2), (3,2</a:t>
            </a:r>
            <a:r>
              <a:rPr lang="en-US" sz="2400" dirty="0" smtClean="0">
                <a:latin typeface="Courier New"/>
                <a:cs typeface="Courier New"/>
              </a:rPr>
              <a:t>)</a:t>
            </a:r>
            <a:endParaRPr lang="en-US" dirty="0" smtClean="0"/>
          </a:p>
          <a:p>
            <a:r>
              <a:rPr lang="en-US" dirty="0" smtClean="0"/>
              <a:t>“Orientation” refers to how the array is stored </a:t>
            </a:r>
            <a:r>
              <a:rPr lang="en-US" i="1" dirty="0" smtClean="0"/>
              <a:t>in</a:t>
            </a:r>
            <a:r>
              <a:rPr lang="en-US" dirty="0" smtClean="0"/>
              <a:t> </a:t>
            </a:r>
            <a:r>
              <a:rPr lang="en-US" i="1" dirty="0" smtClean="0"/>
              <a:t>memory</a:t>
            </a:r>
            <a:r>
              <a:rPr lang="en-US" dirty="0" smtClean="0"/>
              <a:t>, not to any mathematical properties.</a:t>
            </a:r>
          </a:p>
          <a:p>
            <a:r>
              <a:rPr lang="en-US" dirty="0" smtClean="0"/>
              <a:t>Fortran is </a:t>
            </a:r>
            <a:r>
              <a:rPr lang="en-US" i="1" dirty="0" smtClean="0"/>
              <a:t>column-major </a:t>
            </a:r>
            <a:r>
              <a:rPr lang="en-US" dirty="0" smtClean="0"/>
              <a:t>oriented. Most other languages are </a:t>
            </a:r>
            <a:r>
              <a:rPr lang="en-US" i="1" dirty="0" smtClean="0"/>
              <a:t>row-major </a:t>
            </a:r>
            <a:r>
              <a:rPr lang="en-US" dirty="0" smtClean="0"/>
              <a:t>oriented.</a:t>
            </a:r>
          </a:p>
          <a:p>
            <a:r>
              <a:rPr lang="en-US" dirty="0" smtClean="0"/>
              <a:t>Loop indices should reflect this whenever possible (when you need loops).</a:t>
            </a:r>
          </a:p>
          <a:p>
            <a:r>
              <a:rPr lang="en-US" dirty="0" smtClean="0"/>
              <a:t>Fortran: outermost first.  Go right to left.</a:t>
            </a:r>
          </a:p>
          <a:p>
            <a:pPr marL="400050" lvl="1" indent="0">
              <a:buNone/>
            </a:pPr>
            <a:r>
              <a:rPr lang="en-US" dirty="0" smtClean="0">
                <a:latin typeface="Courier New"/>
                <a:cs typeface="Courier New"/>
              </a:rPr>
              <a:t>A(</a:t>
            </a:r>
            <a:r>
              <a:rPr lang="en-US" dirty="0" err="1" smtClean="0">
                <a:latin typeface="Courier New"/>
                <a:cs typeface="Courier New"/>
              </a:rPr>
              <a:t>i,j,k</a:t>
            </a:r>
            <a:r>
              <a:rPr lang="en-US" dirty="0" smtClean="0">
                <a:latin typeface="Courier New"/>
                <a:cs typeface="Courier New"/>
              </a:rPr>
              <a:t>)</a:t>
            </a:r>
            <a:r>
              <a:rPr lang="en-US" dirty="0" smtClean="0"/>
              <a:t> loop order is </a:t>
            </a:r>
            <a:r>
              <a:rPr lang="en-US" dirty="0" smtClean="0">
                <a:latin typeface="Courier New"/>
                <a:cs typeface="Courier New"/>
              </a:rPr>
              <a:t>do k/do j/do </a:t>
            </a:r>
            <a:r>
              <a:rPr lang="en-US" dirty="0" err="1" smtClean="0">
                <a:latin typeface="Courier New"/>
                <a:cs typeface="Courier New"/>
              </a:rPr>
              <a:t>i</a:t>
            </a:r>
            <a:endParaRPr lang="en-US" dirty="0" smtClean="0">
              <a:latin typeface="Courier New"/>
              <a:cs typeface="Courier New"/>
            </a:endParaRPr>
          </a:p>
        </p:txBody>
      </p:sp>
    </p:spTree>
    <p:extLst>
      <p:ext uri="{BB962C8B-B14F-4D97-AF65-F5344CB8AC3E}">
        <p14:creationId xmlns:p14="http://schemas.microsoft.com/office/powerpoint/2010/main" val="35559736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Quote from Approximately 1985</a:t>
            </a:r>
            <a:endParaRPr lang="en-US" dirty="0"/>
          </a:p>
        </p:txBody>
      </p:sp>
      <p:sp>
        <p:nvSpPr>
          <p:cNvPr id="3" name="Content Placeholder 2"/>
          <p:cNvSpPr>
            <a:spLocks noGrp="1"/>
          </p:cNvSpPr>
          <p:nvPr>
            <p:ph idx="1"/>
          </p:nvPr>
        </p:nvSpPr>
        <p:spPr/>
        <p:txBody>
          <a:bodyPr/>
          <a:lstStyle/>
          <a:p>
            <a:r>
              <a:rPr lang="en-US" dirty="0" smtClean="0"/>
              <a:t>I do not know what the scientific programming language of the year 2000 will look like but it will be called Fortran.</a:t>
            </a:r>
          </a:p>
          <a:p>
            <a:pPr lvl="1"/>
            <a:r>
              <a:rPr lang="en-US" dirty="0" smtClean="0"/>
              <a:t>Apocryphal, sometimes attributed to John Backus (inventor of Fortran) or Seymour Cray (inventor of the supercomputer).</a:t>
            </a:r>
            <a:endParaRPr lang="en-US" dirty="0"/>
          </a:p>
        </p:txBody>
      </p:sp>
    </p:spTree>
    <p:extLst>
      <p:ext uri="{BB962C8B-B14F-4D97-AF65-F5344CB8AC3E}">
        <p14:creationId xmlns:p14="http://schemas.microsoft.com/office/powerpoint/2010/main" val="269246064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 Elements and Slices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Each element can be addressed by its index or indices, enclosed in </a:t>
            </a:r>
            <a:r>
              <a:rPr lang="en-US" i="1" dirty="0" smtClean="0"/>
              <a:t>parentheses</a:t>
            </a:r>
            <a:r>
              <a:rPr lang="en-US" dirty="0" smtClean="0"/>
              <a:t>.</a:t>
            </a:r>
          </a:p>
          <a:p>
            <a:pPr marL="457200" lvl="1" indent="0">
              <a:buNone/>
            </a:pPr>
            <a:r>
              <a:rPr lang="en-US" sz="2800" dirty="0" smtClean="0">
                <a:latin typeface="Courier New"/>
                <a:cs typeface="Courier New"/>
              </a:rPr>
              <a:t>A(3)</a:t>
            </a:r>
          </a:p>
          <a:p>
            <a:pPr marL="457200" lvl="1" indent="0">
              <a:buNone/>
            </a:pPr>
            <a:r>
              <a:rPr lang="en-US" sz="2800" dirty="0" smtClean="0">
                <a:latin typeface="Courier New"/>
                <a:cs typeface="Courier New"/>
              </a:rPr>
              <a:t>X(</a:t>
            </a:r>
            <a:r>
              <a:rPr lang="en-US" sz="2800" dirty="0" err="1" smtClean="0">
                <a:latin typeface="Courier New"/>
                <a:cs typeface="Courier New"/>
              </a:rPr>
              <a:t>i,j</a:t>
            </a:r>
            <a:r>
              <a:rPr lang="en-US" sz="2800" dirty="0" smtClean="0">
                <a:latin typeface="Courier New"/>
                <a:cs typeface="Courier New"/>
              </a:rPr>
              <a:t>)</a:t>
            </a:r>
          </a:p>
          <a:p>
            <a:pPr lvl="1"/>
            <a:r>
              <a:rPr lang="en-US" dirty="0" smtClean="0"/>
              <a:t>Remember, starts at 1 by default</a:t>
            </a:r>
          </a:p>
          <a:p>
            <a:r>
              <a:rPr lang="en-US" dirty="0" smtClean="0">
                <a:cs typeface="American Typewriter"/>
              </a:rPr>
              <a:t>Slices (</a:t>
            </a:r>
            <a:r>
              <a:rPr lang="en-US" dirty="0" err="1" smtClean="0">
                <a:cs typeface="American Typewriter"/>
              </a:rPr>
              <a:t>subarrays</a:t>
            </a:r>
            <a:r>
              <a:rPr lang="en-US" dirty="0" smtClean="0">
                <a:cs typeface="American Typewriter"/>
              </a:rPr>
              <a:t>)</a:t>
            </a:r>
          </a:p>
          <a:p>
            <a:pPr marL="0" indent="0">
              <a:buNone/>
            </a:pPr>
            <a:r>
              <a:rPr lang="en-US" dirty="0" smtClean="0">
                <a:latin typeface="American Typewriter"/>
                <a:cs typeface="American Typewriter"/>
              </a:rPr>
              <a:t>     </a:t>
            </a:r>
            <a:r>
              <a:rPr lang="en-US" dirty="0" smtClean="0">
                <a:latin typeface="Courier New"/>
                <a:cs typeface="Courier New"/>
              </a:rPr>
              <a:t>REAL</a:t>
            </a:r>
            <a:r>
              <a:rPr lang="en-US" dirty="0">
                <a:latin typeface="Courier New"/>
                <a:cs typeface="Courier New"/>
              </a:rPr>
              <a:t>, DIMENSION(100) </a:t>
            </a:r>
            <a:r>
              <a:rPr lang="en-US" dirty="0" smtClean="0">
                <a:latin typeface="Courier New"/>
                <a:cs typeface="Courier New"/>
              </a:rPr>
              <a:t>     :</a:t>
            </a:r>
            <a:r>
              <a:rPr lang="en-US" dirty="0">
                <a:latin typeface="Courier New"/>
                <a:cs typeface="Courier New"/>
              </a:rPr>
              <a:t>: A</a:t>
            </a:r>
          </a:p>
          <a:p>
            <a:pPr marL="0" indent="0">
              <a:buNone/>
            </a:pPr>
            <a:r>
              <a:rPr lang="en-US" dirty="0" smtClean="0">
                <a:latin typeface="Courier New"/>
                <a:cs typeface="Courier New"/>
              </a:rPr>
              <a:t>  REAL</a:t>
            </a:r>
            <a:r>
              <a:rPr lang="en-US" dirty="0">
                <a:latin typeface="Courier New"/>
                <a:cs typeface="Courier New"/>
              </a:rPr>
              <a:t>, DIMENSION(12) </a:t>
            </a:r>
            <a:r>
              <a:rPr lang="en-US" dirty="0" smtClean="0">
                <a:latin typeface="Courier New"/>
                <a:cs typeface="Courier New"/>
              </a:rPr>
              <a:t>      :</a:t>
            </a:r>
            <a:r>
              <a:rPr lang="en-US" dirty="0">
                <a:latin typeface="Courier New"/>
                <a:cs typeface="Courier New"/>
              </a:rPr>
              <a:t>: </a:t>
            </a:r>
            <a:r>
              <a:rPr lang="en-US" dirty="0" smtClean="0">
                <a:latin typeface="Courier New"/>
                <a:cs typeface="Courier New"/>
              </a:rPr>
              <a:t>B</a:t>
            </a:r>
          </a:p>
          <a:p>
            <a:pPr marL="0" indent="0">
              <a:buNone/>
            </a:pPr>
            <a:r>
              <a:rPr lang="en-US" dirty="0">
                <a:latin typeface="Courier New"/>
                <a:cs typeface="Courier New"/>
              </a:rPr>
              <a:t> </a:t>
            </a:r>
            <a:r>
              <a:rPr lang="en-US" dirty="0" smtClean="0">
                <a:latin typeface="Courier New"/>
                <a:cs typeface="Courier New"/>
              </a:rPr>
              <a:t> INTEGER, DIMENSION(20,10) :: N</a:t>
            </a:r>
          </a:p>
          <a:p>
            <a:pPr marL="0" indent="0">
              <a:buNone/>
            </a:pPr>
            <a:r>
              <a:rPr lang="en-US" dirty="0">
                <a:latin typeface="Courier New"/>
                <a:cs typeface="Courier New"/>
              </a:rPr>
              <a:t> </a:t>
            </a:r>
            <a:r>
              <a:rPr lang="en-US" dirty="0" smtClean="0">
                <a:latin typeface="Courier New"/>
                <a:cs typeface="Courier New"/>
              </a:rPr>
              <a:t> INTEGER, DIMENSION(20)    :: C</a:t>
            </a:r>
          </a:p>
          <a:p>
            <a:pPr marL="0" indent="0">
              <a:buNone/>
            </a:pPr>
            <a:r>
              <a:rPr lang="en-US" dirty="0" smtClean="0">
                <a:latin typeface="Courier New"/>
                <a:cs typeface="Courier New"/>
              </a:rPr>
              <a:t>  B</a:t>
            </a:r>
            <a:r>
              <a:rPr lang="en-US" dirty="0">
                <a:latin typeface="Courier New"/>
                <a:cs typeface="Courier New"/>
              </a:rPr>
              <a:t>=A(1:12</a:t>
            </a:r>
            <a:r>
              <a:rPr lang="en-US" dirty="0" smtClean="0">
                <a:latin typeface="Courier New"/>
                <a:cs typeface="Courier New"/>
              </a:rPr>
              <a:t>)</a:t>
            </a:r>
          </a:p>
          <a:p>
            <a:pPr marL="0" indent="0">
              <a:buNone/>
            </a:pPr>
            <a:r>
              <a:rPr lang="en-US" dirty="0">
                <a:latin typeface="Courier New"/>
                <a:cs typeface="Courier New"/>
              </a:rPr>
              <a:t> </a:t>
            </a:r>
            <a:r>
              <a:rPr lang="en-US" dirty="0" smtClean="0">
                <a:latin typeface="Courier New"/>
                <a:cs typeface="Courier New"/>
              </a:rPr>
              <a:t> C=N(:,</a:t>
            </a:r>
            <a:r>
              <a:rPr lang="en-US" dirty="0" err="1" smtClean="0">
                <a:latin typeface="Courier New"/>
                <a:cs typeface="Courier New"/>
              </a:rPr>
              <a:t>i</a:t>
            </a:r>
            <a:r>
              <a:rPr lang="en-US" dirty="0" smtClean="0">
                <a:latin typeface="Courier New"/>
                <a:cs typeface="Courier New"/>
              </a:rPr>
              <a:t>)  !</a:t>
            </a:r>
            <a:r>
              <a:rPr lang="en-US" dirty="0" err="1" smtClean="0">
                <a:latin typeface="Courier New"/>
                <a:cs typeface="Courier New"/>
              </a:rPr>
              <a:t>ith</a:t>
            </a:r>
            <a:r>
              <a:rPr lang="en-US" dirty="0" smtClean="0">
                <a:latin typeface="Courier New"/>
                <a:cs typeface="Courier New"/>
              </a:rPr>
              <a:t> column of N</a:t>
            </a:r>
            <a:endParaRPr lang="en-US" dirty="0">
              <a:latin typeface="Courier New"/>
              <a:cs typeface="Courier New"/>
            </a:endParaRPr>
          </a:p>
          <a:p>
            <a:endParaRPr lang="en-US" dirty="0" smtClean="0"/>
          </a:p>
        </p:txBody>
      </p:sp>
    </p:spTree>
    <p:extLst>
      <p:ext uri="{BB962C8B-B14F-4D97-AF65-F5344CB8AC3E}">
        <p14:creationId xmlns:p14="http://schemas.microsoft.com/office/powerpoint/2010/main" val="354707059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 Initialization</a:t>
            </a:r>
            <a:endParaRPr lang="en-US" dirty="0"/>
          </a:p>
        </p:txBody>
      </p:sp>
      <p:sp>
        <p:nvSpPr>
          <p:cNvPr id="3" name="Content Placeholder 2"/>
          <p:cNvSpPr>
            <a:spLocks noGrp="1"/>
          </p:cNvSpPr>
          <p:nvPr>
            <p:ph idx="1"/>
          </p:nvPr>
        </p:nvSpPr>
        <p:spPr/>
        <p:txBody>
          <a:bodyPr/>
          <a:lstStyle/>
          <a:p>
            <a:pPr marL="182880" lvl="1"/>
            <a:r>
              <a:rPr lang="en-US" sz="2800" dirty="0" smtClean="0">
                <a:cs typeface="Courier New"/>
              </a:rPr>
              <a:t>Arrays can be initialized to the same quantity by an array operation</a:t>
            </a:r>
          </a:p>
          <a:p>
            <a:pPr marL="0" lvl="1" indent="0">
              <a:buNone/>
            </a:pPr>
            <a:r>
              <a:rPr lang="en-US" sz="2800" dirty="0" smtClean="0">
                <a:latin typeface="Courier New"/>
                <a:cs typeface="Courier New"/>
              </a:rPr>
              <a:t>  A=0.0 !equivalent to A(</a:t>
            </a:r>
            <a:r>
              <a:rPr lang="en-US" sz="2800" dirty="0" smtClean="0">
                <a:latin typeface="Courier New"/>
                <a:cs typeface="Courier New"/>
                <a:sym typeface="Wingdings"/>
              </a:rPr>
              <a:t>:)=0.0</a:t>
            </a:r>
            <a:endParaRPr lang="en-US" sz="2800" dirty="0" smtClean="0">
              <a:latin typeface="Courier New"/>
              <a:cs typeface="Courier New"/>
            </a:endParaRPr>
          </a:p>
          <a:p>
            <a:pPr marL="182880" lvl="1"/>
            <a:r>
              <a:rPr lang="en-US" sz="2800" dirty="0" smtClean="0">
                <a:cs typeface="Courier New"/>
              </a:rPr>
              <a:t>For small arrays, an array constructor can be written.</a:t>
            </a:r>
          </a:p>
          <a:p>
            <a:pPr marL="0" lvl="1" indent="0">
              <a:buNone/>
            </a:pPr>
            <a:r>
              <a:rPr lang="en-US" sz="2800" dirty="0" smtClean="0">
                <a:latin typeface="Courier New"/>
                <a:cs typeface="Courier New"/>
              </a:rPr>
              <a:t>  I=</a:t>
            </a:r>
            <a:r>
              <a:rPr lang="en-US" sz="2800" dirty="0">
                <a:latin typeface="Courier New"/>
                <a:cs typeface="Courier New"/>
              </a:rPr>
              <a:t>[</a:t>
            </a:r>
            <a:r>
              <a:rPr lang="en-US" sz="2800" dirty="0" smtClean="0">
                <a:latin typeface="Courier New"/>
                <a:cs typeface="Courier New"/>
              </a:rPr>
              <a:t>1,0,0,0]</a:t>
            </a:r>
          </a:p>
          <a:p>
            <a:pPr marL="182880" lvl="1"/>
            <a:r>
              <a:rPr lang="en-US" sz="2800" dirty="0" smtClean="0">
                <a:cs typeface="Courier New"/>
              </a:rPr>
              <a:t>The constructor can use a construct called an implied </a:t>
            </a:r>
            <a:r>
              <a:rPr lang="en-US" sz="2800" dirty="0" smtClean="0">
                <a:latin typeface="Courier New"/>
                <a:cs typeface="Courier New"/>
              </a:rPr>
              <a:t>do </a:t>
            </a:r>
            <a:r>
              <a:rPr lang="en-US" sz="2800" dirty="0" smtClean="0">
                <a:cs typeface="Courier New"/>
              </a:rPr>
              <a:t>(which is somewhat similar to a Python list comprehension):</a:t>
            </a:r>
          </a:p>
          <a:p>
            <a:pPr marL="0" lvl="1" indent="0">
              <a:buNone/>
            </a:pPr>
            <a:r>
              <a:rPr lang="en-US" sz="2800" dirty="0">
                <a:cs typeface="Courier New"/>
              </a:rPr>
              <a:t> </a:t>
            </a:r>
            <a:r>
              <a:rPr lang="en-US" sz="2800" dirty="0" smtClean="0">
                <a:cs typeface="Courier New"/>
              </a:rPr>
              <a:t>   </a:t>
            </a:r>
            <a:r>
              <a:rPr lang="en-US" sz="2800" dirty="0" smtClean="0">
                <a:latin typeface="Courier New"/>
                <a:cs typeface="Courier New"/>
              </a:rPr>
              <a:t>X=</a:t>
            </a:r>
            <a:r>
              <a:rPr lang="en-US" sz="2800" dirty="0">
                <a:latin typeface="Courier New"/>
                <a:cs typeface="Courier New"/>
              </a:rPr>
              <a:t>[</a:t>
            </a:r>
            <a:r>
              <a:rPr lang="en-US" sz="2800" dirty="0" smtClean="0">
                <a:latin typeface="Courier New"/>
                <a:cs typeface="Courier New"/>
              </a:rPr>
              <a:t>(real(</a:t>
            </a:r>
            <a:r>
              <a:rPr lang="en-US" sz="2800" dirty="0" err="1" smtClean="0">
                <a:latin typeface="Courier New"/>
                <a:cs typeface="Courier New"/>
              </a:rPr>
              <a:t>i</a:t>
            </a:r>
            <a:r>
              <a:rPr lang="en-US" sz="2800" dirty="0" smtClean="0">
                <a:latin typeface="Courier New"/>
                <a:cs typeface="Courier New"/>
              </a:rPr>
              <a:t>),</a:t>
            </a:r>
            <a:r>
              <a:rPr lang="en-US" sz="2800" dirty="0" err="1" smtClean="0">
                <a:latin typeface="Courier New"/>
                <a:cs typeface="Courier New"/>
              </a:rPr>
              <a:t>i</a:t>
            </a:r>
            <a:r>
              <a:rPr lang="en-US" sz="2800" dirty="0" smtClean="0">
                <a:latin typeface="Courier New"/>
                <a:cs typeface="Courier New"/>
              </a:rPr>
              <a:t>=1,100)]</a:t>
            </a:r>
            <a:endParaRPr lang="en-US" sz="2800" dirty="0">
              <a:latin typeface="Courier New"/>
              <a:cs typeface="Courier New"/>
            </a:endParaRPr>
          </a:p>
          <a:p>
            <a:endParaRPr lang="en-US" dirty="0"/>
          </a:p>
        </p:txBody>
      </p:sp>
    </p:spTree>
    <p:extLst>
      <p:ext uri="{BB962C8B-B14F-4D97-AF65-F5344CB8AC3E}">
        <p14:creationId xmlns:p14="http://schemas.microsoft.com/office/powerpoint/2010/main" val="72296649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 Operations</a:t>
            </a:r>
            <a:endParaRPr lang="en-US" dirty="0"/>
          </a:p>
        </p:txBody>
      </p:sp>
      <p:sp>
        <p:nvSpPr>
          <p:cNvPr id="3" name="Content Placeholder 2"/>
          <p:cNvSpPr>
            <a:spLocks noGrp="1"/>
          </p:cNvSpPr>
          <p:nvPr>
            <p:ph idx="1"/>
          </p:nvPr>
        </p:nvSpPr>
        <p:spPr/>
        <p:txBody>
          <a:bodyPr>
            <a:normAutofit/>
          </a:bodyPr>
          <a:lstStyle/>
          <a:p>
            <a:r>
              <a:rPr lang="en-US" dirty="0" smtClean="0"/>
              <a:t>Most of the mathematical functions are </a:t>
            </a:r>
            <a:r>
              <a:rPr lang="en-US" i="1" dirty="0" smtClean="0"/>
              <a:t>overloaded</a:t>
            </a:r>
            <a:r>
              <a:rPr lang="en-US" dirty="0" smtClean="0"/>
              <a:t> to accept array arguments. They operate on the array(s) </a:t>
            </a:r>
            <a:r>
              <a:rPr lang="en-US" i="1" dirty="0" err="1" smtClean="0"/>
              <a:t>elementwise</a:t>
            </a:r>
            <a:r>
              <a:rPr lang="en-US" dirty="0" smtClean="0"/>
              <a:t>.  </a:t>
            </a:r>
          </a:p>
          <a:p>
            <a:pPr marL="457200" lvl="1" indent="0">
              <a:buNone/>
            </a:pPr>
            <a:r>
              <a:rPr lang="en-US" sz="2800" dirty="0">
                <a:latin typeface="Courier New"/>
                <a:cs typeface="Courier New"/>
              </a:rPr>
              <a:t>T</a:t>
            </a:r>
            <a:r>
              <a:rPr lang="en-US" sz="2800" dirty="0" smtClean="0">
                <a:latin typeface="Courier New"/>
                <a:cs typeface="Courier New"/>
              </a:rPr>
              <a:t>=3.0</a:t>
            </a:r>
          </a:p>
          <a:p>
            <a:pPr marL="457200" lvl="1" indent="0">
              <a:buNone/>
            </a:pPr>
            <a:r>
              <a:rPr lang="en-US" sz="2800" dirty="0" smtClean="0">
                <a:latin typeface="Courier New"/>
                <a:cs typeface="Courier New"/>
              </a:rPr>
              <a:t>A=3.14159*I</a:t>
            </a:r>
          </a:p>
          <a:p>
            <a:pPr marL="0" indent="0">
              <a:buNone/>
            </a:pPr>
            <a:r>
              <a:rPr lang="en-US" dirty="0">
                <a:latin typeface="Courier New"/>
                <a:cs typeface="Courier New"/>
              </a:rPr>
              <a:t> </a:t>
            </a:r>
            <a:r>
              <a:rPr lang="en-US" dirty="0" smtClean="0">
                <a:latin typeface="Courier New"/>
                <a:cs typeface="Courier New"/>
              </a:rPr>
              <a:t> B=sin(A)</a:t>
            </a:r>
          </a:p>
          <a:p>
            <a:pPr marL="0" indent="0">
              <a:buNone/>
            </a:pPr>
            <a:r>
              <a:rPr lang="en-US" dirty="0">
                <a:latin typeface="Courier New"/>
                <a:cs typeface="Courier New"/>
              </a:rPr>
              <a:t> </a:t>
            </a:r>
            <a:r>
              <a:rPr lang="en-US" dirty="0" smtClean="0">
                <a:latin typeface="Courier New"/>
                <a:cs typeface="Courier New"/>
              </a:rPr>
              <a:t> C=A/B</a:t>
            </a:r>
          </a:p>
          <a:p>
            <a:pPr marL="0" indent="0">
              <a:buNone/>
            </a:pPr>
            <a:r>
              <a:rPr lang="en-US" dirty="0" smtClean="0">
                <a:cs typeface="Courier New"/>
              </a:rPr>
              <a:t>Note that these are nearly identical to the corresponding </a:t>
            </a:r>
            <a:r>
              <a:rPr lang="en-US" dirty="0" err="1" smtClean="0">
                <a:cs typeface="Courier New"/>
              </a:rPr>
              <a:t>NumPy</a:t>
            </a:r>
            <a:r>
              <a:rPr lang="en-US" dirty="0" smtClean="0">
                <a:cs typeface="Courier New"/>
              </a:rPr>
              <a:t> expressions.</a:t>
            </a:r>
          </a:p>
        </p:txBody>
      </p:sp>
    </p:spTree>
    <p:extLst>
      <p:ext uri="{BB962C8B-B14F-4D97-AF65-F5344CB8AC3E}">
        <p14:creationId xmlns:p14="http://schemas.microsoft.com/office/powerpoint/2010/main" val="94271442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 </a:t>
            </a:r>
            <a:r>
              <a:rPr lang="en-US" dirty="0" err="1" smtClean="0"/>
              <a:t>Intrinsics</a:t>
            </a:r>
            <a:endParaRPr lang="en-US" dirty="0"/>
          </a:p>
        </p:txBody>
      </p:sp>
      <p:sp>
        <p:nvSpPr>
          <p:cNvPr id="3" name="Content Placeholder 2"/>
          <p:cNvSpPr>
            <a:spLocks noGrp="1"/>
          </p:cNvSpPr>
          <p:nvPr>
            <p:ph idx="1"/>
          </p:nvPr>
        </p:nvSpPr>
        <p:spPr/>
        <p:txBody>
          <a:bodyPr/>
          <a:lstStyle/>
          <a:p>
            <a:r>
              <a:rPr lang="en-US" dirty="0" smtClean="0"/>
              <a:t>Modern Fortran has many intrinsic functions that operate on arrays.</a:t>
            </a:r>
          </a:p>
          <a:p>
            <a:r>
              <a:rPr lang="en-US" dirty="0" smtClean="0"/>
              <a:t>Array </a:t>
            </a:r>
            <a:r>
              <a:rPr lang="en-US" dirty="0" err="1"/>
              <a:t>intrinsics</a:t>
            </a:r>
            <a:r>
              <a:rPr lang="en-US" dirty="0"/>
              <a:t> can be classified as inquiry, construction and manipulation, and transformation/reduction.</a:t>
            </a:r>
          </a:p>
          <a:p>
            <a:pPr marL="0" indent="0">
              <a:buNone/>
            </a:pPr>
            <a:endParaRPr lang="en-US" dirty="0">
              <a:latin typeface="Courier New"/>
              <a:cs typeface="Courier New"/>
            </a:endParaRPr>
          </a:p>
          <a:p>
            <a:endParaRPr lang="en-US" dirty="0"/>
          </a:p>
        </p:txBody>
      </p:sp>
    </p:spTree>
    <p:extLst>
      <p:ext uri="{BB962C8B-B14F-4D97-AF65-F5344CB8AC3E}">
        <p14:creationId xmlns:p14="http://schemas.microsoft.com/office/powerpoint/2010/main" val="239226576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 Construction </a:t>
            </a:r>
            <a:r>
              <a:rPr lang="en-US" dirty="0" err="1" smtClean="0"/>
              <a:t>Intrinsics</a:t>
            </a:r>
            <a:endParaRPr lang="en-US" dirty="0"/>
          </a:p>
        </p:txBody>
      </p:sp>
      <p:sp>
        <p:nvSpPr>
          <p:cNvPr id="3" name="Content Placeholder 2"/>
          <p:cNvSpPr>
            <a:spLocks noGrp="1"/>
          </p:cNvSpPr>
          <p:nvPr>
            <p:ph idx="1"/>
          </p:nvPr>
        </p:nvSpPr>
        <p:spPr/>
        <p:txBody>
          <a:bodyPr/>
          <a:lstStyle/>
          <a:p>
            <a:pPr marL="0" indent="0">
              <a:buNone/>
            </a:pPr>
            <a:r>
              <a:rPr lang="en-US" dirty="0" smtClean="0">
                <a:latin typeface="Courier New"/>
                <a:cs typeface="Courier New"/>
              </a:rPr>
              <a:t>reshape(</a:t>
            </a:r>
            <a:r>
              <a:rPr lang="en-US" dirty="0" err="1" smtClean="0">
                <a:latin typeface="Courier New"/>
                <a:cs typeface="Courier New"/>
              </a:rPr>
              <a:t>source,shape</a:t>
            </a:r>
            <a:r>
              <a:rPr lang="en-US" dirty="0" smtClean="0">
                <a:latin typeface="Courier New"/>
                <a:cs typeface="Courier New"/>
              </a:rPr>
              <a:t>[,pad][,order])</a:t>
            </a:r>
          </a:p>
          <a:p>
            <a:pPr marL="0" indent="0">
              <a:buNone/>
            </a:pPr>
            <a:r>
              <a:rPr lang="en-US" dirty="0" smtClean="0">
                <a:latin typeface="Courier New"/>
                <a:cs typeface="Courier New"/>
              </a:rPr>
              <a:t>merge(array1,array2,mask)</a:t>
            </a:r>
          </a:p>
          <a:p>
            <a:pPr marL="0" indent="0">
              <a:buNone/>
            </a:pPr>
            <a:r>
              <a:rPr lang="en-US" dirty="0" smtClean="0">
                <a:latin typeface="Courier New"/>
                <a:cs typeface="Courier New"/>
              </a:rPr>
              <a:t>pack(</a:t>
            </a:r>
            <a:r>
              <a:rPr lang="en-US" dirty="0" err="1" smtClean="0">
                <a:latin typeface="Courier New"/>
                <a:cs typeface="Courier New"/>
              </a:rPr>
              <a:t>array,mask</a:t>
            </a:r>
            <a:r>
              <a:rPr lang="en-US" dirty="0">
                <a:latin typeface="Courier New"/>
                <a:cs typeface="Courier New"/>
              </a:rPr>
              <a:t> </a:t>
            </a:r>
            <a:r>
              <a:rPr lang="en-US" dirty="0" smtClean="0">
                <a:latin typeface="Courier New"/>
                <a:cs typeface="Courier New"/>
              </a:rPr>
              <a:t>[,vector])</a:t>
            </a:r>
          </a:p>
          <a:p>
            <a:pPr marL="0" indent="0">
              <a:buNone/>
            </a:pPr>
            <a:r>
              <a:rPr lang="en-US" dirty="0" smtClean="0">
                <a:latin typeface="Courier New"/>
                <a:cs typeface="Courier New"/>
              </a:rPr>
              <a:t>unpack(</a:t>
            </a:r>
            <a:r>
              <a:rPr lang="en-US" dirty="0" err="1" smtClean="0">
                <a:latin typeface="Courier New"/>
                <a:cs typeface="Courier New"/>
              </a:rPr>
              <a:t>vector,mask,field</a:t>
            </a:r>
            <a:r>
              <a:rPr lang="en-US" dirty="0" smtClean="0">
                <a:latin typeface="Courier New"/>
                <a:cs typeface="Courier New"/>
              </a:rPr>
              <a:t>)</a:t>
            </a:r>
          </a:p>
          <a:p>
            <a:pPr marL="0" indent="0">
              <a:buNone/>
            </a:pPr>
            <a:r>
              <a:rPr lang="en-US" dirty="0" smtClean="0">
                <a:latin typeface="Courier New"/>
                <a:cs typeface="Courier New"/>
              </a:rPr>
              <a:t>spread(</a:t>
            </a:r>
            <a:r>
              <a:rPr lang="en-US" dirty="0" err="1" smtClean="0">
                <a:latin typeface="Courier New"/>
                <a:cs typeface="Courier New"/>
              </a:rPr>
              <a:t>source,dim,ncopies</a:t>
            </a:r>
            <a:r>
              <a:rPr lang="en-US" dirty="0" smtClean="0">
                <a:latin typeface="Courier New"/>
                <a:cs typeface="Courier New"/>
              </a:rPr>
              <a:t>)</a:t>
            </a:r>
            <a:endParaRPr lang="en-US" dirty="0">
              <a:latin typeface="Courier New"/>
              <a:cs typeface="Courier New"/>
            </a:endParaRPr>
          </a:p>
        </p:txBody>
      </p:sp>
    </p:spTree>
    <p:extLst>
      <p:ext uri="{BB962C8B-B14F-4D97-AF65-F5344CB8AC3E}">
        <p14:creationId xmlns:p14="http://schemas.microsoft.com/office/powerpoint/2010/main" val="127529238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 Inquiry	 </a:t>
            </a:r>
            <a:r>
              <a:rPr lang="en-US" dirty="0" err="1" smtClean="0"/>
              <a:t>Intrinsics</a:t>
            </a:r>
            <a:endParaRPr lang="en-US" dirty="0"/>
          </a:p>
        </p:txBody>
      </p:sp>
      <p:sp>
        <p:nvSpPr>
          <p:cNvPr id="3" name="Content Placeholder 2"/>
          <p:cNvSpPr>
            <a:spLocks noGrp="1"/>
          </p:cNvSpPr>
          <p:nvPr>
            <p:ph idx="1"/>
          </p:nvPr>
        </p:nvSpPr>
        <p:spPr/>
        <p:txBody>
          <a:bodyPr>
            <a:normAutofit/>
          </a:bodyPr>
          <a:lstStyle/>
          <a:p>
            <a:r>
              <a:rPr lang="en-US" dirty="0" smtClean="0">
                <a:latin typeface="Courier New"/>
                <a:cs typeface="Courier New"/>
              </a:rPr>
              <a:t>allocated(array) </a:t>
            </a:r>
          </a:p>
          <a:p>
            <a:pPr lvl="1"/>
            <a:r>
              <a:rPr lang="en-US" dirty="0" smtClean="0"/>
              <a:t>returns </a:t>
            </a:r>
            <a:r>
              <a:rPr lang="en-US" dirty="0" smtClean="0">
                <a:latin typeface="Courier New"/>
                <a:cs typeface="Courier New"/>
              </a:rPr>
              <a:t>.true. </a:t>
            </a:r>
            <a:r>
              <a:rPr lang="en-US" dirty="0" smtClean="0"/>
              <a:t>or </a:t>
            </a:r>
            <a:r>
              <a:rPr lang="en-US" dirty="0" smtClean="0">
                <a:latin typeface="Courier New"/>
                <a:cs typeface="Courier New"/>
              </a:rPr>
              <a:t>.false.</a:t>
            </a:r>
          </a:p>
          <a:p>
            <a:r>
              <a:rPr lang="en-US" dirty="0" err="1" smtClean="0">
                <a:latin typeface="Courier New"/>
                <a:cs typeface="Courier New"/>
              </a:rPr>
              <a:t>lbound</a:t>
            </a:r>
            <a:r>
              <a:rPr lang="en-US" dirty="0" smtClean="0">
                <a:latin typeface="Courier New"/>
                <a:cs typeface="Courier New"/>
              </a:rPr>
              <a:t>(array)</a:t>
            </a:r>
            <a:r>
              <a:rPr lang="en-US" dirty="0" smtClean="0"/>
              <a:t>, </a:t>
            </a:r>
            <a:r>
              <a:rPr lang="en-US" dirty="0" err="1" smtClean="0">
                <a:latin typeface="Courier New"/>
                <a:cs typeface="Courier New"/>
              </a:rPr>
              <a:t>ubound</a:t>
            </a:r>
            <a:r>
              <a:rPr lang="en-US" dirty="0" smtClean="0">
                <a:latin typeface="Courier New"/>
                <a:cs typeface="Courier New"/>
              </a:rPr>
              <a:t>(array)</a:t>
            </a:r>
          </a:p>
          <a:p>
            <a:r>
              <a:rPr lang="en-US" dirty="0" smtClean="0">
                <a:latin typeface="Courier New"/>
                <a:cs typeface="Courier New"/>
              </a:rPr>
              <a:t>shape(array) </a:t>
            </a:r>
          </a:p>
          <a:p>
            <a:pPr lvl="1"/>
            <a:r>
              <a:rPr lang="en-US" dirty="0" smtClean="0"/>
              <a:t>returns a rank-one array with the dimensions</a:t>
            </a:r>
          </a:p>
          <a:p>
            <a:r>
              <a:rPr lang="en-US" dirty="0" smtClean="0">
                <a:latin typeface="Courier New"/>
                <a:cs typeface="Courier New"/>
              </a:rPr>
              <a:t>size(array,[dim]) </a:t>
            </a:r>
          </a:p>
          <a:p>
            <a:pPr lvl="1"/>
            <a:r>
              <a:rPr lang="en-US" dirty="0" smtClean="0"/>
              <a:t>returns the size.  If the optional argument </a:t>
            </a:r>
            <a:r>
              <a:rPr lang="en-US" dirty="0" smtClean="0">
                <a:latin typeface="Courier New"/>
                <a:cs typeface="Courier New"/>
              </a:rPr>
              <a:t>dim</a:t>
            </a:r>
            <a:r>
              <a:rPr lang="en-US" dirty="0" smtClean="0"/>
              <a:t> is not present it returns the total number of elements; if dim is present it returns the number of elements on that dimension.</a:t>
            </a:r>
            <a:endParaRPr lang="en-US" dirty="0"/>
          </a:p>
        </p:txBody>
      </p:sp>
    </p:spTree>
    <p:extLst>
      <p:ext uri="{BB962C8B-B14F-4D97-AF65-F5344CB8AC3E}">
        <p14:creationId xmlns:p14="http://schemas.microsoft.com/office/powerpoint/2010/main" val="138906415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 Transformation </a:t>
            </a:r>
            <a:r>
              <a:rPr lang="en-US" dirty="0" err="1" smtClean="0"/>
              <a:t>Intrinsics</a:t>
            </a:r>
            <a:endParaRPr lang="en-US" dirty="0"/>
          </a:p>
        </p:txBody>
      </p:sp>
      <p:sp>
        <p:nvSpPr>
          <p:cNvPr id="3" name="Content Placeholder 2"/>
          <p:cNvSpPr>
            <a:spLocks noGrp="1"/>
          </p:cNvSpPr>
          <p:nvPr>
            <p:ph idx="1"/>
          </p:nvPr>
        </p:nvSpPr>
        <p:spPr>
          <a:xfrm>
            <a:off x="457200" y="1600200"/>
            <a:ext cx="8229600" cy="4944669"/>
          </a:xfrm>
        </p:spPr>
        <p:txBody>
          <a:bodyPr>
            <a:normAutofit fontScale="92500" lnSpcReduction="10000"/>
          </a:bodyPr>
          <a:lstStyle/>
          <a:p>
            <a:r>
              <a:rPr lang="en-US" dirty="0" smtClean="0">
                <a:latin typeface="Courier New"/>
                <a:cs typeface="Courier New"/>
              </a:rPr>
              <a:t>transpose(matrix)  </a:t>
            </a:r>
          </a:p>
          <a:p>
            <a:pPr lvl="1"/>
            <a:r>
              <a:rPr lang="en-US" dirty="0" smtClean="0"/>
              <a:t>matrix must be square and rank 2</a:t>
            </a:r>
          </a:p>
          <a:p>
            <a:r>
              <a:rPr lang="en-US" dirty="0" err="1" smtClean="0">
                <a:latin typeface="Courier New"/>
                <a:cs typeface="Courier New"/>
              </a:rPr>
              <a:t>dot_product</a:t>
            </a:r>
            <a:r>
              <a:rPr lang="en-US" dirty="0" smtClean="0">
                <a:latin typeface="Courier New"/>
                <a:cs typeface="Courier New"/>
              </a:rPr>
              <a:t>(V1,V2)  </a:t>
            </a:r>
          </a:p>
          <a:p>
            <a:pPr lvl="1"/>
            <a:r>
              <a:rPr lang="en-US" dirty="0" smtClean="0"/>
              <a:t>both must be rank 1</a:t>
            </a:r>
          </a:p>
          <a:p>
            <a:r>
              <a:rPr lang="en-US" dirty="0" err="1" smtClean="0">
                <a:latin typeface="Courier New"/>
                <a:cs typeface="Courier New"/>
              </a:rPr>
              <a:t>matmul</a:t>
            </a:r>
            <a:r>
              <a:rPr lang="en-US" dirty="0" smtClean="0">
                <a:latin typeface="Courier New"/>
                <a:cs typeface="Courier New"/>
              </a:rPr>
              <a:t>(A,B)</a:t>
            </a:r>
            <a:r>
              <a:rPr lang="en-US" dirty="0" smtClean="0"/>
              <a:t>  </a:t>
            </a:r>
          </a:p>
          <a:p>
            <a:pPr lvl="1"/>
            <a:r>
              <a:rPr lang="en-US" dirty="0" smtClean="0"/>
              <a:t>A and B must conform, must return a rank-2 array even if it’s (1,1)</a:t>
            </a:r>
          </a:p>
          <a:p>
            <a:pPr lvl="1"/>
            <a:r>
              <a:rPr lang="en-US" dirty="0" smtClean="0"/>
              <a:t>Note: depending on compiler and version, might be slow</a:t>
            </a:r>
          </a:p>
          <a:p>
            <a:r>
              <a:rPr lang="en-US" dirty="0" err="1" smtClean="0">
                <a:latin typeface="Courier New"/>
                <a:cs typeface="Courier New"/>
              </a:rPr>
              <a:t>minloc</a:t>
            </a:r>
            <a:r>
              <a:rPr lang="en-US" dirty="0" smtClean="0">
                <a:latin typeface="Courier New"/>
                <a:cs typeface="Courier New"/>
              </a:rPr>
              <a:t>(array [,mask]) !first it finds</a:t>
            </a:r>
          </a:p>
          <a:p>
            <a:r>
              <a:rPr lang="en-US" dirty="0" err="1" smtClean="0">
                <a:latin typeface="Courier New"/>
                <a:cs typeface="Courier New"/>
              </a:rPr>
              <a:t>minloc</a:t>
            </a:r>
            <a:r>
              <a:rPr lang="en-US" dirty="0" smtClean="0">
                <a:latin typeface="Courier New"/>
                <a:cs typeface="Courier New"/>
              </a:rPr>
              <a:t>(array, dim [,mask])</a:t>
            </a:r>
          </a:p>
          <a:p>
            <a:r>
              <a:rPr lang="en-US" dirty="0" err="1" smtClean="0">
                <a:latin typeface="Courier New"/>
                <a:cs typeface="Courier New"/>
              </a:rPr>
              <a:t>maxloc</a:t>
            </a:r>
            <a:r>
              <a:rPr lang="en-US" dirty="0" smtClean="0">
                <a:latin typeface="Courier New"/>
                <a:cs typeface="Courier New"/>
              </a:rPr>
              <a:t> </a:t>
            </a:r>
            <a:r>
              <a:rPr lang="en-US" dirty="0" smtClean="0"/>
              <a:t>(as above)</a:t>
            </a:r>
          </a:p>
          <a:p>
            <a:r>
              <a:rPr lang="en-US" dirty="0" err="1" smtClean="0">
                <a:latin typeface="Courier New"/>
                <a:cs typeface="Courier New"/>
              </a:rPr>
              <a:t>minloc</a:t>
            </a:r>
            <a:r>
              <a:rPr lang="en-US" dirty="0" smtClean="0">
                <a:latin typeface="Courier New"/>
                <a:cs typeface="Courier New"/>
              </a:rPr>
              <a:t>/</a:t>
            </a:r>
            <a:r>
              <a:rPr lang="en-US" dirty="0" err="1" smtClean="0">
                <a:latin typeface="Courier New"/>
                <a:cs typeface="Courier New"/>
              </a:rPr>
              <a:t>maxloc</a:t>
            </a:r>
            <a:r>
              <a:rPr lang="en-US" dirty="0" smtClean="0">
                <a:latin typeface="Courier New"/>
                <a:cs typeface="Courier New"/>
              </a:rPr>
              <a:t> </a:t>
            </a:r>
            <a:r>
              <a:rPr lang="en-US" dirty="0" smtClean="0"/>
              <a:t>return a rank-1 array of </a:t>
            </a:r>
            <a:r>
              <a:rPr lang="en-US" i="1" dirty="0" smtClean="0"/>
              <a:t>indices</a:t>
            </a:r>
            <a:r>
              <a:rPr lang="en-US" dirty="0" smtClean="0"/>
              <a:t>.</a:t>
            </a:r>
          </a:p>
        </p:txBody>
      </p:sp>
    </p:spTree>
    <p:extLst>
      <p:ext uri="{BB962C8B-B14F-4D97-AF65-F5344CB8AC3E}">
        <p14:creationId xmlns:p14="http://schemas.microsoft.com/office/powerpoint/2010/main" val="328611245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 Reduction </a:t>
            </a:r>
            <a:r>
              <a:rPr lang="en-US" dirty="0" err="1" smtClean="0"/>
              <a:t>Intrinsics</a:t>
            </a:r>
            <a:endParaRPr lang="en-US" dirty="0"/>
          </a:p>
        </p:txBody>
      </p:sp>
      <p:sp>
        <p:nvSpPr>
          <p:cNvPr id="3" name="Content Placeholder 2"/>
          <p:cNvSpPr>
            <a:spLocks noGrp="1"/>
          </p:cNvSpPr>
          <p:nvPr>
            <p:ph idx="1"/>
          </p:nvPr>
        </p:nvSpPr>
        <p:spPr>
          <a:xfrm>
            <a:off x="457200" y="1600200"/>
            <a:ext cx="8229600" cy="5032875"/>
          </a:xfrm>
        </p:spPr>
        <p:txBody>
          <a:bodyPr>
            <a:normAutofit fontScale="92500" lnSpcReduction="10000"/>
          </a:bodyPr>
          <a:lstStyle/>
          <a:p>
            <a:r>
              <a:rPr lang="en-US" dirty="0" err="1" smtClean="0">
                <a:latin typeface="Courier New"/>
                <a:cs typeface="Courier New"/>
              </a:rPr>
              <a:t>minval</a:t>
            </a:r>
            <a:r>
              <a:rPr lang="en-US" dirty="0" smtClean="0">
                <a:latin typeface="Courier New"/>
                <a:cs typeface="Courier New"/>
              </a:rPr>
              <a:t>(A [,dim])</a:t>
            </a:r>
          </a:p>
          <a:p>
            <a:r>
              <a:rPr lang="en-US" dirty="0" err="1" smtClean="0">
                <a:latin typeface="Courier New"/>
                <a:cs typeface="Courier New"/>
              </a:rPr>
              <a:t>maxval</a:t>
            </a:r>
            <a:r>
              <a:rPr lang="en-US" dirty="0" smtClean="0">
                <a:latin typeface="Courier New"/>
                <a:cs typeface="Courier New"/>
              </a:rPr>
              <a:t>(A [,dim])</a:t>
            </a:r>
          </a:p>
          <a:p>
            <a:r>
              <a:rPr lang="en-US" dirty="0" smtClean="0">
                <a:latin typeface="Courier New"/>
                <a:cs typeface="Courier New"/>
              </a:rPr>
              <a:t>all(mask [,dim])  </a:t>
            </a:r>
          </a:p>
          <a:p>
            <a:r>
              <a:rPr lang="en-US" dirty="0" smtClean="0">
                <a:latin typeface="Courier New"/>
                <a:cs typeface="Courier New"/>
              </a:rPr>
              <a:t>any(mask [,dim])</a:t>
            </a:r>
          </a:p>
          <a:p>
            <a:r>
              <a:rPr lang="en-US" dirty="0" smtClean="0">
                <a:latin typeface="Courier New"/>
                <a:cs typeface="Courier New"/>
              </a:rPr>
              <a:t>count(mask)</a:t>
            </a:r>
          </a:p>
          <a:p>
            <a:r>
              <a:rPr lang="en-US" dirty="0" smtClean="0">
                <a:latin typeface="Courier New"/>
                <a:cs typeface="Courier New"/>
              </a:rPr>
              <a:t>product(A [,dim])</a:t>
            </a:r>
          </a:p>
          <a:p>
            <a:r>
              <a:rPr lang="en-US" dirty="0" smtClean="0">
                <a:latin typeface="Courier New"/>
                <a:cs typeface="Courier New"/>
              </a:rPr>
              <a:t>sum(A [,dim])</a:t>
            </a:r>
          </a:p>
          <a:p>
            <a:r>
              <a:rPr lang="en-US" dirty="0" smtClean="0"/>
              <a:t>Example: </a:t>
            </a:r>
            <a:r>
              <a:rPr lang="en-US" dirty="0" smtClean="0">
                <a:latin typeface="Courier New"/>
                <a:cs typeface="Courier New"/>
              </a:rPr>
              <a:t>A</a:t>
            </a:r>
            <a:r>
              <a:rPr lang="en-US" dirty="0" smtClean="0"/>
              <a:t> has shape </a:t>
            </a:r>
            <a:r>
              <a:rPr lang="en-US" dirty="0" smtClean="0">
                <a:latin typeface="Courier New"/>
                <a:cs typeface="Courier New"/>
              </a:rPr>
              <a:t>(4,5,6)</a:t>
            </a:r>
          </a:p>
          <a:p>
            <a:pPr marL="0" indent="0">
              <a:buNone/>
            </a:pPr>
            <a:r>
              <a:rPr lang="en-US" dirty="0" smtClean="0">
                <a:latin typeface="Courier New"/>
                <a:cs typeface="Courier New"/>
              </a:rPr>
              <a:t>sum(A,2)</a:t>
            </a:r>
            <a:r>
              <a:rPr lang="en-US" dirty="0" smtClean="0"/>
              <a:t> has shape </a:t>
            </a:r>
            <a:r>
              <a:rPr lang="en-US" dirty="0" smtClean="0">
                <a:latin typeface="Courier New"/>
                <a:cs typeface="Courier New"/>
              </a:rPr>
              <a:t>(4,6) </a:t>
            </a:r>
            <a:r>
              <a:rPr lang="en-US" dirty="0" smtClean="0"/>
              <a:t>and elements </a:t>
            </a:r>
            <a:r>
              <a:rPr lang="en-US" dirty="0" smtClean="0">
                <a:latin typeface="Courier New"/>
                <a:cs typeface="Courier New"/>
              </a:rPr>
              <a:t>sum(A(</a:t>
            </a:r>
            <a:r>
              <a:rPr lang="en-US" dirty="0" err="1" smtClean="0">
                <a:latin typeface="Courier New"/>
                <a:cs typeface="Courier New"/>
              </a:rPr>
              <a:t>i,:,j</a:t>
            </a:r>
            <a:r>
              <a:rPr lang="en-US" dirty="0" smtClean="0">
                <a:latin typeface="Courier New"/>
                <a:cs typeface="Courier New"/>
              </a:rPr>
              <a:t>))</a:t>
            </a:r>
          </a:p>
          <a:p>
            <a:pPr marL="0" indent="0">
              <a:buNone/>
            </a:pPr>
            <a:r>
              <a:rPr lang="en-US" dirty="0" smtClean="0">
                <a:cs typeface="Courier New"/>
              </a:rPr>
              <a:t>-&gt;Same behavior as similar </a:t>
            </a:r>
            <a:r>
              <a:rPr lang="en-US" dirty="0" err="1" smtClean="0">
                <a:cs typeface="Courier New"/>
              </a:rPr>
              <a:t>NumPy</a:t>
            </a:r>
            <a:r>
              <a:rPr lang="en-US" dirty="0" smtClean="0">
                <a:cs typeface="Courier New"/>
              </a:rPr>
              <a:t> built-ins.</a:t>
            </a:r>
          </a:p>
        </p:txBody>
      </p:sp>
    </p:spTree>
    <p:extLst>
      <p:ext uri="{BB962C8B-B14F-4D97-AF65-F5344CB8AC3E}">
        <p14:creationId xmlns:p14="http://schemas.microsoft.com/office/powerpoint/2010/main" val="128192341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fontScale="92500"/>
          </a:bodyPr>
          <a:lstStyle/>
          <a:p>
            <a:r>
              <a:rPr lang="en-US" dirty="0" smtClean="0"/>
              <a:t>Open a new file (you can call it arrays.f90) and type</a:t>
            </a:r>
          </a:p>
          <a:p>
            <a:pPr marL="0" indent="0">
              <a:buNone/>
            </a:pPr>
            <a:r>
              <a:rPr lang="en-US" sz="2200" dirty="0" smtClean="0">
                <a:latin typeface="Courier New" charset="0"/>
                <a:ea typeface="Courier New" charset="0"/>
                <a:cs typeface="Courier New" charset="0"/>
              </a:rPr>
              <a:t>program arrays</a:t>
            </a:r>
          </a:p>
          <a:p>
            <a:pPr marL="0" indent="0">
              <a:buNone/>
            </a:pPr>
            <a:r>
              <a:rPr lang="en-US" sz="2200" dirty="0" smtClean="0">
                <a:latin typeface="Courier New" charset="0"/>
                <a:ea typeface="Courier New" charset="0"/>
                <a:cs typeface="Courier New" charset="0"/>
              </a:rPr>
              <a:t>! Array demo</a:t>
            </a:r>
          </a:p>
          <a:p>
            <a:pPr marL="0" indent="0">
              <a:buNone/>
            </a:pPr>
            <a:r>
              <a:rPr lang="en-US" sz="2200" dirty="0" smtClean="0">
                <a:latin typeface="Courier New" charset="0"/>
                <a:ea typeface="Courier New" charset="0"/>
                <a:cs typeface="Courier New" charset="0"/>
              </a:rPr>
              <a:t>implicit none</a:t>
            </a:r>
          </a:p>
          <a:p>
            <a:pPr marL="274320" lvl="1" indent="0">
              <a:buNone/>
            </a:pPr>
            <a:r>
              <a:rPr lang="en-US" sz="2200" dirty="0" smtClean="0">
                <a:latin typeface="Courier New" charset="0"/>
                <a:ea typeface="Courier New" charset="0"/>
                <a:cs typeface="Courier New" charset="0"/>
              </a:rPr>
              <a:t>real, dimension(100)   :: A</a:t>
            </a:r>
          </a:p>
          <a:p>
            <a:pPr marL="274320" lvl="1" indent="0">
              <a:buNone/>
            </a:pPr>
            <a:r>
              <a:rPr lang="en-US" sz="2200" dirty="0" smtClean="0">
                <a:latin typeface="Courier New" charset="0"/>
                <a:ea typeface="Courier New" charset="0"/>
                <a:cs typeface="Courier New" charset="0"/>
              </a:rPr>
              <a:t>real, dimension(10,10) :: B</a:t>
            </a:r>
          </a:p>
          <a:p>
            <a:pPr marL="274320" lvl="1" indent="0">
              <a:buNone/>
            </a:pPr>
            <a:r>
              <a:rPr lang="en-US" sz="2200" dirty="0" smtClean="0">
                <a:latin typeface="Courier New" charset="0"/>
                <a:ea typeface="Courier New" charset="0"/>
                <a:cs typeface="Courier New" charset="0"/>
              </a:rPr>
              <a:t>integer, dimension(2)  :: shaper=[10,10]</a:t>
            </a:r>
          </a:p>
          <a:p>
            <a:pPr marL="274320" lvl="1" indent="0">
              <a:buNone/>
            </a:pPr>
            <a:r>
              <a:rPr lang="en-US" sz="2200" dirty="0" smtClean="0">
                <a:latin typeface="Courier New" charset="0"/>
                <a:ea typeface="Courier New" charset="0"/>
                <a:cs typeface="Courier New" charset="0"/>
              </a:rPr>
              <a:t>integer                :: </a:t>
            </a:r>
            <a:r>
              <a:rPr lang="en-US" sz="2200" dirty="0" err="1" smtClean="0">
                <a:latin typeface="Courier New" charset="0"/>
                <a:ea typeface="Courier New" charset="0"/>
                <a:cs typeface="Courier New" charset="0"/>
              </a:rPr>
              <a:t>i</a:t>
            </a:r>
            <a:endParaRPr lang="en-US" sz="2200" dirty="0" smtClean="0">
              <a:latin typeface="Courier New" charset="0"/>
              <a:ea typeface="Courier New" charset="0"/>
              <a:cs typeface="Courier New" charset="0"/>
            </a:endParaRPr>
          </a:p>
          <a:p>
            <a:pPr marL="274320" lvl="1" indent="0">
              <a:buNone/>
            </a:pPr>
            <a:r>
              <a:rPr lang="en-US" sz="2200" dirty="0" smtClean="0">
                <a:latin typeface="Courier New" charset="0"/>
                <a:ea typeface="Courier New" charset="0"/>
                <a:cs typeface="Courier New" charset="0"/>
              </a:rPr>
              <a:t>A=[(0.1*real(</a:t>
            </a:r>
            <a:r>
              <a:rPr lang="en-US" sz="2200" dirty="0" err="1" smtClean="0">
                <a:latin typeface="Courier New" charset="0"/>
                <a:ea typeface="Courier New" charset="0"/>
                <a:cs typeface="Courier New" charset="0"/>
              </a:rPr>
              <a:t>i</a:t>
            </a:r>
            <a:r>
              <a:rPr lang="en-US" sz="2200" dirty="0" smtClean="0">
                <a:latin typeface="Courier New" charset="0"/>
                <a:ea typeface="Courier New" charset="0"/>
                <a:cs typeface="Courier New" charset="0"/>
              </a:rPr>
              <a:t>),</a:t>
            </a:r>
            <a:r>
              <a:rPr lang="en-US" sz="2200" dirty="0" err="1" smtClean="0">
                <a:latin typeface="Courier New" charset="0"/>
                <a:ea typeface="Courier New" charset="0"/>
                <a:cs typeface="Courier New" charset="0"/>
              </a:rPr>
              <a:t>i</a:t>
            </a:r>
            <a:r>
              <a:rPr lang="en-US" sz="2200" dirty="0" smtClean="0">
                <a:latin typeface="Courier New" charset="0"/>
                <a:ea typeface="Courier New" charset="0"/>
                <a:cs typeface="Courier New" charset="0"/>
              </a:rPr>
              <a:t>=1,100)]</a:t>
            </a:r>
          </a:p>
          <a:p>
            <a:pPr marL="274320" lvl="1" indent="0">
              <a:buNone/>
            </a:pPr>
            <a:r>
              <a:rPr lang="en-US" sz="2200" dirty="0" smtClean="0">
                <a:latin typeface="Courier New" charset="0"/>
                <a:ea typeface="Courier New" charset="0"/>
                <a:cs typeface="Courier New" charset="0"/>
              </a:rPr>
              <a:t>B=reshape(</a:t>
            </a:r>
            <a:r>
              <a:rPr lang="en-US" sz="2200" dirty="0" err="1" smtClean="0">
                <a:latin typeface="Courier New" charset="0"/>
                <a:ea typeface="Courier New" charset="0"/>
                <a:cs typeface="Courier New" charset="0"/>
              </a:rPr>
              <a:t>A,shaper</a:t>
            </a:r>
            <a:r>
              <a:rPr lang="en-US" sz="2200" dirty="0" smtClean="0">
                <a:latin typeface="Courier New" charset="0"/>
                <a:ea typeface="Courier New" charset="0"/>
                <a:cs typeface="Courier New" charset="0"/>
              </a:rPr>
              <a:t>)</a:t>
            </a:r>
          </a:p>
          <a:p>
            <a:pPr marL="274320" lvl="1" indent="0">
              <a:buNone/>
            </a:pPr>
            <a:r>
              <a:rPr lang="en-US" sz="2200" dirty="0" smtClean="0">
                <a:latin typeface="Courier New" charset="0"/>
                <a:ea typeface="Courier New" charset="0"/>
                <a:cs typeface="Courier New" charset="0"/>
              </a:rPr>
              <a:t>print *, B(1:3,1:4)</a:t>
            </a:r>
          </a:p>
          <a:p>
            <a:pPr marL="0" indent="0">
              <a:buNone/>
            </a:pPr>
            <a:r>
              <a:rPr lang="en-US" sz="2200" dirty="0" smtClean="0">
                <a:latin typeface="Courier New" charset="0"/>
                <a:ea typeface="Courier New" charset="0"/>
                <a:cs typeface="Courier New" charset="0"/>
              </a:rPr>
              <a:t>end program</a:t>
            </a:r>
          </a:p>
        </p:txBody>
      </p:sp>
    </p:spTree>
    <p:extLst>
      <p:ext uri="{BB962C8B-B14F-4D97-AF65-F5344CB8AC3E}">
        <p14:creationId xmlns:p14="http://schemas.microsoft.com/office/powerpoint/2010/main" val="128541365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Masking Array Operations</a:t>
            </a:r>
            <a:endParaRPr lang="en-US" dirty="0"/>
          </a:p>
        </p:txBody>
      </p:sp>
      <p:sp>
        <p:nvSpPr>
          <p:cNvPr id="3" name="Content Placeholder 2"/>
          <p:cNvSpPr>
            <a:spLocks noGrp="1"/>
          </p:cNvSpPr>
          <p:nvPr>
            <p:ph idx="1"/>
          </p:nvPr>
        </p:nvSpPr>
        <p:spPr/>
        <p:txBody>
          <a:bodyPr/>
          <a:lstStyle/>
          <a:p>
            <a:r>
              <a:rPr lang="en-US" dirty="0" smtClean="0"/>
              <a:t>Masks can be constructed and used to perform bulk operations on arrays.</a:t>
            </a:r>
          </a:p>
          <a:p>
            <a:pPr marL="0" indent="0">
              <a:buNone/>
            </a:pPr>
            <a:r>
              <a:rPr lang="en-US" dirty="0" smtClean="0">
                <a:latin typeface="Courier New"/>
                <a:cs typeface="Courier New"/>
              </a:rPr>
              <a:t>  real, dimension(100):: x</a:t>
            </a:r>
          </a:p>
          <a:p>
            <a:r>
              <a:rPr lang="en-US" dirty="0" smtClean="0"/>
              <a:t>assign x</a:t>
            </a:r>
            <a:r>
              <a:rPr lang="en-US" dirty="0"/>
              <a:t> </a:t>
            </a:r>
            <a:r>
              <a:rPr lang="en-US" dirty="0" smtClean="0"/>
              <a:t>somehow</a:t>
            </a:r>
          </a:p>
          <a:p>
            <a:pPr marL="0" indent="0">
              <a:buNone/>
            </a:pPr>
            <a:r>
              <a:rPr lang="en-US" dirty="0">
                <a:latin typeface="American Typewriter"/>
                <a:cs typeface="American Typewriter"/>
              </a:rPr>
              <a:t> </a:t>
            </a:r>
            <a:r>
              <a:rPr lang="en-US" dirty="0" smtClean="0">
                <a:latin typeface="American Typewriter"/>
                <a:cs typeface="American Typewriter"/>
              </a:rPr>
              <a:t>   </a:t>
            </a:r>
            <a:r>
              <a:rPr lang="en-US" dirty="0" smtClean="0">
                <a:latin typeface="Courier New"/>
                <a:cs typeface="Courier New"/>
              </a:rPr>
              <a:t>if ( all(x&gt;=0.0) ) then</a:t>
            </a:r>
          </a:p>
          <a:p>
            <a:pPr marL="0" indent="0">
              <a:buNone/>
            </a:pPr>
            <a:r>
              <a:rPr lang="en-US" dirty="0" smtClean="0">
                <a:latin typeface="Courier New"/>
                <a:cs typeface="Courier New"/>
              </a:rPr>
              <a:t>	y=</a:t>
            </a:r>
            <a:r>
              <a:rPr lang="en-US" dirty="0" err="1" smtClean="0">
                <a:latin typeface="Courier New"/>
                <a:cs typeface="Courier New"/>
              </a:rPr>
              <a:t>sqrt</a:t>
            </a:r>
            <a:r>
              <a:rPr lang="en-US" dirty="0" smtClean="0">
                <a:latin typeface="Courier New"/>
                <a:cs typeface="Courier New"/>
              </a:rPr>
              <a:t>(x)</a:t>
            </a:r>
          </a:p>
          <a:p>
            <a:pPr marL="0" indent="0">
              <a:buNone/>
            </a:pPr>
            <a:r>
              <a:rPr lang="en-US" dirty="0">
                <a:latin typeface="Courier New"/>
                <a:cs typeface="Courier New"/>
              </a:rPr>
              <a:t> </a:t>
            </a:r>
            <a:r>
              <a:rPr lang="en-US" dirty="0" smtClean="0">
                <a:latin typeface="Courier New"/>
                <a:cs typeface="Courier New"/>
              </a:rPr>
              <a:t> </a:t>
            </a:r>
            <a:r>
              <a:rPr lang="en-US" dirty="0" err="1" smtClean="0">
                <a:latin typeface="Courier New"/>
                <a:cs typeface="Courier New"/>
              </a:rPr>
              <a:t>endif</a:t>
            </a:r>
            <a:endParaRPr lang="en-US" dirty="0" smtClean="0">
              <a:latin typeface="Courier New"/>
              <a:cs typeface="Courier New"/>
            </a:endParaRPr>
          </a:p>
          <a:p>
            <a:pPr lvl="1"/>
            <a:endParaRPr lang="en-US" dirty="0" smtClean="0"/>
          </a:p>
        </p:txBody>
      </p:sp>
    </p:spTree>
    <p:extLst>
      <p:ext uri="{BB962C8B-B14F-4D97-AF65-F5344CB8AC3E}">
        <p14:creationId xmlns:p14="http://schemas.microsoft.com/office/powerpoint/2010/main" val="27347589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 in </a:t>
            </a:r>
            <a:r>
              <a:rPr lang="en-US" dirty="0" err="1" smtClean="0"/>
              <a:t>fortran</a:t>
            </a:r>
            <a:endParaRPr lang="en-US" dirty="0"/>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339184653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Advanced Array Indexing</a:t>
            </a:r>
            <a:endParaRPr lang="en-US" dirty="0"/>
          </a:p>
        </p:txBody>
      </p:sp>
      <p:sp>
        <p:nvSpPr>
          <p:cNvPr id="3" name="Content Placeholder 2"/>
          <p:cNvSpPr>
            <a:spLocks noGrp="1"/>
          </p:cNvSpPr>
          <p:nvPr>
            <p:ph idx="1"/>
          </p:nvPr>
        </p:nvSpPr>
        <p:spPr>
          <a:xfrm>
            <a:off x="76200" y="1600200"/>
            <a:ext cx="9067800" cy="4876800"/>
          </a:xfrm>
        </p:spPr>
        <p:txBody>
          <a:bodyPr>
            <a:normAutofit/>
          </a:bodyPr>
          <a:lstStyle/>
          <a:p>
            <a:r>
              <a:rPr lang="en-US" dirty="0" smtClean="0"/>
              <a:t>Similar to </a:t>
            </a:r>
            <a:r>
              <a:rPr lang="en-US" dirty="0" err="1" smtClean="0"/>
              <a:t>NumPy</a:t>
            </a:r>
            <a:r>
              <a:rPr lang="en-US" dirty="0" smtClean="0"/>
              <a:t>, arrays can be addressed with arrays of integers (but not </a:t>
            </a:r>
            <a:r>
              <a:rPr lang="en-US" dirty="0" err="1" smtClean="0"/>
              <a:t>logicals</a:t>
            </a:r>
            <a:r>
              <a:rPr lang="en-US" dirty="0"/>
              <a:t> </a:t>
            </a:r>
            <a:r>
              <a:rPr lang="en-US" dirty="0" smtClean="0"/>
              <a:t>in this case).</a:t>
            </a:r>
          </a:p>
          <a:p>
            <a:pPr marL="0" indent="0">
              <a:buNone/>
            </a:pPr>
            <a:r>
              <a:rPr lang="en-US" sz="2400" dirty="0" smtClean="0">
                <a:latin typeface="Courier New" panose="02070309020205020404" pitchFamily="49" charset="0"/>
                <a:cs typeface="Courier New" panose="02070309020205020404" pitchFamily="49" charset="0"/>
              </a:rPr>
              <a:t>integer, dimension(1)           :: </a:t>
            </a:r>
            <a:r>
              <a:rPr lang="en-US" sz="2400" dirty="0" err="1" smtClean="0">
                <a:latin typeface="Courier New" panose="02070309020205020404" pitchFamily="49" charset="0"/>
                <a:cs typeface="Courier New" panose="02070309020205020404" pitchFamily="49" charset="0"/>
              </a:rPr>
              <a:t>maxtemp</a:t>
            </a:r>
            <a:endParaRPr lang="en-US" sz="2400" dirty="0" smtClean="0">
              <a:latin typeface="Courier New" panose="02070309020205020404" pitchFamily="49" charset="0"/>
              <a:cs typeface="Courier New" panose="02070309020205020404" pitchFamily="49" charset="0"/>
            </a:endParaRPr>
          </a:p>
          <a:p>
            <a:pPr marL="0" indent="0">
              <a:buNone/>
            </a:pPr>
            <a:r>
              <a:rPr lang="en-US" sz="2400" dirty="0" smtClean="0">
                <a:latin typeface="Courier New" panose="02070309020205020404" pitchFamily="49" charset="0"/>
                <a:cs typeface="Courier New" panose="02070309020205020404" pitchFamily="49" charset="0"/>
              </a:rPr>
              <a:t>real, dimension(365)            :: temps</a:t>
            </a:r>
          </a:p>
          <a:p>
            <a:pPr marL="0" indent="0">
              <a:buNone/>
            </a:pPr>
            <a:r>
              <a:rPr lang="en-US" sz="2400" dirty="0" smtClean="0">
                <a:latin typeface="Courier New" panose="02070309020205020404" pitchFamily="49" charset="0"/>
                <a:cs typeface="Courier New" panose="02070309020205020404" pitchFamily="49" charset="0"/>
              </a:rPr>
              <a:t>character(</a:t>
            </a:r>
            <a:r>
              <a:rPr lang="en-US" sz="2400" dirty="0" err="1" smtClean="0">
                <a:latin typeface="Courier New" panose="02070309020205020404" pitchFamily="49" charset="0"/>
                <a:cs typeface="Courier New" panose="02070309020205020404" pitchFamily="49" charset="0"/>
              </a:rPr>
              <a:t>len</a:t>
            </a:r>
            <a:r>
              <a:rPr lang="en-US" sz="2400" dirty="0" smtClean="0">
                <a:latin typeface="Courier New" panose="02070309020205020404" pitchFamily="49" charset="0"/>
                <a:cs typeface="Courier New" panose="02070309020205020404" pitchFamily="49" charset="0"/>
              </a:rPr>
              <a:t>=5),dimension(365) :: dates</a:t>
            </a:r>
          </a:p>
          <a:p>
            <a:pPr marL="0" indent="0">
              <a:buNone/>
            </a:pPr>
            <a:r>
              <a:rPr lang="en-US" sz="2400" dirty="0" err="1" smtClean="0">
                <a:latin typeface="Courier New" panose="02070309020205020404" pitchFamily="49" charset="0"/>
                <a:cs typeface="Courier New" panose="02070309020205020404" pitchFamily="49" charset="0"/>
              </a:rPr>
              <a:t>maxtemp</a:t>
            </a:r>
            <a:r>
              <a:rPr lang="en-US" sz="2400" dirty="0" smtClean="0">
                <a:latin typeface="Courier New" panose="02070309020205020404" pitchFamily="49" charset="0"/>
                <a:cs typeface="Courier New" panose="02070309020205020404" pitchFamily="49" charset="0"/>
              </a:rPr>
              <a:t>=</a:t>
            </a:r>
            <a:r>
              <a:rPr lang="en-US" sz="2400" dirty="0" err="1" smtClean="0">
                <a:latin typeface="Courier New" panose="02070309020205020404" pitchFamily="49" charset="0"/>
                <a:cs typeface="Courier New" panose="02070309020205020404" pitchFamily="49" charset="0"/>
              </a:rPr>
              <a:t>maxloc</a:t>
            </a:r>
            <a:r>
              <a:rPr lang="en-US" sz="2400" dirty="0" smtClean="0">
                <a:latin typeface="Courier New" panose="02070309020205020404" pitchFamily="49" charset="0"/>
                <a:cs typeface="Courier New" panose="02070309020205020404" pitchFamily="49" charset="0"/>
              </a:rPr>
              <a:t>(temps)</a:t>
            </a:r>
          </a:p>
          <a:p>
            <a:pPr marL="0" indent="0">
              <a:buNone/>
            </a:pPr>
            <a:r>
              <a:rPr lang="en-US" sz="2400" dirty="0" smtClean="0">
                <a:latin typeface="Courier New" panose="02070309020205020404" pitchFamily="49" charset="0"/>
                <a:cs typeface="Courier New" panose="02070309020205020404" pitchFamily="49" charset="0"/>
              </a:rPr>
              <a:t>print *, "maximum temp was at ",dates(</a:t>
            </a:r>
            <a:r>
              <a:rPr lang="en-US" sz="2400" dirty="0" err="1" smtClean="0">
                <a:latin typeface="Courier New" panose="02070309020205020404" pitchFamily="49" charset="0"/>
                <a:cs typeface="Courier New" panose="02070309020205020404" pitchFamily="49" charset="0"/>
              </a:rPr>
              <a:t>maxtemp</a:t>
            </a:r>
            <a:r>
              <a:rPr lang="en-US" sz="2400" dirty="0" smtClean="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404431623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Conditionals with Arrays</a:t>
            </a:r>
            <a:endParaRPr lang="en-US" dirty="0"/>
          </a:p>
        </p:txBody>
      </p:sp>
      <p:sp>
        <p:nvSpPr>
          <p:cNvPr id="3" name="Content Placeholder 2"/>
          <p:cNvSpPr>
            <a:spLocks noGrp="1"/>
          </p:cNvSpPr>
          <p:nvPr>
            <p:ph idx="1"/>
          </p:nvPr>
        </p:nvSpPr>
        <p:spPr/>
        <p:txBody>
          <a:bodyPr>
            <a:normAutofit lnSpcReduction="10000"/>
          </a:bodyPr>
          <a:lstStyle/>
          <a:p>
            <a:r>
              <a:rPr lang="en-US" dirty="0" smtClean="0"/>
              <a:t>Logical arrays can be assigned with conditionals on other arrays to construct masks.</a:t>
            </a:r>
          </a:p>
          <a:p>
            <a:pPr marL="0" indent="0">
              <a:buNone/>
            </a:pPr>
            <a:r>
              <a:rPr lang="en-US" dirty="0" smtClean="0">
                <a:latin typeface="Courier New" panose="02070309020205020404" pitchFamily="49" charset="0"/>
                <a:cs typeface="Courier New" panose="02070309020205020404" pitchFamily="49" charset="0"/>
              </a:rPr>
              <a:t>logical, dimension(365) :: </a:t>
            </a:r>
            <a:r>
              <a:rPr lang="en-US" dirty="0" err="1" smtClean="0">
                <a:latin typeface="Courier New" panose="02070309020205020404" pitchFamily="49" charset="0"/>
                <a:cs typeface="Courier New" panose="02070309020205020404" pitchFamily="49" charset="0"/>
              </a:rPr>
              <a:t>is_max</a:t>
            </a:r>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integer                 :: day</a:t>
            </a:r>
          </a:p>
          <a:p>
            <a:pPr marL="0" indent="0">
              <a:buNone/>
            </a:pPr>
            <a:r>
              <a:rPr lang="en-US" dirty="0" err="1" smtClean="0">
                <a:latin typeface="Courier New" panose="02070309020205020404" pitchFamily="49" charset="0"/>
                <a:cs typeface="Courier New" panose="02070309020205020404" pitchFamily="49" charset="0"/>
              </a:rPr>
              <a:t>is_max</a:t>
            </a:r>
            <a:r>
              <a:rPr lang="en-US" dirty="0" smtClean="0">
                <a:latin typeface="Courier New" panose="02070309020205020404" pitchFamily="49" charset="0"/>
                <a:cs typeface="Courier New" panose="02070309020205020404" pitchFamily="49" charset="0"/>
              </a:rPr>
              <a:t>=temps==</a:t>
            </a:r>
            <a:r>
              <a:rPr lang="en-US" dirty="0" err="1" smtClean="0">
                <a:latin typeface="Courier New" panose="02070309020205020404" pitchFamily="49" charset="0"/>
                <a:cs typeface="Courier New" panose="02070309020205020404" pitchFamily="49" charset="0"/>
              </a:rPr>
              <a:t>maxval</a:t>
            </a:r>
            <a:r>
              <a:rPr lang="en-US" dirty="0" smtClean="0">
                <a:latin typeface="Courier New" panose="02070309020205020404" pitchFamily="49" charset="0"/>
                <a:cs typeface="Courier New" panose="02070309020205020404" pitchFamily="49" charset="0"/>
              </a:rPr>
              <a:t>(temps)</a:t>
            </a:r>
          </a:p>
          <a:p>
            <a:pPr marL="0" indent="0">
              <a:buNone/>
            </a:pPr>
            <a:r>
              <a:rPr lang="en-US" dirty="0" smtClean="0">
                <a:latin typeface="Courier New" panose="02070309020205020404" pitchFamily="49" charset="0"/>
                <a:cs typeface="Courier New" panose="02070309020205020404" pitchFamily="49" charset="0"/>
              </a:rPr>
              <a:t>do day=1,size(</a:t>
            </a:r>
            <a:r>
              <a:rPr lang="en-US" dirty="0" err="1" smtClean="0">
                <a:latin typeface="Courier New" panose="02070309020205020404" pitchFamily="49" charset="0"/>
                <a:cs typeface="Courier New" panose="02070309020205020404" pitchFamily="49" charset="0"/>
              </a:rPr>
              <a:t>is_max</a:t>
            </a:r>
            <a:r>
              <a:rPr lang="en-US" dirty="0" smtClean="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if (</a:t>
            </a:r>
            <a:r>
              <a:rPr lang="en-US" dirty="0" err="1" smtClean="0">
                <a:latin typeface="Courier New" panose="02070309020205020404" pitchFamily="49" charset="0"/>
                <a:cs typeface="Courier New" panose="02070309020205020404" pitchFamily="49" charset="0"/>
              </a:rPr>
              <a:t>is_max</a:t>
            </a:r>
            <a:r>
              <a:rPr lang="en-US" dirty="0" smtClean="0">
                <a:latin typeface="Courier New" panose="02070309020205020404" pitchFamily="49" charset="0"/>
                <a:cs typeface="Courier New" panose="02070309020205020404" pitchFamily="49" charset="0"/>
              </a:rPr>
              <a:t>(day)) then</a:t>
            </a: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print *, dates(day)</a:t>
            </a: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endif</a:t>
            </a:r>
            <a:endParaRPr lang="en-US" dirty="0" smtClean="0">
              <a:latin typeface="Courier New" panose="02070309020205020404" pitchFamily="49" charset="0"/>
              <a:cs typeface="Courier New" panose="02070309020205020404" pitchFamily="49" charset="0"/>
            </a:endParaRPr>
          </a:p>
          <a:p>
            <a:pPr marL="0" indent="0">
              <a:buNone/>
            </a:pPr>
            <a:r>
              <a:rPr lang="en-US" dirty="0" err="1" smtClean="0">
                <a:latin typeface="Courier New" panose="02070309020205020404" pitchFamily="49" charset="0"/>
                <a:cs typeface="Courier New" panose="02070309020205020404" pitchFamily="49" charset="0"/>
              </a:rPr>
              <a:t>enddo</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97708222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a:t>
            </a:r>
            <a:endParaRPr lang="en-US" dirty="0"/>
          </a:p>
        </p:txBody>
      </p:sp>
      <p:sp>
        <p:nvSpPr>
          <p:cNvPr id="3" name="Content Placeholder 2"/>
          <p:cNvSpPr>
            <a:spLocks noGrp="1"/>
          </p:cNvSpPr>
          <p:nvPr>
            <p:ph idx="1"/>
          </p:nvPr>
        </p:nvSpPr>
        <p:spPr/>
        <p:txBody>
          <a:bodyPr/>
          <a:lstStyle/>
          <a:p>
            <a:r>
              <a:rPr lang="en-US" dirty="0" smtClean="0"/>
              <a:t>Where functions like a “</a:t>
            </a:r>
            <a:r>
              <a:rPr lang="en-US" dirty="0" err="1" smtClean="0"/>
              <a:t>vectorized</a:t>
            </a:r>
            <a:r>
              <a:rPr lang="en-US" dirty="0" smtClean="0"/>
              <a:t>” </a:t>
            </a:r>
            <a:r>
              <a:rPr lang="en-US" dirty="0" err="1" smtClean="0"/>
              <a:t>loop+conditional</a:t>
            </a:r>
            <a:r>
              <a:rPr lang="en-US" dirty="0" smtClean="0"/>
              <a:t>.</a:t>
            </a:r>
          </a:p>
          <a:p>
            <a:r>
              <a:rPr lang="en-US" dirty="0" smtClean="0"/>
              <a:t>The clauses must be array assignments.</a:t>
            </a:r>
          </a:p>
          <a:p>
            <a:pPr marL="0" indent="0">
              <a:buNone/>
            </a:pPr>
            <a:r>
              <a:rPr lang="en-US" dirty="0" smtClean="0">
                <a:latin typeface="Courier New"/>
                <a:cs typeface="Courier New"/>
              </a:rPr>
              <a:t>  where ( A&gt;=0.0 )</a:t>
            </a:r>
          </a:p>
          <a:p>
            <a:pPr marL="0" indent="0">
              <a:buNone/>
            </a:pPr>
            <a:r>
              <a:rPr lang="en-US" dirty="0">
                <a:latin typeface="Courier New"/>
                <a:cs typeface="Courier New"/>
              </a:rPr>
              <a:t> </a:t>
            </a:r>
            <a:r>
              <a:rPr lang="en-US" dirty="0" smtClean="0">
                <a:latin typeface="Courier New"/>
                <a:cs typeface="Courier New"/>
              </a:rPr>
              <a:t>   B=</a:t>
            </a:r>
            <a:r>
              <a:rPr lang="en-US" dirty="0" err="1" smtClean="0">
                <a:latin typeface="Courier New"/>
                <a:cs typeface="Courier New"/>
              </a:rPr>
              <a:t>sqrt</a:t>
            </a:r>
            <a:r>
              <a:rPr lang="en-US" dirty="0" smtClean="0">
                <a:latin typeface="Courier New"/>
                <a:cs typeface="Courier New"/>
              </a:rPr>
              <a:t>(A)</a:t>
            </a:r>
          </a:p>
          <a:p>
            <a:pPr marL="0" indent="0">
              <a:buNone/>
            </a:pPr>
            <a:r>
              <a:rPr lang="en-US" dirty="0" smtClean="0">
                <a:latin typeface="Courier New"/>
                <a:cs typeface="Courier New"/>
              </a:rPr>
              <a:t>  elsewhere</a:t>
            </a:r>
          </a:p>
          <a:p>
            <a:pPr marL="0" indent="0">
              <a:buNone/>
            </a:pPr>
            <a:r>
              <a:rPr lang="en-US" dirty="0">
                <a:latin typeface="Courier New"/>
                <a:cs typeface="Courier New"/>
              </a:rPr>
              <a:t> </a:t>
            </a:r>
            <a:r>
              <a:rPr lang="en-US" dirty="0" smtClean="0">
                <a:latin typeface="Courier New"/>
                <a:cs typeface="Courier New"/>
              </a:rPr>
              <a:t>   B=0.</a:t>
            </a:r>
          </a:p>
          <a:p>
            <a:pPr marL="0" indent="0">
              <a:buNone/>
            </a:pPr>
            <a:r>
              <a:rPr lang="en-US" dirty="0" smtClean="0">
                <a:latin typeface="Courier New"/>
                <a:cs typeface="Courier New"/>
              </a:rPr>
              <a:t>  end where</a:t>
            </a:r>
            <a:endParaRPr lang="en-US" dirty="0">
              <a:latin typeface="Courier New"/>
              <a:cs typeface="Courier New"/>
            </a:endParaRPr>
          </a:p>
        </p:txBody>
      </p:sp>
    </p:spTree>
    <p:extLst>
      <p:ext uri="{BB962C8B-B14F-4D97-AF65-F5344CB8AC3E}">
        <p14:creationId xmlns:p14="http://schemas.microsoft.com/office/powerpoint/2010/main" val="245518720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Allocatable</a:t>
            </a:r>
            <a:r>
              <a:rPr lang="en-US" dirty="0" smtClean="0"/>
              <a:t> Arrays</a:t>
            </a:r>
            <a:endParaRPr lang="en-US" dirty="0"/>
          </a:p>
        </p:txBody>
      </p:sp>
      <p:sp>
        <p:nvSpPr>
          <p:cNvPr id="3" name="Content Placeholder 2"/>
          <p:cNvSpPr>
            <a:spLocks noGrp="1"/>
          </p:cNvSpPr>
          <p:nvPr>
            <p:ph idx="1"/>
          </p:nvPr>
        </p:nvSpPr>
        <p:spPr/>
        <p:txBody>
          <a:bodyPr/>
          <a:lstStyle/>
          <a:p>
            <a:r>
              <a:rPr lang="en-US" dirty="0"/>
              <a:t>Arrays may be sized at runtime by making them </a:t>
            </a:r>
            <a:r>
              <a:rPr lang="en-US" i="1" dirty="0" err="1"/>
              <a:t>allocatable</a:t>
            </a:r>
            <a:r>
              <a:rPr lang="en-US" dirty="0"/>
              <a:t>.  They are declared with an </a:t>
            </a:r>
            <a:r>
              <a:rPr lang="en-US" dirty="0" err="1">
                <a:latin typeface="Courier New"/>
                <a:cs typeface="Courier New"/>
              </a:rPr>
              <a:t>allocatable</a:t>
            </a:r>
            <a:r>
              <a:rPr lang="en-US" dirty="0"/>
              <a:t> attribute and a colon for each dimension.</a:t>
            </a:r>
          </a:p>
          <a:p>
            <a:pPr marL="0" indent="0">
              <a:buNone/>
            </a:pPr>
            <a:r>
              <a:rPr lang="en-US" sz="2000" dirty="0" smtClean="0">
                <a:latin typeface="Courier New"/>
                <a:cs typeface="Courier New"/>
              </a:rPr>
              <a:t>  </a:t>
            </a:r>
            <a:r>
              <a:rPr lang="en-US" sz="2400" dirty="0" smtClean="0">
                <a:latin typeface="Courier New"/>
                <a:cs typeface="Courier New"/>
              </a:rPr>
              <a:t>REAL</a:t>
            </a:r>
            <a:r>
              <a:rPr lang="en-US" sz="2400" dirty="0">
                <a:latin typeface="Courier New"/>
                <a:cs typeface="Courier New"/>
              </a:rPr>
              <a:t>, ALLOCATABLE, DIMENSION(</a:t>
            </a:r>
            <a:r>
              <a:rPr lang="en-US" sz="2400" dirty="0">
                <a:latin typeface="Courier New"/>
                <a:cs typeface="Courier New"/>
                <a:sym typeface="Wingdings"/>
              </a:rPr>
              <a:t>:) :: A, </a:t>
            </a:r>
            <a:r>
              <a:rPr lang="en-US" sz="2400" dirty="0" smtClean="0">
                <a:latin typeface="Courier New"/>
                <a:cs typeface="Courier New"/>
                <a:sym typeface="Wingdings"/>
              </a:rPr>
              <a:t>B</a:t>
            </a:r>
          </a:p>
          <a:p>
            <a:r>
              <a:rPr lang="en-US" dirty="0" smtClean="0">
                <a:cs typeface="Courier New"/>
                <a:sym typeface="Wingdings"/>
              </a:rPr>
              <a:t>If any dimension is </a:t>
            </a:r>
            <a:r>
              <a:rPr lang="en-US" dirty="0" err="1" smtClean="0">
                <a:latin typeface="Courier New"/>
                <a:cs typeface="Courier New"/>
                <a:sym typeface="Wingdings"/>
              </a:rPr>
              <a:t>allocatable</a:t>
            </a:r>
            <a:r>
              <a:rPr lang="en-US" dirty="0" smtClean="0">
                <a:cs typeface="Courier New"/>
                <a:sym typeface="Wingdings"/>
              </a:rPr>
              <a:t>, all must be.</a:t>
            </a:r>
            <a:endParaRPr lang="en-US" dirty="0">
              <a:cs typeface="Courier New"/>
              <a:sym typeface="Wingdings"/>
            </a:endParaRPr>
          </a:p>
          <a:p>
            <a:r>
              <a:rPr lang="en-US" dirty="0">
                <a:cs typeface="American Typewriter"/>
                <a:sym typeface="Wingdings"/>
              </a:rPr>
              <a:t>They must be allocated before they are used, so their size must be known at runtime.</a:t>
            </a:r>
          </a:p>
          <a:p>
            <a:pPr marL="0" indent="0">
              <a:buNone/>
            </a:pPr>
            <a:r>
              <a:rPr lang="en-US" sz="2400" dirty="0" smtClean="0">
                <a:latin typeface="Courier New"/>
                <a:cs typeface="Courier New"/>
                <a:sym typeface="Wingdings"/>
              </a:rPr>
              <a:t>  ALLOCATE</a:t>
            </a:r>
            <a:r>
              <a:rPr lang="en-US" sz="2400" dirty="0">
                <a:latin typeface="Courier New"/>
                <a:cs typeface="Courier New"/>
                <a:sym typeface="Wingdings"/>
              </a:rPr>
              <a:t>(A(NMAX),B(MMAX)</a:t>
            </a:r>
            <a:r>
              <a:rPr lang="en-US" sz="2400" dirty="0" smtClean="0">
                <a:latin typeface="Courier New"/>
                <a:cs typeface="Courier New"/>
                <a:sym typeface="Wingdings"/>
              </a:rPr>
              <a:t>)</a:t>
            </a:r>
            <a:endParaRPr lang="en-US" sz="2400" dirty="0">
              <a:latin typeface="Courier New"/>
              <a:cs typeface="Courier New"/>
            </a:endParaRPr>
          </a:p>
        </p:txBody>
      </p:sp>
    </p:spTree>
    <p:extLst>
      <p:ext uri="{BB962C8B-B14F-4D97-AF65-F5344CB8AC3E}">
        <p14:creationId xmlns:p14="http://schemas.microsoft.com/office/powerpoint/2010/main" val="403680355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Fortran Loops and Conditionals</a:t>
            </a:r>
            <a:endParaRPr lang="en-US" dirty="0"/>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170000249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Conditionals</a:t>
            </a:r>
            <a:endParaRPr lang="en-US" dirty="0"/>
          </a:p>
        </p:txBody>
      </p:sp>
      <p:sp>
        <p:nvSpPr>
          <p:cNvPr id="3" name="Content Placeholder 2"/>
          <p:cNvSpPr>
            <a:spLocks noGrp="1"/>
          </p:cNvSpPr>
          <p:nvPr>
            <p:ph idx="1"/>
          </p:nvPr>
        </p:nvSpPr>
        <p:spPr/>
        <p:txBody>
          <a:bodyPr/>
          <a:lstStyle/>
          <a:p>
            <a:pPr marL="0" indent="0">
              <a:buNone/>
            </a:pPr>
            <a:r>
              <a:rPr lang="en-US" dirty="0" err="1" smtClean="0">
                <a:latin typeface="Courier New"/>
                <a:cs typeface="Courier New"/>
              </a:rPr>
              <a:t>elseif</a:t>
            </a:r>
            <a:r>
              <a:rPr lang="en-US" dirty="0" smtClean="0">
                <a:latin typeface="Courier New"/>
                <a:cs typeface="Courier New"/>
              </a:rPr>
              <a:t>/else if </a:t>
            </a:r>
            <a:r>
              <a:rPr lang="en-US" dirty="0" smtClean="0"/>
              <a:t> </a:t>
            </a:r>
            <a:r>
              <a:rPr lang="en-US" dirty="0"/>
              <a:t>and </a:t>
            </a:r>
            <a:r>
              <a:rPr lang="en-US" dirty="0">
                <a:latin typeface="Courier New"/>
                <a:cs typeface="Courier New"/>
              </a:rPr>
              <a:t>else</a:t>
            </a:r>
            <a:r>
              <a:rPr lang="en-US" dirty="0"/>
              <a:t> are </a:t>
            </a:r>
            <a:r>
              <a:rPr lang="en-US" dirty="0" smtClean="0"/>
              <a:t>optional</a:t>
            </a:r>
            <a:endParaRPr lang="en-US" dirty="0"/>
          </a:p>
          <a:p>
            <a:pPr marL="0" indent="0">
              <a:buNone/>
            </a:pPr>
            <a:r>
              <a:rPr lang="en-US" dirty="0" smtClean="0"/>
              <a:t>    </a:t>
            </a:r>
            <a:r>
              <a:rPr lang="en-US" dirty="0" smtClean="0">
                <a:latin typeface="Courier New"/>
                <a:cs typeface="Courier New"/>
              </a:rPr>
              <a:t>if </a:t>
            </a:r>
            <a:r>
              <a:rPr lang="en-US" dirty="0">
                <a:latin typeface="Courier New"/>
                <a:cs typeface="Courier New"/>
              </a:rPr>
              <a:t>( comparison ) then</a:t>
            </a:r>
          </a:p>
          <a:p>
            <a:pPr lvl="1" indent="0">
              <a:buNone/>
            </a:pPr>
            <a:r>
              <a:rPr lang="en-US" sz="2800" dirty="0"/>
              <a:t>	code</a:t>
            </a:r>
          </a:p>
          <a:p>
            <a:pPr lvl="1" indent="0">
              <a:buNone/>
            </a:pPr>
            <a:r>
              <a:rPr lang="en-US" sz="2800" dirty="0" err="1">
                <a:latin typeface="Courier New"/>
                <a:cs typeface="Courier New"/>
              </a:rPr>
              <a:t>elseif</a:t>
            </a:r>
            <a:r>
              <a:rPr lang="en-US" sz="2800" dirty="0">
                <a:latin typeface="Courier New"/>
                <a:cs typeface="Courier New"/>
              </a:rPr>
              <a:t> ( comparison) then</a:t>
            </a:r>
          </a:p>
          <a:p>
            <a:pPr lvl="1" indent="0">
              <a:buNone/>
            </a:pPr>
            <a:r>
              <a:rPr lang="en-US" sz="2800" dirty="0"/>
              <a:t>     more code</a:t>
            </a:r>
          </a:p>
          <a:p>
            <a:pPr lvl="1" indent="0">
              <a:buNone/>
            </a:pPr>
            <a:r>
              <a:rPr lang="en-US" sz="2800" dirty="0">
                <a:latin typeface="Courier New"/>
                <a:cs typeface="Courier New"/>
              </a:rPr>
              <a:t>else</a:t>
            </a:r>
            <a:r>
              <a:rPr lang="en-US" sz="2800" dirty="0"/>
              <a:t> </a:t>
            </a:r>
          </a:p>
          <a:p>
            <a:pPr lvl="1" indent="0">
              <a:buNone/>
            </a:pPr>
            <a:r>
              <a:rPr lang="en-US" sz="2800" dirty="0"/>
              <a:t>	yet more code</a:t>
            </a:r>
          </a:p>
          <a:p>
            <a:pPr lvl="1" indent="0">
              <a:buNone/>
            </a:pPr>
            <a:r>
              <a:rPr lang="en-US" sz="2800" dirty="0" err="1" smtClean="0">
                <a:latin typeface="Courier New"/>
                <a:cs typeface="Courier New"/>
              </a:rPr>
              <a:t>endif</a:t>
            </a:r>
            <a:endParaRPr lang="en-US" sz="2800" dirty="0">
              <a:latin typeface="Courier New"/>
              <a:cs typeface="Courier New"/>
            </a:endParaRPr>
          </a:p>
        </p:txBody>
      </p:sp>
    </p:spTree>
    <p:extLst>
      <p:ext uri="{BB962C8B-B14F-4D97-AF65-F5344CB8AC3E}">
        <p14:creationId xmlns:p14="http://schemas.microsoft.com/office/powerpoint/2010/main" val="270064809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 CASE</a:t>
            </a:r>
            <a:endParaRPr lang="en-US" dirty="0"/>
          </a:p>
        </p:txBody>
      </p:sp>
      <p:sp>
        <p:nvSpPr>
          <p:cNvPr id="3" name="Content Placeholder 2"/>
          <p:cNvSpPr>
            <a:spLocks noGrp="1"/>
          </p:cNvSpPr>
          <p:nvPr>
            <p:ph idx="1"/>
          </p:nvPr>
        </p:nvSpPr>
        <p:spPr/>
        <p:txBody>
          <a:bodyPr>
            <a:normAutofit fontScale="47500" lnSpcReduction="20000"/>
          </a:bodyPr>
          <a:lstStyle/>
          <a:p>
            <a:r>
              <a:rPr lang="en-US" sz="3600" dirty="0"/>
              <a:t>Many else ifs can become confusing</a:t>
            </a:r>
            <a:r>
              <a:rPr lang="en-US" sz="3600" dirty="0" smtClean="0"/>
              <a:t>.</a:t>
            </a:r>
          </a:p>
          <a:p>
            <a:pPr lvl="1"/>
            <a:r>
              <a:rPr lang="en-US" sz="3200" dirty="0" smtClean="0"/>
              <a:t>Expression must be character, integer, or logical</a:t>
            </a:r>
          </a:p>
          <a:p>
            <a:pPr lvl="1"/>
            <a:r>
              <a:rPr lang="en-US" sz="3200" dirty="0" smtClean="0"/>
              <a:t>Ranges only applicable for numeric or character expressions</a:t>
            </a:r>
            <a:endParaRPr lang="en-US" sz="3200" dirty="0"/>
          </a:p>
          <a:p>
            <a:pPr marL="0" indent="0">
              <a:buNone/>
            </a:pPr>
            <a:r>
              <a:rPr lang="en-US" dirty="0" smtClean="0">
                <a:latin typeface="American Typewriter"/>
                <a:cs typeface="American Typewriter"/>
              </a:rPr>
              <a:t>   </a:t>
            </a:r>
            <a:r>
              <a:rPr lang="en-US" sz="3100" dirty="0" smtClean="0">
                <a:latin typeface="American Typewriter"/>
                <a:cs typeface="American Typewriter"/>
              </a:rPr>
              <a:t> </a:t>
            </a:r>
            <a:r>
              <a:rPr lang="en-US" sz="3100" dirty="0" smtClean="0">
                <a:latin typeface="Courier New"/>
                <a:cs typeface="Courier New"/>
              </a:rPr>
              <a:t>SELECT </a:t>
            </a:r>
            <a:r>
              <a:rPr lang="en-US" sz="3100" dirty="0">
                <a:latin typeface="Courier New"/>
                <a:cs typeface="Courier New"/>
              </a:rPr>
              <a:t>CASE (expression)</a:t>
            </a:r>
          </a:p>
          <a:p>
            <a:pPr marL="0" indent="0">
              <a:buNone/>
            </a:pPr>
            <a:r>
              <a:rPr lang="en-US" sz="3100" dirty="0">
                <a:latin typeface="Courier New"/>
                <a:cs typeface="Courier New"/>
              </a:rPr>
              <a:t>	</a:t>
            </a:r>
            <a:r>
              <a:rPr lang="en-US" sz="3100" dirty="0" smtClean="0">
                <a:latin typeface="Courier New"/>
                <a:cs typeface="Courier New"/>
              </a:rPr>
              <a:t>CASE</a:t>
            </a:r>
            <a:r>
              <a:rPr lang="en-US" sz="3100" dirty="0">
                <a:latin typeface="Courier New"/>
                <a:cs typeface="Courier New"/>
              </a:rPr>
              <a:t>(:value0)   ! Expression &lt;= value0</a:t>
            </a:r>
          </a:p>
          <a:p>
            <a:pPr marL="0" indent="0">
              <a:buNone/>
            </a:pPr>
            <a:r>
              <a:rPr lang="en-US" sz="3100" dirty="0">
                <a:latin typeface="Courier New"/>
                <a:cs typeface="Courier New"/>
              </a:rPr>
              <a:t>		</a:t>
            </a:r>
            <a:r>
              <a:rPr lang="en-US" sz="3100" dirty="0" smtClean="0">
                <a:latin typeface="Courier New"/>
                <a:cs typeface="Courier New"/>
              </a:rPr>
              <a:t>code</a:t>
            </a:r>
            <a:endParaRPr lang="en-US" sz="3100" dirty="0">
              <a:latin typeface="Courier New"/>
              <a:cs typeface="Courier New"/>
            </a:endParaRPr>
          </a:p>
          <a:p>
            <a:pPr marL="0" indent="0">
              <a:buNone/>
            </a:pPr>
            <a:r>
              <a:rPr lang="en-US" sz="3100" dirty="0">
                <a:latin typeface="Courier New"/>
                <a:cs typeface="Courier New"/>
              </a:rPr>
              <a:t>	</a:t>
            </a:r>
            <a:r>
              <a:rPr lang="en-US" sz="3100" dirty="0" smtClean="0">
                <a:latin typeface="Courier New"/>
                <a:cs typeface="Courier New"/>
              </a:rPr>
              <a:t>CASE</a:t>
            </a:r>
            <a:r>
              <a:rPr lang="en-US" sz="3100" dirty="0">
                <a:latin typeface="Courier New"/>
                <a:cs typeface="Courier New"/>
              </a:rPr>
              <a:t>(value1)</a:t>
            </a:r>
          </a:p>
          <a:p>
            <a:pPr lvl="1" indent="0">
              <a:buNone/>
            </a:pPr>
            <a:r>
              <a:rPr lang="en-US" sz="3100" dirty="0">
                <a:latin typeface="Courier New"/>
                <a:cs typeface="Courier New"/>
              </a:rPr>
              <a:t>		code</a:t>
            </a:r>
          </a:p>
          <a:p>
            <a:pPr lvl="1" indent="0">
              <a:buNone/>
            </a:pPr>
            <a:r>
              <a:rPr lang="en-US" sz="3100" dirty="0">
                <a:latin typeface="Courier New"/>
                <a:cs typeface="Courier New"/>
              </a:rPr>
              <a:t>	CASE(value2)</a:t>
            </a:r>
          </a:p>
          <a:p>
            <a:pPr lvl="1" indent="0">
              <a:buNone/>
            </a:pPr>
            <a:r>
              <a:rPr lang="en-US" sz="3100" dirty="0">
                <a:latin typeface="Courier New"/>
                <a:cs typeface="Courier New"/>
              </a:rPr>
              <a:t>		</a:t>
            </a:r>
            <a:r>
              <a:rPr lang="en-US" sz="3100" dirty="0" smtClean="0">
                <a:latin typeface="Courier New"/>
                <a:cs typeface="Courier New"/>
              </a:rPr>
              <a:t>code</a:t>
            </a:r>
            <a:endParaRPr lang="en-US" sz="3100" dirty="0">
              <a:latin typeface="Courier New"/>
              <a:cs typeface="Courier New"/>
              <a:sym typeface="Wingdings"/>
            </a:endParaRPr>
          </a:p>
          <a:p>
            <a:pPr lvl="1" indent="0">
              <a:buNone/>
            </a:pPr>
            <a:r>
              <a:rPr lang="en-US" sz="3100" dirty="0" smtClean="0">
                <a:latin typeface="Courier New"/>
                <a:cs typeface="Courier New"/>
              </a:rPr>
              <a:t>   CASE</a:t>
            </a:r>
            <a:r>
              <a:rPr lang="en-US" sz="3100" dirty="0">
                <a:latin typeface="Courier New"/>
                <a:cs typeface="Courier New"/>
              </a:rPr>
              <a:t>(</a:t>
            </a:r>
            <a:r>
              <a:rPr lang="en-US" sz="3100" dirty="0" smtClean="0">
                <a:latin typeface="Courier New"/>
                <a:cs typeface="Courier New"/>
              </a:rPr>
              <a:t>value3</a:t>
            </a:r>
            <a:r>
              <a:rPr lang="en-US" sz="3100" dirty="0" smtClean="0">
                <a:latin typeface="Courier New"/>
                <a:cs typeface="Courier New"/>
                <a:sym typeface="Wingdings"/>
              </a:rPr>
              <a:t>:)  ! </a:t>
            </a:r>
            <a:r>
              <a:rPr lang="en-US" sz="3100" dirty="0">
                <a:latin typeface="Courier New"/>
                <a:cs typeface="Courier New"/>
                <a:sym typeface="Wingdings"/>
              </a:rPr>
              <a:t>Expression &gt;=</a:t>
            </a:r>
            <a:r>
              <a:rPr lang="en-US" sz="3100" dirty="0" smtClean="0">
                <a:latin typeface="Courier New"/>
                <a:cs typeface="Courier New"/>
                <a:sym typeface="Wingdings"/>
              </a:rPr>
              <a:t>value3</a:t>
            </a:r>
            <a:endParaRPr lang="en-US" sz="3100" dirty="0">
              <a:latin typeface="Courier New"/>
              <a:cs typeface="Courier New"/>
              <a:sym typeface="Wingdings"/>
            </a:endParaRPr>
          </a:p>
          <a:p>
            <a:pPr lvl="1" indent="0">
              <a:buNone/>
            </a:pPr>
            <a:r>
              <a:rPr lang="en-US" sz="3100" dirty="0">
                <a:latin typeface="Courier New"/>
                <a:cs typeface="Courier New"/>
                <a:sym typeface="Wingdings"/>
              </a:rPr>
              <a:t>		</a:t>
            </a:r>
            <a:r>
              <a:rPr lang="en-US" sz="3100" dirty="0" smtClean="0">
                <a:latin typeface="Courier New"/>
                <a:cs typeface="Courier New"/>
                <a:sym typeface="Wingdings"/>
              </a:rPr>
              <a:t>code</a:t>
            </a:r>
          </a:p>
          <a:p>
            <a:pPr lvl="1" indent="0">
              <a:buNone/>
            </a:pPr>
            <a:r>
              <a:rPr lang="en-US" sz="3100" dirty="0">
                <a:latin typeface="Courier New"/>
                <a:cs typeface="Courier New"/>
                <a:sym typeface="Wingdings"/>
              </a:rPr>
              <a:t>	</a:t>
            </a:r>
            <a:r>
              <a:rPr lang="en-US" sz="3100" dirty="0" smtClean="0">
                <a:latin typeface="Courier New"/>
                <a:cs typeface="Courier New"/>
                <a:sym typeface="Wingdings"/>
              </a:rPr>
              <a:t>CASE (value4,value5,value6) !Multiples OK</a:t>
            </a:r>
          </a:p>
          <a:p>
            <a:pPr lvl="1" indent="0">
              <a:buNone/>
            </a:pPr>
            <a:r>
              <a:rPr lang="en-US" sz="3100" dirty="0">
                <a:latin typeface="Courier New"/>
                <a:cs typeface="Courier New"/>
                <a:sym typeface="Wingdings"/>
              </a:rPr>
              <a:t>	</a:t>
            </a:r>
            <a:r>
              <a:rPr lang="en-US" sz="3100" dirty="0" smtClean="0">
                <a:latin typeface="Courier New"/>
                <a:cs typeface="Courier New"/>
                <a:sym typeface="Wingdings"/>
              </a:rPr>
              <a:t>	code</a:t>
            </a:r>
          </a:p>
          <a:p>
            <a:pPr lvl="1" indent="0">
              <a:buNone/>
            </a:pPr>
            <a:r>
              <a:rPr lang="en-US" sz="3100" dirty="0">
                <a:latin typeface="Courier New"/>
                <a:cs typeface="Courier New"/>
                <a:sym typeface="Wingdings"/>
              </a:rPr>
              <a:t>	</a:t>
            </a:r>
            <a:r>
              <a:rPr lang="en-US" sz="3100" dirty="0" smtClean="0">
                <a:latin typeface="Courier New"/>
                <a:cs typeface="Courier New"/>
                <a:sym typeface="Wingdings"/>
              </a:rPr>
              <a:t>CASE (value7:value9)</a:t>
            </a:r>
          </a:p>
          <a:p>
            <a:pPr lvl="1" indent="0">
              <a:buNone/>
            </a:pPr>
            <a:r>
              <a:rPr lang="en-US" sz="3100" dirty="0">
                <a:latin typeface="Courier New"/>
                <a:cs typeface="Courier New"/>
                <a:sym typeface="Wingdings"/>
              </a:rPr>
              <a:t>	</a:t>
            </a:r>
            <a:r>
              <a:rPr lang="en-US" sz="3100" dirty="0" smtClean="0">
                <a:latin typeface="Courier New"/>
                <a:cs typeface="Courier New"/>
                <a:sym typeface="Wingdings"/>
              </a:rPr>
              <a:t>	code </a:t>
            </a:r>
            <a:endParaRPr lang="en-US" sz="3100" dirty="0">
              <a:latin typeface="Courier New"/>
              <a:cs typeface="Courier New"/>
              <a:sym typeface="Wingdings"/>
            </a:endParaRPr>
          </a:p>
          <a:p>
            <a:pPr lvl="1" indent="0">
              <a:buNone/>
            </a:pPr>
            <a:r>
              <a:rPr lang="en-US" sz="3100" dirty="0">
                <a:latin typeface="Courier New"/>
                <a:cs typeface="Courier New"/>
                <a:sym typeface="Wingdings"/>
              </a:rPr>
              <a:t>	CASE DEFAULT    </a:t>
            </a:r>
            <a:r>
              <a:rPr lang="en-US" sz="3100" dirty="0" smtClean="0">
                <a:latin typeface="Courier New"/>
                <a:cs typeface="Courier New"/>
                <a:sym typeface="Wingdings"/>
              </a:rPr>
              <a:t>! </a:t>
            </a:r>
            <a:r>
              <a:rPr lang="en-US" sz="3100" dirty="0">
                <a:latin typeface="Courier New"/>
                <a:cs typeface="Courier New"/>
                <a:sym typeface="Wingdings"/>
              </a:rPr>
              <a:t>Optional</a:t>
            </a:r>
          </a:p>
          <a:p>
            <a:pPr lvl="1" indent="0">
              <a:buNone/>
            </a:pPr>
            <a:r>
              <a:rPr lang="en-US" sz="3100" dirty="0">
                <a:latin typeface="Courier New"/>
                <a:cs typeface="Courier New"/>
                <a:sym typeface="Wingdings"/>
              </a:rPr>
              <a:t>		code</a:t>
            </a:r>
          </a:p>
          <a:p>
            <a:pPr lvl="1" indent="0">
              <a:buNone/>
            </a:pPr>
            <a:r>
              <a:rPr lang="en-US" sz="3100" dirty="0">
                <a:latin typeface="Courier New"/>
                <a:cs typeface="Courier New"/>
                <a:sym typeface="Wingdings"/>
              </a:rPr>
              <a:t>END SELECT</a:t>
            </a:r>
            <a:endParaRPr lang="en-US" sz="3100" dirty="0">
              <a:latin typeface="Courier New"/>
              <a:cs typeface="Courier New"/>
            </a:endParaRPr>
          </a:p>
          <a:p>
            <a:pPr lvl="1" indent="0">
              <a:buNone/>
            </a:pPr>
            <a:endParaRPr lang="en-US" sz="3100" dirty="0">
              <a:latin typeface="American Typewriter"/>
              <a:cs typeface="American Typewriter"/>
            </a:endParaRPr>
          </a:p>
        </p:txBody>
      </p:sp>
    </p:spTree>
    <p:extLst>
      <p:ext uri="{BB962C8B-B14F-4D97-AF65-F5344CB8AC3E}">
        <p14:creationId xmlns:p14="http://schemas.microsoft.com/office/powerpoint/2010/main" val="264927843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 Example</a:t>
            </a:r>
            <a:endParaRPr lang="en-US" dirty="0"/>
          </a:p>
        </p:txBody>
      </p:sp>
      <p:sp>
        <p:nvSpPr>
          <p:cNvPr id="3" name="Content Placeholder 2"/>
          <p:cNvSpPr>
            <a:spLocks noGrp="1"/>
          </p:cNvSpPr>
          <p:nvPr>
            <p:ph idx="1"/>
          </p:nvPr>
        </p:nvSpPr>
        <p:spPr/>
        <p:txBody>
          <a:bodyPr>
            <a:normAutofit lnSpcReduction="10000"/>
          </a:bodyPr>
          <a:lstStyle/>
          <a:p>
            <a:r>
              <a:rPr lang="en-US" dirty="0" smtClean="0"/>
              <a:t>select case (x)</a:t>
            </a:r>
          </a:p>
          <a:p>
            <a:pPr lvl="1"/>
            <a:r>
              <a:rPr lang="en-US" dirty="0" smtClean="0"/>
              <a:t>case  (:0)</a:t>
            </a:r>
          </a:p>
          <a:p>
            <a:pPr lvl="2"/>
            <a:r>
              <a:rPr lang="en-US" dirty="0" smtClean="0"/>
              <a:t>y</a:t>
            </a:r>
            <a:r>
              <a:rPr lang="mr-IN" dirty="0" smtClean="0"/>
              <a:t>=-</a:t>
            </a:r>
            <a:r>
              <a:rPr lang="en-US" dirty="0" smtClean="0"/>
              <a:t>x</a:t>
            </a:r>
          </a:p>
          <a:p>
            <a:pPr lvl="1"/>
            <a:r>
              <a:rPr lang="en-US" dirty="0" smtClean="0"/>
              <a:t>case (1)</a:t>
            </a:r>
          </a:p>
          <a:p>
            <a:pPr lvl="2"/>
            <a:r>
              <a:rPr lang="en-US" dirty="0" smtClean="0"/>
              <a:t>y=x+3.</a:t>
            </a:r>
          </a:p>
          <a:p>
            <a:pPr lvl="1"/>
            <a:r>
              <a:rPr lang="en-US" dirty="0" smtClean="0"/>
              <a:t>case (2:9)</a:t>
            </a:r>
          </a:p>
          <a:p>
            <a:pPr lvl="2"/>
            <a:r>
              <a:rPr lang="en-US" dirty="0" smtClean="0"/>
              <a:t>y=float(x)/2.</a:t>
            </a:r>
          </a:p>
          <a:p>
            <a:pPr lvl="1"/>
            <a:r>
              <a:rPr lang="en-US" dirty="0" smtClean="0"/>
              <a:t>case (10</a:t>
            </a:r>
            <a:r>
              <a:rPr lang="mr-IN" dirty="0" smtClean="0">
                <a:sym typeface="Wingdings"/>
              </a:rPr>
              <a:t>:</a:t>
            </a:r>
            <a:r>
              <a:rPr lang="en-US" dirty="0" smtClean="0">
                <a:sym typeface="Wingdings"/>
              </a:rPr>
              <a:t>20</a:t>
            </a:r>
            <a:r>
              <a:rPr lang="mr-IN" dirty="0" smtClean="0">
                <a:sym typeface="Wingdings"/>
              </a:rPr>
              <a:t>)</a:t>
            </a:r>
            <a:endParaRPr lang="en-US" dirty="0" smtClean="0">
              <a:sym typeface="Wingdings"/>
            </a:endParaRPr>
          </a:p>
          <a:p>
            <a:pPr lvl="2"/>
            <a:r>
              <a:rPr lang="en-US" dirty="0" smtClean="0">
                <a:sym typeface="Wingdings"/>
              </a:rPr>
              <a:t>y=float(x)/3.</a:t>
            </a:r>
          </a:p>
          <a:p>
            <a:pPr lvl="1"/>
            <a:r>
              <a:rPr lang="en-US" dirty="0" smtClean="0">
                <a:sym typeface="Wingdings"/>
              </a:rPr>
              <a:t>case default</a:t>
            </a:r>
          </a:p>
          <a:p>
            <a:pPr lvl="2"/>
            <a:r>
              <a:rPr lang="en-US" dirty="0" smtClean="0">
                <a:sym typeface="Wingdings"/>
              </a:rPr>
              <a:t>y=0.</a:t>
            </a:r>
          </a:p>
          <a:p>
            <a:r>
              <a:rPr lang="en-US" dirty="0" smtClean="0">
                <a:sym typeface="Wingdings"/>
              </a:rPr>
              <a:t>end select</a:t>
            </a:r>
            <a:endParaRPr lang="en-US" dirty="0"/>
          </a:p>
        </p:txBody>
      </p:sp>
    </p:spTree>
    <p:extLst>
      <p:ext uri="{BB962C8B-B14F-4D97-AF65-F5344CB8AC3E}">
        <p14:creationId xmlns:p14="http://schemas.microsoft.com/office/powerpoint/2010/main" val="134471514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 Loop</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DO is the equivalent of FOR in languages like C/C++.</a:t>
            </a:r>
          </a:p>
          <a:p>
            <a:r>
              <a:rPr lang="en-US" dirty="0" smtClean="0"/>
              <a:t>DO executes a fixed number of iterations unless explicitly terminated.</a:t>
            </a:r>
          </a:p>
          <a:p>
            <a:r>
              <a:rPr lang="en-US" dirty="0" smtClean="0"/>
              <a:t>DO can iterate only over integer sequences.</a:t>
            </a:r>
          </a:p>
          <a:p>
            <a:pPr marL="0" indent="0">
              <a:buNone/>
            </a:pPr>
            <a:r>
              <a:rPr lang="en-US" dirty="0"/>
              <a:t> </a:t>
            </a:r>
            <a:r>
              <a:rPr lang="en-US" dirty="0" smtClean="0"/>
              <a:t> </a:t>
            </a:r>
            <a:r>
              <a:rPr lang="en-US" dirty="0" smtClean="0">
                <a:latin typeface="Courier New"/>
                <a:cs typeface="Courier New"/>
              </a:rPr>
              <a:t>INTEGER   </a:t>
            </a:r>
            <a:r>
              <a:rPr lang="en-US" dirty="0">
                <a:latin typeface="Courier New"/>
                <a:cs typeface="Courier New"/>
              </a:rPr>
              <a:t>:: L, </a:t>
            </a:r>
            <a:r>
              <a:rPr lang="en-US" dirty="0" smtClean="0">
                <a:latin typeface="Courier New"/>
                <a:cs typeface="Courier New"/>
              </a:rPr>
              <a:t>U, S</a:t>
            </a:r>
            <a:endParaRPr lang="en-US" dirty="0">
              <a:latin typeface="Courier New"/>
              <a:cs typeface="Courier New"/>
            </a:endParaRPr>
          </a:p>
          <a:p>
            <a:pPr marL="0" indent="0">
              <a:buNone/>
            </a:pPr>
            <a:r>
              <a:rPr lang="en-US" dirty="0">
                <a:latin typeface="Courier New"/>
                <a:cs typeface="Courier New"/>
              </a:rPr>
              <a:t> INTEGER   :: </a:t>
            </a:r>
            <a:r>
              <a:rPr lang="en-US" dirty="0" smtClean="0">
                <a:latin typeface="Courier New"/>
                <a:cs typeface="Courier New"/>
              </a:rPr>
              <a:t>I</a:t>
            </a:r>
            <a:endParaRPr lang="en-US" dirty="0">
              <a:latin typeface="Courier New"/>
              <a:cs typeface="Courier New"/>
            </a:endParaRPr>
          </a:p>
          <a:p>
            <a:pPr marL="0" indent="0">
              <a:buNone/>
            </a:pPr>
            <a:r>
              <a:rPr lang="en-US" dirty="0">
                <a:latin typeface="Courier New"/>
                <a:cs typeface="Courier New"/>
              </a:rPr>
              <a:t> DO I=L,U,</a:t>
            </a:r>
            <a:r>
              <a:rPr lang="en-US" dirty="0" smtClean="0">
                <a:latin typeface="Courier New"/>
                <a:cs typeface="Courier New"/>
              </a:rPr>
              <a:t>S</a:t>
            </a:r>
          </a:p>
          <a:p>
            <a:pPr marL="0" indent="0">
              <a:buNone/>
            </a:pPr>
            <a:r>
              <a:rPr lang="en-US" dirty="0">
                <a:latin typeface="Courier New"/>
                <a:cs typeface="Courier New"/>
              </a:rPr>
              <a:t> </a:t>
            </a:r>
            <a:r>
              <a:rPr lang="en-US" dirty="0" smtClean="0">
                <a:latin typeface="Courier New"/>
                <a:cs typeface="Courier New"/>
              </a:rPr>
              <a:t>  …</a:t>
            </a:r>
          </a:p>
          <a:p>
            <a:pPr marL="0" indent="0">
              <a:buNone/>
            </a:pPr>
            <a:r>
              <a:rPr lang="en-US" dirty="0">
                <a:latin typeface="Courier New"/>
                <a:cs typeface="Courier New"/>
              </a:rPr>
              <a:t> </a:t>
            </a:r>
            <a:r>
              <a:rPr lang="en-US" dirty="0" smtClean="0">
                <a:latin typeface="Courier New"/>
                <a:cs typeface="Courier New"/>
              </a:rPr>
              <a:t>END DO</a:t>
            </a:r>
            <a:endParaRPr lang="en-US" dirty="0">
              <a:latin typeface="Courier New"/>
              <a:cs typeface="Courier New"/>
            </a:endParaRPr>
          </a:p>
          <a:p>
            <a:pPr marL="0" indent="0">
              <a:buNone/>
            </a:pPr>
            <a:r>
              <a:rPr lang="en-US" dirty="0">
                <a:latin typeface="American Typewriter"/>
                <a:cs typeface="American Typewriter"/>
              </a:rPr>
              <a:t>       </a:t>
            </a:r>
            <a:r>
              <a:rPr lang="en-US" dirty="0">
                <a:latin typeface="Courier New"/>
                <a:cs typeface="Courier New"/>
              </a:rPr>
              <a:t>I</a:t>
            </a:r>
            <a:r>
              <a:rPr lang="en-US" dirty="0">
                <a:cs typeface="American Typewriter"/>
              </a:rPr>
              <a:t>: Loop variable</a:t>
            </a:r>
          </a:p>
          <a:p>
            <a:pPr marL="0" indent="0">
              <a:buNone/>
            </a:pPr>
            <a:r>
              <a:rPr lang="en-US" dirty="0">
                <a:cs typeface="American Typewriter"/>
              </a:rPr>
              <a:t>       </a:t>
            </a:r>
            <a:r>
              <a:rPr lang="en-US" dirty="0">
                <a:latin typeface="Courier New"/>
                <a:cs typeface="Courier New"/>
              </a:rPr>
              <a:t>L</a:t>
            </a:r>
            <a:r>
              <a:rPr lang="en-US" dirty="0">
                <a:cs typeface="American Typewriter"/>
              </a:rPr>
              <a:t>: Lower bound</a:t>
            </a:r>
          </a:p>
          <a:p>
            <a:pPr marL="0" indent="0">
              <a:buNone/>
            </a:pPr>
            <a:r>
              <a:rPr lang="en-US" dirty="0">
                <a:cs typeface="American Typewriter"/>
              </a:rPr>
              <a:t>       </a:t>
            </a:r>
            <a:r>
              <a:rPr lang="en-US" dirty="0">
                <a:latin typeface="Courier New"/>
                <a:cs typeface="Courier New"/>
              </a:rPr>
              <a:t>U</a:t>
            </a:r>
            <a:r>
              <a:rPr lang="en-US" dirty="0">
                <a:cs typeface="American Typewriter"/>
              </a:rPr>
              <a:t>: Upper bound</a:t>
            </a:r>
          </a:p>
          <a:p>
            <a:pPr marL="0" indent="0">
              <a:buNone/>
            </a:pPr>
            <a:r>
              <a:rPr lang="en-US" dirty="0">
                <a:cs typeface="American Typewriter"/>
              </a:rPr>
              <a:t>       </a:t>
            </a:r>
            <a:r>
              <a:rPr lang="en-US" dirty="0" smtClean="0">
                <a:latin typeface="Courier New"/>
                <a:cs typeface="Courier New"/>
              </a:rPr>
              <a:t>S</a:t>
            </a:r>
            <a:r>
              <a:rPr lang="en-US" dirty="0">
                <a:cs typeface="American Typewriter"/>
              </a:rPr>
              <a:t>: Stride.  Equal to 1 if not present</a:t>
            </a:r>
          </a:p>
          <a:p>
            <a:pPr marL="0" indent="0">
              <a:buNone/>
            </a:pPr>
            <a:r>
              <a:rPr lang="en-US" dirty="0">
                <a:cs typeface="American Typewriter"/>
              </a:rPr>
              <a:t>             </a:t>
            </a:r>
            <a:r>
              <a:rPr lang="en-US" sz="2400" dirty="0">
                <a:latin typeface="Courier New"/>
                <a:cs typeface="Courier New"/>
              </a:rPr>
              <a:t>S</a:t>
            </a:r>
            <a:r>
              <a:rPr lang="en-US" sz="2400" dirty="0">
                <a:cs typeface="American Typewriter"/>
              </a:rPr>
              <a:t> can be negative, in which case </a:t>
            </a:r>
            <a:r>
              <a:rPr lang="en-US" sz="2400" dirty="0">
                <a:latin typeface="Courier New"/>
                <a:cs typeface="Courier New"/>
              </a:rPr>
              <a:t>L</a:t>
            </a:r>
            <a:r>
              <a:rPr lang="en-US" sz="2400" dirty="0">
                <a:cs typeface="American Typewriter"/>
              </a:rPr>
              <a:t> must be greater than </a:t>
            </a:r>
            <a:r>
              <a:rPr lang="en-US" sz="2400" dirty="0">
                <a:latin typeface="Courier New"/>
                <a:cs typeface="Courier New"/>
              </a:rPr>
              <a:t>U</a:t>
            </a:r>
            <a:r>
              <a:rPr lang="en-US" sz="2400" dirty="0">
                <a:cs typeface="American Typewriter"/>
              </a:rPr>
              <a:t>.</a:t>
            </a:r>
          </a:p>
          <a:p>
            <a:endParaRPr lang="en-US" dirty="0"/>
          </a:p>
        </p:txBody>
      </p:sp>
    </p:spTree>
    <p:extLst>
      <p:ext uri="{BB962C8B-B14F-4D97-AF65-F5344CB8AC3E}">
        <p14:creationId xmlns:p14="http://schemas.microsoft.com/office/powerpoint/2010/main" val="322853254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QUIZ</a:t>
            </a:r>
            <a:endParaRPr lang="en-US" dirty="0"/>
          </a:p>
        </p:txBody>
      </p:sp>
      <p:sp>
        <p:nvSpPr>
          <p:cNvPr id="3" name="Content Placeholder 2"/>
          <p:cNvSpPr>
            <a:spLocks noGrp="1"/>
          </p:cNvSpPr>
          <p:nvPr>
            <p:ph idx="1"/>
          </p:nvPr>
        </p:nvSpPr>
        <p:spPr/>
        <p:txBody>
          <a:bodyPr/>
          <a:lstStyle/>
          <a:p>
            <a:r>
              <a:rPr lang="en-US" dirty="0"/>
              <a:t>The standard requires that loop variables be integers.  How would I implement loop variables that are real?  </a:t>
            </a:r>
          </a:p>
          <a:p>
            <a:r>
              <a:rPr lang="en-US" dirty="0"/>
              <a:t>How might real loop variables be a problem</a:t>
            </a:r>
            <a:r>
              <a:rPr lang="en-US" dirty="0" smtClean="0"/>
              <a:t>?</a:t>
            </a:r>
            <a:endParaRPr lang="en-US" dirty="0"/>
          </a:p>
        </p:txBody>
      </p:sp>
    </p:spTree>
    <p:extLst>
      <p:ext uri="{BB962C8B-B14F-4D97-AF65-F5344CB8AC3E}">
        <p14:creationId xmlns:p14="http://schemas.microsoft.com/office/powerpoint/2010/main" val="31066136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 in Fortran</a:t>
            </a:r>
            <a:endParaRPr lang="en-US" dirty="0"/>
          </a:p>
        </p:txBody>
      </p:sp>
      <p:sp>
        <p:nvSpPr>
          <p:cNvPr id="3" name="Content Placeholder 2"/>
          <p:cNvSpPr>
            <a:spLocks noGrp="1"/>
          </p:cNvSpPr>
          <p:nvPr>
            <p:ph idx="1"/>
          </p:nvPr>
        </p:nvSpPr>
        <p:spPr/>
        <p:txBody>
          <a:bodyPr>
            <a:normAutofit lnSpcReduction="10000"/>
          </a:bodyPr>
          <a:lstStyle/>
          <a:p>
            <a:r>
              <a:rPr lang="en-US" dirty="0" smtClean="0"/>
              <a:t>Unlike most languages, Fortran is </a:t>
            </a:r>
            <a:r>
              <a:rPr lang="en-US" i="1" dirty="0" smtClean="0"/>
              <a:t>not</a:t>
            </a:r>
            <a:r>
              <a:rPr lang="en-US" dirty="0" smtClean="0"/>
              <a:t> case sensitive.  Variables </a:t>
            </a:r>
            <a:r>
              <a:rPr lang="en-US" dirty="0" smtClean="0">
                <a:latin typeface="Courier New"/>
                <a:cs typeface="Courier New"/>
              </a:rPr>
              <a:t>Mean</a:t>
            </a:r>
            <a:r>
              <a:rPr lang="en-US" dirty="0" smtClean="0"/>
              <a:t>, </a:t>
            </a:r>
            <a:r>
              <a:rPr lang="en-US" dirty="0" smtClean="0">
                <a:latin typeface="Courier New"/>
                <a:cs typeface="Courier New"/>
              </a:rPr>
              <a:t>mean</a:t>
            </a:r>
            <a:r>
              <a:rPr lang="en-US" dirty="0" smtClean="0"/>
              <a:t>, and even </a:t>
            </a:r>
            <a:r>
              <a:rPr lang="en-US" dirty="0" err="1" smtClean="0">
                <a:latin typeface="Courier New"/>
                <a:cs typeface="Courier New"/>
              </a:rPr>
              <a:t>mEan</a:t>
            </a:r>
            <a:r>
              <a:rPr lang="en-US" dirty="0" smtClean="0">
                <a:latin typeface="Courier New"/>
                <a:cs typeface="Courier New"/>
              </a:rPr>
              <a:t> </a:t>
            </a:r>
            <a:r>
              <a:rPr lang="en-US" dirty="0" smtClean="0"/>
              <a:t>are the same to the compiler.</a:t>
            </a:r>
          </a:p>
          <a:p>
            <a:r>
              <a:rPr lang="en-US" dirty="0" smtClean="0"/>
              <a:t>Like most compiled languages, Fortran is </a:t>
            </a:r>
            <a:r>
              <a:rPr lang="en-US" i="1" dirty="0" smtClean="0"/>
              <a:t>statically</a:t>
            </a:r>
            <a:r>
              <a:rPr lang="en-US" dirty="0" smtClean="0"/>
              <a:t> </a:t>
            </a:r>
            <a:r>
              <a:rPr lang="en-US" i="1" dirty="0" smtClean="0"/>
              <a:t>typed</a:t>
            </a:r>
            <a:r>
              <a:rPr lang="en-US" dirty="0" smtClean="0"/>
              <a:t>.  All variables must be </a:t>
            </a:r>
            <a:r>
              <a:rPr lang="en-US" i="1" dirty="0" smtClean="0"/>
              <a:t>declared</a:t>
            </a:r>
            <a:r>
              <a:rPr lang="en-US" dirty="0" smtClean="0"/>
              <a:t> to be of a specific type before they can be used.  A variable’s type cannot be changed once it is declared.</a:t>
            </a:r>
          </a:p>
          <a:p>
            <a:r>
              <a:rPr lang="en-US" dirty="0" smtClean="0"/>
              <a:t>Fortran is (nearly) strongly typed.  Mixed-mode expressions are limited and most conversions must be explicitly cast.    </a:t>
            </a:r>
            <a:endParaRPr lang="en-US" dirty="0"/>
          </a:p>
        </p:txBody>
      </p:sp>
    </p:spTree>
    <p:extLst>
      <p:ext uri="{BB962C8B-B14F-4D97-AF65-F5344CB8AC3E}">
        <p14:creationId xmlns:p14="http://schemas.microsoft.com/office/powerpoint/2010/main" val="24641771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Implied DO</a:t>
            </a:r>
            <a:endParaRPr lang="en-US" dirty="0"/>
          </a:p>
        </p:txBody>
      </p:sp>
      <p:sp>
        <p:nvSpPr>
          <p:cNvPr id="3" name="Content Placeholder 2"/>
          <p:cNvSpPr>
            <a:spLocks noGrp="1"/>
          </p:cNvSpPr>
          <p:nvPr>
            <p:ph idx="1"/>
          </p:nvPr>
        </p:nvSpPr>
        <p:spPr/>
        <p:txBody>
          <a:bodyPr/>
          <a:lstStyle/>
          <a:p>
            <a:r>
              <a:rPr lang="en-US" dirty="0" smtClean="0"/>
              <a:t>The implied do is used in a few circumstances, specifically input/output and array construction.</a:t>
            </a:r>
          </a:p>
          <a:p>
            <a:pPr marL="0" indent="0">
              <a:buNone/>
            </a:pPr>
            <a:r>
              <a:rPr lang="en-US" sz="2400" dirty="0" smtClean="0">
                <a:latin typeface="Courier New"/>
                <a:cs typeface="Courier New"/>
              </a:rPr>
              <a:t>  (</a:t>
            </a:r>
            <a:r>
              <a:rPr lang="en-US" sz="2400" dirty="0" err="1" smtClean="0">
                <a:latin typeface="Courier New"/>
                <a:cs typeface="Courier New"/>
              </a:rPr>
              <a:t>var</a:t>
            </a:r>
            <a:r>
              <a:rPr lang="en-US" sz="2400" dirty="0" smtClean="0">
                <a:latin typeface="Courier New"/>
                <a:cs typeface="Courier New"/>
              </a:rPr>
              <a:t>(iterator),iterator=</a:t>
            </a:r>
            <a:r>
              <a:rPr lang="en-US" sz="2400" dirty="0" err="1" smtClean="0">
                <a:latin typeface="Courier New"/>
                <a:cs typeface="Courier New"/>
              </a:rPr>
              <a:t>lbound,ubound,s</a:t>
            </a:r>
            <a:r>
              <a:rPr lang="en-US" sz="2400" dirty="0" smtClean="0">
                <a:latin typeface="Courier New"/>
                <a:cs typeface="Courier New"/>
              </a:rPr>
              <a:t>)</a:t>
            </a:r>
          </a:p>
          <a:p>
            <a:pPr marL="0" indent="0">
              <a:buNone/>
            </a:pPr>
            <a:r>
              <a:rPr lang="en-US" dirty="0" smtClean="0"/>
              <a:t>  The parentheses are required.</a:t>
            </a:r>
          </a:p>
          <a:p>
            <a:pPr marL="0" indent="0">
              <a:buNone/>
            </a:pPr>
            <a:r>
              <a:rPr lang="en-US" dirty="0" smtClean="0">
                <a:latin typeface="Courier New"/>
                <a:cs typeface="Courier New"/>
              </a:rPr>
              <a:t>  (a(</a:t>
            </a:r>
            <a:r>
              <a:rPr lang="en-US" dirty="0" err="1" smtClean="0">
                <a:latin typeface="Courier New"/>
                <a:cs typeface="Courier New"/>
              </a:rPr>
              <a:t>i</a:t>
            </a:r>
            <a:r>
              <a:rPr lang="en-US" dirty="0" smtClean="0">
                <a:latin typeface="Courier New"/>
                <a:cs typeface="Courier New"/>
              </a:rPr>
              <a:t>),</a:t>
            </a:r>
            <a:r>
              <a:rPr lang="en-US" dirty="0" err="1" smtClean="0">
                <a:latin typeface="Courier New"/>
                <a:cs typeface="Courier New"/>
              </a:rPr>
              <a:t>i</a:t>
            </a:r>
            <a:r>
              <a:rPr lang="en-US" dirty="0" smtClean="0">
                <a:latin typeface="Courier New"/>
                <a:cs typeface="Courier New"/>
              </a:rPr>
              <a:t>=1,20)</a:t>
            </a:r>
          </a:p>
          <a:p>
            <a:r>
              <a:rPr lang="en-US" dirty="0" smtClean="0">
                <a:cs typeface="Courier New"/>
              </a:rPr>
              <a:t>Implied do loops can be nested.</a:t>
            </a:r>
          </a:p>
          <a:p>
            <a:pPr marL="0" indent="0">
              <a:buNone/>
            </a:pPr>
            <a:r>
              <a:rPr lang="en-US" dirty="0" smtClean="0">
                <a:latin typeface="Courier New"/>
                <a:cs typeface="Courier New"/>
              </a:rPr>
              <a:t>  ((r(</a:t>
            </a:r>
            <a:r>
              <a:rPr lang="en-US" dirty="0" err="1" smtClean="0">
                <a:latin typeface="Courier New"/>
                <a:cs typeface="Courier New"/>
              </a:rPr>
              <a:t>i,j</a:t>
            </a:r>
            <a:r>
              <a:rPr lang="en-US" dirty="0" smtClean="0">
                <a:latin typeface="Courier New"/>
                <a:cs typeface="Courier New"/>
              </a:rPr>
              <a:t>),j=1,M),</a:t>
            </a:r>
            <a:r>
              <a:rPr lang="en-US" dirty="0" err="1" smtClean="0">
                <a:latin typeface="Courier New"/>
                <a:cs typeface="Courier New"/>
              </a:rPr>
              <a:t>i</a:t>
            </a:r>
            <a:r>
              <a:rPr lang="en-US" dirty="0" smtClean="0">
                <a:latin typeface="Courier New"/>
                <a:cs typeface="Courier New"/>
              </a:rPr>
              <a:t>=1,N)</a:t>
            </a:r>
            <a:endParaRPr lang="en-US" dirty="0">
              <a:latin typeface="Courier New"/>
              <a:cs typeface="Courier New"/>
            </a:endParaRPr>
          </a:p>
        </p:txBody>
      </p:sp>
    </p:spTree>
    <p:extLst>
      <p:ext uri="{BB962C8B-B14F-4D97-AF65-F5344CB8AC3E}">
        <p14:creationId xmlns:p14="http://schemas.microsoft.com/office/powerpoint/2010/main" val="392380757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Early Exit</a:t>
            </a:r>
            <a:endParaRPr lang="en-US" dirty="0"/>
          </a:p>
        </p:txBody>
      </p:sp>
      <p:sp>
        <p:nvSpPr>
          <p:cNvPr id="3" name="Content Placeholder 2"/>
          <p:cNvSpPr>
            <a:spLocks noGrp="1"/>
          </p:cNvSpPr>
          <p:nvPr>
            <p:ph idx="1"/>
          </p:nvPr>
        </p:nvSpPr>
        <p:spPr>
          <a:xfrm>
            <a:off x="533400" y="1600200"/>
            <a:ext cx="8229600" cy="4876800"/>
          </a:xfrm>
        </p:spPr>
        <p:txBody>
          <a:bodyPr/>
          <a:lstStyle/>
          <a:p>
            <a:pPr lvl="1" indent="0">
              <a:buNone/>
            </a:pPr>
            <a:r>
              <a:rPr lang="en-US" sz="3000" dirty="0">
                <a:latin typeface="Courier New"/>
                <a:cs typeface="Courier New"/>
              </a:rPr>
              <a:t>exit</a:t>
            </a:r>
            <a:r>
              <a:rPr lang="en-US" sz="3000" dirty="0"/>
              <a:t>: leave loop </a:t>
            </a:r>
          </a:p>
          <a:p>
            <a:pPr marL="914400" lvl="1" indent="-457200"/>
            <a:r>
              <a:rPr lang="en-US" sz="3000" dirty="0" smtClean="0">
                <a:latin typeface="Courier New"/>
                <a:cs typeface="Courier New"/>
              </a:rPr>
              <a:t>exit</a:t>
            </a:r>
            <a:r>
              <a:rPr lang="en-US" sz="3000" dirty="0" smtClean="0"/>
              <a:t> is able to break out of </a:t>
            </a:r>
            <a:r>
              <a:rPr lang="en-US" sz="3000" i="1" dirty="0" smtClean="0"/>
              <a:t>only</a:t>
            </a:r>
            <a:r>
              <a:rPr lang="en-US" sz="3000" dirty="0" smtClean="0"/>
              <a:t> the loop level </a:t>
            </a:r>
            <a:r>
              <a:rPr lang="en-US" sz="3000" i="1" dirty="0" smtClean="0"/>
              <a:t>in which it appears</a:t>
            </a:r>
            <a:r>
              <a:rPr lang="en-US" sz="3000" dirty="0" smtClean="0"/>
              <a:t>.  It cannot break from an inner loop all the way out of a nested set of loops.  This is a case where </a:t>
            </a:r>
            <a:r>
              <a:rPr lang="en-US" sz="3000" dirty="0" err="1" smtClean="0">
                <a:latin typeface="Courier New"/>
                <a:cs typeface="Courier New"/>
              </a:rPr>
              <a:t>goto</a:t>
            </a:r>
            <a:r>
              <a:rPr lang="en-US" sz="3000" dirty="0" smtClean="0"/>
              <a:t> is better than the alternatives. Equivalent to Python/C/C++ </a:t>
            </a:r>
            <a:r>
              <a:rPr lang="en-US" sz="3000" dirty="0" smtClean="0">
                <a:latin typeface="Courier New" panose="02070309020205020404" pitchFamily="49" charset="0"/>
                <a:cs typeface="Courier New" panose="02070309020205020404" pitchFamily="49" charset="0"/>
              </a:rPr>
              <a:t>break</a:t>
            </a:r>
            <a:endParaRPr lang="en-US" sz="3000" dirty="0">
              <a:latin typeface="Courier New" panose="02070309020205020404" pitchFamily="49" charset="0"/>
              <a:cs typeface="Courier New" panose="02070309020205020404" pitchFamily="49" charset="0"/>
            </a:endParaRPr>
          </a:p>
          <a:p>
            <a:pPr lvl="1" indent="0">
              <a:buNone/>
            </a:pPr>
            <a:r>
              <a:rPr lang="en-US" sz="3000" dirty="0">
                <a:latin typeface="Courier New"/>
                <a:cs typeface="Courier New"/>
              </a:rPr>
              <a:t>cycle</a:t>
            </a:r>
            <a:r>
              <a:rPr lang="en-US" sz="3000" dirty="0"/>
              <a:t>: skip rest of loop and go to next </a:t>
            </a:r>
            <a:r>
              <a:rPr lang="en-US" sz="3000" dirty="0" smtClean="0"/>
              <a:t>iteration.  Equivalent to Python/C/C++ </a:t>
            </a:r>
            <a:r>
              <a:rPr lang="en-US" sz="3000" dirty="0" smtClean="0">
                <a:latin typeface="Courier New" panose="02070309020205020404" pitchFamily="49" charset="0"/>
                <a:cs typeface="Courier New" panose="02070309020205020404" pitchFamily="49" charset="0"/>
              </a:rPr>
              <a:t>continue</a:t>
            </a:r>
            <a:endParaRPr lang="en-US" sz="3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51491743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WHILE Loops</a:t>
            </a:r>
            <a:endParaRPr lang="en-US" dirty="0"/>
          </a:p>
        </p:txBody>
      </p:sp>
      <p:sp>
        <p:nvSpPr>
          <p:cNvPr id="3" name="Content Placeholder 2"/>
          <p:cNvSpPr>
            <a:spLocks noGrp="1"/>
          </p:cNvSpPr>
          <p:nvPr>
            <p:ph idx="1"/>
          </p:nvPr>
        </p:nvSpPr>
        <p:spPr/>
        <p:txBody>
          <a:bodyPr/>
          <a:lstStyle/>
          <a:p>
            <a:pPr marL="0" indent="0">
              <a:buNone/>
            </a:pPr>
            <a:r>
              <a:rPr lang="en-US" dirty="0" smtClean="0">
                <a:latin typeface="American Typewriter"/>
                <a:cs typeface="American Typewriter"/>
              </a:rPr>
              <a:t>   </a:t>
            </a:r>
            <a:r>
              <a:rPr lang="en-US" dirty="0" smtClean="0">
                <a:latin typeface="Courier New"/>
                <a:cs typeface="Courier New"/>
              </a:rPr>
              <a:t>do </a:t>
            </a:r>
            <a:r>
              <a:rPr lang="en-US" dirty="0">
                <a:latin typeface="Courier New"/>
                <a:cs typeface="Courier New"/>
              </a:rPr>
              <a:t>while (&lt;logical expression&gt;)</a:t>
            </a:r>
          </a:p>
          <a:p>
            <a:pPr lvl="1" indent="0">
              <a:buNone/>
            </a:pPr>
            <a:r>
              <a:rPr lang="en-US" sz="2800" dirty="0">
                <a:latin typeface="Courier New"/>
                <a:cs typeface="Courier New"/>
              </a:rPr>
              <a:t>	statement</a:t>
            </a:r>
          </a:p>
          <a:p>
            <a:pPr lvl="1" indent="0">
              <a:buNone/>
            </a:pPr>
            <a:r>
              <a:rPr lang="en-US" sz="2800" dirty="0">
                <a:latin typeface="Courier New"/>
                <a:cs typeface="Courier New"/>
              </a:rPr>
              <a:t>	statement</a:t>
            </a:r>
          </a:p>
          <a:p>
            <a:pPr lvl="1" indent="0">
              <a:buNone/>
            </a:pPr>
            <a:r>
              <a:rPr lang="en-US" sz="2800" dirty="0">
                <a:latin typeface="Courier New"/>
                <a:cs typeface="Courier New"/>
              </a:rPr>
              <a:t>     …</a:t>
            </a:r>
          </a:p>
          <a:p>
            <a:pPr lvl="1" indent="0">
              <a:buNone/>
            </a:pPr>
            <a:r>
              <a:rPr lang="en-US" sz="2800" dirty="0">
                <a:latin typeface="Courier New"/>
                <a:cs typeface="Courier New"/>
              </a:rPr>
              <a:t>end </a:t>
            </a:r>
            <a:r>
              <a:rPr lang="en-US" sz="2800" dirty="0" smtClean="0">
                <a:latin typeface="Courier New"/>
                <a:cs typeface="Courier New"/>
              </a:rPr>
              <a:t>do</a:t>
            </a:r>
          </a:p>
          <a:p>
            <a:pPr marL="914400" lvl="1" indent="-457200"/>
            <a:r>
              <a:rPr lang="en-US" sz="3200" dirty="0" smtClean="0">
                <a:cs typeface="Courier New"/>
              </a:rPr>
              <a:t>Remember that your logical expression must become false at some point.</a:t>
            </a:r>
            <a:endParaRPr lang="en-US" sz="3200" dirty="0">
              <a:cs typeface="Courier New"/>
            </a:endParaRPr>
          </a:p>
          <a:p>
            <a:pPr marL="0" indent="0">
              <a:buNone/>
            </a:pPr>
            <a:endParaRPr lang="en-US" dirty="0"/>
          </a:p>
        </p:txBody>
      </p:sp>
    </p:spTree>
    <p:extLst>
      <p:ext uri="{BB962C8B-B14F-4D97-AF65-F5344CB8AC3E}">
        <p14:creationId xmlns:p14="http://schemas.microsoft.com/office/powerpoint/2010/main" val="325148667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pPr marL="0" inden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dirty="0">
                <a:latin typeface="Courier New"/>
                <a:cs typeface="Courier New"/>
              </a:rPr>
              <a:t>integer  :: x, y, z</a:t>
            </a:r>
          </a:p>
          <a:p>
            <a:pPr marL="0" inden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dirty="0">
                <a:latin typeface="Courier New"/>
                <a:cs typeface="Courier New"/>
              </a:rPr>
              <a:t>x=-20</a:t>
            </a:r>
          </a:p>
          <a:p>
            <a:pPr marL="0" inden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dirty="0">
                <a:latin typeface="Courier New"/>
                <a:cs typeface="Courier New"/>
              </a:rPr>
              <a:t>y=-10</a:t>
            </a:r>
          </a:p>
          <a:p>
            <a:pPr marL="0" inden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dirty="0" smtClean="0">
                <a:latin typeface="Courier New"/>
                <a:cs typeface="Courier New"/>
              </a:rPr>
              <a:t>do </a:t>
            </a:r>
            <a:r>
              <a:rPr lang="en-US" dirty="0">
                <a:latin typeface="Courier New"/>
                <a:cs typeface="Courier New"/>
              </a:rPr>
              <a:t>while (x&lt;0 .and. y&lt;0)</a:t>
            </a:r>
          </a:p>
          <a:p>
            <a:pPr marL="0" inden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dirty="0">
                <a:latin typeface="Courier New"/>
                <a:cs typeface="Courier New"/>
              </a:rPr>
              <a:t>   </a:t>
            </a:r>
            <a:r>
              <a:rPr lang="en-US" dirty="0" smtClean="0">
                <a:latin typeface="Courier New"/>
                <a:cs typeface="Courier New"/>
              </a:rPr>
              <a:t>x</a:t>
            </a:r>
            <a:r>
              <a:rPr lang="en-US" dirty="0">
                <a:latin typeface="Courier New"/>
                <a:cs typeface="Courier New"/>
              </a:rPr>
              <a:t>=10-y</a:t>
            </a:r>
          </a:p>
          <a:p>
            <a:pPr marL="0" inden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dirty="0">
                <a:latin typeface="Courier New"/>
                <a:cs typeface="Courier New"/>
              </a:rPr>
              <a:t>   </a:t>
            </a:r>
            <a:r>
              <a:rPr lang="en-US" dirty="0" smtClean="0">
                <a:latin typeface="Courier New"/>
                <a:cs typeface="Courier New"/>
              </a:rPr>
              <a:t>y</a:t>
            </a:r>
            <a:r>
              <a:rPr lang="en-US" dirty="0">
                <a:latin typeface="Courier New"/>
                <a:cs typeface="Courier New"/>
              </a:rPr>
              <a:t>=y+1</a:t>
            </a:r>
          </a:p>
          <a:p>
            <a:pPr marL="0" inden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dirty="0">
                <a:latin typeface="Courier New"/>
                <a:cs typeface="Courier New"/>
              </a:rPr>
              <a:t>   </a:t>
            </a:r>
            <a:r>
              <a:rPr lang="en-US" dirty="0" smtClean="0">
                <a:latin typeface="Courier New"/>
                <a:cs typeface="Courier New"/>
              </a:rPr>
              <a:t>z</a:t>
            </a:r>
            <a:r>
              <a:rPr lang="en-US" dirty="0">
                <a:latin typeface="Courier New"/>
                <a:cs typeface="Courier New"/>
              </a:rPr>
              <a:t>=0</a:t>
            </a:r>
          </a:p>
          <a:p>
            <a:pPr marL="0" inden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dirty="0" err="1">
                <a:latin typeface="Courier New"/>
                <a:cs typeface="Courier New"/>
              </a:rPr>
              <a:t>enddo</a:t>
            </a:r>
            <a:endParaRPr lang="en-US" dirty="0">
              <a:latin typeface="Courier New"/>
              <a:cs typeface="Courier New"/>
            </a:endParaRPr>
          </a:p>
          <a:p>
            <a:pPr marL="0" inden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dirty="0">
                <a:latin typeface="Courier New"/>
                <a:cs typeface="Courier New"/>
              </a:rPr>
              <a:t>z=1</a:t>
            </a:r>
          </a:p>
          <a:p>
            <a:endParaRPr lang="en-US" dirty="0"/>
          </a:p>
        </p:txBody>
      </p:sp>
    </p:spTree>
    <p:extLst>
      <p:ext uri="{BB962C8B-B14F-4D97-AF65-F5344CB8AC3E}">
        <p14:creationId xmlns:p14="http://schemas.microsoft.com/office/powerpoint/2010/main" val="237912480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Exit/Cycle</a:t>
            </a:r>
            <a:endParaRPr lang="en-US" dirty="0"/>
          </a:p>
        </p:txBody>
      </p:sp>
      <p:sp>
        <p:nvSpPr>
          <p:cNvPr id="3" name="Content Placeholder 2"/>
          <p:cNvSpPr>
            <a:spLocks noGrp="1"/>
          </p:cNvSpPr>
          <p:nvPr>
            <p:ph idx="1"/>
          </p:nvPr>
        </p:nvSpPr>
        <p:spPr/>
        <p:txBody>
          <a:bodyPr/>
          <a:lstStyle/>
          <a:p>
            <a:pPr marL="107950" indent="0">
              <a:buSzPct val="4500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dirty="0">
                <a:latin typeface="Courier New"/>
                <a:cs typeface="Courier New"/>
              </a:rPr>
              <a:t>x=1.</a:t>
            </a:r>
          </a:p>
          <a:p>
            <a:pPr marL="431800" indent="-32385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dirty="0" smtClean="0">
                <a:latin typeface="Courier New"/>
                <a:cs typeface="Courier New"/>
              </a:rPr>
              <a:t>do </a:t>
            </a:r>
            <a:r>
              <a:rPr lang="en-US" dirty="0">
                <a:latin typeface="Courier New"/>
                <a:cs typeface="Courier New"/>
              </a:rPr>
              <a:t>while (x&gt;0.0) </a:t>
            </a:r>
          </a:p>
          <a:p>
            <a:pPr marL="431800" indent="-32385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dirty="0">
                <a:latin typeface="Courier New"/>
                <a:cs typeface="Courier New"/>
              </a:rPr>
              <a:t>	</a:t>
            </a:r>
            <a:r>
              <a:rPr lang="en-US" dirty="0" smtClean="0">
                <a:latin typeface="Courier New"/>
                <a:cs typeface="Courier New"/>
              </a:rPr>
              <a:t> x</a:t>
            </a:r>
            <a:r>
              <a:rPr lang="en-US" dirty="0">
                <a:latin typeface="Courier New"/>
                <a:cs typeface="Courier New"/>
              </a:rPr>
              <a:t>=x+1.</a:t>
            </a:r>
          </a:p>
          <a:p>
            <a:pPr marL="431800" indent="-32385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dirty="0">
                <a:latin typeface="Courier New"/>
                <a:cs typeface="Courier New"/>
              </a:rPr>
              <a:t>  </a:t>
            </a:r>
            <a:r>
              <a:rPr lang="en-US" dirty="0" smtClean="0">
                <a:latin typeface="Courier New"/>
                <a:cs typeface="Courier New"/>
              </a:rPr>
              <a:t> if </a:t>
            </a:r>
            <a:r>
              <a:rPr lang="en-US" dirty="0">
                <a:latin typeface="Courier New"/>
                <a:cs typeface="Courier New"/>
              </a:rPr>
              <a:t>(x&gt;=10000.0) exit</a:t>
            </a:r>
          </a:p>
          <a:p>
            <a:pPr marL="431800" indent="-32385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dirty="0">
                <a:latin typeface="Courier New"/>
                <a:cs typeface="Courier New"/>
              </a:rPr>
              <a:t>  </a:t>
            </a:r>
            <a:r>
              <a:rPr lang="en-US" dirty="0" smtClean="0">
                <a:latin typeface="Courier New"/>
                <a:cs typeface="Courier New"/>
              </a:rPr>
              <a:t> if </a:t>
            </a:r>
            <a:r>
              <a:rPr lang="en-US" dirty="0">
                <a:latin typeface="Courier New"/>
                <a:cs typeface="Courier New"/>
              </a:rPr>
              <a:t>(x&lt;100.0) cycle</a:t>
            </a:r>
          </a:p>
          <a:p>
            <a:pPr marL="431800" indent="-32385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dirty="0">
                <a:latin typeface="Courier New"/>
                <a:cs typeface="Courier New"/>
              </a:rPr>
              <a:t>		</a:t>
            </a:r>
            <a:r>
              <a:rPr lang="en-US" dirty="0" smtClean="0">
                <a:latin typeface="Courier New"/>
                <a:cs typeface="Courier New"/>
              </a:rPr>
              <a:t>x</a:t>
            </a:r>
            <a:r>
              <a:rPr lang="en-US" dirty="0">
                <a:latin typeface="Courier New"/>
                <a:cs typeface="Courier New"/>
              </a:rPr>
              <a:t>=x+</a:t>
            </a:r>
            <a:r>
              <a:rPr lang="en-US" dirty="0" smtClean="0">
                <a:latin typeface="Courier New"/>
                <a:cs typeface="Courier New"/>
              </a:rPr>
              <a:t>20.0</a:t>
            </a:r>
          </a:p>
          <a:p>
            <a:pPr marL="431800" indent="-32385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dirty="0" err="1" smtClean="0">
                <a:latin typeface="Courier New"/>
                <a:cs typeface="Courier New"/>
              </a:rPr>
              <a:t>enddo</a:t>
            </a:r>
            <a:endParaRPr lang="en-US" dirty="0">
              <a:latin typeface="Courier New"/>
              <a:cs typeface="Courier New"/>
            </a:endParaRPr>
          </a:p>
          <a:p>
            <a:endParaRPr lang="en-US" dirty="0"/>
          </a:p>
        </p:txBody>
      </p:sp>
    </p:spTree>
    <p:extLst>
      <p:ext uri="{BB962C8B-B14F-4D97-AF65-F5344CB8AC3E}">
        <p14:creationId xmlns:p14="http://schemas.microsoft.com/office/powerpoint/2010/main" val="329249267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Repeat-Until</a:t>
            </a:r>
            <a:endParaRPr lang="en-US" dirty="0"/>
          </a:p>
        </p:txBody>
      </p:sp>
      <p:sp>
        <p:nvSpPr>
          <p:cNvPr id="3" name="Content Placeholder 2"/>
          <p:cNvSpPr>
            <a:spLocks noGrp="1"/>
          </p:cNvSpPr>
          <p:nvPr>
            <p:ph idx="1"/>
          </p:nvPr>
        </p:nvSpPr>
        <p:spPr/>
        <p:txBody>
          <a:bodyPr>
            <a:normAutofit/>
          </a:bodyPr>
          <a:lstStyle/>
          <a:p>
            <a:pPr marL="0" indent="0">
              <a:buNone/>
            </a:pPr>
            <a:r>
              <a:rPr lang="en-US" sz="2600" dirty="0" smtClean="0">
                <a:latin typeface="Courier New"/>
                <a:cs typeface="Courier New"/>
              </a:rPr>
              <a:t>do</a:t>
            </a:r>
            <a:endParaRPr lang="en-US" sz="2600" dirty="0">
              <a:latin typeface="Courier New"/>
              <a:cs typeface="Courier New"/>
            </a:endParaRPr>
          </a:p>
          <a:p>
            <a:pPr marL="0" indent="0">
              <a:buNone/>
            </a:pPr>
            <a:r>
              <a:rPr lang="en-US" sz="2600" dirty="0" smtClean="0">
                <a:latin typeface="Courier New"/>
                <a:cs typeface="Courier New"/>
              </a:rPr>
              <a:t>   statement</a:t>
            </a:r>
            <a:endParaRPr lang="en-US" sz="2600" dirty="0">
              <a:latin typeface="Courier New"/>
              <a:cs typeface="Courier New"/>
            </a:endParaRPr>
          </a:p>
          <a:p>
            <a:pPr marL="0" indent="0">
              <a:buNone/>
            </a:pPr>
            <a:r>
              <a:rPr lang="en-US" sz="2600" dirty="0" smtClean="0">
                <a:latin typeface="Courier New"/>
                <a:cs typeface="Courier New"/>
              </a:rPr>
              <a:t>   statement</a:t>
            </a:r>
            <a:endParaRPr lang="en-US" sz="2600" dirty="0">
              <a:latin typeface="Courier New"/>
              <a:cs typeface="Courier New"/>
            </a:endParaRPr>
          </a:p>
          <a:p>
            <a:pPr marL="0" indent="0">
              <a:buNone/>
            </a:pPr>
            <a:r>
              <a:rPr lang="en-US" sz="2600" dirty="0" smtClean="0">
                <a:latin typeface="Courier New"/>
                <a:cs typeface="Courier New"/>
              </a:rPr>
              <a:t>   ….</a:t>
            </a:r>
          </a:p>
          <a:p>
            <a:pPr marL="0" indent="0">
              <a:buNone/>
            </a:pPr>
            <a:r>
              <a:rPr lang="en-US" sz="2600" dirty="0" smtClean="0">
                <a:latin typeface="Courier New"/>
                <a:cs typeface="Courier New"/>
              </a:rPr>
              <a:t>   if (&lt;</a:t>
            </a:r>
            <a:r>
              <a:rPr lang="en-US" sz="2600" dirty="0">
                <a:latin typeface="Courier New"/>
                <a:cs typeface="Courier New"/>
              </a:rPr>
              <a:t>logical expression</a:t>
            </a:r>
            <a:r>
              <a:rPr lang="en-US" sz="2600" dirty="0" smtClean="0">
                <a:latin typeface="Courier New"/>
                <a:cs typeface="Courier New"/>
              </a:rPr>
              <a:t>&gt;) </a:t>
            </a:r>
            <a:r>
              <a:rPr lang="en-US" sz="2600" dirty="0">
                <a:latin typeface="Courier New"/>
                <a:cs typeface="Courier New"/>
              </a:rPr>
              <a:t>exit</a:t>
            </a:r>
          </a:p>
          <a:p>
            <a:pPr marL="0" indent="0">
              <a:buNone/>
            </a:pPr>
            <a:r>
              <a:rPr lang="en-US" sz="2600" dirty="0" smtClean="0">
                <a:latin typeface="Courier New"/>
                <a:cs typeface="Courier New"/>
              </a:rPr>
              <a:t>end </a:t>
            </a:r>
            <a:r>
              <a:rPr lang="en-US" sz="2600" dirty="0">
                <a:latin typeface="Courier New"/>
                <a:cs typeface="Courier New"/>
              </a:rPr>
              <a:t>do</a:t>
            </a:r>
          </a:p>
          <a:p>
            <a:pPr marL="0" indent="0">
              <a:buNone/>
            </a:pPr>
            <a:endParaRPr lang="en-US" dirty="0">
              <a:latin typeface="American Typewriter"/>
              <a:cs typeface="American Typewriter"/>
            </a:endParaRPr>
          </a:p>
          <a:p>
            <a:pPr marL="0" indent="0">
              <a:buNone/>
            </a:pPr>
            <a:r>
              <a:rPr lang="en-US" dirty="0" smtClean="0">
                <a:latin typeface="Courier New"/>
                <a:cs typeface="Courier New"/>
              </a:rPr>
              <a:t>do </a:t>
            </a:r>
            <a:r>
              <a:rPr lang="en-US" dirty="0">
                <a:latin typeface="Courier New"/>
                <a:cs typeface="Courier New"/>
              </a:rPr>
              <a:t>while </a:t>
            </a:r>
            <a:r>
              <a:rPr lang="en-US" dirty="0">
                <a:cs typeface="American Typewriter"/>
              </a:rPr>
              <a:t>always tests at the </a:t>
            </a:r>
            <a:r>
              <a:rPr lang="en-US" i="1" dirty="0">
                <a:cs typeface="American Typewriter"/>
              </a:rPr>
              <a:t>top</a:t>
            </a:r>
            <a:r>
              <a:rPr lang="en-US" dirty="0">
                <a:cs typeface="American Typewriter"/>
              </a:rPr>
              <a:t> of the loop.  The </a:t>
            </a:r>
            <a:r>
              <a:rPr lang="en-US" dirty="0">
                <a:latin typeface="Courier New"/>
                <a:cs typeface="Courier New"/>
              </a:rPr>
              <a:t>do</a:t>
            </a:r>
            <a:r>
              <a:rPr lang="en-US" dirty="0">
                <a:cs typeface="American Typewriter"/>
              </a:rPr>
              <a:t> … </a:t>
            </a:r>
            <a:r>
              <a:rPr lang="en-US" dirty="0">
                <a:latin typeface="Courier New"/>
                <a:cs typeface="Courier New"/>
              </a:rPr>
              <a:t>if/exit</a:t>
            </a:r>
            <a:r>
              <a:rPr lang="en-US" dirty="0">
                <a:cs typeface="American Typewriter"/>
              </a:rPr>
              <a:t> form can test </a:t>
            </a:r>
            <a:r>
              <a:rPr lang="en-US" dirty="0" smtClean="0">
                <a:cs typeface="American Typewriter"/>
              </a:rPr>
              <a:t>anywhere.</a:t>
            </a:r>
            <a:endParaRPr lang="en-US" dirty="0">
              <a:cs typeface="American Typewriter"/>
            </a:endParaRPr>
          </a:p>
          <a:p>
            <a:endParaRPr lang="en-US" dirty="0"/>
          </a:p>
        </p:txBody>
      </p:sp>
    </p:spTree>
    <p:extLst>
      <p:ext uri="{BB962C8B-B14F-4D97-AF65-F5344CB8AC3E}">
        <p14:creationId xmlns:p14="http://schemas.microsoft.com/office/powerpoint/2010/main" val="320991856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r>
              <a:rPr lang="en-US" dirty="0" smtClean="0"/>
              <a:t>Reading a file of unknown length</a:t>
            </a:r>
          </a:p>
          <a:p>
            <a:pPr marL="400050" lvl="1" indent="0">
              <a:buNone/>
            </a:pPr>
            <a:r>
              <a:rPr lang="en-US" sz="3200" dirty="0" smtClean="0">
                <a:latin typeface="Courier New"/>
                <a:cs typeface="Courier New"/>
              </a:rPr>
              <a:t> </a:t>
            </a:r>
            <a:r>
              <a:rPr lang="en-US" sz="2800" dirty="0" err="1" smtClean="0">
                <a:latin typeface="Courier New"/>
                <a:cs typeface="Courier New"/>
              </a:rPr>
              <a:t>nlines</a:t>
            </a:r>
            <a:r>
              <a:rPr lang="en-US" sz="2800" dirty="0">
                <a:latin typeface="Courier New"/>
                <a:cs typeface="Courier New"/>
              </a:rPr>
              <a:t>=0  </a:t>
            </a:r>
          </a:p>
          <a:p>
            <a:pPr marL="400050" lvl="1" indent="0">
              <a:buNone/>
            </a:pPr>
            <a:r>
              <a:rPr lang="en-US" sz="2800" dirty="0">
                <a:latin typeface="Courier New"/>
                <a:cs typeface="Courier New"/>
              </a:rPr>
              <a:t> </a:t>
            </a:r>
            <a:r>
              <a:rPr lang="en-US" sz="2800" dirty="0" smtClean="0">
                <a:latin typeface="Courier New"/>
                <a:cs typeface="Courier New"/>
              </a:rPr>
              <a:t>do</a:t>
            </a:r>
          </a:p>
          <a:p>
            <a:pPr marL="400050" lvl="1" indent="0">
              <a:buNone/>
            </a:pPr>
            <a:r>
              <a:rPr lang="en-US" sz="2800" dirty="0">
                <a:latin typeface="Courier New"/>
                <a:cs typeface="Courier New"/>
              </a:rPr>
              <a:t> </a:t>
            </a:r>
            <a:r>
              <a:rPr lang="en-US" sz="2800" dirty="0" smtClean="0">
                <a:latin typeface="Courier New"/>
                <a:cs typeface="Courier New"/>
              </a:rPr>
              <a:t>  read</a:t>
            </a:r>
            <a:r>
              <a:rPr lang="en-US" sz="2800" dirty="0">
                <a:latin typeface="Courier New"/>
                <a:cs typeface="Courier New"/>
              </a:rPr>
              <a:t>(unit=</a:t>
            </a:r>
            <a:r>
              <a:rPr lang="en-US" sz="2800" dirty="0" err="1">
                <a:latin typeface="Courier New"/>
                <a:cs typeface="Courier New"/>
              </a:rPr>
              <a:t>iunit</a:t>
            </a:r>
            <a:r>
              <a:rPr lang="en-US" sz="2800" dirty="0">
                <a:latin typeface="Courier New"/>
                <a:cs typeface="Courier New"/>
              </a:rPr>
              <a:t>, end=10) </a:t>
            </a:r>
            <a:r>
              <a:rPr lang="en-US" sz="2800" dirty="0" err="1">
                <a:latin typeface="Courier New"/>
                <a:cs typeface="Courier New"/>
              </a:rPr>
              <a:t>var</a:t>
            </a:r>
            <a:endParaRPr lang="en-US" sz="2800" dirty="0">
              <a:latin typeface="Courier New"/>
              <a:cs typeface="Courier New"/>
            </a:endParaRPr>
          </a:p>
          <a:p>
            <a:pPr marL="857250" lvl="2" indent="0">
              <a:buNone/>
            </a:pPr>
            <a:r>
              <a:rPr lang="en-US" sz="2800" dirty="0">
                <a:latin typeface="Courier New"/>
                <a:cs typeface="Courier New"/>
              </a:rPr>
              <a:t> </a:t>
            </a:r>
            <a:r>
              <a:rPr lang="en-US" sz="2800" dirty="0" err="1" smtClean="0">
                <a:latin typeface="Courier New"/>
                <a:cs typeface="Courier New"/>
              </a:rPr>
              <a:t>nlines</a:t>
            </a:r>
            <a:r>
              <a:rPr lang="en-US" sz="2800" dirty="0">
                <a:latin typeface="Courier New"/>
                <a:cs typeface="Courier New"/>
              </a:rPr>
              <a:t>=nlines+</a:t>
            </a:r>
            <a:r>
              <a:rPr lang="en-US" sz="2800" dirty="0" smtClean="0">
                <a:latin typeface="Courier New"/>
                <a:cs typeface="Courier New"/>
              </a:rPr>
              <a:t>1</a:t>
            </a:r>
          </a:p>
          <a:p>
            <a:pPr marL="582930" lvl="1" indent="0">
              <a:buNone/>
            </a:pPr>
            <a:r>
              <a:rPr lang="en-US" sz="2800" dirty="0" err="1" smtClean="0">
                <a:latin typeface="Courier New"/>
                <a:cs typeface="Courier New"/>
              </a:rPr>
              <a:t>enddo</a:t>
            </a:r>
            <a:endParaRPr lang="en-US" sz="2800" dirty="0">
              <a:latin typeface="Courier New"/>
              <a:cs typeface="Courier New"/>
            </a:endParaRPr>
          </a:p>
          <a:p>
            <a:pPr marL="0" indent="0">
              <a:buNone/>
            </a:pPr>
            <a:r>
              <a:rPr lang="en-US" dirty="0" smtClean="0">
                <a:latin typeface="Courier New"/>
                <a:cs typeface="Courier New"/>
              </a:rPr>
              <a:t>10 continue</a:t>
            </a:r>
            <a:endParaRPr lang="en-US" dirty="0">
              <a:latin typeface="Courier New"/>
              <a:cs typeface="Courier New"/>
            </a:endParaRPr>
          </a:p>
          <a:p>
            <a:endParaRPr lang="en-US" dirty="0"/>
          </a:p>
        </p:txBody>
      </p:sp>
    </p:spTree>
    <p:extLst>
      <p:ext uri="{BB962C8B-B14F-4D97-AF65-F5344CB8AC3E}">
        <p14:creationId xmlns:p14="http://schemas.microsoft.com/office/powerpoint/2010/main" val="425924897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sz="2200" dirty="0" smtClean="0">
                <a:latin typeface="Courier New" charset="0"/>
                <a:ea typeface="Courier New" charset="0"/>
                <a:cs typeface="Courier New" charset="0"/>
              </a:rPr>
              <a:t>program second</a:t>
            </a:r>
          </a:p>
          <a:p>
            <a:pPr marL="0" indent="0">
              <a:buNone/>
            </a:pPr>
            <a:r>
              <a:rPr lang="en-US" sz="2200" dirty="0" smtClean="0">
                <a:latin typeface="Courier New" charset="0"/>
                <a:ea typeface="Courier New" charset="0"/>
                <a:cs typeface="Courier New" charset="0"/>
              </a:rPr>
              <a:t>implicit none</a:t>
            </a:r>
          </a:p>
          <a:p>
            <a:pPr marL="274320" lvl="1" inden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2200" dirty="0">
                <a:latin typeface="Courier New" charset="0"/>
                <a:ea typeface="Courier New" charset="0"/>
                <a:cs typeface="Courier New" charset="0"/>
              </a:rPr>
              <a:t>integer  :: x, y, z</a:t>
            </a:r>
          </a:p>
          <a:p>
            <a:pPr marL="274320" lvl="1" inden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2200" dirty="0">
                <a:latin typeface="Courier New" charset="0"/>
                <a:ea typeface="Courier New" charset="0"/>
                <a:cs typeface="Courier New" charset="0"/>
              </a:rPr>
              <a:t>x=-20</a:t>
            </a:r>
          </a:p>
          <a:p>
            <a:pPr marL="274320" lvl="1" inden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2200" dirty="0">
                <a:latin typeface="Courier New" charset="0"/>
                <a:ea typeface="Courier New" charset="0"/>
                <a:cs typeface="Courier New" charset="0"/>
              </a:rPr>
              <a:t>y=-10</a:t>
            </a:r>
          </a:p>
          <a:p>
            <a:pPr marL="274320" lvl="1" inden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2200" dirty="0">
                <a:latin typeface="Courier New" charset="0"/>
                <a:ea typeface="Courier New" charset="0"/>
                <a:cs typeface="Courier New" charset="0"/>
              </a:rPr>
              <a:t>do while (x&lt;0 .and. y&lt;0)</a:t>
            </a:r>
          </a:p>
          <a:p>
            <a:pPr marL="274320" lvl="1" inden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2200" dirty="0">
                <a:latin typeface="Courier New" charset="0"/>
                <a:ea typeface="Courier New" charset="0"/>
                <a:cs typeface="Courier New" charset="0"/>
              </a:rPr>
              <a:t>   x=10-y</a:t>
            </a:r>
          </a:p>
          <a:p>
            <a:pPr marL="274320" lvl="1" inden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2200" dirty="0">
                <a:latin typeface="Courier New" charset="0"/>
                <a:ea typeface="Courier New" charset="0"/>
                <a:cs typeface="Courier New" charset="0"/>
              </a:rPr>
              <a:t>   y=y+1</a:t>
            </a:r>
          </a:p>
          <a:p>
            <a:pPr marL="274320" lvl="1" inden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2200" dirty="0">
                <a:latin typeface="Courier New" charset="0"/>
                <a:ea typeface="Courier New" charset="0"/>
                <a:cs typeface="Courier New" charset="0"/>
              </a:rPr>
              <a:t>   z=0</a:t>
            </a:r>
          </a:p>
          <a:p>
            <a:pPr marL="274320" lvl="1" inden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2200" dirty="0" err="1">
                <a:latin typeface="Courier New" charset="0"/>
                <a:ea typeface="Courier New" charset="0"/>
                <a:cs typeface="Courier New" charset="0"/>
              </a:rPr>
              <a:t>enddo</a:t>
            </a:r>
            <a:endParaRPr lang="en-US" sz="2200" dirty="0">
              <a:latin typeface="Courier New" charset="0"/>
              <a:ea typeface="Courier New" charset="0"/>
              <a:cs typeface="Courier New" charset="0"/>
            </a:endParaRPr>
          </a:p>
          <a:p>
            <a:pPr marL="274320" lvl="1" inden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2200" dirty="0" smtClean="0">
                <a:latin typeface="Courier New" charset="0"/>
                <a:ea typeface="Courier New" charset="0"/>
                <a:cs typeface="Courier New" charset="0"/>
              </a:rPr>
              <a:t>z=1</a:t>
            </a:r>
          </a:p>
          <a:p>
            <a:pPr marL="274320" lvl="1" inden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2200" dirty="0" smtClean="0">
                <a:latin typeface="Courier New" charset="0"/>
                <a:ea typeface="Courier New" charset="0"/>
                <a:cs typeface="Courier New" charset="0"/>
              </a:rPr>
              <a:t>print *, x, y, z</a:t>
            </a:r>
          </a:p>
          <a:p>
            <a:pPr marL="0" inden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2200" dirty="0" smtClean="0">
                <a:latin typeface="Courier New" charset="0"/>
                <a:ea typeface="Courier New" charset="0"/>
                <a:cs typeface="Courier New" charset="0"/>
              </a:rPr>
              <a:t>end program</a:t>
            </a:r>
          </a:p>
          <a:p>
            <a:endParaRPr lang="en-US" dirty="0"/>
          </a:p>
        </p:txBody>
      </p:sp>
    </p:spTree>
    <p:extLst>
      <p:ext uri="{BB962C8B-B14F-4D97-AF65-F5344CB8AC3E}">
        <p14:creationId xmlns:p14="http://schemas.microsoft.com/office/powerpoint/2010/main" val="81514697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Fortran input/output</a:t>
            </a:r>
            <a:endParaRPr lang="en-US" dirty="0"/>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9661994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List-Directed IO</a:t>
            </a:r>
            <a:endParaRPr lang="en-US" dirty="0"/>
          </a:p>
        </p:txBody>
      </p:sp>
      <p:sp>
        <p:nvSpPr>
          <p:cNvPr id="3" name="Content Placeholder 2"/>
          <p:cNvSpPr>
            <a:spLocks noGrp="1"/>
          </p:cNvSpPr>
          <p:nvPr>
            <p:ph idx="1"/>
          </p:nvPr>
        </p:nvSpPr>
        <p:spPr/>
        <p:txBody>
          <a:bodyPr>
            <a:normAutofit fontScale="92500" lnSpcReduction="20000"/>
          </a:bodyPr>
          <a:lstStyle/>
          <a:p>
            <a:r>
              <a:rPr lang="en-US" dirty="0"/>
              <a:t>List-directed IO allows the compiler </a:t>
            </a:r>
            <a:r>
              <a:rPr lang="en-US" dirty="0" smtClean="0"/>
              <a:t>to </a:t>
            </a:r>
            <a:r>
              <a:rPr lang="en-US" dirty="0"/>
              <a:t>format the data.</a:t>
            </a:r>
          </a:p>
          <a:p>
            <a:r>
              <a:rPr lang="en-US" dirty="0"/>
              <a:t>Input</a:t>
            </a:r>
          </a:p>
          <a:p>
            <a:pPr lvl="1"/>
            <a:r>
              <a:rPr lang="en-US" dirty="0"/>
              <a:t>Fortran read from standard </a:t>
            </a:r>
            <a:r>
              <a:rPr lang="en-US" dirty="0" smtClean="0"/>
              <a:t>input.  Separates values on comma </a:t>
            </a:r>
            <a:r>
              <a:rPr lang="en-US" i="1" dirty="0" smtClean="0"/>
              <a:t>or</a:t>
            </a:r>
            <a:r>
              <a:rPr lang="en-US" dirty="0" smtClean="0"/>
              <a:t> whitespace.</a:t>
            </a:r>
            <a:endParaRPr lang="en-US" dirty="0"/>
          </a:p>
          <a:p>
            <a:pPr lvl="1" indent="0">
              <a:buNone/>
            </a:pPr>
            <a:r>
              <a:rPr lang="en-US" dirty="0"/>
              <a:t>	</a:t>
            </a:r>
            <a:r>
              <a:rPr lang="en-US" dirty="0">
                <a:latin typeface="Courier New"/>
                <a:cs typeface="Courier New"/>
              </a:rPr>
              <a:t>read(*,*) var1, var2, </a:t>
            </a:r>
            <a:r>
              <a:rPr lang="en-US" dirty="0" smtClean="0">
                <a:latin typeface="Courier New"/>
                <a:cs typeface="Courier New"/>
              </a:rPr>
              <a:t>var3</a:t>
            </a:r>
          </a:p>
          <a:p>
            <a:pPr lvl="1"/>
            <a:r>
              <a:rPr lang="en-US" dirty="0"/>
              <a:t>Fortran write to standard output</a:t>
            </a:r>
          </a:p>
          <a:p>
            <a:pPr lvl="1" indent="0">
              <a:buNone/>
            </a:pPr>
            <a:r>
              <a:rPr lang="en-US" dirty="0"/>
              <a:t>	</a:t>
            </a:r>
            <a:r>
              <a:rPr lang="en-US" dirty="0">
                <a:latin typeface="Courier New"/>
                <a:cs typeface="Courier New"/>
              </a:rPr>
              <a:t>print *, var1,var2,var3</a:t>
            </a:r>
          </a:p>
          <a:p>
            <a:pPr lvl="1" indent="0">
              <a:buNone/>
            </a:pPr>
            <a:r>
              <a:rPr lang="en-US" dirty="0">
                <a:latin typeface="Courier New"/>
                <a:cs typeface="Courier New"/>
              </a:rPr>
              <a:t>	write(*,*) var1,var2,</a:t>
            </a:r>
            <a:r>
              <a:rPr lang="en-US" dirty="0" smtClean="0">
                <a:latin typeface="Courier New"/>
                <a:cs typeface="Courier New"/>
              </a:rPr>
              <a:t>var3</a:t>
            </a:r>
          </a:p>
          <a:p>
            <a:pPr marL="525780" indent="-342900"/>
            <a:r>
              <a:rPr lang="en-US" dirty="0" smtClean="0">
                <a:cs typeface="Courier New"/>
              </a:rPr>
              <a:t>In Fortran the </a:t>
            </a:r>
            <a:r>
              <a:rPr lang="en-US" dirty="0" smtClean="0">
                <a:latin typeface="Courier New" panose="02070309020205020404" pitchFamily="49" charset="0"/>
                <a:cs typeface="Courier New" panose="02070309020205020404" pitchFamily="49" charset="0"/>
              </a:rPr>
              <a:t>print</a:t>
            </a:r>
            <a:r>
              <a:rPr lang="en-US" dirty="0" smtClean="0">
                <a:cs typeface="Courier New"/>
              </a:rPr>
              <a:t> statement always writes an EOL after all variables have been output.  The </a:t>
            </a:r>
            <a:r>
              <a:rPr lang="en-US" dirty="0" smtClean="0">
                <a:latin typeface="Courier New" panose="02070309020205020404" pitchFamily="49" charset="0"/>
                <a:cs typeface="Courier New" panose="02070309020205020404" pitchFamily="49" charset="0"/>
              </a:rPr>
              <a:t>write</a:t>
            </a:r>
            <a:r>
              <a:rPr lang="en-US" dirty="0" smtClean="0">
                <a:cs typeface="Courier New"/>
              </a:rPr>
              <a:t> statement does as well unless told otherwise (this is the opposite of </a:t>
            </a:r>
            <a:r>
              <a:rPr lang="en-US" dirty="0" smtClean="0">
                <a:latin typeface="Courier New" panose="02070309020205020404" pitchFamily="49" charset="0"/>
                <a:cs typeface="Courier New" panose="02070309020205020404" pitchFamily="49" charset="0"/>
              </a:rPr>
              <a:t>write</a:t>
            </a:r>
            <a:r>
              <a:rPr lang="en-US" dirty="0" smtClean="0">
                <a:cs typeface="Courier New"/>
              </a:rPr>
              <a:t> in most other languages).</a:t>
            </a:r>
            <a:endParaRPr lang="en-US" dirty="0">
              <a:cs typeface="Courier New"/>
            </a:endParaRPr>
          </a:p>
        </p:txBody>
      </p:sp>
    </p:spTree>
    <p:extLst>
      <p:ext uri="{BB962C8B-B14F-4D97-AF65-F5344CB8AC3E}">
        <p14:creationId xmlns:p14="http://schemas.microsoft.com/office/powerpoint/2010/main" val="21854804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Numeric Types: Integer</a:t>
            </a:r>
            <a:endParaRPr lang="en-US" dirty="0"/>
          </a:p>
        </p:txBody>
      </p:sp>
      <p:sp>
        <p:nvSpPr>
          <p:cNvPr id="3" name="Content Placeholder 2"/>
          <p:cNvSpPr>
            <a:spLocks noGrp="1"/>
          </p:cNvSpPr>
          <p:nvPr>
            <p:ph idx="1"/>
          </p:nvPr>
        </p:nvSpPr>
        <p:spPr/>
        <p:txBody>
          <a:bodyPr/>
          <a:lstStyle/>
          <a:p>
            <a:r>
              <a:rPr lang="en-US" dirty="0"/>
              <a:t>Integer</a:t>
            </a:r>
          </a:p>
          <a:p>
            <a:pPr lvl="1"/>
            <a:r>
              <a:rPr lang="en-US" dirty="0"/>
              <a:t>Quantities with no fractional part</a:t>
            </a:r>
          </a:p>
          <a:p>
            <a:pPr lvl="1"/>
            <a:r>
              <a:rPr lang="en-US" dirty="0"/>
              <a:t>Represented by sign bit + value in </a:t>
            </a:r>
            <a:r>
              <a:rPr lang="en-US" i="1" dirty="0"/>
              <a:t>binary</a:t>
            </a:r>
          </a:p>
          <a:p>
            <a:pPr lvl="2"/>
            <a:r>
              <a:rPr lang="en-US" i="1" dirty="0" smtClean="0"/>
              <a:t>Remember that computers </a:t>
            </a:r>
            <a:r>
              <a:rPr lang="en-US" i="1" dirty="0"/>
              <a:t>do not use base 10 internally</a:t>
            </a:r>
          </a:p>
          <a:p>
            <a:pPr lvl="2"/>
            <a:r>
              <a:rPr lang="en-US" dirty="0"/>
              <a:t>Default integers are of size 32 bits</a:t>
            </a:r>
          </a:p>
          <a:p>
            <a:pPr lvl="1"/>
            <a:r>
              <a:rPr lang="en-US" dirty="0"/>
              <a:t>Maximum integer is is 2</a:t>
            </a:r>
            <a:r>
              <a:rPr lang="en-US" baseline="30000" dirty="0"/>
              <a:t>32</a:t>
            </a:r>
            <a:r>
              <a:rPr lang="en-US" dirty="0"/>
              <a:t>-1 </a:t>
            </a:r>
            <a:endParaRPr lang="en-US" dirty="0" smtClean="0"/>
          </a:p>
          <a:p>
            <a:pPr lvl="2"/>
            <a:r>
              <a:rPr lang="en-US" dirty="0" smtClean="0"/>
              <a:t>All Fortran integers are signed</a:t>
            </a:r>
          </a:p>
          <a:p>
            <a:pPr lvl="1"/>
            <a:r>
              <a:rPr lang="en-US" dirty="0" smtClean="0"/>
              <a:t>Compiler </a:t>
            </a:r>
            <a:r>
              <a:rPr lang="en-US" dirty="0"/>
              <a:t>extension (in </a:t>
            </a:r>
            <a:r>
              <a:rPr lang="en-US" dirty="0" smtClean="0"/>
              <a:t>nearly all compilers</a:t>
            </a:r>
            <a:r>
              <a:rPr lang="en-US" dirty="0"/>
              <a:t>)</a:t>
            </a:r>
          </a:p>
          <a:p>
            <a:pPr lvl="2"/>
            <a:r>
              <a:rPr lang="en-US" dirty="0"/>
              <a:t>INTEGER*8  (old declaration style) is a 64-bit integer</a:t>
            </a:r>
          </a:p>
          <a:p>
            <a:pPr lvl="2"/>
            <a:r>
              <a:rPr lang="en-US" dirty="0"/>
              <a:t>Will show another method when we learn about KIND</a:t>
            </a:r>
          </a:p>
          <a:p>
            <a:endParaRPr lang="en-US" dirty="0"/>
          </a:p>
        </p:txBody>
      </p:sp>
    </p:spTree>
    <p:extLst>
      <p:ext uri="{BB962C8B-B14F-4D97-AF65-F5344CB8AC3E}">
        <p14:creationId xmlns:p14="http://schemas.microsoft.com/office/powerpoint/2010/main" val="67778150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 from the Command Line</a:t>
            </a:r>
            <a:endParaRPr lang="en-US" dirty="0"/>
          </a:p>
        </p:txBody>
      </p:sp>
      <p:sp>
        <p:nvSpPr>
          <p:cNvPr id="3" name="Content Placeholder 2"/>
          <p:cNvSpPr>
            <a:spLocks noGrp="1"/>
          </p:cNvSpPr>
          <p:nvPr>
            <p:ph idx="1"/>
          </p:nvPr>
        </p:nvSpPr>
        <p:spPr>
          <a:xfrm>
            <a:off x="246958" y="1600200"/>
            <a:ext cx="8563322" cy="4525963"/>
          </a:xfrm>
        </p:spPr>
        <p:txBody>
          <a:bodyPr>
            <a:normAutofit fontScale="92500"/>
          </a:bodyPr>
          <a:lstStyle/>
          <a:p>
            <a:r>
              <a:rPr lang="en-US" sz="2800" dirty="0" smtClean="0">
                <a:cs typeface="Courier New"/>
              </a:rPr>
              <a:t>We can read strings only.  You must convert if necessary to a numerical type using internal read/write.</a:t>
            </a:r>
          </a:p>
          <a:p>
            <a:pPr marL="0" indent="0">
              <a:buNone/>
            </a:pPr>
            <a:r>
              <a:rPr lang="en-US" sz="2800" dirty="0" smtClean="0">
                <a:latin typeface="Courier New"/>
                <a:cs typeface="Courier New"/>
              </a:rPr>
              <a:t>  </a:t>
            </a:r>
            <a:r>
              <a:rPr lang="en-US" sz="2800" dirty="0" err="1" smtClean="0">
                <a:latin typeface="Courier New"/>
                <a:cs typeface="Courier New"/>
              </a:rPr>
              <a:t>nargs</a:t>
            </a:r>
            <a:r>
              <a:rPr lang="en-US" sz="2800" dirty="0" smtClean="0">
                <a:latin typeface="Courier New"/>
                <a:cs typeface="Courier New"/>
              </a:rPr>
              <a:t>=</a:t>
            </a:r>
            <a:r>
              <a:rPr lang="en-US" sz="2800" dirty="0" err="1" smtClean="0">
                <a:latin typeface="Courier New"/>
                <a:cs typeface="Courier New"/>
              </a:rPr>
              <a:t>command_argument_count</a:t>
            </a:r>
            <a:r>
              <a:rPr lang="en-US" sz="2800" dirty="0">
                <a:latin typeface="Courier New"/>
                <a:cs typeface="Courier New"/>
              </a:rPr>
              <a:t>()</a:t>
            </a:r>
          </a:p>
          <a:p>
            <a:pPr marL="0" indent="0">
              <a:buNone/>
            </a:pPr>
            <a:r>
              <a:rPr lang="en-US" sz="2800" dirty="0">
                <a:latin typeface="Courier New"/>
                <a:cs typeface="Courier New"/>
              </a:rPr>
              <a:t>  if ( </a:t>
            </a:r>
            <a:r>
              <a:rPr lang="en-US" sz="2800" dirty="0" err="1">
                <a:latin typeface="Courier New"/>
                <a:cs typeface="Courier New"/>
              </a:rPr>
              <a:t>nargs</a:t>
            </a:r>
            <a:r>
              <a:rPr lang="en-US" sz="2800" dirty="0">
                <a:latin typeface="Courier New"/>
                <a:cs typeface="Courier New"/>
              </a:rPr>
              <a:t> .ne. 1 ) then</a:t>
            </a:r>
          </a:p>
          <a:p>
            <a:pPr marL="0" indent="0">
              <a:buNone/>
            </a:pPr>
            <a:r>
              <a:rPr lang="en-US" sz="2800" dirty="0">
                <a:latin typeface="Courier New"/>
                <a:cs typeface="Courier New"/>
              </a:rPr>
              <a:t>     stop "No input specified"</a:t>
            </a:r>
          </a:p>
          <a:p>
            <a:pPr marL="0" indent="0">
              <a:buNone/>
            </a:pPr>
            <a:r>
              <a:rPr lang="en-US" sz="2800" dirty="0">
                <a:latin typeface="Courier New"/>
                <a:cs typeface="Courier New"/>
              </a:rPr>
              <a:t>  else</a:t>
            </a:r>
          </a:p>
          <a:p>
            <a:pPr marL="0" indent="0">
              <a:buNone/>
            </a:pPr>
            <a:r>
              <a:rPr lang="en-US" sz="2800" dirty="0">
                <a:latin typeface="Courier New"/>
                <a:cs typeface="Courier New"/>
              </a:rPr>
              <a:t>     call </a:t>
            </a:r>
            <a:r>
              <a:rPr lang="en-US" sz="2800" dirty="0" err="1">
                <a:latin typeface="Courier New"/>
                <a:cs typeface="Courier New"/>
              </a:rPr>
              <a:t>get_command_argument</a:t>
            </a:r>
            <a:r>
              <a:rPr lang="en-US" sz="2800" dirty="0">
                <a:latin typeface="Courier New"/>
                <a:cs typeface="Courier New"/>
              </a:rPr>
              <a:t>(1,nval)</a:t>
            </a:r>
          </a:p>
          <a:p>
            <a:pPr marL="0" indent="0">
              <a:buNone/>
            </a:pPr>
            <a:r>
              <a:rPr lang="en-US" sz="2800" dirty="0">
                <a:latin typeface="Courier New"/>
                <a:cs typeface="Courier New"/>
              </a:rPr>
              <a:t>     read(</a:t>
            </a:r>
            <a:r>
              <a:rPr lang="en-US" sz="2800" dirty="0" err="1">
                <a:latin typeface="Courier New"/>
                <a:cs typeface="Courier New"/>
              </a:rPr>
              <a:t>nval</a:t>
            </a:r>
            <a:r>
              <a:rPr lang="en-US" sz="2800" dirty="0">
                <a:latin typeface="Courier New"/>
                <a:cs typeface="Courier New"/>
              </a:rPr>
              <a:t>,'(i4)') n</a:t>
            </a:r>
          </a:p>
          <a:p>
            <a:pPr marL="0" indent="0">
              <a:buNone/>
            </a:pPr>
            <a:r>
              <a:rPr lang="en-US" sz="2800" dirty="0">
                <a:latin typeface="Courier New"/>
                <a:cs typeface="Courier New"/>
              </a:rPr>
              <a:t>  </a:t>
            </a:r>
            <a:r>
              <a:rPr lang="en-US" sz="2800" dirty="0" err="1">
                <a:latin typeface="Courier New"/>
                <a:cs typeface="Courier New"/>
              </a:rPr>
              <a:t>endif</a:t>
            </a:r>
            <a:endParaRPr lang="en-US" sz="2800" dirty="0" smtClean="0">
              <a:latin typeface="Courier New"/>
              <a:cs typeface="Courier New"/>
            </a:endParaRPr>
          </a:p>
        </p:txBody>
      </p:sp>
    </p:spTree>
    <p:extLst>
      <p:ext uri="{BB962C8B-B14F-4D97-AF65-F5344CB8AC3E}">
        <p14:creationId xmlns:p14="http://schemas.microsoft.com/office/powerpoint/2010/main" val="374908037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Formatted IO</a:t>
            </a:r>
            <a:endParaRPr lang="en-US" dirty="0"/>
          </a:p>
        </p:txBody>
      </p:sp>
      <p:sp>
        <p:nvSpPr>
          <p:cNvPr id="3" name="Content Placeholder 2"/>
          <p:cNvSpPr>
            <a:spLocks noGrp="1"/>
          </p:cNvSpPr>
          <p:nvPr>
            <p:ph idx="1"/>
          </p:nvPr>
        </p:nvSpPr>
        <p:spPr/>
        <p:txBody>
          <a:bodyPr/>
          <a:lstStyle/>
          <a:p>
            <a:r>
              <a:rPr lang="en-US" dirty="0" smtClean="0"/>
              <a:t>In Fortran it is best to avoid formatted </a:t>
            </a:r>
            <a:r>
              <a:rPr lang="en-US" i="1" dirty="0" smtClean="0"/>
              <a:t>input</a:t>
            </a:r>
            <a:r>
              <a:rPr lang="en-US" dirty="0" smtClean="0"/>
              <a:t> as much as possible, as it can lead to errors.</a:t>
            </a:r>
          </a:p>
          <a:p>
            <a:r>
              <a:rPr lang="en-US" dirty="0" smtClean="0"/>
              <a:t>Formatted output, on the other hand, is frequently required for legibility.  Compilers tend to let list-directed output sprawl.</a:t>
            </a:r>
          </a:p>
          <a:p>
            <a:r>
              <a:rPr lang="en-US" dirty="0" smtClean="0"/>
              <a:t>Formatted output is similar to other languages (in fact, they all got it from Fortran, the oldest higher-level programming language).</a:t>
            </a:r>
          </a:p>
          <a:p>
            <a:endParaRPr lang="en-US" dirty="0"/>
          </a:p>
        </p:txBody>
      </p:sp>
    </p:spTree>
    <p:extLst>
      <p:ext uri="{BB962C8B-B14F-4D97-AF65-F5344CB8AC3E}">
        <p14:creationId xmlns:p14="http://schemas.microsoft.com/office/powerpoint/2010/main" val="220366964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Edit Descriptors</a:t>
            </a:r>
            <a:endParaRPr lang="en-US" dirty="0"/>
          </a:p>
        </p:txBody>
      </p:sp>
      <p:sp>
        <p:nvSpPr>
          <p:cNvPr id="3" name="Content Placeholder 2"/>
          <p:cNvSpPr>
            <a:spLocks noGrp="1"/>
          </p:cNvSpPr>
          <p:nvPr>
            <p:ph idx="1"/>
          </p:nvPr>
        </p:nvSpPr>
        <p:spPr/>
        <p:txBody>
          <a:bodyPr>
            <a:normAutofit fontScale="85000" lnSpcReduction="20000"/>
          </a:bodyPr>
          <a:lstStyle/>
          <a:p>
            <a:r>
              <a:rPr lang="en-US" dirty="0"/>
              <a:t>The edit descriptor modifies how to output the variables.  They are combined into forms like</a:t>
            </a:r>
          </a:p>
          <a:p>
            <a:pPr marL="0" indent="0">
              <a:buNone/>
            </a:pPr>
            <a:r>
              <a:rPr lang="en-US" dirty="0" smtClean="0"/>
              <a:t>      </a:t>
            </a:r>
            <a:r>
              <a:rPr lang="en-US" dirty="0" err="1" smtClean="0">
                <a:latin typeface="Courier New"/>
                <a:cs typeface="Courier New"/>
              </a:rPr>
              <a:t>RaF.w</a:t>
            </a:r>
            <a:endParaRPr lang="en-US" dirty="0">
              <a:latin typeface="Courier New"/>
              <a:cs typeface="Courier New"/>
            </a:endParaRPr>
          </a:p>
          <a:p>
            <a:pPr marL="0" indent="0">
              <a:buNone/>
            </a:pPr>
            <a:r>
              <a:rPr lang="en-US" dirty="0" smtClean="0"/>
              <a:t> where </a:t>
            </a:r>
            <a:r>
              <a:rPr lang="en-US" dirty="0"/>
              <a:t>R is a repeat count, </a:t>
            </a:r>
            <a:r>
              <a:rPr lang="en-US" dirty="0">
                <a:latin typeface="Courier New"/>
                <a:cs typeface="Courier New"/>
              </a:rPr>
              <a:t>a</a:t>
            </a:r>
            <a:r>
              <a:rPr lang="en-US" dirty="0"/>
              <a:t> is the descriptor, </a:t>
            </a:r>
            <a:r>
              <a:rPr lang="en-US" dirty="0">
                <a:latin typeface="Courier New"/>
                <a:cs typeface="Courier New"/>
              </a:rPr>
              <a:t>F</a:t>
            </a:r>
            <a:r>
              <a:rPr lang="en-US" dirty="0"/>
              <a:t> </a:t>
            </a:r>
            <a:r>
              <a:rPr lang="en-US" dirty="0" smtClean="0"/>
              <a:t>is   the total field width </a:t>
            </a:r>
            <a:r>
              <a:rPr lang="en-US" i="1" dirty="0" smtClean="0"/>
              <a:t>including</a:t>
            </a:r>
            <a:r>
              <a:rPr lang="en-US" dirty="0" smtClean="0"/>
              <a:t> space for </a:t>
            </a:r>
            <a:r>
              <a:rPr lang="en-US" dirty="0" smtClean="0">
                <a:latin typeface="Courier New"/>
                <a:cs typeface="Courier New"/>
              </a:rPr>
              <a:t>+-</a:t>
            </a:r>
            <a:r>
              <a:rPr lang="en-US" dirty="0" smtClean="0"/>
              <a:t>, and if requested </a:t>
            </a:r>
            <a:r>
              <a:rPr lang="en-US" dirty="0">
                <a:latin typeface="Courier New"/>
                <a:cs typeface="Courier New"/>
              </a:rPr>
              <a:t>+-e</a:t>
            </a:r>
            <a:r>
              <a:rPr lang="en-US" dirty="0"/>
              <a:t> and exponent, and </a:t>
            </a:r>
            <a:r>
              <a:rPr lang="en-US" dirty="0">
                <a:latin typeface="Courier New"/>
                <a:cs typeface="Courier New"/>
              </a:rPr>
              <a:t>w</a:t>
            </a:r>
            <a:r>
              <a:rPr lang="en-US" dirty="0"/>
              <a:t> is the number of digits to the right of the decimal point</a:t>
            </a:r>
            <a:r>
              <a:rPr lang="en-US" dirty="0" smtClean="0"/>
              <a:t>.  </a:t>
            </a:r>
            <a:r>
              <a:rPr lang="en-US" dirty="0" err="1" smtClean="0"/>
              <a:t>Ra.w</a:t>
            </a:r>
            <a:r>
              <a:rPr lang="en-US" dirty="0" smtClean="0"/>
              <a:t> alone works (as in Python) and Ra.0 will print the integer part (as in Python).</a:t>
            </a:r>
            <a:endParaRPr lang="en-US" dirty="0"/>
          </a:p>
          <a:p>
            <a:r>
              <a:rPr lang="en-US" dirty="0" smtClean="0"/>
              <a:t>Strings take </a:t>
            </a:r>
            <a:r>
              <a:rPr lang="en-US" dirty="0"/>
              <a:t>only </a:t>
            </a:r>
            <a:r>
              <a:rPr lang="en-US" dirty="0">
                <a:latin typeface="Courier New"/>
                <a:cs typeface="Courier New"/>
              </a:rPr>
              <a:t>F </a:t>
            </a:r>
            <a:r>
              <a:rPr lang="en-US" dirty="0" smtClean="0"/>
              <a:t>(</a:t>
            </a:r>
            <a:r>
              <a:rPr lang="en-US" dirty="0" err="1" smtClean="0">
                <a:latin typeface="Courier New"/>
                <a:cs typeface="Courier New"/>
              </a:rPr>
              <a:t>RaF</a:t>
            </a:r>
            <a:r>
              <a:rPr lang="en-US" dirty="0" smtClean="0"/>
              <a:t>) and do not always require the F since the length will be known to the compiler.</a:t>
            </a:r>
          </a:p>
          <a:p>
            <a:r>
              <a:rPr lang="en-US" dirty="0" smtClean="0"/>
              <a:t>Integers can be written as </a:t>
            </a:r>
            <a:r>
              <a:rPr lang="en-US" dirty="0" err="1" smtClean="0">
                <a:latin typeface="Courier New"/>
                <a:cs typeface="Courier New"/>
              </a:rPr>
              <a:t>iF</a:t>
            </a:r>
            <a:r>
              <a:rPr lang="en-US" dirty="0" smtClean="0"/>
              <a:t> and any of the </a:t>
            </a:r>
            <a:r>
              <a:rPr lang="en-US" dirty="0" smtClean="0">
                <a:latin typeface="Courier New"/>
                <a:cs typeface="Courier New"/>
              </a:rPr>
              <a:t>F</a:t>
            </a:r>
            <a:r>
              <a:rPr lang="en-US" dirty="0" smtClean="0"/>
              <a:t> spaces not needed will be blank filled, with the digits right justified.  When written as </a:t>
            </a:r>
            <a:r>
              <a:rPr lang="en-US" dirty="0" err="1" smtClean="0">
                <a:latin typeface="Courier New"/>
                <a:cs typeface="Courier New"/>
              </a:rPr>
              <a:t>iF.m</a:t>
            </a:r>
            <a:r>
              <a:rPr lang="en-US" dirty="0" smtClean="0"/>
              <a:t> they will be printed with at least </a:t>
            </a:r>
            <a:r>
              <a:rPr lang="en-US" dirty="0" smtClean="0">
                <a:latin typeface="Courier New"/>
                <a:cs typeface="Courier New"/>
              </a:rPr>
              <a:t>m</a:t>
            </a:r>
            <a:r>
              <a:rPr lang="en-US" dirty="0" smtClean="0"/>
              <a:t> digits and the rest of the field zero-filled on the left if all of </a:t>
            </a:r>
            <a:r>
              <a:rPr lang="en-US" dirty="0" smtClean="0">
                <a:latin typeface="Courier New"/>
                <a:cs typeface="Courier New"/>
              </a:rPr>
              <a:t>F</a:t>
            </a:r>
            <a:r>
              <a:rPr lang="en-US" dirty="0" smtClean="0"/>
              <a:t> is not needed.  </a:t>
            </a:r>
            <a:endParaRPr lang="en-US" dirty="0"/>
          </a:p>
        </p:txBody>
      </p:sp>
    </p:spTree>
    <p:extLst>
      <p:ext uri="{BB962C8B-B14F-4D97-AF65-F5344CB8AC3E}">
        <p14:creationId xmlns:p14="http://schemas.microsoft.com/office/powerpoint/2010/main" val="61591006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Edit Descriptors</a:t>
            </a:r>
            <a:endParaRPr lang="en-US" dirty="0"/>
          </a:p>
        </p:txBody>
      </p:sp>
      <p:sp>
        <p:nvSpPr>
          <p:cNvPr id="3" name="Content Placeholder 2"/>
          <p:cNvSpPr>
            <a:spLocks noGrp="1"/>
          </p:cNvSpPr>
          <p:nvPr>
            <p:ph idx="1"/>
          </p:nvPr>
        </p:nvSpPr>
        <p:spPr/>
        <p:txBody>
          <a:bodyPr>
            <a:normAutofit fontScale="92500"/>
          </a:bodyPr>
          <a:lstStyle/>
          <a:p>
            <a:r>
              <a:rPr lang="en-US" dirty="0" smtClean="0"/>
              <a:t>As usual, they are not case sensitive.</a:t>
            </a:r>
          </a:p>
          <a:p>
            <a:pPr lvl="1" indent="0">
              <a:buNone/>
            </a:pPr>
            <a:r>
              <a:rPr lang="en-US" dirty="0">
                <a:latin typeface="Courier New"/>
                <a:cs typeface="Courier New"/>
              </a:rPr>
              <a:t>I</a:t>
            </a:r>
            <a:r>
              <a:rPr lang="en-US" dirty="0">
                <a:latin typeface="American Typewriter"/>
                <a:cs typeface="American Typewriter"/>
              </a:rPr>
              <a:t> </a:t>
            </a:r>
            <a:r>
              <a:rPr lang="en-US" dirty="0">
                <a:cs typeface="American Typewriter"/>
              </a:rPr>
              <a:t>integer</a:t>
            </a:r>
          </a:p>
          <a:p>
            <a:pPr lvl="1" indent="0">
              <a:buNone/>
            </a:pPr>
            <a:r>
              <a:rPr lang="en-US" dirty="0">
                <a:latin typeface="Courier New"/>
                <a:cs typeface="Courier New"/>
              </a:rPr>
              <a:t>F</a:t>
            </a:r>
            <a:r>
              <a:rPr lang="en-US" dirty="0">
                <a:cs typeface="American Typewriter"/>
              </a:rPr>
              <a:t> real </a:t>
            </a:r>
            <a:r>
              <a:rPr lang="en-US" dirty="0" smtClean="0">
                <a:cs typeface="American Typewriter"/>
              </a:rPr>
              <a:t>(decimal </a:t>
            </a:r>
            <a:r>
              <a:rPr lang="en-US" dirty="0">
                <a:cs typeface="American Typewriter"/>
              </a:rPr>
              <a:t>output)</a:t>
            </a:r>
          </a:p>
          <a:p>
            <a:pPr lvl="1" indent="0">
              <a:buNone/>
            </a:pPr>
            <a:r>
              <a:rPr lang="en-US" dirty="0">
                <a:latin typeface="Courier New"/>
                <a:cs typeface="Courier New"/>
              </a:rPr>
              <a:t>E</a:t>
            </a:r>
            <a:r>
              <a:rPr lang="en-US" dirty="0">
                <a:cs typeface="American Typewriter"/>
              </a:rPr>
              <a:t> real </a:t>
            </a:r>
            <a:r>
              <a:rPr lang="en-US" dirty="0" smtClean="0">
                <a:cs typeface="American Typewriter"/>
              </a:rPr>
              <a:t>(exponential </a:t>
            </a:r>
            <a:r>
              <a:rPr lang="en-US" dirty="0">
                <a:cs typeface="American Typewriter"/>
              </a:rPr>
              <a:t>output)</a:t>
            </a:r>
          </a:p>
          <a:p>
            <a:pPr lvl="1" indent="0">
              <a:buNone/>
            </a:pPr>
            <a:r>
              <a:rPr lang="en-US" dirty="0">
                <a:latin typeface="Courier New"/>
                <a:cs typeface="Courier New"/>
              </a:rPr>
              <a:t>G</a:t>
            </a:r>
            <a:r>
              <a:rPr lang="en-US" dirty="0">
                <a:cs typeface="American Typewriter"/>
              </a:rPr>
              <a:t> general </a:t>
            </a:r>
          </a:p>
          <a:p>
            <a:pPr lvl="1" indent="0">
              <a:buNone/>
            </a:pPr>
            <a:r>
              <a:rPr lang="en-US" dirty="0">
                <a:latin typeface="Courier New"/>
                <a:cs typeface="Courier New"/>
              </a:rPr>
              <a:t>D</a:t>
            </a:r>
            <a:r>
              <a:rPr lang="en-US" dirty="0">
                <a:cs typeface="American Typewriter"/>
              </a:rPr>
              <a:t> double precision </a:t>
            </a:r>
            <a:r>
              <a:rPr lang="en-US" dirty="0" smtClean="0">
                <a:cs typeface="American Typewriter"/>
              </a:rPr>
              <a:t>(prints </a:t>
            </a:r>
            <a:r>
              <a:rPr lang="en-US" dirty="0" smtClean="0">
                <a:latin typeface="Courier New"/>
                <a:cs typeface="Courier New"/>
              </a:rPr>
              <a:t>D</a:t>
            </a:r>
            <a:r>
              <a:rPr lang="en-US" dirty="0" smtClean="0">
                <a:cs typeface="American Typewriter"/>
              </a:rPr>
              <a:t> rather than </a:t>
            </a:r>
            <a:r>
              <a:rPr lang="en-US" dirty="0" smtClean="0">
                <a:latin typeface="Courier New"/>
                <a:cs typeface="Courier New"/>
              </a:rPr>
              <a:t>E</a:t>
            </a:r>
            <a:r>
              <a:rPr lang="en-US" dirty="0" smtClean="0">
                <a:cs typeface="American Typewriter"/>
              </a:rPr>
              <a:t> for exponent)</a:t>
            </a:r>
            <a:endParaRPr lang="en-US" dirty="0">
              <a:cs typeface="American Typewriter"/>
            </a:endParaRPr>
          </a:p>
          <a:p>
            <a:pPr lvl="1" indent="0">
              <a:buNone/>
            </a:pPr>
            <a:r>
              <a:rPr lang="en-US" dirty="0">
                <a:latin typeface="Courier New"/>
                <a:cs typeface="Courier New"/>
              </a:rPr>
              <a:t>A</a:t>
            </a:r>
            <a:r>
              <a:rPr lang="en-US" dirty="0">
                <a:cs typeface="American Typewriter"/>
              </a:rPr>
              <a:t> </a:t>
            </a:r>
            <a:r>
              <a:rPr lang="en-US" dirty="0" smtClean="0">
                <a:cs typeface="American Typewriter"/>
              </a:rPr>
              <a:t>character (does not require a field width in most cases)</a:t>
            </a:r>
          </a:p>
          <a:p>
            <a:pPr lvl="1" indent="0">
              <a:buNone/>
            </a:pPr>
            <a:r>
              <a:rPr lang="en-US" dirty="0" smtClean="0">
                <a:latin typeface="Courier New"/>
                <a:cs typeface="Courier New"/>
              </a:rPr>
              <a:t>X</a:t>
            </a:r>
            <a:r>
              <a:rPr lang="en-US" dirty="0" smtClean="0">
                <a:cs typeface="American Typewriter"/>
              </a:rPr>
              <a:t> space</a:t>
            </a:r>
          </a:p>
          <a:p>
            <a:r>
              <a:rPr lang="en-US" dirty="0" smtClean="0">
                <a:cs typeface="American Typewriter"/>
              </a:rPr>
              <a:t>The real descriptors </a:t>
            </a:r>
            <a:r>
              <a:rPr lang="en-US" dirty="0" smtClean="0">
                <a:latin typeface="Courier New"/>
                <a:cs typeface="Courier New"/>
              </a:rPr>
              <a:t>F</a:t>
            </a:r>
            <a:r>
              <a:rPr lang="en-US" dirty="0" smtClean="0">
                <a:cs typeface="American Typewriter"/>
              </a:rPr>
              <a:t>, </a:t>
            </a:r>
            <a:r>
              <a:rPr lang="en-US" dirty="0" smtClean="0">
                <a:latin typeface="Courier New"/>
                <a:cs typeface="Courier New"/>
              </a:rPr>
              <a:t>E</a:t>
            </a:r>
            <a:r>
              <a:rPr lang="en-US" dirty="0" smtClean="0">
                <a:cs typeface="American Typewriter"/>
              </a:rPr>
              <a:t>, </a:t>
            </a:r>
            <a:r>
              <a:rPr lang="en-US" dirty="0" smtClean="0">
                <a:latin typeface="Courier New"/>
                <a:cs typeface="Courier New"/>
              </a:rPr>
              <a:t>G</a:t>
            </a:r>
            <a:r>
              <a:rPr lang="en-US" dirty="0" smtClean="0">
                <a:cs typeface="American Typewriter"/>
              </a:rPr>
              <a:t>, and </a:t>
            </a:r>
            <a:r>
              <a:rPr lang="en-US" dirty="0" smtClean="0">
                <a:latin typeface="Courier New"/>
                <a:cs typeface="Courier New"/>
              </a:rPr>
              <a:t>D</a:t>
            </a:r>
            <a:r>
              <a:rPr lang="en-US" dirty="0" smtClean="0">
                <a:cs typeface="American Typewriter"/>
              </a:rPr>
              <a:t> all work for both single and double precision.  </a:t>
            </a:r>
            <a:r>
              <a:rPr lang="en-US" dirty="0" smtClean="0">
                <a:latin typeface="Courier New"/>
                <a:cs typeface="Courier New"/>
              </a:rPr>
              <a:t>G</a:t>
            </a:r>
            <a:r>
              <a:rPr lang="en-US" dirty="0" smtClean="0">
                <a:cs typeface="American Typewriter"/>
              </a:rPr>
              <a:t> allows the compiler to choose whether to use decimal or exponential format.</a:t>
            </a:r>
          </a:p>
        </p:txBody>
      </p:sp>
    </p:spTree>
    <p:extLst>
      <p:ext uri="{BB962C8B-B14F-4D97-AF65-F5344CB8AC3E}">
        <p14:creationId xmlns:p14="http://schemas.microsoft.com/office/powerpoint/2010/main" val="333617354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Modifiers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Some modifiers can change the appearance of the output.</a:t>
            </a:r>
          </a:p>
          <a:p>
            <a:r>
              <a:rPr lang="en-US" dirty="0" smtClean="0">
                <a:latin typeface="Courier New"/>
                <a:cs typeface="Courier New"/>
              </a:rPr>
              <a:t>p</a:t>
            </a:r>
            <a:r>
              <a:rPr lang="en-US" dirty="0" smtClean="0"/>
              <a:t> multiply by 10. </a:t>
            </a:r>
            <a:r>
              <a:rPr lang="en-US" dirty="0" err="1" smtClean="0">
                <a:latin typeface="Courier New"/>
                <a:cs typeface="Courier New"/>
              </a:rPr>
              <a:t>kp</a:t>
            </a:r>
            <a:r>
              <a:rPr lang="en-US" dirty="0" smtClean="0"/>
              <a:t> multiply by 10</a:t>
            </a:r>
            <a:r>
              <a:rPr lang="en-US" baseline="30000" dirty="0" smtClean="0"/>
              <a:t>k</a:t>
            </a:r>
            <a:r>
              <a:rPr lang="en-US" dirty="0" smtClean="0"/>
              <a:t>. Applies till the next scale factor is encountered.</a:t>
            </a:r>
          </a:p>
          <a:p>
            <a:r>
              <a:rPr lang="en-US" dirty="0" smtClean="0">
                <a:latin typeface="Courier New"/>
                <a:cs typeface="Courier New"/>
              </a:rPr>
              <a:t>ES</a:t>
            </a:r>
            <a:r>
              <a:rPr lang="en-US" dirty="0" smtClean="0"/>
              <a:t> use scientific notation.  The default exponential format writes in machine normalization, with the leading digit between 0 and 1.  </a:t>
            </a:r>
            <a:r>
              <a:rPr lang="en-US" dirty="0" smtClean="0">
                <a:latin typeface="Courier New"/>
                <a:cs typeface="Courier New"/>
              </a:rPr>
              <a:t>ES</a:t>
            </a:r>
            <a:r>
              <a:rPr lang="en-US" dirty="0" smtClean="0"/>
              <a:t> causes it to write with the leading digit between 1 and 9, which is what most humans can read most easily.  Ignores </a:t>
            </a:r>
            <a:r>
              <a:rPr lang="en-US" dirty="0" smtClean="0">
                <a:latin typeface="Courier New"/>
                <a:cs typeface="Courier New"/>
              </a:rPr>
              <a:t>p</a:t>
            </a:r>
            <a:r>
              <a:rPr lang="en-US" dirty="0" smtClean="0"/>
              <a:t> on output.</a:t>
            </a:r>
          </a:p>
          <a:p>
            <a:r>
              <a:rPr lang="en-US" dirty="0" smtClean="0">
                <a:latin typeface="Courier New"/>
                <a:cs typeface="Courier New"/>
              </a:rPr>
              <a:t>/ </a:t>
            </a:r>
            <a:r>
              <a:rPr lang="en-US" dirty="0" smtClean="0"/>
              <a:t>write an EOL and go to the next line (record) within the format</a:t>
            </a:r>
          </a:p>
          <a:p>
            <a:endParaRPr lang="en-US" dirty="0"/>
          </a:p>
        </p:txBody>
      </p:sp>
    </p:spTree>
    <p:extLst>
      <p:ext uri="{BB962C8B-B14F-4D97-AF65-F5344CB8AC3E}">
        <p14:creationId xmlns:p14="http://schemas.microsoft.com/office/powerpoint/2010/main" val="343992014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Format Strings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 format string is constructed as a list of how to output the variables.  Unlike some other languages, literal strings are never included, but must have their own edit descriptors.</a:t>
            </a:r>
          </a:p>
          <a:p>
            <a:r>
              <a:rPr lang="en-US" dirty="0" smtClean="0"/>
              <a:t>The format string can be placed directly into the </a:t>
            </a:r>
            <a:r>
              <a:rPr lang="en-US" dirty="0" smtClean="0">
                <a:latin typeface="Courier New"/>
                <a:cs typeface="Courier New"/>
              </a:rPr>
              <a:t>write</a:t>
            </a:r>
            <a:r>
              <a:rPr lang="en-US" dirty="0" smtClean="0"/>
              <a:t> statement or it can be in a separate </a:t>
            </a:r>
            <a:r>
              <a:rPr lang="en-US" dirty="0" smtClean="0">
                <a:latin typeface="Courier New"/>
                <a:cs typeface="Courier New"/>
              </a:rPr>
              <a:t>format</a:t>
            </a:r>
            <a:r>
              <a:rPr lang="en-US" dirty="0" smtClean="0"/>
              <a:t> statement. In the </a:t>
            </a:r>
            <a:r>
              <a:rPr lang="en-US" dirty="0" smtClean="0">
                <a:latin typeface="Courier New"/>
                <a:cs typeface="Courier New"/>
              </a:rPr>
              <a:t>write</a:t>
            </a:r>
            <a:r>
              <a:rPr lang="en-US" dirty="0" smtClean="0"/>
              <a:t> it is enclosed in parentheses and quotes.</a:t>
            </a:r>
          </a:p>
          <a:p>
            <a:r>
              <a:rPr lang="en-US" dirty="0" smtClean="0"/>
              <a:t>For most purposes it is best to put the format string into the write statement.  The format statement is older and will be in old code, but it is usually harder to see what is happening.  It is useful for particularly long strings, however.</a:t>
            </a:r>
            <a:endParaRPr lang="en-US" dirty="0"/>
          </a:p>
        </p:txBody>
      </p:sp>
    </p:spTree>
    <p:extLst>
      <p:ext uri="{BB962C8B-B14F-4D97-AF65-F5344CB8AC3E}">
        <p14:creationId xmlns:p14="http://schemas.microsoft.com/office/powerpoint/2010/main" val="39271361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Content Placeholder 2"/>
          <p:cNvSpPr>
            <a:spLocks noGrp="1"/>
          </p:cNvSpPr>
          <p:nvPr>
            <p:ph idx="1"/>
          </p:nvPr>
        </p:nvSpPr>
        <p:spPr>
          <a:xfrm>
            <a:off x="457200" y="1600200"/>
            <a:ext cx="8534400" cy="4876800"/>
          </a:xfrm>
        </p:spPr>
        <p:txBody>
          <a:bodyPr/>
          <a:lstStyle/>
          <a:p>
            <a:pPr marL="0" lvl="1" indent="0">
              <a:buNone/>
            </a:pPr>
            <a:r>
              <a:rPr lang="en-US" dirty="0">
                <a:latin typeface="Courier New"/>
                <a:cs typeface="Courier New"/>
              </a:rPr>
              <a:t>write(*</a:t>
            </a:r>
            <a:r>
              <a:rPr lang="en-US" dirty="0" smtClean="0">
                <a:latin typeface="Courier New"/>
                <a:cs typeface="Courier New"/>
              </a:rPr>
              <a:t>,'(</a:t>
            </a:r>
            <a:r>
              <a:rPr lang="en-US" dirty="0">
                <a:latin typeface="Courier New"/>
                <a:cs typeface="Courier New"/>
              </a:rPr>
              <a:t>i5,2x,i6</a:t>
            </a:r>
            <a:r>
              <a:rPr lang="en-US" dirty="0" smtClean="0">
                <a:latin typeface="Courier New"/>
                <a:cs typeface="Courier New"/>
              </a:rPr>
              <a:t>)') i1,i2</a:t>
            </a:r>
          </a:p>
          <a:p>
            <a:pPr marL="0" lvl="1" indent="0">
              <a:buNone/>
            </a:pPr>
            <a:r>
              <a:rPr lang="en-US" dirty="0" smtClean="0">
                <a:latin typeface="Courier New"/>
                <a:cs typeface="Courier New"/>
              </a:rPr>
              <a:t>write(*,'(i5,a,i6)')) i1,"  ",i2</a:t>
            </a:r>
          </a:p>
          <a:p>
            <a:pPr marL="0" lvl="1" indent="0">
              <a:buNone/>
            </a:pPr>
            <a:r>
              <a:rPr lang="en-US" dirty="0" smtClean="0">
                <a:latin typeface="Courier New"/>
                <a:cs typeface="Courier New"/>
              </a:rPr>
              <a:t>write(*,'(a,i4,e15.7)') </a:t>
            </a:r>
            <a:r>
              <a:rPr lang="en-US" dirty="0">
                <a:latin typeface="Courier New"/>
                <a:cs typeface="Courier New"/>
              </a:rPr>
              <a:t>"</a:t>
            </a:r>
            <a:r>
              <a:rPr lang="en-US" dirty="0" smtClean="0">
                <a:latin typeface="Courier New"/>
                <a:cs typeface="Courier New"/>
              </a:rPr>
              <a:t>row</a:t>
            </a:r>
            <a:r>
              <a:rPr lang="en-US" dirty="0">
                <a:latin typeface="Courier New"/>
                <a:cs typeface="Courier New"/>
              </a:rPr>
              <a:t>"</a:t>
            </a:r>
            <a:r>
              <a:rPr lang="en-US" dirty="0" smtClean="0">
                <a:latin typeface="Courier New"/>
                <a:cs typeface="Courier New"/>
              </a:rPr>
              <a:t>,</a:t>
            </a:r>
            <a:r>
              <a:rPr lang="en-US" dirty="0" err="1" smtClean="0">
                <a:latin typeface="Courier New"/>
                <a:cs typeface="Courier New"/>
              </a:rPr>
              <a:t>n,var</a:t>
            </a:r>
            <a:endParaRPr lang="en-US" dirty="0" smtClean="0">
              <a:latin typeface="Courier New"/>
              <a:cs typeface="Courier New"/>
            </a:endParaRPr>
          </a:p>
          <a:p>
            <a:pPr marL="0" lvl="1" indent="0">
              <a:buNone/>
            </a:pPr>
            <a:r>
              <a:rPr lang="en-US" dirty="0" smtClean="0">
                <a:latin typeface="Courier New"/>
                <a:cs typeface="Courier New"/>
              </a:rPr>
              <a:t>write(*,'(3(i2,3x,f8.3)') (r(j),</a:t>
            </a:r>
            <a:r>
              <a:rPr lang="en-US" dirty="0" err="1" smtClean="0">
                <a:latin typeface="Courier New"/>
                <a:cs typeface="Courier New"/>
              </a:rPr>
              <a:t>var</a:t>
            </a:r>
            <a:r>
              <a:rPr lang="en-US" dirty="0" smtClean="0">
                <a:latin typeface="Courier New"/>
                <a:cs typeface="Courier New"/>
              </a:rPr>
              <a:t>(j),j=1,3)</a:t>
            </a:r>
          </a:p>
          <a:p>
            <a:pPr marL="0" lvl="1" indent="0">
              <a:buNone/>
            </a:pPr>
            <a:r>
              <a:rPr lang="en-US" dirty="0" smtClean="0">
                <a:latin typeface="Courier New"/>
                <a:cs typeface="Courier New"/>
              </a:rPr>
              <a:t>write(*,'(2f8.2)') z !complex</a:t>
            </a:r>
          </a:p>
          <a:p>
            <a:pPr marL="0" lvl="1" indent="0">
              <a:buNone/>
            </a:pPr>
            <a:r>
              <a:rPr lang="en-US" dirty="0" smtClean="0">
                <a:latin typeface="Courier New"/>
                <a:cs typeface="Courier New"/>
              </a:rPr>
              <a:t>write(*,'(2L)') </a:t>
            </a:r>
            <a:r>
              <a:rPr lang="en-US" dirty="0" err="1" smtClean="0">
                <a:latin typeface="Courier New"/>
                <a:cs typeface="Courier New"/>
              </a:rPr>
              <a:t>is_zero,is_finite</a:t>
            </a:r>
            <a:endParaRPr lang="en-US" dirty="0" smtClean="0">
              <a:latin typeface="Courier New"/>
              <a:cs typeface="Courier New"/>
            </a:endParaRPr>
          </a:p>
          <a:p>
            <a:pPr marL="0" lvl="1" indent="0">
              <a:buNone/>
            </a:pPr>
            <a:r>
              <a:rPr lang="en-US" dirty="0" smtClean="0">
                <a:latin typeface="Courier New"/>
                <a:cs typeface="Courier New"/>
              </a:rPr>
              <a:t>write(*,'(2p,f8.2,0p,f8.2)') var1, var2</a:t>
            </a:r>
          </a:p>
          <a:p>
            <a:pPr marL="0" lvl="1" indent="0">
              <a:buNone/>
            </a:pPr>
            <a:r>
              <a:rPr lang="en-US" dirty="0" smtClean="0">
                <a:latin typeface="Courier New"/>
                <a:cs typeface="Courier New"/>
              </a:rPr>
              <a:t>write(*,'(a,f8.2,/,a,i6)') mess1,x,mess2,i</a:t>
            </a:r>
          </a:p>
          <a:p>
            <a:pPr marL="0" lvl="1" indent="0">
              <a:buNone/>
            </a:pPr>
            <a:endParaRPr lang="en-US" dirty="0" smtClean="0">
              <a:latin typeface="Courier New"/>
              <a:cs typeface="Courier New"/>
            </a:endParaRPr>
          </a:p>
          <a:p>
            <a:pPr marL="0" lvl="1" indent="0">
              <a:buNone/>
            </a:pPr>
            <a:endParaRPr lang="en-US" dirty="0">
              <a:latin typeface="Courier New"/>
              <a:cs typeface="Courier New"/>
            </a:endParaRPr>
          </a:p>
          <a:p>
            <a:endParaRPr lang="en-US" dirty="0"/>
          </a:p>
        </p:txBody>
      </p:sp>
    </p:spTree>
    <p:extLst>
      <p:ext uri="{BB962C8B-B14F-4D97-AF65-F5344CB8AC3E}">
        <p14:creationId xmlns:p14="http://schemas.microsoft.com/office/powerpoint/2010/main" val="376579308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Format Statements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Format statements are abundant in older code, before the strings could be inserted into writes.</a:t>
            </a:r>
          </a:p>
          <a:p>
            <a:r>
              <a:rPr lang="en-US" dirty="0" smtClean="0">
                <a:latin typeface="Courier New"/>
                <a:cs typeface="Courier New"/>
              </a:rPr>
              <a:t>FORMAT</a:t>
            </a:r>
            <a:r>
              <a:rPr lang="en-US" dirty="0" smtClean="0"/>
              <a:t> is non-executable but can appear anywhere in the source.  It is the only non-executable statement that can do so.</a:t>
            </a:r>
          </a:p>
          <a:p>
            <a:r>
              <a:rPr lang="en-US" dirty="0" smtClean="0"/>
              <a:t>It can still be useful for a particularly complex format (to keep the write statement short and readable) or for formats that are repeated in many write statements.</a:t>
            </a:r>
          </a:p>
          <a:p>
            <a:r>
              <a:rPr lang="en-US" dirty="0" smtClean="0"/>
              <a:t>The second parameter to the write is then an integer statement label.  The label marks the format statement.</a:t>
            </a:r>
            <a:endParaRPr lang="en-US" dirty="0"/>
          </a:p>
        </p:txBody>
      </p:sp>
    </p:spTree>
    <p:extLst>
      <p:ext uri="{BB962C8B-B14F-4D97-AF65-F5344CB8AC3E}">
        <p14:creationId xmlns:p14="http://schemas.microsoft.com/office/powerpoint/2010/main" val="181450409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Format Example</a:t>
            </a:r>
            <a:endParaRPr lang="en-US" dirty="0"/>
          </a:p>
        </p:txBody>
      </p:sp>
      <p:sp>
        <p:nvSpPr>
          <p:cNvPr id="3" name="Content Placeholder 2"/>
          <p:cNvSpPr>
            <a:spLocks noGrp="1"/>
          </p:cNvSpPr>
          <p:nvPr>
            <p:ph idx="1"/>
          </p:nvPr>
        </p:nvSpPr>
        <p:spPr/>
        <p:txBody>
          <a:bodyPr/>
          <a:lstStyle/>
          <a:p>
            <a:pPr marL="0" indent="0">
              <a:buNone/>
            </a:pPr>
            <a:r>
              <a:rPr lang="en-US" dirty="0" smtClean="0"/>
              <a:t>         </a:t>
            </a:r>
            <a:r>
              <a:rPr lang="en-US" dirty="0" smtClean="0">
                <a:latin typeface="Courier New"/>
                <a:cs typeface="Courier New"/>
              </a:rPr>
              <a:t>write(*,100) </a:t>
            </a:r>
            <a:r>
              <a:rPr lang="en-US" dirty="0" err="1" smtClean="0">
                <a:latin typeface="Courier New"/>
                <a:cs typeface="Courier New"/>
              </a:rPr>
              <a:t>x,y,z</a:t>
            </a:r>
            <a:endParaRPr lang="en-US" dirty="0" smtClean="0">
              <a:latin typeface="Courier New"/>
              <a:cs typeface="Courier New"/>
            </a:endParaRPr>
          </a:p>
          <a:p>
            <a:pPr marL="0" indent="0">
              <a:buNone/>
            </a:pPr>
            <a:r>
              <a:rPr lang="en-US" dirty="0" smtClean="0">
                <a:latin typeface="Courier New"/>
                <a:cs typeface="Courier New"/>
              </a:rPr>
              <a:t>100 format(3e15.8)</a:t>
            </a:r>
          </a:p>
          <a:p>
            <a:pPr marL="0" indent="0">
              <a:buNone/>
            </a:pPr>
            <a:endParaRPr lang="en-US" dirty="0" smtClean="0">
              <a:latin typeface="Courier New"/>
              <a:cs typeface="Courier New"/>
            </a:endParaRPr>
          </a:p>
          <a:p>
            <a:r>
              <a:rPr lang="en-US" dirty="0" smtClean="0"/>
              <a:t>Traditionally the format is placed immediately below the right which refers to it, or else all format statements are grouped together just before the end statement of their program unit.</a:t>
            </a:r>
            <a:endParaRPr lang="en-US" dirty="0"/>
          </a:p>
        </p:txBody>
      </p:sp>
    </p:spTree>
    <p:extLst>
      <p:ext uri="{BB962C8B-B14F-4D97-AF65-F5344CB8AC3E}">
        <p14:creationId xmlns:p14="http://schemas.microsoft.com/office/powerpoint/2010/main" val="46735008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Fortran Non-Advancing IO</a:t>
            </a:r>
            <a:endParaRPr lang="en-US" dirty="0"/>
          </a:p>
        </p:txBody>
      </p:sp>
      <p:sp>
        <p:nvSpPr>
          <p:cNvPr id="3" name="Content Placeholder 2"/>
          <p:cNvSpPr>
            <a:spLocks noGrp="1"/>
          </p:cNvSpPr>
          <p:nvPr>
            <p:ph idx="1"/>
          </p:nvPr>
        </p:nvSpPr>
        <p:spPr/>
        <p:txBody>
          <a:bodyPr/>
          <a:lstStyle/>
          <a:p>
            <a:r>
              <a:rPr lang="en-US" dirty="0" smtClean="0"/>
              <a:t>If we’d like to write to and read from standard input on the same line we can use non-advancing IO:</a:t>
            </a:r>
          </a:p>
          <a:p>
            <a:pPr marL="0" indent="0">
              <a:buNone/>
            </a:pPr>
            <a:r>
              <a:rPr lang="en-US" dirty="0"/>
              <a:t> </a:t>
            </a:r>
            <a:r>
              <a:rPr lang="en-US" dirty="0" smtClean="0"/>
              <a:t> </a:t>
            </a:r>
            <a:r>
              <a:rPr lang="en-US" sz="2000" dirty="0" smtClean="0">
                <a:latin typeface="Courier New"/>
                <a:cs typeface="Courier New"/>
              </a:rPr>
              <a:t>write(*,'(a)',advance='no</a:t>
            </a:r>
            <a:r>
              <a:rPr lang="en-US" sz="2000" dirty="0">
                <a:latin typeface="Courier New"/>
                <a:cs typeface="Courier New"/>
              </a:rPr>
              <a:t>'</a:t>
            </a:r>
            <a:r>
              <a:rPr lang="en-US" sz="2000" dirty="0" smtClean="0">
                <a:latin typeface="Courier New"/>
                <a:cs typeface="Courier New"/>
              </a:rPr>
              <a:t>) </a:t>
            </a:r>
            <a:r>
              <a:rPr lang="en-US" sz="2000" dirty="0">
                <a:latin typeface="Courier New"/>
                <a:cs typeface="Courier New"/>
              </a:rPr>
              <a:t>"</a:t>
            </a:r>
            <a:r>
              <a:rPr lang="en-US" sz="2000" dirty="0" smtClean="0">
                <a:latin typeface="Courier New"/>
                <a:cs typeface="Courier New"/>
              </a:rPr>
              <a:t>Enter input value:"</a:t>
            </a:r>
          </a:p>
          <a:p>
            <a:pPr marL="0" indent="0">
              <a:buNone/>
            </a:pPr>
            <a:r>
              <a:rPr lang="en-US" sz="2000" dirty="0">
                <a:latin typeface="Courier New"/>
                <a:cs typeface="Courier New"/>
              </a:rPr>
              <a:t> </a:t>
            </a:r>
            <a:r>
              <a:rPr lang="en-US" sz="2000" dirty="0" smtClean="0">
                <a:latin typeface="Courier New"/>
                <a:cs typeface="Courier New"/>
              </a:rPr>
              <a:t>read(*,*) value</a:t>
            </a:r>
          </a:p>
          <a:p>
            <a:r>
              <a:rPr lang="en-US" sz="2800" i="1" dirty="0" smtClean="0"/>
              <a:t>Must</a:t>
            </a:r>
            <a:r>
              <a:rPr lang="en-US" sz="2800" dirty="0" smtClean="0"/>
              <a:t> be formatted</a:t>
            </a:r>
          </a:p>
          <a:p>
            <a:pPr lvl="1"/>
            <a:r>
              <a:rPr lang="en-US" sz="2400" dirty="0" smtClean="0"/>
              <a:t>‘yes’ for advance is valid also but is the default.  </a:t>
            </a:r>
          </a:p>
          <a:p>
            <a:pPr lvl="1"/>
            <a:r>
              <a:rPr lang="en-US" dirty="0" smtClean="0"/>
              <a:t>Argument to </a:t>
            </a:r>
            <a:r>
              <a:rPr lang="en-US" dirty="0" smtClean="0">
                <a:latin typeface="Courier New"/>
                <a:cs typeface="Courier New"/>
              </a:rPr>
              <a:t>advance</a:t>
            </a:r>
            <a:r>
              <a:rPr lang="en-US" dirty="0" smtClean="0"/>
              <a:t> c</a:t>
            </a:r>
            <a:r>
              <a:rPr lang="en-US" sz="2400" dirty="0" smtClean="0"/>
              <a:t>an be a character variable so you can decide based on conditionals to advance or not.</a:t>
            </a:r>
            <a:endParaRPr lang="en-US" sz="2400" dirty="0"/>
          </a:p>
        </p:txBody>
      </p:sp>
    </p:spTree>
    <p:extLst>
      <p:ext uri="{BB962C8B-B14F-4D97-AF65-F5344CB8AC3E}">
        <p14:creationId xmlns:p14="http://schemas.microsoft.com/office/powerpoint/2010/main" val="15611396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Numeric Types: Single Precision</a:t>
            </a:r>
            <a:endParaRPr lang="en-US" dirty="0"/>
          </a:p>
        </p:txBody>
      </p:sp>
      <p:sp>
        <p:nvSpPr>
          <p:cNvPr id="3" name="Content Placeholder 2"/>
          <p:cNvSpPr>
            <a:spLocks noGrp="1"/>
          </p:cNvSpPr>
          <p:nvPr>
            <p:ph idx="1"/>
          </p:nvPr>
        </p:nvSpPr>
        <p:spPr/>
        <p:txBody>
          <a:bodyPr/>
          <a:lstStyle/>
          <a:p>
            <a:r>
              <a:rPr lang="en-US" dirty="0"/>
              <a:t>Floating point single precision</a:t>
            </a:r>
          </a:p>
          <a:p>
            <a:pPr lvl="1"/>
            <a:r>
              <a:rPr lang="en-US" dirty="0"/>
              <a:t>Called </a:t>
            </a:r>
            <a:r>
              <a:rPr lang="en-US" dirty="0">
                <a:latin typeface="Courier New"/>
                <a:cs typeface="Courier New"/>
              </a:rPr>
              <a:t>REAL</a:t>
            </a:r>
            <a:r>
              <a:rPr lang="en-US" dirty="0"/>
              <a:t> in Fortran</a:t>
            </a:r>
          </a:p>
          <a:p>
            <a:pPr lvl="1"/>
            <a:r>
              <a:rPr lang="en-US" dirty="0"/>
              <a:t>Sign, exponent, mantissa</a:t>
            </a:r>
          </a:p>
          <a:p>
            <a:pPr lvl="1"/>
            <a:r>
              <a:rPr lang="en-US" dirty="0"/>
              <a:t>32 bits </a:t>
            </a:r>
            <a:endParaRPr lang="en-US" dirty="0" smtClean="0"/>
          </a:p>
          <a:p>
            <a:pPr lvl="1"/>
            <a:r>
              <a:rPr lang="en-US" dirty="0" smtClean="0"/>
              <a:t>IEEE </a:t>
            </a:r>
            <a:r>
              <a:rPr lang="en-US" dirty="0"/>
              <a:t>754 defines representation and operations</a:t>
            </a:r>
          </a:p>
          <a:p>
            <a:pPr lvl="1"/>
            <a:r>
              <a:rPr lang="en-US" dirty="0"/>
              <a:t>Approximately 6-7 decimal digits of precision, </a:t>
            </a:r>
            <a:r>
              <a:rPr lang="en-US" i="1" dirty="0"/>
              <a:t>approximate</a:t>
            </a:r>
            <a:r>
              <a:rPr lang="en-US" dirty="0"/>
              <a:t> exponent range is 10</a:t>
            </a:r>
            <a:r>
              <a:rPr lang="en-US" baseline="30000" dirty="0"/>
              <a:t>-126 </a:t>
            </a:r>
            <a:r>
              <a:rPr lang="en-US" dirty="0"/>
              <a:t>to </a:t>
            </a:r>
            <a:r>
              <a:rPr lang="en-US" dirty="0" smtClean="0"/>
              <a:t>10</a:t>
            </a:r>
            <a:r>
              <a:rPr lang="en-US" baseline="30000" dirty="0" smtClean="0"/>
              <a:t>127</a:t>
            </a:r>
            <a:endParaRPr lang="en-US" baseline="30000" dirty="0"/>
          </a:p>
        </p:txBody>
      </p:sp>
    </p:spTree>
    <p:extLst>
      <p:ext uri="{BB962C8B-B14F-4D97-AF65-F5344CB8AC3E}">
        <p14:creationId xmlns:p14="http://schemas.microsoft.com/office/powerpoint/2010/main" val="330638170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fontScale="47500" lnSpcReduction="20000"/>
          </a:bodyPr>
          <a:lstStyle/>
          <a:p>
            <a:pPr marL="0" indent="0">
              <a:buNone/>
            </a:pPr>
            <a:r>
              <a:rPr lang="en-US" dirty="0">
                <a:latin typeface="Courier New" panose="02070309020205020404" pitchFamily="49" charset="0"/>
                <a:cs typeface="Courier New" panose="02070309020205020404" pitchFamily="49" charset="0"/>
              </a:rPr>
              <a:t>program third</a:t>
            </a:r>
          </a:p>
          <a:p>
            <a:pPr marL="0" indent="0">
              <a:buNone/>
            </a:pPr>
            <a:r>
              <a:rPr lang="en-US" dirty="0">
                <a:latin typeface="Courier New" panose="02070309020205020404" pitchFamily="49" charset="0"/>
                <a:cs typeface="Courier New" panose="02070309020205020404" pitchFamily="49" charset="0"/>
              </a:rPr>
              <a:t>character(</a:t>
            </a:r>
            <a:r>
              <a:rPr lang="en-US" dirty="0" err="1">
                <a:latin typeface="Courier New" panose="02070309020205020404" pitchFamily="49" charset="0"/>
                <a:cs typeface="Courier New" panose="02070309020205020404" pitchFamily="49" charset="0"/>
              </a:rPr>
              <a:t>len</a:t>
            </a:r>
            <a:r>
              <a:rPr lang="en-US" dirty="0">
                <a:latin typeface="Courier New" panose="02070309020205020404" pitchFamily="49" charset="0"/>
                <a:cs typeface="Courier New" panose="02070309020205020404" pitchFamily="49" charset="0"/>
              </a:rPr>
              <a:t>=80)                       ::</a:t>
            </a:r>
            <a:r>
              <a:rPr lang="en-US" dirty="0" err="1">
                <a:latin typeface="Courier New" panose="02070309020205020404" pitchFamily="49" charset="0"/>
                <a:cs typeface="Courier New" panose="02070309020205020404" pitchFamily="49" charset="0"/>
              </a:rPr>
              <a:t>infile,outfile</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character(</a:t>
            </a:r>
            <a:r>
              <a:rPr lang="en-US" dirty="0" err="1">
                <a:latin typeface="Courier New" panose="02070309020205020404" pitchFamily="49" charset="0"/>
                <a:cs typeface="Courier New" panose="02070309020205020404" pitchFamily="49" charset="0"/>
              </a:rPr>
              <a:t>len</a:t>
            </a:r>
            <a:r>
              <a:rPr lang="en-US" dirty="0">
                <a:latin typeface="Courier New" panose="02070309020205020404" pitchFamily="49" charset="0"/>
                <a:cs typeface="Courier New" panose="02070309020205020404" pitchFamily="49" charset="0"/>
              </a:rPr>
              <a:t>=40)                       ::</a:t>
            </a:r>
            <a:r>
              <a:rPr lang="en-US" dirty="0" err="1">
                <a:latin typeface="Courier New" panose="02070309020205020404" pitchFamily="49" charset="0"/>
                <a:cs typeface="Courier New" panose="02070309020205020404" pitchFamily="49" charset="0"/>
              </a:rPr>
              <a:t>common_name,common_name_adj</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character(</a:t>
            </a:r>
            <a:r>
              <a:rPr lang="en-US" dirty="0" err="1">
                <a:latin typeface="Courier New" panose="02070309020205020404" pitchFamily="49" charset="0"/>
                <a:cs typeface="Courier New" panose="02070309020205020404" pitchFamily="49" charset="0"/>
              </a:rPr>
              <a:t>len</a:t>
            </a:r>
            <a:r>
              <a:rPr lang="en-US" dirty="0">
                <a:latin typeface="Courier New" panose="02070309020205020404" pitchFamily="49" charset="0"/>
                <a:cs typeface="Courier New" panose="02070309020205020404" pitchFamily="49" charset="0"/>
              </a:rPr>
              <a:t>=20)                       ::</a:t>
            </a:r>
            <a:r>
              <a:rPr lang="en-US" dirty="0" err="1">
                <a:latin typeface="Courier New" panose="02070309020205020404" pitchFamily="49" charset="0"/>
                <a:cs typeface="Courier New" panose="02070309020205020404" pitchFamily="49" charset="0"/>
              </a:rPr>
              <a:t>species_id</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logical                                 ::</a:t>
            </a:r>
            <a:r>
              <a:rPr lang="en-US" dirty="0" err="1">
                <a:latin typeface="Courier New" panose="02070309020205020404" pitchFamily="49" charset="0"/>
                <a:cs typeface="Courier New" panose="02070309020205020404" pitchFamily="49" charset="0"/>
              </a:rPr>
              <a:t>file_exists</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real,   dimension(:), </a:t>
            </a:r>
            <a:r>
              <a:rPr lang="en-US" dirty="0" err="1">
                <a:latin typeface="Courier New" panose="02070309020205020404" pitchFamily="49" charset="0"/>
                <a:cs typeface="Courier New" panose="02070309020205020404" pitchFamily="49" charset="0"/>
              </a:rPr>
              <a:t>allocatable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num_obs,years</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integer                                 ::</a:t>
            </a:r>
            <a:r>
              <a:rPr lang="en-US" dirty="0" err="1">
                <a:latin typeface="Courier New" panose="02070309020205020404" pitchFamily="49" charset="0"/>
                <a:cs typeface="Courier New" panose="02070309020205020404" pitchFamily="49" charset="0"/>
              </a:rPr>
              <a:t>ios</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nargs</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command_argument_count</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if (</a:t>
            </a:r>
            <a:r>
              <a:rPr lang="en-US" dirty="0" err="1">
                <a:latin typeface="Courier New" panose="02070309020205020404" pitchFamily="49" charset="0"/>
                <a:cs typeface="Courier New" panose="02070309020205020404" pitchFamily="49" charset="0"/>
              </a:rPr>
              <a:t>nargs</a:t>
            </a:r>
            <a:r>
              <a:rPr lang="en-US" dirty="0">
                <a:latin typeface="Courier New" panose="02070309020205020404" pitchFamily="49" charset="0"/>
                <a:cs typeface="Courier New" panose="02070309020205020404" pitchFamily="49" charset="0"/>
              </a:rPr>
              <a:t> .ne. 1) then</a:t>
            </a: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stop </a:t>
            </a:r>
            <a:r>
              <a:rPr lang="en-US" dirty="0">
                <a:latin typeface="Courier New" panose="02070309020205020404" pitchFamily="49" charset="0"/>
                <a:cs typeface="Courier New" panose="02070309020205020404" pitchFamily="49" charset="0"/>
              </a:rPr>
              <a:t>"No data file specified"</a:t>
            </a: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else</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call </a:t>
            </a:r>
            <a:r>
              <a:rPr lang="en-US" dirty="0" err="1">
                <a:latin typeface="Courier New" panose="02070309020205020404" pitchFamily="49" charset="0"/>
                <a:cs typeface="Courier New" panose="02070309020205020404" pitchFamily="49" charset="0"/>
              </a:rPr>
              <a:t>get_command_argument</a:t>
            </a:r>
            <a:r>
              <a:rPr lang="en-US" dirty="0">
                <a:latin typeface="Courier New" panose="02070309020205020404" pitchFamily="49" charset="0"/>
                <a:cs typeface="Courier New" panose="02070309020205020404" pitchFamily="49" charset="0"/>
              </a:rPr>
              <a:t>(1,infile)</a:t>
            </a:r>
          </a:p>
          <a:p>
            <a:pPr marL="0" indent="0">
              <a:buNone/>
            </a:pPr>
            <a:r>
              <a:rPr lang="en-US" dirty="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endif</a:t>
            </a:r>
            <a:endParaRPr lang="en-US" dirty="0">
              <a:latin typeface="Courier New" panose="02070309020205020404" pitchFamily="49" charset="0"/>
              <a:cs typeface="Courier New" panose="02070309020205020404" pitchFamily="49" charset="0"/>
            </a:endParaRP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inquire(file=</a:t>
            </a:r>
            <a:r>
              <a:rPr lang="en-US" dirty="0" err="1" smtClean="0">
                <a:latin typeface="Courier New" panose="02070309020205020404" pitchFamily="49" charset="0"/>
                <a:cs typeface="Courier New" panose="02070309020205020404" pitchFamily="49" charset="0"/>
              </a:rPr>
              <a:t>infile,exist</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file_exists</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if </a:t>
            </a:r>
            <a:r>
              <a:rPr lang="en-US" dirty="0">
                <a:latin typeface="Courier New" panose="02070309020205020404" pitchFamily="49" charset="0"/>
                <a:cs typeface="Courier New" panose="02070309020205020404" pitchFamily="49" charset="0"/>
              </a:rPr>
              <a:t>(.not. </a:t>
            </a:r>
            <a:r>
              <a:rPr lang="en-US" dirty="0" err="1">
                <a:latin typeface="Courier New" panose="02070309020205020404" pitchFamily="49" charset="0"/>
                <a:cs typeface="Courier New" panose="02070309020205020404" pitchFamily="49" charset="0"/>
              </a:rPr>
              <a:t>file_exists</a:t>
            </a:r>
            <a:r>
              <a:rPr lang="en-US" dirty="0">
                <a:latin typeface="Courier New" panose="02070309020205020404" pitchFamily="49" charset="0"/>
                <a:cs typeface="Courier New" panose="02070309020205020404" pitchFamily="49" charset="0"/>
              </a:rPr>
              <a:t>) then</a:t>
            </a: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stop "Data file not found"</a:t>
            </a:r>
          </a:p>
          <a:p>
            <a:pPr marL="0" indent="0">
              <a:buNone/>
            </a:pPr>
            <a:r>
              <a:rPr lang="en-US" dirty="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endif</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iunit</a:t>
            </a:r>
            <a:r>
              <a:rPr lang="en-US" dirty="0" smtClean="0">
                <a:latin typeface="Courier New" panose="02070309020205020404" pitchFamily="49" charset="0"/>
                <a:cs typeface="Courier New" panose="02070309020205020404" pitchFamily="49" charset="0"/>
              </a:rPr>
              <a:t>=11</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open(</a:t>
            </a:r>
            <a:r>
              <a:rPr lang="en-US" dirty="0" err="1" smtClean="0">
                <a:latin typeface="Courier New" panose="02070309020205020404" pitchFamily="49" charset="0"/>
                <a:cs typeface="Courier New" panose="02070309020205020404" pitchFamily="49" charset="0"/>
              </a:rPr>
              <a:t>iunit,file</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infile,iostat</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ios</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if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ios</a:t>
            </a:r>
            <a:r>
              <a:rPr lang="en-US" dirty="0">
                <a:latin typeface="Courier New" panose="02070309020205020404" pitchFamily="49" charset="0"/>
                <a:cs typeface="Courier New" panose="02070309020205020404" pitchFamily="49" charset="0"/>
              </a:rPr>
              <a:t> .ne. 0) then</a:t>
            </a: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stop "Cannot open file"</a:t>
            </a:r>
          </a:p>
          <a:p>
            <a:pPr marL="0" indent="0">
              <a:buNone/>
            </a:pPr>
            <a:r>
              <a:rPr lang="en-US" dirty="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endif</a:t>
            </a:r>
            <a:endParaRPr lang="en-US" dirty="0">
              <a:latin typeface="Courier New" panose="02070309020205020404" pitchFamily="49" charset="0"/>
              <a:cs typeface="Courier New" panose="02070309020205020404" pitchFamily="49" charset="0"/>
            </a:endParaRPr>
          </a:p>
          <a:p>
            <a:endParaRPr lang="en-US" dirty="0"/>
          </a:p>
          <a:p>
            <a:endParaRPr lang="en-US" dirty="0"/>
          </a:p>
          <a:p>
            <a:endParaRPr lang="en-US" dirty="0"/>
          </a:p>
        </p:txBody>
      </p:sp>
    </p:spTree>
    <p:extLst>
      <p:ext uri="{BB962C8B-B14F-4D97-AF65-F5344CB8AC3E}">
        <p14:creationId xmlns:p14="http://schemas.microsoft.com/office/powerpoint/2010/main" val="422689028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(Continued)</a:t>
            </a:r>
            <a:endParaRPr lang="en-US" dirty="0"/>
          </a:p>
        </p:txBody>
      </p:sp>
      <p:sp>
        <p:nvSpPr>
          <p:cNvPr id="3" name="Content Placeholder 2"/>
          <p:cNvSpPr>
            <a:spLocks noGrp="1"/>
          </p:cNvSpPr>
          <p:nvPr>
            <p:ph idx="1"/>
          </p:nvPr>
        </p:nvSpPr>
        <p:spPr/>
        <p:txBody>
          <a:bodyPr>
            <a:normAutofit fontScale="40000" lnSpcReduction="20000"/>
          </a:bodyPr>
          <a:lstStyle/>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nlines</a:t>
            </a:r>
            <a:r>
              <a:rPr lang="en-US" dirty="0" smtClean="0">
                <a:latin typeface="Courier New" panose="02070309020205020404" pitchFamily="49" charset="0"/>
                <a:cs typeface="Courier New" panose="02070309020205020404" pitchFamily="49" charset="0"/>
              </a:rPr>
              <a:t>=0</a:t>
            </a:r>
            <a:endParaRPr lang="en-US" dirty="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  do</a:t>
            </a:r>
            <a:endParaRPr lang="en-US" dirty="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read(</a:t>
            </a:r>
            <a:r>
              <a:rPr lang="en-US" dirty="0" err="1">
                <a:latin typeface="Courier New" panose="02070309020205020404" pitchFamily="49" charset="0"/>
                <a:cs typeface="Courier New" panose="02070309020205020404" pitchFamily="49" charset="0"/>
              </a:rPr>
              <a:t>iunit</a:t>
            </a:r>
            <a:r>
              <a:rPr lang="en-US" dirty="0">
                <a:latin typeface="Courier New" panose="02070309020205020404" pitchFamily="49" charset="0"/>
                <a:cs typeface="Courier New" panose="02070309020205020404" pitchFamily="49" charset="0"/>
              </a:rPr>
              <a:t>,*,end=10)</a:t>
            </a: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nlines</a:t>
            </a:r>
            <a:r>
              <a:rPr lang="en-US" dirty="0">
                <a:latin typeface="Courier New" panose="02070309020205020404" pitchFamily="49" charset="0"/>
                <a:cs typeface="Courier New" panose="02070309020205020404" pitchFamily="49" charset="0"/>
              </a:rPr>
              <a:t>=nlines+1</a:t>
            </a: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enddo</a:t>
            </a:r>
            <a:endParaRPr lang="en-US" dirty="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10 </a:t>
            </a:r>
            <a:r>
              <a:rPr lang="en-US" dirty="0">
                <a:latin typeface="Courier New" panose="02070309020205020404" pitchFamily="49" charset="0"/>
                <a:cs typeface="Courier New" panose="02070309020205020404" pitchFamily="49" charset="0"/>
              </a:rPr>
              <a:t>continue</a:t>
            </a: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rewind(</a:t>
            </a:r>
            <a:r>
              <a:rPr lang="en-US" dirty="0" err="1" smtClean="0">
                <a:latin typeface="Courier New" panose="02070309020205020404" pitchFamily="49" charset="0"/>
                <a:cs typeface="Courier New" panose="02070309020205020404" pitchFamily="49" charset="0"/>
              </a:rPr>
              <a:t>iunit</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Subtract header line</a:t>
            </a:r>
          </a:p>
          <a:p>
            <a:pPr marL="0" indent="0">
              <a:buNone/>
            </a:pPr>
            <a:r>
              <a:rPr lang="en-US" dirty="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nyears</a:t>
            </a:r>
            <a:r>
              <a:rPr lang="en-US" dirty="0" smtClean="0">
                <a:latin typeface="Courier New" panose="02070309020205020404" pitchFamily="49" charset="0"/>
                <a:cs typeface="Courier New" panose="02070309020205020404" pitchFamily="49" charset="0"/>
              </a:rPr>
              <a:t>=nlines-1 </a:t>
            </a:r>
          </a:p>
          <a:p>
            <a:pPr marL="0" indent="0">
              <a:buNone/>
            </a:pPr>
            <a:r>
              <a:rPr lang="en-US" dirty="0" smtClean="0">
                <a:latin typeface="Courier New" panose="02070309020205020404" pitchFamily="49" charset="0"/>
                <a:cs typeface="Courier New" panose="02070309020205020404" pitchFamily="49" charset="0"/>
              </a:rPr>
              <a:t>   allocate(years(</a:t>
            </a:r>
            <a:r>
              <a:rPr lang="en-US" dirty="0" err="1" smtClean="0">
                <a:latin typeface="Courier New" panose="02070309020205020404" pitchFamily="49" charset="0"/>
                <a:cs typeface="Courier New" panose="02070309020205020404" pitchFamily="49" charset="0"/>
              </a:rPr>
              <a:t>nyears</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num_obs</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nyears</a:t>
            </a:r>
            <a:r>
              <a:rPr lang="en-US" dirty="0">
                <a:latin typeface="Courier New" panose="02070309020205020404" pitchFamily="49" charset="0"/>
                <a:cs typeface="Courier New" panose="02070309020205020404" pitchFamily="49" charset="0"/>
              </a:rPr>
              <a:t>))</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!Read header</a:t>
            </a:r>
          </a:p>
          <a:p>
            <a:pPr marL="0" indent="0">
              <a:buNone/>
            </a:pPr>
            <a:r>
              <a:rPr lang="en-US" dirty="0">
                <a:latin typeface="Courier New" panose="02070309020205020404" pitchFamily="49" charset="0"/>
                <a:cs typeface="Courier New" panose="02070309020205020404" pitchFamily="49" charset="0"/>
              </a:rPr>
              <a:t>   read(</a:t>
            </a:r>
            <a:r>
              <a:rPr lang="en-US" dirty="0" err="1">
                <a:latin typeface="Courier New" panose="02070309020205020404" pitchFamily="49" charset="0"/>
                <a:cs typeface="Courier New" panose="02070309020205020404" pitchFamily="49" charset="0"/>
              </a:rPr>
              <a:t>iunit</a:t>
            </a:r>
            <a:r>
              <a:rPr lang="en-US" dirty="0">
                <a:latin typeface="Courier New" panose="02070309020205020404" pitchFamily="49" charset="0"/>
                <a:cs typeface="Courier New" panose="02070309020205020404" pitchFamily="49" charset="0"/>
              </a:rPr>
              <a:t>,*)</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!Read data (only the values of interest)</a:t>
            </a:r>
          </a:p>
          <a:p>
            <a:pPr marL="0" indent="0">
              <a:buNone/>
            </a:pPr>
            <a:r>
              <a:rPr lang="en-US" dirty="0">
                <a:latin typeface="Courier New" panose="02070309020205020404" pitchFamily="49" charset="0"/>
                <a:cs typeface="Courier New" panose="02070309020205020404" pitchFamily="49" charset="0"/>
              </a:rPr>
              <a:t>  !Species info is the same on all lines so we </a:t>
            </a:r>
            <a:r>
              <a:rPr lang="en-US" dirty="0" err="1">
                <a:latin typeface="Courier New" panose="02070309020205020404" pitchFamily="49" charset="0"/>
                <a:cs typeface="Courier New" panose="02070309020205020404" pitchFamily="49" charset="0"/>
              </a:rPr>
              <a:t>dont</a:t>
            </a:r>
            <a:r>
              <a:rPr lang="en-US" dirty="0">
                <a:latin typeface="Courier New" panose="02070309020205020404" pitchFamily="49" charset="0"/>
                <a:cs typeface="Courier New" panose="02070309020205020404" pitchFamily="49" charset="0"/>
              </a:rPr>
              <a:t> make an array</a:t>
            </a:r>
          </a:p>
          <a:p>
            <a:pPr marL="0" indent="0">
              <a:buNone/>
            </a:pPr>
            <a:r>
              <a:rPr lang="en-US" dirty="0">
                <a:latin typeface="Courier New" panose="02070309020205020404" pitchFamily="49" charset="0"/>
                <a:cs typeface="Courier New" panose="02070309020205020404" pitchFamily="49" charset="0"/>
              </a:rPr>
              <a:t>   do n=1,nyears</a:t>
            </a:r>
          </a:p>
          <a:p>
            <a:pPr marL="0" indent="0">
              <a:buNone/>
            </a:pPr>
            <a:r>
              <a:rPr lang="en-US" dirty="0">
                <a:latin typeface="Courier New" panose="02070309020205020404" pitchFamily="49" charset="0"/>
                <a:cs typeface="Courier New" panose="02070309020205020404" pitchFamily="49" charset="0"/>
              </a:rPr>
              <a:t>     read(</a:t>
            </a:r>
            <a:r>
              <a:rPr lang="en-US" dirty="0" err="1">
                <a:latin typeface="Courier New" panose="02070309020205020404" pitchFamily="49" charset="0"/>
                <a:cs typeface="Courier New" panose="02070309020205020404" pitchFamily="49" charset="0"/>
              </a:rPr>
              <a:t>iunit</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iostat</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ios</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species_id,common_name_adj</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common_name</a:t>
            </a:r>
            <a:r>
              <a:rPr lang="en-US" dirty="0">
                <a:latin typeface="Courier New" panose="02070309020205020404" pitchFamily="49" charset="0"/>
                <a:cs typeface="Courier New" panose="02070309020205020404" pitchFamily="49" charset="0"/>
              </a:rPr>
              <a:t>, years(n), </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num_obs</a:t>
            </a:r>
            <a:r>
              <a:rPr lang="en-US" dirty="0" smtClean="0">
                <a:latin typeface="Courier New" panose="02070309020205020404" pitchFamily="49" charset="0"/>
                <a:cs typeface="Courier New" panose="02070309020205020404" pitchFamily="49" charset="0"/>
              </a:rPr>
              <a:t>(n</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if (</a:t>
            </a:r>
            <a:r>
              <a:rPr lang="en-US" dirty="0" err="1">
                <a:latin typeface="Courier New" panose="02070309020205020404" pitchFamily="49" charset="0"/>
                <a:cs typeface="Courier New" panose="02070309020205020404" pitchFamily="49" charset="0"/>
              </a:rPr>
              <a:t>ios</a:t>
            </a:r>
            <a:r>
              <a:rPr lang="en-US" dirty="0">
                <a:latin typeface="Courier New" panose="02070309020205020404" pitchFamily="49" charset="0"/>
                <a:cs typeface="Courier New" panose="02070309020205020404" pitchFamily="49" charset="0"/>
              </a:rPr>
              <a:t> .ne. 0) stop "Error reading file"</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enddo</a:t>
            </a:r>
            <a:endParaRPr lang="en-US" dirty="0">
              <a:latin typeface="Courier New" panose="02070309020205020404" pitchFamily="49" charset="0"/>
              <a:cs typeface="Courier New" panose="02070309020205020404" pitchFamily="49" charset="0"/>
            </a:endParaRP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!Adjust years to absolute number (known in advance)</a:t>
            </a:r>
          </a:p>
          <a:p>
            <a:pPr marL="0" indent="0">
              <a:buNone/>
            </a:pPr>
            <a:r>
              <a:rPr lang="en-US" dirty="0">
                <a:latin typeface="Courier New" panose="02070309020205020404" pitchFamily="49" charset="0"/>
                <a:cs typeface="Courier New" panose="02070309020205020404" pitchFamily="49" charset="0"/>
              </a:rPr>
              <a:t>   years=years+1900</a:t>
            </a:r>
          </a:p>
          <a:p>
            <a:pPr marL="0" indent="0">
              <a:buNone/>
            </a:pPr>
            <a:r>
              <a:rPr lang="en-US" dirty="0">
                <a:latin typeface="Courier New" panose="02070309020205020404" pitchFamily="49" charset="0"/>
                <a:cs typeface="Courier New" panose="02070309020205020404" pitchFamily="49" charset="0"/>
              </a:rPr>
              <a:t>   print *, "Read observation ",</a:t>
            </a:r>
            <a:r>
              <a:rPr lang="en-US" dirty="0" err="1">
                <a:latin typeface="Courier New" panose="02070309020205020404" pitchFamily="49" charset="0"/>
                <a:cs typeface="Courier New" panose="02070309020205020404" pitchFamily="49" charset="0"/>
              </a:rPr>
              <a:t>num_obs</a:t>
            </a:r>
            <a:r>
              <a:rPr lang="en-US" dirty="0">
                <a:latin typeface="Courier New" panose="02070309020205020404" pitchFamily="49" charset="0"/>
                <a:cs typeface="Courier New" panose="02070309020205020404" pitchFamily="49" charset="0"/>
              </a:rPr>
              <a:t>(85)," for year ",years(85)</a:t>
            </a:r>
          </a:p>
          <a:p>
            <a:pPr marL="0" indent="0">
              <a:buNone/>
            </a:pPr>
            <a:r>
              <a:rPr lang="en-US" dirty="0">
                <a:latin typeface="Courier New" panose="02070309020205020404" pitchFamily="49" charset="0"/>
                <a:cs typeface="Courier New" panose="02070309020205020404" pitchFamily="49" charset="0"/>
              </a:rPr>
              <a:t>end program</a:t>
            </a:r>
          </a:p>
        </p:txBody>
      </p:sp>
    </p:spTree>
    <p:extLst>
      <p:ext uri="{BB962C8B-B14F-4D97-AF65-F5344CB8AC3E}">
        <p14:creationId xmlns:p14="http://schemas.microsoft.com/office/powerpoint/2010/main" val="188713465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Fortran file </a:t>
            </a:r>
            <a:r>
              <a:rPr lang="en-US" dirty="0" err="1" smtClean="0"/>
              <a:t>io</a:t>
            </a:r>
            <a:endParaRPr lang="en-US" dirty="0"/>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32993264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a:t>
            </a:r>
            <a:endParaRPr lang="en-US" dirty="0"/>
          </a:p>
        </p:txBody>
      </p:sp>
      <p:sp>
        <p:nvSpPr>
          <p:cNvPr id="3" name="Content Placeholder 2"/>
          <p:cNvSpPr>
            <a:spLocks noGrp="1"/>
          </p:cNvSpPr>
          <p:nvPr>
            <p:ph idx="1"/>
          </p:nvPr>
        </p:nvSpPr>
        <p:spPr>
          <a:xfrm>
            <a:off x="228600" y="1600200"/>
            <a:ext cx="8839200" cy="4876800"/>
          </a:xfrm>
        </p:spPr>
        <p:txBody>
          <a:bodyPr>
            <a:normAutofit fontScale="92500" lnSpcReduction="10000"/>
          </a:bodyPr>
          <a:lstStyle/>
          <a:p>
            <a:r>
              <a:rPr lang="en-US" dirty="0"/>
              <a:t>Files are identified with integers called </a:t>
            </a:r>
            <a:r>
              <a:rPr lang="en-US" i="1" dirty="0"/>
              <a:t>unit numbers.</a:t>
            </a:r>
          </a:p>
          <a:p>
            <a:pPr marL="0" indent="0">
              <a:buNone/>
            </a:pPr>
            <a:r>
              <a:rPr lang="en-US" sz="2200" dirty="0" smtClean="0">
                <a:latin typeface="Courier New"/>
                <a:cs typeface="Courier New"/>
              </a:rPr>
              <a:t>	open</a:t>
            </a:r>
            <a:r>
              <a:rPr lang="en-US" sz="2200" dirty="0">
                <a:latin typeface="Courier New"/>
                <a:cs typeface="Courier New"/>
              </a:rPr>
              <a:t>(unit=</a:t>
            </a:r>
            <a:r>
              <a:rPr lang="en-US" sz="2200" dirty="0" err="1">
                <a:latin typeface="Courier New"/>
                <a:cs typeface="Courier New"/>
              </a:rPr>
              <a:t>iunit,file</a:t>
            </a:r>
            <a:r>
              <a:rPr lang="en-US" sz="2200" dirty="0">
                <a:latin typeface="Courier New"/>
                <a:cs typeface="Courier New"/>
              </a:rPr>
              <a:t>=</a:t>
            </a:r>
            <a:r>
              <a:rPr lang="en-US" sz="2200" dirty="0" err="1" smtClean="0">
                <a:latin typeface="Courier New"/>
                <a:cs typeface="Courier New"/>
              </a:rPr>
              <a:t>fname,end</a:t>
            </a:r>
            <a:r>
              <a:rPr lang="en-US" sz="2200" dirty="0" smtClean="0">
                <a:latin typeface="Courier New"/>
                <a:cs typeface="Courier New"/>
              </a:rPr>
              <a:t>=10)</a:t>
            </a:r>
            <a:endParaRPr lang="en-US" sz="2200" dirty="0">
              <a:latin typeface="Courier New"/>
              <a:cs typeface="Courier New"/>
            </a:endParaRPr>
          </a:p>
          <a:p>
            <a:pPr marL="0" indent="0">
              <a:buNone/>
            </a:pPr>
            <a:r>
              <a:rPr lang="en-US" dirty="0">
                <a:cs typeface="American Typewriter"/>
              </a:rPr>
              <a:t>There are many other options.  Only </a:t>
            </a:r>
            <a:r>
              <a:rPr lang="en-US" dirty="0" err="1">
                <a:latin typeface="Courier New"/>
                <a:cs typeface="Courier New"/>
              </a:rPr>
              <a:t>iunit</a:t>
            </a:r>
            <a:r>
              <a:rPr lang="en-US" dirty="0">
                <a:cs typeface="American Typewriter"/>
              </a:rPr>
              <a:t> and </a:t>
            </a:r>
            <a:r>
              <a:rPr lang="en-US" dirty="0" err="1">
                <a:latin typeface="Courier New"/>
                <a:cs typeface="Courier New"/>
              </a:rPr>
              <a:t>fname</a:t>
            </a:r>
            <a:r>
              <a:rPr lang="en-US" dirty="0">
                <a:cs typeface="American Typewriter"/>
              </a:rPr>
              <a:t> are required.  If </a:t>
            </a:r>
            <a:r>
              <a:rPr lang="en-US" dirty="0" smtClean="0">
                <a:cs typeface="American Typewriter"/>
              </a:rPr>
              <a:t>the unit argument </a:t>
            </a:r>
            <a:r>
              <a:rPr lang="en-US" dirty="0">
                <a:cs typeface="American Typewriter"/>
              </a:rPr>
              <a:t>is first it does not need the </a:t>
            </a:r>
            <a:r>
              <a:rPr lang="en-US" dirty="0" smtClean="0">
                <a:latin typeface="Courier New"/>
                <a:cs typeface="Courier New"/>
              </a:rPr>
              <a:t>"unit=" </a:t>
            </a:r>
            <a:r>
              <a:rPr lang="en-US" dirty="0" smtClean="0">
                <a:cs typeface="Courier New"/>
              </a:rPr>
              <a:t>keyword.</a:t>
            </a:r>
          </a:p>
          <a:p>
            <a:pPr marL="0" indent="0">
              <a:buNone/>
            </a:pPr>
            <a:r>
              <a:rPr lang="en-US" dirty="0" smtClean="0">
                <a:cs typeface="American Typewriter"/>
              </a:rPr>
              <a:t>On Unix file names will be </a:t>
            </a:r>
            <a:r>
              <a:rPr lang="en-US" i="1" dirty="0" smtClean="0">
                <a:cs typeface="American Typewriter"/>
              </a:rPr>
              <a:t>case sensitive</a:t>
            </a:r>
            <a:r>
              <a:rPr lang="en-US" dirty="0" smtClean="0">
                <a:cs typeface="American Typewriter"/>
              </a:rPr>
              <a:t>.</a:t>
            </a:r>
            <a:endParaRPr lang="en-US" dirty="0">
              <a:cs typeface="American Typewriter"/>
            </a:endParaRPr>
          </a:p>
          <a:p>
            <a:r>
              <a:rPr lang="en-US" dirty="0">
                <a:cs typeface="American Typewriter"/>
              </a:rPr>
              <a:t>The unit number is assigned by the programmer.</a:t>
            </a:r>
          </a:p>
          <a:p>
            <a:r>
              <a:rPr lang="en-US" dirty="0">
                <a:cs typeface="American Typewriter"/>
              </a:rPr>
              <a:t>In Unix unit 5 is conventionally standard input and unit 6 is standard output.  Standard error is not as uniform but it is usually unit 2.  </a:t>
            </a:r>
          </a:p>
          <a:p>
            <a:r>
              <a:rPr lang="en-US" dirty="0" smtClean="0">
                <a:cs typeface="American Typewriter"/>
              </a:rPr>
              <a:t>Programmers </a:t>
            </a:r>
            <a:r>
              <a:rPr lang="en-US" dirty="0">
                <a:cs typeface="American Typewriter"/>
              </a:rPr>
              <a:t>can reassign units 2, 5, and 6, but it is strongly advised that you not do so.</a:t>
            </a:r>
          </a:p>
          <a:p>
            <a:endParaRPr lang="en-US" dirty="0"/>
          </a:p>
        </p:txBody>
      </p:sp>
    </p:spTree>
    <p:extLst>
      <p:ext uri="{BB962C8B-B14F-4D97-AF65-F5344CB8AC3E}">
        <p14:creationId xmlns:p14="http://schemas.microsoft.com/office/powerpoint/2010/main" val="153970381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90600"/>
          </a:xfrm>
        </p:spPr>
        <p:txBody>
          <a:bodyPr/>
          <a:lstStyle/>
          <a:p>
            <a:r>
              <a:rPr lang="en-US" dirty="0" smtClean="0"/>
              <a:t>Popular Options to Open</a:t>
            </a:r>
            <a:endParaRPr lang="en-US" dirty="0"/>
          </a:p>
        </p:txBody>
      </p:sp>
      <p:sp>
        <p:nvSpPr>
          <p:cNvPr id="3" name="Content Placeholder 2"/>
          <p:cNvSpPr>
            <a:spLocks noGrp="1"/>
          </p:cNvSpPr>
          <p:nvPr>
            <p:ph idx="1"/>
          </p:nvPr>
        </p:nvSpPr>
        <p:spPr>
          <a:xfrm>
            <a:off x="457200" y="1143000"/>
            <a:ext cx="8229600" cy="5334000"/>
          </a:xfrm>
        </p:spPr>
        <p:txBody>
          <a:bodyPr>
            <a:normAutofit fontScale="70000" lnSpcReduction="20000"/>
          </a:bodyPr>
          <a:lstStyle/>
          <a:p>
            <a:pPr marL="0" indent="0">
              <a:buNone/>
            </a:pPr>
            <a:r>
              <a:rPr lang="en-US" dirty="0" err="1" smtClean="0">
                <a:latin typeface="Courier New"/>
                <a:cs typeface="Courier New"/>
              </a:rPr>
              <a:t>iostat</a:t>
            </a:r>
            <a:r>
              <a:rPr lang="en-US" dirty="0" smtClean="0">
                <a:latin typeface="Courier New"/>
                <a:cs typeface="Courier New"/>
              </a:rPr>
              <a:t>=</a:t>
            </a:r>
            <a:r>
              <a:rPr lang="en-US" dirty="0" err="1" smtClean="0">
                <a:latin typeface="Courier New"/>
                <a:cs typeface="Courier New"/>
              </a:rPr>
              <a:t>ios</a:t>
            </a:r>
            <a:endParaRPr lang="en-US" dirty="0" smtClean="0">
              <a:latin typeface="Courier New"/>
              <a:cs typeface="Courier New"/>
            </a:endParaRPr>
          </a:p>
          <a:p>
            <a:r>
              <a:rPr lang="en-US" dirty="0" smtClean="0"/>
              <a:t>Returns status into the integer variable </a:t>
            </a:r>
            <a:r>
              <a:rPr lang="en-US" dirty="0" err="1" smtClean="0">
                <a:latin typeface="Courier New"/>
                <a:cs typeface="Courier New"/>
              </a:rPr>
              <a:t>ios</a:t>
            </a:r>
            <a:r>
              <a:rPr lang="en-US" dirty="0" smtClean="0"/>
              <a:t>.  If zero the statement succeeded, otherwise it failed. Specific nonzero values are system-dependent.</a:t>
            </a:r>
          </a:p>
          <a:p>
            <a:pPr marL="0" indent="0">
              <a:buNone/>
            </a:pPr>
            <a:r>
              <a:rPr lang="en-US" dirty="0" smtClean="0">
                <a:latin typeface="Courier New"/>
                <a:cs typeface="Courier New"/>
              </a:rPr>
              <a:t>err=label</a:t>
            </a:r>
          </a:p>
          <a:p>
            <a:r>
              <a:rPr lang="en-US" dirty="0" smtClean="0"/>
              <a:t>Jumps to statement labeled </a:t>
            </a:r>
            <a:r>
              <a:rPr lang="en-US" dirty="0" smtClean="0">
                <a:latin typeface="Courier New"/>
                <a:cs typeface="Courier New"/>
              </a:rPr>
              <a:t>label</a:t>
            </a:r>
            <a:r>
              <a:rPr lang="en-US" dirty="0" smtClean="0"/>
              <a:t> if an error occurs.</a:t>
            </a:r>
          </a:p>
          <a:p>
            <a:pPr marL="0" indent="0">
              <a:buNone/>
            </a:pPr>
            <a:r>
              <a:rPr lang="en-US" dirty="0" smtClean="0">
                <a:latin typeface="Courier New"/>
                <a:cs typeface="Courier New"/>
              </a:rPr>
              <a:t>end=label</a:t>
            </a:r>
          </a:p>
          <a:p>
            <a:r>
              <a:rPr lang="en-US" dirty="0" smtClean="0"/>
              <a:t>Jumps to statement labeled </a:t>
            </a:r>
            <a:r>
              <a:rPr lang="en-US" dirty="0" smtClean="0">
                <a:latin typeface="Courier New"/>
                <a:cs typeface="Courier New"/>
              </a:rPr>
              <a:t>label</a:t>
            </a:r>
            <a:r>
              <a:rPr lang="en-US" dirty="0" smtClean="0"/>
              <a:t> on end of file</a:t>
            </a:r>
          </a:p>
          <a:p>
            <a:pPr marL="0" indent="0">
              <a:buNone/>
            </a:pPr>
            <a:r>
              <a:rPr lang="en-US" dirty="0" smtClean="0">
                <a:latin typeface="Courier New"/>
                <a:cs typeface="Courier New"/>
              </a:rPr>
              <a:t>status=stat</a:t>
            </a:r>
          </a:p>
          <a:p>
            <a:r>
              <a:rPr lang="en-US" dirty="0" smtClean="0">
                <a:latin typeface="Courier New"/>
                <a:cs typeface="Courier New"/>
              </a:rPr>
              <a:t>stat</a:t>
            </a:r>
            <a:r>
              <a:rPr lang="en-US" dirty="0" smtClean="0"/>
              <a:t> can be </a:t>
            </a:r>
            <a:r>
              <a:rPr lang="en-US" dirty="0">
                <a:latin typeface="Courier New"/>
                <a:cs typeface="Courier New"/>
              </a:rPr>
              <a:t>'</a:t>
            </a:r>
            <a:r>
              <a:rPr lang="en-US" dirty="0" smtClean="0">
                <a:latin typeface="Courier New"/>
                <a:cs typeface="Courier New"/>
              </a:rPr>
              <a:t>old</a:t>
            </a:r>
            <a:r>
              <a:rPr lang="en-US" dirty="0"/>
              <a:t>'</a:t>
            </a:r>
            <a:r>
              <a:rPr lang="en-US" dirty="0" smtClean="0"/>
              <a:t>,</a:t>
            </a:r>
            <a:r>
              <a:rPr lang="en-US" dirty="0"/>
              <a:t> </a:t>
            </a:r>
            <a:r>
              <a:rPr lang="en-US" dirty="0" smtClean="0"/>
              <a:t>'</a:t>
            </a:r>
            <a:r>
              <a:rPr lang="en-US" dirty="0" smtClean="0">
                <a:latin typeface="Courier New"/>
                <a:cs typeface="Courier New"/>
              </a:rPr>
              <a:t>new</a:t>
            </a:r>
            <a:r>
              <a:rPr lang="en-US" dirty="0" smtClean="0"/>
              <a:t>' , '</a:t>
            </a:r>
            <a:r>
              <a:rPr lang="en-US" dirty="0" smtClean="0">
                <a:latin typeface="Courier New"/>
                <a:cs typeface="Courier New"/>
              </a:rPr>
              <a:t>replace</a:t>
            </a:r>
            <a:r>
              <a:rPr lang="en-US" dirty="0" smtClean="0"/>
              <a:t>', '</a:t>
            </a:r>
            <a:r>
              <a:rPr lang="en-US" dirty="0" smtClean="0">
                <a:latin typeface="Courier New"/>
                <a:cs typeface="Courier New"/>
              </a:rPr>
              <a:t>scratch</a:t>
            </a:r>
            <a:r>
              <a:rPr lang="en-US" dirty="0"/>
              <a:t>'</a:t>
            </a:r>
            <a:r>
              <a:rPr lang="en-US" dirty="0" smtClean="0"/>
              <a:t>, or </a:t>
            </a:r>
            <a:r>
              <a:rPr lang="en-US" dirty="0"/>
              <a:t> </a:t>
            </a:r>
            <a:r>
              <a:rPr lang="en-US" dirty="0" smtClean="0"/>
              <a:t>'</a:t>
            </a:r>
            <a:r>
              <a:rPr lang="en-US" dirty="0" smtClean="0">
                <a:latin typeface="Courier New"/>
                <a:cs typeface="Courier New"/>
              </a:rPr>
              <a:t>unknown</a:t>
            </a:r>
            <a:r>
              <a:rPr lang="en-US" dirty="0"/>
              <a:t>'</a:t>
            </a:r>
            <a:r>
              <a:rPr lang="en-US" dirty="0" smtClean="0"/>
              <a:t>.  The default is '</a:t>
            </a:r>
            <a:r>
              <a:rPr lang="en-US" dirty="0" smtClean="0">
                <a:latin typeface="Courier New"/>
                <a:cs typeface="Courier New"/>
              </a:rPr>
              <a:t>unknown</a:t>
            </a:r>
            <a:r>
              <a:rPr lang="en-US" dirty="0" smtClean="0"/>
              <a:t>' (read/write).  If '</a:t>
            </a:r>
            <a:r>
              <a:rPr lang="en-US" dirty="0" smtClean="0">
                <a:latin typeface="Courier New"/>
                <a:cs typeface="Courier New"/>
              </a:rPr>
              <a:t>old</a:t>
            </a:r>
            <a:r>
              <a:rPr lang="en-US" dirty="0"/>
              <a:t>'</a:t>
            </a:r>
            <a:r>
              <a:rPr lang="en-US" dirty="0" smtClean="0"/>
              <a:t> it must exist, and if </a:t>
            </a:r>
            <a:r>
              <a:rPr lang="en-US" dirty="0" smtClean="0">
                <a:latin typeface="Courier New"/>
                <a:cs typeface="Courier New"/>
              </a:rPr>
              <a:t>'new</a:t>
            </a:r>
            <a:r>
              <a:rPr lang="en-US" dirty="0">
                <a:latin typeface="Courier New"/>
                <a:cs typeface="Courier New"/>
              </a:rPr>
              <a:t>'</a:t>
            </a:r>
            <a:r>
              <a:rPr lang="en-US" dirty="0" smtClean="0"/>
              <a:t> it must not exist.  A '</a:t>
            </a:r>
            <a:r>
              <a:rPr lang="en-US" dirty="0" smtClean="0">
                <a:latin typeface="Courier New"/>
                <a:cs typeface="Courier New"/>
              </a:rPr>
              <a:t>scratch</a:t>
            </a:r>
            <a:r>
              <a:rPr lang="en-US" dirty="0"/>
              <a:t>'</a:t>
            </a:r>
            <a:r>
              <a:rPr lang="en-US" dirty="0" smtClean="0"/>
              <a:t> file is automatically deleted after being closed.</a:t>
            </a:r>
          </a:p>
          <a:p>
            <a:pPr marL="0" indent="0">
              <a:buNone/>
            </a:pPr>
            <a:r>
              <a:rPr lang="en-US" dirty="0" smtClean="0">
                <a:latin typeface="Courier New"/>
                <a:cs typeface="Courier New"/>
              </a:rPr>
              <a:t>form=</a:t>
            </a:r>
            <a:r>
              <a:rPr lang="en-US" dirty="0" err="1" smtClean="0">
                <a:latin typeface="Courier New"/>
                <a:cs typeface="Courier New"/>
              </a:rPr>
              <a:t>fmt</a:t>
            </a:r>
            <a:endParaRPr lang="en-US" dirty="0" smtClean="0">
              <a:latin typeface="Courier New"/>
              <a:cs typeface="Courier New"/>
            </a:endParaRPr>
          </a:p>
          <a:p>
            <a:r>
              <a:rPr lang="en-US" dirty="0" err="1" smtClean="0">
                <a:latin typeface="Courier New"/>
                <a:cs typeface="Courier New"/>
              </a:rPr>
              <a:t>fmt</a:t>
            </a:r>
            <a:r>
              <a:rPr lang="en-US" dirty="0" smtClean="0"/>
              <a:t> is </a:t>
            </a:r>
            <a:r>
              <a:rPr lang="en-US" dirty="0" smtClean="0">
                <a:latin typeface="Courier New"/>
                <a:cs typeface="Courier New"/>
              </a:rPr>
              <a:t>'formatted</a:t>
            </a:r>
            <a:r>
              <a:rPr lang="en-US" dirty="0">
                <a:latin typeface="Courier New"/>
                <a:cs typeface="Courier New"/>
              </a:rPr>
              <a:t>'</a:t>
            </a:r>
            <a:r>
              <a:rPr lang="en-US" dirty="0" smtClean="0">
                <a:latin typeface="Courier New"/>
                <a:cs typeface="Courier New"/>
              </a:rPr>
              <a:t> </a:t>
            </a:r>
            <a:r>
              <a:rPr lang="en-US" dirty="0" smtClean="0"/>
              <a:t>(default, text) or </a:t>
            </a:r>
            <a:r>
              <a:rPr lang="en-US" dirty="0" smtClean="0">
                <a:latin typeface="Courier New"/>
                <a:cs typeface="Courier New"/>
              </a:rPr>
              <a:t>'unformatted</a:t>
            </a:r>
            <a:r>
              <a:rPr lang="en-US" dirty="0">
                <a:latin typeface="Courier New"/>
                <a:cs typeface="Courier New"/>
              </a:rPr>
              <a:t>'</a:t>
            </a:r>
            <a:r>
              <a:rPr lang="en-US" dirty="0" smtClean="0">
                <a:latin typeface="Courier New"/>
                <a:cs typeface="Courier New"/>
              </a:rPr>
              <a:t> </a:t>
            </a:r>
            <a:r>
              <a:rPr lang="en-US" dirty="0" smtClean="0"/>
              <a:t>(a system-dependent binary format).</a:t>
            </a:r>
          </a:p>
          <a:p>
            <a:pPr marL="0" indent="0">
              <a:buNone/>
            </a:pPr>
            <a:r>
              <a:rPr lang="en-US" dirty="0" smtClean="0">
                <a:latin typeface="Courier New"/>
                <a:cs typeface="Courier New"/>
              </a:rPr>
              <a:t>access=</a:t>
            </a:r>
            <a:r>
              <a:rPr lang="en-US" dirty="0" err="1" smtClean="0">
                <a:latin typeface="Courier New"/>
                <a:cs typeface="Courier New"/>
              </a:rPr>
              <a:t>acc</a:t>
            </a:r>
            <a:endParaRPr lang="en-US" dirty="0" smtClean="0">
              <a:latin typeface="Courier New"/>
              <a:cs typeface="Courier New"/>
            </a:endParaRPr>
          </a:p>
          <a:p>
            <a:r>
              <a:rPr lang="en-US" dirty="0" err="1" smtClean="0">
                <a:latin typeface="Courier New"/>
                <a:cs typeface="Courier New"/>
              </a:rPr>
              <a:t>acc</a:t>
            </a:r>
            <a:r>
              <a:rPr lang="en-US" dirty="0" smtClean="0"/>
              <a:t> can be </a:t>
            </a:r>
            <a:r>
              <a:rPr lang="en-US" dirty="0" smtClean="0">
                <a:latin typeface="Courier New"/>
                <a:cs typeface="Courier New"/>
              </a:rPr>
              <a:t>'sequential</a:t>
            </a:r>
            <a:r>
              <a:rPr lang="en-US" dirty="0">
                <a:latin typeface="Courier New"/>
                <a:cs typeface="Courier New"/>
              </a:rPr>
              <a:t>'</a:t>
            </a:r>
            <a:r>
              <a:rPr lang="en-US" dirty="0" smtClean="0">
                <a:latin typeface="Courier New"/>
                <a:cs typeface="Courier New"/>
              </a:rPr>
              <a:t> </a:t>
            </a:r>
            <a:r>
              <a:rPr lang="en-US" dirty="0" smtClean="0"/>
              <a:t>(default), </a:t>
            </a:r>
            <a:r>
              <a:rPr lang="en-US" dirty="0" smtClean="0">
                <a:latin typeface="Courier New"/>
                <a:cs typeface="Courier New"/>
              </a:rPr>
              <a:t>'direct</a:t>
            </a:r>
            <a:r>
              <a:rPr lang="en-US" dirty="0">
                <a:latin typeface="Courier New"/>
                <a:cs typeface="Courier New"/>
              </a:rPr>
              <a:t>'</a:t>
            </a:r>
            <a:r>
              <a:rPr lang="en-US" dirty="0" smtClean="0"/>
              <a:t>, or </a:t>
            </a:r>
            <a:r>
              <a:rPr lang="en-US" dirty="0" smtClean="0">
                <a:latin typeface="Courier New"/>
                <a:cs typeface="Courier New"/>
              </a:rPr>
              <a:t>'stream</a:t>
            </a:r>
            <a:r>
              <a:rPr lang="en-US" dirty="0">
                <a:latin typeface="Courier New"/>
                <a:cs typeface="Courier New"/>
              </a:rPr>
              <a:t>'</a:t>
            </a:r>
            <a:endParaRPr lang="en-US" dirty="0" smtClean="0">
              <a:latin typeface="Courier New"/>
              <a:cs typeface="Courier New"/>
            </a:endParaRPr>
          </a:p>
          <a:p>
            <a:endParaRPr lang="en-US" dirty="0"/>
          </a:p>
        </p:txBody>
      </p:sp>
    </p:spTree>
    <p:extLst>
      <p:ext uri="{BB962C8B-B14F-4D97-AF65-F5344CB8AC3E}">
        <p14:creationId xmlns:p14="http://schemas.microsoft.com/office/powerpoint/2010/main" val="226725943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Inquire</a:t>
            </a:r>
            <a:endParaRPr lang="en-US" dirty="0"/>
          </a:p>
        </p:txBody>
      </p:sp>
      <p:sp>
        <p:nvSpPr>
          <p:cNvPr id="3" name="Content Placeholder 2"/>
          <p:cNvSpPr>
            <a:spLocks noGrp="1"/>
          </p:cNvSpPr>
          <p:nvPr>
            <p:ph idx="1"/>
          </p:nvPr>
        </p:nvSpPr>
        <p:spPr/>
        <p:txBody>
          <a:bodyPr/>
          <a:lstStyle/>
          <a:p>
            <a:r>
              <a:rPr lang="en-US" dirty="0" smtClean="0"/>
              <a:t>The inquire statement tests the status of a file.  Most usually we wish to check whether the file exists, or is already open, before we attempt to open it.</a:t>
            </a:r>
          </a:p>
          <a:p>
            <a:pPr marL="0" indent="0">
              <a:buNone/>
            </a:pPr>
            <a:r>
              <a:rPr lang="en-US" dirty="0" smtClean="0">
                <a:latin typeface="Courier New"/>
                <a:cs typeface="Courier New"/>
              </a:rPr>
              <a:t>   inquire(unit=</a:t>
            </a:r>
            <a:r>
              <a:rPr lang="en-US" dirty="0" err="1" smtClean="0">
                <a:latin typeface="Courier New"/>
                <a:cs typeface="Courier New"/>
              </a:rPr>
              <a:t>iunit,options</a:t>
            </a:r>
            <a:r>
              <a:rPr lang="en-US" dirty="0" smtClean="0">
                <a:latin typeface="Courier New"/>
                <a:cs typeface="Courier New"/>
              </a:rPr>
              <a:t>)</a:t>
            </a:r>
          </a:p>
          <a:p>
            <a:r>
              <a:rPr lang="en-US" dirty="0" smtClean="0"/>
              <a:t>or</a:t>
            </a:r>
          </a:p>
          <a:p>
            <a:pPr marL="0" indent="0">
              <a:buNone/>
            </a:pPr>
            <a:r>
              <a:rPr lang="en-US" dirty="0" smtClean="0">
                <a:latin typeface="Courier New"/>
                <a:cs typeface="Courier New"/>
              </a:rPr>
              <a:t>   inquire(file=</a:t>
            </a:r>
            <a:r>
              <a:rPr lang="en-US" dirty="0" err="1" smtClean="0">
                <a:latin typeface="Courier New"/>
                <a:cs typeface="Courier New"/>
              </a:rPr>
              <a:t>fname,optionslist</a:t>
            </a:r>
            <a:r>
              <a:rPr lang="en-US" dirty="0" smtClean="0">
                <a:latin typeface="Courier New"/>
                <a:cs typeface="Courier New"/>
              </a:rPr>
              <a:t>)</a:t>
            </a:r>
          </a:p>
          <a:p>
            <a:r>
              <a:rPr lang="en-US" dirty="0" smtClean="0"/>
              <a:t>So we can inquire by unit or name but not both.</a:t>
            </a:r>
          </a:p>
          <a:p>
            <a:pPr marL="0" indent="0">
              <a:buNone/>
            </a:pPr>
            <a:endParaRPr lang="en-US" dirty="0" smtClean="0"/>
          </a:p>
          <a:p>
            <a:endParaRPr lang="en-US" dirty="0"/>
          </a:p>
        </p:txBody>
      </p:sp>
    </p:spTree>
    <p:extLst>
      <p:ext uri="{BB962C8B-B14F-4D97-AF65-F5344CB8AC3E}">
        <p14:creationId xmlns:p14="http://schemas.microsoft.com/office/powerpoint/2010/main" val="1460479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Options to Inquire</a:t>
            </a:r>
            <a:endParaRPr lang="en-US" dirty="0"/>
          </a:p>
        </p:txBody>
      </p:sp>
      <p:sp>
        <p:nvSpPr>
          <p:cNvPr id="3" name="Content Placeholder 2"/>
          <p:cNvSpPr>
            <a:spLocks noGrp="1"/>
          </p:cNvSpPr>
          <p:nvPr>
            <p:ph idx="1"/>
          </p:nvPr>
        </p:nvSpPr>
        <p:spPr/>
        <p:txBody>
          <a:bodyPr/>
          <a:lstStyle/>
          <a:p>
            <a:pPr marL="0" indent="0">
              <a:buNone/>
            </a:pPr>
            <a:r>
              <a:rPr lang="en-US" dirty="0" err="1" smtClean="0">
                <a:latin typeface="Courier New"/>
                <a:cs typeface="Courier New"/>
              </a:rPr>
              <a:t>iostat</a:t>
            </a:r>
            <a:r>
              <a:rPr lang="en-US" dirty="0" smtClean="0">
                <a:latin typeface="Courier New"/>
                <a:cs typeface="Courier New"/>
              </a:rPr>
              <a:t>=</a:t>
            </a:r>
            <a:r>
              <a:rPr lang="en-US" dirty="0" err="1" smtClean="0">
                <a:latin typeface="Courier New"/>
                <a:cs typeface="Courier New"/>
              </a:rPr>
              <a:t>ios</a:t>
            </a:r>
            <a:endParaRPr lang="en-US" dirty="0" smtClean="0">
              <a:latin typeface="Courier New"/>
              <a:cs typeface="Courier New"/>
            </a:endParaRPr>
          </a:p>
          <a:p>
            <a:pPr lvl="1"/>
            <a:r>
              <a:rPr lang="en-US" dirty="0" smtClean="0"/>
              <a:t>Like </a:t>
            </a:r>
            <a:r>
              <a:rPr lang="en-US" dirty="0" smtClean="0">
                <a:latin typeface="Courier New"/>
                <a:cs typeface="Courier New"/>
              </a:rPr>
              <a:t>open</a:t>
            </a:r>
          </a:p>
          <a:p>
            <a:pPr marL="0" indent="0">
              <a:buNone/>
            </a:pPr>
            <a:r>
              <a:rPr lang="en-US" dirty="0" smtClean="0">
                <a:latin typeface="Courier New"/>
                <a:cs typeface="Courier New"/>
              </a:rPr>
              <a:t>err=label</a:t>
            </a:r>
          </a:p>
          <a:p>
            <a:pPr lvl="1"/>
            <a:r>
              <a:rPr lang="en-US" dirty="0" smtClean="0"/>
              <a:t>Like </a:t>
            </a:r>
            <a:r>
              <a:rPr lang="en-US" dirty="0" smtClean="0">
                <a:latin typeface="Courier New"/>
                <a:cs typeface="Courier New"/>
              </a:rPr>
              <a:t>open</a:t>
            </a:r>
          </a:p>
          <a:p>
            <a:pPr marL="0" indent="0">
              <a:buNone/>
            </a:pPr>
            <a:r>
              <a:rPr lang="en-US" dirty="0" smtClean="0">
                <a:latin typeface="Courier New"/>
                <a:cs typeface="Courier New"/>
              </a:rPr>
              <a:t>exist=exists</a:t>
            </a:r>
          </a:p>
          <a:p>
            <a:r>
              <a:rPr lang="en-US" dirty="0" smtClean="0"/>
              <a:t>Returns </a:t>
            </a:r>
            <a:r>
              <a:rPr lang="en-US" dirty="0" smtClean="0">
                <a:latin typeface="Courier New"/>
                <a:cs typeface="Courier New"/>
              </a:rPr>
              <a:t>.true. </a:t>
            </a:r>
            <a:r>
              <a:rPr lang="en-US" dirty="0" smtClean="0"/>
              <a:t>or </a:t>
            </a:r>
            <a:r>
              <a:rPr lang="en-US" dirty="0" smtClean="0">
                <a:latin typeface="Courier New"/>
                <a:cs typeface="Courier New"/>
              </a:rPr>
              <a:t>.false. </a:t>
            </a:r>
            <a:r>
              <a:rPr lang="en-US" dirty="0" smtClean="0"/>
              <a:t>into logical </a:t>
            </a:r>
            <a:r>
              <a:rPr lang="en-US" dirty="0" smtClean="0">
                <a:latin typeface="Courier New"/>
                <a:cs typeface="Courier New"/>
              </a:rPr>
              <a:t>exists</a:t>
            </a:r>
          </a:p>
          <a:p>
            <a:pPr marL="0" indent="0">
              <a:buNone/>
            </a:pPr>
            <a:r>
              <a:rPr lang="en-US" dirty="0" smtClean="0">
                <a:latin typeface="Courier New"/>
                <a:cs typeface="Courier New"/>
              </a:rPr>
              <a:t>opened=</a:t>
            </a:r>
            <a:r>
              <a:rPr lang="en-US" dirty="0" err="1" smtClean="0">
                <a:latin typeface="Courier New"/>
                <a:cs typeface="Courier New"/>
              </a:rPr>
              <a:t>is_open</a:t>
            </a:r>
            <a:endParaRPr lang="en-US" dirty="0" smtClean="0">
              <a:latin typeface="Courier New"/>
              <a:cs typeface="Courier New"/>
            </a:endParaRPr>
          </a:p>
          <a:p>
            <a:r>
              <a:rPr lang="en-US" dirty="0" smtClean="0"/>
              <a:t>Returns </a:t>
            </a:r>
            <a:r>
              <a:rPr lang="en-US" dirty="0" smtClean="0">
                <a:latin typeface="Courier New"/>
                <a:cs typeface="Courier New"/>
              </a:rPr>
              <a:t>.true. </a:t>
            </a:r>
            <a:r>
              <a:rPr lang="en-US" dirty="0" smtClean="0"/>
              <a:t>or </a:t>
            </a:r>
            <a:r>
              <a:rPr lang="en-US" dirty="0" smtClean="0">
                <a:latin typeface="Courier New"/>
                <a:cs typeface="Courier New"/>
              </a:rPr>
              <a:t>.false. </a:t>
            </a:r>
            <a:r>
              <a:rPr lang="en-US" dirty="0" smtClean="0"/>
              <a:t>into logical </a:t>
            </a:r>
            <a:r>
              <a:rPr lang="en-US" dirty="0" err="1" smtClean="0">
                <a:latin typeface="Courier New"/>
                <a:cs typeface="Courier New"/>
              </a:rPr>
              <a:t>is_open</a:t>
            </a:r>
            <a:endParaRPr lang="en-US" dirty="0">
              <a:latin typeface="Courier New"/>
              <a:cs typeface="Courier New"/>
            </a:endParaRPr>
          </a:p>
        </p:txBody>
      </p:sp>
    </p:spTree>
    <p:extLst>
      <p:ext uri="{BB962C8B-B14F-4D97-AF65-F5344CB8AC3E}">
        <p14:creationId xmlns:p14="http://schemas.microsoft.com/office/powerpoint/2010/main" val="57123632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Close</a:t>
            </a:r>
            <a:endParaRPr lang="en-US" dirty="0"/>
          </a:p>
        </p:txBody>
      </p:sp>
      <p:sp>
        <p:nvSpPr>
          <p:cNvPr id="3" name="Content Placeholder 2"/>
          <p:cNvSpPr>
            <a:spLocks noGrp="1"/>
          </p:cNvSpPr>
          <p:nvPr>
            <p:ph idx="1"/>
          </p:nvPr>
        </p:nvSpPr>
        <p:spPr/>
        <p:txBody>
          <a:bodyPr/>
          <a:lstStyle/>
          <a:p>
            <a:r>
              <a:rPr lang="en-US" dirty="0" smtClean="0"/>
              <a:t>Much of the time, it is not necessary to close a file explicitly.  Files are automatically closed when execution terminates.</a:t>
            </a:r>
          </a:p>
          <a:p>
            <a:r>
              <a:rPr lang="en-US" dirty="0" smtClean="0"/>
              <a:t>If many files are opened, it is good practice to close them before the end of the run.</a:t>
            </a:r>
          </a:p>
          <a:p>
            <a:pPr marL="0" indent="0">
              <a:buNone/>
            </a:pPr>
            <a:r>
              <a:rPr lang="en-US" dirty="0" smtClean="0">
                <a:latin typeface="Courier New"/>
                <a:cs typeface="Courier New"/>
              </a:rPr>
              <a:t>close(unit=</a:t>
            </a:r>
            <a:r>
              <a:rPr lang="en-US" dirty="0" err="1" smtClean="0">
                <a:latin typeface="Courier New"/>
                <a:cs typeface="Courier New"/>
              </a:rPr>
              <a:t>iunit,iostat</a:t>
            </a:r>
            <a:r>
              <a:rPr lang="en-US" dirty="0" smtClean="0">
                <a:latin typeface="Courier New"/>
                <a:cs typeface="Courier New"/>
              </a:rPr>
              <a:t>=</a:t>
            </a:r>
            <a:r>
              <a:rPr lang="en-US" dirty="0" err="1" smtClean="0">
                <a:latin typeface="Courier New"/>
                <a:cs typeface="Courier New"/>
              </a:rPr>
              <a:t>ios,err</a:t>
            </a:r>
            <a:r>
              <a:rPr lang="en-US" dirty="0" smtClean="0">
                <a:latin typeface="Courier New"/>
                <a:cs typeface="Courier New"/>
              </a:rPr>
              <a:t>=</a:t>
            </a:r>
            <a:r>
              <a:rPr lang="en-US" dirty="0" err="1" smtClean="0">
                <a:latin typeface="Courier New"/>
                <a:cs typeface="Courier New"/>
              </a:rPr>
              <a:t>ier</a:t>
            </a:r>
            <a:r>
              <a:rPr lang="en-US" dirty="0" smtClean="0">
                <a:latin typeface="Courier New"/>
                <a:cs typeface="Courier New"/>
              </a:rPr>
              <a:t>,&amp;</a:t>
            </a:r>
          </a:p>
          <a:p>
            <a:pPr marL="0" indent="0">
              <a:buNone/>
            </a:pPr>
            <a:r>
              <a:rPr lang="en-US" dirty="0">
                <a:latin typeface="Courier New"/>
                <a:cs typeface="Courier New"/>
              </a:rPr>
              <a:t> </a:t>
            </a:r>
            <a:r>
              <a:rPr lang="en-US" dirty="0" smtClean="0">
                <a:latin typeface="Courier New"/>
                <a:cs typeface="Courier New"/>
              </a:rPr>
              <a:t>                          status=</a:t>
            </a:r>
            <a:r>
              <a:rPr lang="en-US" dirty="0" err="1" smtClean="0">
                <a:latin typeface="Courier New"/>
                <a:cs typeface="Courier New"/>
              </a:rPr>
              <a:t>st</a:t>
            </a:r>
            <a:r>
              <a:rPr lang="en-US" dirty="0" smtClean="0">
                <a:latin typeface="Courier New"/>
                <a:cs typeface="Courier New"/>
              </a:rPr>
              <a:t>)</a:t>
            </a:r>
          </a:p>
          <a:p>
            <a:r>
              <a:rPr lang="en-US" dirty="0" smtClean="0"/>
              <a:t>Status can be ‘keep’ (default) or ‘delete’</a:t>
            </a:r>
          </a:p>
          <a:p>
            <a:pPr marL="0" indent="0">
              <a:buNone/>
            </a:pPr>
            <a:r>
              <a:rPr lang="en-US" dirty="0" smtClean="0">
                <a:latin typeface="Courier New"/>
                <a:cs typeface="Courier New"/>
              </a:rPr>
              <a:t>close(</a:t>
            </a:r>
            <a:r>
              <a:rPr lang="en-US" dirty="0" err="1" smtClean="0">
                <a:latin typeface="Courier New"/>
                <a:cs typeface="Courier New"/>
              </a:rPr>
              <a:t>iunit</a:t>
            </a:r>
            <a:r>
              <a:rPr lang="en-US" dirty="0" smtClean="0">
                <a:latin typeface="Courier New"/>
                <a:cs typeface="Courier New"/>
              </a:rPr>
              <a:t>)</a:t>
            </a:r>
            <a:endParaRPr lang="en-US" dirty="0">
              <a:latin typeface="Courier New"/>
              <a:cs typeface="Courier New"/>
            </a:endParaRPr>
          </a:p>
        </p:txBody>
      </p:sp>
    </p:spTree>
    <p:extLst>
      <p:ext uri="{BB962C8B-B14F-4D97-AF65-F5344CB8AC3E}">
        <p14:creationId xmlns:p14="http://schemas.microsoft.com/office/powerpoint/2010/main" val="174952904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REWIND</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An open unit can be rewound.  This places the </a:t>
            </a:r>
            <a:r>
              <a:rPr lang="en-US" i="1" dirty="0" smtClean="0"/>
              <a:t>file pointer</a:t>
            </a:r>
            <a:r>
              <a:rPr lang="en-US" dirty="0" smtClean="0"/>
              <a:t> back to the beginning of the file.</a:t>
            </a:r>
          </a:p>
          <a:p>
            <a:r>
              <a:rPr lang="en-US" dirty="0" smtClean="0"/>
              <a:t>The default is to rewind a file automatically when it is closed.  </a:t>
            </a:r>
          </a:p>
          <a:p>
            <a:r>
              <a:rPr lang="en-US" dirty="0" smtClean="0"/>
              <a:t>If you want to rewind the file to reread it, use</a:t>
            </a:r>
          </a:p>
          <a:p>
            <a:pPr marL="0" indent="0">
              <a:buNone/>
            </a:pPr>
            <a:r>
              <a:rPr lang="en-US" dirty="0" smtClean="0"/>
              <a:t>     </a:t>
            </a:r>
            <a:r>
              <a:rPr lang="en-US" dirty="0" smtClean="0">
                <a:latin typeface="Courier New"/>
                <a:cs typeface="Courier New"/>
              </a:rPr>
              <a:t>rewind(</a:t>
            </a:r>
            <a:r>
              <a:rPr lang="en-US" dirty="0" err="1" smtClean="0">
                <a:latin typeface="Courier New"/>
                <a:cs typeface="Courier New"/>
              </a:rPr>
              <a:t>iunit</a:t>
            </a:r>
            <a:r>
              <a:rPr lang="en-US" dirty="0" smtClean="0">
                <a:latin typeface="Courier New"/>
                <a:cs typeface="Courier New"/>
              </a:rPr>
              <a:t>)</a:t>
            </a:r>
          </a:p>
          <a:p>
            <a:r>
              <a:rPr lang="en-US" dirty="0" smtClean="0"/>
              <a:t>Rewind is convenient if the program must handle files whose lengths may vary.  Read through the file without storing any variables, count the number of lines, rewind, then allocate any arrays needed.</a:t>
            </a:r>
          </a:p>
          <a:p>
            <a:r>
              <a:rPr lang="en-US" dirty="0" smtClean="0"/>
              <a:t>If your input files will always be of known length this isn’t necessary (or efficient), but often file length could vary with different data.</a:t>
            </a:r>
            <a:endParaRPr lang="en-US" dirty="0"/>
          </a:p>
        </p:txBody>
      </p:sp>
    </p:spTree>
    <p:extLst>
      <p:ext uri="{BB962C8B-B14F-4D97-AF65-F5344CB8AC3E}">
        <p14:creationId xmlns:p14="http://schemas.microsoft.com/office/powerpoint/2010/main" val="49281918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smtClean="0">
                <a:latin typeface="Courier New"/>
                <a:cs typeface="Courier New"/>
              </a:rPr>
              <a:t>  </a:t>
            </a:r>
            <a:r>
              <a:rPr lang="en-US" dirty="0" err="1" smtClean="0">
                <a:latin typeface="Courier New"/>
                <a:cs typeface="Courier New"/>
              </a:rPr>
              <a:t>nlines</a:t>
            </a:r>
            <a:r>
              <a:rPr lang="en-US" dirty="0" smtClean="0">
                <a:latin typeface="Courier New"/>
                <a:cs typeface="Courier New"/>
              </a:rPr>
              <a:t>=0</a:t>
            </a:r>
          </a:p>
          <a:p>
            <a:pPr marL="0" indent="0">
              <a:buNone/>
            </a:pPr>
            <a:r>
              <a:rPr lang="en-US" dirty="0" smtClean="0">
                <a:latin typeface="Courier New"/>
                <a:cs typeface="Courier New"/>
              </a:rPr>
              <a:t>  do </a:t>
            </a:r>
          </a:p>
          <a:p>
            <a:pPr marL="0" indent="0">
              <a:buNone/>
            </a:pPr>
            <a:r>
              <a:rPr lang="en-US" dirty="0">
                <a:latin typeface="Courier New"/>
                <a:cs typeface="Courier New"/>
              </a:rPr>
              <a:t> </a:t>
            </a:r>
            <a:r>
              <a:rPr lang="en-US" dirty="0" smtClean="0">
                <a:latin typeface="Courier New"/>
                <a:cs typeface="Courier New"/>
              </a:rPr>
              <a:t>   read(</a:t>
            </a:r>
            <a:r>
              <a:rPr lang="en-US" dirty="0" err="1" smtClean="0">
                <a:latin typeface="Courier New"/>
                <a:cs typeface="Courier New"/>
              </a:rPr>
              <a:t>iunit</a:t>
            </a:r>
            <a:r>
              <a:rPr lang="en-US" dirty="0" smtClean="0">
                <a:latin typeface="Courier New"/>
                <a:cs typeface="Courier New"/>
              </a:rPr>
              <a:t>,*,end=1)</a:t>
            </a:r>
          </a:p>
          <a:p>
            <a:pPr marL="0" indent="0">
              <a:buNone/>
            </a:pPr>
            <a:r>
              <a:rPr lang="en-US" dirty="0">
                <a:latin typeface="Courier New"/>
                <a:cs typeface="Courier New"/>
              </a:rPr>
              <a:t> </a:t>
            </a:r>
            <a:r>
              <a:rPr lang="en-US" dirty="0" smtClean="0">
                <a:latin typeface="Courier New"/>
                <a:cs typeface="Courier New"/>
              </a:rPr>
              <a:t>   </a:t>
            </a:r>
            <a:r>
              <a:rPr lang="en-US" dirty="0" err="1" smtClean="0">
                <a:latin typeface="Courier New"/>
                <a:cs typeface="Courier New"/>
              </a:rPr>
              <a:t>nlines</a:t>
            </a:r>
            <a:r>
              <a:rPr lang="en-US" dirty="0" smtClean="0">
                <a:latin typeface="Courier New"/>
                <a:cs typeface="Courier New"/>
              </a:rPr>
              <a:t>=nlines+1</a:t>
            </a:r>
          </a:p>
          <a:p>
            <a:pPr marL="0" indent="0">
              <a:buNone/>
            </a:pPr>
            <a:r>
              <a:rPr lang="en-US" dirty="0" smtClean="0">
                <a:latin typeface="Courier New"/>
                <a:cs typeface="Courier New"/>
              </a:rPr>
              <a:t>  end do</a:t>
            </a:r>
          </a:p>
          <a:p>
            <a:pPr marL="0" indent="0">
              <a:buNone/>
            </a:pPr>
            <a:r>
              <a:rPr lang="en-US" dirty="0" smtClean="0">
                <a:latin typeface="Courier New"/>
                <a:cs typeface="Courier New"/>
              </a:rPr>
              <a:t>1 continue</a:t>
            </a:r>
          </a:p>
          <a:p>
            <a:pPr marL="0" indent="0">
              <a:buNone/>
            </a:pPr>
            <a:r>
              <a:rPr lang="en-US" dirty="0" smtClean="0">
                <a:latin typeface="Courier New"/>
                <a:cs typeface="Courier New"/>
              </a:rPr>
              <a:t>  rewind(</a:t>
            </a:r>
            <a:r>
              <a:rPr lang="en-US" dirty="0" err="1" smtClean="0">
                <a:latin typeface="Courier New"/>
                <a:cs typeface="Courier New"/>
              </a:rPr>
              <a:t>iunit</a:t>
            </a:r>
            <a:r>
              <a:rPr lang="en-US" dirty="0" smtClean="0">
                <a:latin typeface="Courier New"/>
                <a:cs typeface="Courier New"/>
              </a:rPr>
              <a:t>)</a:t>
            </a:r>
          </a:p>
          <a:p>
            <a:pPr marL="0" indent="0">
              <a:buNone/>
            </a:pPr>
            <a:r>
              <a:rPr lang="en-US" dirty="0" smtClean="0">
                <a:latin typeface="Courier New"/>
                <a:cs typeface="Courier New"/>
              </a:rPr>
              <a:t>  allocate(</a:t>
            </a:r>
            <a:r>
              <a:rPr lang="en-US" dirty="0" err="1" smtClean="0">
                <a:latin typeface="Courier New"/>
                <a:cs typeface="Courier New"/>
              </a:rPr>
              <a:t>obs</a:t>
            </a:r>
            <a:r>
              <a:rPr lang="en-US" dirty="0" smtClean="0">
                <a:latin typeface="Courier New"/>
                <a:cs typeface="Courier New"/>
              </a:rPr>
              <a:t>(</a:t>
            </a:r>
            <a:r>
              <a:rPr lang="en-US" dirty="0" err="1" smtClean="0">
                <a:latin typeface="Courier New"/>
                <a:cs typeface="Courier New"/>
              </a:rPr>
              <a:t>nlines</a:t>
            </a:r>
            <a:r>
              <a:rPr lang="en-US" dirty="0" smtClean="0">
                <a:latin typeface="Courier New"/>
                <a:cs typeface="Courier New"/>
              </a:rPr>
              <a:t>))</a:t>
            </a:r>
          </a:p>
          <a:p>
            <a:pPr marL="0" indent="0">
              <a:buNone/>
            </a:pPr>
            <a:r>
              <a:rPr lang="en-US" dirty="0" smtClean="0">
                <a:latin typeface="Courier New"/>
                <a:cs typeface="Courier New"/>
              </a:rPr>
              <a:t>  do n=1,nlines</a:t>
            </a:r>
          </a:p>
          <a:p>
            <a:pPr marL="0" indent="0">
              <a:buNone/>
            </a:pPr>
            <a:r>
              <a:rPr lang="en-US" dirty="0">
                <a:latin typeface="Courier New"/>
                <a:cs typeface="Courier New"/>
              </a:rPr>
              <a:t> </a:t>
            </a:r>
            <a:r>
              <a:rPr lang="en-US" dirty="0" smtClean="0">
                <a:latin typeface="Courier New"/>
                <a:cs typeface="Courier New"/>
              </a:rPr>
              <a:t>    read(</a:t>
            </a:r>
            <a:r>
              <a:rPr lang="en-US" dirty="0" err="1" smtClean="0">
                <a:latin typeface="Courier New"/>
                <a:cs typeface="Courier New"/>
              </a:rPr>
              <a:t>iunit</a:t>
            </a:r>
            <a:r>
              <a:rPr lang="en-US" dirty="0" smtClean="0">
                <a:latin typeface="Courier New"/>
                <a:cs typeface="Courier New"/>
              </a:rPr>
              <a:t>,*) </a:t>
            </a:r>
            <a:r>
              <a:rPr lang="en-US" dirty="0" err="1" smtClean="0">
                <a:latin typeface="Courier New"/>
                <a:cs typeface="Courier New"/>
              </a:rPr>
              <a:t>obs</a:t>
            </a:r>
            <a:r>
              <a:rPr lang="en-US" dirty="0" smtClean="0">
                <a:latin typeface="Courier New"/>
                <a:cs typeface="Courier New"/>
              </a:rPr>
              <a:t>(n)</a:t>
            </a:r>
          </a:p>
          <a:p>
            <a:pPr marL="0" indent="0">
              <a:buNone/>
            </a:pPr>
            <a:r>
              <a:rPr lang="en-US" dirty="0" smtClean="0">
                <a:latin typeface="Courier New"/>
                <a:cs typeface="Courier New"/>
              </a:rPr>
              <a:t>  </a:t>
            </a:r>
            <a:r>
              <a:rPr lang="en-US" dirty="0" err="1" smtClean="0">
                <a:latin typeface="Courier New"/>
                <a:cs typeface="Courier New"/>
              </a:rPr>
              <a:t>enddo</a:t>
            </a:r>
            <a:endParaRPr lang="en-US" dirty="0" smtClean="0">
              <a:latin typeface="Courier New"/>
              <a:cs typeface="Courier New"/>
            </a:endParaRPr>
          </a:p>
          <a:p>
            <a:r>
              <a:rPr lang="en-US" dirty="0" smtClean="0"/>
              <a:t>QUIZ</a:t>
            </a:r>
          </a:p>
          <a:p>
            <a:r>
              <a:rPr lang="en-US" dirty="0" smtClean="0"/>
              <a:t>Why do I increment </a:t>
            </a:r>
            <a:r>
              <a:rPr lang="en-US" dirty="0" err="1" smtClean="0">
                <a:latin typeface="Courier New"/>
                <a:cs typeface="Courier New"/>
              </a:rPr>
              <a:t>nlines</a:t>
            </a:r>
            <a:r>
              <a:rPr lang="en-US" dirty="0" smtClean="0"/>
              <a:t> </a:t>
            </a:r>
            <a:r>
              <a:rPr lang="en-US" i="1" dirty="0" smtClean="0"/>
              <a:t>after</a:t>
            </a:r>
            <a:r>
              <a:rPr lang="en-US" dirty="0" smtClean="0"/>
              <a:t> the read?</a:t>
            </a:r>
          </a:p>
          <a:p>
            <a:r>
              <a:rPr lang="en-US" dirty="0" smtClean="0"/>
              <a:t>What would I do if I had one or more header lines?</a:t>
            </a:r>
            <a:endParaRPr lang="en-US" dirty="0"/>
          </a:p>
        </p:txBody>
      </p:sp>
    </p:spTree>
    <p:extLst>
      <p:ext uri="{BB962C8B-B14F-4D97-AF65-F5344CB8AC3E}">
        <p14:creationId xmlns:p14="http://schemas.microsoft.com/office/powerpoint/2010/main" val="316802629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ss">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extLst>
    <a:ext uri="{05A4C25C-085E-4340-85A3-A5531E510DB2}">
      <thm15:themeFamily xmlns:thm15="http://schemas.microsoft.com/office/thememl/2012/main" name="Presentation6" id="{5F3F951C-E5F2-7C4B-A1BE-2913223E399E}" vid="{D83C2C2A-0AA0-914F-9B80-3440E159982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ACES-ARCS</Template>
  <TotalTime>859</TotalTime>
  <Words>10060</Words>
  <Application>Microsoft Macintosh PowerPoint</Application>
  <PresentationFormat>On-screen Show (4:3)</PresentationFormat>
  <Paragraphs>1437</Paragraphs>
  <Slides>179</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179</vt:i4>
      </vt:variant>
    </vt:vector>
  </HeadingPairs>
  <TitlesOfParts>
    <vt:vector size="190" baseType="lpstr">
      <vt:lpstr>American Typewriter</vt:lpstr>
      <vt:lpstr>Arial</vt:lpstr>
      <vt:lpstr>Calibri</vt:lpstr>
      <vt:lpstr>Courier</vt:lpstr>
      <vt:lpstr>Courier New</vt:lpstr>
      <vt:lpstr>DejaVu Sans</vt:lpstr>
      <vt:lpstr>Mangal</vt:lpstr>
      <vt:lpstr>ＭＳ Ｐゴシック</vt:lpstr>
      <vt:lpstr>Times New Roman</vt:lpstr>
      <vt:lpstr>Wingdings</vt:lpstr>
      <vt:lpstr>Class</vt:lpstr>
      <vt:lpstr>Programming in Modern Fortran</vt:lpstr>
      <vt:lpstr>Compilers versus Interpreters</vt:lpstr>
      <vt:lpstr>Compiled Languages</vt:lpstr>
      <vt:lpstr>Why Fortran</vt:lpstr>
      <vt:lpstr>Quote from Approximately 1985</vt:lpstr>
      <vt:lpstr>Variables in fortran</vt:lpstr>
      <vt:lpstr>Variables in Fortran</vt:lpstr>
      <vt:lpstr>Numeric Types: Integer</vt:lpstr>
      <vt:lpstr>Numeric Types: Single Precision</vt:lpstr>
      <vt:lpstr>Numeric Types: Double Precision</vt:lpstr>
      <vt:lpstr>Numeric Types: Complex</vt:lpstr>
      <vt:lpstr>Non-numeric Types: Logical</vt:lpstr>
      <vt:lpstr>Non-numeric Types: Character</vt:lpstr>
      <vt:lpstr>Literals</vt:lpstr>
      <vt:lpstr>Variable Declarations</vt:lpstr>
      <vt:lpstr>Declarations</vt:lpstr>
      <vt:lpstr>Initializing at Compile Time</vt:lpstr>
      <vt:lpstr>Example </vt:lpstr>
      <vt:lpstr>PARAMETER</vt:lpstr>
      <vt:lpstr>Type Conversions</vt:lpstr>
      <vt:lpstr>Examples</vt:lpstr>
      <vt:lpstr>Character  Numeric</vt:lpstr>
      <vt:lpstr>Arithmetic Operations</vt:lpstr>
      <vt:lpstr>Integer Operators</vt:lpstr>
      <vt:lpstr>Logical Operators</vt:lpstr>
      <vt:lpstr>Character (String) Operators</vt:lpstr>
      <vt:lpstr>Conditional Operators</vt:lpstr>
      <vt:lpstr>Conditional Operator Precedence</vt:lpstr>
      <vt:lpstr>Character Comparison Intrinsics</vt:lpstr>
      <vt:lpstr>Expressions and Statements</vt:lpstr>
      <vt:lpstr>Expressions in Fortran</vt:lpstr>
      <vt:lpstr>Statements</vt:lpstr>
      <vt:lpstr>Fixed Format versus Free Format</vt:lpstr>
      <vt:lpstr>PowerPoint Presentation</vt:lpstr>
      <vt:lpstr>Comments, Continuations, Etc.</vt:lpstr>
      <vt:lpstr>Statements for the Main Program</vt:lpstr>
      <vt:lpstr>IMPLICIT</vt:lpstr>
      <vt:lpstr>Statement Labels</vt:lpstr>
      <vt:lpstr>Miscellaneous</vt:lpstr>
      <vt:lpstr>Hello World</vt:lpstr>
      <vt:lpstr>KIND</vt:lpstr>
      <vt:lpstr>KIND</vt:lpstr>
      <vt:lpstr>Obtaining KIND Information</vt:lpstr>
      <vt:lpstr>Declaring KIND</vt:lpstr>
      <vt:lpstr>Type Conversions with KIND</vt:lpstr>
      <vt:lpstr>Arrays</vt:lpstr>
      <vt:lpstr>Terminology</vt:lpstr>
      <vt:lpstr>Fortran Arrays</vt:lpstr>
      <vt:lpstr>Orientation</vt:lpstr>
      <vt:lpstr>Array Elements and Slices</vt:lpstr>
      <vt:lpstr>Array Initialization</vt:lpstr>
      <vt:lpstr>Array Operations</vt:lpstr>
      <vt:lpstr>Array Intrinsics</vt:lpstr>
      <vt:lpstr>Array Construction Intrinsics</vt:lpstr>
      <vt:lpstr>Array Inquiry  Intrinsics</vt:lpstr>
      <vt:lpstr>Array Transformation Intrinsics</vt:lpstr>
      <vt:lpstr>Array Reduction Intrinsics</vt:lpstr>
      <vt:lpstr>Example</vt:lpstr>
      <vt:lpstr>Masking Array Operations</vt:lpstr>
      <vt:lpstr>Advanced Array Indexing</vt:lpstr>
      <vt:lpstr>Conditionals with Arrays</vt:lpstr>
      <vt:lpstr>Where</vt:lpstr>
      <vt:lpstr>Allocatable Arrays</vt:lpstr>
      <vt:lpstr>Fortran Loops and Conditionals</vt:lpstr>
      <vt:lpstr>Conditionals</vt:lpstr>
      <vt:lpstr>SELECT CASE</vt:lpstr>
      <vt:lpstr>SELECT Example</vt:lpstr>
      <vt:lpstr>DO Loop</vt:lpstr>
      <vt:lpstr>QUIZ</vt:lpstr>
      <vt:lpstr>Implied DO</vt:lpstr>
      <vt:lpstr>Early Exit</vt:lpstr>
      <vt:lpstr>WHILE Loops</vt:lpstr>
      <vt:lpstr>Example</vt:lpstr>
      <vt:lpstr>Exit/Cycle</vt:lpstr>
      <vt:lpstr>Repeat-Until</vt:lpstr>
      <vt:lpstr>Example</vt:lpstr>
      <vt:lpstr>Example</vt:lpstr>
      <vt:lpstr>Fortran input/output</vt:lpstr>
      <vt:lpstr>List-Directed IO</vt:lpstr>
      <vt:lpstr>Reading from the Command Line</vt:lpstr>
      <vt:lpstr>Formatted IO</vt:lpstr>
      <vt:lpstr>Edit Descriptors</vt:lpstr>
      <vt:lpstr>Common Edit Descriptors</vt:lpstr>
      <vt:lpstr>Modifiers</vt:lpstr>
      <vt:lpstr>Format Strings</vt:lpstr>
      <vt:lpstr>Examples</vt:lpstr>
      <vt:lpstr>Format Statements</vt:lpstr>
      <vt:lpstr>Format Example</vt:lpstr>
      <vt:lpstr>Fortran Non-Advancing IO</vt:lpstr>
      <vt:lpstr>Example</vt:lpstr>
      <vt:lpstr>Example (Continued)</vt:lpstr>
      <vt:lpstr>Fortran file io</vt:lpstr>
      <vt:lpstr>Open</vt:lpstr>
      <vt:lpstr>Popular Options to Open</vt:lpstr>
      <vt:lpstr>Inquire</vt:lpstr>
      <vt:lpstr>Common Options to Inquire</vt:lpstr>
      <vt:lpstr>Close</vt:lpstr>
      <vt:lpstr>REWIND</vt:lpstr>
      <vt:lpstr>Example</vt:lpstr>
      <vt:lpstr>Reading from a File</vt:lpstr>
      <vt:lpstr>Writing to a File</vt:lpstr>
      <vt:lpstr>Fortran Namelist</vt:lpstr>
      <vt:lpstr>Namelist Input</vt:lpstr>
      <vt:lpstr>Namelist Example</vt:lpstr>
      <vt:lpstr>Subprograms</vt:lpstr>
      <vt:lpstr>Functions and Subroutines</vt:lpstr>
      <vt:lpstr>Passing by Reference</vt:lpstr>
      <vt:lpstr>INTENT</vt:lpstr>
      <vt:lpstr>Functions</vt:lpstr>
      <vt:lpstr>Alternative Declaration</vt:lpstr>
      <vt:lpstr>Renaming the Result</vt:lpstr>
      <vt:lpstr>Example</vt:lpstr>
      <vt:lpstr>Subroutines</vt:lpstr>
      <vt:lpstr>Invoking Functions and Subroutines</vt:lpstr>
      <vt:lpstr>Exercise</vt:lpstr>
      <vt:lpstr>Passing Arrays to Subprograms</vt:lpstr>
      <vt:lpstr>Examples</vt:lpstr>
      <vt:lpstr>Local Arrays</vt:lpstr>
      <vt:lpstr>Interfaces</vt:lpstr>
      <vt:lpstr>Syntax</vt:lpstr>
      <vt:lpstr>More Interfaces</vt:lpstr>
      <vt:lpstr>Interface Blocks</vt:lpstr>
      <vt:lpstr>Exercise</vt:lpstr>
      <vt:lpstr>Saving and Deallocating</vt:lpstr>
      <vt:lpstr>Passing a Subprogram Name</vt:lpstr>
      <vt:lpstr>Optional and Keyword arguments</vt:lpstr>
      <vt:lpstr>Optional Arguments</vt:lpstr>
      <vt:lpstr>Using Optional Arguments</vt:lpstr>
      <vt:lpstr>Keyword Arguments</vt:lpstr>
      <vt:lpstr>The PRESENT Intrinsic</vt:lpstr>
      <vt:lpstr>Pure and elemental procedures</vt:lpstr>
      <vt:lpstr>PURE Functions</vt:lpstr>
      <vt:lpstr>PURE Procedures</vt:lpstr>
      <vt:lpstr>ELEMENTAL Procedures</vt:lpstr>
      <vt:lpstr>Using ELEMENTAL Procedures</vt:lpstr>
      <vt:lpstr>SCOPE</vt:lpstr>
      <vt:lpstr>Variable Scope</vt:lpstr>
      <vt:lpstr>CONTAINS and Nested Procedures</vt:lpstr>
      <vt:lpstr>Example</vt:lpstr>
      <vt:lpstr>Common</vt:lpstr>
      <vt:lpstr>Pitfalls with Common</vt:lpstr>
      <vt:lpstr>Fortran modules</vt:lpstr>
      <vt:lpstr>Why Use Modules</vt:lpstr>
      <vt:lpstr>Fortran Modules</vt:lpstr>
      <vt:lpstr>Using Modules</vt:lpstr>
      <vt:lpstr>Variations of USE</vt:lpstr>
      <vt:lpstr>Module Variables. </vt:lpstr>
      <vt:lpstr>Subprograms in Modules</vt:lpstr>
      <vt:lpstr>Example</vt:lpstr>
      <vt:lpstr>Fortran abstract types</vt:lpstr>
      <vt:lpstr>Derived Types</vt:lpstr>
      <vt:lpstr>Fortran Derived Types</vt:lpstr>
      <vt:lpstr>Fortran: Declaring Types and Accessing Fields</vt:lpstr>
      <vt:lpstr>Procedure overloading</vt:lpstr>
      <vt:lpstr>Overloading</vt:lpstr>
      <vt:lpstr>Example</vt:lpstr>
      <vt:lpstr>Fortran classes</vt:lpstr>
      <vt:lpstr>OOP Terminology</vt:lpstr>
      <vt:lpstr>Types with Procedures</vt:lpstr>
      <vt:lpstr>Instance Parameters</vt:lpstr>
      <vt:lpstr>Example</vt:lpstr>
      <vt:lpstr>Example (P. 2)</vt:lpstr>
      <vt:lpstr>Data Hiding</vt:lpstr>
      <vt:lpstr>Modified Example</vt:lpstr>
      <vt:lpstr>Modified Example, P. 2</vt:lpstr>
      <vt:lpstr>Constructors</vt:lpstr>
      <vt:lpstr>Constructor Example</vt:lpstr>
      <vt:lpstr>Constructor Example, P. 2</vt:lpstr>
      <vt:lpstr>Constructor Example, P. 3</vt:lpstr>
      <vt:lpstr>Inheritance and Polymorphism</vt:lpstr>
      <vt:lpstr>Inheritance</vt:lpstr>
      <vt:lpstr>Attribute Inheritance</vt:lpstr>
      <vt:lpstr>Inheritance Example</vt:lpstr>
      <vt:lpstr>Inheritance P. 2</vt:lpstr>
      <vt:lpstr>Inheritance P. 3</vt:lpstr>
      <vt:lpstr>Recommendations for Older Code</vt:lpstr>
      <vt:lpstr>Updating Older Code</vt:lpstr>
      <vt:lpstr>Updating (Continued)</vt:lpstr>
      <vt:lpstr>Testing</vt:lpstr>
    </vt:vector>
  </TitlesOfParts>
  <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Compiled languages</dc:title>
  <dc:creator>kah3f</dc:creator>
  <cp:lastModifiedBy>Katherine Holcomb</cp:lastModifiedBy>
  <cp:revision>44</cp:revision>
  <dcterms:created xsi:type="dcterms:W3CDTF">2015-05-19T15:17:34Z</dcterms:created>
  <dcterms:modified xsi:type="dcterms:W3CDTF">2017-05-23T16:48:00Z</dcterms:modified>
</cp:coreProperties>
</file>