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73" r:id="rId2"/>
    <p:sldId id="274" r:id="rId3"/>
    <p:sldId id="275" r:id="rId4"/>
    <p:sldId id="278" r:id="rId5"/>
    <p:sldId id="289" r:id="rId6"/>
    <p:sldId id="277" r:id="rId7"/>
    <p:sldId id="276" r:id="rId8"/>
    <p:sldId id="28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7" r:id="rId17"/>
    <p:sldId id="286" r:id="rId18"/>
    <p:sldId id="290" r:id="rId19"/>
    <p:sldId id="291" r:id="rId20"/>
    <p:sldId id="292" r:id="rId21"/>
    <p:sldId id="301" r:id="rId22"/>
    <p:sldId id="302" r:id="rId23"/>
    <p:sldId id="303" r:id="rId24"/>
    <p:sldId id="304" r:id="rId25"/>
    <p:sldId id="293" r:id="rId26"/>
    <p:sldId id="294" r:id="rId27"/>
    <p:sldId id="295" r:id="rId28"/>
    <p:sldId id="296" r:id="rId29"/>
    <p:sldId id="297" r:id="rId30"/>
    <p:sldId id="298" r:id="rId31"/>
    <p:sldId id="300" r:id="rId32"/>
    <p:sldId id="299" r:id="rId33"/>
    <p:sldId id="305" r:id="rId34"/>
    <p:sldId id="30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660"/>
  </p:normalViewPr>
  <p:slideViewPr>
    <p:cSldViewPr>
      <p:cViewPr varScale="1">
        <p:scale>
          <a:sx n="88" d="100"/>
          <a:sy n="88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Friday, June 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Friday, June 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Friday, June 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Friday, June 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Friday, June 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Friday, June 5,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Friday, June 5,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Friday, June 5,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Friday, June 5,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Friday, June 5,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Friday, June 5,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Friday, June 5,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IDL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67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Fortran: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(conditional) then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&lt;else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Block form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(conditional) then begin</a:t>
            </a:r>
          </a:p>
          <a:p>
            <a:pPr marL="274320" lvl="1" indent="0">
              <a:buNone/>
            </a:pPr>
            <a:r>
              <a:rPr 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&lt;else begin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endelse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2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elsif</a:t>
            </a:r>
            <a:r>
              <a:rPr lang="en-US" dirty="0"/>
              <a:t> </a:t>
            </a:r>
            <a:r>
              <a:rPr lang="en-US" dirty="0" smtClean="0"/>
              <a:t>-- chain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then else </a:t>
            </a:r>
            <a:r>
              <a:rPr lang="en-US" dirty="0" smtClean="0"/>
              <a:t>or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variable of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val1: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val2: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val3: 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end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Case executes exactly one block, for the match.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4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Switch starts at the match and executes all the lines below it.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 variable of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val1: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val2: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val3:  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&lt;else: 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endswitch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Else block is executed if there is no match.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03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lb,ub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do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lb,ub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do 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49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Python's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element, array do 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element, array do begin</a:t>
            </a:r>
          </a:p>
          <a:p>
            <a:pPr marL="274320" lvl="1" indent="0">
              <a:buNone/>
            </a:pP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endforeach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el,array,index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el,array,index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begin</a:t>
            </a:r>
          </a:p>
          <a:p>
            <a:pPr marL="274320" lvl="1" indent="0">
              <a:buNone/>
            </a:pP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endforeach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151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(conditional) do statement</a:t>
            </a:r>
          </a:p>
          <a:p>
            <a:pPr lvl="1"/>
            <a:r>
              <a:rPr lang="en-US" dirty="0" smtClean="0"/>
              <a:t>Obviously the single statement must change the conditional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(conditional) do begin</a:t>
            </a:r>
          </a:p>
          <a:p>
            <a:pPr marL="274320" lvl="1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327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repeat statement until conditional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repeat begin</a:t>
            </a:r>
          </a:p>
          <a:p>
            <a:pPr marL="274320" lvl="1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endrep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until conditional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5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and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Basically the same as in 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 smtClean="0"/>
              <a:t> exits for, </a:t>
            </a:r>
            <a:r>
              <a:rPr lang="en-US" dirty="0" err="1" smtClean="0"/>
              <a:t>foreach</a:t>
            </a:r>
            <a:r>
              <a:rPr lang="en-US" dirty="0" smtClean="0"/>
              <a:t>, while, repeat, case, or switch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 smtClean="0"/>
              <a:t> skips remaining statements in the loop and starts the next iteration.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5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IDL makes heavy use of arrays</a:t>
            </a:r>
          </a:p>
          <a:p>
            <a:r>
              <a:rPr lang="en-US" dirty="0" smtClean="0"/>
              <a:t>IDL arrays are very similar to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lvl="1"/>
            <a:r>
              <a:rPr lang="en-US" dirty="0" smtClean="0"/>
              <a:t>Can be resized but this should be avoided</a:t>
            </a:r>
          </a:p>
          <a:p>
            <a:pPr lvl="1"/>
            <a:r>
              <a:rPr lang="en-US" dirty="0" smtClean="0"/>
              <a:t>Array operations are widespread</a:t>
            </a:r>
          </a:p>
          <a:p>
            <a:pPr lvl="1"/>
            <a:r>
              <a:rPr lang="en-US" dirty="0" smtClean="0"/>
              <a:t>All elements are the same type</a:t>
            </a:r>
          </a:p>
          <a:p>
            <a:pPr lvl="1"/>
            <a:r>
              <a:rPr lang="en-US" dirty="0" smtClean="0"/>
              <a:t>Many built-in functions work </a:t>
            </a:r>
            <a:r>
              <a:rPr lang="en-US" dirty="0" err="1" smtClean="0"/>
              <a:t>elementwise</a:t>
            </a:r>
            <a:r>
              <a:rPr lang="en-US" dirty="0" smtClean="0"/>
              <a:t> on arrays</a:t>
            </a:r>
          </a:p>
          <a:p>
            <a:pPr lvl="1"/>
            <a:r>
              <a:rPr lang="en-US" dirty="0" smtClean="0"/>
              <a:t>Indexing is zero-based</a:t>
            </a:r>
          </a:p>
          <a:p>
            <a:r>
              <a:rPr lang="en-US" dirty="0" smtClean="0"/>
              <a:t>Differences from </a:t>
            </a:r>
            <a:r>
              <a:rPr lang="en-US" dirty="0" err="1" smtClean="0"/>
              <a:t>NumPy</a:t>
            </a:r>
            <a:r>
              <a:rPr lang="en-US" dirty="0" smtClean="0"/>
              <a:t> arrays include</a:t>
            </a:r>
          </a:p>
          <a:p>
            <a:pPr lvl="1"/>
            <a:r>
              <a:rPr lang="en-US" dirty="0" smtClean="0"/>
              <a:t>Index ordering is </a:t>
            </a:r>
            <a:r>
              <a:rPr lang="en-US" dirty="0" err="1" smtClean="0"/>
              <a:t>column,row</a:t>
            </a:r>
            <a:endParaRPr lang="en-US" dirty="0" smtClean="0"/>
          </a:p>
          <a:p>
            <a:pPr lvl="1"/>
            <a:r>
              <a:rPr lang="en-US" dirty="0" smtClean="0"/>
              <a:t>So </a:t>
            </a:r>
            <a:r>
              <a:rPr lang="en-US" dirty="0" err="1" smtClean="0"/>
              <a:t>arr</a:t>
            </a:r>
            <a:r>
              <a:rPr lang="en-US" dirty="0" smtClean="0"/>
              <a:t>[*,0] is the first </a:t>
            </a:r>
            <a:r>
              <a:rPr lang="en-US" i="1" dirty="0" smtClean="0"/>
              <a:t>row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[0,*] is first </a:t>
            </a:r>
            <a:r>
              <a:rPr lang="en-US" i="1" dirty="0" smtClean="0"/>
              <a:t>column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7774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Are </a:t>
            </a:r>
            <a:r>
              <a:rPr lang="en-US" dirty="0" err="1" smtClean="0"/>
              <a:t>elementwise</a:t>
            </a:r>
            <a:r>
              <a:rPr lang="en-US" dirty="0" smtClean="0"/>
              <a:t> (like </a:t>
            </a:r>
            <a:r>
              <a:rPr lang="en-US" dirty="0" err="1" smtClean="0"/>
              <a:t>NumPy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Are much faster than loops (like Python in general)</a:t>
            </a:r>
          </a:p>
          <a:p>
            <a:r>
              <a:rPr lang="en-US" dirty="0" smtClean="0"/>
              <a:t>Array multiplication operator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A#B</a:t>
            </a:r>
            <a:r>
              <a:rPr lang="en-US" dirty="0" smtClean="0"/>
              <a:t> multiplies columns of A by rows of B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A##B </a:t>
            </a:r>
            <a:r>
              <a:rPr lang="en-US" dirty="0" smtClean="0"/>
              <a:t>multiplies rows of A by columns of B</a:t>
            </a:r>
          </a:p>
          <a:p>
            <a:r>
              <a:rPr lang="en-US" dirty="0" smtClean="0"/>
              <a:t>Arrays can be declared and initialized with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A=[0,1,2,3,4]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(M,N)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indgen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(M,N) ; index generation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(M,N,/double)</a:t>
            </a:r>
          </a:p>
        </p:txBody>
      </p:sp>
    </p:spTree>
    <p:extLst>
      <p:ext uri="{BB962C8B-B14F-4D97-AF65-F5344CB8AC3E}">
        <p14:creationId xmlns:p14="http://schemas.microsoft.com/office/powerpoint/2010/main" val="62746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IDL was adopted decades ago by NASA (in fact it was written at least in part to support NASA missions).</a:t>
            </a:r>
          </a:p>
          <a:p>
            <a:r>
              <a:rPr lang="en-US" dirty="0" smtClean="0"/>
              <a:t>IDL is still widely used by NASA although Python is making inroads, especially in astronomy.</a:t>
            </a:r>
          </a:p>
          <a:p>
            <a:r>
              <a:rPr lang="en-US" dirty="0" smtClean="0"/>
              <a:t>It's not hard to learn the basics.</a:t>
            </a:r>
          </a:p>
          <a:p>
            <a:r>
              <a:rPr lang="en-US" dirty="0"/>
              <a:t>IDL has been through many companies but is currently owned by </a:t>
            </a:r>
            <a:r>
              <a:rPr lang="en-US" dirty="0" err="1"/>
              <a:t>Excelis</a:t>
            </a:r>
            <a:r>
              <a:rPr lang="en-US" dirty="0"/>
              <a:t> Visual Information Solutions, which also produces </a:t>
            </a:r>
            <a:r>
              <a:rPr lang="en-US" dirty="0" smtClean="0"/>
              <a:t>ENVI.</a:t>
            </a:r>
          </a:p>
          <a:p>
            <a:r>
              <a:rPr lang="en-US" dirty="0" smtClean="0"/>
              <a:t>If you do not have funding for IDL you can use the "</a:t>
            </a:r>
            <a:r>
              <a:rPr lang="en-US" dirty="0" err="1" smtClean="0"/>
              <a:t>workalike</a:t>
            </a:r>
            <a:r>
              <a:rPr lang="en-US" dirty="0" smtClean="0"/>
              <a:t>" GDL (Gnu Data Language) which can be installed freely anywhere.</a:t>
            </a:r>
          </a:p>
          <a:p>
            <a:r>
              <a:rPr lang="en-US" dirty="0" smtClean="0"/>
              <a:t>GDL is not a perfect imitator but is remarkably good.</a:t>
            </a:r>
          </a:p>
        </p:txBody>
      </p:sp>
    </p:spTree>
    <p:extLst>
      <p:ext uri="{BB962C8B-B14F-4D97-AF65-F5344CB8AC3E}">
        <p14:creationId xmlns:p14="http://schemas.microsoft.com/office/powerpoint/2010/main" val="1423638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rec={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time:0.0, lat:0.0, $    lon:0.0}</a:t>
            </a:r>
          </a:p>
          <a:p>
            <a:r>
              <a:rPr lang="en-US" dirty="0" smtClean="0"/>
              <a:t>Members are accessed through the . Operator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rec.time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rec.lat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rec.lon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Once one such structure has been set up, new instances can be created by referencing the name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newrec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nrewrec.time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=10.0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newrec.lat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=23.5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newrec.lon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=-165.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684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IDL uses integer logical unit numbers (much like Fortran)</a:t>
            </a:r>
          </a:p>
          <a:p>
            <a:r>
              <a:rPr lang="en-US" dirty="0" smtClean="0"/>
              <a:t>You can set them using a long integer between 1 and 99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IDL&gt;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=2L</a:t>
            </a:r>
          </a:p>
          <a:p>
            <a:r>
              <a:rPr lang="en-US" dirty="0" smtClean="0"/>
              <a:t>Or you can ask the system to choose one in the open statement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IDL&gt;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outlun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'myfile.dat', 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get_lun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972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Check, Open, and Close </a:t>
            </a:r>
            <a:r>
              <a:rPr lang="en-US" dirty="0"/>
              <a:t>F</a:t>
            </a:r>
            <a:r>
              <a:rPr lang="en-US" dirty="0" smtClean="0"/>
              <a:t>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List files in current directory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Open read only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Open write only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Open read/write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openu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Check status of open file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fstat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Check for end of file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Close a file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; does not free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reuse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free_lun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close and free the unit number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727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 files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Format strings are like Fortran's</a:t>
            </a:r>
          </a:p>
          <a:p>
            <a:r>
              <a:rPr lang="en-US" dirty="0" smtClean="0"/>
              <a:t>Unformatted files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readu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writeu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NetCDF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ncdf_open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(filename)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ncdf_varid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ncdf_varget,cdfid,varid,data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ncdf_close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cdfid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3438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Condensed from </a:t>
            </a:r>
            <a:r>
              <a:rPr lang="en-US" i="1" dirty="0" smtClean="0"/>
              <a:t>Practical IDL Programming</a:t>
            </a:r>
            <a:r>
              <a:rPr lang="en-US" dirty="0" smtClean="0"/>
              <a:t> by Liam </a:t>
            </a:r>
            <a:r>
              <a:rPr lang="en-US" dirty="0" err="1" smtClean="0"/>
              <a:t>Gumley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openr,lun,file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get_lun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='(f5.2,4x,f8.4,2x,f9.4,2x,f5.1)'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maxrec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=10000L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(4,maxrec)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=0L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=1L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ne 1) do 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record, format=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]=record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=nrecords+1L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564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return a single result by some form of assignment</a:t>
            </a:r>
          </a:p>
          <a:p>
            <a:r>
              <a:rPr lang="en-US" dirty="0" smtClean="0"/>
              <a:t>Procedures pass and return variables through the argument list (i.e. it is a subroutine)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11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F_to_C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deg_F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return, (deg_F-32.0)*(5.0/9.0)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 smtClean="0"/>
              <a:t>The parameters are specified in a comma-separated list after the function name</a:t>
            </a:r>
          </a:p>
          <a:p>
            <a:r>
              <a:rPr lang="en-US" dirty="0" smtClean="0"/>
              <a:t>If there are no arguments it requires only the name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The function is invoked with parentheses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deg_C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F_to_C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255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Everything is effectively pass by reference and there is no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lang="en-US" dirty="0" smtClean="0">
                <a:cs typeface="Courier New" panose="02070309020205020404" pitchFamily="49" charset="0"/>
              </a:rPr>
              <a:t>equivalent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 HELLO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print, 'Hello'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 READ_FILE, FILENAME, NROWS, NCOLS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stuff that finds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nrows,ncols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 smtClean="0"/>
              <a:t>Optional/keyword arguments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 PRINT_IMAGE, IMAGE, ORIENT=LAND, $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COLOR=COLOR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;stuff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150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and Procedure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and procedure files generally have</a:t>
            </a:r>
          </a:p>
          <a:p>
            <a:pPr lvl="1"/>
            <a:r>
              <a:rPr lang="en-US" dirty="0" smtClean="0"/>
              <a:t>One function or procedure per file</a:t>
            </a:r>
          </a:p>
          <a:p>
            <a:pPr lvl="1"/>
            <a:r>
              <a:rPr lang="en-US" dirty="0" smtClean="0"/>
              <a:t>The same name as the function/procedure followed by .pro</a:t>
            </a:r>
          </a:p>
          <a:p>
            <a:pPr lvl="1"/>
            <a:r>
              <a:rPr lang="en-US" dirty="0" smtClean="0"/>
              <a:t>Use lower case to avoid problems on Unix (IDL is not case sensitive for the function name but is for the file name)</a:t>
            </a:r>
          </a:p>
          <a:p>
            <a:r>
              <a:rPr lang="en-US" dirty="0" smtClean="0"/>
              <a:t>Multiple files may be compiled at once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GDL&gt;.compile myfunc1.pro myproc1.pro myproc2.pro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In files the continuation markers are not necessary for code blocks.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28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Vs. Compiled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sequence of commands may be converted to a procedure (no need for arguments)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 HELLO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print, 'Hello World'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;do some other stuff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 smtClean="0"/>
              <a:t>Save as hello.pro. This can be compiled and run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DL&gt;.compile hello.pro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DL&gt;hello</a:t>
            </a:r>
          </a:p>
        </p:txBody>
      </p:sp>
    </p:spTree>
    <p:extLst>
      <p:ext uri="{BB962C8B-B14F-4D97-AF65-F5344CB8AC3E}">
        <p14:creationId xmlns:p14="http://schemas.microsoft.com/office/powerpoint/2010/main" val="1847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Variables, Expressions,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Much like Python, I/GDL variables are floating-point double precision by default.</a:t>
            </a:r>
          </a:p>
          <a:p>
            <a:r>
              <a:rPr lang="en-US" dirty="0" smtClean="0"/>
              <a:t>IDL can determine type by inference and typing is dynamic.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to print the type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/>
              <a:t>.  Python uses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.  (For compiled languages you decide it.)</a:t>
            </a:r>
          </a:p>
          <a:p>
            <a:r>
              <a:rPr lang="en-US" dirty="0" smtClean="0"/>
              <a:t>Variable names and commands are not case sensitive (only file names are case-sensitive, at least in Mac and Unix).</a:t>
            </a:r>
          </a:p>
          <a:p>
            <a:r>
              <a:rPr lang="en-US" dirty="0" smtClean="0"/>
              <a:t>Variable names must begin with a letter.  Rules are similar as for Python (and Fortran).</a:t>
            </a:r>
          </a:p>
          <a:p>
            <a:r>
              <a:rPr lang="en-US" dirty="0" smtClean="0"/>
              <a:t>Variable names cannot conflict with a reserved word.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53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main program does not start with PRO but ends with END</a:t>
            </a:r>
          </a:p>
          <a:p>
            <a:r>
              <a:rPr lang="en-US" dirty="0" smtClean="0"/>
              <a:t>A main program can be compiled and executed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.run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DL&gt;.run myprog.pro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IDL programmers do not generally use "main" programs (unlike Python programmers)</a:t>
            </a:r>
          </a:p>
        </p:txBody>
      </p:sp>
    </p:spTree>
    <p:extLst>
      <p:ext uri="{BB962C8B-B14F-4D97-AF65-F5344CB8AC3E}">
        <p14:creationId xmlns:p14="http://schemas.microsoft.com/office/powerpoint/2010/main" val="2458853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Files can be created as "macros" which are run at the command line.</a:t>
            </a:r>
          </a:p>
          <a:p>
            <a:r>
              <a:rPr lang="en-US" dirty="0" smtClean="0"/>
              <a:t>Still called fname.pro even with no PRO at the top</a:t>
            </a:r>
          </a:p>
          <a:p>
            <a:r>
              <a:rPr lang="en-US" dirty="0" smtClean="0"/>
              <a:t>Unlike procedure files, code blocks are not permitted</a:t>
            </a:r>
          </a:p>
          <a:p>
            <a:r>
              <a:rPr lang="en-US" dirty="0" smtClean="0"/>
              <a:t>Run with @ sign.</a:t>
            </a:r>
          </a:p>
          <a:p>
            <a:r>
              <a:rPr lang="en-US" dirty="0" smtClean="0"/>
              <a:t>Example: earth.pro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aitoff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/isotropic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map_continents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/fill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map_grid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/label</a:t>
            </a:r>
          </a:p>
          <a:p>
            <a:r>
              <a:rPr lang="en-US" dirty="0" smtClean="0"/>
              <a:t>Run as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IDL&gt;@earth</a:t>
            </a:r>
          </a:p>
        </p:txBody>
      </p:sp>
    </p:spTree>
    <p:extLst>
      <p:ext uri="{BB962C8B-B14F-4D97-AF65-F5344CB8AC3E}">
        <p14:creationId xmlns:p14="http://schemas.microsoft.com/office/powerpoint/2010/main" val="2267760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IDL was developed largely as a data-visualization language.</a:t>
            </a:r>
          </a:p>
          <a:p>
            <a:r>
              <a:rPr lang="en-US" dirty="0" smtClean="0"/>
              <a:t>It was also oriented toward satellite and other environmental data so can be useful to know</a:t>
            </a:r>
          </a:p>
          <a:p>
            <a:r>
              <a:rPr lang="en-US" dirty="0" smtClean="0"/>
              <a:t>ENVI is written in IDL</a:t>
            </a:r>
          </a:p>
          <a:p>
            <a:r>
              <a:rPr lang="en-US" dirty="0" smtClean="0"/>
              <a:t>IDL uses a </a:t>
            </a:r>
            <a:r>
              <a:rPr lang="en-US" i="1" dirty="0" smtClean="0"/>
              <a:t>device</a:t>
            </a:r>
            <a:r>
              <a:rPr lang="en-US" dirty="0" smtClean="0"/>
              <a:t> model for graphics display.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53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IDL&gt;plot </a:t>
            </a:r>
            <a:r>
              <a:rPr lang="en-US" dirty="0" err="1" smtClean="0"/>
              <a:t>x,y</a:t>
            </a:r>
            <a:endParaRPr lang="en-US" dirty="0" smtClean="0"/>
          </a:p>
          <a:p>
            <a:r>
              <a:rPr lang="en-US" dirty="0" err="1" smtClean="0"/>
              <a:t>Overplot</a:t>
            </a:r>
            <a:r>
              <a:rPr lang="en-US" dirty="0" smtClean="0"/>
              <a:t> (otherwise it will open a new figure)</a:t>
            </a:r>
          </a:p>
          <a:p>
            <a:r>
              <a:rPr lang="en-US" dirty="0" smtClean="0"/>
              <a:t>IDL&gt;</a:t>
            </a:r>
            <a:r>
              <a:rPr lang="en-US" dirty="0" err="1" smtClean="0"/>
              <a:t>oplot</a:t>
            </a:r>
            <a:r>
              <a:rPr lang="en-US" dirty="0" smtClean="0"/>
              <a:t> </a:t>
            </a:r>
            <a:r>
              <a:rPr lang="en-US" dirty="0" err="1" smtClean="0"/>
              <a:t>x,z</a:t>
            </a:r>
            <a:endParaRPr lang="en-US" dirty="0" smtClean="0"/>
          </a:p>
          <a:p>
            <a:r>
              <a:rPr lang="en-US" dirty="0" smtClean="0"/>
              <a:t>Scatter</a:t>
            </a:r>
          </a:p>
          <a:p>
            <a:r>
              <a:rPr lang="en-US" dirty="0" smtClean="0"/>
              <a:t>IDL&gt;</a:t>
            </a:r>
            <a:r>
              <a:rPr lang="en-US" dirty="0" err="1" smtClean="0"/>
              <a:t>plot,x,y,psym</a:t>
            </a:r>
            <a:r>
              <a:rPr lang="en-US" dirty="0" smtClean="0"/>
              <a:t>=1</a:t>
            </a:r>
          </a:p>
          <a:p>
            <a:r>
              <a:rPr lang="en-US" dirty="0" smtClean="0"/>
              <a:t>Line with symbols</a:t>
            </a:r>
          </a:p>
          <a:p>
            <a:r>
              <a:rPr lang="en-US" dirty="0" smtClean="0"/>
              <a:t>IDL&gt;</a:t>
            </a:r>
            <a:r>
              <a:rPr lang="en-US" dirty="0" err="1" smtClean="0"/>
              <a:t>plot,x,y,psym</a:t>
            </a:r>
            <a:r>
              <a:rPr lang="en-US" dirty="0" smtClean="0"/>
              <a:t>=-5</a:t>
            </a:r>
          </a:p>
          <a:p>
            <a:r>
              <a:rPr lang="en-US" dirty="0" smtClean="0"/>
              <a:t>Contour</a:t>
            </a:r>
          </a:p>
          <a:p>
            <a:r>
              <a:rPr lang="en-US" dirty="0" smtClean="0"/>
              <a:t>IDL&gt;contour </a:t>
            </a:r>
            <a:r>
              <a:rPr lang="en-US" dirty="0" err="1" smtClean="0"/>
              <a:t>z,x,y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978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Filled Contour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IDL&gt;levels=[150,200,250,300,350,400,450,500]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IDL&gt;</a:t>
            </a:r>
            <a:r>
              <a:rPr lang="en-US" dirty="0" err="1" smtClean="0">
                <a:latin typeface="Courier New"/>
                <a:cs typeface="Courier New"/>
              </a:rPr>
              <a:t>nlevels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dirty="0" err="1" smtClean="0">
                <a:latin typeface="Courier New"/>
                <a:cs typeface="Courier New"/>
              </a:rPr>
              <a:t>n_elements</a:t>
            </a:r>
            <a:r>
              <a:rPr lang="en-US" dirty="0" smtClean="0">
                <a:latin typeface="Courier New"/>
                <a:cs typeface="Courier New"/>
              </a:rPr>
              <a:t>(levels)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IDL&gt;</a:t>
            </a:r>
            <a:r>
              <a:rPr lang="en-US" dirty="0" err="1" smtClean="0">
                <a:latin typeface="Courier New"/>
                <a:cs typeface="Courier New"/>
              </a:rPr>
              <a:t>ncolors</a:t>
            </a:r>
            <a:r>
              <a:rPr lang="en-US" dirty="0" smtClean="0">
                <a:latin typeface="Courier New"/>
                <a:cs typeface="Courier New"/>
              </a:rPr>
              <a:t>=nlevels+1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IDL&gt;bottom=1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IDL&gt;</a:t>
            </a:r>
            <a:r>
              <a:rPr lang="en-US" dirty="0" err="1" smtClean="0">
                <a:latin typeface="Courier New"/>
                <a:cs typeface="Courier New"/>
              </a:rPr>
              <a:t>c_levels</a:t>
            </a:r>
            <a:r>
              <a:rPr lang="en-US" dirty="0" smtClean="0">
                <a:latin typeface="Courier New"/>
                <a:cs typeface="Courier New"/>
              </a:rPr>
              <a:t>=[min(z),</a:t>
            </a:r>
            <a:r>
              <a:rPr lang="en-US" dirty="0" err="1" smtClean="0">
                <a:latin typeface="Courier New"/>
                <a:cs typeface="Courier New"/>
              </a:rPr>
              <a:t>levels,max</a:t>
            </a:r>
            <a:r>
              <a:rPr lang="en-US" dirty="0" smtClean="0">
                <a:latin typeface="Courier New"/>
                <a:cs typeface="Courier New"/>
              </a:rPr>
              <a:t>(z)]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IDL&gt;</a:t>
            </a:r>
            <a:r>
              <a:rPr lang="en-US" dirty="0" err="1" smtClean="0">
                <a:latin typeface="Courier New"/>
                <a:cs typeface="Courier New"/>
              </a:rPr>
              <a:t>c_labels</a:t>
            </a:r>
            <a:r>
              <a:rPr lang="en-US" dirty="0" smtClean="0">
                <a:latin typeface="Courier New"/>
                <a:cs typeface="Courier New"/>
              </a:rPr>
              <a:t>=[0,replicate(1,nlevels),0]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IDL&gt;</a:t>
            </a:r>
            <a:r>
              <a:rPr lang="en-US" dirty="0" err="1" smtClean="0">
                <a:latin typeface="Courier New"/>
                <a:cs typeface="Courier New"/>
              </a:rPr>
              <a:t>c_colors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dirty="0" err="1" smtClean="0">
                <a:latin typeface="Courier New"/>
                <a:cs typeface="Courier New"/>
              </a:rPr>
              <a:t>indgen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ncolors</a:t>
            </a:r>
            <a:r>
              <a:rPr lang="en-US" dirty="0" smtClean="0">
                <a:latin typeface="Courier New"/>
                <a:cs typeface="Courier New"/>
              </a:rPr>
              <a:t>)+bottom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IDL&gt;loadct,33,ncolors=</a:t>
            </a:r>
            <a:r>
              <a:rPr lang="en-US" dirty="0" err="1" smtClean="0">
                <a:latin typeface="Courier New"/>
                <a:cs typeface="Courier New"/>
              </a:rPr>
              <a:t>ncolors,bottom</a:t>
            </a:r>
            <a:r>
              <a:rPr lang="en-US" dirty="0" smtClean="0">
                <a:latin typeface="Courier New"/>
                <a:cs typeface="Courier New"/>
              </a:rPr>
              <a:t>=bottom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IDL&gt;</a:t>
            </a:r>
            <a:r>
              <a:rPr lang="en-US" dirty="0" err="1" smtClean="0">
                <a:latin typeface="Courier New"/>
                <a:cs typeface="Courier New"/>
              </a:rPr>
              <a:t>contour,z,x,y</a:t>
            </a:r>
            <a:r>
              <a:rPr lang="en-US" dirty="0" smtClean="0">
                <a:latin typeface="Courier New"/>
                <a:cs typeface="Courier New"/>
              </a:rPr>
              <a:t>$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IDL&gt;levels=</a:t>
            </a:r>
            <a:r>
              <a:rPr lang="en-US" dirty="0" err="1" smtClean="0">
                <a:latin typeface="Courier New"/>
                <a:cs typeface="Courier New"/>
              </a:rPr>
              <a:t>c_levels,c_colors</a:t>
            </a:r>
            <a:r>
              <a:rPr lang="en-US" dirty="0" smtClean="0">
                <a:latin typeface="Courier New"/>
                <a:cs typeface="Courier New"/>
              </a:rPr>
              <a:t>=colors,/fill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IDL&gt;</a:t>
            </a:r>
            <a:r>
              <a:rPr lang="en-US" dirty="0" err="1" smtClean="0">
                <a:latin typeface="Courier New"/>
                <a:cs typeface="Courier New"/>
              </a:rPr>
              <a:t>xstyle</a:t>
            </a:r>
            <a:r>
              <a:rPr lang="en-US" dirty="0" smtClean="0">
                <a:latin typeface="Courier New"/>
                <a:cs typeface="Courier New"/>
              </a:rPr>
              <a:t>=1,ystyle=1,title='A Plot'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IDL&gt;</a:t>
            </a:r>
            <a:r>
              <a:rPr lang="en-US" dirty="0" err="1" smtClean="0">
                <a:latin typeface="Courier New"/>
                <a:cs typeface="Courier New"/>
              </a:rPr>
              <a:t>xtitle</a:t>
            </a:r>
            <a:r>
              <a:rPr lang="en-US" dirty="0" smtClean="0">
                <a:latin typeface="Courier New"/>
                <a:cs typeface="Courier New"/>
              </a:rPr>
              <a:t>='Longitude',</a:t>
            </a:r>
            <a:r>
              <a:rPr lang="en-US" dirty="0" err="1" smtClean="0">
                <a:latin typeface="Courier New"/>
                <a:cs typeface="Courier New"/>
              </a:rPr>
              <a:t>ytitle</a:t>
            </a:r>
            <a:r>
              <a:rPr lang="en-US" dirty="0" smtClean="0">
                <a:latin typeface="Courier New"/>
                <a:cs typeface="Courier New"/>
              </a:rPr>
              <a:t>='Latitude'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IDL&gt;</a:t>
            </a:r>
            <a:r>
              <a:rPr lang="en-US" dirty="0" err="1" smtClean="0">
                <a:latin typeface="Courier New"/>
                <a:cs typeface="Courier New"/>
              </a:rPr>
              <a:t>contour,z,x,y</a:t>
            </a:r>
            <a:r>
              <a:rPr lang="en-US" dirty="0" smtClean="0">
                <a:latin typeface="Courier New"/>
                <a:cs typeface="Courier New"/>
              </a:rPr>
              <a:t>$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IDL&gt;levels=</a:t>
            </a:r>
            <a:r>
              <a:rPr lang="en-US" dirty="0" err="1" smtClean="0">
                <a:latin typeface="Courier New"/>
                <a:cs typeface="Courier New"/>
              </a:rPr>
              <a:t>c_levels,labels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dirty="0" err="1" smtClean="0">
                <a:latin typeface="Courier New"/>
                <a:cs typeface="Courier New"/>
              </a:rPr>
              <a:t>c_labels</a:t>
            </a:r>
            <a:r>
              <a:rPr lang="en-US" dirty="0" smtClean="0">
                <a:latin typeface="Courier New"/>
                <a:cs typeface="Courier New"/>
              </a:rPr>
              <a:t>,/</a:t>
            </a:r>
            <a:r>
              <a:rPr lang="en-US" dirty="0" err="1" smtClean="0">
                <a:latin typeface="Courier New"/>
                <a:cs typeface="Courier New"/>
              </a:rPr>
              <a:t>overplot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8416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IDL supports many types:</a:t>
            </a:r>
          </a:p>
          <a:p>
            <a:pPr lvl="1"/>
            <a:r>
              <a:rPr lang="en-US" dirty="0" smtClean="0"/>
              <a:t>Byte</a:t>
            </a:r>
          </a:p>
          <a:p>
            <a:pPr lvl="1"/>
            <a:r>
              <a:rPr lang="en-US" dirty="0" smtClean="0"/>
              <a:t>Integer (16 bits)</a:t>
            </a:r>
          </a:p>
          <a:p>
            <a:pPr lvl="1"/>
            <a:r>
              <a:rPr lang="en-US" dirty="0" smtClean="0"/>
              <a:t>Unsigned integer</a:t>
            </a:r>
          </a:p>
          <a:p>
            <a:pPr lvl="1"/>
            <a:r>
              <a:rPr lang="en-US" dirty="0" smtClean="0"/>
              <a:t>Long integer (32 bits)</a:t>
            </a:r>
          </a:p>
          <a:p>
            <a:pPr lvl="1"/>
            <a:r>
              <a:rPr lang="en-US" dirty="0" smtClean="0"/>
              <a:t>Unsigned long </a:t>
            </a:r>
          </a:p>
          <a:p>
            <a:pPr lvl="1"/>
            <a:r>
              <a:rPr lang="en-US" dirty="0" smtClean="0"/>
              <a:t>64-bit integer long64</a:t>
            </a:r>
          </a:p>
          <a:p>
            <a:pPr lvl="1"/>
            <a:r>
              <a:rPr lang="en-US" dirty="0" smtClean="0"/>
              <a:t>Unsigned long64</a:t>
            </a:r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Double</a:t>
            </a:r>
          </a:p>
          <a:p>
            <a:pPr lvl="1"/>
            <a:r>
              <a:rPr lang="en-US" dirty="0" smtClean="0"/>
              <a:t>Double complex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2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Type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available to cast variables explicitly</a:t>
            </a:r>
          </a:p>
          <a:p>
            <a:r>
              <a:rPr lang="en-US" dirty="0" smtClean="0"/>
              <a:t>v=11</a:t>
            </a:r>
          </a:p>
          <a:p>
            <a:r>
              <a:rPr lang="en-US" dirty="0" smtClean="0"/>
              <a:t>dv=double(v)</a:t>
            </a:r>
          </a:p>
          <a:p>
            <a:r>
              <a:rPr lang="en-US" dirty="0" smtClean="0"/>
              <a:t>Most common include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fix(), long(), double(), complex(),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dcomplex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string()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We can also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round()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floor()</a:t>
            </a:r>
            <a:r>
              <a:rPr lang="en-US" dirty="0" smtClean="0">
                <a:cs typeface="Courier New" panose="02070309020205020404" pitchFamily="49" charset="0"/>
              </a:rPr>
              <a:t>,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ceil() </a:t>
            </a:r>
            <a:r>
              <a:rPr lang="en-US" dirty="0" smtClean="0">
                <a:cs typeface="Courier New" panose="02070309020205020404" pitchFamily="49" charset="0"/>
              </a:rPr>
              <a:t>to convert to integer with more control than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fix() </a:t>
            </a:r>
            <a:r>
              <a:rPr lang="en-US" dirty="0" smtClean="0">
                <a:cs typeface="Courier New" panose="02070309020205020404" pitchFamily="49" charset="0"/>
              </a:rPr>
              <a:t>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long() </a:t>
            </a:r>
            <a:r>
              <a:rPr lang="en-US" dirty="0" smtClean="0">
                <a:cs typeface="Courier New" panose="02070309020205020404" pitchFamily="49" charset="0"/>
              </a:rPr>
              <a:t>(which truncate).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74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IDL includes a number of built-in system variables and constants.  All begin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and are upper case.</a:t>
            </a:r>
          </a:p>
          <a:p>
            <a:r>
              <a:rPr lang="en-US" dirty="0" smtClean="0"/>
              <a:t>!PI, !DPI</a:t>
            </a:r>
          </a:p>
          <a:p>
            <a:r>
              <a:rPr lang="en-US" dirty="0" smtClean="0"/>
              <a:t>!COLOR</a:t>
            </a:r>
          </a:p>
          <a:p>
            <a:r>
              <a:rPr lang="en-US" dirty="0" smtClean="0"/>
              <a:t>!CONST</a:t>
            </a:r>
          </a:p>
          <a:p>
            <a:pPr lvl="1"/>
            <a:r>
              <a:rPr lang="en-US" dirty="0" smtClean="0"/>
              <a:t>!CONST.&lt;constant&gt;</a:t>
            </a:r>
          </a:p>
          <a:p>
            <a:pPr lvl="2"/>
            <a:r>
              <a:rPr lang="en-US" dirty="0" smtClean="0"/>
              <a:t>!</a:t>
            </a:r>
            <a:r>
              <a:rPr lang="en-US" dirty="0" err="1" smtClean="0"/>
              <a:t>CONST.DtoR</a:t>
            </a:r>
            <a:r>
              <a:rPr lang="en-US" dirty="0" smtClean="0"/>
              <a:t>, !</a:t>
            </a:r>
            <a:r>
              <a:rPr lang="en-US" dirty="0" err="1" smtClean="0"/>
              <a:t>CONST.i</a:t>
            </a:r>
            <a:r>
              <a:rPr lang="en-US" dirty="0" smtClean="0"/>
              <a:t>, !</a:t>
            </a:r>
            <a:r>
              <a:rPr lang="en-US" dirty="0" err="1" smtClean="0"/>
              <a:t>CONST.R_earth</a:t>
            </a:r>
            <a:r>
              <a:rPr lang="en-US" dirty="0" smtClean="0"/>
              <a:t>, !CONST.T0</a:t>
            </a:r>
          </a:p>
          <a:p>
            <a:r>
              <a:rPr lang="en-US" dirty="0" smtClean="0"/>
              <a:t>!FALSE, !TRUE</a:t>
            </a:r>
          </a:p>
        </p:txBody>
      </p:sp>
    </p:spTree>
    <p:extLst>
      <p:ext uri="{BB962C8B-B14F-4D97-AF65-F5344CB8AC3E}">
        <p14:creationId xmlns:p14="http://schemas.microsoft.com/office/powerpoint/2010/main" val="350328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Expressions are similar to other programming languages.  Standard arithmetic operators are the usual +, -, /, *.  Exponentiation is ^</a:t>
            </a:r>
          </a:p>
          <a:p>
            <a:r>
              <a:rPr lang="en-US" dirty="0" smtClean="0"/>
              <a:t>There are increment-by-one and decrement-by-one but no general += or -=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GDL&gt;a=10.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GDL&gt;b=4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GDL&gt;print,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GDL&gt;print,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a^b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GDL&gt;print, a++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GDL&gt;print, a--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35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logical operators are, in order of precedence,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 negation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 smtClean="0">
                <a:cs typeface="Courier New" panose="02070309020205020404" pitchFamily="49" charset="0"/>
              </a:rPr>
              <a:t>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dirty="0" smtClean="0">
                <a:cs typeface="Courier New" panose="02070309020205020404" pitchFamily="49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49349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the interactive terminal, only one line can be interpreted at a time.  If you want more than one line you must use a continuation $ and/or a group symbol &amp;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GDL&gt;for i=1,10 do begin if (i mod 2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0) then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print,i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 more than one line this becomes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GDL&gt;for i=1,10 do begin $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GDL&gt;  if (i mod 2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0) then $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GDL&gt;     print, i &amp; $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GDL&gt;end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Anything on the line after 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dirty="0" smtClean="0">
                <a:cs typeface="Courier New" panose="02070309020205020404" pitchFamily="49" charset="0"/>
              </a:rPr>
              <a:t>is ignored (commented)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307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UVACSE" id="{48A967FD-2D5B-4194-B550-A2F01E585A57}" vid="{E83A204B-D648-46EC-AF2C-64808668DC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UVACSE</Template>
  <TotalTime>931</TotalTime>
  <Words>1995</Words>
  <Application>Microsoft Macintosh PowerPoint</Application>
  <PresentationFormat>On-screen Show (4:3)</PresentationFormat>
  <Paragraphs>296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Class</vt:lpstr>
      <vt:lpstr>Introduction to IDL</vt:lpstr>
      <vt:lpstr>One More Language</vt:lpstr>
      <vt:lpstr>Variables, Expressions, Statements</vt:lpstr>
      <vt:lpstr>Supported Types</vt:lpstr>
      <vt:lpstr>Explicit Type Conversions</vt:lpstr>
      <vt:lpstr>System Variables</vt:lpstr>
      <vt:lpstr>Expressions</vt:lpstr>
      <vt:lpstr>Conditional Expressions</vt:lpstr>
      <vt:lpstr>Statements</vt:lpstr>
      <vt:lpstr>Conditionals</vt:lpstr>
      <vt:lpstr>Case</vt:lpstr>
      <vt:lpstr>Switch</vt:lpstr>
      <vt:lpstr>For Loops</vt:lpstr>
      <vt:lpstr>FOREACH</vt:lpstr>
      <vt:lpstr>WHILE</vt:lpstr>
      <vt:lpstr>REPEAT</vt:lpstr>
      <vt:lpstr>BREAK and CONTINUE</vt:lpstr>
      <vt:lpstr>Arrays</vt:lpstr>
      <vt:lpstr>Array Operations</vt:lpstr>
      <vt:lpstr>Named Structures</vt:lpstr>
      <vt:lpstr>FILE IO</vt:lpstr>
      <vt:lpstr>Check, Open, and Close Files</vt:lpstr>
      <vt:lpstr>Reading and Writing</vt:lpstr>
      <vt:lpstr>Example</vt:lpstr>
      <vt:lpstr>Functions and Procedures</vt:lpstr>
      <vt:lpstr>FUNCTIONS</vt:lpstr>
      <vt:lpstr>PROCEDURES</vt:lpstr>
      <vt:lpstr>Function and Procedure Files</vt:lpstr>
      <vt:lpstr>Interactive Vs. Compiled Mode</vt:lpstr>
      <vt:lpstr>Main Programs</vt:lpstr>
      <vt:lpstr>Script Files</vt:lpstr>
      <vt:lpstr>Graphics</vt:lpstr>
      <vt:lpstr>Basic Plots</vt:lpstr>
      <vt:lpstr>Filled Contour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IDL</dc:title>
  <dc:creator>kah3f</dc:creator>
  <cp:lastModifiedBy>Katherine Holcomb</cp:lastModifiedBy>
  <cp:revision>39</cp:revision>
  <dcterms:created xsi:type="dcterms:W3CDTF">2015-05-20T15:29:18Z</dcterms:created>
  <dcterms:modified xsi:type="dcterms:W3CDTF">2015-06-05T10:41:32Z</dcterms:modified>
</cp:coreProperties>
</file>