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69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8" y="8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2682-53B6-46DD-8B62-2F8C192B628E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7.jpe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1.jpeg"/><Relationship Id="rId7" Type="http://schemas.openxmlformats.org/officeDocument/2006/relationships/image" Target="../media/image17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lesc-sherlock/yarn-docker" TargetMode="External"/><Relationship Id="rId3" Type="http://schemas.openxmlformats.org/officeDocument/2006/relationships/hyperlink" Target="https://github.com/nlesc-sherlock/shelly" TargetMode="External"/><Relationship Id="rId7" Type="http://schemas.openxmlformats.org/officeDocument/2006/relationships/hyperlink" Target="https://github.com/nlesc-sherlock/hadoop-streaming-docker" TargetMode="External"/><Relationship Id="rId2" Type="http://schemas.openxmlformats.org/officeDocument/2006/relationships/hyperlink" Target="https://github.com/nlesc-sherlock/data_tools_integ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lesc-sherlock/spark-docker" TargetMode="External"/><Relationship Id="rId5" Type="http://schemas.openxmlformats.org/officeDocument/2006/relationships/hyperlink" Target="https://github.com/nlesc-sherlock/hdfs-dfs-client-docker" TargetMode="External"/><Relationship Id="rId4" Type="http://schemas.openxmlformats.org/officeDocument/2006/relationships/hyperlink" Target="https://github.com/nlesc-sherlock/uplift" TargetMode="External"/><Relationship Id="rId9" Type="http://schemas.openxmlformats.org/officeDocument/2006/relationships/hyperlink" Target="https://github.com/nlesc-sherlock/spark-flas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7.jpeg"/><Relationship Id="rId9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jpeg"/><Relationship Id="rId7" Type="http://schemas.openxmlformats.org/officeDocument/2006/relationships/image" Target="../media/image2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8.png"/><Relationship Id="rId4" Type="http://schemas.openxmlformats.org/officeDocument/2006/relationships/image" Target="../media/image23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92" y="2971290"/>
            <a:ext cx="9728885" cy="3643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" y="94793"/>
            <a:ext cx="4925493" cy="2063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08885" y="94792"/>
            <a:ext cx="3048000" cy="217061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5156887" y="1180099"/>
            <a:ext cx="1948249" cy="179118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10156316" y="903251"/>
            <a:ext cx="1087072" cy="18955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6" name="TextBox 95"/>
          <p:cNvSpPr txBox="1"/>
          <p:nvPr/>
        </p:nvSpPr>
        <p:spPr>
          <a:xfrm>
            <a:off x="10104004" y="242164"/>
            <a:ext cx="127934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i="1" dirty="0" smtClean="0"/>
              <a:t>Interactive </a:t>
            </a:r>
            <a:endParaRPr lang="en-US" sz="1801" b="1" i="1" dirty="0" smtClean="0"/>
          </a:p>
          <a:p>
            <a:r>
              <a:rPr lang="en-US" sz="1801" b="1" i="1" dirty="0" smtClean="0"/>
              <a:t>Processing</a:t>
            </a:r>
            <a:endParaRPr lang="en-US" sz="1801" b="1" i="1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74" y="996900"/>
            <a:ext cx="735780" cy="54598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00" y="1557382"/>
            <a:ext cx="488846" cy="505367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85" y="2181113"/>
            <a:ext cx="362545" cy="48662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68236" y="3592841"/>
            <a:ext cx="1271612" cy="255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8580" y="3436991"/>
            <a:ext cx="4837396" cy="293581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41474" y="3499575"/>
            <a:ext cx="17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/>
                </a:solidFill>
              </a:rPr>
              <a:t>Docker Swarm</a:t>
            </a:r>
            <a:endParaRPr lang="en-US" b="1" i="1" dirty="0">
              <a:solidFill>
                <a:schemeClr val="accent6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036025" y="4119642"/>
            <a:ext cx="1643553" cy="7998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118084" y="4201703"/>
            <a:ext cx="1643553" cy="7998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192338" y="4291583"/>
            <a:ext cx="1643553" cy="7998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282216" y="4389277"/>
            <a:ext cx="1643553" cy="7998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356075" y="4483961"/>
            <a:ext cx="1643553" cy="7998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81863" y="4593436"/>
            <a:ext cx="740357" cy="23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Flask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663837" y="4977070"/>
            <a:ext cx="1006045" cy="235865"/>
          </a:xfrm>
          <a:prstGeom prst="rect">
            <a:avLst/>
          </a:prstGeom>
          <a:solidFill>
            <a:schemeClr val="bg1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err="1" smtClean="0">
                <a:solidFill>
                  <a:srgbClr val="FFC000"/>
                </a:solidFill>
              </a:rPr>
              <a:t>PySpark</a:t>
            </a:r>
            <a:endParaRPr lang="en-US" sz="1600" b="1" i="1" dirty="0">
              <a:solidFill>
                <a:srgbClr val="FFC000"/>
              </a:solidFill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67" y="4507001"/>
            <a:ext cx="290842" cy="24610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113" name="Rectangle 112"/>
          <p:cNvSpPr/>
          <p:nvPr/>
        </p:nvSpPr>
        <p:spPr>
          <a:xfrm>
            <a:off x="606457" y="4122753"/>
            <a:ext cx="2014171" cy="7998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94637" y="4207796"/>
            <a:ext cx="2000247" cy="10791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2640" y="4745843"/>
            <a:ext cx="1346322" cy="23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Import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002540" y="4245882"/>
            <a:ext cx="1194960" cy="514537"/>
            <a:chOff x="312065" y="5542840"/>
            <a:chExt cx="1194960" cy="514537"/>
          </a:xfrm>
        </p:grpSpPr>
        <p:sp>
          <p:nvSpPr>
            <p:cNvPr id="18" name="Trapezoid 17"/>
            <p:cNvSpPr/>
            <p:nvPr/>
          </p:nvSpPr>
          <p:spPr>
            <a:xfrm rot="10800000">
              <a:off x="312065" y="5574860"/>
              <a:ext cx="1194960" cy="460259"/>
            </a:xfrm>
            <a:prstGeom prst="trapezoid">
              <a:avLst>
                <a:gd name="adj" fmla="val 33777"/>
              </a:avLst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3460" y="5542840"/>
              <a:ext cx="434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.txt</a:t>
              </a:r>
              <a:endParaRPr lang="en-US" sz="1400" b="1" i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72837" y="5544925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.</a:t>
              </a:r>
              <a:r>
                <a:rPr lang="en-US" sz="1400" b="1" i="1" dirty="0" err="1" smtClean="0"/>
                <a:t>shp</a:t>
              </a:r>
              <a:endParaRPr lang="en-US" sz="1400" b="1" i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2709" y="5542953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.jpg</a:t>
              </a:r>
              <a:endParaRPr lang="en-US" sz="1400" b="1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9167" y="5749600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.</a:t>
              </a:r>
              <a:r>
                <a:rPr lang="en-US" sz="1400" b="1" i="1" dirty="0" err="1" smtClean="0"/>
                <a:t>img</a:t>
              </a:r>
              <a:endParaRPr lang="en-US" sz="1400" b="1" i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8281" y="5740842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.</a:t>
              </a:r>
              <a:r>
                <a:rPr lang="en-US" sz="1400" b="1" i="1" dirty="0" err="1" smtClean="0"/>
                <a:t>xls</a:t>
              </a:r>
              <a:endParaRPr lang="en-US" sz="1400" b="1" i="1" dirty="0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849098" y="4277902"/>
            <a:ext cx="157710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34305" y="4992338"/>
            <a:ext cx="216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accent2"/>
                </a:solidFill>
              </a:rPr>
              <a:t>Sequence     Avro      ORC</a:t>
            </a:r>
            <a:endParaRPr lang="en-US" sz="1400" b="1" i="1" dirty="0">
              <a:solidFill>
                <a:schemeClr val="accent2"/>
              </a:solidFill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68" y="4230189"/>
            <a:ext cx="356426" cy="24610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grpSp>
        <p:nvGrpSpPr>
          <p:cNvPr id="143" name="Group 142"/>
          <p:cNvGrpSpPr/>
          <p:nvPr/>
        </p:nvGrpSpPr>
        <p:grpSpPr>
          <a:xfrm>
            <a:off x="6085343" y="3268039"/>
            <a:ext cx="5783196" cy="3553456"/>
            <a:chOff x="5040307" y="3268039"/>
            <a:chExt cx="4936214" cy="3553456"/>
          </a:xfrm>
        </p:grpSpPr>
        <p:grpSp>
          <p:nvGrpSpPr>
            <p:cNvPr id="10" name="Group 9"/>
            <p:cNvGrpSpPr/>
            <p:nvPr/>
          </p:nvGrpSpPr>
          <p:grpSpPr>
            <a:xfrm>
              <a:off x="5050548" y="3439969"/>
              <a:ext cx="4921603" cy="3381526"/>
              <a:chOff x="1767521" y="3417031"/>
              <a:chExt cx="4921603" cy="338152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767521" y="3417031"/>
                <a:ext cx="4921603" cy="338152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9504" y="3703534"/>
                <a:ext cx="4355345" cy="2473332"/>
              </a:xfrm>
              <a:prstGeom prst="rect">
                <a:avLst/>
              </a:prstGeom>
            </p:spPr>
          </p:pic>
          <p:sp>
            <p:nvSpPr>
              <p:cNvPr id="116" name="TextBox 115"/>
              <p:cNvSpPr txBox="1"/>
              <p:nvPr/>
            </p:nvSpPr>
            <p:spPr>
              <a:xfrm>
                <a:off x="5567465" y="3446670"/>
                <a:ext cx="1118526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b="1" i="1" dirty="0">
                    <a:solidFill>
                      <a:srgbClr val="0070C0"/>
                    </a:solidFill>
                  </a:rPr>
                  <a:t>Hadoop 2.0</a:t>
                </a: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5040307" y="6649565"/>
              <a:ext cx="4936214" cy="171930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049638" y="3268039"/>
              <a:ext cx="0" cy="338152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9969991" y="3420439"/>
              <a:ext cx="0" cy="338152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049638" y="3436991"/>
              <a:ext cx="4926063" cy="293581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930539" y="5665111"/>
            <a:ext cx="8705269" cy="52363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			            HDFS  </a:t>
            </a:r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6363477" y="646408"/>
            <a:ext cx="3276811" cy="2152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6" name="Rounded Rectangle 105"/>
          <p:cNvSpPr/>
          <p:nvPr/>
        </p:nvSpPr>
        <p:spPr>
          <a:xfrm>
            <a:off x="6791680" y="2025652"/>
            <a:ext cx="1054359" cy="3610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i="1" dirty="0" err="1">
                <a:solidFill>
                  <a:schemeClr val="tx1"/>
                </a:solidFill>
              </a:rPr>
              <a:t>MRDocker</a:t>
            </a:r>
            <a:endParaRPr lang="en-US" sz="1401" b="1" i="1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201466" y="2044314"/>
            <a:ext cx="1054359" cy="346213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i="1" dirty="0" err="1">
                <a:solidFill>
                  <a:schemeClr val="tx1"/>
                </a:solidFill>
              </a:rPr>
              <a:t>SprDocker</a:t>
            </a:r>
            <a:endParaRPr lang="en-US" sz="1401" b="1" i="1" dirty="0">
              <a:solidFill>
                <a:schemeClr val="tx1"/>
              </a:solidFill>
            </a:endParaRPr>
          </a:p>
        </p:txBody>
      </p:sp>
      <p:sp>
        <p:nvSpPr>
          <p:cNvPr id="123" name="Trapezoid 122"/>
          <p:cNvSpPr/>
          <p:nvPr/>
        </p:nvSpPr>
        <p:spPr>
          <a:xfrm>
            <a:off x="6533151" y="1961722"/>
            <a:ext cx="2921014" cy="549388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471" y="1268502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30" y="1268502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134" name="TextBox 133"/>
          <p:cNvSpPr txBox="1"/>
          <p:nvPr/>
        </p:nvSpPr>
        <p:spPr>
          <a:xfrm>
            <a:off x="7277023" y="768047"/>
            <a:ext cx="159518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 smtClean="0"/>
              <a:t>Docker Images</a:t>
            </a:r>
            <a:endParaRPr lang="en-US" sz="1801" b="1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6472994" y="242381"/>
            <a:ext cx="179953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 smtClean="0"/>
              <a:t>Batch Processing</a:t>
            </a:r>
            <a:endParaRPr lang="en-US" sz="1801" b="1" i="1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7273737" y="2386664"/>
            <a:ext cx="34663" cy="224713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8" idx="2"/>
          </p:cNvCxnSpPr>
          <p:nvPr/>
        </p:nvCxnSpPr>
        <p:spPr>
          <a:xfrm flipH="1">
            <a:off x="8711203" y="2390527"/>
            <a:ext cx="17443" cy="2230314"/>
          </a:xfrm>
          <a:prstGeom prst="straightConnector1">
            <a:avLst/>
          </a:prstGeom>
          <a:ln w="3492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067093" y="2667738"/>
            <a:ext cx="1089222" cy="1966065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2682395" y="5663664"/>
            <a:ext cx="3421611" cy="525077"/>
          </a:xfrm>
          <a:prstGeom prst="rect">
            <a:avLst/>
          </a:prstGeom>
          <a:pattFill prst="lgCheck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Bent Arrow 147"/>
          <p:cNvSpPr/>
          <p:nvPr/>
        </p:nvSpPr>
        <p:spPr>
          <a:xfrm rot="10800000" flipH="1">
            <a:off x="1617745" y="5280470"/>
            <a:ext cx="1064649" cy="843101"/>
          </a:xfrm>
          <a:prstGeom prst="bentArrow">
            <a:avLst>
              <a:gd name="adj1" fmla="val 13933"/>
              <a:gd name="adj2" fmla="val 17253"/>
              <a:gd name="adj3" fmla="val 20573"/>
              <a:gd name="adj4" fmla="val 4707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913" y="210617"/>
            <a:ext cx="503836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TDI - 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exploiting state-of-the-art standards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Transparent data ingestion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Stepwise data exploration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Easy to plug visualization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Sherlock use cases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Ongoing </a:t>
            </a:r>
            <a:r>
              <a:rPr lang="en-US" dirty="0" err="1" smtClean="0"/>
              <a:t>NLeSC</a:t>
            </a:r>
            <a:r>
              <a:rPr lang="en-US" dirty="0" smtClean="0"/>
              <a:t> technology developments: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DataVaults</a:t>
            </a:r>
            <a:r>
              <a:rPr lang="en-US" sz="1600" dirty="0" smtClean="0"/>
              <a:t> on Spark, workflow management,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98580" y="3436991"/>
            <a:ext cx="4837396" cy="2935817"/>
            <a:chOff x="298580" y="3436991"/>
            <a:chExt cx="4837396" cy="2935817"/>
          </a:xfrm>
        </p:grpSpPr>
        <p:grpSp>
          <p:nvGrpSpPr>
            <p:cNvPr id="8" name="Group 7"/>
            <p:cNvGrpSpPr/>
            <p:nvPr/>
          </p:nvGrpSpPr>
          <p:grpSpPr>
            <a:xfrm>
              <a:off x="298580" y="3436991"/>
              <a:ext cx="4837396" cy="2935817"/>
              <a:chOff x="298580" y="3436991"/>
              <a:chExt cx="4837396" cy="293581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8580" y="3436991"/>
                <a:ext cx="4837396" cy="2935817"/>
                <a:chOff x="298580" y="3436991"/>
                <a:chExt cx="4837396" cy="2935817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298580" y="3436991"/>
                  <a:ext cx="4837396" cy="2935817"/>
                </a:xfrm>
                <a:prstGeom prst="rect">
                  <a:avLst/>
                </a:prstGeom>
                <a:noFill/>
                <a:ln w="571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41474" y="3499575"/>
                  <a:ext cx="17868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chemeClr val="accent6"/>
                      </a:solidFill>
                    </a:rPr>
                    <a:t>Docker Swarm</a:t>
                  </a:r>
                  <a:endParaRPr lang="en-US" b="1" i="1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36025" y="4119642"/>
                <a:ext cx="1643553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118084" y="4201703"/>
                <a:ext cx="1643553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192338" y="4291583"/>
                <a:ext cx="1643553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282216" y="4389277"/>
                <a:ext cx="1643553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356075" y="4483961"/>
                <a:ext cx="1643553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06457" y="4122753"/>
                <a:ext cx="2014171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94637" y="4207796"/>
                <a:ext cx="2000247" cy="10791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767" y="4507001"/>
              <a:ext cx="290842" cy="246108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5968" y="4230189"/>
              <a:ext cx="356426" cy="246108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3581863" y="4593436"/>
            <a:ext cx="1088019" cy="619499"/>
            <a:chOff x="3581863" y="4593436"/>
            <a:chExt cx="1088019" cy="619499"/>
          </a:xfrm>
        </p:grpSpPr>
        <p:sp>
          <p:nvSpPr>
            <p:cNvPr id="90" name="Rectangle 89"/>
            <p:cNvSpPr/>
            <p:nvPr/>
          </p:nvSpPr>
          <p:spPr>
            <a:xfrm>
              <a:off x="3581863" y="4593436"/>
              <a:ext cx="740357" cy="231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Flask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63837" y="4977070"/>
              <a:ext cx="1006045" cy="235865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 err="1" smtClean="0">
                  <a:solidFill>
                    <a:srgbClr val="FFC000"/>
                  </a:solidFill>
                </a:rPr>
                <a:t>PySpark</a:t>
              </a:r>
              <a:endParaRPr lang="en-US" sz="1600" b="1" i="1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849098" y="4277902"/>
            <a:ext cx="157710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6085343" y="3268039"/>
            <a:ext cx="5783196" cy="3553456"/>
            <a:chOff x="5040307" y="3268039"/>
            <a:chExt cx="4936214" cy="3553456"/>
          </a:xfrm>
        </p:grpSpPr>
        <p:grpSp>
          <p:nvGrpSpPr>
            <p:cNvPr id="10" name="Group 9"/>
            <p:cNvGrpSpPr/>
            <p:nvPr/>
          </p:nvGrpSpPr>
          <p:grpSpPr>
            <a:xfrm>
              <a:off x="5050548" y="3439969"/>
              <a:ext cx="4921603" cy="3381526"/>
              <a:chOff x="1767521" y="3417031"/>
              <a:chExt cx="4921603" cy="338152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767521" y="3417031"/>
                <a:ext cx="4921603" cy="338152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9504" y="3703534"/>
                <a:ext cx="4355345" cy="2473332"/>
              </a:xfrm>
              <a:prstGeom prst="rect">
                <a:avLst/>
              </a:prstGeom>
            </p:spPr>
          </p:pic>
          <p:sp>
            <p:nvSpPr>
              <p:cNvPr id="116" name="TextBox 115"/>
              <p:cNvSpPr txBox="1"/>
              <p:nvPr/>
            </p:nvSpPr>
            <p:spPr>
              <a:xfrm>
                <a:off x="5328725" y="3446670"/>
                <a:ext cx="1118526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b="1" i="1" dirty="0">
                    <a:solidFill>
                      <a:srgbClr val="0070C0"/>
                    </a:solidFill>
                  </a:rPr>
                  <a:t>Hadoop 2.0</a:t>
                </a: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5040307" y="6649565"/>
              <a:ext cx="4936214" cy="171930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049638" y="3268039"/>
              <a:ext cx="0" cy="338152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9969991" y="3420439"/>
              <a:ext cx="0" cy="338152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049638" y="3436991"/>
              <a:ext cx="4926063" cy="293581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63477" y="242381"/>
            <a:ext cx="3276811" cy="4391422"/>
            <a:chOff x="6363477" y="242381"/>
            <a:chExt cx="3276811" cy="4391422"/>
          </a:xfrm>
        </p:grpSpPr>
        <p:sp>
          <p:nvSpPr>
            <p:cNvPr id="117" name="Rounded Rectangle 116"/>
            <p:cNvSpPr/>
            <p:nvPr/>
          </p:nvSpPr>
          <p:spPr>
            <a:xfrm>
              <a:off x="6363477" y="646408"/>
              <a:ext cx="3276811" cy="215235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6791680" y="2025652"/>
              <a:ext cx="1054359" cy="361012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1" b="1" i="1" dirty="0" err="1">
                  <a:solidFill>
                    <a:schemeClr val="tx1"/>
                  </a:solidFill>
                </a:rPr>
                <a:t>MRDocker</a:t>
              </a:r>
              <a:endParaRPr lang="en-US" sz="1401" b="1" i="1" dirty="0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8201466" y="2044314"/>
              <a:ext cx="1054359" cy="346213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1" b="1" i="1" dirty="0" err="1">
                  <a:solidFill>
                    <a:schemeClr val="tx1"/>
                  </a:solidFill>
                </a:rPr>
                <a:t>SprDocker</a:t>
              </a:r>
              <a:endParaRPr lang="en-US" sz="1401" b="1" i="1" dirty="0">
                <a:solidFill>
                  <a:schemeClr val="tx1"/>
                </a:solidFill>
              </a:endParaRPr>
            </a:p>
          </p:txBody>
        </p:sp>
        <p:sp>
          <p:nvSpPr>
            <p:cNvPr id="123" name="Trapezoid 122"/>
            <p:cNvSpPr/>
            <p:nvPr/>
          </p:nvSpPr>
          <p:spPr>
            <a:xfrm>
              <a:off x="6533151" y="1961722"/>
              <a:ext cx="2921014" cy="549388"/>
            </a:xfrm>
            <a:prstGeom prst="trapezoi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471" y="1268502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930" y="1268502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34" name="TextBox 133"/>
            <p:cNvSpPr txBox="1"/>
            <p:nvPr/>
          </p:nvSpPr>
          <p:spPr>
            <a:xfrm>
              <a:off x="7277023" y="768047"/>
              <a:ext cx="159518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 smtClean="0"/>
                <a:t>Docker Images</a:t>
              </a:r>
              <a:endParaRPr lang="en-US" sz="1801" b="1" i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72994" y="242381"/>
              <a:ext cx="179953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 smtClean="0"/>
                <a:t>Batch Processing</a:t>
              </a:r>
              <a:endParaRPr lang="en-US" sz="1801" b="1" i="1" dirty="0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7273737" y="2386664"/>
              <a:ext cx="34663" cy="2247139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8" idx="2"/>
            </p:cNvCxnSpPr>
            <p:nvPr/>
          </p:nvCxnSpPr>
          <p:spPr>
            <a:xfrm flipH="1">
              <a:off x="8711203" y="2390527"/>
              <a:ext cx="17443" cy="2230314"/>
            </a:xfrm>
            <a:prstGeom prst="straightConnector1">
              <a:avLst/>
            </a:prstGeom>
            <a:ln w="34925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682395" y="5663664"/>
            <a:ext cx="8953413" cy="525077"/>
            <a:chOff x="2682395" y="5663664"/>
            <a:chExt cx="8953413" cy="525077"/>
          </a:xfrm>
        </p:grpSpPr>
        <p:sp>
          <p:nvSpPr>
            <p:cNvPr id="23" name="Rectangle 22"/>
            <p:cNvSpPr/>
            <p:nvPr/>
          </p:nvSpPr>
          <p:spPr>
            <a:xfrm>
              <a:off x="2930539" y="5665111"/>
              <a:ext cx="8705269" cy="52363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				            HDFS  </a:t>
              </a:r>
              <a:endParaRPr lang="en-US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82395" y="5663664"/>
              <a:ext cx="3421611" cy="525077"/>
            </a:xfrm>
            <a:prstGeom prst="rect">
              <a:avLst/>
            </a:prstGeom>
            <a:pattFill prst="lgCheck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4305" y="4245882"/>
            <a:ext cx="2164893" cy="1877689"/>
            <a:chOff x="634305" y="4245882"/>
            <a:chExt cx="2164893" cy="1877689"/>
          </a:xfrm>
        </p:grpSpPr>
        <p:grpSp>
          <p:nvGrpSpPr>
            <p:cNvPr id="13" name="Group 12"/>
            <p:cNvGrpSpPr/>
            <p:nvPr/>
          </p:nvGrpSpPr>
          <p:grpSpPr>
            <a:xfrm>
              <a:off x="634305" y="4245882"/>
              <a:ext cx="2164893" cy="1054233"/>
              <a:chOff x="634305" y="4245882"/>
              <a:chExt cx="2164893" cy="1054233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912640" y="4745843"/>
                <a:ext cx="1346322" cy="231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 Import</a:t>
                </a:r>
                <a:endParaRPr lang="en-US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1002540" y="4245882"/>
                <a:ext cx="1194960" cy="514537"/>
                <a:chOff x="312065" y="5542840"/>
                <a:chExt cx="1194960" cy="514537"/>
              </a:xfrm>
            </p:grpSpPr>
            <p:sp>
              <p:nvSpPr>
                <p:cNvPr id="18" name="Trapezoid 17"/>
                <p:cNvSpPr/>
                <p:nvPr/>
              </p:nvSpPr>
              <p:spPr>
                <a:xfrm rot="10800000">
                  <a:off x="312065" y="5574860"/>
                  <a:ext cx="1194960" cy="460259"/>
                </a:xfrm>
                <a:prstGeom prst="trapezoid">
                  <a:avLst>
                    <a:gd name="adj" fmla="val 33777"/>
                  </a:avLst>
                </a:prstGeom>
                <a:solidFill>
                  <a:schemeClr val="bg1"/>
                </a:solid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33460" y="5542840"/>
                  <a:ext cx="4346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/>
                    <a:t>.txt</a:t>
                  </a:r>
                  <a:endParaRPr lang="en-US" sz="1400" b="1" i="1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972837" y="5544925"/>
                  <a:ext cx="4924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/>
                    <a:t>.</a:t>
                  </a:r>
                  <a:r>
                    <a:rPr lang="en-US" sz="1400" b="1" i="1" dirty="0" err="1" smtClean="0"/>
                    <a:t>shp</a:t>
                  </a:r>
                  <a:endParaRPr lang="en-US" sz="1400" b="1" i="1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632709" y="5542953"/>
                  <a:ext cx="468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/>
                    <a:t>.jpg</a:t>
                  </a:r>
                  <a:endParaRPr lang="en-US" sz="1400" b="1" i="1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819167" y="5749600"/>
                  <a:ext cx="516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/>
                    <a:t>.</a:t>
                  </a:r>
                  <a:r>
                    <a:rPr lang="en-US" sz="1400" b="1" i="1" dirty="0" err="1" smtClean="0"/>
                    <a:t>img</a:t>
                  </a:r>
                  <a:endParaRPr lang="en-US" sz="1400" b="1" i="1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28281" y="5740842"/>
                  <a:ext cx="4299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/>
                    <a:t>.</a:t>
                  </a:r>
                  <a:r>
                    <a:rPr lang="en-US" sz="1400" b="1" i="1" dirty="0" err="1" smtClean="0"/>
                    <a:t>xls</a:t>
                  </a:r>
                  <a:endParaRPr lang="en-US" sz="1400" b="1" i="1" dirty="0"/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634305" y="4992338"/>
                <a:ext cx="21648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i="1" dirty="0" smtClean="0">
                    <a:solidFill>
                      <a:schemeClr val="accent2"/>
                    </a:solidFill>
                  </a:rPr>
                  <a:t>Sequence     Avro      ORC</a:t>
                </a:r>
                <a:endParaRPr lang="en-US" sz="1400" b="1" i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8" name="Bent Arrow 147"/>
            <p:cNvSpPr/>
            <p:nvPr/>
          </p:nvSpPr>
          <p:spPr>
            <a:xfrm rot="10800000" flipH="1">
              <a:off x="1617745" y="5280470"/>
              <a:ext cx="1064649" cy="843101"/>
            </a:xfrm>
            <a:prstGeom prst="bentArrow">
              <a:avLst>
                <a:gd name="adj1" fmla="val 13933"/>
                <a:gd name="adj2" fmla="val 17253"/>
                <a:gd name="adj3" fmla="val 20573"/>
                <a:gd name="adj4" fmla="val 4707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5913" y="210617"/>
            <a:ext cx="571111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TDI -  </a:t>
            </a:r>
            <a:r>
              <a:rPr lang="en-US" sz="2400" b="1" i="1" dirty="0" err="1" smtClean="0"/>
              <a:t>eScience</a:t>
            </a:r>
            <a:r>
              <a:rPr lang="en-US" sz="2400" b="1" i="1" dirty="0" smtClean="0"/>
              <a:t>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selecting state-of-the-art products we designed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Effective integrated infrastructure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Transparent data ingestion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Stepwise data exploration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Easy to plug visualization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Validated by the </a:t>
            </a:r>
            <a:r>
              <a:rPr lang="en-US" sz="1600" dirty="0"/>
              <a:t>S</a:t>
            </a:r>
            <a:r>
              <a:rPr lang="en-US" sz="1600" dirty="0" smtClean="0"/>
              <a:t>herlock use cases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Ongoing </a:t>
            </a:r>
            <a:r>
              <a:rPr lang="en-US" dirty="0" err="1" smtClean="0"/>
              <a:t>NLeSC</a:t>
            </a:r>
            <a:r>
              <a:rPr lang="en-US" dirty="0" smtClean="0"/>
              <a:t> technology developments: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In-situ data access for </a:t>
            </a:r>
            <a:r>
              <a:rPr lang="en-US" sz="1600" dirty="0" err="1" smtClean="0"/>
              <a:t>eData</a:t>
            </a:r>
            <a:r>
              <a:rPr lang="en-US" sz="1600" dirty="0" smtClean="0"/>
              <a:t>, workflow management, etc.</a:t>
            </a:r>
          </a:p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9067093" y="152235"/>
            <a:ext cx="2206092" cy="4481569"/>
            <a:chOff x="9067093" y="152235"/>
            <a:chExt cx="2206092" cy="4481569"/>
          </a:xfrm>
        </p:grpSpPr>
        <p:sp>
          <p:nvSpPr>
            <p:cNvPr id="94" name="Rounded Rectangle 93"/>
            <p:cNvSpPr/>
            <p:nvPr/>
          </p:nvSpPr>
          <p:spPr>
            <a:xfrm>
              <a:off x="9898131" y="881735"/>
              <a:ext cx="1087072" cy="189551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647" y="975384"/>
              <a:ext cx="735780" cy="545983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9873" y="1535866"/>
              <a:ext cx="488846" cy="505367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5858" y="2159597"/>
              <a:ext cx="362545" cy="486625"/>
            </a:xfrm>
            <a:prstGeom prst="rect">
              <a:avLst/>
            </a:prstGeom>
          </p:spPr>
        </p:pic>
        <p:cxnSp>
          <p:nvCxnSpPr>
            <p:cNvPr id="36" name="Straight Arrow Connector 35"/>
            <p:cNvCxnSpPr/>
            <p:nvPr/>
          </p:nvCxnSpPr>
          <p:spPr>
            <a:xfrm flipV="1">
              <a:off x="9067093" y="2677030"/>
              <a:ext cx="824350" cy="1956774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9835063" y="152235"/>
              <a:ext cx="1438122" cy="653028"/>
              <a:chOff x="9738241" y="152235"/>
              <a:chExt cx="1438122" cy="653028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9738241" y="435803"/>
                <a:ext cx="1279343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b="1" i="1" dirty="0" err="1" smtClean="0"/>
                  <a:t>NoteBooks</a:t>
                </a:r>
                <a:endParaRPr lang="en-US" sz="1801" b="1" i="1" dirty="0"/>
              </a:p>
            </p:txBody>
          </p:sp>
          <p:pic>
            <p:nvPicPr>
              <p:cNvPr id="2050" name="Picture 2" descr="https://avatars3.githubusercontent.com/u/7388996?v=3&amp;s=20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33547" y="152235"/>
                <a:ext cx="442816" cy="4428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Group 32"/>
          <p:cNvGrpSpPr/>
          <p:nvPr/>
        </p:nvGrpSpPr>
        <p:grpSpPr>
          <a:xfrm>
            <a:off x="11101062" y="1237129"/>
            <a:ext cx="975523" cy="4689797"/>
            <a:chOff x="11101062" y="1237129"/>
            <a:chExt cx="975523" cy="4689797"/>
          </a:xfrm>
        </p:grpSpPr>
        <p:grpSp>
          <p:nvGrpSpPr>
            <p:cNvPr id="31" name="Group 30"/>
            <p:cNvGrpSpPr/>
            <p:nvPr/>
          </p:nvGrpSpPr>
          <p:grpSpPr>
            <a:xfrm>
              <a:off x="11147811" y="1855791"/>
              <a:ext cx="840296" cy="4071135"/>
              <a:chOff x="11147811" y="1855791"/>
              <a:chExt cx="840296" cy="407113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1147811" y="1855791"/>
                <a:ext cx="840296" cy="923246"/>
                <a:chOff x="11147811" y="1855791"/>
                <a:chExt cx="840296" cy="923246"/>
              </a:xfrm>
            </p:grpSpPr>
            <p:sp>
              <p:nvSpPr>
                <p:cNvPr id="70" name="Rounded Rectangle 69"/>
                <p:cNvSpPr/>
                <p:nvPr/>
              </p:nvSpPr>
              <p:spPr>
                <a:xfrm>
                  <a:off x="11147811" y="1855791"/>
                  <a:ext cx="840296" cy="92324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pic>
              <p:nvPicPr>
                <p:cNvPr id="2052" name="Picture 4" descr="http://ecx.images-amazon.com/images/I/61jI-O6A3OL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21197" y="1969165"/>
                  <a:ext cx="693523" cy="6935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26" name="Elbow Connector 25"/>
              <p:cNvCxnSpPr>
                <a:stCxn id="23" idx="3"/>
                <a:endCxn id="2052" idx="2"/>
              </p:cNvCxnSpPr>
              <p:nvPr/>
            </p:nvCxnSpPr>
            <p:spPr>
              <a:xfrm flipH="1" flipV="1">
                <a:off x="11567959" y="2662688"/>
                <a:ext cx="67849" cy="3264238"/>
              </a:xfrm>
              <a:prstGeom prst="bentConnector4">
                <a:avLst>
                  <a:gd name="adj1" fmla="val -558898"/>
                  <a:gd name="adj2" fmla="val 83341"/>
                </a:avLst>
              </a:prstGeom>
              <a:ln w="53975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1101062" y="1237129"/>
              <a:ext cx="9755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File</a:t>
              </a:r>
              <a:br>
                <a:rPr lang="en-US" b="1" i="1" dirty="0" smtClean="0"/>
              </a:br>
              <a:r>
                <a:rPr lang="en-US" b="1" i="1" dirty="0" smtClean="0"/>
                <a:t>Browser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3080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For more info at </a:t>
            </a:r>
            <a:r>
              <a:rPr lang="en-US" b="1" i="1" dirty="0"/>
              <a:t>: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				</a:t>
            </a:r>
            <a:r>
              <a:rPr lang="en-US" sz="3600" b="1" i="1" dirty="0" smtClean="0">
                <a:hlinkClick r:id="rId2"/>
              </a:rPr>
              <a:t>https</a:t>
            </a:r>
            <a:r>
              <a:rPr lang="en-US" sz="3600" b="1" i="1" dirty="0">
                <a:hlinkClick r:id="rId2"/>
              </a:rPr>
              <a:t>://github.com/nlesc-sherlock</a:t>
            </a:r>
            <a:r>
              <a:rPr lang="en-US" sz="3600" b="1" i="1" dirty="0" smtClean="0">
                <a:hlinkClick r:id="rId2"/>
              </a:rPr>
              <a:t>/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>
                <a:hlinkClick r:id="rId2"/>
              </a:rPr>
              <a:t>data_tools_integration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>
                <a:hlinkClick r:id="rId3"/>
              </a:rPr>
              <a:t>s</a:t>
            </a:r>
            <a:r>
              <a:rPr lang="en-US" dirty="0" smtClean="0">
                <a:hlinkClick r:id="rId3"/>
              </a:rPr>
              <a:t>helly</a:t>
            </a:r>
            <a:r>
              <a:rPr lang="en-US" dirty="0" smtClean="0"/>
              <a:t> : Create </a:t>
            </a:r>
            <a:r>
              <a:rPr lang="en-US" dirty="0" err="1"/>
              <a:t>hadoop</a:t>
            </a:r>
            <a:r>
              <a:rPr lang="en-US" dirty="0"/>
              <a:t>/spark cluster using </a:t>
            </a:r>
            <a:r>
              <a:rPr lang="en-US" dirty="0" err="1"/>
              <a:t>Ambari</a:t>
            </a:r>
            <a:r>
              <a:rPr lang="en-US" dirty="0"/>
              <a:t> and Docker swarm with </a:t>
            </a:r>
            <a:r>
              <a:rPr lang="en-US" dirty="0" err="1"/>
              <a:t>Ansible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>
                <a:hlinkClick r:id="rId4"/>
              </a:rPr>
              <a:t>u</a:t>
            </a:r>
            <a:r>
              <a:rPr lang="en-US" dirty="0" smtClean="0">
                <a:hlinkClick r:id="rId4"/>
              </a:rPr>
              <a:t>plift</a:t>
            </a:r>
            <a:r>
              <a:rPr lang="en-US" dirty="0" smtClean="0"/>
              <a:t> : Web </a:t>
            </a:r>
            <a:r>
              <a:rPr lang="en-US" dirty="0"/>
              <a:t>Application to upload/ingest files into </a:t>
            </a:r>
            <a:r>
              <a:rPr lang="en-US" dirty="0" err="1"/>
              <a:t>hdfs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hlinkClick r:id="rId5"/>
              </a:rPr>
              <a:t>hdfs</a:t>
            </a:r>
            <a:r>
              <a:rPr lang="en-US" dirty="0">
                <a:hlinkClick r:id="rId5"/>
              </a:rPr>
              <a:t>-</a:t>
            </a:r>
            <a:r>
              <a:rPr lang="en-US" dirty="0" err="1">
                <a:hlinkClick r:id="rId5"/>
              </a:rPr>
              <a:t>dfs</a:t>
            </a:r>
            <a:r>
              <a:rPr lang="en-US" dirty="0">
                <a:hlinkClick r:id="rId5"/>
              </a:rPr>
              <a:t>-client-</a:t>
            </a:r>
            <a:r>
              <a:rPr lang="en-US" dirty="0" err="1">
                <a:hlinkClick r:id="rId5"/>
              </a:rPr>
              <a:t>docker</a:t>
            </a:r>
            <a:r>
              <a:rPr lang="en-US" dirty="0"/>
              <a:t> :  Docker-based tool capable of interacting with a remote </a:t>
            </a:r>
            <a:r>
              <a:rPr lang="en-US" dirty="0" err="1"/>
              <a:t>hdfs</a:t>
            </a:r>
            <a:r>
              <a:rPr lang="en-US" dirty="0"/>
              <a:t> filesystem</a:t>
            </a:r>
          </a:p>
          <a:p>
            <a:pPr lvl="1"/>
            <a:endParaRPr lang="en-US" dirty="0" smtClean="0">
              <a:hlinkClick r:id="rId6"/>
            </a:endParaRPr>
          </a:p>
          <a:p>
            <a:r>
              <a:rPr lang="en-US" dirty="0" err="1">
                <a:hlinkClick r:id="rId7"/>
              </a:rPr>
              <a:t>hadoop</a:t>
            </a:r>
            <a:r>
              <a:rPr lang="en-US" dirty="0">
                <a:hlinkClick r:id="rId7"/>
              </a:rPr>
              <a:t>-streaming-</a:t>
            </a:r>
            <a:r>
              <a:rPr lang="en-US" dirty="0" err="1">
                <a:hlinkClick r:id="rId7"/>
              </a:rPr>
              <a:t>docker</a:t>
            </a:r>
            <a:r>
              <a:rPr lang="en-US" dirty="0"/>
              <a:t> : Hadoop streaming python inside </a:t>
            </a:r>
            <a:r>
              <a:rPr lang="en-US" dirty="0" err="1"/>
              <a:t>docker</a:t>
            </a:r>
            <a:endParaRPr lang="en-US" dirty="0"/>
          </a:p>
          <a:p>
            <a:pPr lvl="1"/>
            <a:endParaRPr lang="en-US" dirty="0" smtClean="0">
              <a:hlinkClick r:id="rId6"/>
            </a:endParaRPr>
          </a:p>
          <a:p>
            <a:r>
              <a:rPr lang="en-US" dirty="0">
                <a:hlinkClick r:id="rId8"/>
              </a:rPr>
              <a:t>yarn-</a:t>
            </a:r>
            <a:r>
              <a:rPr lang="en-US" dirty="0" err="1">
                <a:hlinkClick r:id="rId8"/>
              </a:rPr>
              <a:t>docker</a:t>
            </a:r>
            <a:r>
              <a:rPr lang="en-US" dirty="0"/>
              <a:t> : Yarn applications running </a:t>
            </a:r>
            <a:r>
              <a:rPr lang="en-US" dirty="0" err="1"/>
              <a:t>docker</a:t>
            </a:r>
            <a:r>
              <a:rPr lang="en-US" dirty="0"/>
              <a:t> containers</a:t>
            </a:r>
          </a:p>
          <a:p>
            <a:pPr lvl="1"/>
            <a:endParaRPr lang="en-US" dirty="0" smtClean="0">
              <a:hlinkClick r:id="rId6"/>
            </a:endParaRPr>
          </a:p>
          <a:p>
            <a:r>
              <a:rPr lang="en-US" dirty="0" smtClean="0">
                <a:hlinkClick r:id="rId6"/>
              </a:rPr>
              <a:t>spark-</a:t>
            </a:r>
            <a:r>
              <a:rPr lang="en-US" dirty="0" err="1" smtClean="0">
                <a:hlinkClick r:id="rId6"/>
              </a:rPr>
              <a:t>docker</a:t>
            </a:r>
            <a:r>
              <a:rPr lang="en-US" dirty="0" smtClean="0"/>
              <a:t> : Running </a:t>
            </a:r>
            <a:r>
              <a:rPr lang="en-US" dirty="0" err="1"/>
              <a:t>docker</a:t>
            </a:r>
            <a:r>
              <a:rPr lang="en-US" dirty="0"/>
              <a:t> containers inside Spark.</a:t>
            </a:r>
          </a:p>
          <a:p>
            <a:pPr marL="457205" lvl="1" indent="0">
              <a:buNone/>
            </a:pPr>
            <a:endParaRPr lang="en-US" dirty="0"/>
          </a:p>
          <a:p>
            <a:r>
              <a:rPr lang="en-US" dirty="0" smtClean="0">
                <a:hlinkClick r:id="rId9"/>
              </a:rPr>
              <a:t>spark-flask</a:t>
            </a:r>
            <a:r>
              <a:rPr lang="en-US" dirty="0" smtClean="0"/>
              <a:t> : </a:t>
            </a:r>
            <a:r>
              <a:rPr lang="en-US" dirty="0" err="1" smtClean="0"/>
              <a:t>Webservice</a:t>
            </a:r>
            <a:r>
              <a:rPr lang="en-US" dirty="0" smtClean="0"/>
              <a:t> </a:t>
            </a:r>
            <a:r>
              <a:rPr lang="en-US" dirty="0"/>
              <a:t>which runs </a:t>
            </a:r>
            <a:r>
              <a:rPr lang="en-US" dirty="0" err="1"/>
              <a:t>sparksql</a:t>
            </a:r>
            <a:r>
              <a:rPr lang="en-US" dirty="0"/>
              <a:t> queries in a </a:t>
            </a:r>
            <a:r>
              <a:rPr lang="en-US" dirty="0" err="1"/>
              <a:t>docker</a:t>
            </a:r>
            <a:r>
              <a:rPr lang="en-US" dirty="0"/>
              <a:t> container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"/>
            <a:ext cx="9846104" cy="6858000"/>
            <a:chOff x="0" y="0"/>
            <a:chExt cx="9846104" cy="6858000"/>
          </a:xfrm>
        </p:grpSpPr>
        <p:sp>
          <p:nvSpPr>
            <p:cNvPr id="110" name="Rectangle 109"/>
            <p:cNvSpPr/>
            <p:nvPr/>
          </p:nvSpPr>
          <p:spPr>
            <a:xfrm>
              <a:off x="0" y="0"/>
              <a:ext cx="9846103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8210930" y="6344434"/>
              <a:ext cx="1635174" cy="458294"/>
              <a:chOff x="8416211" y="6344434"/>
              <a:chExt cx="1635174" cy="458294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6211" y="6441277"/>
                <a:ext cx="962303" cy="361451"/>
              </a:xfrm>
              <a:prstGeom prst="rect">
                <a:avLst/>
              </a:prstGeom>
            </p:spPr>
          </p:pic>
          <p:sp>
            <p:nvSpPr>
              <p:cNvPr id="153" name="TextBox 152"/>
              <p:cNvSpPr txBox="1"/>
              <p:nvPr/>
            </p:nvSpPr>
            <p:spPr>
              <a:xfrm>
                <a:off x="9350552" y="6344434"/>
                <a:ext cx="700833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/>
                  <a:t>cloud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45731" y="167952"/>
            <a:ext cx="9271870" cy="2396962"/>
            <a:chOff x="245730" y="167951"/>
            <a:chExt cx="9271870" cy="2396961"/>
          </a:xfrm>
        </p:grpSpPr>
        <p:sp>
          <p:nvSpPr>
            <p:cNvPr id="51" name="Rectangle 50"/>
            <p:cNvSpPr/>
            <p:nvPr/>
          </p:nvSpPr>
          <p:spPr>
            <a:xfrm>
              <a:off x="245730" y="167951"/>
              <a:ext cx="9271870" cy="2396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5730" y="175987"/>
              <a:ext cx="1612942" cy="3694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1" b="1" i="1" dirty="0"/>
                <a:t>Sherlock Demo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70388" y="379823"/>
            <a:ext cx="2537928" cy="2089636"/>
            <a:chOff x="5570386" y="379822"/>
            <a:chExt cx="2537927" cy="2089636"/>
          </a:xfrm>
        </p:grpSpPr>
        <p:sp>
          <p:nvSpPr>
            <p:cNvPr id="27" name="Rounded Rectangle 26"/>
            <p:cNvSpPr/>
            <p:nvPr/>
          </p:nvSpPr>
          <p:spPr>
            <a:xfrm>
              <a:off x="5570386" y="379822"/>
              <a:ext cx="2537927" cy="20896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0055" y="427922"/>
              <a:ext cx="1413849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/>
                <a:t>Visualization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49325" y="379823"/>
            <a:ext cx="3375433" cy="2035545"/>
            <a:chOff x="1949323" y="379824"/>
            <a:chExt cx="3375433" cy="2035544"/>
          </a:xfrm>
        </p:grpSpPr>
        <p:sp>
          <p:nvSpPr>
            <p:cNvPr id="117" name="Rounded Rectangle 116"/>
            <p:cNvSpPr/>
            <p:nvPr/>
          </p:nvSpPr>
          <p:spPr>
            <a:xfrm>
              <a:off x="1949323" y="379824"/>
              <a:ext cx="3375433" cy="203554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26359" y="431060"/>
              <a:ext cx="124906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/>
                <a:t>Operations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83941" y="2816937"/>
            <a:ext cx="6061029" cy="3975749"/>
            <a:chOff x="1883939" y="2816936"/>
            <a:chExt cx="6061029" cy="3975750"/>
          </a:xfrm>
        </p:grpSpPr>
        <p:sp>
          <p:nvSpPr>
            <p:cNvPr id="77" name="Rectangle 76"/>
            <p:cNvSpPr/>
            <p:nvPr/>
          </p:nvSpPr>
          <p:spPr>
            <a:xfrm>
              <a:off x="1883939" y="2816936"/>
              <a:ext cx="6061029" cy="39757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503" y="2988074"/>
              <a:ext cx="5615210" cy="3188791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1986647" y="6345237"/>
              <a:ext cx="128753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>
                  <a:solidFill>
                    <a:srgbClr val="0070C0"/>
                  </a:solidFill>
                </a:rPr>
                <a:t>Hadoop 2.0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5730" y="3750996"/>
            <a:ext cx="2850948" cy="1416908"/>
            <a:chOff x="245729" y="3750995"/>
            <a:chExt cx="2850947" cy="1416908"/>
          </a:xfrm>
        </p:grpSpPr>
        <p:sp>
          <p:nvSpPr>
            <p:cNvPr id="6" name="Rectangle 5"/>
            <p:cNvSpPr/>
            <p:nvPr/>
          </p:nvSpPr>
          <p:spPr>
            <a:xfrm>
              <a:off x="2007757" y="4105465"/>
              <a:ext cx="1088919" cy="670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1728816" y="3750995"/>
              <a:ext cx="278944" cy="368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728582" y="4776109"/>
              <a:ext cx="283923" cy="391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245729" y="3750995"/>
              <a:ext cx="1483087" cy="1416908"/>
              <a:chOff x="144210" y="2016120"/>
              <a:chExt cx="1466335" cy="141690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44210" y="2016120"/>
                <a:ext cx="1466335" cy="1416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 useBgFill="1">
            <p:nvSpPr>
              <p:cNvPr id="12" name="Rounded Rectangle 11"/>
              <p:cNvSpPr/>
              <p:nvPr/>
            </p:nvSpPr>
            <p:spPr>
              <a:xfrm>
                <a:off x="243065" y="2304444"/>
                <a:ext cx="1285102" cy="852616"/>
              </a:xfrm>
              <a:prstGeom prst="roundRect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434" y="2506271"/>
                <a:ext cx="665509" cy="58728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42479" y="2274257"/>
                <a:ext cx="607332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Map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760145" y="901927"/>
            <a:ext cx="2184827" cy="587289"/>
            <a:chOff x="5760144" y="901926"/>
            <a:chExt cx="2184826" cy="5872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144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461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33" name="TextBox 32"/>
            <p:cNvSpPr txBox="1"/>
            <p:nvPr/>
          </p:nvSpPr>
          <p:spPr>
            <a:xfrm>
              <a:off x="6615411" y="90444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60140" y="1652634"/>
            <a:ext cx="2184825" cy="549388"/>
            <a:chOff x="5760140" y="1652633"/>
            <a:chExt cx="2184825" cy="549389"/>
          </a:xfrm>
        </p:grpSpPr>
        <p:sp>
          <p:nvSpPr>
            <p:cNvPr id="45" name="Trapezoid 44"/>
            <p:cNvSpPr/>
            <p:nvPr/>
          </p:nvSpPr>
          <p:spPr>
            <a:xfrm rot="10800000">
              <a:off x="5760140" y="1652633"/>
              <a:ext cx="2184825" cy="549389"/>
            </a:xfrm>
            <a:prstGeom prst="trapezoid">
              <a:avLst>
                <a:gd name="adj" fmla="val 16256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8574" y="1704020"/>
              <a:ext cx="585738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NFS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177809" y="4488893"/>
            <a:ext cx="1449820" cy="1437119"/>
            <a:chOff x="10343009" y="4170579"/>
            <a:chExt cx="1677258" cy="1437119"/>
          </a:xfrm>
        </p:grpSpPr>
        <p:sp>
          <p:nvSpPr>
            <p:cNvPr id="53" name="Rectangle 52"/>
            <p:cNvSpPr/>
            <p:nvPr/>
          </p:nvSpPr>
          <p:spPr>
            <a:xfrm>
              <a:off x="10343009" y="4170579"/>
              <a:ext cx="1677258" cy="143711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222" y="4384949"/>
              <a:ext cx="1584832" cy="997681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10680473" y="5197964"/>
              <a:ext cx="1162976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 err="1">
                  <a:solidFill>
                    <a:schemeClr val="tx2"/>
                  </a:solidFill>
                </a:rPr>
                <a:t>Hansken</a:t>
              </a:r>
              <a:endParaRPr lang="en-US" sz="1801" b="1" i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88" name="Elbow Connector 87"/>
          <p:cNvCxnSpPr>
            <a:stCxn id="27" idx="3"/>
            <a:endCxn id="53" idx="0"/>
          </p:cNvCxnSpPr>
          <p:nvPr/>
        </p:nvCxnSpPr>
        <p:spPr>
          <a:xfrm>
            <a:off x="8108314" y="1424642"/>
            <a:ext cx="794405" cy="3064251"/>
          </a:xfrm>
          <a:prstGeom prst="bentConnector2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66" idx="0"/>
          </p:cNvCxnSpPr>
          <p:nvPr/>
        </p:nvCxnSpPr>
        <p:spPr>
          <a:xfrm rot="16200000" flipH="1">
            <a:off x="7649114" y="1454844"/>
            <a:ext cx="3852372" cy="2933972"/>
          </a:xfrm>
          <a:prstGeom prst="bentConnector3">
            <a:avLst>
              <a:gd name="adj1" fmla="val 106"/>
            </a:avLst>
          </a:prstGeom>
          <a:ln w="444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0078942" y="4848015"/>
            <a:ext cx="1926684" cy="708171"/>
            <a:chOff x="8163311" y="4573036"/>
            <a:chExt cx="1995625" cy="708170"/>
          </a:xfrm>
        </p:grpSpPr>
        <p:sp>
          <p:nvSpPr>
            <p:cNvPr id="66" name="Rectangle 65"/>
            <p:cNvSpPr/>
            <p:nvPr/>
          </p:nvSpPr>
          <p:spPr>
            <a:xfrm>
              <a:off x="8163311" y="4573036"/>
              <a:ext cx="1995625" cy="70817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233" y="4712266"/>
              <a:ext cx="1417782" cy="42971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23" name="Trapezoid 122"/>
          <p:cNvSpPr/>
          <p:nvPr/>
        </p:nvSpPr>
        <p:spPr>
          <a:xfrm>
            <a:off x="2118045" y="1652637"/>
            <a:ext cx="3023120" cy="549388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22" name="Group 21"/>
          <p:cNvGrpSpPr/>
          <p:nvPr/>
        </p:nvGrpSpPr>
        <p:grpSpPr>
          <a:xfrm>
            <a:off x="2534865" y="877038"/>
            <a:ext cx="2184827" cy="587289"/>
            <a:chOff x="2534865" y="877037"/>
            <a:chExt cx="2184826" cy="587289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865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182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33" name="TextBox 132"/>
            <p:cNvSpPr txBox="1"/>
            <p:nvPr/>
          </p:nvSpPr>
          <p:spPr>
            <a:xfrm>
              <a:off x="3390132" y="879551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cxnSp>
        <p:nvCxnSpPr>
          <p:cNvPr id="137" name="Elbow Connector 136"/>
          <p:cNvCxnSpPr>
            <a:stCxn id="66" idx="1"/>
          </p:cNvCxnSpPr>
          <p:nvPr/>
        </p:nvCxnSpPr>
        <p:spPr>
          <a:xfrm rot="10800000" flipV="1">
            <a:off x="7944969" y="5202102"/>
            <a:ext cx="2133973" cy="974764"/>
          </a:xfrm>
          <a:prstGeom prst="bentConnector3">
            <a:avLst>
              <a:gd name="adj1" fmla="val 11086"/>
            </a:avLst>
          </a:prstGeom>
          <a:ln w="444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321978" y="1716566"/>
            <a:ext cx="1054359" cy="2365884"/>
            <a:chOff x="2321976" y="1716566"/>
            <a:chExt cx="1054359" cy="2365885"/>
          </a:xfrm>
        </p:grpSpPr>
        <p:sp>
          <p:nvSpPr>
            <p:cNvPr id="106" name="Rounded Rectangle 105"/>
            <p:cNvSpPr/>
            <p:nvPr/>
          </p:nvSpPr>
          <p:spPr>
            <a:xfrm>
              <a:off x="2321976" y="1716566"/>
              <a:ext cx="1054359" cy="361012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1" b="1" i="1" dirty="0" err="1">
                  <a:solidFill>
                    <a:schemeClr val="tx1"/>
                  </a:solidFill>
                </a:rPr>
                <a:t>MRDocker</a:t>
              </a:r>
              <a:endParaRPr lang="en-US" sz="1401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2863412" y="2102456"/>
              <a:ext cx="464" cy="1979995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881528" y="1735227"/>
            <a:ext cx="1054359" cy="2390066"/>
            <a:chOff x="3881526" y="1735228"/>
            <a:chExt cx="1054359" cy="2390065"/>
          </a:xfrm>
        </p:grpSpPr>
        <p:sp>
          <p:nvSpPr>
            <p:cNvPr id="108" name="Rounded Rectangle 107"/>
            <p:cNvSpPr/>
            <p:nvPr/>
          </p:nvSpPr>
          <p:spPr>
            <a:xfrm>
              <a:off x="3881526" y="1735228"/>
              <a:ext cx="1054359" cy="346214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1" b="1" i="1" dirty="0" err="1">
                  <a:solidFill>
                    <a:schemeClr val="tx1"/>
                  </a:solidFill>
                </a:rPr>
                <a:t>SprDocker</a:t>
              </a:r>
              <a:endParaRPr lang="en-US" sz="1401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4416011" y="2102456"/>
              <a:ext cx="8728" cy="2022837"/>
            </a:xfrm>
            <a:prstGeom prst="straightConnector1">
              <a:avLst/>
            </a:prstGeom>
            <a:ln w="34925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Elbow Connector 40"/>
          <p:cNvCxnSpPr>
            <a:stCxn id="45" idx="0"/>
            <a:endCxn id="5" idx="2"/>
          </p:cNvCxnSpPr>
          <p:nvPr/>
        </p:nvCxnSpPr>
        <p:spPr>
          <a:xfrm rot="5400000">
            <a:off x="3848911" y="3173221"/>
            <a:ext cx="3974843" cy="2032444"/>
          </a:xfrm>
          <a:prstGeom prst="bentConnector5">
            <a:avLst>
              <a:gd name="adj1" fmla="val 35005"/>
              <a:gd name="adj2" fmla="val -43878"/>
              <a:gd name="adj3" fmla="val 108803"/>
            </a:avLst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372"/>
            <a:ext cx="12192002" cy="68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6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2" name="Group 1"/>
          <p:cNvGrpSpPr/>
          <p:nvPr/>
        </p:nvGrpSpPr>
        <p:grpSpPr>
          <a:xfrm>
            <a:off x="1" y="1"/>
            <a:ext cx="12005627" cy="6858000"/>
            <a:chOff x="0" y="0"/>
            <a:chExt cx="12005627" cy="6858000"/>
          </a:xfrm>
        </p:grpSpPr>
        <p:sp>
          <p:nvSpPr>
            <p:cNvPr id="110" name="Rectangle 109"/>
            <p:cNvSpPr/>
            <p:nvPr/>
          </p:nvSpPr>
          <p:spPr>
            <a:xfrm>
              <a:off x="0" y="0"/>
              <a:ext cx="9846103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5730" y="167951"/>
              <a:ext cx="9271870" cy="2396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83939" y="2816936"/>
              <a:ext cx="6061029" cy="39757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503" y="2988074"/>
              <a:ext cx="5615210" cy="318879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007757" y="4105465"/>
              <a:ext cx="1088919" cy="670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1728816" y="3750995"/>
              <a:ext cx="278944" cy="368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728582" y="4776109"/>
              <a:ext cx="283923" cy="391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245729" y="3750995"/>
              <a:ext cx="1483087" cy="1416908"/>
              <a:chOff x="144210" y="2016120"/>
              <a:chExt cx="1466335" cy="141690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44210" y="2016120"/>
                <a:ext cx="1466335" cy="14169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 useBgFill="1">
            <p:nvSpPr>
              <p:cNvPr id="12" name="Rounded Rectangle 11"/>
              <p:cNvSpPr/>
              <p:nvPr/>
            </p:nvSpPr>
            <p:spPr>
              <a:xfrm>
                <a:off x="243065" y="2304444"/>
                <a:ext cx="1285102" cy="852616"/>
              </a:xfrm>
              <a:prstGeom prst="roundRect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434" y="2506271"/>
                <a:ext cx="665509" cy="58728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42479" y="2274257"/>
                <a:ext cx="607333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Map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45730" y="175988"/>
              <a:ext cx="1612942" cy="3694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1" b="1" i="1" dirty="0"/>
                <a:t>Sherlock Demo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570386" y="379822"/>
              <a:ext cx="2537927" cy="208963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144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461" y="901926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33" name="TextBox 32"/>
            <p:cNvSpPr txBox="1"/>
            <p:nvPr/>
          </p:nvSpPr>
          <p:spPr>
            <a:xfrm>
              <a:off x="6615412" y="904441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0055" y="427922"/>
              <a:ext cx="1413849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/>
                <a:t>Visualization</a:t>
              </a:r>
            </a:p>
          </p:txBody>
        </p:sp>
        <p:sp>
          <p:nvSpPr>
            <p:cNvPr id="45" name="Trapezoid 44"/>
            <p:cNvSpPr/>
            <p:nvPr/>
          </p:nvSpPr>
          <p:spPr>
            <a:xfrm rot="10800000">
              <a:off x="5760140" y="1652633"/>
              <a:ext cx="2184825" cy="549389"/>
            </a:xfrm>
            <a:prstGeom prst="trapezoid">
              <a:avLst>
                <a:gd name="adj" fmla="val 16256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8574" y="1704020"/>
              <a:ext cx="585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NFS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8177807" y="4488891"/>
              <a:ext cx="1449821" cy="1437119"/>
              <a:chOff x="10343009" y="4170579"/>
              <a:chExt cx="1677258" cy="14371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0343009" y="4170579"/>
                <a:ext cx="1677258" cy="1437119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89222" y="4384949"/>
                <a:ext cx="1584832" cy="997681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10680474" y="5197964"/>
                <a:ext cx="1162975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 err="1">
                    <a:solidFill>
                      <a:schemeClr val="tx2"/>
                    </a:solidFill>
                  </a:rPr>
                  <a:t>Hansken</a:t>
                </a:r>
                <a:endParaRPr lang="en-US" sz="1801" b="1" i="1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88" name="Elbow Connector 87"/>
            <p:cNvCxnSpPr>
              <a:stCxn id="27" idx="3"/>
              <a:endCxn id="53" idx="0"/>
            </p:cNvCxnSpPr>
            <p:nvPr/>
          </p:nvCxnSpPr>
          <p:spPr>
            <a:xfrm>
              <a:off x="8108313" y="1424640"/>
              <a:ext cx="794405" cy="3064251"/>
            </a:xfrm>
            <a:prstGeom prst="bentConnector2">
              <a:avLst/>
            </a:prstGeom>
            <a:ln w="444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endCxn id="66" idx="0"/>
            </p:cNvCxnSpPr>
            <p:nvPr/>
          </p:nvCxnSpPr>
          <p:spPr>
            <a:xfrm rot="16200000" flipH="1">
              <a:off x="7649113" y="1454844"/>
              <a:ext cx="3852372" cy="2933972"/>
            </a:xfrm>
            <a:prstGeom prst="bentConnector3">
              <a:avLst>
                <a:gd name="adj1" fmla="val 106"/>
              </a:avLst>
            </a:prstGeom>
            <a:ln w="444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/>
            <p:cNvGrpSpPr/>
            <p:nvPr/>
          </p:nvGrpSpPr>
          <p:grpSpPr>
            <a:xfrm>
              <a:off x="10078942" y="4848016"/>
              <a:ext cx="1926685" cy="708170"/>
              <a:chOff x="8163311" y="4573036"/>
              <a:chExt cx="1995625" cy="70817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163311" y="4573036"/>
                <a:ext cx="1995625" cy="70817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2233" y="4712266"/>
                <a:ext cx="1417782" cy="429711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116" name="TextBox 115"/>
            <p:cNvSpPr txBox="1"/>
            <p:nvPr/>
          </p:nvSpPr>
          <p:spPr>
            <a:xfrm>
              <a:off x="1986647" y="6345237"/>
              <a:ext cx="128753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>
                  <a:solidFill>
                    <a:srgbClr val="0070C0"/>
                  </a:solidFill>
                </a:rPr>
                <a:t>Hadoop 2.0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949323" y="379824"/>
              <a:ext cx="3375433" cy="203554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321976" y="1716566"/>
              <a:ext cx="1054359" cy="361012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1" b="1" i="1" dirty="0" err="1">
                  <a:solidFill>
                    <a:schemeClr val="tx1"/>
                  </a:solidFill>
                </a:rPr>
                <a:t>MRDocker</a:t>
              </a:r>
              <a:endParaRPr lang="en-US" sz="1401" b="1" i="1" dirty="0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881526" y="1735228"/>
              <a:ext cx="1054359" cy="346214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1" b="1" i="1" dirty="0" err="1">
                  <a:solidFill>
                    <a:schemeClr val="tx1"/>
                  </a:solidFill>
                </a:rPr>
                <a:t>SprDocker</a:t>
              </a:r>
              <a:endParaRPr lang="en-US" sz="1401" b="1" i="1" dirty="0">
                <a:solidFill>
                  <a:schemeClr val="tx1"/>
                </a:solidFill>
              </a:endParaRPr>
            </a:p>
          </p:txBody>
        </p:sp>
        <p:sp>
          <p:nvSpPr>
            <p:cNvPr id="123" name="Trapezoid 122"/>
            <p:cNvSpPr/>
            <p:nvPr/>
          </p:nvSpPr>
          <p:spPr>
            <a:xfrm>
              <a:off x="2118044" y="1652634"/>
              <a:ext cx="3023120" cy="549389"/>
            </a:xfrm>
            <a:prstGeom prst="trapezoi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865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182" y="877037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33" name="TextBox 132"/>
            <p:cNvSpPr txBox="1"/>
            <p:nvPr/>
          </p:nvSpPr>
          <p:spPr>
            <a:xfrm>
              <a:off x="3390132" y="87955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26359" y="431060"/>
              <a:ext cx="124906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/>
                <a:t>Operations</a:t>
              </a:r>
            </a:p>
          </p:txBody>
        </p:sp>
        <p:cxnSp>
          <p:nvCxnSpPr>
            <p:cNvPr id="137" name="Elbow Connector 136"/>
            <p:cNvCxnSpPr>
              <a:stCxn id="66" idx="1"/>
            </p:cNvCxnSpPr>
            <p:nvPr/>
          </p:nvCxnSpPr>
          <p:spPr>
            <a:xfrm rot="10800000" flipV="1">
              <a:off x="7944968" y="5202101"/>
              <a:ext cx="2133974" cy="974764"/>
            </a:xfrm>
            <a:prstGeom prst="bentConnector3">
              <a:avLst>
                <a:gd name="adj1" fmla="val 11086"/>
              </a:avLst>
            </a:prstGeom>
            <a:ln w="444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2863412" y="2102456"/>
              <a:ext cx="464" cy="1979995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4416011" y="2102456"/>
              <a:ext cx="8728" cy="2022837"/>
            </a:xfrm>
            <a:prstGeom prst="straightConnector1">
              <a:avLst/>
            </a:prstGeom>
            <a:ln w="34925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8210930" y="6344434"/>
              <a:ext cx="1635175" cy="458294"/>
              <a:chOff x="8416211" y="6344434"/>
              <a:chExt cx="1635175" cy="458294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6211" y="6441277"/>
                <a:ext cx="962303" cy="361451"/>
              </a:xfrm>
              <a:prstGeom prst="rect">
                <a:avLst/>
              </a:prstGeom>
            </p:spPr>
          </p:pic>
          <p:sp>
            <p:nvSpPr>
              <p:cNvPr id="153" name="TextBox 152"/>
              <p:cNvSpPr txBox="1"/>
              <p:nvPr/>
            </p:nvSpPr>
            <p:spPr>
              <a:xfrm>
                <a:off x="9350553" y="6344434"/>
                <a:ext cx="700833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/>
                  <a:t>cloud</a:t>
                </a:r>
              </a:p>
            </p:txBody>
          </p:sp>
        </p:grpSp>
        <p:cxnSp>
          <p:nvCxnSpPr>
            <p:cNvPr id="41" name="Elbow Connector 40"/>
            <p:cNvCxnSpPr>
              <a:stCxn id="45" idx="0"/>
              <a:endCxn id="5" idx="2"/>
            </p:cNvCxnSpPr>
            <p:nvPr/>
          </p:nvCxnSpPr>
          <p:spPr>
            <a:xfrm rot="5400000">
              <a:off x="3848909" y="3173221"/>
              <a:ext cx="3974843" cy="2032444"/>
            </a:xfrm>
            <a:prstGeom prst="bentConnector5">
              <a:avLst>
                <a:gd name="adj1" fmla="val 35005"/>
                <a:gd name="adj2" fmla="val -43878"/>
                <a:gd name="adj3" fmla="val 108803"/>
              </a:avLst>
            </a:prstGeom>
            <a:ln w="4445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5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0" name="Rectangle 109"/>
          <p:cNvSpPr/>
          <p:nvPr/>
        </p:nvSpPr>
        <p:spPr>
          <a:xfrm>
            <a:off x="1" y="1"/>
            <a:ext cx="9846103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245731" y="167952"/>
            <a:ext cx="9271870" cy="2396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7" name="Rectangle 76"/>
          <p:cNvSpPr/>
          <p:nvPr/>
        </p:nvSpPr>
        <p:spPr>
          <a:xfrm>
            <a:off x="1883940" y="2816937"/>
            <a:ext cx="6061029" cy="397575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04" y="2988075"/>
            <a:ext cx="5615210" cy="3188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7758" y="4105466"/>
            <a:ext cx="1088919" cy="67064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1728817" y="3750996"/>
            <a:ext cx="278944" cy="368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728583" y="4776110"/>
            <a:ext cx="283923" cy="391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245730" y="3750996"/>
            <a:ext cx="1483087" cy="1416908"/>
            <a:chOff x="144210" y="2016120"/>
            <a:chExt cx="1466335" cy="1416908"/>
          </a:xfrm>
        </p:grpSpPr>
        <p:sp>
          <p:nvSpPr>
            <p:cNvPr id="7" name="Rectangle 6"/>
            <p:cNvSpPr/>
            <p:nvPr/>
          </p:nvSpPr>
          <p:spPr>
            <a:xfrm>
              <a:off x="144210" y="2016120"/>
              <a:ext cx="1466335" cy="1416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 useBgFill="1">
          <p:nvSpPr>
            <p:cNvPr id="12" name="Rounded Rectangle 11"/>
            <p:cNvSpPr/>
            <p:nvPr/>
          </p:nvSpPr>
          <p:spPr>
            <a:xfrm>
              <a:off x="243065" y="2304444"/>
              <a:ext cx="1285102" cy="852616"/>
            </a:xfrm>
            <a:prstGeom prst="roundRect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34" y="2506271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242479" y="2274257"/>
              <a:ext cx="607333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Map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45731" y="175989"/>
            <a:ext cx="1612942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1" b="1" i="1" dirty="0"/>
              <a:t>Sherlock Demo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70387" y="379823"/>
            <a:ext cx="2537927" cy="20896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45" y="901927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62" y="901927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33" name="TextBox 32"/>
          <p:cNvSpPr txBox="1"/>
          <p:nvPr/>
        </p:nvSpPr>
        <p:spPr>
          <a:xfrm>
            <a:off x="6615413" y="90444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90056" y="427923"/>
            <a:ext cx="141384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/>
              <a:t>Visualization</a:t>
            </a:r>
          </a:p>
        </p:txBody>
      </p:sp>
      <p:sp>
        <p:nvSpPr>
          <p:cNvPr id="45" name="Trapezoid 44"/>
          <p:cNvSpPr/>
          <p:nvPr/>
        </p:nvSpPr>
        <p:spPr>
          <a:xfrm rot="10800000">
            <a:off x="5760141" y="1652634"/>
            <a:ext cx="2184825" cy="549389"/>
          </a:xfrm>
          <a:prstGeom prst="trapezoid">
            <a:avLst>
              <a:gd name="adj" fmla="val 162569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8575" y="1704021"/>
            <a:ext cx="585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NFS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8177808" y="4488892"/>
            <a:ext cx="1449821" cy="1437119"/>
            <a:chOff x="10343009" y="4170579"/>
            <a:chExt cx="1677258" cy="1437119"/>
          </a:xfrm>
        </p:grpSpPr>
        <p:sp>
          <p:nvSpPr>
            <p:cNvPr id="53" name="Rectangle 52"/>
            <p:cNvSpPr/>
            <p:nvPr/>
          </p:nvSpPr>
          <p:spPr>
            <a:xfrm>
              <a:off x="10343009" y="4170579"/>
              <a:ext cx="1677258" cy="143711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222" y="4384949"/>
              <a:ext cx="1584832" cy="997681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10680474" y="5197964"/>
              <a:ext cx="1162975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 err="1">
                  <a:solidFill>
                    <a:schemeClr val="tx2"/>
                  </a:solidFill>
                </a:rPr>
                <a:t>Hansken</a:t>
              </a:r>
              <a:endParaRPr lang="en-US" sz="1801" b="1" i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88" name="Elbow Connector 87"/>
          <p:cNvCxnSpPr>
            <a:stCxn id="27" idx="3"/>
            <a:endCxn id="53" idx="0"/>
          </p:cNvCxnSpPr>
          <p:nvPr/>
        </p:nvCxnSpPr>
        <p:spPr>
          <a:xfrm>
            <a:off x="8108314" y="1424641"/>
            <a:ext cx="794405" cy="3064251"/>
          </a:xfrm>
          <a:prstGeom prst="bentConnector2">
            <a:avLst/>
          </a:prstGeom>
          <a:ln w="444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66" idx="0"/>
          </p:cNvCxnSpPr>
          <p:nvPr/>
        </p:nvCxnSpPr>
        <p:spPr>
          <a:xfrm rot="16200000" flipH="1">
            <a:off x="7649114" y="1454845"/>
            <a:ext cx="3852372" cy="2933972"/>
          </a:xfrm>
          <a:prstGeom prst="bentConnector3">
            <a:avLst>
              <a:gd name="adj1" fmla="val 106"/>
            </a:avLst>
          </a:prstGeom>
          <a:ln w="44450"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0078943" y="4848017"/>
            <a:ext cx="1926685" cy="708170"/>
            <a:chOff x="8163311" y="4573036"/>
            <a:chExt cx="1995625" cy="708170"/>
          </a:xfrm>
        </p:grpSpPr>
        <p:sp>
          <p:nvSpPr>
            <p:cNvPr id="66" name="Rectangle 65"/>
            <p:cNvSpPr/>
            <p:nvPr/>
          </p:nvSpPr>
          <p:spPr>
            <a:xfrm>
              <a:off x="8163311" y="4573036"/>
              <a:ext cx="1995625" cy="70817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233" y="4712266"/>
              <a:ext cx="1417782" cy="42971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6" name="TextBox 115"/>
          <p:cNvSpPr txBox="1"/>
          <p:nvPr/>
        </p:nvSpPr>
        <p:spPr>
          <a:xfrm>
            <a:off x="1986648" y="6345238"/>
            <a:ext cx="128753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>
                <a:solidFill>
                  <a:srgbClr val="0070C0"/>
                </a:solidFill>
              </a:rPr>
              <a:t>Hadoop 2.0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949324" y="379825"/>
            <a:ext cx="3375433" cy="20355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6" name="Rounded Rectangle 105"/>
          <p:cNvSpPr/>
          <p:nvPr/>
        </p:nvSpPr>
        <p:spPr>
          <a:xfrm>
            <a:off x="2321977" y="1716567"/>
            <a:ext cx="1054359" cy="3610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i="1" dirty="0" err="1">
                <a:solidFill>
                  <a:schemeClr val="tx1"/>
                </a:solidFill>
              </a:rPr>
              <a:t>MRDocker</a:t>
            </a:r>
            <a:endParaRPr lang="en-US" sz="1401" b="1" i="1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881527" y="1735229"/>
            <a:ext cx="1054359" cy="34621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i="1" dirty="0" err="1">
                <a:solidFill>
                  <a:schemeClr val="tx1"/>
                </a:solidFill>
              </a:rPr>
              <a:t>SprDocker</a:t>
            </a:r>
            <a:endParaRPr lang="en-US" sz="1401" b="1" i="1" dirty="0">
              <a:solidFill>
                <a:schemeClr val="tx1"/>
              </a:solidFill>
            </a:endParaRPr>
          </a:p>
        </p:txBody>
      </p:sp>
      <p:sp>
        <p:nvSpPr>
          <p:cNvPr id="123" name="Trapezoid 122"/>
          <p:cNvSpPr/>
          <p:nvPr/>
        </p:nvSpPr>
        <p:spPr>
          <a:xfrm>
            <a:off x="2118045" y="1652635"/>
            <a:ext cx="3023120" cy="549389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66" y="877038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83" y="877038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133" name="TextBox 132"/>
          <p:cNvSpPr txBox="1"/>
          <p:nvPr/>
        </p:nvSpPr>
        <p:spPr>
          <a:xfrm>
            <a:off x="3390133" y="87955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026360" y="431061"/>
            <a:ext cx="12490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/>
              <a:t>Operations</a:t>
            </a:r>
          </a:p>
        </p:txBody>
      </p:sp>
      <p:cxnSp>
        <p:nvCxnSpPr>
          <p:cNvPr id="137" name="Elbow Connector 136"/>
          <p:cNvCxnSpPr>
            <a:stCxn id="66" idx="1"/>
          </p:cNvCxnSpPr>
          <p:nvPr/>
        </p:nvCxnSpPr>
        <p:spPr>
          <a:xfrm rot="10800000" flipV="1">
            <a:off x="7944969" y="5202102"/>
            <a:ext cx="2133974" cy="974764"/>
          </a:xfrm>
          <a:prstGeom prst="bentConnector3">
            <a:avLst>
              <a:gd name="adj1" fmla="val 11086"/>
            </a:avLst>
          </a:prstGeom>
          <a:ln w="44450"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2863413" y="2102457"/>
            <a:ext cx="464" cy="1979995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4416012" y="2102457"/>
            <a:ext cx="8728" cy="2022837"/>
          </a:xfrm>
          <a:prstGeom prst="straightConnector1">
            <a:avLst/>
          </a:prstGeom>
          <a:ln w="3492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8210931" y="6344435"/>
            <a:ext cx="1635175" cy="458294"/>
            <a:chOff x="8416211" y="6344434"/>
            <a:chExt cx="1635175" cy="458294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211" y="6441277"/>
              <a:ext cx="962303" cy="361451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9350553" y="6344434"/>
              <a:ext cx="700833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/>
                <a:t>cloud</a:t>
              </a:r>
            </a:p>
          </p:txBody>
        </p:sp>
      </p:grpSp>
      <p:cxnSp>
        <p:nvCxnSpPr>
          <p:cNvPr id="41" name="Elbow Connector 40"/>
          <p:cNvCxnSpPr>
            <a:stCxn id="45" idx="0"/>
            <a:endCxn id="5" idx="2"/>
          </p:cNvCxnSpPr>
          <p:nvPr/>
        </p:nvCxnSpPr>
        <p:spPr>
          <a:xfrm rot="5400000">
            <a:off x="3848910" y="3173222"/>
            <a:ext cx="3974843" cy="2032444"/>
          </a:xfrm>
          <a:prstGeom prst="bentConnector5">
            <a:avLst>
              <a:gd name="adj1" fmla="val 35005"/>
              <a:gd name="adj2" fmla="val -43878"/>
              <a:gd name="adj3" fmla="val 108803"/>
            </a:avLst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7223764" y="1776621"/>
            <a:ext cx="4432482" cy="11247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13" name="Group 12"/>
          <p:cNvGrpSpPr/>
          <p:nvPr/>
        </p:nvGrpSpPr>
        <p:grpSpPr>
          <a:xfrm>
            <a:off x="271848" y="5533132"/>
            <a:ext cx="1316258" cy="985135"/>
            <a:chOff x="345122" y="4009133"/>
            <a:chExt cx="1316258" cy="766976"/>
          </a:xfrm>
        </p:grpSpPr>
        <p:sp useBgFill="1">
          <p:nvSpPr>
            <p:cNvPr id="12" name="Rounded Rectangle 11"/>
            <p:cNvSpPr/>
            <p:nvPr/>
          </p:nvSpPr>
          <p:spPr>
            <a:xfrm>
              <a:off x="345714" y="4039320"/>
              <a:ext cx="1299783" cy="736789"/>
            </a:xfrm>
            <a:prstGeom prst="roundRect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46" y="4337258"/>
              <a:ext cx="645581" cy="347052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345122" y="4009133"/>
              <a:ext cx="1316258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 smtClean="0"/>
                <a:t>Data Import</a:t>
              </a:r>
              <a:endParaRPr lang="en-US" sz="1801" dirty="0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8742225" y="3435671"/>
            <a:ext cx="2914022" cy="30486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61" y="4607115"/>
            <a:ext cx="786487" cy="69404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grpSp>
        <p:nvGrpSpPr>
          <p:cNvPr id="85" name="Group 84"/>
          <p:cNvGrpSpPr/>
          <p:nvPr/>
        </p:nvGrpSpPr>
        <p:grpSpPr>
          <a:xfrm>
            <a:off x="8940278" y="5610923"/>
            <a:ext cx="1079589" cy="549388"/>
            <a:chOff x="8884292" y="5844198"/>
            <a:chExt cx="1079589" cy="549388"/>
          </a:xfrm>
        </p:grpSpPr>
        <p:sp>
          <p:nvSpPr>
            <p:cNvPr id="45" name="Trapezoid 44"/>
            <p:cNvSpPr/>
            <p:nvPr/>
          </p:nvSpPr>
          <p:spPr>
            <a:xfrm rot="10800000">
              <a:off x="8884292" y="5844198"/>
              <a:ext cx="1079589" cy="549388"/>
            </a:xfrm>
            <a:prstGeom prst="trapezoid">
              <a:avLst>
                <a:gd name="adj" fmla="val 64264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08754" y="5935852"/>
              <a:ext cx="585738" cy="328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NFS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906868" y="3750067"/>
            <a:ext cx="1503049" cy="584262"/>
            <a:chOff x="8163311" y="4573036"/>
            <a:chExt cx="1995625" cy="708170"/>
          </a:xfrm>
        </p:grpSpPr>
        <p:sp>
          <p:nvSpPr>
            <p:cNvPr id="66" name="Rectangle 65"/>
            <p:cNvSpPr/>
            <p:nvPr/>
          </p:nvSpPr>
          <p:spPr>
            <a:xfrm>
              <a:off x="8163311" y="4573036"/>
              <a:ext cx="1995625" cy="70817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233" y="4712266"/>
              <a:ext cx="1417782" cy="429711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0" name="Group 9"/>
          <p:cNvGrpSpPr/>
          <p:nvPr/>
        </p:nvGrpSpPr>
        <p:grpSpPr>
          <a:xfrm>
            <a:off x="3171592" y="3370680"/>
            <a:ext cx="4921603" cy="3381526"/>
            <a:chOff x="1767521" y="3417031"/>
            <a:chExt cx="4921603" cy="3381526"/>
          </a:xfrm>
        </p:grpSpPr>
        <p:sp>
          <p:nvSpPr>
            <p:cNvPr id="77" name="Rectangle 76"/>
            <p:cNvSpPr/>
            <p:nvPr/>
          </p:nvSpPr>
          <p:spPr>
            <a:xfrm>
              <a:off x="1767521" y="3417031"/>
              <a:ext cx="4921603" cy="33815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504" y="3703534"/>
              <a:ext cx="4355345" cy="2473332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1986647" y="6345236"/>
              <a:ext cx="128753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>
                  <a:solidFill>
                    <a:srgbClr val="0070C0"/>
                  </a:solidFill>
                </a:rPr>
                <a:t>Hadoop 2.0</a:t>
              </a: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738368" y="865857"/>
            <a:ext cx="5685085" cy="20355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6" name="Rounded Rectangle 105"/>
          <p:cNvSpPr/>
          <p:nvPr/>
        </p:nvSpPr>
        <p:spPr>
          <a:xfrm>
            <a:off x="3675736" y="2202601"/>
            <a:ext cx="1054359" cy="3610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i="1" dirty="0" err="1">
                <a:solidFill>
                  <a:schemeClr val="tx1"/>
                </a:solidFill>
              </a:rPr>
              <a:t>MRDocker</a:t>
            </a:r>
            <a:endParaRPr lang="en-US" sz="1401" b="1" i="1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898906" y="2221263"/>
            <a:ext cx="1054359" cy="346213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i="1" dirty="0" err="1">
                <a:solidFill>
                  <a:schemeClr val="tx1"/>
                </a:solidFill>
              </a:rPr>
              <a:t>SprDocker</a:t>
            </a:r>
            <a:endParaRPr lang="en-US" sz="1401" b="1" i="1" dirty="0">
              <a:solidFill>
                <a:schemeClr val="tx1"/>
              </a:solidFill>
            </a:endParaRPr>
          </a:p>
        </p:txBody>
      </p:sp>
      <p:sp>
        <p:nvSpPr>
          <p:cNvPr id="123" name="Trapezoid 122"/>
          <p:cNvSpPr/>
          <p:nvPr/>
        </p:nvSpPr>
        <p:spPr>
          <a:xfrm>
            <a:off x="3471803" y="2138671"/>
            <a:ext cx="2679802" cy="549388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11" y="1445451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70" y="1445451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134" name="TextBox 133"/>
          <p:cNvSpPr txBox="1"/>
          <p:nvPr/>
        </p:nvSpPr>
        <p:spPr>
          <a:xfrm>
            <a:off x="3974463" y="944996"/>
            <a:ext cx="159518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 smtClean="0"/>
              <a:t>Docker Images</a:t>
            </a:r>
            <a:endParaRPr lang="en-US" sz="1801" b="1" i="1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4192456" y="2588491"/>
            <a:ext cx="464" cy="1979995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5408642" y="2588490"/>
            <a:ext cx="8763" cy="1967034"/>
          </a:xfrm>
          <a:prstGeom prst="straightConnector1">
            <a:avLst/>
          </a:prstGeom>
          <a:ln w="3492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7" idx="2"/>
            <a:endCxn id="5" idx="2"/>
          </p:cNvCxnSpPr>
          <p:nvPr/>
        </p:nvCxnSpPr>
        <p:spPr>
          <a:xfrm rot="5400000" flipH="1">
            <a:off x="7783331" y="4068432"/>
            <a:ext cx="353821" cy="4477988"/>
          </a:xfrm>
          <a:prstGeom prst="bentConnector3">
            <a:avLst>
              <a:gd name="adj1" fmla="val -64609"/>
            </a:avLst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ounded Rectangle 55"/>
          <p:cNvSpPr/>
          <p:nvPr/>
        </p:nvSpPr>
        <p:spPr>
          <a:xfrm>
            <a:off x="10181188" y="5604190"/>
            <a:ext cx="1299783" cy="736789"/>
          </a:xfrm>
          <a:prstGeom prst="roundRect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867" y="5902128"/>
            <a:ext cx="645581" cy="347052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58" name="TextBox 57"/>
          <p:cNvSpPr txBox="1"/>
          <p:nvPr/>
        </p:nvSpPr>
        <p:spPr>
          <a:xfrm>
            <a:off x="10255243" y="5574003"/>
            <a:ext cx="12858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 smtClean="0"/>
              <a:t>Data Export</a:t>
            </a:r>
            <a:endParaRPr lang="en-US" sz="1801" dirty="0"/>
          </a:p>
        </p:txBody>
      </p:sp>
      <p:sp>
        <p:nvSpPr>
          <p:cNvPr id="18" name="Trapezoid 17"/>
          <p:cNvSpPr/>
          <p:nvPr/>
        </p:nvSpPr>
        <p:spPr>
          <a:xfrm rot="10800000">
            <a:off x="94789" y="4520289"/>
            <a:ext cx="1644525" cy="1029319"/>
          </a:xfrm>
          <a:prstGeom prst="trapezoid">
            <a:avLst>
              <a:gd name="adj" fmla="val 33777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69785" y="5902593"/>
            <a:ext cx="204456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8602" y="4509755"/>
            <a:ext cx="542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.txt</a:t>
            </a:r>
            <a:endParaRPr lang="en-US" sz="20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817695" y="482730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.</a:t>
            </a:r>
            <a:r>
              <a:rPr lang="en-US" sz="2000" b="1" i="1" dirty="0" err="1" smtClean="0"/>
              <a:t>shp</a:t>
            </a:r>
            <a:endParaRPr lang="en-US" sz="2000" b="1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981162" y="4459757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.jpg</a:t>
            </a:r>
            <a:endParaRPr lang="en-US" sz="2000" b="1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486302" y="5163209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.</a:t>
            </a:r>
            <a:r>
              <a:rPr lang="en-US" sz="2000" b="1" i="1" dirty="0" err="1" smtClean="0"/>
              <a:t>img</a:t>
            </a:r>
            <a:endParaRPr lang="en-US" sz="2000" b="1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4690" y="4867014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.</a:t>
            </a:r>
            <a:r>
              <a:rPr lang="en-US" sz="2000" b="1" i="1" dirty="0" err="1" smtClean="0"/>
              <a:t>xls</a:t>
            </a:r>
            <a:endParaRPr lang="en-US" sz="2000" b="1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1651698" y="5163209"/>
            <a:ext cx="11910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Sequence</a:t>
            </a:r>
          </a:p>
          <a:p>
            <a:r>
              <a:rPr lang="en-US" sz="2000" b="1" i="1" dirty="0" smtClean="0">
                <a:solidFill>
                  <a:schemeClr val="accent2"/>
                </a:solidFill>
              </a:rPr>
              <a:t>Avro</a:t>
            </a:r>
            <a:br>
              <a:rPr lang="en-US" sz="2000" b="1" i="1" dirty="0" smtClean="0">
                <a:solidFill>
                  <a:schemeClr val="accent2"/>
                </a:solidFill>
              </a:rPr>
            </a:br>
            <a:endParaRPr lang="en-US" sz="800" b="1" i="1" dirty="0" smtClean="0">
              <a:solidFill>
                <a:schemeClr val="accent2"/>
              </a:solidFill>
            </a:endParaRPr>
          </a:p>
          <a:p>
            <a:r>
              <a:rPr lang="en-US" sz="2000" b="1" i="1" dirty="0" smtClean="0">
                <a:solidFill>
                  <a:schemeClr val="accent2"/>
                </a:solidFill>
              </a:rPr>
              <a:t>Parquet</a:t>
            </a:r>
          </a:p>
          <a:p>
            <a:r>
              <a:rPr lang="en-US" sz="2000" b="1" i="1" dirty="0" err="1" smtClean="0">
                <a:solidFill>
                  <a:schemeClr val="accent2"/>
                </a:solidFill>
              </a:rPr>
              <a:t>ORCFiles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124" y="4300311"/>
            <a:ext cx="1709951" cy="255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81675" y="1285166"/>
            <a:ext cx="21857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Hadoop Frameworks</a:t>
            </a:r>
          </a:p>
          <a:p>
            <a:pPr algn="ctr"/>
            <a:r>
              <a:rPr lang="en-US" b="1" i="1" dirty="0" smtClean="0"/>
              <a:t>or</a:t>
            </a:r>
          </a:p>
          <a:p>
            <a:pPr algn="ctr"/>
            <a:r>
              <a:rPr lang="en-US" b="1" i="1" dirty="0" smtClean="0"/>
              <a:t>Standalone solutions</a:t>
            </a:r>
          </a:p>
          <a:p>
            <a:pPr algn="ctr"/>
            <a:r>
              <a:rPr lang="en-US" sz="1200" dirty="0" smtClean="0"/>
              <a:t>(e.g., using </a:t>
            </a:r>
            <a:r>
              <a:rPr lang="en-US" sz="1200" dirty="0" err="1" smtClean="0"/>
              <a:t>libHDFS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42" name="Elbow Connector 41"/>
          <p:cNvCxnSpPr>
            <a:stCxn id="39" idx="2"/>
            <a:endCxn id="77" idx="1"/>
          </p:cNvCxnSpPr>
          <p:nvPr/>
        </p:nvCxnSpPr>
        <p:spPr>
          <a:xfrm rot="16200000" flipH="1">
            <a:off x="1288925" y="3178775"/>
            <a:ext cx="2668281" cy="1097053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n 48"/>
          <p:cNvSpPr/>
          <p:nvPr/>
        </p:nvSpPr>
        <p:spPr>
          <a:xfrm>
            <a:off x="10432818" y="4549223"/>
            <a:ext cx="972065" cy="8098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4659" y="436961"/>
            <a:ext cx="179953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 smtClean="0"/>
              <a:t>Batch Processing</a:t>
            </a:r>
            <a:endParaRPr lang="en-US" sz="1801" b="1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7193429" y="1274757"/>
            <a:ext cx="22835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 smtClean="0"/>
              <a:t>Interactive Processing</a:t>
            </a:r>
            <a:endParaRPr lang="en-US" sz="1801" b="1" i="1" dirty="0"/>
          </a:p>
        </p:txBody>
      </p:sp>
      <p:cxnSp>
        <p:nvCxnSpPr>
          <p:cNvPr id="78" name="Straight Arrow Connector 77"/>
          <p:cNvCxnSpPr>
            <a:stCxn id="66" idx="1"/>
          </p:cNvCxnSpPr>
          <p:nvPr/>
        </p:nvCxnSpPr>
        <p:spPr>
          <a:xfrm flipH="1">
            <a:off x="8093195" y="4042198"/>
            <a:ext cx="813673" cy="0"/>
          </a:xfrm>
          <a:prstGeom prst="straightConnector1">
            <a:avLst/>
          </a:prstGeom>
          <a:ln w="5397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907760" y="5586112"/>
            <a:ext cx="2497123" cy="2481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32" idx="2"/>
          </p:cNvCxnSpPr>
          <p:nvPr/>
        </p:nvCxnSpPr>
        <p:spPr>
          <a:xfrm flipH="1" flipV="1">
            <a:off x="9440005" y="5301163"/>
            <a:ext cx="741183" cy="3030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49" idx="3"/>
          </p:cNvCxnSpPr>
          <p:nvPr/>
        </p:nvCxnSpPr>
        <p:spPr>
          <a:xfrm flipV="1">
            <a:off x="10192310" y="5359055"/>
            <a:ext cx="726541" cy="26397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68" y="2032740"/>
            <a:ext cx="1317632" cy="58515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15" y="1969954"/>
            <a:ext cx="925928" cy="625002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93" y="2018446"/>
            <a:ext cx="751422" cy="570044"/>
          </a:xfrm>
          <a:prstGeom prst="rect">
            <a:avLst/>
          </a:prstGeom>
        </p:spPr>
      </p:pic>
      <p:cxnSp>
        <p:nvCxnSpPr>
          <p:cNvPr id="118" name="Straight Connector 117"/>
          <p:cNvCxnSpPr/>
          <p:nvPr/>
        </p:nvCxnSpPr>
        <p:spPr>
          <a:xfrm>
            <a:off x="7445685" y="2664548"/>
            <a:ext cx="391367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742829" y="3078157"/>
            <a:ext cx="204524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 smtClean="0"/>
              <a:t>External Processing</a:t>
            </a:r>
            <a:endParaRPr lang="en-US" sz="1801" b="1" i="1" dirty="0"/>
          </a:p>
        </p:txBody>
      </p:sp>
    </p:spTree>
    <p:extLst>
      <p:ext uri="{BB962C8B-B14F-4D97-AF65-F5344CB8AC3E}">
        <p14:creationId xmlns:p14="http://schemas.microsoft.com/office/powerpoint/2010/main" val="35675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57706" y="289249"/>
            <a:ext cx="10223208" cy="6568751"/>
            <a:chOff x="357706" y="289249"/>
            <a:chExt cx="10223208" cy="6568751"/>
          </a:xfrm>
        </p:grpSpPr>
        <p:sp>
          <p:nvSpPr>
            <p:cNvPr id="40" name="Rectangle 39"/>
            <p:cNvSpPr/>
            <p:nvPr/>
          </p:nvSpPr>
          <p:spPr>
            <a:xfrm>
              <a:off x="357706" y="289249"/>
              <a:ext cx="10223208" cy="65687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57706" y="436961"/>
              <a:ext cx="9913224" cy="6315245"/>
              <a:chOff x="357706" y="436961"/>
              <a:chExt cx="9913224" cy="6315245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6703601" y="1776621"/>
                <a:ext cx="3567329" cy="112478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570430" y="5533132"/>
                <a:ext cx="1316258" cy="985135"/>
                <a:chOff x="345122" y="4009133"/>
                <a:chExt cx="1316258" cy="766976"/>
              </a:xfrm>
            </p:grpSpPr>
            <p:sp useBgFill="1">
              <p:nvSpPr>
                <p:cNvPr id="12" name="Rounded Rectangle 11"/>
                <p:cNvSpPr/>
                <p:nvPr/>
              </p:nvSpPr>
              <p:spPr>
                <a:xfrm>
                  <a:off x="345714" y="4039320"/>
                  <a:ext cx="1299783" cy="736789"/>
                </a:xfrm>
                <a:prstGeom prst="roundRect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 dirty="0"/>
                </a:p>
              </p:txBody>
            </p:sp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746" y="4337258"/>
                  <a:ext cx="645581" cy="347052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  <a:effectLst>
                  <a:softEdge rad="25400"/>
                </a:effectLst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345122" y="4009133"/>
                  <a:ext cx="1316258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1" dirty="0" smtClean="0"/>
                    <a:t>Data Import</a:t>
                  </a:r>
                  <a:endParaRPr lang="en-US" sz="1801" dirty="0"/>
                </a:p>
              </p:txBody>
            </p:sp>
          </p:grpSp>
          <p:sp>
            <p:nvSpPr>
              <p:cNvPr id="27" name="Rounded Rectangle 26"/>
              <p:cNvSpPr/>
              <p:nvPr/>
            </p:nvSpPr>
            <p:spPr>
              <a:xfrm>
                <a:off x="8490535" y="3434950"/>
                <a:ext cx="1780395" cy="296540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9095" y="4557687"/>
                <a:ext cx="786487" cy="694048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grpSp>
            <p:nvGrpSpPr>
              <p:cNvPr id="111" name="Group 110"/>
              <p:cNvGrpSpPr/>
              <p:nvPr/>
            </p:nvGrpSpPr>
            <p:grpSpPr>
              <a:xfrm>
                <a:off x="8652868" y="3750067"/>
                <a:ext cx="1503049" cy="584262"/>
                <a:chOff x="8163311" y="4573036"/>
                <a:chExt cx="1995625" cy="708170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8163311" y="4573036"/>
                  <a:ext cx="1995625" cy="70817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52233" y="4712266"/>
                  <a:ext cx="1417782" cy="42971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grpSp>
            <p:nvGrpSpPr>
              <p:cNvPr id="10" name="Group 9"/>
              <p:cNvGrpSpPr/>
              <p:nvPr/>
            </p:nvGrpSpPr>
            <p:grpSpPr>
              <a:xfrm>
                <a:off x="3171592" y="3370680"/>
                <a:ext cx="4921603" cy="3381526"/>
                <a:chOff x="1767521" y="3417031"/>
                <a:chExt cx="4921603" cy="3381526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1767521" y="3417031"/>
                  <a:ext cx="4921603" cy="3381526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39504" y="3703534"/>
                  <a:ext cx="4355345" cy="2473332"/>
                </a:xfrm>
                <a:prstGeom prst="rect">
                  <a:avLst/>
                </a:prstGeom>
              </p:spPr>
            </p:pic>
            <p:sp>
              <p:nvSpPr>
                <p:cNvPr id="116" name="TextBox 115"/>
                <p:cNvSpPr txBox="1"/>
                <p:nvPr/>
              </p:nvSpPr>
              <p:spPr>
                <a:xfrm>
                  <a:off x="1986647" y="6345236"/>
                  <a:ext cx="1287532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1" b="1" i="1" dirty="0">
                      <a:solidFill>
                        <a:srgbClr val="0070C0"/>
                      </a:solidFill>
                    </a:rPr>
                    <a:t>Hadoop 2.0</a:t>
                  </a:r>
                </a:p>
              </p:txBody>
            </p:sp>
          </p:grpSp>
          <p:sp>
            <p:nvSpPr>
              <p:cNvPr id="117" name="Rounded Rectangle 116"/>
              <p:cNvSpPr/>
              <p:nvPr/>
            </p:nvSpPr>
            <p:spPr>
              <a:xfrm>
                <a:off x="570430" y="865857"/>
                <a:ext cx="5853024" cy="203554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675736" y="2202601"/>
                <a:ext cx="1054359" cy="361012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1" b="1" i="1" dirty="0" err="1">
                    <a:solidFill>
                      <a:schemeClr val="tx1"/>
                    </a:solidFill>
                  </a:rPr>
                  <a:t>MRDocker</a:t>
                </a:r>
                <a:endParaRPr lang="en-US" sz="1401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4898906" y="2221263"/>
                <a:ext cx="1054359" cy="346213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accent4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1" b="1" i="1" dirty="0" err="1">
                    <a:solidFill>
                      <a:schemeClr val="tx1"/>
                    </a:solidFill>
                  </a:rPr>
                  <a:t>SprDocker</a:t>
                </a:r>
                <a:endParaRPr lang="en-US" sz="1401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rapezoid 122"/>
              <p:cNvSpPr/>
              <p:nvPr/>
            </p:nvSpPr>
            <p:spPr>
              <a:xfrm>
                <a:off x="3471803" y="2138671"/>
                <a:ext cx="2679802" cy="549388"/>
              </a:xfrm>
              <a:prstGeom prst="trapezoi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3911" y="1445451"/>
                <a:ext cx="665509" cy="58728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6370" y="1445451"/>
                <a:ext cx="665509" cy="58728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3974463" y="944996"/>
                <a:ext cx="159518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 smtClean="0"/>
                  <a:t>Docker Images</a:t>
                </a:r>
                <a:endParaRPr lang="en-US" sz="1801" b="1" i="1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H="1">
                <a:off x="4192456" y="2588491"/>
                <a:ext cx="464" cy="1979995"/>
              </a:xfrm>
              <a:prstGeom prst="straightConnector1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5408642" y="2588490"/>
                <a:ext cx="8763" cy="1967034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>
                <a:stCxn id="27" idx="2"/>
                <a:endCxn id="5" idx="2"/>
              </p:cNvCxnSpPr>
              <p:nvPr/>
            </p:nvCxnSpPr>
            <p:spPr>
              <a:xfrm rot="5400000" flipH="1">
                <a:off x="7416070" y="4435694"/>
                <a:ext cx="269842" cy="3659485"/>
              </a:xfrm>
              <a:prstGeom prst="bentConnector3">
                <a:avLst>
                  <a:gd name="adj1" fmla="val -84716"/>
                </a:avLst>
              </a:prstGeom>
              <a:ln w="44450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rapezoid 17"/>
              <p:cNvSpPr/>
              <p:nvPr/>
            </p:nvSpPr>
            <p:spPr>
              <a:xfrm rot="10800000">
                <a:off x="570429" y="4520288"/>
                <a:ext cx="1467466" cy="1029319"/>
              </a:xfrm>
              <a:prstGeom prst="trapezoid">
                <a:avLst>
                  <a:gd name="adj" fmla="val 33777"/>
                </a:avLst>
              </a:prstGeom>
              <a:solidFill>
                <a:schemeClr val="bg1"/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886688" y="5887616"/>
                <a:ext cx="1727663" cy="14977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90529" y="4425776"/>
                <a:ext cx="5422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.txt</a:t>
                </a:r>
                <a:endParaRPr lang="en-US" sz="2000" b="1" i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153601" y="4827306"/>
                <a:ext cx="623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.</a:t>
                </a:r>
                <a:r>
                  <a:rPr lang="en-US" sz="2000" b="1" i="1" dirty="0" err="1" smtClean="0"/>
                  <a:t>shp</a:t>
                </a:r>
                <a:endParaRPr lang="en-US" sz="2000" b="1" i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279744" y="4459757"/>
                <a:ext cx="5886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.jpg</a:t>
                </a:r>
                <a:endParaRPr lang="en-US" sz="2000" b="1" i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06187" y="5163209"/>
                <a:ext cx="6575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.</a:t>
                </a:r>
                <a:r>
                  <a:rPr lang="en-US" sz="2000" b="1" i="1" dirty="0" err="1" smtClean="0"/>
                  <a:t>img</a:t>
                </a:r>
                <a:endParaRPr lang="en-US" sz="2000" b="1" i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34575" y="4740014"/>
                <a:ext cx="535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.</a:t>
                </a:r>
                <a:r>
                  <a:rPr lang="en-US" sz="2000" b="1" i="1" dirty="0" err="1" smtClean="0"/>
                  <a:t>xls</a:t>
                </a:r>
                <a:endParaRPr lang="en-US" sz="2000" b="1" i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78277" y="5200533"/>
                <a:ext cx="1191095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>
                    <a:solidFill>
                      <a:schemeClr val="accent2"/>
                    </a:solidFill>
                  </a:rPr>
                  <a:t>Sequence</a:t>
                </a:r>
              </a:p>
              <a:p>
                <a:r>
                  <a:rPr lang="en-US" sz="2000" b="1" i="1" dirty="0" smtClean="0">
                    <a:solidFill>
                      <a:schemeClr val="accent2"/>
                    </a:solidFill>
                  </a:rPr>
                  <a:t>Avro</a:t>
                </a:r>
                <a:br>
                  <a:rPr lang="en-US" sz="2000" b="1" i="1" dirty="0" smtClean="0">
                    <a:solidFill>
                      <a:schemeClr val="accent2"/>
                    </a:solidFill>
                  </a:rPr>
                </a:br>
                <a:endParaRPr lang="en-US" sz="800" b="1" i="1" dirty="0" smtClean="0">
                  <a:solidFill>
                    <a:schemeClr val="accent2"/>
                  </a:solidFill>
                </a:endParaRPr>
              </a:p>
              <a:p>
                <a:r>
                  <a:rPr lang="en-US" sz="2000" b="1" i="1" dirty="0" smtClean="0">
                    <a:solidFill>
                      <a:schemeClr val="accent2"/>
                    </a:solidFill>
                  </a:rPr>
                  <a:t>Parquet</a:t>
                </a:r>
              </a:p>
              <a:p>
                <a:r>
                  <a:rPr lang="en-US" sz="2000" b="1" i="1" dirty="0" err="1" smtClean="0">
                    <a:solidFill>
                      <a:schemeClr val="accent2"/>
                    </a:solidFill>
                  </a:rPr>
                  <a:t>ORCFiles</a:t>
                </a:r>
                <a:endParaRPr lang="en-US" sz="20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7706" y="4300311"/>
                <a:ext cx="1709951" cy="255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81675" y="1285166"/>
                <a:ext cx="218572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i="1" dirty="0" smtClean="0"/>
                  <a:t>Hadoop Frameworks</a:t>
                </a:r>
              </a:p>
              <a:p>
                <a:pPr algn="ctr"/>
                <a:r>
                  <a:rPr lang="en-US" b="1" i="1" dirty="0" smtClean="0"/>
                  <a:t>or</a:t>
                </a:r>
              </a:p>
              <a:p>
                <a:pPr algn="ctr"/>
                <a:r>
                  <a:rPr lang="en-US" b="1" i="1" dirty="0" smtClean="0"/>
                  <a:t>Standalone solutions</a:t>
                </a:r>
              </a:p>
              <a:p>
                <a:pPr algn="ctr"/>
                <a:r>
                  <a:rPr lang="en-US" sz="1200" dirty="0" smtClean="0"/>
                  <a:t>(e.g., using </a:t>
                </a:r>
                <a:r>
                  <a:rPr lang="en-US" sz="1200" dirty="0" err="1" smtClean="0"/>
                  <a:t>libHDFS</a:t>
                </a:r>
                <a:r>
                  <a:rPr lang="en-US" sz="1200" dirty="0" smtClean="0"/>
                  <a:t>)</a:t>
                </a:r>
                <a:endParaRPr lang="en-US" sz="1200" dirty="0"/>
              </a:p>
            </p:txBody>
          </p:sp>
          <p:cxnSp>
            <p:nvCxnSpPr>
              <p:cNvPr id="42" name="Elbow Connector 41"/>
              <p:cNvCxnSpPr>
                <a:stCxn id="39" idx="2"/>
              </p:cNvCxnSpPr>
              <p:nvPr/>
            </p:nvCxnSpPr>
            <p:spPr>
              <a:xfrm rot="16200000" flipH="1">
                <a:off x="1704634" y="2763067"/>
                <a:ext cx="1826299" cy="1086488"/>
              </a:xfrm>
              <a:prstGeom prst="bentConnector3">
                <a:avLst>
                  <a:gd name="adj1" fmla="val 100068"/>
                </a:avLst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Can 48"/>
              <p:cNvSpPr/>
              <p:nvPr/>
            </p:nvSpPr>
            <p:spPr>
              <a:xfrm>
                <a:off x="8913398" y="5434098"/>
                <a:ext cx="972065" cy="80983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DBMS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34659" y="436961"/>
                <a:ext cx="1799532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 smtClean="0"/>
                  <a:t>Batch Processing</a:t>
                </a:r>
                <a:endParaRPr lang="en-US" sz="1801" b="1" i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713422" y="1414722"/>
                <a:ext cx="228357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 smtClean="0"/>
                  <a:t>Interactive Processing</a:t>
                </a:r>
                <a:endParaRPr lang="en-US" sz="1801" b="1" i="1" dirty="0"/>
              </a:p>
            </p:txBody>
          </p: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368" y="2108036"/>
                <a:ext cx="1148083" cy="509857"/>
              </a:xfrm>
              <a:prstGeom prst="rect">
                <a:avLst/>
              </a:prstGeom>
            </p:spPr>
          </p:pic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3111" y="2138671"/>
                <a:ext cx="675977" cy="456285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2293" y="2138670"/>
                <a:ext cx="592944" cy="449819"/>
              </a:xfrm>
              <a:prstGeom prst="rect">
                <a:avLst/>
              </a:prstGeom>
            </p:spPr>
          </p:pic>
          <p:sp>
            <p:nvSpPr>
              <p:cNvPr id="138" name="TextBox 137"/>
              <p:cNvSpPr txBox="1"/>
              <p:nvPr/>
            </p:nvSpPr>
            <p:spPr>
              <a:xfrm>
                <a:off x="8580655" y="3078157"/>
                <a:ext cx="1621791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 smtClean="0"/>
                  <a:t>Externalization</a:t>
                </a:r>
                <a:endParaRPr lang="en-US" sz="1801" b="1" i="1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721247" y="2853979"/>
                <a:ext cx="1074190" cy="1714507"/>
              </a:xfrm>
              <a:prstGeom prst="straightConnector1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428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176683" y="646408"/>
            <a:ext cx="8036018" cy="2152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6" name="Rounded Rectangle 105"/>
          <p:cNvSpPr/>
          <p:nvPr/>
        </p:nvSpPr>
        <p:spPr>
          <a:xfrm>
            <a:off x="5550708" y="2025652"/>
            <a:ext cx="1054359" cy="3610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i="1" dirty="0" err="1">
                <a:solidFill>
                  <a:schemeClr val="tx1"/>
                </a:solidFill>
              </a:rPr>
              <a:t>MRDocker</a:t>
            </a:r>
            <a:endParaRPr lang="en-US" sz="1401" b="1" i="1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6773878" y="2044314"/>
            <a:ext cx="1054359" cy="346213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i="1" dirty="0" err="1">
                <a:solidFill>
                  <a:schemeClr val="tx1"/>
                </a:solidFill>
              </a:rPr>
              <a:t>SprDocker</a:t>
            </a:r>
            <a:endParaRPr lang="en-US" sz="1401" b="1" i="1" dirty="0">
              <a:solidFill>
                <a:schemeClr val="tx1"/>
              </a:solidFill>
            </a:endParaRPr>
          </a:p>
        </p:txBody>
      </p:sp>
      <p:sp>
        <p:nvSpPr>
          <p:cNvPr id="123" name="Trapezoid 122"/>
          <p:cNvSpPr/>
          <p:nvPr/>
        </p:nvSpPr>
        <p:spPr>
          <a:xfrm>
            <a:off x="5346775" y="1961722"/>
            <a:ext cx="2679802" cy="549388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83" y="1268502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42" y="1268502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134" name="TextBox 133"/>
          <p:cNvSpPr txBox="1"/>
          <p:nvPr/>
        </p:nvSpPr>
        <p:spPr>
          <a:xfrm>
            <a:off x="5849435" y="768047"/>
            <a:ext cx="159518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 smtClean="0"/>
              <a:t>Docker Images</a:t>
            </a:r>
            <a:endParaRPr lang="en-US" sz="1801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23337" y="893364"/>
            <a:ext cx="489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Standalone </a:t>
            </a:r>
            <a:r>
              <a:rPr lang="en-US" b="1" i="1" dirty="0" smtClean="0"/>
              <a:t>solutions or Hadoop Frameworks</a:t>
            </a:r>
            <a:endParaRPr lang="en-US" b="1" i="1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781314" y="186395"/>
            <a:ext cx="179953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 smtClean="0"/>
              <a:t>Batch Processing</a:t>
            </a:r>
            <a:endParaRPr lang="en-US" sz="1801" b="1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8461808" y="1312081"/>
            <a:ext cx="3525693" cy="1486681"/>
            <a:chOff x="6703601" y="1414722"/>
            <a:chExt cx="3567329" cy="1486681"/>
          </a:xfrm>
        </p:grpSpPr>
        <p:sp>
          <p:nvSpPr>
            <p:cNvPr id="94" name="Rounded Rectangle 93"/>
            <p:cNvSpPr/>
            <p:nvPr/>
          </p:nvSpPr>
          <p:spPr>
            <a:xfrm>
              <a:off x="6703601" y="1776621"/>
              <a:ext cx="3567329" cy="112478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713422" y="1414722"/>
              <a:ext cx="228357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 smtClean="0"/>
                <a:t>Interactive Processing</a:t>
              </a:r>
              <a:endParaRPr lang="en-US" sz="1801" b="1" i="1" dirty="0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368" y="2108036"/>
              <a:ext cx="1148083" cy="509857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111" y="2138671"/>
              <a:ext cx="675977" cy="456285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2293" y="2138670"/>
              <a:ext cx="592944" cy="449819"/>
            </a:xfrm>
            <a:prstGeom prst="rect">
              <a:avLst/>
            </a:prstGeom>
          </p:spPr>
        </p:pic>
      </p:grpSp>
      <p:sp>
        <p:nvSpPr>
          <p:cNvPr id="27" name="Rounded Rectangle 26"/>
          <p:cNvSpPr/>
          <p:nvPr/>
        </p:nvSpPr>
        <p:spPr>
          <a:xfrm>
            <a:off x="10207106" y="3332309"/>
            <a:ext cx="1780395" cy="296540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66" y="4455046"/>
            <a:ext cx="786487" cy="69404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grpSp>
        <p:nvGrpSpPr>
          <p:cNvPr id="111" name="Group 110"/>
          <p:cNvGrpSpPr/>
          <p:nvPr/>
        </p:nvGrpSpPr>
        <p:grpSpPr>
          <a:xfrm>
            <a:off x="10369439" y="3647426"/>
            <a:ext cx="1503049" cy="584262"/>
            <a:chOff x="8163311" y="4573036"/>
            <a:chExt cx="1995625" cy="708170"/>
          </a:xfrm>
        </p:grpSpPr>
        <p:sp>
          <p:nvSpPr>
            <p:cNvPr id="66" name="Rectangle 65"/>
            <p:cNvSpPr/>
            <p:nvPr/>
          </p:nvSpPr>
          <p:spPr>
            <a:xfrm>
              <a:off x="8163311" y="4573036"/>
              <a:ext cx="1995625" cy="70817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233" y="4712266"/>
              <a:ext cx="1417782" cy="42971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49" name="Can 48"/>
          <p:cNvSpPr/>
          <p:nvPr/>
        </p:nvSpPr>
        <p:spPr>
          <a:xfrm>
            <a:off x="10629969" y="5331457"/>
            <a:ext cx="972065" cy="8098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0297226" y="2975516"/>
            <a:ext cx="16217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 smtClean="0"/>
              <a:t>Externalization</a:t>
            </a:r>
            <a:endParaRPr lang="en-US" sz="1801" b="1" i="1" dirty="0"/>
          </a:p>
        </p:txBody>
      </p:sp>
      <p:pic>
        <p:nvPicPr>
          <p:cNvPr id="1026" name="Picture 2" descr="http://impala.io/img/impala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823" y="1274444"/>
            <a:ext cx="650439" cy="121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awq.incubator.apache.org/images/logo-hawq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8" y="1467857"/>
            <a:ext cx="1811548" cy="63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/>
          <p:cNvGrpSpPr/>
          <p:nvPr/>
        </p:nvGrpSpPr>
        <p:grpSpPr>
          <a:xfrm>
            <a:off x="120697" y="3436991"/>
            <a:ext cx="4614046" cy="2935817"/>
            <a:chOff x="120697" y="3436991"/>
            <a:chExt cx="4614046" cy="2935817"/>
          </a:xfrm>
        </p:grpSpPr>
        <p:sp>
          <p:nvSpPr>
            <p:cNvPr id="24" name="Rectangle 23"/>
            <p:cNvSpPr/>
            <p:nvPr/>
          </p:nvSpPr>
          <p:spPr>
            <a:xfrm>
              <a:off x="267003" y="3592841"/>
              <a:ext cx="1271612" cy="255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0697" y="3436991"/>
              <a:ext cx="4614046" cy="2935817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2835" y="3518237"/>
              <a:ext cx="1786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6"/>
                  </a:solidFill>
                </a:rPr>
                <a:t>Docker Swarm</a:t>
              </a:r>
              <a:endParaRPr lang="en-US" b="1" i="1" dirty="0">
                <a:solidFill>
                  <a:schemeClr val="accent6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634792" y="4119642"/>
              <a:ext cx="1643553" cy="7998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716851" y="4201703"/>
              <a:ext cx="1643553" cy="7998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91105" y="4291583"/>
              <a:ext cx="1643553" cy="7998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880984" y="4389277"/>
              <a:ext cx="1643553" cy="7998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54843" y="4483961"/>
              <a:ext cx="1643553" cy="7998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80630" y="4593436"/>
              <a:ext cx="740357" cy="231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Flask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262604" y="4977070"/>
              <a:ext cx="1006046" cy="235865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 err="1" smtClean="0">
                  <a:solidFill>
                    <a:srgbClr val="FFC000"/>
                  </a:solidFill>
                </a:rPr>
                <a:t>PySpark</a:t>
              </a:r>
              <a:endParaRPr lang="en-US" sz="1600" b="1" i="1" dirty="0">
                <a:solidFill>
                  <a:srgbClr val="FFC000"/>
                </a:solidFill>
              </a:endParaRP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535" y="4507001"/>
              <a:ext cx="290842" cy="246108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13" name="Rectangle 112"/>
            <p:cNvSpPr/>
            <p:nvPr/>
          </p:nvSpPr>
          <p:spPr>
            <a:xfrm>
              <a:off x="205224" y="4122753"/>
              <a:ext cx="2014171" cy="7998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3404" y="4207796"/>
              <a:ext cx="2000246" cy="10791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11407" y="4745843"/>
              <a:ext cx="1346322" cy="231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Import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01307" y="4245882"/>
              <a:ext cx="1194960" cy="514537"/>
              <a:chOff x="312065" y="5542840"/>
              <a:chExt cx="1194960" cy="514537"/>
            </a:xfrm>
          </p:grpSpPr>
          <p:sp>
            <p:nvSpPr>
              <p:cNvPr id="18" name="Trapezoid 17"/>
              <p:cNvSpPr/>
              <p:nvPr/>
            </p:nvSpPr>
            <p:spPr>
              <a:xfrm rot="10800000">
                <a:off x="312065" y="5574860"/>
                <a:ext cx="1194960" cy="460259"/>
              </a:xfrm>
              <a:prstGeom prst="trapezoid">
                <a:avLst>
                  <a:gd name="adj" fmla="val 33777"/>
                </a:avLst>
              </a:prstGeom>
              <a:solidFill>
                <a:schemeClr val="bg1"/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33460" y="5542840"/>
                <a:ext cx="4346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 smtClean="0"/>
                  <a:t>.txt</a:t>
                </a:r>
                <a:endParaRPr lang="en-US" sz="1400" b="1" i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72837" y="5544925"/>
                <a:ext cx="4924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 smtClean="0"/>
                  <a:t>.</a:t>
                </a:r>
                <a:r>
                  <a:rPr lang="en-US" sz="1400" b="1" i="1" dirty="0" err="1" smtClean="0"/>
                  <a:t>shp</a:t>
                </a:r>
                <a:endParaRPr lang="en-US" sz="1400" b="1" i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32709" y="5542953"/>
                <a:ext cx="468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 smtClean="0"/>
                  <a:t>.jpg</a:t>
                </a:r>
                <a:endParaRPr lang="en-US" sz="1400" b="1" i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19167" y="5749600"/>
                <a:ext cx="5164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 smtClean="0"/>
                  <a:t>.</a:t>
                </a:r>
                <a:r>
                  <a:rPr lang="en-US" sz="1400" b="1" i="1" dirty="0" err="1" smtClean="0"/>
                  <a:t>img</a:t>
                </a:r>
                <a:endParaRPr lang="en-US" sz="1400" b="1" i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28281" y="5740842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 smtClean="0"/>
                  <a:t>.</a:t>
                </a:r>
                <a:r>
                  <a:rPr lang="en-US" sz="1400" b="1" i="1" dirty="0" err="1" smtClean="0"/>
                  <a:t>xls</a:t>
                </a:r>
                <a:endParaRPr lang="en-US" sz="1400" b="1" i="1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447865" y="4277902"/>
              <a:ext cx="157710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33072" y="4992338"/>
              <a:ext cx="2164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accent2"/>
                  </a:solidFill>
                </a:rPr>
                <a:t>Sequence     Avro      ORC</a:t>
              </a:r>
              <a:endParaRPr lang="en-US" sz="1400" b="1" i="1" dirty="0">
                <a:solidFill>
                  <a:schemeClr val="accent2"/>
                </a:solidFill>
              </a:endParaRPr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736" y="4230189"/>
              <a:ext cx="356426" cy="246108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30" name="Down Arrow 129"/>
            <p:cNvSpPr/>
            <p:nvPr/>
          </p:nvSpPr>
          <p:spPr>
            <a:xfrm>
              <a:off x="1156150" y="5283818"/>
              <a:ext cx="352150" cy="379846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040307" y="3268039"/>
            <a:ext cx="4936214" cy="3553456"/>
            <a:chOff x="5040307" y="3268039"/>
            <a:chExt cx="4936214" cy="3553456"/>
          </a:xfrm>
        </p:grpSpPr>
        <p:grpSp>
          <p:nvGrpSpPr>
            <p:cNvPr id="10" name="Group 9"/>
            <p:cNvGrpSpPr/>
            <p:nvPr/>
          </p:nvGrpSpPr>
          <p:grpSpPr>
            <a:xfrm>
              <a:off x="5050548" y="3439969"/>
              <a:ext cx="4921603" cy="3381526"/>
              <a:chOff x="1767521" y="3417031"/>
              <a:chExt cx="4921603" cy="338152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767521" y="3417031"/>
                <a:ext cx="4921603" cy="338152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9504" y="3703534"/>
                <a:ext cx="4355345" cy="2473332"/>
              </a:xfrm>
              <a:prstGeom prst="rect">
                <a:avLst/>
              </a:prstGeom>
            </p:spPr>
          </p:pic>
          <p:sp>
            <p:nvSpPr>
              <p:cNvPr id="116" name="TextBox 115"/>
              <p:cNvSpPr txBox="1"/>
              <p:nvPr/>
            </p:nvSpPr>
            <p:spPr>
              <a:xfrm>
                <a:off x="5264824" y="3549311"/>
                <a:ext cx="1287532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>
                    <a:solidFill>
                      <a:srgbClr val="0070C0"/>
                    </a:solidFill>
                  </a:rPr>
                  <a:t>Hadoop 2.0</a:t>
                </a: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5040307" y="6649565"/>
              <a:ext cx="4936214" cy="171930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049638" y="3268039"/>
              <a:ext cx="0" cy="338152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9969991" y="3420439"/>
              <a:ext cx="0" cy="338152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049638" y="3436991"/>
              <a:ext cx="4926063" cy="293581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Elbow Connector 40"/>
          <p:cNvCxnSpPr>
            <a:stCxn id="27" idx="2"/>
          </p:cNvCxnSpPr>
          <p:nvPr/>
        </p:nvCxnSpPr>
        <p:spPr>
          <a:xfrm rot="5400000" flipH="1">
            <a:off x="7951726" y="3152139"/>
            <a:ext cx="92423" cy="6198733"/>
          </a:xfrm>
          <a:prstGeom prst="bentConnector4">
            <a:avLst>
              <a:gd name="adj1" fmla="val -338200"/>
              <a:gd name="adj2" fmla="val 100080"/>
            </a:avLst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1211" y="5665111"/>
            <a:ext cx="9591314" cy="52363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			            HDFS  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6032765" y="2386664"/>
            <a:ext cx="34663" cy="224713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8" idx="2"/>
          </p:cNvCxnSpPr>
          <p:nvPr/>
        </p:nvCxnSpPr>
        <p:spPr>
          <a:xfrm flipH="1">
            <a:off x="7283615" y="2390527"/>
            <a:ext cx="17443" cy="2230314"/>
          </a:xfrm>
          <a:prstGeom prst="straightConnector1">
            <a:avLst/>
          </a:prstGeom>
          <a:ln w="3492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Bent Arrow 128"/>
          <p:cNvSpPr/>
          <p:nvPr/>
        </p:nvSpPr>
        <p:spPr>
          <a:xfrm rot="5400000">
            <a:off x="3961890" y="2148660"/>
            <a:ext cx="1532352" cy="946617"/>
          </a:xfrm>
          <a:prstGeom prst="bentArrow">
            <a:avLst>
              <a:gd name="adj1" fmla="val 15304"/>
              <a:gd name="adj2" fmla="val 1486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616851" y="2751340"/>
            <a:ext cx="1108733" cy="1864329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10156316" y="1076255"/>
            <a:ext cx="1087072" cy="17225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6" name="TextBox 95"/>
          <p:cNvSpPr txBox="1"/>
          <p:nvPr/>
        </p:nvSpPr>
        <p:spPr>
          <a:xfrm>
            <a:off x="10104004" y="260826"/>
            <a:ext cx="127934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i="1" dirty="0" smtClean="0"/>
              <a:t>Interactive </a:t>
            </a:r>
            <a:endParaRPr lang="en-US" sz="1801" b="1" i="1" dirty="0" smtClean="0"/>
          </a:p>
          <a:p>
            <a:r>
              <a:rPr lang="en-US" sz="1801" b="1" i="1" dirty="0" smtClean="0"/>
              <a:t>Processing</a:t>
            </a:r>
            <a:endParaRPr lang="en-US" sz="1801" b="1" i="1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74" y="1212116"/>
            <a:ext cx="596646" cy="442739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293" y="1656344"/>
            <a:ext cx="336209" cy="40640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293" y="2235754"/>
            <a:ext cx="321836" cy="431984"/>
          </a:xfrm>
          <a:prstGeom prst="rect">
            <a:avLst/>
          </a:prstGeom>
        </p:spPr>
      </p:pic>
      <p:grpSp>
        <p:nvGrpSpPr>
          <p:cNvPr id="154" name="Group 153"/>
          <p:cNvGrpSpPr/>
          <p:nvPr/>
        </p:nvGrpSpPr>
        <p:grpSpPr>
          <a:xfrm>
            <a:off x="1334958" y="14412"/>
            <a:ext cx="1780395" cy="2883655"/>
            <a:chOff x="10207106" y="3414061"/>
            <a:chExt cx="1780395" cy="2883655"/>
          </a:xfrm>
        </p:grpSpPr>
        <p:sp>
          <p:nvSpPr>
            <p:cNvPr id="27" name="Rounded Rectangle 26"/>
            <p:cNvSpPr/>
            <p:nvPr/>
          </p:nvSpPr>
          <p:spPr>
            <a:xfrm>
              <a:off x="10207106" y="3848054"/>
              <a:ext cx="1780395" cy="244966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0369439" y="4179274"/>
              <a:ext cx="1503049" cy="584262"/>
              <a:chOff x="8163311" y="4573036"/>
              <a:chExt cx="1995625" cy="70817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163311" y="4573036"/>
                <a:ext cx="1995625" cy="70817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2233" y="4712266"/>
                <a:ext cx="1417782" cy="429711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49" name="Can 48"/>
            <p:cNvSpPr/>
            <p:nvPr/>
          </p:nvSpPr>
          <p:spPr>
            <a:xfrm>
              <a:off x="10629969" y="5182161"/>
              <a:ext cx="972065" cy="80983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297226" y="3414061"/>
              <a:ext cx="162179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 smtClean="0"/>
                <a:t>Externalization</a:t>
              </a:r>
              <a:endParaRPr lang="en-US" sz="1801" b="1" i="1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668236" y="3592841"/>
            <a:ext cx="1271612" cy="255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8580" y="3436991"/>
            <a:ext cx="4837396" cy="293581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41474" y="3499575"/>
            <a:ext cx="17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/>
                </a:solidFill>
              </a:rPr>
              <a:t>Docker Swarm</a:t>
            </a:r>
            <a:endParaRPr lang="en-US" b="1" i="1" dirty="0">
              <a:solidFill>
                <a:schemeClr val="accent6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036025" y="4119642"/>
            <a:ext cx="1643553" cy="7998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118084" y="4201703"/>
            <a:ext cx="1643553" cy="7998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192338" y="4291583"/>
            <a:ext cx="1643553" cy="7998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282216" y="4389277"/>
            <a:ext cx="1643553" cy="7998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356075" y="4483961"/>
            <a:ext cx="1643553" cy="7998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581863" y="4593436"/>
            <a:ext cx="740357" cy="23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Flask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663837" y="4977070"/>
            <a:ext cx="1006045" cy="235865"/>
          </a:xfrm>
          <a:prstGeom prst="rect">
            <a:avLst/>
          </a:prstGeom>
          <a:solidFill>
            <a:schemeClr val="bg1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err="1" smtClean="0">
                <a:solidFill>
                  <a:srgbClr val="FFC000"/>
                </a:solidFill>
              </a:rPr>
              <a:t>PySpark</a:t>
            </a:r>
            <a:endParaRPr lang="en-US" sz="1600" b="1" i="1" dirty="0">
              <a:solidFill>
                <a:srgbClr val="FFC000"/>
              </a:solidFill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67" y="4507001"/>
            <a:ext cx="290842" cy="24610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113" name="Rectangle 112"/>
          <p:cNvSpPr/>
          <p:nvPr/>
        </p:nvSpPr>
        <p:spPr>
          <a:xfrm>
            <a:off x="606457" y="4122753"/>
            <a:ext cx="2014171" cy="7998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94637" y="4207796"/>
            <a:ext cx="2000247" cy="10791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2640" y="4745843"/>
            <a:ext cx="1346322" cy="23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Import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002540" y="4245882"/>
            <a:ext cx="1194960" cy="514537"/>
            <a:chOff x="312065" y="5542840"/>
            <a:chExt cx="1194960" cy="514537"/>
          </a:xfrm>
        </p:grpSpPr>
        <p:sp>
          <p:nvSpPr>
            <p:cNvPr id="18" name="Trapezoid 17"/>
            <p:cNvSpPr/>
            <p:nvPr/>
          </p:nvSpPr>
          <p:spPr>
            <a:xfrm rot="10800000">
              <a:off x="312065" y="5574860"/>
              <a:ext cx="1194960" cy="460259"/>
            </a:xfrm>
            <a:prstGeom prst="trapezoid">
              <a:avLst>
                <a:gd name="adj" fmla="val 33777"/>
              </a:avLst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3460" y="5542840"/>
              <a:ext cx="434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.txt</a:t>
              </a:r>
              <a:endParaRPr lang="en-US" sz="1400" b="1" i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72837" y="5544925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.</a:t>
              </a:r>
              <a:r>
                <a:rPr lang="en-US" sz="1400" b="1" i="1" dirty="0" err="1" smtClean="0"/>
                <a:t>shp</a:t>
              </a:r>
              <a:endParaRPr lang="en-US" sz="1400" b="1" i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2709" y="5542953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.jpg</a:t>
              </a:r>
              <a:endParaRPr lang="en-US" sz="1400" b="1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9167" y="5749600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.</a:t>
              </a:r>
              <a:r>
                <a:rPr lang="en-US" sz="1400" b="1" i="1" dirty="0" err="1" smtClean="0"/>
                <a:t>img</a:t>
              </a:r>
              <a:endParaRPr lang="en-US" sz="1400" b="1" i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8281" y="5740842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.</a:t>
              </a:r>
              <a:r>
                <a:rPr lang="en-US" sz="1400" b="1" i="1" dirty="0" err="1" smtClean="0"/>
                <a:t>xls</a:t>
              </a:r>
              <a:endParaRPr lang="en-US" sz="1400" b="1" i="1" dirty="0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849098" y="4277902"/>
            <a:ext cx="157710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34305" y="4992338"/>
            <a:ext cx="216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accent2"/>
                </a:solidFill>
              </a:rPr>
              <a:t>Sequence     Avro      ORC</a:t>
            </a:r>
            <a:endParaRPr lang="en-US" sz="1400" b="1" i="1" dirty="0">
              <a:solidFill>
                <a:schemeClr val="accent2"/>
              </a:solidFill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68" y="4230189"/>
            <a:ext cx="356426" cy="24610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grpSp>
        <p:nvGrpSpPr>
          <p:cNvPr id="143" name="Group 142"/>
          <p:cNvGrpSpPr/>
          <p:nvPr/>
        </p:nvGrpSpPr>
        <p:grpSpPr>
          <a:xfrm>
            <a:off x="6085343" y="3268039"/>
            <a:ext cx="5783196" cy="3553456"/>
            <a:chOff x="5040307" y="3268039"/>
            <a:chExt cx="4936214" cy="3553456"/>
          </a:xfrm>
        </p:grpSpPr>
        <p:grpSp>
          <p:nvGrpSpPr>
            <p:cNvPr id="10" name="Group 9"/>
            <p:cNvGrpSpPr/>
            <p:nvPr/>
          </p:nvGrpSpPr>
          <p:grpSpPr>
            <a:xfrm>
              <a:off x="5050548" y="3439969"/>
              <a:ext cx="4921603" cy="3381526"/>
              <a:chOff x="1767521" y="3417031"/>
              <a:chExt cx="4921603" cy="338152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767521" y="3417031"/>
                <a:ext cx="4921603" cy="338152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9504" y="3703534"/>
                <a:ext cx="4355345" cy="2473332"/>
              </a:xfrm>
              <a:prstGeom prst="rect">
                <a:avLst/>
              </a:prstGeom>
            </p:spPr>
          </p:pic>
          <p:sp>
            <p:nvSpPr>
              <p:cNvPr id="116" name="TextBox 115"/>
              <p:cNvSpPr txBox="1"/>
              <p:nvPr/>
            </p:nvSpPr>
            <p:spPr>
              <a:xfrm>
                <a:off x="5567465" y="3446670"/>
                <a:ext cx="1118526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b="1" i="1" dirty="0">
                    <a:solidFill>
                      <a:srgbClr val="0070C0"/>
                    </a:solidFill>
                  </a:rPr>
                  <a:t>Hadoop 2.0</a:t>
                </a: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5040307" y="6649565"/>
              <a:ext cx="4936214" cy="171930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049638" y="3268039"/>
              <a:ext cx="0" cy="338152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9969991" y="3420439"/>
              <a:ext cx="0" cy="338152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049638" y="3436991"/>
              <a:ext cx="4926063" cy="293581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930539" y="5665111"/>
            <a:ext cx="8705269" cy="52363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			            HDFS  </a:t>
            </a:r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6363477" y="646408"/>
            <a:ext cx="3276811" cy="2152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6" name="Rounded Rectangle 105"/>
          <p:cNvSpPr/>
          <p:nvPr/>
        </p:nvSpPr>
        <p:spPr>
          <a:xfrm>
            <a:off x="6791680" y="2025652"/>
            <a:ext cx="1054359" cy="3610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i="1" dirty="0" err="1">
                <a:solidFill>
                  <a:schemeClr val="tx1"/>
                </a:solidFill>
              </a:rPr>
              <a:t>MRDocker</a:t>
            </a:r>
            <a:endParaRPr lang="en-US" sz="1401" b="1" i="1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201466" y="2044314"/>
            <a:ext cx="1054359" cy="346213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i="1" dirty="0" err="1">
                <a:solidFill>
                  <a:schemeClr val="tx1"/>
                </a:solidFill>
              </a:rPr>
              <a:t>SprDocker</a:t>
            </a:r>
            <a:endParaRPr lang="en-US" sz="1401" b="1" i="1" dirty="0">
              <a:solidFill>
                <a:schemeClr val="tx1"/>
              </a:solidFill>
            </a:endParaRPr>
          </a:p>
        </p:txBody>
      </p:sp>
      <p:sp>
        <p:nvSpPr>
          <p:cNvPr id="123" name="Trapezoid 122"/>
          <p:cNvSpPr/>
          <p:nvPr/>
        </p:nvSpPr>
        <p:spPr>
          <a:xfrm>
            <a:off x="6533151" y="1961722"/>
            <a:ext cx="2921014" cy="549388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471" y="1268502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30" y="1268502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134" name="TextBox 133"/>
          <p:cNvSpPr txBox="1"/>
          <p:nvPr/>
        </p:nvSpPr>
        <p:spPr>
          <a:xfrm>
            <a:off x="7277023" y="768047"/>
            <a:ext cx="159518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 smtClean="0"/>
              <a:t>Docker Images</a:t>
            </a:r>
            <a:endParaRPr lang="en-US" sz="1801" b="1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6472994" y="242381"/>
            <a:ext cx="179953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 smtClean="0"/>
              <a:t>Batch Processing</a:t>
            </a:r>
            <a:endParaRPr lang="en-US" sz="1801" b="1" i="1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7273737" y="2386664"/>
            <a:ext cx="34663" cy="224713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8" idx="2"/>
          </p:cNvCxnSpPr>
          <p:nvPr/>
        </p:nvCxnSpPr>
        <p:spPr>
          <a:xfrm flipH="1">
            <a:off x="8711203" y="2390527"/>
            <a:ext cx="17443" cy="2230314"/>
          </a:xfrm>
          <a:prstGeom prst="straightConnector1">
            <a:avLst/>
          </a:prstGeom>
          <a:ln w="3492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067093" y="2667738"/>
            <a:ext cx="1089222" cy="1966065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2682395" y="5663664"/>
            <a:ext cx="3421611" cy="525077"/>
          </a:xfrm>
          <a:prstGeom prst="rect">
            <a:avLst/>
          </a:prstGeom>
          <a:pattFill prst="lgCheck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Bent Arrow 147"/>
          <p:cNvSpPr/>
          <p:nvPr/>
        </p:nvSpPr>
        <p:spPr>
          <a:xfrm rot="10800000" flipH="1">
            <a:off x="1617745" y="5280470"/>
            <a:ext cx="1064649" cy="843101"/>
          </a:xfrm>
          <a:prstGeom prst="bentArrow">
            <a:avLst>
              <a:gd name="adj1" fmla="val 13933"/>
              <a:gd name="adj2" fmla="val 17253"/>
              <a:gd name="adj3" fmla="val 20573"/>
              <a:gd name="adj4" fmla="val 4707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</TotalTime>
  <Words>399</Words>
  <Application>Microsoft Office PowerPoint</Application>
  <PresentationFormat>Widescreen</PresentationFormat>
  <Paragraphs>196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more info at :      https://github.com/nlesc-sherlock/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Romulo Gonçalves</dc:creator>
  <cp:lastModifiedBy>Romulo Gonçalves</cp:lastModifiedBy>
  <cp:revision>56</cp:revision>
  <cp:lastPrinted>2015-10-22T12:15:56Z</cp:lastPrinted>
  <dcterms:created xsi:type="dcterms:W3CDTF">2015-10-22T09:34:44Z</dcterms:created>
  <dcterms:modified xsi:type="dcterms:W3CDTF">2016-05-12T12:11:42Z</dcterms:modified>
</cp:coreProperties>
</file>