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0" name="Rectangle 109"/>
          <p:cNvSpPr/>
          <p:nvPr/>
        </p:nvSpPr>
        <p:spPr>
          <a:xfrm>
            <a:off x="1" y="1"/>
            <a:ext cx="9846103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245731" y="167952"/>
            <a:ext cx="9271870" cy="2396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7" name="Rectangle 76"/>
          <p:cNvSpPr/>
          <p:nvPr/>
        </p:nvSpPr>
        <p:spPr>
          <a:xfrm>
            <a:off x="1883940" y="2816937"/>
            <a:ext cx="6061029" cy="397575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04" y="2988075"/>
            <a:ext cx="5615210" cy="3188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7758" y="4105466"/>
            <a:ext cx="1088919" cy="67064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728817" y="3750996"/>
            <a:ext cx="278944" cy="368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728583" y="4776110"/>
            <a:ext cx="283923" cy="391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245730" y="3750996"/>
            <a:ext cx="1483087" cy="1416908"/>
            <a:chOff x="144210" y="2016120"/>
            <a:chExt cx="1466335" cy="1416908"/>
          </a:xfrm>
        </p:grpSpPr>
        <p:sp>
          <p:nvSpPr>
            <p:cNvPr id="7" name="Rectangle 6"/>
            <p:cNvSpPr/>
            <p:nvPr/>
          </p:nvSpPr>
          <p:spPr>
            <a:xfrm>
              <a:off x="144210" y="2016120"/>
              <a:ext cx="1466335" cy="1416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 useBgFill="1">
          <p:nvSpPr>
            <p:cNvPr id="12" name="Rounded Rectangle 11"/>
            <p:cNvSpPr/>
            <p:nvPr/>
          </p:nvSpPr>
          <p:spPr>
            <a:xfrm>
              <a:off x="243065" y="2304444"/>
              <a:ext cx="1285102" cy="852616"/>
            </a:xfrm>
            <a:prstGeom prst="roundRect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34" y="2506271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242479" y="2274257"/>
              <a:ext cx="60733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Map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5731" y="175989"/>
            <a:ext cx="1612942" cy="3694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1" b="1" i="1" dirty="0"/>
              <a:t>Sherlock Demo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70387" y="379823"/>
            <a:ext cx="2537927" cy="20896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45" y="901927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62" y="901927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33" name="TextBox 32"/>
          <p:cNvSpPr txBox="1"/>
          <p:nvPr/>
        </p:nvSpPr>
        <p:spPr>
          <a:xfrm>
            <a:off x="6615413" y="90444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0056" y="427923"/>
            <a:ext cx="14138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/>
              <a:t>Visualization</a:t>
            </a:r>
          </a:p>
        </p:txBody>
      </p:sp>
      <p:sp>
        <p:nvSpPr>
          <p:cNvPr id="45" name="Trapezoid 44"/>
          <p:cNvSpPr/>
          <p:nvPr/>
        </p:nvSpPr>
        <p:spPr>
          <a:xfrm rot="10800000">
            <a:off x="5760141" y="1652634"/>
            <a:ext cx="2184825" cy="549389"/>
          </a:xfrm>
          <a:prstGeom prst="trapezoid">
            <a:avLst>
              <a:gd name="adj" fmla="val 162569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8575" y="1704021"/>
            <a:ext cx="585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NFS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8177808" y="4488892"/>
            <a:ext cx="1449821" cy="1437119"/>
            <a:chOff x="10343009" y="4170579"/>
            <a:chExt cx="1677258" cy="1437119"/>
          </a:xfrm>
        </p:grpSpPr>
        <p:sp>
          <p:nvSpPr>
            <p:cNvPr id="53" name="Rectangle 52"/>
            <p:cNvSpPr/>
            <p:nvPr/>
          </p:nvSpPr>
          <p:spPr>
            <a:xfrm>
              <a:off x="10343009" y="4170579"/>
              <a:ext cx="1677258" cy="14371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222" y="4384949"/>
              <a:ext cx="1584832" cy="99768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0680474" y="5197964"/>
              <a:ext cx="1162975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err="1">
                  <a:solidFill>
                    <a:schemeClr val="tx2"/>
                  </a:solidFill>
                </a:rPr>
                <a:t>Hansken</a:t>
              </a:r>
              <a:endParaRPr lang="en-US" sz="1801" b="1" i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Elbow Connector 87"/>
          <p:cNvCxnSpPr>
            <a:stCxn id="27" idx="3"/>
            <a:endCxn id="53" idx="0"/>
          </p:cNvCxnSpPr>
          <p:nvPr/>
        </p:nvCxnSpPr>
        <p:spPr>
          <a:xfrm>
            <a:off x="8108314" y="1424641"/>
            <a:ext cx="794405" cy="3064251"/>
          </a:xfrm>
          <a:prstGeom prst="bentConnector2">
            <a:avLst/>
          </a:prstGeom>
          <a:ln w="444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66" idx="0"/>
          </p:cNvCxnSpPr>
          <p:nvPr/>
        </p:nvCxnSpPr>
        <p:spPr>
          <a:xfrm rot="16200000" flipH="1">
            <a:off x="7649114" y="1454845"/>
            <a:ext cx="3852372" cy="2933972"/>
          </a:xfrm>
          <a:prstGeom prst="bentConnector3">
            <a:avLst>
              <a:gd name="adj1" fmla="val 106"/>
            </a:avLst>
          </a:prstGeom>
          <a:ln w="44450"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0078943" y="4848017"/>
            <a:ext cx="1926685" cy="708170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6" name="TextBox 115"/>
          <p:cNvSpPr txBox="1"/>
          <p:nvPr/>
        </p:nvSpPr>
        <p:spPr>
          <a:xfrm>
            <a:off x="1986648" y="6345238"/>
            <a:ext cx="12875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>
                <a:solidFill>
                  <a:srgbClr val="0070C0"/>
                </a:solidFill>
              </a:rPr>
              <a:t>Hadoop 2.0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949324" y="379825"/>
            <a:ext cx="3375433" cy="20355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6" name="Rounded Rectangle 105"/>
          <p:cNvSpPr/>
          <p:nvPr/>
        </p:nvSpPr>
        <p:spPr>
          <a:xfrm>
            <a:off x="2321977" y="1716567"/>
            <a:ext cx="1054359" cy="3610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MRDocker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81527" y="1735229"/>
            <a:ext cx="1054359" cy="34621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i="1" dirty="0" err="1">
                <a:solidFill>
                  <a:schemeClr val="tx1"/>
                </a:solidFill>
              </a:rPr>
              <a:t>SprDocker</a:t>
            </a:r>
            <a:endParaRPr lang="en-US" sz="1401" b="1" i="1" dirty="0">
              <a:solidFill>
                <a:schemeClr val="tx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>
            <a:off x="2118045" y="1652635"/>
            <a:ext cx="3023120" cy="549389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66" y="877038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83" y="877038"/>
            <a:ext cx="665509" cy="5872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33" name="TextBox 132"/>
          <p:cNvSpPr txBox="1"/>
          <p:nvPr/>
        </p:nvSpPr>
        <p:spPr>
          <a:xfrm>
            <a:off x="3390133" y="87955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026360" y="431061"/>
            <a:ext cx="12490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i="1" dirty="0"/>
              <a:t>Operations</a:t>
            </a:r>
          </a:p>
        </p:txBody>
      </p:sp>
      <p:cxnSp>
        <p:nvCxnSpPr>
          <p:cNvPr id="137" name="Elbow Connector 136"/>
          <p:cNvCxnSpPr>
            <a:stCxn id="66" idx="1"/>
          </p:cNvCxnSpPr>
          <p:nvPr/>
        </p:nvCxnSpPr>
        <p:spPr>
          <a:xfrm rot="10800000" flipV="1">
            <a:off x="7944969" y="5202102"/>
            <a:ext cx="2133974" cy="974764"/>
          </a:xfrm>
          <a:prstGeom prst="bentConnector3">
            <a:avLst>
              <a:gd name="adj1" fmla="val 11086"/>
            </a:avLst>
          </a:prstGeom>
          <a:ln w="44450">
            <a:solidFill>
              <a:srgbClr val="7030A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863413" y="2102457"/>
            <a:ext cx="464" cy="1979995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4416012" y="2102457"/>
            <a:ext cx="8728" cy="2022837"/>
          </a:xfrm>
          <a:prstGeom prst="straightConnector1">
            <a:avLst/>
          </a:prstGeom>
          <a:ln w="3492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8210931" y="6344435"/>
            <a:ext cx="1635175" cy="458294"/>
            <a:chOff x="8416211" y="6344434"/>
            <a:chExt cx="1635175" cy="45829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11" y="6441277"/>
              <a:ext cx="962303" cy="361451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9350553" y="6344434"/>
              <a:ext cx="70083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/>
                <a:t>cloud</a:t>
              </a:r>
            </a:p>
          </p:txBody>
        </p:sp>
      </p:grpSp>
      <p:cxnSp>
        <p:nvCxnSpPr>
          <p:cNvPr id="41" name="Elbow Connector 40"/>
          <p:cNvCxnSpPr>
            <a:stCxn id="45" idx="0"/>
            <a:endCxn id="5" idx="2"/>
          </p:cNvCxnSpPr>
          <p:nvPr/>
        </p:nvCxnSpPr>
        <p:spPr>
          <a:xfrm rot="5400000">
            <a:off x="3848910" y="3173222"/>
            <a:ext cx="3974843" cy="2032444"/>
          </a:xfrm>
          <a:prstGeom prst="bentConnector5">
            <a:avLst>
              <a:gd name="adj1" fmla="val 35005"/>
              <a:gd name="adj2" fmla="val -43878"/>
              <a:gd name="adj3" fmla="val 108803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57706" y="289249"/>
            <a:ext cx="10223208" cy="6568751"/>
            <a:chOff x="357706" y="289249"/>
            <a:chExt cx="10223208" cy="6568751"/>
          </a:xfrm>
        </p:grpSpPr>
        <p:sp>
          <p:nvSpPr>
            <p:cNvPr id="40" name="Rectangle 39"/>
            <p:cNvSpPr/>
            <p:nvPr/>
          </p:nvSpPr>
          <p:spPr>
            <a:xfrm>
              <a:off x="357706" y="289249"/>
              <a:ext cx="10223208" cy="6568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7706" y="436961"/>
              <a:ext cx="9913224" cy="6315245"/>
              <a:chOff x="357706" y="436961"/>
              <a:chExt cx="9913224" cy="631524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6703601" y="1776621"/>
                <a:ext cx="3567329" cy="112478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70430" y="5533132"/>
                <a:ext cx="1316258" cy="985135"/>
                <a:chOff x="345122" y="4009133"/>
                <a:chExt cx="1316258" cy="766976"/>
              </a:xfrm>
            </p:grpSpPr>
            <p:sp useBgFill="1">
              <p:nvSpPr>
                <p:cNvPr id="12" name="Rounded Rectangle 11"/>
                <p:cNvSpPr/>
                <p:nvPr/>
              </p:nvSpPr>
              <p:spPr>
                <a:xfrm>
                  <a:off x="345714" y="4039320"/>
                  <a:ext cx="1299783" cy="736789"/>
                </a:xfrm>
                <a:prstGeom prst="roundRect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746" y="4337258"/>
                  <a:ext cx="645581" cy="347052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  <a:effectLst>
                  <a:softEdge rad="25400"/>
                </a:effectLst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345122" y="4009133"/>
                  <a:ext cx="1316258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 smtClean="0"/>
                    <a:t>Data Import</a:t>
                  </a:r>
                  <a:endParaRPr lang="en-US" sz="1801" dirty="0"/>
                </a:p>
              </p:txBody>
            </p:sp>
          </p:grpSp>
          <p:sp>
            <p:nvSpPr>
              <p:cNvPr id="27" name="Rounded Rectangle 26"/>
              <p:cNvSpPr/>
              <p:nvPr/>
            </p:nvSpPr>
            <p:spPr>
              <a:xfrm>
                <a:off x="8490535" y="3434950"/>
                <a:ext cx="1780395" cy="296540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9095" y="4557687"/>
                <a:ext cx="786487" cy="69404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8652868" y="3750067"/>
                <a:ext cx="1503049" cy="584262"/>
                <a:chOff x="8163311" y="4573036"/>
                <a:chExt cx="1995625" cy="70817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163311" y="4573036"/>
                  <a:ext cx="1995625" cy="70817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52233" y="4712266"/>
                  <a:ext cx="1417782" cy="42971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3171592" y="3370680"/>
                <a:ext cx="4921603" cy="3381526"/>
                <a:chOff x="1767521" y="3417031"/>
                <a:chExt cx="4921603" cy="338152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767521" y="3417031"/>
                  <a:ext cx="4921603" cy="3381526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9504" y="3703534"/>
                  <a:ext cx="4355345" cy="2473332"/>
                </a:xfrm>
                <a:prstGeom prst="rect">
                  <a:avLst/>
                </a:prstGeom>
              </p:spPr>
            </p:pic>
            <p:sp>
              <p:nvSpPr>
                <p:cNvPr id="116" name="TextBox 115"/>
                <p:cNvSpPr txBox="1"/>
                <p:nvPr/>
              </p:nvSpPr>
              <p:spPr>
                <a:xfrm>
                  <a:off x="1986647" y="6345236"/>
                  <a:ext cx="1287532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b="1" i="1" dirty="0">
                      <a:solidFill>
                        <a:srgbClr val="0070C0"/>
                      </a:solidFill>
                    </a:rPr>
                    <a:t>Hadoop 2.0</a:t>
                  </a:r>
                </a:p>
              </p:txBody>
            </p:sp>
          </p:grpSp>
          <p:sp>
            <p:nvSpPr>
              <p:cNvPr id="117" name="Rounded Rectangle 116"/>
              <p:cNvSpPr/>
              <p:nvPr/>
            </p:nvSpPr>
            <p:spPr>
              <a:xfrm>
                <a:off x="570430" y="865857"/>
                <a:ext cx="5853024" cy="203554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675736" y="2202601"/>
                <a:ext cx="1054359" cy="361012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1" b="1" i="1" dirty="0" err="1">
                    <a:solidFill>
                      <a:schemeClr val="tx1"/>
                    </a:solidFill>
                  </a:rPr>
                  <a:t>MRDocker</a:t>
                </a:r>
                <a:endParaRPr lang="en-US" sz="1401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898906" y="2221263"/>
                <a:ext cx="1054359" cy="346213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accent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1" b="1" i="1" dirty="0" err="1">
                    <a:solidFill>
                      <a:schemeClr val="tx1"/>
                    </a:solidFill>
                  </a:rPr>
                  <a:t>SprDocker</a:t>
                </a:r>
                <a:endParaRPr lang="en-US" sz="1401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rapezoid 122"/>
              <p:cNvSpPr/>
              <p:nvPr/>
            </p:nvSpPr>
            <p:spPr>
              <a:xfrm>
                <a:off x="3471803" y="2138671"/>
                <a:ext cx="2679802" cy="549388"/>
              </a:xfrm>
              <a:prstGeom prst="trapezoi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3911" y="144545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370" y="1445451"/>
                <a:ext cx="665509" cy="58728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25400"/>
              </a:effectLst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3974463" y="944996"/>
                <a:ext cx="159518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Docker Images</a:t>
                </a:r>
                <a:endParaRPr lang="en-US" sz="1801" b="1" i="1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4192456" y="2588491"/>
                <a:ext cx="464" cy="1979995"/>
              </a:xfrm>
              <a:prstGeom prst="straightConnector1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5408642" y="2588490"/>
                <a:ext cx="8763" cy="1967034"/>
              </a:xfrm>
              <a:prstGeom prst="straightConnector1">
                <a:avLst/>
              </a:prstGeom>
              <a:ln w="34925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27" idx="2"/>
                <a:endCxn id="5" idx="2"/>
              </p:cNvCxnSpPr>
              <p:nvPr/>
            </p:nvCxnSpPr>
            <p:spPr>
              <a:xfrm rot="5400000" flipH="1">
                <a:off x="7416070" y="4435694"/>
                <a:ext cx="269842" cy="3659485"/>
              </a:xfrm>
              <a:prstGeom prst="bentConnector3">
                <a:avLst>
                  <a:gd name="adj1" fmla="val -84716"/>
                </a:avLst>
              </a:prstGeom>
              <a:ln w="44450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rapezoid 17"/>
              <p:cNvSpPr/>
              <p:nvPr/>
            </p:nvSpPr>
            <p:spPr>
              <a:xfrm rot="10800000">
                <a:off x="570429" y="4520288"/>
                <a:ext cx="1467466" cy="1029319"/>
              </a:xfrm>
              <a:prstGeom prst="trapezoid">
                <a:avLst>
                  <a:gd name="adj" fmla="val 33777"/>
                </a:avLst>
              </a:prstGeom>
              <a:solidFill>
                <a:schemeClr val="bg1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886688" y="5887616"/>
                <a:ext cx="1727663" cy="14977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90529" y="4425776"/>
                <a:ext cx="542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.txt</a:t>
                </a:r>
                <a:endParaRPr lang="en-US" sz="2000" b="1" i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153601" y="4827306"/>
                <a:ext cx="623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</a:t>
                </a:r>
                <a:r>
                  <a:rPr lang="en-US" sz="2000" b="1" i="1" dirty="0" err="1" smtClean="0"/>
                  <a:t>shp</a:t>
                </a:r>
                <a:endParaRPr lang="en-US" sz="2000" b="1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279744" y="4459757"/>
                <a:ext cx="5886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.jpg</a:t>
                </a:r>
                <a:endParaRPr lang="en-US" sz="2000" b="1" i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06187" y="5163209"/>
                <a:ext cx="6575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</a:t>
                </a:r>
                <a:r>
                  <a:rPr lang="en-US" sz="2000" b="1" i="1" dirty="0" err="1" smtClean="0"/>
                  <a:t>img</a:t>
                </a:r>
                <a:endParaRPr lang="en-US" sz="2000" b="1" i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34575" y="4740014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/>
                  <a:t>.</a:t>
                </a:r>
                <a:r>
                  <a:rPr lang="en-US" sz="2000" b="1" i="1" dirty="0" err="1" smtClean="0"/>
                  <a:t>xls</a:t>
                </a:r>
                <a:endParaRPr lang="en-US" sz="2000" b="1" i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78277" y="5200533"/>
                <a:ext cx="1191095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chemeClr val="accent2"/>
                    </a:solidFill>
                  </a:rPr>
                  <a:t>Sequence</a:t>
                </a:r>
              </a:p>
              <a:p>
                <a:r>
                  <a:rPr lang="en-US" sz="2000" b="1" i="1" dirty="0" smtClean="0">
                    <a:solidFill>
                      <a:schemeClr val="accent2"/>
                    </a:solidFill>
                  </a:rPr>
                  <a:t>Avro</a:t>
                </a:r>
                <a:br>
                  <a:rPr lang="en-US" sz="2000" b="1" i="1" dirty="0" smtClean="0">
                    <a:solidFill>
                      <a:schemeClr val="accent2"/>
                    </a:solidFill>
                  </a:rPr>
                </a:br>
                <a:endParaRPr lang="en-US" sz="800" b="1" i="1" dirty="0" smtClean="0">
                  <a:solidFill>
                    <a:schemeClr val="accent2"/>
                  </a:solidFill>
                </a:endParaRPr>
              </a:p>
              <a:p>
                <a:r>
                  <a:rPr lang="en-US" sz="2000" b="1" i="1" dirty="0" smtClean="0">
                    <a:solidFill>
                      <a:schemeClr val="accent2"/>
                    </a:solidFill>
                  </a:rPr>
                  <a:t>Parquet</a:t>
                </a:r>
              </a:p>
              <a:p>
                <a:r>
                  <a:rPr lang="en-US" sz="2000" b="1" i="1" dirty="0" err="1" smtClean="0">
                    <a:solidFill>
                      <a:schemeClr val="accent2"/>
                    </a:solidFill>
                  </a:rPr>
                  <a:t>ORCFiles</a:t>
                </a:r>
                <a:endParaRPr lang="en-US" sz="20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7706" y="4300311"/>
                <a:ext cx="1709951" cy="255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81675" y="1285166"/>
                <a:ext cx="218572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 smtClean="0"/>
                  <a:t>Hadoop Frameworks</a:t>
                </a:r>
              </a:p>
              <a:p>
                <a:pPr algn="ctr"/>
                <a:r>
                  <a:rPr lang="en-US" b="1" i="1" dirty="0" smtClean="0"/>
                  <a:t>or</a:t>
                </a:r>
              </a:p>
              <a:p>
                <a:pPr algn="ctr"/>
                <a:r>
                  <a:rPr lang="en-US" b="1" i="1" dirty="0" smtClean="0"/>
                  <a:t>Standalone solutions</a:t>
                </a:r>
              </a:p>
              <a:p>
                <a:pPr algn="ctr"/>
                <a:r>
                  <a:rPr lang="en-US" sz="1200" dirty="0" smtClean="0"/>
                  <a:t>(e.g., using </a:t>
                </a:r>
                <a:r>
                  <a:rPr lang="en-US" sz="1200" dirty="0" err="1" smtClean="0"/>
                  <a:t>libHDFS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cxnSp>
            <p:nvCxnSpPr>
              <p:cNvPr id="42" name="Elbow Connector 41"/>
              <p:cNvCxnSpPr>
                <a:stCxn id="39" idx="2"/>
              </p:cNvCxnSpPr>
              <p:nvPr/>
            </p:nvCxnSpPr>
            <p:spPr>
              <a:xfrm rot="16200000" flipH="1">
                <a:off x="1704634" y="2763067"/>
                <a:ext cx="1826299" cy="1086488"/>
              </a:xfrm>
              <a:prstGeom prst="bentConnector3">
                <a:avLst>
                  <a:gd name="adj1" fmla="val 100068"/>
                </a:avLst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n 48"/>
              <p:cNvSpPr/>
              <p:nvPr/>
            </p:nvSpPr>
            <p:spPr>
              <a:xfrm>
                <a:off x="8913398" y="5434098"/>
                <a:ext cx="972065" cy="80983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DBMS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34659" y="436961"/>
                <a:ext cx="1799532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Batch Processing</a:t>
                </a:r>
                <a:endParaRPr lang="en-US" sz="1801" b="1" i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713422" y="1414722"/>
                <a:ext cx="228357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Interactive Processing</a:t>
                </a:r>
                <a:endParaRPr lang="en-US" sz="1801" b="1" i="1" dirty="0"/>
              </a:p>
            </p:txBody>
          </p: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368" y="2108036"/>
                <a:ext cx="1148083" cy="509857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3111" y="2138671"/>
                <a:ext cx="675977" cy="456285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2293" y="2138670"/>
                <a:ext cx="592944" cy="449819"/>
              </a:xfrm>
              <a:prstGeom prst="rect">
                <a:avLst/>
              </a:prstGeom>
            </p:spPr>
          </p:pic>
          <p:sp>
            <p:nvSpPr>
              <p:cNvPr id="138" name="TextBox 137"/>
              <p:cNvSpPr txBox="1"/>
              <p:nvPr/>
            </p:nvSpPr>
            <p:spPr>
              <a:xfrm>
                <a:off x="8580655" y="3078157"/>
                <a:ext cx="1621791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b="1" i="1" dirty="0" smtClean="0"/>
                  <a:t>Externalization</a:t>
                </a:r>
                <a:endParaRPr lang="en-US" sz="1801" b="1" i="1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721247" y="2853979"/>
                <a:ext cx="1074190" cy="1714507"/>
              </a:xfrm>
              <a:prstGeom prst="straightConnector1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28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51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Romulo Gonçalves</dc:creator>
  <cp:lastModifiedBy>Romulo Gonçalves</cp:lastModifiedBy>
  <cp:revision>31</cp:revision>
  <cp:lastPrinted>2015-10-22T12:15:56Z</cp:lastPrinted>
  <dcterms:created xsi:type="dcterms:W3CDTF">2015-10-22T09:34:44Z</dcterms:created>
  <dcterms:modified xsi:type="dcterms:W3CDTF">2016-02-22T17:01:30Z</dcterms:modified>
</cp:coreProperties>
</file>