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60" r:id="rId6"/>
    <p:sldId id="258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1116" y="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68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38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17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2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95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04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2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63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46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4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2682-53B6-46DD-8B62-2F8C192B62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30ED-F755-4FCC-B935-4A77C5C80C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1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helly1.sherlock-nlesc.vm.surfsara.nl:8080/#/main/views/FILES/1.0.0/AUTO_FILES_INSTANC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mma2.sherlock-nlesc.vm.surfsara.nl:8081/table" TargetMode="External"/><Relationship Id="rId2" Type="http://schemas.openxmlformats.org/officeDocument/2006/relationships/hyperlink" Target="https://github.com/nlesc-sherlock/spark-flask/blob/master/app.py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emma2.sherlock-nlesc.vm.surfsara.nl:4040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lesc-sherlock/yarn-docker" TargetMode="External"/><Relationship Id="rId3" Type="http://schemas.openxmlformats.org/officeDocument/2006/relationships/hyperlink" Target="https://github.com/nlesc-sherlock/shelly" TargetMode="External"/><Relationship Id="rId7" Type="http://schemas.openxmlformats.org/officeDocument/2006/relationships/hyperlink" Target="https://github.com/nlesc-sherlock/hadoop-streaming-docker" TargetMode="External"/><Relationship Id="rId2" Type="http://schemas.openxmlformats.org/officeDocument/2006/relationships/hyperlink" Target="https://github.com/nlesc-sherlock/data_tools_integration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nlesc-sherlock/spark-docker" TargetMode="External"/><Relationship Id="rId5" Type="http://schemas.openxmlformats.org/officeDocument/2006/relationships/hyperlink" Target="https://github.com/nlesc-sherlock/hdfs-dfs-client-docker" TargetMode="External"/><Relationship Id="rId4" Type="http://schemas.openxmlformats.org/officeDocument/2006/relationships/hyperlink" Target="https://github.com/nlesc-sherlock/uplift" TargetMode="External"/><Relationship Id="rId9" Type="http://schemas.openxmlformats.org/officeDocument/2006/relationships/hyperlink" Target="https://github.com/nlesc-sherlock/spark-flas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/>
              <a:t>TDI – </a:t>
            </a:r>
            <a:r>
              <a:rPr lang="en-US" b="1" i="1" dirty="0" err="1" smtClean="0"/>
              <a:t>eScience</a:t>
            </a:r>
            <a:r>
              <a:rPr lang="en-US" b="1" i="1" dirty="0" smtClean="0"/>
              <a:t> Infrastructure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Romulo, Jisk, </a:t>
            </a:r>
            <a:r>
              <a:rPr lang="en-US" dirty="0" smtClean="0"/>
              <a:t>Niels </a:t>
            </a:r>
            <a:r>
              <a:rPr lang="en-US" dirty="0" smtClean="0"/>
              <a:t>and </a:t>
            </a:r>
            <a:r>
              <a:rPr lang="en-US" dirty="0" smtClean="0"/>
              <a:t>Stefan</a:t>
            </a:r>
          </a:p>
          <a:p>
            <a:r>
              <a:rPr lang="en-US" dirty="0" err="1" smtClean="0"/>
              <a:t>NLeSC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9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98580" y="3436991"/>
            <a:ext cx="4837396" cy="2935817"/>
            <a:chOff x="298580" y="3436991"/>
            <a:chExt cx="4837396" cy="2935817"/>
          </a:xfrm>
        </p:grpSpPr>
        <p:grpSp>
          <p:nvGrpSpPr>
            <p:cNvPr id="8" name="Group 7"/>
            <p:cNvGrpSpPr/>
            <p:nvPr/>
          </p:nvGrpSpPr>
          <p:grpSpPr>
            <a:xfrm>
              <a:off x="298580" y="3436991"/>
              <a:ext cx="4837396" cy="2935817"/>
              <a:chOff x="298580" y="3436991"/>
              <a:chExt cx="4837396" cy="293581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8580" y="3436991"/>
                <a:ext cx="4837396" cy="2935817"/>
                <a:chOff x="298580" y="3436991"/>
                <a:chExt cx="4837396" cy="2935817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298580" y="3436991"/>
                  <a:ext cx="4837396" cy="2935817"/>
                </a:xfrm>
                <a:prstGeom prst="rect">
                  <a:avLst/>
                </a:prstGeom>
                <a:noFill/>
                <a:ln w="571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41474" y="3499575"/>
                  <a:ext cx="17868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70AD47"/>
                      </a:solidFill>
                    </a:rPr>
                    <a:t>Docker Swarm</a:t>
                  </a:r>
                  <a:endParaRPr lang="en-US" b="1" i="1" dirty="0">
                    <a:solidFill>
                      <a:srgbClr val="70AD47"/>
                    </a:solidFill>
                  </a:endParaRPr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36025" y="4119642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118084" y="4201703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192338" y="4291583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282216" y="4389277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356075" y="4483961"/>
                <a:ext cx="1643553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06457" y="4122753"/>
                <a:ext cx="2014171" cy="7998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94637" y="4207796"/>
                <a:ext cx="2000247" cy="10791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767" y="4507001"/>
              <a:ext cx="290842" cy="246108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5968" y="4230189"/>
              <a:ext cx="356426" cy="246108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3581863" y="4593436"/>
            <a:ext cx="1088019" cy="619499"/>
            <a:chOff x="3581863" y="4593436"/>
            <a:chExt cx="1088019" cy="619499"/>
          </a:xfrm>
        </p:grpSpPr>
        <p:sp>
          <p:nvSpPr>
            <p:cNvPr id="90" name="Rectangle 89"/>
            <p:cNvSpPr/>
            <p:nvPr/>
          </p:nvSpPr>
          <p:spPr>
            <a:xfrm>
              <a:off x="3581863" y="4593436"/>
              <a:ext cx="740357" cy="231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Flask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63837" y="4977070"/>
              <a:ext cx="1006045" cy="235865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 err="1" smtClean="0">
                  <a:solidFill>
                    <a:srgbClr val="FFC000"/>
                  </a:solidFill>
                </a:rPr>
                <a:t>PySpark</a:t>
              </a:r>
              <a:endParaRPr lang="en-US" sz="1600" b="1" i="1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849098" y="4277902"/>
            <a:ext cx="157710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6085343" y="3268039"/>
            <a:ext cx="5783196" cy="3553456"/>
            <a:chOff x="5040307" y="3268039"/>
            <a:chExt cx="4936214" cy="3553456"/>
          </a:xfrm>
        </p:grpSpPr>
        <p:grpSp>
          <p:nvGrpSpPr>
            <p:cNvPr id="10" name="Group 9"/>
            <p:cNvGrpSpPr/>
            <p:nvPr/>
          </p:nvGrpSpPr>
          <p:grpSpPr>
            <a:xfrm>
              <a:off x="5050548" y="3439969"/>
              <a:ext cx="4921603" cy="3381526"/>
              <a:chOff x="1767521" y="3417031"/>
              <a:chExt cx="4921603" cy="338152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767521" y="3417031"/>
                <a:ext cx="4921603" cy="338152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>
                  <a:solidFill>
                    <a:prstClr val="white"/>
                  </a:solidFill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9504" y="3703534"/>
                <a:ext cx="4355345" cy="2473332"/>
              </a:xfrm>
              <a:prstGeom prst="rect">
                <a:avLst/>
              </a:prstGeom>
            </p:spPr>
          </p:pic>
          <p:sp>
            <p:nvSpPr>
              <p:cNvPr id="116" name="TextBox 115"/>
              <p:cNvSpPr txBox="1"/>
              <p:nvPr/>
            </p:nvSpPr>
            <p:spPr>
              <a:xfrm>
                <a:off x="5328725" y="3446670"/>
                <a:ext cx="1118526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b="1" i="1" dirty="0">
                    <a:solidFill>
                      <a:srgbClr val="0070C0"/>
                    </a:solidFill>
                  </a:rPr>
                  <a:t>Hadoop 2.0</a:t>
                </a: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5040307" y="6649565"/>
              <a:ext cx="4936214" cy="171930"/>
            </a:xfrm>
            <a:prstGeom prst="rect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049638" y="3268039"/>
              <a:ext cx="0" cy="33815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9969991" y="3420439"/>
              <a:ext cx="0" cy="33815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049638" y="3436991"/>
              <a:ext cx="4926063" cy="2935817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63477" y="242381"/>
            <a:ext cx="3276811" cy="4391422"/>
            <a:chOff x="6363477" y="242381"/>
            <a:chExt cx="3276811" cy="4391422"/>
          </a:xfrm>
        </p:grpSpPr>
        <p:sp>
          <p:nvSpPr>
            <p:cNvPr id="117" name="Rounded Rectangle 116"/>
            <p:cNvSpPr/>
            <p:nvPr/>
          </p:nvSpPr>
          <p:spPr>
            <a:xfrm>
              <a:off x="6363477" y="646408"/>
              <a:ext cx="3276811" cy="21523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prstClr val="white"/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6791680" y="2025652"/>
              <a:ext cx="1054359" cy="36101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prstClr val="black"/>
                  </a:solidFill>
                </a:rPr>
                <a:t>MRDocker</a:t>
              </a:r>
              <a:endParaRPr lang="en-US" sz="1401" b="1" i="1" dirty="0">
                <a:solidFill>
                  <a:prstClr val="black"/>
                </a:solidFill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8201466" y="2044314"/>
              <a:ext cx="1054359" cy="346213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1" b="1" i="1" dirty="0" err="1">
                  <a:solidFill>
                    <a:prstClr val="black"/>
                  </a:solidFill>
                </a:rPr>
                <a:t>SprDocker</a:t>
              </a:r>
              <a:endParaRPr lang="en-US" sz="1401" b="1" i="1" dirty="0">
                <a:solidFill>
                  <a:prstClr val="black"/>
                </a:solidFill>
              </a:endParaRPr>
            </a:p>
          </p:txBody>
        </p:sp>
        <p:sp>
          <p:nvSpPr>
            <p:cNvPr id="123" name="Trapezoid 122"/>
            <p:cNvSpPr/>
            <p:nvPr/>
          </p:nvSpPr>
          <p:spPr>
            <a:xfrm>
              <a:off x="6533151" y="1961722"/>
              <a:ext cx="2921014" cy="549388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prstClr val="white"/>
                </a:solidFill>
              </a:endParaRP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471" y="1268502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8930" y="1268502"/>
              <a:ext cx="665509" cy="587289"/>
            </a:xfrm>
            <a:prstGeom prst="rect">
              <a:avLst/>
            </a:prstGeom>
            <a:ln w="381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34" name="TextBox 133"/>
            <p:cNvSpPr txBox="1"/>
            <p:nvPr/>
          </p:nvSpPr>
          <p:spPr>
            <a:xfrm>
              <a:off x="7277023" y="768047"/>
              <a:ext cx="159518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 smtClean="0">
                  <a:solidFill>
                    <a:prstClr val="black"/>
                  </a:solidFill>
                </a:rPr>
                <a:t>Docker Images</a:t>
              </a:r>
              <a:endParaRPr lang="en-US" sz="1801" b="1" i="1" dirty="0">
                <a:solidFill>
                  <a:prstClr val="black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72994" y="242381"/>
              <a:ext cx="1799532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b="1" i="1" dirty="0" smtClean="0">
                  <a:solidFill>
                    <a:prstClr val="black"/>
                  </a:solidFill>
                </a:rPr>
                <a:t>Batch Processing</a:t>
              </a:r>
              <a:endParaRPr lang="en-US" sz="1801" b="1" i="1" dirty="0">
                <a:solidFill>
                  <a:prstClr val="black"/>
                </a:solidFill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7273737" y="2386664"/>
              <a:ext cx="34663" cy="2247139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8" idx="2"/>
            </p:cNvCxnSpPr>
            <p:nvPr/>
          </p:nvCxnSpPr>
          <p:spPr>
            <a:xfrm flipH="1">
              <a:off x="8711203" y="2390527"/>
              <a:ext cx="17443" cy="2230314"/>
            </a:xfrm>
            <a:prstGeom prst="straightConnector1">
              <a:avLst/>
            </a:prstGeom>
            <a:ln w="34925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682395" y="5663664"/>
            <a:ext cx="8953413" cy="525077"/>
            <a:chOff x="2682395" y="5663664"/>
            <a:chExt cx="8953413" cy="525077"/>
          </a:xfrm>
        </p:grpSpPr>
        <p:sp>
          <p:nvSpPr>
            <p:cNvPr id="23" name="Rectangle 22"/>
            <p:cNvSpPr/>
            <p:nvPr/>
          </p:nvSpPr>
          <p:spPr>
            <a:xfrm>
              <a:off x="2930539" y="5665111"/>
              <a:ext cx="8705269" cy="52363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				            HDFS  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82395" y="5663664"/>
              <a:ext cx="3421611" cy="525077"/>
            </a:xfrm>
            <a:prstGeom prst="rect">
              <a:avLst/>
            </a:prstGeom>
            <a:pattFill prst="lgCheck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4305" y="4245882"/>
            <a:ext cx="2164893" cy="1877689"/>
            <a:chOff x="634305" y="4245882"/>
            <a:chExt cx="2164893" cy="1877689"/>
          </a:xfrm>
        </p:grpSpPr>
        <p:grpSp>
          <p:nvGrpSpPr>
            <p:cNvPr id="13" name="Group 12"/>
            <p:cNvGrpSpPr/>
            <p:nvPr/>
          </p:nvGrpSpPr>
          <p:grpSpPr>
            <a:xfrm>
              <a:off x="634305" y="4245882"/>
              <a:ext cx="2164893" cy="1054233"/>
              <a:chOff x="634305" y="4245882"/>
              <a:chExt cx="2164893" cy="1054233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912640" y="4745843"/>
                <a:ext cx="1346322" cy="2312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Data Import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1002540" y="4245882"/>
                <a:ext cx="1194960" cy="514537"/>
                <a:chOff x="312065" y="5542840"/>
                <a:chExt cx="1194960" cy="514537"/>
              </a:xfrm>
            </p:grpSpPr>
            <p:sp>
              <p:nvSpPr>
                <p:cNvPr id="18" name="Trapezoid 17"/>
                <p:cNvSpPr/>
                <p:nvPr/>
              </p:nvSpPr>
              <p:spPr>
                <a:xfrm rot="10800000">
                  <a:off x="312065" y="5574860"/>
                  <a:ext cx="1194960" cy="460259"/>
                </a:xfrm>
                <a:prstGeom prst="trapezoid">
                  <a:avLst>
                    <a:gd name="adj" fmla="val 33777"/>
                  </a:avLst>
                </a:prstGeom>
                <a:solidFill>
                  <a:schemeClr val="bg1"/>
                </a:solidFill>
                <a:ln w="381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33460" y="5542840"/>
                  <a:ext cx="4346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prstClr val="black"/>
                      </a:solidFill>
                    </a:rPr>
                    <a:t>.txt</a:t>
                  </a:r>
                  <a:endParaRPr lang="en-US" sz="1400" b="1" i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972837" y="5544925"/>
                  <a:ext cx="4924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prstClr val="black"/>
                      </a:solidFill>
                    </a:rPr>
                    <a:t>.</a:t>
                  </a:r>
                  <a:r>
                    <a:rPr lang="en-US" sz="1400" b="1" i="1" dirty="0" err="1" smtClean="0">
                      <a:solidFill>
                        <a:prstClr val="black"/>
                      </a:solidFill>
                    </a:rPr>
                    <a:t>shp</a:t>
                  </a:r>
                  <a:endParaRPr lang="en-US" sz="1400" b="1" i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32709" y="5542953"/>
                  <a:ext cx="468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prstClr val="black"/>
                      </a:solidFill>
                    </a:rPr>
                    <a:t>.jpg</a:t>
                  </a:r>
                  <a:endParaRPr lang="en-US" sz="1400" b="1" i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819167" y="5749600"/>
                  <a:ext cx="516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prstClr val="black"/>
                      </a:solidFill>
                    </a:rPr>
                    <a:t>.</a:t>
                  </a:r>
                  <a:r>
                    <a:rPr lang="en-US" sz="1400" b="1" i="1" dirty="0" err="1" smtClean="0">
                      <a:solidFill>
                        <a:prstClr val="black"/>
                      </a:solidFill>
                    </a:rPr>
                    <a:t>img</a:t>
                  </a:r>
                  <a:endParaRPr lang="en-US" sz="1400" b="1" i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28281" y="5740842"/>
                  <a:ext cx="4299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 smtClean="0">
                      <a:solidFill>
                        <a:prstClr val="black"/>
                      </a:solidFill>
                    </a:rPr>
                    <a:t>.</a:t>
                  </a:r>
                  <a:r>
                    <a:rPr lang="en-US" sz="1400" b="1" i="1" dirty="0" err="1" smtClean="0">
                      <a:solidFill>
                        <a:prstClr val="black"/>
                      </a:solidFill>
                    </a:rPr>
                    <a:t>xls</a:t>
                  </a:r>
                  <a:endParaRPr lang="en-US" sz="1400" b="1" i="1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634305" y="4992338"/>
                <a:ext cx="21648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i="1" dirty="0" smtClean="0">
                    <a:solidFill>
                      <a:srgbClr val="ED7D31"/>
                    </a:solidFill>
                  </a:rPr>
                  <a:t>Sequence     Avro      ORC</a:t>
                </a:r>
                <a:endParaRPr lang="en-US" sz="1400" b="1" i="1" dirty="0"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148" name="Bent Arrow 147"/>
            <p:cNvSpPr/>
            <p:nvPr/>
          </p:nvSpPr>
          <p:spPr>
            <a:xfrm rot="10800000" flipH="1">
              <a:off x="1617745" y="5280470"/>
              <a:ext cx="1064649" cy="843101"/>
            </a:xfrm>
            <a:prstGeom prst="bentArrow">
              <a:avLst>
                <a:gd name="adj1" fmla="val 13933"/>
                <a:gd name="adj2" fmla="val 17253"/>
                <a:gd name="adj3" fmla="val 20573"/>
                <a:gd name="adj4" fmla="val 4707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5913" y="210617"/>
            <a:ext cx="571111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prstClr val="black"/>
                </a:solidFill>
              </a:rPr>
              <a:t>TDI -  </a:t>
            </a:r>
            <a:r>
              <a:rPr lang="en-US" sz="2400" b="1" i="1" dirty="0" err="1" smtClean="0">
                <a:solidFill>
                  <a:prstClr val="black"/>
                </a:solidFill>
              </a:rPr>
              <a:t>eScience</a:t>
            </a:r>
            <a:r>
              <a:rPr lang="en-US" sz="2400" b="1" i="1" dirty="0" smtClean="0">
                <a:solidFill>
                  <a:prstClr val="black"/>
                </a:solidFill>
              </a:rPr>
              <a:t>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By selecting state-of-the-art products we designed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Effective integrated infrastructure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Transparent data ingestion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Stepwise data exploration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Easy to plug visualization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Validated by the </a:t>
            </a:r>
            <a:r>
              <a:rPr lang="en-US" sz="1600" dirty="0">
                <a:solidFill>
                  <a:prstClr val="black"/>
                </a:solidFill>
              </a:rPr>
              <a:t>S</a:t>
            </a:r>
            <a:r>
              <a:rPr lang="en-US" sz="1600" dirty="0" smtClean="0">
                <a:solidFill>
                  <a:prstClr val="black"/>
                </a:solidFill>
              </a:rPr>
              <a:t>herlock use cases</a:t>
            </a: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Ongoing </a:t>
            </a:r>
            <a:r>
              <a:rPr lang="en-US" dirty="0" err="1" smtClean="0">
                <a:solidFill>
                  <a:prstClr val="black"/>
                </a:solidFill>
              </a:rPr>
              <a:t>NLeSC</a:t>
            </a:r>
            <a:r>
              <a:rPr lang="en-US" dirty="0" smtClean="0">
                <a:solidFill>
                  <a:prstClr val="black"/>
                </a:solidFill>
              </a:rPr>
              <a:t> technology developments: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In-situ data access for </a:t>
            </a:r>
            <a:r>
              <a:rPr lang="en-US" sz="1600" dirty="0" err="1" smtClean="0">
                <a:solidFill>
                  <a:prstClr val="black"/>
                </a:solidFill>
              </a:rPr>
              <a:t>eData</a:t>
            </a:r>
            <a:r>
              <a:rPr lang="en-US" sz="1600" dirty="0" smtClean="0">
                <a:solidFill>
                  <a:prstClr val="black"/>
                </a:solidFill>
              </a:rPr>
              <a:t>, workflow management, etc.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067093" y="152235"/>
            <a:ext cx="2206092" cy="4481569"/>
            <a:chOff x="9067093" y="152235"/>
            <a:chExt cx="2206092" cy="4481569"/>
          </a:xfrm>
        </p:grpSpPr>
        <p:sp>
          <p:nvSpPr>
            <p:cNvPr id="94" name="Rounded Rectangle 93"/>
            <p:cNvSpPr/>
            <p:nvPr/>
          </p:nvSpPr>
          <p:spPr>
            <a:xfrm>
              <a:off x="9898131" y="881735"/>
              <a:ext cx="1087072" cy="189551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prstClr val="white"/>
                </a:solidFill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7647" y="975384"/>
              <a:ext cx="735780" cy="545983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9873" y="1535866"/>
              <a:ext cx="488846" cy="505367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5858" y="2159597"/>
              <a:ext cx="362545" cy="486625"/>
            </a:xfrm>
            <a:prstGeom prst="rect">
              <a:avLst/>
            </a:prstGeom>
          </p:spPr>
        </p:pic>
        <p:cxnSp>
          <p:nvCxnSpPr>
            <p:cNvPr id="36" name="Straight Arrow Connector 35"/>
            <p:cNvCxnSpPr/>
            <p:nvPr/>
          </p:nvCxnSpPr>
          <p:spPr>
            <a:xfrm flipV="1">
              <a:off x="9067093" y="2677030"/>
              <a:ext cx="824350" cy="1956774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9835063" y="152235"/>
              <a:ext cx="1438122" cy="653028"/>
              <a:chOff x="9738241" y="152235"/>
              <a:chExt cx="1438122" cy="653028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9738241" y="435803"/>
                <a:ext cx="1279343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b="1" i="1" dirty="0" err="1" smtClean="0">
                    <a:solidFill>
                      <a:prstClr val="black"/>
                    </a:solidFill>
                  </a:rPr>
                  <a:t>NoteBooks</a:t>
                </a:r>
                <a:endParaRPr lang="en-US" sz="1801" b="1" i="1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2050" name="Picture 2" descr="https://avatars3.githubusercontent.com/u/7388996?v=3&amp;s=20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33547" y="152235"/>
                <a:ext cx="442816" cy="442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/>
          <p:cNvGrpSpPr/>
          <p:nvPr/>
        </p:nvGrpSpPr>
        <p:grpSpPr>
          <a:xfrm>
            <a:off x="11101062" y="1237129"/>
            <a:ext cx="975523" cy="4689797"/>
            <a:chOff x="11101062" y="1237129"/>
            <a:chExt cx="975523" cy="4689797"/>
          </a:xfrm>
        </p:grpSpPr>
        <p:grpSp>
          <p:nvGrpSpPr>
            <p:cNvPr id="31" name="Group 30"/>
            <p:cNvGrpSpPr/>
            <p:nvPr/>
          </p:nvGrpSpPr>
          <p:grpSpPr>
            <a:xfrm>
              <a:off x="11147811" y="1855791"/>
              <a:ext cx="840296" cy="4071135"/>
              <a:chOff x="11147811" y="1855791"/>
              <a:chExt cx="840296" cy="407113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1147811" y="1855791"/>
                <a:ext cx="840296" cy="923246"/>
                <a:chOff x="11147811" y="1855791"/>
                <a:chExt cx="840296" cy="923246"/>
              </a:xfrm>
            </p:grpSpPr>
            <p:sp>
              <p:nvSpPr>
                <p:cNvPr id="70" name="Rounded Rectangle 69"/>
                <p:cNvSpPr/>
                <p:nvPr/>
              </p:nvSpPr>
              <p:spPr>
                <a:xfrm>
                  <a:off x="11147811" y="1855791"/>
                  <a:ext cx="840296" cy="92324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052" name="Picture 4" descr="http://ecx.images-amazon.com/images/I/61jI-O6A3OL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21197" y="1969165"/>
                  <a:ext cx="693523" cy="6935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26" name="Elbow Connector 25"/>
              <p:cNvCxnSpPr>
                <a:stCxn id="23" idx="3"/>
                <a:endCxn id="2052" idx="2"/>
              </p:cNvCxnSpPr>
              <p:nvPr/>
            </p:nvCxnSpPr>
            <p:spPr>
              <a:xfrm flipH="1" flipV="1">
                <a:off x="11567959" y="2662688"/>
                <a:ext cx="67849" cy="3264238"/>
              </a:xfrm>
              <a:prstGeom prst="bentConnector4">
                <a:avLst>
                  <a:gd name="adj1" fmla="val -558898"/>
                  <a:gd name="adj2" fmla="val 83341"/>
                </a:avLst>
              </a:prstGeom>
              <a:ln w="53975"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1101062" y="1237129"/>
              <a:ext cx="9755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prstClr val="black"/>
                  </a:solidFill>
                </a:rPr>
                <a:t>File</a:t>
              </a:r>
              <a:br>
                <a:rPr lang="en-US" b="1" i="1" dirty="0" smtClean="0">
                  <a:solidFill>
                    <a:prstClr val="black"/>
                  </a:solidFill>
                </a:rPr>
              </a:br>
              <a:r>
                <a:rPr lang="en-US" b="1" i="1" dirty="0" smtClean="0">
                  <a:solidFill>
                    <a:prstClr val="black"/>
                  </a:solidFill>
                </a:rPr>
                <a:t>Browser</a:t>
              </a:r>
              <a:endParaRPr lang="en-US" b="1" i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11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File Browser…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3" y="1528332"/>
            <a:ext cx="9093198" cy="51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Demo???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Panama papers</a:t>
            </a:r>
          </a:p>
          <a:p>
            <a:pPr lvl="1"/>
            <a:endParaRPr lang="en-US" dirty="0"/>
          </a:p>
          <a:p>
            <a:r>
              <a:rPr lang="en-US" dirty="0" smtClean="0"/>
              <a:t>Perform analysis </a:t>
            </a:r>
            <a:r>
              <a:rPr lang="en-US" sz="2200" dirty="0" smtClean="0">
                <a:solidFill>
                  <a:srgbClr val="FF0000"/>
                </a:solidFill>
              </a:rPr>
              <a:t>(Does Maarten has an offshore?)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github.com/nlesc-sherlock/spark-flask/blob/master/app.py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Visualize result</a:t>
            </a:r>
          </a:p>
          <a:p>
            <a:pPr lvl="1"/>
            <a:r>
              <a:rPr lang="en-US" dirty="0" smtClean="0"/>
              <a:t>User interface:</a:t>
            </a:r>
          </a:p>
          <a:p>
            <a:pPr lvl="2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emma2.sherlock-nlesc.vm.surfsara.nl:8081/table</a:t>
            </a:r>
            <a:endParaRPr lang="en-US" dirty="0" smtClean="0"/>
          </a:p>
          <a:p>
            <a:pPr lvl="1"/>
            <a:r>
              <a:rPr lang="en-US" dirty="0" smtClean="0"/>
              <a:t>Spark: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emma2.sherlock-nlesc.vm.surfsara.nl:4040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For more info at </a:t>
            </a:r>
            <a:r>
              <a:rPr lang="en-US" b="1" i="1" dirty="0"/>
              <a:t>: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				</a:t>
            </a:r>
            <a:r>
              <a:rPr lang="en-US" sz="3600" b="1" i="1" dirty="0" smtClean="0">
                <a:hlinkClick r:id="rId2"/>
              </a:rPr>
              <a:t>https</a:t>
            </a:r>
            <a:r>
              <a:rPr lang="en-US" sz="3600" b="1" i="1" dirty="0">
                <a:hlinkClick r:id="rId2"/>
              </a:rPr>
              <a:t>://github.com/nlesc-sherlock</a:t>
            </a:r>
            <a:r>
              <a:rPr lang="en-US" sz="3600" b="1" i="1" dirty="0" smtClean="0">
                <a:hlinkClick r:id="rId2"/>
              </a:rPr>
              <a:t>/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hlinkClick r:id="rId2"/>
              </a:rPr>
              <a:t>data_tools_integration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hlinkClick r:id="rId3"/>
              </a:rPr>
              <a:t>s</a:t>
            </a:r>
            <a:r>
              <a:rPr lang="en-US" dirty="0" smtClean="0">
                <a:hlinkClick r:id="rId3"/>
              </a:rPr>
              <a:t>helly</a:t>
            </a:r>
            <a:r>
              <a:rPr lang="en-US" dirty="0" smtClean="0"/>
              <a:t> : Create </a:t>
            </a:r>
            <a:r>
              <a:rPr lang="en-US" dirty="0" err="1"/>
              <a:t>hadoop</a:t>
            </a:r>
            <a:r>
              <a:rPr lang="en-US" dirty="0"/>
              <a:t>/spark cluster using </a:t>
            </a:r>
            <a:r>
              <a:rPr lang="en-US" dirty="0" err="1"/>
              <a:t>Ambari</a:t>
            </a:r>
            <a:r>
              <a:rPr lang="en-US" dirty="0"/>
              <a:t> and Docker swarm with </a:t>
            </a:r>
            <a:r>
              <a:rPr lang="en-US" dirty="0" err="1"/>
              <a:t>Ansible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>
                <a:hlinkClick r:id="rId4"/>
              </a:rPr>
              <a:t>u</a:t>
            </a:r>
            <a:r>
              <a:rPr lang="en-US" dirty="0" smtClean="0">
                <a:hlinkClick r:id="rId4"/>
              </a:rPr>
              <a:t>plift</a:t>
            </a:r>
            <a:r>
              <a:rPr lang="en-US" dirty="0" smtClean="0"/>
              <a:t> : Web </a:t>
            </a:r>
            <a:r>
              <a:rPr lang="en-US" dirty="0"/>
              <a:t>Application to upload/ingest files into </a:t>
            </a:r>
            <a:r>
              <a:rPr lang="en-US" dirty="0" err="1"/>
              <a:t>hdfs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hlinkClick r:id="rId5"/>
              </a:rPr>
              <a:t>hdfs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dfs</a:t>
            </a:r>
            <a:r>
              <a:rPr lang="en-US" dirty="0">
                <a:hlinkClick r:id="rId5"/>
              </a:rPr>
              <a:t>-client-</a:t>
            </a:r>
            <a:r>
              <a:rPr lang="en-US" dirty="0" err="1">
                <a:hlinkClick r:id="rId5"/>
              </a:rPr>
              <a:t>docker</a:t>
            </a:r>
            <a:r>
              <a:rPr lang="en-US" dirty="0"/>
              <a:t> :  Docker-based tool capable of interacting with a remote </a:t>
            </a:r>
            <a:r>
              <a:rPr lang="en-US" dirty="0" err="1"/>
              <a:t>hdfs</a:t>
            </a:r>
            <a:r>
              <a:rPr lang="en-US" dirty="0"/>
              <a:t> filesystem</a:t>
            </a:r>
          </a:p>
          <a:p>
            <a:pPr lvl="1"/>
            <a:endParaRPr lang="en-US" dirty="0" smtClean="0">
              <a:hlinkClick r:id="rId6"/>
            </a:endParaRPr>
          </a:p>
          <a:p>
            <a:r>
              <a:rPr lang="en-US" dirty="0" err="1">
                <a:hlinkClick r:id="rId7"/>
              </a:rPr>
              <a:t>hadoop</a:t>
            </a:r>
            <a:r>
              <a:rPr lang="en-US" dirty="0">
                <a:hlinkClick r:id="rId7"/>
              </a:rPr>
              <a:t>-streaming-</a:t>
            </a:r>
            <a:r>
              <a:rPr lang="en-US" dirty="0" err="1">
                <a:hlinkClick r:id="rId7"/>
              </a:rPr>
              <a:t>docker</a:t>
            </a:r>
            <a:r>
              <a:rPr lang="en-US" dirty="0"/>
              <a:t> : Hadoop streaming python inside </a:t>
            </a:r>
            <a:r>
              <a:rPr lang="en-US" dirty="0" err="1"/>
              <a:t>docker</a:t>
            </a:r>
            <a:endParaRPr lang="en-US" dirty="0"/>
          </a:p>
          <a:p>
            <a:pPr lvl="1"/>
            <a:endParaRPr lang="en-US" dirty="0" smtClean="0">
              <a:hlinkClick r:id="rId6"/>
            </a:endParaRPr>
          </a:p>
          <a:p>
            <a:r>
              <a:rPr lang="en-US" dirty="0">
                <a:hlinkClick r:id="rId8"/>
              </a:rPr>
              <a:t>yarn-</a:t>
            </a:r>
            <a:r>
              <a:rPr lang="en-US" dirty="0" err="1">
                <a:hlinkClick r:id="rId8"/>
              </a:rPr>
              <a:t>docker</a:t>
            </a:r>
            <a:r>
              <a:rPr lang="en-US" dirty="0"/>
              <a:t> : Yarn applications running </a:t>
            </a:r>
            <a:r>
              <a:rPr lang="en-US" dirty="0" err="1"/>
              <a:t>docker</a:t>
            </a:r>
            <a:r>
              <a:rPr lang="en-US" dirty="0"/>
              <a:t> containers</a:t>
            </a:r>
          </a:p>
          <a:p>
            <a:pPr lvl="1"/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spark-</a:t>
            </a:r>
            <a:r>
              <a:rPr lang="en-US" dirty="0" err="1" smtClean="0">
                <a:hlinkClick r:id="rId6"/>
              </a:rPr>
              <a:t>docker</a:t>
            </a:r>
            <a:r>
              <a:rPr lang="en-US" dirty="0" smtClean="0"/>
              <a:t> : Running </a:t>
            </a:r>
            <a:r>
              <a:rPr lang="en-US" dirty="0" err="1"/>
              <a:t>docker</a:t>
            </a:r>
            <a:r>
              <a:rPr lang="en-US" dirty="0"/>
              <a:t> containers inside Spark.</a:t>
            </a:r>
          </a:p>
          <a:p>
            <a:pPr marL="457205" lvl="1" indent="0">
              <a:buNone/>
            </a:pPr>
            <a:endParaRPr lang="en-US" dirty="0"/>
          </a:p>
          <a:p>
            <a:r>
              <a:rPr lang="en-US" dirty="0" smtClean="0">
                <a:hlinkClick r:id="rId9"/>
              </a:rPr>
              <a:t>spark-flask</a:t>
            </a:r>
            <a:r>
              <a:rPr lang="en-US" dirty="0" smtClean="0"/>
              <a:t> : </a:t>
            </a:r>
            <a:r>
              <a:rPr lang="en-US" dirty="0" err="1" smtClean="0"/>
              <a:t>Webservice</a:t>
            </a:r>
            <a:r>
              <a:rPr lang="en-US" dirty="0" smtClean="0"/>
              <a:t> </a:t>
            </a:r>
            <a:r>
              <a:rPr lang="en-US" dirty="0"/>
              <a:t>which runs </a:t>
            </a:r>
            <a:r>
              <a:rPr lang="en-US" dirty="0" err="1"/>
              <a:t>sparksql</a:t>
            </a:r>
            <a:r>
              <a:rPr lang="en-US" dirty="0"/>
              <a:t> queries in a </a:t>
            </a:r>
            <a:r>
              <a:rPr lang="en-US" dirty="0" err="1"/>
              <a:t>docker</a:t>
            </a:r>
            <a:r>
              <a:rPr lang="en-US" dirty="0"/>
              <a:t> container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Future work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TODO:</a:t>
            </a:r>
          </a:p>
          <a:p>
            <a:pPr lvl="1"/>
            <a:r>
              <a:rPr lang="en-US" dirty="0" smtClean="0"/>
              <a:t>Deploy Sherlock’s use cases to our infrastructure</a:t>
            </a:r>
          </a:p>
          <a:p>
            <a:pPr lvl="1"/>
            <a:r>
              <a:rPr lang="en-US" dirty="0"/>
              <a:t>Ingestion </a:t>
            </a:r>
            <a:r>
              <a:rPr lang="en-US" dirty="0" err="1"/>
              <a:t>Gui</a:t>
            </a:r>
            <a:endParaRPr lang="en-US" dirty="0"/>
          </a:p>
          <a:p>
            <a:pPr lvl="1"/>
            <a:r>
              <a:rPr lang="en-US" dirty="0"/>
              <a:t>GPU in Docker swarm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“Why” documentation for </a:t>
            </a:r>
            <a:r>
              <a:rPr lang="en-US" dirty="0" err="1"/>
              <a:t>eStep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investigate:</a:t>
            </a:r>
          </a:p>
          <a:p>
            <a:pPr lvl="1"/>
            <a:r>
              <a:rPr lang="en-US" dirty="0" smtClean="0"/>
              <a:t>Docker on Yarn</a:t>
            </a:r>
          </a:p>
          <a:p>
            <a:pPr lvl="1"/>
            <a:r>
              <a:rPr lang="en-US" dirty="0" smtClean="0"/>
              <a:t>Spark inside Docker to run on Docker swarm</a:t>
            </a:r>
          </a:p>
          <a:p>
            <a:pPr lvl="1"/>
            <a:r>
              <a:rPr lang="en-US" dirty="0"/>
              <a:t>Workflow </a:t>
            </a:r>
            <a:r>
              <a:rPr lang="en-US" dirty="0" err="1"/>
              <a:t>dockers</a:t>
            </a:r>
            <a:endParaRPr lang="en-US" dirty="0"/>
          </a:p>
          <a:p>
            <a:pPr lvl="1"/>
            <a:r>
              <a:rPr lang="en-US" dirty="0" smtClean="0"/>
              <a:t>Elastic Search / MongoDB / PostgreSQL</a:t>
            </a:r>
          </a:p>
          <a:p>
            <a:pPr lvl="1"/>
            <a:r>
              <a:rPr lang="en-US" dirty="0" smtClean="0"/>
              <a:t>In-situ data access</a:t>
            </a:r>
          </a:p>
        </p:txBody>
      </p:sp>
    </p:spTree>
    <p:extLst>
      <p:ext uri="{BB962C8B-B14F-4D97-AF65-F5344CB8AC3E}">
        <p14:creationId xmlns:p14="http://schemas.microsoft.com/office/powerpoint/2010/main" val="110562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edicalnewstoday.com/content/images/articles/276/276903/pineap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8305800" cy="531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1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241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TDI – eScience Infrastructure</vt:lpstr>
      <vt:lpstr>PowerPoint Presentation</vt:lpstr>
      <vt:lpstr>File Browser…</vt:lpstr>
      <vt:lpstr>Demo???</vt:lpstr>
      <vt:lpstr>For more info at :      https://github.com/nlesc-sherlock/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TDI – eScience Infrastructure</dc:title>
  <dc:creator>romulog</dc:creator>
  <cp:lastModifiedBy>Romulo Gonçalves</cp:lastModifiedBy>
  <cp:revision>6</cp:revision>
  <dcterms:created xsi:type="dcterms:W3CDTF">2006-08-16T00:00:00Z</dcterms:created>
  <dcterms:modified xsi:type="dcterms:W3CDTF">2016-05-12T13:17:58Z</dcterms:modified>
</cp:coreProperties>
</file>