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67" r:id="rId5"/>
    <p:sldId id="261" r:id="rId6"/>
    <p:sldId id="280" r:id="rId7"/>
    <p:sldId id="281" r:id="rId8"/>
    <p:sldId id="274" r:id="rId9"/>
    <p:sldId id="275" r:id="rId10"/>
    <p:sldId id="276" r:id="rId11"/>
    <p:sldId id="277" r:id="rId12"/>
    <p:sldId id="278" r:id="rId13"/>
    <p:sldId id="287" r:id="rId14"/>
    <p:sldId id="283" r:id="rId15"/>
    <p:sldId id="284" r:id="rId16"/>
    <p:sldId id="285" r:id="rId17"/>
    <p:sldId id="266" r:id="rId18"/>
  </p:sldIdLst>
  <p:sldSz cx="12192000" cy="6858000"/>
  <p:notesSz cx="6858000" cy="9144000"/>
  <p:embeddedFontLst>
    <p:embeddedFont>
      <p:font typeface="Assistant" pitchFamily="2" charset="-79"/>
      <p:regular r:id="rId19"/>
      <p:bold r:id="rId20"/>
    </p:embeddedFont>
    <p:embeddedFont>
      <p:font typeface="Cambria Math" panose="02040503050406030204" pitchFamily="18" charset="0"/>
      <p:regular r:id="rId21"/>
    </p:embeddedFont>
    <p:embeddedFont>
      <p:font typeface="Nunito" pitchFamily="2" charset="77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CF6CF-CCCB-19E6-0D12-E825A29B8115}" v="1" dt="2022-05-31T13:15:53.124"/>
    <p1510:client id="{17C06242-811F-B2B7-53E7-E01CC834709C}" v="8" dt="2022-05-31T12:08:23.457"/>
    <p1510:client id="{3A4FF46D-8347-ECCD-946D-C56CBE1CBC41}" v="2" dt="2022-10-31T09:21:20.428"/>
    <p1510:client id="{913AE769-61DA-437F-7F76-4310F83DD6D0}" v="54" dt="2023-02-22T22:43:24.289"/>
    <p1510:client id="{A4746A48-68D6-8873-00F6-E1524D5601A6}" v="8" dt="2022-06-08T08:08:37.504"/>
    <p1510:client id="{E06D331F-0D2B-5EAF-BE28-6A03BA618A77}" v="5" dt="2022-11-02T14:53:08.123"/>
    <p1510:client id="{F5091F37-8979-4574-8F44-DE734004D3B7}" v="4" dt="2022-05-30T15:47:0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info@esciencecenter.com</a:t>
            </a:r>
            <a:endParaRPr lang="nl-NL" dirty="0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8.png"/><Relationship Id="rId7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microsoft.com/office/2017/06/relationships/model3d" Target="../media/model3d1.glb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3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nl-NL" dirty="0"/>
              <a:t> on Quantum Gates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0C25BD-626E-7645-8979-9474FF64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Quantum Computing SIG - </a:t>
            </a:r>
            <a:r>
              <a:rPr lang="en-GB" dirty="0"/>
              <a:t>April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  <a:p>
            <a:r>
              <a:rPr lang="en-GB" dirty="0"/>
              <a:t>Carlos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Two-qubit system &amp;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C82AA3-97D1-F9EE-4F55-097F48A6A2DD}"/>
                  </a:ext>
                </a:extLst>
              </p:cNvPr>
              <p:cNvSpPr txBox="1"/>
              <p:nvPr/>
            </p:nvSpPr>
            <p:spPr>
              <a:xfrm>
                <a:off x="1066059" y="3923746"/>
                <a:ext cx="5490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|00</m:t>
                          </m:r>
                        </m:e>
                      </m:d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C82AA3-97D1-F9EE-4F55-097F48A6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59" y="3923746"/>
                <a:ext cx="549078" cy="523220"/>
              </a:xfrm>
              <a:prstGeom prst="rect">
                <a:avLst/>
              </a:prstGeom>
              <a:blipFill>
                <a:blip r:embed="rId2"/>
                <a:stretch>
                  <a:fillRect l="-15909" t="-139024" r="-127273" b="-2073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2D7BAA-AE92-178B-7204-1F5A68EF29B6}"/>
                  </a:ext>
                </a:extLst>
              </p:cNvPr>
              <p:cNvSpPr txBox="1"/>
              <p:nvPr/>
            </p:nvSpPr>
            <p:spPr>
              <a:xfrm>
                <a:off x="4106120" y="6202682"/>
                <a:ext cx="5490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|01</m:t>
                          </m:r>
                        </m:e>
                      </m:d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2D7BAA-AE92-178B-7204-1F5A68EF2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20" y="6202682"/>
                <a:ext cx="549078" cy="523220"/>
              </a:xfrm>
              <a:prstGeom prst="rect">
                <a:avLst/>
              </a:prstGeom>
              <a:blipFill>
                <a:blip r:embed="rId3"/>
                <a:stretch>
                  <a:fillRect l="-13636" t="-135714" r="-127273" b="-20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9AB572F-B34C-40C6-720C-2278DDDD4C03}"/>
                  </a:ext>
                </a:extLst>
              </p:cNvPr>
              <p:cNvSpPr txBox="1"/>
              <p:nvPr/>
            </p:nvSpPr>
            <p:spPr>
              <a:xfrm>
                <a:off x="7259072" y="3969683"/>
                <a:ext cx="5490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|10</m:t>
                          </m:r>
                        </m:e>
                      </m:d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9AB572F-B34C-40C6-720C-2278DDDD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072" y="3969683"/>
                <a:ext cx="549078" cy="523220"/>
              </a:xfrm>
              <a:prstGeom prst="rect">
                <a:avLst/>
              </a:prstGeom>
              <a:blipFill>
                <a:blip r:embed="rId4"/>
                <a:stretch>
                  <a:fillRect l="-13636" t="-135714" r="-129545" b="-2023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E9BCE3D-608F-3036-F76A-3676CD7FECE1}"/>
                  </a:ext>
                </a:extLst>
              </p:cNvPr>
              <p:cNvSpPr txBox="1"/>
              <p:nvPr/>
            </p:nvSpPr>
            <p:spPr>
              <a:xfrm>
                <a:off x="10248578" y="6231265"/>
                <a:ext cx="5490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|11</m:t>
                          </m:r>
                        </m:e>
                      </m:d>
                    </m:oMath>
                  </m:oMathPara>
                </a14:m>
                <a:endParaRPr lang="en-NL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E9BCE3D-608F-3036-F76A-3676CD7F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578" y="6231265"/>
                <a:ext cx="549078" cy="523220"/>
              </a:xfrm>
              <a:prstGeom prst="rect">
                <a:avLst/>
              </a:prstGeom>
              <a:blipFill>
                <a:blip r:embed="rId5"/>
                <a:stretch>
                  <a:fillRect l="-11111" t="-135714" r="-124444" b="-2023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B6161B1-2C12-01AA-395A-154B2522ED22}"/>
              </a:ext>
            </a:extLst>
          </p:cNvPr>
          <p:cNvGrpSpPr/>
          <p:nvPr/>
        </p:nvGrpSpPr>
        <p:grpSpPr>
          <a:xfrm>
            <a:off x="114231" y="1679428"/>
            <a:ext cx="2808423" cy="2130228"/>
            <a:chOff x="2271577" y="1679427"/>
            <a:chExt cx="6119408" cy="379608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2F6F202-ABD7-CAE7-9709-4FFE209D61E5}"/>
                </a:ext>
              </a:extLst>
            </p:cNvPr>
            <p:cNvGrpSpPr/>
            <p:nvPr/>
          </p:nvGrpSpPr>
          <p:grpSpPr>
            <a:xfrm>
              <a:off x="2271577" y="1679427"/>
              <a:ext cx="3029469" cy="3795713"/>
              <a:chOff x="937050" y="1406482"/>
              <a:chExt cx="3818238" cy="439900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31923B1-07A9-36E2-56B5-9DA1C745C43D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113A6A-D26B-9E29-824C-5A4E3B76131A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03" name="Frame 102">
                  <a:extLst>
                    <a:ext uri="{FF2B5EF4-FFF2-40B4-BE49-F238E27FC236}">
                      <a16:creationId xmlns:a16="http://schemas.microsoft.com/office/drawing/2014/main" id="{41858114-2BE1-B1D3-F333-2B5D24929526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Frame 103">
                  <a:extLst>
                    <a:ext uri="{FF2B5EF4-FFF2-40B4-BE49-F238E27FC236}">
                      <a16:creationId xmlns:a16="http://schemas.microsoft.com/office/drawing/2014/main" id="{3F0B75BF-0CC9-1847-4398-848F832EB851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6FA4F61-33F9-AA4A-D261-93D0FBB5590F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D4EB67E-6F39-BB10-013B-1EC40489BC71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66CC7FF2-48F2-F24C-8D66-81AD1AF87612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28896FA-C5D2-D7D5-0577-77621C4A8633}"/>
                </a:ext>
              </a:extLst>
            </p:cNvPr>
            <p:cNvGrpSpPr/>
            <p:nvPr/>
          </p:nvGrpSpPr>
          <p:grpSpPr>
            <a:xfrm>
              <a:off x="5361516" y="1679799"/>
              <a:ext cx="3029469" cy="3795713"/>
              <a:chOff x="937050" y="1406482"/>
              <a:chExt cx="3818238" cy="4399008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1FE31E7-34B8-3951-3B36-5C7D9F16931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6735D16-A46B-7CD3-4411-E1838970DD60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11" name="Frame 110">
                  <a:extLst>
                    <a:ext uri="{FF2B5EF4-FFF2-40B4-BE49-F238E27FC236}">
                      <a16:creationId xmlns:a16="http://schemas.microsoft.com/office/drawing/2014/main" id="{F4C02EBD-65FE-5AF9-33E8-75220047270E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Frame 111">
                  <a:extLst>
                    <a:ext uri="{FF2B5EF4-FFF2-40B4-BE49-F238E27FC236}">
                      <a16:creationId xmlns:a16="http://schemas.microsoft.com/office/drawing/2014/main" id="{2966A01A-DF3D-E159-D4D9-0BB66E714A58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F8D835B-D183-0478-F928-831BB7FB2A5D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E28F3FD-73B7-6C3C-2FAA-FAE8D6B01173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09" name="Triangle 108">
                <a:extLst>
                  <a:ext uri="{FF2B5EF4-FFF2-40B4-BE49-F238E27FC236}">
                    <a16:creationId xmlns:a16="http://schemas.microsoft.com/office/drawing/2014/main" id="{5711901E-DC1C-2327-F971-7738562AA4DE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CDBF21B-33C8-CB2A-AA8A-763821051618}"/>
              </a:ext>
            </a:extLst>
          </p:cNvPr>
          <p:cNvGrpSpPr/>
          <p:nvPr/>
        </p:nvGrpSpPr>
        <p:grpSpPr>
          <a:xfrm>
            <a:off x="3032893" y="3923746"/>
            <a:ext cx="2808423" cy="2130228"/>
            <a:chOff x="2271577" y="1679427"/>
            <a:chExt cx="6119408" cy="37960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53F9799-B970-B151-7008-EBD406EAE491}"/>
                </a:ext>
              </a:extLst>
            </p:cNvPr>
            <p:cNvGrpSpPr/>
            <p:nvPr/>
          </p:nvGrpSpPr>
          <p:grpSpPr>
            <a:xfrm>
              <a:off x="2271577" y="1679427"/>
              <a:ext cx="3029469" cy="3795713"/>
              <a:chOff x="937050" y="1406482"/>
              <a:chExt cx="3818238" cy="439900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C9FB2BC-0D45-3CFB-F9A7-E86DC38F33F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EF5FDBF-8E22-9E52-1C62-A7E9F35B2A41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35" name="Frame 134">
                  <a:extLst>
                    <a:ext uri="{FF2B5EF4-FFF2-40B4-BE49-F238E27FC236}">
                      <a16:creationId xmlns:a16="http://schemas.microsoft.com/office/drawing/2014/main" id="{7F6419E0-2243-7668-74C2-4F8ABCE13E2A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Frame 135">
                  <a:extLst>
                    <a:ext uri="{FF2B5EF4-FFF2-40B4-BE49-F238E27FC236}">
                      <a16:creationId xmlns:a16="http://schemas.microsoft.com/office/drawing/2014/main" id="{2888B26C-6456-6F44-5AB7-3B83A89E2B06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1C70D24-296D-A601-972B-ED0F3A51CE8D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33DDC77-F24D-BA7B-7430-D2B1FC2ED130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0CDC7975-F26C-E5BD-1D9F-BDA39935197B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D9A26D8-9F09-53A8-6554-16AFF94083F3}"/>
                </a:ext>
              </a:extLst>
            </p:cNvPr>
            <p:cNvGrpSpPr/>
            <p:nvPr/>
          </p:nvGrpSpPr>
          <p:grpSpPr>
            <a:xfrm>
              <a:off x="5361516" y="1679799"/>
              <a:ext cx="3029469" cy="3795713"/>
              <a:chOff x="937050" y="1406482"/>
              <a:chExt cx="3818238" cy="43990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3AC8C6E-B697-82DF-C598-CEE8697E2EF1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08DD743-9BBC-A028-441B-D500D3CE1C8E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28" name="Frame 127">
                  <a:extLst>
                    <a:ext uri="{FF2B5EF4-FFF2-40B4-BE49-F238E27FC236}">
                      <a16:creationId xmlns:a16="http://schemas.microsoft.com/office/drawing/2014/main" id="{455A1D2C-AA36-9B61-3F2D-9BEBC7E834AC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Frame 128">
                  <a:extLst>
                    <a:ext uri="{FF2B5EF4-FFF2-40B4-BE49-F238E27FC236}">
                      <a16:creationId xmlns:a16="http://schemas.microsoft.com/office/drawing/2014/main" id="{EDD93985-EA95-D61D-B6F2-C847DF6BA2AF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36F98975-BD07-FF40-9A1A-70F2BD6D8EEC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9231C63-149C-6299-F0DC-6EA8341FFEF7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505D34FE-167C-D8ED-4F82-338A83697143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B37F4F7-A1AA-880C-A49C-E55B5A68B56D}"/>
              </a:ext>
            </a:extLst>
          </p:cNvPr>
          <p:cNvGrpSpPr/>
          <p:nvPr/>
        </p:nvGrpSpPr>
        <p:grpSpPr>
          <a:xfrm>
            <a:off x="6262322" y="1617179"/>
            <a:ext cx="2808423" cy="2130228"/>
            <a:chOff x="2271577" y="1679427"/>
            <a:chExt cx="6119408" cy="379608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028B5C7-89B8-514D-673E-4E4057AE0031}"/>
                </a:ext>
              </a:extLst>
            </p:cNvPr>
            <p:cNvGrpSpPr/>
            <p:nvPr/>
          </p:nvGrpSpPr>
          <p:grpSpPr>
            <a:xfrm>
              <a:off x="2271577" y="1679427"/>
              <a:ext cx="3029469" cy="3795713"/>
              <a:chOff x="937050" y="1406482"/>
              <a:chExt cx="3818238" cy="4399008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7353B15-C338-488C-4A70-6AB617C6DF3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AF45BAF-971A-2C4C-522F-5AC5892E48F4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54" name="Frame 153">
                  <a:extLst>
                    <a:ext uri="{FF2B5EF4-FFF2-40B4-BE49-F238E27FC236}">
                      <a16:creationId xmlns:a16="http://schemas.microsoft.com/office/drawing/2014/main" id="{0967E425-55E1-5F24-8920-D51F33C35931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Frame 154">
                  <a:extLst>
                    <a:ext uri="{FF2B5EF4-FFF2-40B4-BE49-F238E27FC236}">
                      <a16:creationId xmlns:a16="http://schemas.microsoft.com/office/drawing/2014/main" id="{9A0B4DEC-8433-95D7-E768-FA80C7C37B5A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BDA4ED46-3109-73A2-D6CF-D3E111DA6851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EF262D8-5262-65D6-E1ED-748D1BD740D3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52" name="Triangle 151">
                <a:extLst>
                  <a:ext uri="{FF2B5EF4-FFF2-40B4-BE49-F238E27FC236}">
                    <a16:creationId xmlns:a16="http://schemas.microsoft.com/office/drawing/2014/main" id="{52646782-0DF5-4BD5-00EA-64CF22849734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A4AD065-B404-E1A2-B3D1-BABA036F8661}"/>
                </a:ext>
              </a:extLst>
            </p:cNvPr>
            <p:cNvGrpSpPr/>
            <p:nvPr/>
          </p:nvGrpSpPr>
          <p:grpSpPr>
            <a:xfrm>
              <a:off x="5361516" y="1679799"/>
              <a:ext cx="3029469" cy="3795713"/>
              <a:chOff x="937050" y="1406482"/>
              <a:chExt cx="3818238" cy="439900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B6FC39B-1388-5545-A695-FFB3D38070F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723B54-229D-86E6-044F-C10FBDDBFCB1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47" name="Frame 146">
                  <a:extLst>
                    <a:ext uri="{FF2B5EF4-FFF2-40B4-BE49-F238E27FC236}">
                      <a16:creationId xmlns:a16="http://schemas.microsoft.com/office/drawing/2014/main" id="{9022DC75-70AD-2624-6261-7AB5F3FFA658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Frame 147">
                  <a:extLst>
                    <a:ext uri="{FF2B5EF4-FFF2-40B4-BE49-F238E27FC236}">
                      <a16:creationId xmlns:a16="http://schemas.microsoft.com/office/drawing/2014/main" id="{8601F9DF-8484-446F-E60D-9C4ECA495C44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439908B-D634-598D-8FBB-4BD0E69FA9B9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DCABAF5-DF62-92C8-997D-6C1505F83888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29DC79FC-A45D-C3AA-26F9-96135C256BFB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3DF4DB-CF15-F324-E6FA-E1AD2C0108B5}"/>
              </a:ext>
            </a:extLst>
          </p:cNvPr>
          <p:cNvGrpSpPr/>
          <p:nvPr/>
        </p:nvGrpSpPr>
        <p:grpSpPr>
          <a:xfrm>
            <a:off x="9225906" y="3969683"/>
            <a:ext cx="2808423" cy="2130228"/>
            <a:chOff x="2271577" y="1679427"/>
            <a:chExt cx="6119408" cy="3796085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23873C2-B940-0D71-BB32-2819E3913BC0}"/>
                </a:ext>
              </a:extLst>
            </p:cNvPr>
            <p:cNvGrpSpPr/>
            <p:nvPr/>
          </p:nvGrpSpPr>
          <p:grpSpPr>
            <a:xfrm>
              <a:off x="2271577" y="1679427"/>
              <a:ext cx="3029469" cy="3795713"/>
              <a:chOff x="937050" y="1406482"/>
              <a:chExt cx="3818238" cy="4399008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F9000B-3032-8F49-876A-2A61679653E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AC528A3-F760-94DC-F6A9-6F75A793ED5B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73" name="Frame 172">
                  <a:extLst>
                    <a:ext uri="{FF2B5EF4-FFF2-40B4-BE49-F238E27FC236}">
                      <a16:creationId xmlns:a16="http://schemas.microsoft.com/office/drawing/2014/main" id="{32C8A69E-9792-9F1A-D041-E117916A88C7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Frame 173">
                  <a:extLst>
                    <a:ext uri="{FF2B5EF4-FFF2-40B4-BE49-F238E27FC236}">
                      <a16:creationId xmlns:a16="http://schemas.microsoft.com/office/drawing/2014/main" id="{C7A612DC-1EDA-18D2-CA3D-D04E966718E6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05E9AD-592B-9FA8-DF6F-5FD28FDB1CF1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6D9571F-CAEE-E629-BBDA-DC3AD4550591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71" name="Triangle 170">
                <a:extLst>
                  <a:ext uri="{FF2B5EF4-FFF2-40B4-BE49-F238E27FC236}">
                    <a16:creationId xmlns:a16="http://schemas.microsoft.com/office/drawing/2014/main" id="{2B46C36F-E258-24D9-105B-5E05E901ECB1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65B7EB4-0EFC-01ED-6EFE-B9E0F3C1CAFC}"/>
                </a:ext>
              </a:extLst>
            </p:cNvPr>
            <p:cNvGrpSpPr/>
            <p:nvPr/>
          </p:nvGrpSpPr>
          <p:grpSpPr>
            <a:xfrm>
              <a:off x="5361516" y="1679799"/>
              <a:ext cx="3029469" cy="3795713"/>
              <a:chOff x="937050" y="1406482"/>
              <a:chExt cx="3818238" cy="4399008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35D7C5E-5CE0-446F-B635-839F20CAE1A5}"/>
                  </a:ext>
                </a:extLst>
              </p:cNvPr>
              <p:cNvGrpSpPr/>
              <p:nvPr/>
            </p:nvGrpSpPr>
            <p:grpSpPr>
              <a:xfrm>
                <a:off x="1482812" y="2036679"/>
                <a:ext cx="2743200" cy="3768811"/>
                <a:chOff x="1371601" y="2236573"/>
                <a:chExt cx="2743200" cy="3768811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141364D-F47E-AEBA-C46F-EFBB041F6EC5}"/>
                    </a:ext>
                  </a:extLst>
                </p:cNvPr>
                <p:cNvSpPr/>
                <p:nvPr/>
              </p:nvSpPr>
              <p:spPr>
                <a:xfrm>
                  <a:off x="1371601" y="2236573"/>
                  <a:ext cx="2743200" cy="376881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166" name="Frame 165">
                  <a:extLst>
                    <a:ext uri="{FF2B5EF4-FFF2-40B4-BE49-F238E27FC236}">
                      <a16:creationId xmlns:a16="http://schemas.microsoft.com/office/drawing/2014/main" id="{18E75AD9-CF04-D61C-33FF-535FA11B8E45}"/>
                    </a:ext>
                  </a:extLst>
                </p:cNvPr>
                <p:cNvSpPr/>
                <p:nvPr/>
              </p:nvSpPr>
              <p:spPr>
                <a:xfrm>
                  <a:off x="2248930" y="4522571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Frame 166">
                  <a:extLst>
                    <a:ext uri="{FF2B5EF4-FFF2-40B4-BE49-F238E27FC236}">
                      <a16:creationId xmlns:a16="http://schemas.microsoft.com/office/drawing/2014/main" id="{E2834A6A-3216-7495-C846-A22B563EF8F3}"/>
                    </a:ext>
                  </a:extLst>
                </p:cNvPr>
                <p:cNvSpPr/>
                <p:nvPr/>
              </p:nvSpPr>
              <p:spPr>
                <a:xfrm>
                  <a:off x="2248929" y="2609099"/>
                  <a:ext cx="988541" cy="1297460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3A078FE-1653-5A63-4C2A-A08E5303CE35}"/>
                    </a:ext>
                  </a:extLst>
                </p:cNvPr>
                <p:cNvSpPr/>
                <p:nvPr/>
              </p:nvSpPr>
              <p:spPr>
                <a:xfrm>
                  <a:off x="2378675" y="2720310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B6C5D95-DD98-C622-0267-C4E24D97B79C}"/>
                    </a:ext>
                  </a:extLst>
                </p:cNvPr>
                <p:cNvSpPr/>
                <p:nvPr/>
              </p:nvSpPr>
              <p:spPr>
                <a:xfrm>
                  <a:off x="2370434" y="4652091"/>
                  <a:ext cx="729048" cy="107503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5DAF2D22-8143-E5CE-6568-2E797DE8DCB1}"/>
                  </a:ext>
                </a:extLst>
              </p:cNvPr>
              <p:cNvSpPr/>
              <p:nvPr/>
            </p:nvSpPr>
            <p:spPr>
              <a:xfrm>
                <a:off x="937050" y="1406482"/>
                <a:ext cx="3818238" cy="630197"/>
              </a:xfrm>
              <a:prstGeom prst="triangle">
                <a:avLst>
                  <a:gd name="adj" fmla="val 49676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Male icon">
                <a:extLst>
                  <a:ext uri="{FF2B5EF4-FFF2-40B4-BE49-F238E27FC236}">
                    <a16:creationId xmlns:a16="http://schemas.microsoft.com/office/drawing/2014/main" id="{A38419D4-BB2E-2599-F293-CE70410D94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2870625"/>
                  </p:ext>
                </p:extLst>
              </p:nvPr>
            </p:nvGraphicFramePr>
            <p:xfrm>
              <a:off x="660999" y="3062085"/>
              <a:ext cx="257021" cy="68699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1" cy="68699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7766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Male icon">
                <a:extLst>
                  <a:ext uri="{FF2B5EF4-FFF2-40B4-BE49-F238E27FC236}">
                    <a16:creationId xmlns:a16="http://schemas.microsoft.com/office/drawing/2014/main" id="{A38419D4-BB2E-2599-F293-CE70410D94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999" y="3062085"/>
                <a:ext cx="257021" cy="686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Male icon">
                <a:extLst>
                  <a:ext uri="{FF2B5EF4-FFF2-40B4-BE49-F238E27FC236}">
                    <a16:creationId xmlns:a16="http://schemas.microsoft.com/office/drawing/2014/main" id="{E9A3D644-BD5C-F625-2BF2-43F9F123C6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539565"/>
                  </p:ext>
                </p:extLst>
              </p:nvPr>
            </p:nvGraphicFramePr>
            <p:xfrm>
              <a:off x="2085565" y="3060208"/>
              <a:ext cx="257021" cy="68699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1" cy="68699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7766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Male icon">
                <a:extLst>
                  <a:ext uri="{FF2B5EF4-FFF2-40B4-BE49-F238E27FC236}">
                    <a16:creationId xmlns:a16="http://schemas.microsoft.com/office/drawing/2014/main" id="{E9A3D644-BD5C-F625-2BF2-43F9F123C6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5565" y="3060208"/>
                <a:ext cx="257021" cy="686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Male icon">
                <a:extLst>
                  <a:ext uri="{FF2B5EF4-FFF2-40B4-BE49-F238E27FC236}">
                    <a16:creationId xmlns:a16="http://schemas.microsoft.com/office/drawing/2014/main" id="{4836B7AD-960F-86CC-7CB1-4EEC3DA84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7658077"/>
                  </p:ext>
                </p:extLst>
              </p:nvPr>
            </p:nvGraphicFramePr>
            <p:xfrm>
              <a:off x="3595326" y="5304985"/>
              <a:ext cx="257021" cy="68699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1" cy="68699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7766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Male icon">
                <a:extLst>
                  <a:ext uri="{FF2B5EF4-FFF2-40B4-BE49-F238E27FC236}">
                    <a16:creationId xmlns:a16="http://schemas.microsoft.com/office/drawing/2014/main" id="{4836B7AD-960F-86CC-7CB1-4EEC3DA841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5326" y="5304985"/>
                <a:ext cx="257021" cy="686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ale icon">
                <a:extLst>
                  <a:ext uri="{FF2B5EF4-FFF2-40B4-BE49-F238E27FC236}">
                    <a16:creationId xmlns:a16="http://schemas.microsoft.com/office/drawing/2014/main" id="{1BFDF587-F051-D791-7884-0F90D6C87C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0205569"/>
                  </p:ext>
                </p:extLst>
              </p:nvPr>
            </p:nvGraphicFramePr>
            <p:xfrm>
              <a:off x="5032191" y="4350515"/>
              <a:ext cx="257021" cy="68699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1" cy="686990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7766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ale icon">
                <a:extLst>
                  <a:ext uri="{FF2B5EF4-FFF2-40B4-BE49-F238E27FC236}">
                    <a16:creationId xmlns:a16="http://schemas.microsoft.com/office/drawing/2014/main" id="{1BFDF587-F051-D791-7884-0F90D6C87C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2191" y="4350515"/>
                <a:ext cx="257021" cy="686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Male icon">
                <a:extLst>
                  <a:ext uri="{FF2B5EF4-FFF2-40B4-BE49-F238E27FC236}">
                    <a16:creationId xmlns:a16="http://schemas.microsoft.com/office/drawing/2014/main" id="{46E868CD-844D-8D6F-545D-D5519ABA5D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03376"/>
                  </p:ext>
                </p:extLst>
              </p:nvPr>
            </p:nvGraphicFramePr>
            <p:xfrm>
              <a:off x="6824755" y="2052349"/>
              <a:ext cx="257020" cy="6869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0" cy="68698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7766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ale icon">
                <a:extLst>
                  <a:ext uri="{FF2B5EF4-FFF2-40B4-BE49-F238E27FC236}">
                    <a16:creationId xmlns:a16="http://schemas.microsoft.com/office/drawing/2014/main" id="{46E868CD-844D-8D6F-545D-D5519ABA5D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4755" y="2052349"/>
                <a:ext cx="257020" cy="686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Male icon">
                <a:extLst>
                  <a:ext uri="{FF2B5EF4-FFF2-40B4-BE49-F238E27FC236}">
                    <a16:creationId xmlns:a16="http://schemas.microsoft.com/office/drawing/2014/main" id="{6F6B2571-8A2A-4B87-BFB8-323FB53948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5395908"/>
                  </p:ext>
                </p:extLst>
              </p:nvPr>
            </p:nvGraphicFramePr>
            <p:xfrm>
              <a:off x="8246667" y="2981722"/>
              <a:ext cx="257020" cy="6869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0" cy="68698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7766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Male icon">
                <a:extLst>
                  <a:ext uri="{FF2B5EF4-FFF2-40B4-BE49-F238E27FC236}">
                    <a16:creationId xmlns:a16="http://schemas.microsoft.com/office/drawing/2014/main" id="{6F6B2571-8A2A-4B87-BFB8-323FB53948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6667" y="2981722"/>
                <a:ext cx="257020" cy="686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Male icon">
                <a:extLst>
                  <a:ext uri="{FF2B5EF4-FFF2-40B4-BE49-F238E27FC236}">
                    <a16:creationId xmlns:a16="http://schemas.microsoft.com/office/drawing/2014/main" id="{8A431F48-A4F4-5383-3649-2185678DE4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7039855"/>
                  </p:ext>
                </p:extLst>
              </p:nvPr>
            </p:nvGraphicFramePr>
            <p:xfrm>
              <a:off x="9810753" y="4409269"/>
              <a:ext cx="257020" cy="6869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0" cy="68698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7766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Male icon">
                <a:extLst>
                  <a:ext uri="{FF2B5EF4-FFF2-40B4-BE49-F238E27FC236}">
                    <a16:creationId xmlns:a16="http://schemas.microsoft.com/office/drawing/2014/main" id="{8A431F48-A4F4-5383-3649-2185678DE4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0753" y="4409269"/>
                <a:ext cx="257020" cy="686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Male icon">
                <a:extLst>
                  <a:ext uri="{FF2B5EF4-FFF2-40B4-BE49-F238E27FC236}">
                    <a16:creationId xmlns:a16="http://schemas.microsoft.com/office/drawing/2014/main" id="{3D579712-E4B5-8192-C2C6-7185E657F8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2967375"/>
                  </p:ext>
                </p:extLst>
              </p:nvPr>
            </p:nvGraphicFramePr>
            <p:xfrm>
              <a:off x="11232974" y="4409939"/>
              <a:ext cx="257020" cy="686989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57020" cy="686989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7766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Male icon">
                <a:extLst>
                  <a:ext uri="{FF2B5EF4-FFF2-40B4-BE49-F238E27FC236}">
                    <a16:creationId xmlns:a16="http://schemas.microsoft.com/office/drawing/2014/main" id="{3D579712-E4B5-8192-C2C6-7185E657F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2974" y="4409939"/>
                <a:ext cx="257020" cy="6869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2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8AA5-0137-BE7B-0451-BCE872A79528}"/>
                  </a:ext>
                </a:extLst>
              </p:cNvPr>
              <p:cNvSpPr txBox="1"/>
              <p:nvPr/>
            </p:nvSpPr>
            <p:spPr>
              <a:xfrm>
                <a:off x="5476520" y="587937"/>
                <a:ext cx="6606296" cy="1289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NL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NL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|1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8AA5-0137-BE7B-0451-BCE872A79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20" y="587937"/>
                <a:ext cx="6606296" cy="1289327"/>
              </a:xfrm>
              <a:prstGeom prst="rect">
                <a:avLst/>
              </a:prstGeom>
              <a:blipFill>
                <a:blip r:embed="rId2"/>
                <a:stretch>
                  <a:fillRect l="-1344" t="-13725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3D0C9D-9496-D76A-68BB-B7295207D1F0}"/>
              </a:ext>
            </a:extLst>
          </p:cNvPr>
          <p:cNvSpPr txBox="1"/>
          <p:nvPr/>
        </p:nvSpPr>
        <p:spPr>
          <a:xfrm>
            <a:off x="7428461" y="418489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Superposition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D7C10-0644-8484-861F-5D35D9A7E0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9" t="30194" r="20618" b="37567"/>
          <a:stretch/>
        </p:blipFill>
        <p:spPr>
          <a:xfrm>
            <a:off x="929071" y="1860136"/>
            <a:ext cx="6390206" cy="48830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19D2A2-3415-E4A1-44B4-456902905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3" t="10275" r="3421" b="51445"/>
          <a:stretch/>
        </p:blipFill>
        <p:spPr bwMode="auto">
          <a:xfrm>
            <a:off x="7564112" y="4786411"/>
            <a:ext cx="4367155" cy="1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80BD44-8B93-446A-8DDB-B7296A46337B}"/>
              </a:ext>
            </a:extLst>
          </p:cNvPr>
          <p:cNvSpPr txBox="1"/>
          <p:nvPr/>
        </p:nvSpPr>
        <p:spPr>
          <a:xfrm>
            <a:off x="8535591" y="3940900"/>
            <a:ext cx="244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Example:</a:t>
            </a:r>
          </a:p>
          <a:p>
            <a:pPr algn="ctr"/>
            <a:r>
              <a:rPr lang="en-NL" sz="2400" b="1" dirty="0">
                <a:solidFill>
                  <a:schemeClr val="accent1"/>
                </a:solidFill>
              </a:rPr>
              <a:t>Truth table of CX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E6396B-55A9-F832-3B75-54EFA2F75084}"/>
              </a:ext>
            </a:extLst>
          </p:cNvPr>
          <p:cNvSpPr/>
          <p:nvPr/>
        </p:nvSpPr>
        <p:spPr>
          <a:xfrm>
            <a:off x="7436115" y="1877264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0024-A30C-64B4-50B7-D2DC90FA5E2D}"/>
              </a:ext>
            </a:extLst>
          </p:cNvPr>
          <p:cNvSpPr txBox="1"/>
          <p:nvPr/>
        </p:nvSpPr>
        <p:spPr>
          <a:xfrm>
            <a:off x="7684398" y="253623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Controlled NOT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3DA74-5A9C-14EF-0172-99D0D1D1A7A0}"/>
              </a:ext>
            </a:extLst>
          </p:cNvPr>
          <p:cNvSpPr/>
          <p:nvPr/>
        </p:nvSpPr>
        <p:spPr>
          <a:xfrm>
            <a:off x="7903932" y="5814716"/>
            <a:ext cx="3809097" cy="63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75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multi-qubit gates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0D23E-3319-3431-CAB3-D35C76810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t="61587" r="20650" b="23387"/>
          <a:stretch/>
        </p:blipFill>
        <p:spPr>
          <a:xfrm>
            <a:off x="812799" y="3470046"/>
            <a:ext cx="6360201" cy="226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47610-8691-7212-A2C3-2F0419C08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26878" r="20649" b="62328"/>
          <a:stretch/>
        </p:blipFill>
        <p:spPr>
          <a:xfrm>
            <a:off x="856341" y="1560062"/>
            <a:ext cx="6255658" cy="1611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B8E48-2DC3-BD1D-8850-796E1E6EE4A8}"/>
              </a:ext>
            </a:extLst>
          </p:cNvPr>
          <p:cNvSpPr txBox="1"/>
          <p:nvPr/>
        </p:nvSpPr>
        <p:spPr>
          <a:xfrm>
            <a:off x="7474073" y="2200195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Truth table of Toffoli or CCNOT</a:t>
            </a:r>
          </a:p>
        </p:txBody>
      </p:sp>
      <p:pic>
        <p:nvPicPr>
          <p:cNvPr id="1026" name="Picture 2" descr="Truth table and quantum circuit of Toffoli gate.">
            <a:extLst>
              <a:ext uri="{FF2B5EF4-FFF2-40B4-BE49-F238E27FC236}">
                <a16:creationId xmlns:a16="http://schemas.microsoft.com/office/drawing/2014/main" id="{A39CEF41-58F3-6759-C76C-03DB9EE36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r="62522"/>
          <a:stretch/>
        </p:blipFill>
        <p:spPr bwMode="auto">
          <a:xfrm>
            <a:off x="8244112" y="2649057"/>
            <a:ext cx="2873829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EF577-51C0-6EBF-6809-317926925A5E}"/>
              </a:ext>
            </a:extLst>
          </p:cNvPr>
          <p:cNvSpPr/>
          <p:nvPr/>
        </p:nvSpPr>
        <p:spPr>
          <a:xfrm>
            <a:off x="8513532" y="5363936"/>
            <a:ext cx="2343153" cy="717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690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FC9-AFCB-54CE-D208-FCE8C7F5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LAB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13712-7CAE-7783-39F3-D5F4F4FB1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play with a few quantum gates using IBM quantum composer</a:t>
            </a:r>
          </a:p>
          <a:p>
            <a:pPr marL="0" indent="0" algn="ctr">
              <a:buNone/>
            </a:pPr>
            <a:r>
              <a:rPr lang="en-US" dirty="0"/>
              <a:t>(https://quantum-</a:t>
            </a:r>
            <a:r>
              <a:rPr lang="en-US" dirty="0" err="1"/>
              <a:t>computing.ibm.com</a:t>
            </a:r>
            <a:r>
              <a:rPr lang="en-US" dirty="0"/>
              <a:t>/composer)</a:t>
            </a:r>
          </a:p>
        </p:txBody>
      </p:sp>
    </p:spTree>
    <p:extLst>
      <p:ext uri="{BB962C8B-B14F-4D97-AF65-F5344CB8AC3E}">
        <p14:creationId xmlns:p14="http://schemas.microsoft.com/office/powerpoint/2010/main" val="1513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See you next SIG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info@esciencecenter.nl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computers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01759-92E1-D1CE-D9F9-ADFFDBD53D67}"/>
              </a:ext>
            </a:extLst>
          </p:cNvPr>
          <p:cNvSpPr txBox="1"/>
          <p:nvPr/>
        </p:nvSpPr>
        <p:spPr>
          <a:xfrm>
            <a:off x="1426051" y="5703841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dirty="0"/>
              <a:t>Vaccum-tube computers </a:t>
            </a:r>
          </a:p>
          <a:p>
            <a:pPr algn="ctr"/>
            <a:r>
              <a:rPr lang="en-NL" sz="2400" dirty="0"/>
              <a:t>(1940-1956)</a:t>
            </a:r>
          </a:p>
        </p:txBody>
      </p:sp>
      <p:pic>
        <p:nvPicPr>
          <p:cNvPr id="1028" name="Picture 4" descr="vacuum tubes">
            <a:extLst>
              <a:ext uri="{FF2B5EF4-FFF2-40B4-BE49-F238E27FC236}">
                <a16:creationId xmlns:a16="http://schemas.microsoft.com/office/drawing/2014/main" id="{0A1EBD1F-C29C-363A-7D81-7913C221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09" y="5478531"/>
            <a:ext cx="1025292" cy="12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rst Generation Computer">
            <a:extLst>
              <a:ext uri="{FF2B5EF4-FFF2-40B4-BE49-F238E27FC236}">
                <a16:creationId xmlns:a16="http://schemas.microsoft.com/office/drawing/2014/main" id="{1D10453A-C9B9-F62C-DC54-0C298504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9" y="1690688"/>
            <a:ext cx="5074960" cy="36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graph of Manchester's Transistor Computer.">
            <a:extLst>
              <a:ext uri="{FF2B5EF4-FFF2-40B4-BE49-F238E27FC236}">
                <a16:creationId xmlns:a16="http://schemas.microsoft.com/office/drawing/2014/main" id="{8C41131F-7747-C971-7F27-51F309EB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49" y="1463265"/>
            <a:ext cx="5130849" cy="40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ED4A2-006D-05E4-0438-C14E1C8D6AD7}"/>
              </a:ext>
            </a:extLst>
          </p:cNvPr>
          <p:cNvSpPr txBox="1"/>
          <p:nvPr/>
        </p:nvSpPr>
        <p:spPr>
          <a:xfrm>
            <a:off x="6439113" y="5703839"/>
            <a:ext cx="408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i="0" dirty="0">
                <a:effectLst/>
              </a:rPr>
              <a:t>University of Manchester’s first</a:t>
            </a:r>
          </a:p>
          <a:p>
            <a:r>
              <a:rPr lang="en-GB" sz="2400" b="0" i="0" dirty="0">
                <a:effectLst/>
              </a:rPr>
              <a:t>Transistor Computer (1953)</a:t>
            </a:r>
          </a:p>
        </p:txBody>
      </p:sp>
      <p:pic>
        <p:nvPicPr>
          <p:cNvPr id="1034" name="Picture 10" descr="Generations of Computers: Second Generation Computers: Transistors">
            <a:extLst>
              <a:ext uri="{FF2B5EF4-FFF2-40B4-BE49-F238E27FC236}">
                <a16:creationId xmlns:a16="http://schemas.microsoft.com/office/drawing/2014/main" id="{CF5923F9-B4A0-5548-13FF-5ACCB30B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886" y="5565318"/>
            <a:ext cx="1422197" cy="10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logic gates &amp; truth tables</a:t>
            </a:r>
          </a:p>
        </p:txBody>
      </p:sp>
      <p:pic>
        <p:nvPicPr>
          <p:cNvPr id="1026" name="Picture 2" descr="Digital Logic">
            <a:extLst>
              <a:ext uri="{FF2B5EF4-FFF2-40B4-BE49-F238E27FC236}">
                <a16:creationId xmlns:a16="http://schemas.microsoft.com/office/drawing/2014/main" id="{07E5CBCC-04A1-40F1-40E8-22CC18DB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416050"/>
            <a:ext cx="7315200" cy="52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2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gates &amp; logical irreversibility</a:t>
            </a:r>
          </a:p>
        </p:txBody>
      </p:sp>
      <p:pic>
        <p:nvPicPr>
          <p:cNvPr id="1026" name="Picture 2" descr="Digital Logic">
            <a:extLst>
              <a:ext uri="{FF2B5EF4-FFF2-40B4-BE49-F238E27FC236}">
                <a16:creationId xmlns:a16="http://schemas.microsoft.com/office/drawing/2014/main" id="{07E5CBCC-04A1-40F1-40E8-22CC18DBB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5"/>
          <a:stretch/>
        </p:blipFill>
        <p:spPr bwMode="auto">
          <a:xfrm>
            <a:off x="952500" y="1479550"/>
            <a:ext cx="5118100" cy="52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63100-11C9-10B4-5E00-6A1716A45E17}"/>
              </a:ext>
            </a:extLst>
          </p:cNvPr>
          <p:cNvSpPr txBox="1"/>
          <p:nvPr/>
        </p:nvSpPr>
        <p:spPr>
          <a:xfrm>
            <a:off x="6671281" y="1778000"/>
            <a:ext cx="4713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u="sng" dirty="0"/>
              <a:t>Definition of logical irreversibility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“T</a:t>
            </a:r>
            <a:r>
              <a:rPr lang="en-NL" sz="2400" dirty="0"/>
              <a:t>he output of a device does not</a:t>
            </a:r>
          </a:p>
          <a:p>
            <a:pPr algn="ctr"/>
            <a:r>
              <a:rPr lang="en-NL" sz="2400" dirty="0"/>
              <a:t> uniquely define  the input”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055F7E-B221-1050-F55F-810DEBDCE4DB}"/>
                  </a:ext>
                </a:extLst>
              </p:cNvPr>
              <p:cNvSpPr txBox="1"/>
              <p:nvPr/>
            </p:nvSpPr>
            <p:spPr>
              <a:xfrm>
                <a:off x="6495611" y="3821081"/>
                <a:ext cx="5235728" cy="2677656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u="sng" dirty="0">
                    <a:solidFill>
                      <a:srgbClr val="FF0000"/>
                    </a:solidFill>
                  </a:rPr>
                  <a:t>All quantum gates are </a:t>
                </a:r>
              </a:p>
              <a:p>
                <a:pPr algn="ctr"/>
                <a:r>
                  <a:rPr lang="en-GB" sz="2400" b="1" u="sng" dirty="0">
                    <a:solidFill>
                      <a:srgbClr val="FF0000"/>
                    </a:solidFill>
                  </a:rPr>
                  <a:t>reversible logical operators</a:t>
                </a:r>
              </a:p>
              <a:p>
                <a:pPr algn="ctr"/>
                <a:endParaRPr lang="en-GB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sz="2400" dirty="0">
                    <a:solidFill>
                      <a:srgbClr val="FF0000"/>
                    </a:solidFill>
                  </a:rPr>
                  <a:t>“T</a:t>
                </a:r>
                <a:r>
                  <a:rPr lang="en-NL" sz="2400" dirty="0">
                    <a:solidFill>
                      <a:srgbClr val="FF0000"/>
                    </a:solidFill>
                  </a:rPr>
                  <a:t>he output is uniquely tied to an input </a:t>
                </a:r>
              </a:p>
              <a:p>
                <a:pPr algn="ctr"/>
                <a:r>
                  <a:rPr lang="en-NL" sz="2400" dirty="0">
                    <a:solidFill>
                      <a:srgbClr val="FF0000"/>
                    </a:solidFill>
                  </a:rPr>
                  <a:t>&amp; any operation can be undone”</a:t>
                </a:r>
              </a:p>
              <a:p>
                <a:pPr algn="ctr"/>
                <a:endParaRPr lang="en-NL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NL" sz="2400" dirty="0">
                    <a:solidFill>
                      <a:srgbClr val="FF0000"/>
                    </a:solidFill>
                  </a:rPr>
                  <a:t>Unitary matrices (</a:t>
                </a:r>
                <a:r>
                  <a:rPr lang="en-NL" sz="2400" b="1" dirty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NL" sz="2400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en-NL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NL" sz="2400" dirty="0">
                    <a:solidFill>
                      <a:srgbClr val="FF0000"/>
                    </a:solidFill>
                  </a:rPr>
                  <a:t> </a:t>
                </a:r>
                <a:r>
                  <a:rPr lang="en-NL" sz="2400" b="1" dirty="0">
                    <a:solidFill>
                      <a:srgbClr val="FF0000"/>
                    </a:solidFill>
                  </a:rPr>
                  <a:t>U</a:t>
                </a:r>
                <a:r>
                  <a:rPr lang="en-NL" sz="2400" dirty="0">
                    <a:solidFill>
                      <a:srgbClr val="FF0000"/>
                    </a:solidFill>
                  </a:rPr>
                  <a:t> = </a:t>
                </a:r>
                <a:r>
                  <a:rPr lang="en-NL" sz="2400" b="1" dirty="0">
                    <a:solidFill>
                      <a:srgbClr val="FF0000"/>
                    </a:solidFill>
                  </a:rPr>
                  <a:t>I</a:t>
                </a:r>
                <a:r>
                  <a:rPr lang="en-NL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055F7E-B221-1050-F55F-810DEBDC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11" y="3821081"/>
                <a:ext cx="5235728" cy="2677656"/>
              </a:xfrm>
              <a:prstGeom prst="rect">
                <a:avLst/>
              </a:prstGeom>
              <a:blipFill>
                <a:blip r:embed="rId3"/>
                <a:stretch>
                  <a:fillRect l="-959" t="-461" r="-959" b="-2765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9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qubit 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1D7FAB-F715-A2AC-E458-7164A3DE40B0}"/>
              </a:ext>
            </a:extLst>
          </p:cNvPr>
          <p:cNvGrpSpPr/>
          <p:nvPr/>
        </p:nvGrpSpPr>
        <p:grpSpPr>
          <a:xfrm>
            <a:off x="2271577" y="1679427"/>
            <a:ext cx="3029469" cy="3795713"/>
            <a:chOff x="937050" y="1406482"/>
            <a:chExt cx="3818238" cy="43990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8024D4-A627-48C7-8B4D-02AFE048145F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A2FB7D-1E2C-8FC7-89A8-04B98A06BC9E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1" name="Frame 20">
                <a:extLst>
                  <a:ext uri="{FF2B5EF4-FFF2-40B4-BE49-F238E27FC236}">
                    <a16:creationId xmlns:a16="http://schemas.microsoft.com/office/drawing/2014/main" id="{AC6A7F38-C74D-EAFD-A33B-0D34C3B9BCEE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7CD63E8B-7BBB-0B43-509D-D847F41B260B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61856B-908E-4852-01BA-70DF6F7A914E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131872-C9FB-A9DB-57A3-36BFDE4AA0C0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381770D8-9037-278E-85CA-8F89A613C61C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215FA-2FFD-CC98-B7C1-0C4BF506BE08}"/>
              </a:ext>
            </a:extLst>
          </p:cNvPr>
          <p:cNvGrpSpPr/>
          <p:nvPr/>
        </p:nvGrpSpPr>
        <p:grpSpPr>
          <a:xfrm>
            <a:off x="7001626" y="1679799"/>
            <a:ext cx="3029469" cy="3795713"/>
            <a:chOff x="937050" y="1406482"/>
            <a:chExt cx="3818238" cy="43990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D5FFB0-AB67-4099-6F76-6AECFF898120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B65098-82B9-93BC-7F99-9E772EC00F44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35" name="Frame 34">
                <a:extLst>
                  <a:ext uri="{FF2B5EF4-FFF2-40B4-BE49-F238E27FC236}">
                    <a16:creationId xmlns:a16="http://schemas.microsoft.com/office/drawing/2014/main" id="{AD605555-73B4-D114-151A-5EDDF5F9E10D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1AC917E0-B1D3-70D5-B960-90B573B68B20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3D2F9F-2944-0904-4617-7DD278B97E2C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6505E9-A4D3-6A56-75B1-C48E4C65DE2C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7ADAEFB-1273-A5A7-7761-217F668805DB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9402424"/>
                  </p:ext>
                </p:extLst>
              </p:nvPr>
            </p:nvGraphicFramePr>
            <p:xfrm>
              <a:off x="3581005" y="3832069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005" y="3832069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9187992"/>
                  </p:ext>
                </p:extLst>
              </p:nvPr>
            </p:nvGraphicFramePr>
            <p:xfrm>
              <a:off x="8317777" y="2155661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7777" y="2155661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/>
              <p:nvPr/>
            </p:nvSpPr>
            <p:spPr>
              <a:xfrm>
                <a:off x="3391914" y="5715010"/>
                <a:ext cx="33143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914" y="5715010"/>
                <a:ext cx="331437" cy="923330"/>
              </a:xfrm>
              <a:prstGeom prst="rect">
                <a:avLst/>
              </a:prstGeom>
              <a:blipFill>
                <a:blip r:embed="rId5"/>
                <a:stretch>
                  <a:fillRect l="-203571" t="-172603" r="-489286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/>
              <p:nvPr/>
            </p:nvSpPr>
            <p:spPr>
              <a:xfrm>
                <a:off x="7966113" y="5715010"/>
                <a:ext cx="110049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113" y="5715010"/>
                <a:ext cx="1100494" cy="923330"/>
              </a:xfrm>
              <a:prstGeom prst="rect">
                <a:avLst/>
              </a:prstGeom>
              <a:blipFill>
                <a:blip r:embed="rId6"/>
                <a:stretch>
                  <a:fillRect l="-59770" t="-172603" r="-95402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1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Quantum Gate?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1D7FAB-F715-A2AC-E458-7164A3DE40B0}"/>
              </a:ext>
            </a:extLst>
          </p:cNvPr>
          <p:cNvGrpSpPr/>
          <p:nvPr/>
        </p:nvGrpSpPr>
        <p:grpSpPr>
          <a:xfrm>
            <a:off x="1245964" y="1679427"/>
            <a:ext cx="3029469" cy="3795713"/>
            <a:chOff x="937050" y="1406482"/>
            <a:chExt cx="3818238" cy="43990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8024D4-A627-48C7-8B4D-02AFE048145F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A2FB7D-1E2C-8FC7-89A8-04B98A06BC9E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1" name="Frame 20">
                <a:extLst>
                  <a:ext uri="{FF2B5EF4-FFF2-40B4-BE49-F238E27FC236}">
                    <a16:creationId xmlns:a16="http://schemas.microsoft.com/office/drawing/2014/main" id="{AC6A7F38-C74D-EAFD-A33B-0D34C3B9BCEE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7CD63E8B-7BBB-0B43-509D-D847F41B260B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61856B-908E-4852-01BA-70DF6F7A914E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131872-C9FB-A9DB-57A3-36BFDE4AA0C0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381770D8-9037-278E-85CA-8F89A613C61C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215FA-2FFD-CC98-B7C1-0C4BF506BE08}"/>
              </a:ext>
            </a:extLst>
          </p:cNvPr>
          <p:cNvGrpSpPr/>
          <p:nvPr/>
        </p:nvGrpSpPr>
        <p:grpSpPr>
          <a:xfrm>
            <a:off x="5976013" y="1679799"/>
            <a:ext cx="3029469" cy="3795713"/>
            <a:chOff x="937050" y="1406482"/>
            <a:chExt cx="3818238" cy="43990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D5FFB0-AB67-4099-6F76-6AECFF898120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B65098-82B9-93BC-7F99-9E772EC00F44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35" name="Frame 34">
                <a:extLst>
                  <a:ext uri="{FF2B5EF4-FFF2-40B4-BE49-F238E27FC236}">
                    <a16:creationId xmlns:a16="http://schemas.microsoft.com/office/drawing/2014/main" id="{AD605555-73B4-D114-151A-5EDDF5F9E10D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1AC917E0-B1D3-70D5-B960-90B573B68B20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3D2F9F-2944-0904-4617-7DD278B97E2C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6505E9-A4D3-6A56-75B1-C48E4C65DE2C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7ADAEFB-1273-A5A7-7761-217F668805DB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5617500"/>
                  </p:ext>
                </p:extLst>
              </p:nvPr>
            </p:nvGraphicFramePr>
            <p:xfrm>
              <a:off x="2555392" y="3832069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392" y="3832069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1193375"/>
                  </p:ext>
                </p:extLst>
              </p:nvPr>
            </p:nvGraphicFramePr>
            <p:xfrm>
              <a:off x="7292164" y="2155661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2164" y="2155661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/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blipFill>
                <a:blip r:embed="rId4"/>
                <a:stretch>
                  <a:fillRect l="-214815" t="-172603" r="-503704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/>
              <p:nvPr/>
            </p:nvSpPr>
            <p:spPr>
              <a:xfrm>
                <a:off x="6940500" y="5715010"/>
                <a:ext cx="110049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00" y="5715010"/>
                <a:ext cx="1100494" cy="923330"/>
              </a:xfrm>
              <a:prstGeom prst="rect">
                <a:avLst/>
              </a:prstGeom>
              <a:blipFill>
                <a:blip r:embed="rId5"/>
                <a:stretch>
                  <a:fillRect l="-59091" t="-172603" r="-93182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C3B2312-87CE-546D-AC06-5FEA374F922C}"/>
              </a:ext>
            </a:extLst>
          </p:cNvPr>
          <p:cNvGrpSpPr/>
          <p:nvPr/>
        </p:nvGrpSpPr>
        <p:grpSpPr>
          <a:xfrm>
            <a:off x="4053021" y="3299254"/>
            <a:ext cx="2162433" cy="995831"/>
            <a:chOff x="3496962" y="3311611"/>
            <a:chExt cx="2162433" cy="9958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2B5586-0954-EA95-E4D4-2A98BDA63663}"/>
                </a:ext>
              </a:extLst>
            </p:cNvPr>
            <p:cNvCxnSpPr/>
            <p:nvPr/>
          </p:nvCxnSpPr>
          <p:spPr>
            <a:xfrm>
              <a:off x="3496962" y="3832069"/>
              <a:ext cx="2162433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77FB67-1E38-58CF-F086-C96D885863CB}"/>
                </a:ext>
              </a:extLst>
            </p:cNvPr>
            <p:cNvSpPr/>
            <p:nvPr/>
          </p:nvSpPr>
          <p:spPr>
            <a:xfrm>
              <a:off x="3995527" y="3311611"/>
              <a:ext cx="1058410" cy="9958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6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3F5BCE-323D-FA43-D15C-E305B9A647C0}"/>
              </a:ext>
            </a:extLst>
          </p:cNvPr>
          <p:cNvCxnSpPr/>
          <p:nvPr/>
        </p:nvCxnSpPr>
        <p:spPr>
          <a:xfrm>
            <a:off x="8849128" y="3812439"/>
            <a:ext cx="216243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4CC5B-7208-AD62-7D36-E247C6D734AD}"/>
              </a:ext>
            </a:extLst>
          </p:cNvPr>
          <p:cNvGrpSpPr/>
          <p:nvPr/>
        </p:nvGrpSpPr>
        <p:grpSpPr>
          <a:xfrm>
            <a:off x="9552429" y="3467187"/>
            <a:ext cx="755830" cy="690504"/>
            <a:chOff x="9244086" y="840903"/>
            <a:chExt cx="755830" cy="690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64EA24-159C-A170-1476-3421E672602F}"/>
                </a:ext>
              </a:extLst>
            </p:cNvPr>
            <p:cNvSpPr/>
            <p:nvPr/>
          </p:nvSpPr>
          <p:spPr>
            <a:xfrm>
              <a:off x="9244086" y="840903"/>
              <a:ext cx="755830" cy="6905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0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39FE98-0F49-5006-B87D-C0EFE99F7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8" t="40932" r="15692" b="47471"/>
            <a:stretch/>
          </p:blipFill>
          <p:spPr bwMode="auto">
            <a:xfrm>
              <a:off x="9244086" y="840903"/>
              <a:ext cx="755830" cy="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35EF5-1159-3AC8-C2CF-45A7C4168F6D}"/>
              </a:ext>
            </a:extLst>
          </p:cNvPr>
          <p:cNvCxnSpPr>
            <a:stCxn id="1028" idx="2"/>
          </p:cNvCxnSpPr>
          <p:nvPr/>
        </p:nvCxnSpPr>
        <p:spPr>
          <a:xfrm>
            <a:off x="9930344" y="4157691"/>
            <a:ext cx="0" cy="131744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9982B3-5169-446F-1FDE-EDFE147BAA57}"/>
              </a:ext>
            </a:extLst>
          </p:cNvPr>
          <p:cNvSpPr txBox="1"/>
          <p:nvPr/>
        </p:nvSpPr>
        <p:spPr>
          <a:xfrm>
            <a:off x="9032502" y="5538768"/>
            <a:ext cx="1795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800" dirty="0"/>
              <a:t>“I’m in the </a:t>
            </a:r>
          </a:p>
          <a:p>
            <a:pPr algn="ctr"/>
            <a:r>
              <a:rPr lang="en-NL" sz="2800" dirty="0"/>
              <a:t>1</a:t>
            </a:r>
            <a:r>
              <a:rPr lang="en-NL" sz="2800" baseline="30000" dirty="0"/>
              <a:t>st</a:t>
            </a:r>
            <a:r>
              <a:rPr lang="en-NL" sz="2800" dirty="0"/>
              <a:t> floor!”</a:t>
            </a:r>
          </a:p>
        </p:txBody>
      </p:sp>
    </p:spTree>
    <p:extLst>
      <p:ext uri="{BB962C8B-B14F-4D97-AF65-F5344CB8AC3E}">
        <p14:creationId xmlns:p14="http://schemas.microsoft.com/office/powerpoint/2010/main" val="338743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Quantum Gate?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1D7FAB-F715-A2AC-E458-7164A3DE40B0}"/>
              </a:ext>
            </a:extLst>
          </p:cNvPr>
          <p:cNvGrpSpPr/>
          <p:nvPr/>
        </p:nvGrpSpPr>
        <p:grpSpPr>
          <a:xfrm>
            <a:off x="1245964" y="1679427"/>
            <a:ext cx="3029469" cy="3795713"/>
            <a:chOff x="937050" y="1406482"/>
            <a:chExt cx="3818238" cy="43990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8024D4-A627-48C7-8B4D-02AFE048145F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A2FB7D-1E2C-8FC7-89A8-04B98A06BC9E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1" name="Frame 20">
                <a:extLst>
                  <a:ext uri="{FF2B5EF4-FFF2-40B4-BE49-F238E27FC236}">
                    <a16:creationId xmlns:a16="http://schemas.microsoft.com/office/drawing/2014/main" id="{AC6A7F38-C74D-EAFD-A33B-0D34C3B9BCEE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7CD63E8B-7BBB-0B43-509D-D847F41B260B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61856B-908E-4852-01BA-70DF6F7A914E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131872-C9FB-A9DB-57A3-36BFDE4AA0C0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381770D8-9037-278E-85CA-8F89A613C61C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215FA-2FFD-CC98-B7C1-0C4BF506BE08}"/>
              </a:ext>
            </a:extLst>
          </p:cNvPr>
          <p:cNvGrpSpPr/>
          <p:nvPr/>
        </p:nvGrpSpPr>
        <p:grpSpPr>
          <a:xfrm>
            <a:off x="5976013" y="1679799"/>
            <a:ext cx="3029469" cy="3795713"/>
            <a:chOff x="937050" y="1406482"/>
            <a:chExt cx="3818238" cy="43990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D5FFB0-AB67-4099-6F76-6AECFF898120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B65098-82B9-93BC-7F99-9E772EC00F44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35" name="Frame 34">
                <a:extLst>
                  <a:ext uri="{FF2B5EF4-FFF2-40B4-BE49-F238E27FC236}">
                    <a16:creationId xmlns:a16="http://schemas.microsoft.com/office/drawing/2014/main" id="{AD605555-73B4-D114-151A-5EDDF5F9E10D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1AC917E0-B1D3-70D5-B960-90B573B68B20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3D2F9F-2944-0904-4617-7DD278B97E2C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6505E9-A4D3-6A56-75B1-C48E4C65DE2C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7ADAEFB-1273-A5A7-7761-217F668805DB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GraphicFramePr/>
              <p:nvPr/>
            </p:nvGraphicFramePr>
            <p:xfrm>
              <a:off x="2555392" y="3832069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392" y="3832069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3388645"/>
                  </p:ext>
                </p:extLst>
              </p:nvPr>
            </p:nvGraphicFramePr>
            <p:xfrm>
              <a:off x="7292164" y="4204960"/>
              <a:ext cx="410610" cy="10975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0" cy="1097516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2407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 descr="Male icon">
                <a:extLst>
                  <a:ext uri="{FF2B5EF4-FFF2-40B4-BE49-F238E27FC236}">
                    <a16:creationId xmlns:a16="http://schemas.microsoft.com/office/drawing/2014/main" id="{95AC312F-5D41-79F8-8698-21C4629C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2164" y="4204960"/>
                <a:ext cx="410610" cy="109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/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blipFill>
                <a:blip r:embed="rId5"/>
                <a:stretch>
                  <a:fillRect l="-214815" t="-172603" r="-503704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/>
              <p:nvPr/>
            </p:nvSpPr>
            <p:spPr>
              <a:xfrm>
                <a:off x="6940500" y="5715010"/>
                <a:ext cx="110049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9272D8-A760-9E4C-94D8-D0629962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00" y="5715010"/>
                <a:ext cx="1100494" cy="923330"/>
              </a:xfrm>
              <a:prstGeom prst="rect">
                <a:avLst/>
              </a:prstGeom>
              <a:blipFill>
                <a:blip r:embed="rId6"/>
                <a:stretch>
                  <a:fillRect l="-59091" t="-172603" r="-93182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C3B2312-87CE-546D-AC06-5FEA374F922C}"/>
              </a:ext>
            </a:extLst>
          </p:cNvPr>
          <p:cNvGrpSpPr/>
          <p:nvPr/>
        </p:nvGrpSpPr>
        <p:grpSpPr>
          <a:xfrm>
            <a:off x="4053021" y="3299254"/>
            <a:ext cx="2162433" cy="995831"/>
            <a:chOff x="3496962" y="3311611"/>
            <a:chExt cx="2162433" cy="9958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2B5586-0954-EA95-E4D4-2A98BDA63663}"/>
                </a:ext>
              </a:extLst>
            </p:cNvPr>
            <p:cNvCxnSpPr/>
            <p:nvPr/>
          </p:nvCxnSpPr>
          <p:spPr>
            <a:xfrm>
              <a:off x="3496962" y="3832069"/>
              <a:ext cx="2162433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77FB67-1E38-58CF-F086-C96D885863CB}"/>
                </a:ext>
              </a:extLst>
            </p:cNvPr>
            <p:cNvSpPr/>
            <p:nvPr/>
          </p:nvSpPr>
          <p:spPr>
            <a:xfrm>
              <a:off x="4040660" y="3311611"/>
              <a:ext cx="1112108" cy="9958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6000" dirty="0">
                  <a:solidFill>
                    <a:schemeClr val="tx1"/>
                  </a:solidFill>
                </a:rPr>
                <a:t>I/Z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3F5BCE-323D-FA43-D15C-E305B9A647C0}"/>
              </a:ext>
            </a:extLst>
          </p:cNvPr>
          <p:cNvCxnSpPr/>
          <p:nvPr/>
        </p:nvCxnSpPr>
        <p:spPr>
          <a:xfrm>
            <a:off x="8849128" y="3812439"/>
            <a:ext cx="216243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35EF5-1159-3AC8-C2CF-45A7C4168F6D}"/>
              </a:ext>
            </a:extLst>
          </p:cNvPr>
          <p:cNvCxnSpPr>
            <a:stCxn id="1028" idx="2"/>
          </p:cNvCxnSpPr>
          <p:nvPr/>
        </p:nvCxnSpPr>
        <p:spPr>
          <a:xfrm>
            <a:off x="9930344" y="4157691"/>
            <a:ext cx="0" cy="131744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9982B3-5169-446F-1FDE-EDFE147BAA57}"/>
              </a:ext>
            </a:extLst>
          </p:cNvPr>
          <p:cNvSpPr txBox="1"/>
          <p:nvPr/>
        </p:nvSpPr>
        <p:spPr>
          <a:xfrm>
            <a:off x="8784838" y="5538768"/>
            <a:ext cx="2291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800" dirty="0"/>
              <a:t>“I’m in the </a:t>
            </a:r>
          </a:p>
          <a:p>
            <a:pPr algn="ctr"/>
            <a:r>
              <a:rPr lang="en-NL" sz="2800" dirty="0"/>
              <a:t>ground floor!”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4CC5B-7208-AD62-7D36-E247C6D734AD}"/>
              </a:ext>
            </a:extLst>
          </p:cNvPr>
          <p:cNvGrpSpPr/>
          <p:nvPr/>
        </p:nvGrpSpPr>
        <p:grpSpPr>
          <a:xfrm>
            <a:off x="9552429" y="3467187"/>
            <a:ext cx="755830" cy="690504"/>
            <a:chOff x="9244086" y="840903"/>
            <a:chExt cx="755830" cy="690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64EA24-159C-A170-1476-3421E672602F}"/>
                </a:ext>
              </a:extLst>
            </p:cNvPr>
            <p:cNvSpPr/>
            <p:nvPr/>
          </p:nvSpPr>
          <p:spPr>
            <a:xfrm>
              <a:off x="9244086" y="840903"/>
              <a:ext cx="755830" cy="6905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0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39FE98-0F49-5006-B87D-C0EFE99F7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8" t="40932" r="15692" b="47471"/>
            <a:stretch/>
          </p:blipFill>
          <p:spPr bwMode="auto">
            <a:xfrm>
              <a:off x="9244086" y="840903"/>
              <a:ext cx="755830" cy="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93ADF9-C09D-F4C2-651B-D7864493C4E6}"/>
              </a:ext>
            </a:extLst>
          </p:cNvPr>
          <p:cNvGrpSpPr/>
          <p:nvPr/>
        </p:nvGrpSpPr>
        <p:grpSpPr>
          <a:xfrm>
            <a:off x="9552429" y="3486817"/>
            <a:ext cx="755830" cy="690504"/>
            <a:chOff x="9244086" y="840903"/>
            <a:chExt cx="755830" cy="6905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84DFAC-F6C4-5F8B-B0C2-FED9BBC4EFE7}"/>
                </a:ext>
              </a:extLst>
            </p:cNvPr>
            <p:cNvSpPr/>
            <p:nvPr/>
          </p:nvSpPr>
          <p:spPr>
            <a:xfrm>
              <a:off x="9244086" y="840903"/>
              <a:ext cx="755830" cy="6905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0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8A243A12-A66E-F2DF-54B4-46B089B772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8" t="40932" r="15692" b="47471"/>
            <a:stretch/>
          </p:blipFill>
          <p:spPr bwMode="auto">
            <a:xfrm>
              <a:off x="9244086" y="840903"/>
              <a:ext cx="755830" cy="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9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Quantum Gate?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1D7FAB-F715-A2AC-E458-7164A3DE40B0}"/>
              </a:ext>
            </a:extLst>
          </p:cNvPr>
          <p:cNvGrpSpPr/>
          <p:nvPr/>
        </p:nvGrpSpPr>
        <p:grpSpPr>
          <a:xfrm>
            <a:off x="1245964" y="1679427"/>
            <a:ext cx="3029469" cy="3795713"/>
            <a:chOff x="937050" y="1406482"/>
            <a:chExt cx="3818238" cy="43990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8024D4-A627-48C7-8B4D-02AFE048145F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A2FB7D-1E2C-8FC7-89A8-04B98A06BC9E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1" name="Frame 20">
                <a:extLst>
                  <a:ext uri="{FF2B5EF4-FFF2-40B4-BE49-F238E27FC236}">
                    <a16:creationId xmlns:a16="http://schemas.microsoft.com/office/drawing/2014/main" id="{AC6A7F38-C74D-EAFD-A33B-0D34C3B9BCEE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7CD63E8B-7BBB-0B43-509D-D847F41B260B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61856B-908E-4852-01BA-70DF6F7A914E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131872-C9FB-A9DB-57A3-36BFDE4AA0C0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381770D8-9037-278E-85CA-8F89A613C61C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215FA-2FFD-CC98-B7C1-0C4BF506BE08}"/>
              </a:ext>
            </a:extLst>
          </p:cNvPr>
          <p:cNvGrpSpPr/>
          <p:nvPr/>
        </p:nvGrpSpPr>
        <p:grpSpPr>
          <a:xfrm>
            <a:off x="5976013" y="1679799"/>
            <a:ext cx="3029469" cy="3795713"/>
            <a:chOff x="937050" y="1406482"/>
            <a:chExt cx="3818238" cy="43990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D5FFB0-AB67-4099-6F76-6AECFF898120}"/>
                </a:ext>
              </a:extLst>
            </p:cNvPr>
            <p:cNvGrpSpPr/>
            <p:nvPr/>
          </p:nvGrpSpPr>
          <p:grpSpPr>
            <a:xfrm>
              <a:off x="1482812" y="2036679"/>
              <a:ext cx="2743200" cy="3768811"/>
              <a:chOff x="1371601" y="2236573"/>
              <a:chExt cx="2743200" cy="37688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B65098-82B9-93BC-7F99-9E772EC00F44}"/>
                  </a:ext>
                </a:extLst>
              </p:cNvPr>
              <p:cNvSpPr/>
              <p:nvPr/>
            </p:nvSpPr>
            <p:spPr>
              <a:xfrm>
                <a:off x="1371601" y="2236573"/>
                <a:ext cx="2743200" cy="37688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35" name="Frame 34">
                <a:extLst>
                  <a:ext uri="{FF2B5EF4-FFF2-40B4-BE49-F238E27FC236}">
                    <a16:creationId xmlns:a16="http://schemas.microsoft.com/office/drawing/2014/main" id="{AD605555-73B4-D114-151A-5EDDF5F9E10D}"/>
                  </a:ext>
                </a:extLst>
              </p:cNvPr>
              <p:cNvSpPr/>
              <p:nvPr/>
            </p:nvSpPr>
            <p:spPr>
              <a:xfrm>
                <a:off x="2248930" y="4522571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1AC917E0-B1D3-70D5-B960-90B573B68B20}"/>
                  </a:ext>
                </a:extLst>
              </p:cNvPr>
              <p:cNvSpPr/>
              <p:nvPr/>
            </p:nvSpPr>
            <p:spPr>
              <a:xfrm>
                <a:off x="2248929" y="2609099"/>
                <a:ext cx="988541" cy="1297460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3D2F9F-2944-0904-4617-7DD278B97E2C}"/>
                  </a:ext>
                </a:extLst>
              </p:cNvPr>
              <p:cNvSpPr/>
              <p:nvPr/>
            </p:nvSpPr>
            <p:spPr>
              <a:xfrm>
                <a:off x="2378675" y="2720310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66505E9-A4D3-6A56-75B1-C48E4C65DE2C}"/>
                  </a:ext>
                </a:extLst>
              </p:cNvPr>
              <p:cNvSpPr/>
              <p:nvPr/>
            </p:nvSpPr>
            <p:spPr>
              <a:xfrm>
                <a:off x="2370434" y="4652091"/>
                <a:ext cx="729048" cy="1075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7ADAEFB-1273-A5A7-7761-217F668805DB}"/>
                </a:ext>
              </a:extLst>
            </p:cNvPr>
            <p:cNvSpPr/>
            <p:nvPr/>
          </p:nvSpPr>
          <p:spPr>
            <a:xfrm>
              <a:off x="937050" y="1406482"/>
              <a:ext cx="3818238" cy="630197"/>
            </a:xfrm>
            <a:prstGeom prst="triangle">
              <a:avLst>
                <a:gd name="adj" fmla="val 49676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GraphicFramePr/>
              <p:nvPr/>
            </p:nvGraphicFramePr>
            <p:xfrm>
              <a:off x="2555392" y="3832069"/>
              <a:ext cx="410611" cy="18467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0611" cy="1846753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07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Male icon">
                <a:extLst>
                  <a:ext uri="{FF2B5EF4-FFF2-40B4-BE49-F238E27FC236}">
                    <a16:creationId xmlns:a16="http://schemas.microsoft.com/office/drawing/2014/main" id="{5F751CE5-7712-A04B-E122-8BACAF669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392" y="3832069"/>
                <a:ext cx="410611" cy="1846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/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60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en-NL" sz="6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672DC-C251-EC14-DC03-9C6A6F5F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1" y="5715010"/>
                <a:ext cx="331437" cy="923330"/>
              </a:xfrm>
              <a:prstGeom prst="rect">
                <a:avLst/>
              </a:prstGeom>
              <a:blipFill>
                <a:blip r:embed="rId4"/>
                <a:stretch>
                  <a:fillRect l="-214815" t="-172603" r="-503704" b="-256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C3B2312-87CE-546D-AC06-5FEA374F922C}"/>
              </a:ext>
            </a:extLst>
          </p:cNvPr>
          <p:cNvGrpSpPr/>
          <p:nvPr/>
        </p:nvGrpSpPr>
        <p:grpSpPr>
          <a:xfrm>
            <a:off x="4053021" y="3299254"/>
            <a:ext cx="2162433" cy="995831"/>
            <a:chOff x="3496962" y="3311611"/>
            <a:chExt cx="2162433" cy="9958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2B5586-0954-EA95-E4D4-2A98BDA63663}"/>
                </a:ext>
              </a:extLst>
            </p:cNvPr>
            <p:cNvCxnSpPr/>
            <p:nvPr/>
          </p:nvCxnSpPr>
          <p:spPr>
            <a:xfrm>
              <a:off x="3496962" y="3832069"/>
              <a:ext cx="2162433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77FB67-1E38-58CF-F086-C96D885863CB}"/>
                </a:ext>
              </a:extLst>
            </p:cNvPr>
            <p:cNvSpPr/>
            <p:nvPr/>
          </p:nvSpPr>
          <p:spPr>
            <a:xfrm>
              <a:off x="4040660" y="3311611"/>
              <a:ext cx="1112108" cy="9958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600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3F5BCE-323D-FA43-D15C-E305B9A647C0}"/>
              </a:ext>
            </a:extLst>
          </p:cNvPr>
          <p:cNvCxnSpPr/>
          <p:nvPr/>
        </p:nvCxnSpPr>
        <p:spPr>
          <a:xfrm>
            <a:off x="8849128" y="3812439"/>
            <a:ext cx="216243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4CC5B-7208-AD62-7D36-E247C6D734AD}"/>
              </a:ext>
            </a:extLst>
          </p:cNvPr>
          <p:cNvGrpSpPr/>
          <p:nvPr/>
        </p:nvGrpSpPr>
        <p:grpSpPr>
          <a:xfrm>
            <a:off x="9552429" y="3467187"/>
            <a:ext cx="755830" cy="690504"/>
            <a:chOff x="9244086" y="840903"/>
            <a:chExt cx="755830" cy="690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64EA24-159C-A170-1476-3421E672602F}"/>
                </a:ext>
              </a:extLst>
            </p:cNvPr>
            <p:cNvSpPr/>
            <p:nvPr/>
          </p:nvSpPr>
          <p:spPr>
            <a:xfrm>
              <a:off x="9244086" y="840903"/>
              <a:ext cx="755830" cy="6905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0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39FE98-0F49-5006-B87D-C0EFE99F75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8" t="40932" r="15692" b="47471"/>
            <a:stretch/>
          </p:blipFill>
          <p:spPr bwMode="auto">
            <a:xfrm>
              <a:off x="9244086" y="840903"/>
              <a:ext cx="755830" cy="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35EF5-1159-3AC8-C2CF-45A7C4168F6D}"/>
              </a:ext>
            </a:extLst>
          </p:cNvPr>
          <p:cNvCxnSpPr>
            <a:cxnSpLocks/>
            <a:stCxn id="1028" idx="2"/>
          </p:cNvCxnSpPr>
          <p:nvPr/>
        </p:nvCxnSpPr>
        <p:spPr>
          <a:xfrm>
            <a:off x="9930344" y="4157691"/>
            <a:ext cx="0" cy="86037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9982B3-5169-446F-1FDE-EDFE147BAA57}"/>
              </a:ext>
            </a:extLst>
          </p:cNvPr>
          <p:cNvSpPr txBox="1"/>
          <p:nvPr/>
        </p:nvSpPr>
        <p:spPr>
          <a:xfrm>
            <a:off x="8984262" y="5018068"/>
            <a:ext cx="3055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50% “ground floor”</a:t>
            </a:r>
          </a:p>
          <a:p>
            <a:r>
              <a:rPr lang="en-NL" sz="2800" dirty="0"/>
              <a:t>50% “1</a:t>
            </a:r>
            <a:r>
              <a:rPr lang="en-NL" sz="2800" baseline="30000" dirty="0"/>
              <a:t>st</a:t>
            </a:r>
            <a:r>
              <a:rPr lang="en-NL" sz="2800" dirty="0"/>
              <a:t> floor”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6F704-2BB5-B342-1503-4BC71C0B7C89}"/>
                  </a:ext>
                </a:extLst>
              </p:cNvPr>
              <p:cNvSpPr txBox="1"/>
              <p:nvPr/>
            </p:nvSpPr>
            <p:spPr>
              <a:xfrm>
                <a:off x="6000486" y="5743243"/>
                <a:ext cx="2784352" cy="906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NL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sz="4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nl-NL" sz="4000" b="0" i="1" smtClean="0">
                        <a:latin typeface="Cambria Math" panose="02040503050406030204" pitchFamily="18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nl-NL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nl-NL" sz="4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nl-NL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4000" b="0" i="1" smtClean="0">
                            <a:latin typeface="Cambria Math" panose="02040503050406030204" pitchFamily="18" charset="0"/>
                          </a:rPr>
                          <m:t>|1</m:t>
                        </m:r>
                      </m:e>
                    </m:d>
                  </m:oMath>
                </a14:m>
                <a:r>
                  <a:rPr lang="en-NL" sz="4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6F704-2BB5-B342-1503-4BC71C0B7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86" y="5743243"/>
                <a:ext cx="2784352" cy="906723"/>
              </a:xfrm>
              <a:prstGeom prst="rect">
                <a:avLst/>
              </a:prstGeom>
              <a:blipFill>
                <a:blip r:embed="rId6"/>
                <a:stretch>
                  <a:fillRect t="-102778" r="-20909" b="-158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101FE1F-B6A1-92C8-A5ED-20653085F0E1}"/>
              </a:ext>
            </a:extLst>
          </p:cNvPr>
          <p:cNvGrpSpPr/>
          <p:nvPr/>
        </p:nvGrpSpPr>
        <p:grpSpPr>
          <a:xfrm>
            <a:off x="7310393" y="2469103"/>
            <a:ext cx="410609" cy="1097514"/>
            <a:chOff x="9406317" y="1606083"/>
            <a:chExt cx="410609" cy="109751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42" name="3D Model 41" descr="Male icon">
                  <a:extLst>
                    <a:ext uri="{FF2B5EF4-FFF2-40B4-BE49-F238E27FC236}">
                      <a16:creationId xmlns:a16="http://schemas.microsoft.com/office/drawing/2014/main" id="{95AC312F-5D41-79F8-8698-21C4629C0E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83482"/>
                    </p:ext>
                  </p:extLst>
                </p:nvPr>
              </p:nvGraphicFramePr>
              <p:xfrm>
                <a:off x="9406317" y="1606083"/>
                <a:ext cx="410608" cy="1097512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10608" cy="1097512"/>
                      </a:xfrm>
                      <a:prstGeom prst="rect">
                        <a:avLst/>
                      </a:prstGeom>
                    </am3d:spPr>
                    <am3d:camera>
                      <am3d:pos x="0" y="0" z="5031666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29133" d="1000000"/>
                      <am3d:preTrans dx="0" dy="-18000000" dz="2458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124071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42" name="3D Model 41" descr="Male icon">
                  <a:extLst>
                    <a:ext uri="{FF2B5EF4-FFF2-40B4-BE49-F238E27FC236}">
                      <a16:creationId xmlns:a16="http://schemas.microsoft.com/office/drawing/2014/main" id="{95AC312F-5D41-79F8-8698-21C4629C0E4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0393" y="2469103"/>
                  <a:ext cx="410608" cy="109751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CBED51-4DFE-4BE4-2053-5FB5718CD228}"/>
                </a:ext>
              </a:extLst>
            </p:cNvPr>
            <p:cNvSpPr/>
            <p:nvPr/>
          </p:nvSpPr>
          <p:spPr>
            <a:xfrm>
              <a:off x="9406317" y="2223197"/>
              <a:ext cx="410609" cy="48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F6762C-C2E8-A1A8-AF6A-82EDE68173A9}"/>
              </a:ext>
            </a:extLst>
          </p:cNvPr>
          <p:cNvGrpSpPr/>
          <p:nvPr/>
        </p:nvGrpSpPr>
        <p:grpSpPr>
          <a:xfrm>
            <a:off x="7296254" y="4158782"/>
            <a:ext cx="410609" cy="1097515"/>
            <a:chOff x="10102954" y="1606082"/>
            <a:chExt cx="410609" cy="1097515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3D Model 11" descr="Male icon">
                  <a:extLst>
                    <a:ext uri="{FF2B5EF4-FFF2-40B4-BE49-F238E27FC236}">
                      <a16:creationId xmlns:a16="http://schemas.microsoft.com/office/drawing/2014/main" id="{AFE4F6C0-9630-DDFC-8BD3-FD6E3536A8D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5298763"/>
                    </p:ext>
                  </p:extLst>
                </p:nvPr>
              </p:nvGraphicFramePr>
              <p:xfrm>
                <a:off x="10102954" y="1606082"/>
                <a:ext cx="410609" cy="10975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10609" cy="1097515"/>
                      </a:xfrm>
                      <a:prstGeom prst="rect">
                        <a:avLst/>
                      </a:prstGeom>
                    </am3d:spPr>
                    <am3d:camera>
                      <am3d:pos x="0" y="0" z="5031666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29133" d="1000000"/>
                      <am3d:preTrans dx="0" dy="-18000000" dz="2458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124071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3D Model 11" descr="Male icon">
                  <a:extLst>
                    <a:ext uri="{FF2B5EF4-FFF2-40B4-BE49-F238E27FC236}">
                      <a16:creationId xmlns:a16="http://schemas.microsoft.com/office/drawing/2014/main" id="{AFE4F6C0-9630-DDFC-8BD3-FD6E3536A8D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6254" y="4158782"/>
                  <a:ext cx="410609" cy="109751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A6A028-0E66-0418-7471-893CEC533A79}"/>
                </a:ext>
              </a:extLst>
            </p:cNvPr>
            <p:cNvSpPr/>
            <p:nvPr/>
          </p:nvSpPr>
          <p:spPr>
            <a:xfrm>
              <a:off x="10102954" y="1642985"/>
              <a:ext cx="410609" cy="580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18826-D798-AA40-CB0E-4021A9DF2049}"/>
              </a:ext>
            </a:extLst>
          </p:cNvPr>
          <p:cNvGrpSpPr/>
          <p:nvPr/>
        </p:nvGrpSpPr>
        <p:grpSpPr>
          <a:xfrm>
            <a:off x="9552429" y="3467187"/>
            <a:ext cx="755830" cy="690504"/>
            <a:chOff x="9244086" y="840903"/>
            <a:chExt cx="755830" cy="6905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9C13CF-A174-99B0-E7BE-197C15D0A5F9}"/>
                </a:ext>
              </a:extLst>
            </p:cNvPr>
            <p:cNvSpPr/>
            <p:nvPr/>
          </p:nvSpPr>
          <p:spPr>
            <a:xfrm>
              <a:off x="9244086" y="840903"/>
              <a:ext cx="755830" cy="6905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6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FC814037-6B5C-5E68-4B0F-F148637BF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08" t="40932" r="15692" b="47471"/>
            <a:stretch/>
          </p:blipFill>
          <p:spPr bwMode="auto">
            <a:xfrm>
              <a:off x="9244086" y="840903"/>
              <a:ext cx="755830" cy="690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09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 as vectors; Gates as matrices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EA770-4433-6DE4-C473-1A9E8E798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t="39075" r="25890" b="17592"/>
          <a:stretch/>
        </p:blipFill>
        <p:spPr>
          <a:xfrm>
            <a:off x="5415968" y="1333500"/>
            <a:ext cx="5054599" cy="5400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EAE8-2123-2A12-186D-FDC599219471}"/>
                  </a:ext>
                </a:extLst>
              </p:cNvPr>
              <p:cNvSpPr txBox="1"/>
              <p:nvPr/>
            </p:nvSpPr>
            <p:spPr>
              <a:xfrm>
                <a:off x="414869" y="2306785"/>
                <a:ext cx="1754135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EAE8-2123-2A12-186D-FDC599219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9" y="2306785"/>
                <a:ext cx="1754135" cy="935641"/>
              </a:xfrm>
              <a:prstGeom prst="rect">
                <a:avLst/>
              </a:prstGeom>
              <a:blipFill>
                <a:blip r:embed="rId3"/>
                <a:stretch>
                  <a:fillRect l="-18705" t="-60000" b="-112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D9486-FAA6-AB63-4042-A9642C71EC85}"/>
                  </a:ext>
                </a:extLst>
              </p:cNvPr>
              <p:cNvSpPr txBox="1"/>
              <p:nvPr/>
            </p:nvSpPr>
            <p:spPr>
              <a:xfrm>
                <a:off x="3164802" y="2306785"/>
                <a:ext cx="1754135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D9486-FAA6-AB63-4042-A9642C71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02" y="2306785"/>
                <a:ext cx="1754135" cy="935641"/>
              </a:xfrm>
              <a:prstGeom prst="rect">
                <a:avLst/>
              </a:prstGeom>
              <a:blipFill>
                <a:blip r:embed="rId4"/>
                <a:stretch>
                  <a:fillRect l="-19424" t="-60000" b="-112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28B945-0EDB-1512-D578-7B1643A76E83}"/>
                  </a:ext>
                </a:extLst>
              </p:cNvPr>
              <p:cNvSpPr txBox="1"/>
              <p:nvPr/>
            </p:nvSpPr>
            <p:spPr>
              <a:xfrm>
                <a:off x="431797" y="4578260"/>
                <a:ext cx="4436023" cy="94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28B945-0EDB-1512-D578-7B1643A7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7" y="4578260"/>
                <a:ext cx="4436023" cy="943400"/>
              </a:xfrm>
              <a:prstGeom prst="rect">
                <a:avLst/>
              </a:prstGeom>
              <a:blipFill>
                <a:blip r:embed="rId5"/>
                <a:stretch>
                  <a:fillRect l="-7143" t="-66667" b="-105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DE52E7F0-CE37-DB40-21D8-E1404B6BD2DC}"/>
              </a:ext>
            </a:extLst>
          </p:cNvPr>
          <p:cNvSpPr/>
          <p:nvPr/>
        </p:nvSpPr>
        <p:spPr>
          <a:xfrm>
            <a:off x="10470567" y="1671782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8A8B8-6952-9767-7B0E-CE947636102A}"/>
              </a:ext>
            </a:extLst>
          </p:cNvPr>
          <p:cNvSpPr txBox="1"/>
          <p:nvPr/>
        </p:nvSpPr>
        <p:spPr>
          <a:xfrm>
            <a:off x="10718850" y="23307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Pauli X, Y, 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E658E-50A5-DD8A-A45F-65A6E6821E30}"/>
              </a:ext>
            </a:extLst>
          </p:cNvPr>
          <p:cNvSpPr txBox="1"/>
          <p:nvPr/>
        </p:nvSpPr>
        <p:spPr>
          <a:xfrm>
            <a:off x="10452150" y="370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Hadamard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DEA47F5-3903-BECA-5206-7BC9CDA59515}"/>
              </a:ext>
            </a:extLst>
          </p:cNvPr>
          <p:cNvSpPr/>
          <p:nvPr/>
        </p:nvSpPr>
        <p:spPr>
          <a:xfrm>
            <a:off x="10470567" y="4656282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2CAFC-9278-5450-5F75-B0599244C445}"/>
              </a:ext>
            </a:extLst>
          </p:cNvPr>
          <p:cNvSpPr txBox="1"/>
          <p:nvPr/>
        </p:nvSpPr>
        <p:spPr>
          <a:xfrm>
            <a:off x="10718850" y="531525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Rotation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052BE-1710-4298-1B6D-9578DEB1A1D0}"/>
              </a:ext>
            </a:extLst>
          </p:cNvPr>
          <p:cNvSpPr txBox="1"/>
          <p:nvPr/>
        </p:nvSpPr>
        <p:spPr>
          <a:xfrm>
            <a:off x="1721433" y="166717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Basis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5B2FF-0ED3-B8EA-889B-0DF79BCF1BBE}"/>
              </a:ext>
            </a:extLst>
          </p:cNvPr>
          <p:cNvSpPr txBox="1"/>
          <p:nvPr/>
        </p:nvSpPr>
        <p:spPr>
          <a:xfrm>
            <a:off x="1606092" y="3911506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Superposition</a:t>
            </a:r>
          </a:p>
        </p:txBody>
      </p:sp>
    </p:spTree>
    <p:extLst>
      <p:ext uri="{BB962C8B-B14F-4D97-AF65-F5344CB8AC3E}">
        <p14:creationId xmlns:p14="http://schemas.microsoft.com/office/powerpoint/2010/main" val="282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4B7504ED68345BE9FCDC509D9CFC8" ma:contentTypeVersion="10" ma:contentTypeDescription="Create a new document." ma:contentTypeScope="" ma:versionID="5a1a7b0f770beb54764b15d43aa953b2">
  <xsd:schema xmlns:xsd="http://www.w3.org/2001/XMLSchema" xmlns:xs="http://www.w3.org/2001/XMLSchema" xmlns:p="http://schemas.microsoft.com/office/2006/metadata/properties" xmlns:ns2="6f06fa5a-90cf-43a2-82b6-2b627dc0e2df" xmlns:ns3="1689afee-6346-4778-ba81-7e1f775636f0" targetNamespace="http://schemas.microsoft.com/office/2006/metadata/properties" ma:root="true" ma:fieldsID="b4da3a4b8e9d1e021ba249f0c8e9bb9c" ns2:_="" ns3:_="">
    <xsd:import namespace="6f06fa5a-90cf-43a2-82b6-2b627dc0e2df"/>
    <xsd:import namespace="1689afee-6346-4778-ba81-7e1f77563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6fa5a-90cf-43a2-82b6-2b627dc0e2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9afee-6346-4778-ba81-7e1f775636f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59fa242-7911-4a94-9d04-5686ff581d7e}" ma:internalName="TaxCatchAll" ma:showField="CatchAllData" ma:web="1689afee-6346-4778-ba81-7e1f775636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89afee-6346-4778-ba81-7e1f775636f0" xsi:nil="true"/>
    <lcf76f155ced4ddcb4097134ff3c332f xmlns="6f06fa5a-90cf-43a2-82b6-2b627dc0e2d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101DAA-021D-4B4C-B9D9-ABDA86A87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6fa5a-90cf-43a2-82b6-2b627dc0e2df"/>
    <ds:schemaRef ds:uri="1689afee-6346-4778-ba81-7e1f775636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6f35d0f1-6b87-42ba-ba3e-91c0d4d98947"/>
    <ds:schemaRef ds:uri="d524e8e6-9967-4aee-9f44-a119181d2657"/>
    <ds:schemaRef ds:uri="http://schemas.microsoft.com/office/2006/metadata/properties"/>
    <ds:schemaRef ds:uri="http://schemas.microsoft.com/office/infopath/2007/PartnerControls"/>
    <ds:schemaRef ds:uri="1689afee-6346-4778-ba81-7e1f775636f0"/>
    <ds:schemaRef ds:uri="6f06fa5a-90cf-43a2-82b6-2b627dc0e2df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278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Cambria Math</vt:lpstr>
      <vt:lpstr>Assistant</vt:lpstr>
      <vt:lpstr>Arial</vt:lpstr>
      <vt:lpstr>Office Theme</vt:lpstr>
      <vt:lpstr>Overview on Quantum Gates</vt:lpstr>
      <vt:lpstr>Classical computers</vt:lpstr>
      <vt:lpstr>Classical logic gates &amp; truth tables</vt:lpstr>
      <vt:lpstr>Classical gates &amp; logical irreversibility</vt:lpstr>
      <vt:lpstr>What is a qubit ?</vt:lpstr>
      <vt:lpstr>What is a Quantum Gate?</vt:lpstr>
      <vt:lpstr>What is a Quantum Gate?</vt:lpstr>
      <vt:lpstr>What is a Quantum Gate?</vt:lpstr>
      <vt:lpstr>Qubits as vectors; Gates as matrices</vt:lpstr>
      <vt:lpstr>Two-qubit system &amp; gates</vt:lpstr>
      <vt:lpstr>Two-qubit gates</vt:lpstr>
      <vt:lpstr>Other multi-qubit gates</vt:lpstr>
      <vt:lpstr>LAB </vt:lpstr>
      <vt:lpstr>See you next SIG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Carlos Murilo Romero Rocha</cp:lastModifiedBy>
  <cp:revision>139</cp:revision>
  <dcterms:created xsi:type="dcterms:W3CDTF">2021-07-14T12:30:17Z</dcterms:created>
  <dcterms:modified xsi:type="dcterms:W3CDTF">2023-04-13T08:41:34Z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0x0101007794B7504ED68345BE9FCDC509D9CFC8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bool>false</vt:bool>
  </property>
  <property fmtid="{D5CDD505-2E9C-101B-9397-08002B2CF9AE}" pid="11" name="TriggerFlowInfo">
    <vt:lpwstr/>
  </property>
</Properties>
</file>