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B5862-6E48-8844-892C-FCDC51D4805B}" v="8" dt="2024-11-21T10:15:56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>
        <p:scale>
          <a:sx n="96" d="100"/>
          <a:sy n="96" d="100"/>
        </p:scale>
        <p:origin x="14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F8F565-FE7C-456A-9E47-3BB9E7C175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1D4BD6-2CB3-4B1B-83D7-D79E71C46B8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0CA8D4-4096-421F-94F3-93AE0705E8D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627175-4563-48E4-9875-7F757DA86CB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D5C905-B674-47AA-8FD3-010668459CF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BDD62E-E927-464B-8F45-A56420777B2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75A9C73-DB9F-4D3E-9687-16FC4D8354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3359C9-1574-4610-857B-4A282E9FDFF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2A571-DA46-4365-961F-186DEAE572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F5C382-1FE7-4CF3-88E6-87FE5079E2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099EC3-411E-4DE9-A667-FAC420952C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8A04C-FF0E-4592-8EE4-C28AB10A87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N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NL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3F60A0-4D3B-4A44-A193-D923C9785C92}" type="slidenum">
              <a:rPr lang="en-NL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NL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nual Input 4"/>
          <p:cNvSpPr/>
          <p:nvPr/>
        </p:nvSpPr>
        <p:spPr>
          <a:xfrm flipH="1">
            <a:off x="2949839" y="1438104"/>
            <a:ext cx="1149121" cy="3839496"/>
          </a:xfrm>
          <a:custGeom>
            <a:avLst/>
            <a:gdLst>
              <a:gd name="connsiteX0" fmla="*/ 32 w 10000"/>
              <a:gd name="connsiteY0" fmla="*/ 233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2 w 10000"/>
              <a:gd name="connsiteY4" fmla="*/ 2331 h 10000"/>
              <a:gd name="connsiteX0" fmla="*/ 104 w 10000"/>
              <a:gd name="connsiteY0" fmla="*/ 228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04 w 10000"/>
              <a:gd name="connsiteY4" fmla="*/ 22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4" y="2288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11" y="7837"/>
                  <a:pt x="93" y="4451"/>
                  <a:pt x="104" y="2288"/>
                </a:cubicBezTo>
                <a:close/>
              </a:path>
            </a:pathLst>
          </a:cu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42" name="TextBox 9"/>
          <p:cNvSpPr/>
          <p:nvPr/>
        </p:nvSpPr>
        <p:spPr>
          <a:xfrm>
            <a:off x="5018832" y="5347407"/>
            <a:ext cx="66201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(35%)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10"/>
          <p:cNvSpPr/>
          <p:nvPr/>
        </p:nvSpPr>
        <p:spPr>
          <a:xfrm>
            <a:off x="8595354" y="5347407"/>
            <a:ext cx="94645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(50%)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4" name="TextBox 13"/>
          <p:cNvSpPr/>
          <p:nvPr/>
        </p:nvSpPr>
        <p:spPr>
          <a:xfrm>
            <a:off x="6415200" y="5892160"/>
            <a:ext cx="9309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Time</a:t>
            </a: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5" name="TextBox 14"/>
          <p:cNvSpPr/>
          <p:nvPr/>
        </p:nvSpPr>
        <p:spPr>
          <a:xfrm rot="16200000">
            <a:off x="1006837" y="2998190"/>
            <a:ext cx="126108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Budget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6" name="TextBox 15"/>
          <p:cNvSpPr/>
          <p:nvPr/>
        </p:nvSpPr>
        <p:spPr>
          <a:xfrm rot="5400000">
            <a:off x="3511080" y="1441080"/>
            <a:ext cx="1259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Tech Plan </a:t>
            </a: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7" name="TextBox 8"/>
          <p:cNvSpPr/>
          <p:nvPr/>
        </p:nvSpPr>
        <p:spPr>
          <a:xfrm>
            <a:off x="2673360" y="5352130"/>
            <a:ext cx="169812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(15%)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8" name="TextBox 1"/>
          <p:cNvSpPr/>
          <p:nvPr/>
        </p:nvSpPr>
        <p:spPr>
          <a:xfrm rot="5400000">
            <a:off x="10917000" y="4338000"/>
            <a:ext cx="1346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End report  </a:t>
            </a: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9" name="Right Triangle 5"/>
          <p:cNvSpPr/>
          <p:nvPr/>
        </p:nvSpPr>
        <p:spPr>
          <a:xfrm>
            <a:off x="4087358" y="2315038"/>
            <a:ext cx="4110201" cy="2964362"/>
          </a:xfrm>
          <a:custGeom>
            <a:avLst/>
            <a:gdLst>
              <a:gd name="connsiteX0" fmla="*/ 0 w 4098600"/>
              <a:gd name="connsiteY0" fmla="*/ 2967650 h 2967650"/>
              <a:gd name="connsiteX1" fmla="*/ 0 w 4098600"/>
              <a:gd name="connsiteY1" fmla="*/ 0 h 2967650"/>
              <a:gd name="connsiteX2" fmla="*/ 4098600 w 4098600"/>
              <a:gd name="connsiteY2" fmla="*/ 2967650 h 2967650"/>
              <a:gd name="connsiteX3" fmla="*/ 0 w 4098600"/>
              <a:gd name="connsiteY3" fmla="*/ 2967650 h 2967650"/>
              <a:gd name="connsiteX0" fmla="*/ 16625 w 4115225"/>
              <a:gd name="connsiteY0" fmla="*/ 2959337 h 2959337"/>
              <a:gd name="connsiteX1" fmla="*/ 0 w 4115225"/>
              <a:gd name="connsiteY1" fmla="*/ 0 h 2959337"/>
              <a:gd name="connsiteX2" fmla="*/ 4115225 w 4115225"/>
              <a:gd name="connsiteY2" fmla="*/ 2959337 h 2959337"/>
              <a:gd name="connsiteX3" fmla="*/ 16625 w 4115225"/>
              <a:gd name="connsiteY3" fmla="*/ 2959337 h 2959337"/>
              <a:gd name="connsiteX0" fmla="*/ 203 w 4098803"/>
              <a:gd name="connsiteY0" fmla="*/ 3024652 h 3024652"/>
              <a:gd name="connsiteX1" fmla="*/ 99134 w 4098803"/>
              <a:gd name="connsiteY1" fmla="*/ 0 h 3024652"/>
              <a:gd name="connsiteX2" fmla="*/ 4098803 w 4098803"/>
              <a:gd name="connsiteY2" fmla="*/ 3024652 h 3024652"/>
              <a:gd name="connsiteX3" fmla="*/ 203 w 4098803"/>
              <a:gd name="connsiteY3" fmla="*/ 3024652 h 3024652"/>
              <a:gd name="connsiteX0" fmla="*/ 11601 w 4110201"/>
              <a:gd name="connsiteY0" fmla="*/ 2964362 h 2964362"/>
              <a:gd name="connsiteX1" fmla="*/ 0 w 4110201"/>
              <a:gd name="connsiteY1" fmla="*/ 0 h 2964362"/>
              <a:gd name="connsiteX2" fmla="*/ 4110201 w 4110201"/>
              <a:gd name="connsiteY2" fmla="*/ 2964362 h 2964362"/>
              <a:gd name="connsiteX3" fmla="*/ 11601 w 4110201"/>
              <a:gd name="connsiteY3" fmla="*/ 2964362 h 296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0201" h="2964362">
                <a:moveTo>
                  <a:pt x="11601" y="2964362"/>
                </a:moveTo>
                <a:cubicBezTo>
                  <a:pt x="6059" y="1977916"/>
                  <a:pt x="5542" y="986446"/>
                  <a:pt x="0" y="0"/>
                </a:cubicBezTo>
                <a:lnTo>
                  <a:pt x="4110201" y="2964362"/>
                </a:lnTo>
                <a:lnTo>
                  <a:pt x="11601" y="2964362"/>
                </a:lnTo>
                <a:close/>
              </a:path>
            </a:pathLst>
          </a:cu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50" name="Right Triangle 7"/>
          <p:cNvSpPr/>
          <p:nvPr/>
        </p:nvSpPr>
        <p:spPr>
          <a:xfrm>
            <a:off x="6835587" y="4292640"/>
            <a:ext cx="4744440" cy="984960"/>
          </a:xfrm>
          <a:prstGeom prst="rtTriangle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51" name="TextBox 11"/>
          <p:cNvSpPr/>
          <p:nvPr/>
        </p:nvSpPr>
        <p:spPr>
          <a:xfrm>
            <a:off x="2293804" y="1708998"/>
            <a:ext cx="738974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(25%)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2" name="TextBox 12"/>
          <p:cNvSpPr/>
          <p:nvPr/>
        </p:nvSpPr>
        <p:spPr>
          <a:xfrm>
            <a:off x="2291404" y="3172684"/>
            <a:ext cx="66201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(50%)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" name="TextBox 16"/>
          <p:cNvSpPr/>
          <p:nvPr/>
        </p:nvSpPr>
        <p:spPr>
          <a:xfrm>
            <a:off x="2261174" y="4616570"/>
            <a:ext cx="72247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(25%)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4" name="TextBox 2"/>
          <p:cNvSpPr/>
          <p:nvPr/>
        </p:nvSpPr>
        <p:spPr>
          <a:xfrm rot="5400000">
            <a:off x="5859000" y="3063600"/>
            <a:ext cx="2043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Software releases </a:t>
            </a: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 rot="705600">
            <a:off x="7885440" y="4348800"/>
            <a:ext cx="2366280" cy="29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>
                <a:latin typeface="Calibri"/>
              </a:rPr>
              <a:t>←         Publications        →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985D91-B3FE-9915-B448-3621B4A5C8DA}"/>
              </a:ext>
            </a:extLst>
          </p:cNvPr>
          <p:cNvCxnSpPr/>
          <p:nvPr/>
        </p:nvCxnSpPr>
        <p:spPr>
          <a:xfrm>
            <a:off x="2822569" y="2338941"/>
            <a:ext cx="254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C45B7-6DEC-2B93-8214-CA72B83498A0}"/>
              </a:ext>
            </a:extLst>
          </p:cNvPr>
          <p:cNvCxnSpPr/>
          <p:nvPr/>
        </p:nvCxnSpPr>
        <p:spPr>
          <a:xfrm>
            <a:off x="2822569" y="4292640"/>
            <a:ext cx="254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8">
            <a:extLst>
              <a:ext uri="{FF2B5EF4-FFF2-40B4-BE49-F238E27FC236}">
                <a16:creationId xmlns:a16="http://schemas.microsoft.com/office/drawing/2014/main" id="{417811C4-4750-B999-7E7D-03E6559CDCE4}"/>
              </a:ext>
            </a:extLst>
          </p:cNvPr>
          <p:cNvSpPr/>
          <p:nvPr/>
        </p:nvSpPr>
        <p:spPr>
          <a:xfrm>
            <a:off x="2953801" y="4786648"/>
            <a:ext cx="112960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chemeClr val="bg1"/>
                </a:solidFill>
                <a:latin typeface="Calibri"/>
              </a:rPr>
              <a:t>Exploration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5BDF79C-11BC-3263-022F-5F942D47964E}"/>
              </a:ext>
            </a:extLst>
          </p:cNvPr>
          <p:cNvSpPr/>
          <p:nvPr/>
        </p:nvSpPr>
        <p:spPr>
          <a:xfrm>
            <a:off x="4500781" y="4786648"/>
            <a:ext cx="169812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chemeClr val="bg1"/>
                </a:solidFill>
                <a:latin typeface="Calibri"/>
              </a:rPr>
              <a:t>Development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C360A75-780D-BACA-C3B9-0ACB8A132365}"/>
              </a:ext>
            </a:extLst>
          </p:cNvPr>
          <p:cNvSpPr/>
          <p:nvPr/>
        </p:nvSpPr>
        <p:spPr>
          <a:xfrm>
            <a:off x="6958531" y="4786648"/>
            <a:ext cx="169812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chemeClr val="bg1"/>
                </a:solidFill>
                <a:latin typeface="Calibri"/>
              </a:rPr>
              <a:t>Sustaining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919E-A9BA-DD4B-7BE0-C5F2F7262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6">
            <a:extLst>
              <a:ext uri="{FF2B5EF4-FFF2-40B4-BE49-F238E27FC236}">
                <a16:creationId xmlns:a16="http://schemas.microsoft.com/office/drawing/2014/main" id="{4F4670A1-4429-45A4-2FC9-3ADDA5EF5F7A}"/>
              </a:ext>
            </a:extLst>
          </p:cNvPr>
          <p:cNvSpPr/>
          <p:nvPr/>
        </p:nvSpPr>
        <p:spPr>
          <a:xfrm>
            <a:off x="2973240" y="1353600"/>
            <a:ext cx="8639640" cy="3962160"/>
          </a:xfrm>
          <a:prstGeom prst="rtTriangle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NL" dirty="0"/>
          </a:p>
        </p:txBody>
      </p:sp>
      <p:sp>
        <p:nvSpPr>
          <p:cNvPr id="8" name="Manual Input 4">
            <a:extLst>
              <a:ext uri="{FF2B5EF4-FFF2-40B4-BE49-F238E27FC236}">
                <a16:creationId xmlns:a16="http://schemas.microsoft.com/office/drawing/2014/main" id="{FC80A050-9D05-0C11-3033-F46575134FE9}"/>
              </a:ext>
            </a:extLst>
          </p:cNvPr>
          <p:cNvSpPr/>
          <p:nvPr/>
        </p:nvSpPr>
        <p:spPr>
          <a:xfrm flipH="1">
            <a:off x="2971540" y="1326333"/>
            <a:ext cx="2127140" cy="3979348"/>
          </a:xfrm>
          <a:custGeom>
            <a:avLst/>
            <a:gdLst>
              <a:gd name="connsiteX0" fmla="*/ 11 w 10000"/>
              <a:gd name="connsiteY0" fmla="*/ 254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1 w 10000"/>
              <a:gd name="connsiteY4" fmla="*/ 2549 h 10000"/>
              <a:gd name="connsiteX0" fmla="*/ 11 w 10000"/>
              <a:gd name="connsiteY0" fmla="*/ 2117 h 9568"/>
              <a:gd name="connsiteX1" fmla="*/ 9915 w 10000"/>
              <a:gd name="connsiteY1" fmla="*/ 0 h 9568"/>
              <a:gd name="connsiteX2" fmla="*/ 10000 w 10000"/>
              <a:gd name="connsiteY2" fmla="*/ 9568 h 9568"/>
              <a:gd name="connsiteX3" fmla="*/ 0 w 10000"/>
              <a:gd name="connsiteY3" fmla="*/ 9568 h 9568"/>
              <a:gd name="connsiteX4" fmla="*/ 11 w 10000"/>
              <a:gd name="connsiteY4" fmla="*/ 2117 h 9568"/>
              <a:gd name="connsiteX0" fmla="*/ 11 w 10048"/>
              <a:gd name="connsiteY0" fmla="*/ 2569 h 10356"/>
              <a:gd name="connsiteX1" fmla="*/ 10043 w 10048"/>
              <a:gd name="connsiteY1" fmla="*/ 0 h 10356"/>
              <a:gd name="connsiteX2" fmla="*/ 10000 w 10048"/>
              <a:gd name="connsiteY2" fmla="*/ 10356 h 10356"/>
              <a:gd name="connsiteX3" fmla="*/ 0 w 10048"/>
              <a:gd name="connsiteY3" fmla="*/ 10356 h 10356"/>
              <a:gd name="connsiteX4" fmla="*/ 11 w 10048"/>
              <a:gd name="connsiteY4" fmla="*/ 2569 h 10356"/>
              <a:gd name="connsiteX0" fmla="*/ 11 w 10008"/>
              <a:gd name="connsiteY0" fmla="*/ 2617 h 10404"/>
              <a:gd name="connsiteX1" fmla="*/ 10000 w 10008"/>
              <a:gd name="connsiteY1" fmla="*/ 0 h 10404"/>
              <a:gd name="connsiteX2" fmla="*/ 10000 w 10008"/>
              <a:gd name="connsiteY2" fmla="*/ 10404 h 10404"/>
              <a:gd name="connsiteX3" fmla="*/ 0 w 10008"/>
              <a:gd name="connsiteY3" fmla="*/ 10404 h 10404"/>
              <a:gd name="connsiteX4" fmla="*/ 11 w 10008"/>
              <a:gd name="connsiteY4" fmla="*/ 2617 h 1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0404">
                <a:moveTo>
                  <a:pt x="11" y="2617"/>
                </a:moveTo>
                <a:lnTo>
                  <a:pt x="10000" y="0"/>
                </a:lnTo>
                <a:cubicBezTo>
                  <a:pt x="10028" y="3333"/>
                  <a:pt x="9972" y="7071"/>
                  <a:pt x="10000" y="10404"/>
                </a:cubicBezTo>
                <a:lnTo>
                  <a:pt x="0" y="10404"/>
                </a:lnTo>
                <a:cubicBezTo>
                  <a:pt x="11" y="8143"/>
                  <a:pt x="0" y="4877"/>
                  <a:pt x="11" y="2617"/>
                </a:cubicBezTo>
                <a:close/>
              </a:path>
            </a:pathLst>
          </a:custGeom>
          <a:solidFill>
            <a:srgbClr val="70AD47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23329AE9-090E-84EC-9D05-A14A27A46DAE}"/>
              </a:ext>
            </a:extLst>
          </p:cNvPr>
          <p:cNvSpPr/>
          <p:nvPr/>
        </p:nvSpPr>
        <p:spPr>
          <a:xfrm>
            <a:off x="9416520" y="4309450"/>
            <a:ext cx="2159640" cy="995870"/>
          </a:xfrm>
          <a:prstGeom prst="rtTriangle">
            <a:avLst/>
          </a:prstGeom>
          <a:solidFill>
            <a:srgbClr val="4472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E6CE452D-1AD8-FECE-0A83-85C02217A3A8}"/>
              </a:ext>
            </a:extLst>
          </p:cNvPr>
          <p:cNvSpPr/>
          <p:nvPr/>
        </p:nvSpPr>
        <p:spPr>
          <a:xfrm>
            <a:off x="6957146" y="5347407"/>
            <a:ext cx="66201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NL" sz="1600" spc="-1" dirty="0">
                <a:solidFill>
                  <a:srgbClr val="000000"/>
                </a:solidFill>
                <a:latin typeface="Calibri"/>
              </a:rPr>
              <a:t>50</a:t>
            </a: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500EDA57-3F4E-5978-21B4-2E8DBA8D7D82}"/>
              </a:ext>
            </a:extLst>
          </p:cNvPr>
          <p:cNvSpPr/>
          <p:nvPr/>
        </p:nvSpPr>
        <p:spPr>
          <a:xfrm>
            <a:off x="10022789" y="5347407"/>
            <a:ext cx="94645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NL" sz="1600" spc="-1" dirty="0">
                <a:solidFill>
                  <a:srgbClr val="000000"/>
                </a:solidFill>
                <a:latin typeface="Calibri"/>
              </a:rPr>
              <a:t>25</a:t>
            </a: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A13F1606-716E-093E-F08F-79AC0A785CAD}"/>
              </a:ext>
            </a:extLst>
          </p:cNvPr>
          <p:cNvSpPr/>
          <p:nvPr/>
        </p:nvSpPr>
        <p:spPr>
          <a:xfrm>
            <a:off x="6415200" y="5892160"/>
            <a:ext cx="9309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Time</a:t>
            </a: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6D3C743B-51EB-B439-4845-E21495343083}"/>
              </a:ext>
            </a:extLst>
          </p:cNvPr>
          <p:cNvSpPr/>
          <p:nvPr/>
        </p:nvSpPr>
        <p:spPr>
          <a:xfrm rot="16200000">
            <a:off x="1006837" y="2998190"/>
            <a:ext cx="126108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Budget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3DA17C83-1B48-4633-B46F-915D1E2801AD}"/>
              </a:ext>
            </a:extLst>
          </p:cNvPr>
          <p:cNvSpPr/>
          <p:nvPr/>
        </p:nvSpPr>
        <p:spPr>
          <a:xfrm rot="5400000">
            <a:off x="4503240" y="1249958"/>
            <a:ext cx="1259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Tech Plan </a:t>
            </a: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817CDA37-5867-FA42-894A-BED196F76EAB}"/>
              </a:ext>
            </a:extLst>
          </p:cNvPr>
          <p:cNvSpPr/>
          <p:nvPr/>
        </p:nvSpPr>
        <p:spPr>
          <a:xfrm>
            <a:off x="3540291" y="5347407"/>
            <a:ext cx="94645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(25%)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801FF808-642F-FBF3-CB93-405010BC4F18}"/>
              </a:ext>
            </a:extLst>
          </p:cNvPr>
          <p:cNvSpPr/>
          <p:nvPr/>
        </p:nvSpPr>
        <p:spPr>
          <a:xfrm rot="5400000">
            <a:off x="10917000" y="4007800"/>
            <a:ext cx="1346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End report  </a:t>
            </a: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6AE31BC5-35B7-862E-8479-1C3533D3DF75}"/>
              </a:ext>
            </a:extLst>
          </p:cNvPr>
          <p:cNvSpPr/>
          <p:nvPr/>
        </p:nvSpPr>
        <p:spPr>
          <a:xfrm>
            <a:off x="2293804" y="1708998"/>
            <a:ext cx="738974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(25%)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2" name="TextBox 12">
            <a:extLst>
              <a:ext uri="{FF2B5EF4-FFF2-40B4-BE49-F238E27FC236}">
                <a16:creationId xmlns:a16="http://schemas.microsoft.com/office/drawing/2014/main" id="{8B47B167-9990-CC49-039C-D5A411AE59B0}"/>
              </a:ext>
            </a:extLst>
          </p:cNvPr>
          <p:cNvSpPr/>
          <p:nvPr/>
        </p:nvSpPr>
        <p:spPr>
          <a:xfrm>
            <a:off x="2291404" y="3172684"/>
            <a:ext cx="66201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(50%)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6418040A-8160-9D6A-8D79-96235E1B57ED}"/>
              </a:ext>
            </a:extLst>
          </p:cNvPr>
          <p:cNvSpPr/>
          <p:nvPr/>
        </p:nvSpPr>
        <p:spPr>
          <a:xfrm>
            <a:off x="2261174" y="4616570"/>
            <a:ext cx="72247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(25%)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4" name="TextBox 2">
            <a:extLst>
              <a:ext uri="{FF2B5EF4-FFF2-40B4-BE49-F238E27FC236}">
                <a16:creationId xmlns:a16="http://schemas.microsoft.com/office/drawing/2014/main" id="{F8F586A1-8CD1-ACFF-DAFD-E42AFC270B8E}"/>
              </a:ext>
            </a:extLst>
          </p:cNvPr>
          <p:cNvSpPr/>
          <p:nvPr/>
        </p:nvSpPr>
        <p:spPr>
          <a:xfrm rot="5400000">
            <a:off x="8397780" y="2863457"/>
            <a:ext cx="2043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Software releases </a:t>
            </a:r>
            <a:r>
              <a:rPr lang="en-NL" sz="1600" b="0" strike="noStrike" spc="-1" dirty="0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5708D-949B-3C54-F43B-E011CA3A93BB}"/>
              </a:ext>
            </a:extLst>
          </p:cNvPr>
          <p:cNvSpPr txBox="1"/>
          <p:nvPr/>
        </p:nvSpPr>
        <p:spPr>
          <a:xfrm rot="1437569">
            <a:off x="9554285" y="4480544"/>
            <a:ext cx="2366280" cy="29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 dirty="0">
                <a:latin typeface="Calibri"/>
              </a:rPr>
              <a:t>←    Publications   →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1AE585-CCBA-B13B-0CC5-BD0A587F6F31}"/>
              </a:ext>
            </a:extLst>
          </p:cNvPr>
          <p:cNvCxnSpPr/>
          <p:nvPr/>
        </p:nvCxnSpPr>
        <p:spPr>
          <a:xfrm>
            <a:off x="2822569" y="2338941"/>
            <a:ext cx="254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94286-BBB6-39F9-3BB9-65DD0EE76F1C}"/>
              </a:ext>
            </a:extLst>
          </p:cNvPr>
          <p:cNvCxnSpPr/>
          <p:nvPr/>
        </p:nvCxnSpPr>
        <p:spPr>
          <a:xfrm>
            <a:off x="2822569" y="4292640"/>
            <a:ext cx="254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8">
            <a:extLst>
              <a:ext uri="{FF2B5EF4-FFF2-40B4-BE49-F238E27FC236}">
                <a16:creationId xmlns:a16="http://schemas.microsoft.com/office/drawing/2014/main" id="{7120CC8F-7535-54FB-147A-6CDDE2454F36}"/>
              </a:ext>
            </a:extLst>
          </p:cNvPr>
          <p:cNvSpPr/>
          <p:nvPr/>
        </p:nvSpPr>
        <p:spPr>
          <a:xfrm>
            <a:off x="3448714" y="4775280"/>
            <a:ext cx="112960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chemeClr val="bg1"/>
                </a:solidFill>
                <a:latin typeface="Calibri"/>
              </a:rPr>
              <a:t>Exploration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7925B50-BEA4-F21C-741E-0315D2C20F58}"/>
              </a:ext>
            </a:extLst>
          </p:cNvPr>
          <p:cNvSpPr/>
          <p:nvPr/>
        </p:nvSpPr>
        <p:spPr>
          <a:xfrm>
            <a:off x="6439095" y="4778890"/>
            <a:ext cx="169812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chemeClr val="bg1"/>
                </a:solidFill>
                <a:latin typeface="Calibri"/>
              </a:rPr>
              <a:t>Development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1190E2F-80CD-06FA-EDB8-B439E76F452C}"/>
              </a:ext>
            </a:extLst>
          </p:cNvPr>
          <p:cNvSpPr/>
          <p:nvPr/>
        </p:nvSpPr>
        <p:spPr>
          <a:xfrm>
            <a:off x="9379800" y="4778890"/>
            <a:ext cx="128597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 dirty="0">
                <a:solidFill>
                  <a:schemeClr val="bg1"/>
                </a:solidFill>
                <a:latin typeface="Calibri"/>
              </a:rPr>
              <a:t>Sustaining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72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37559-4423-4056-ADA0-49EDEE44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ight Triangle 6">
            <a:extLst>
              <a:ext uri="{FF2B5EF4-FFF2-40B4-BE49-F238E27FC236}">
                <a16:creationId xmlns:a16="http://schemas.microsoft.com/office/drawing/2014/main" id="{EE9F6549-B667-30F8-4C4C-82DE37574989}"/>
              </a:ext>
            </a:extLst>
          </p:cNvPr>
          <p:cNvSpPr/>
          <p:nvPr/>
        </p:nvSpPr>
        <p:spPr>
          <a:xfrm>
            <a:off x="2973240" y="1353600"/>
            <a:ext cx="8639640" cy="3962160"/>
          </a:xfrm>
          <a:prstGeom prst="rtTriangle">
            <a:avLst/>
          </a:prstGeom>
          <a:solidFill>
            <a:srgbClr val="ED7D31"/>
          </a:solidFill>
          <a:ln>
            <a:solidFill>
              <a:srgbClr val="673615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72" name="Manual Input 4">
            <a:extLst>
              <a:ext uri="{FF2B5EF4-FFF2-40B4-BE49-F238E27FC236}">
                <a16:creationId xmlns:a16="http://schemas.microsoft.com/office/drawing/2014/main" id="{37A43B9C-5DE1-F222-A204-C8412BC6696E}"/>
              </a:ext>
            </a:extLst>
          </p:cNvPr>
          <p:cNvSpPr/>
          <p:nvPr/>
        </p:nvSpPr>
        <p:spPr>
          <a:xfrm flipH="1">
            <a:off x="2939040" y="1343520"/>
            <a:ext cx="2159640" cy="396216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32" y="2504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11" y="7837"/>
                  <a:pt x="21" y="4667"/>
                  <a:pt x="32" y="2504"/>
                </a:cubicBezTo>
                <a:close/>
              </a:path>
            </a:pathLst>
          </a:custGeom>
          <a:solidFill>
            <a:srgbClr val="70AD47"/>
          </a:solidFill>
          <a:ln>
            <a:solidFill>
              <a:srgbClr val="314B1F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73" name="Right Triangle 7">
            <a:extLst>
              <a:ext uri="{FF2B5EF4-FFF2-40B4-BE49-F238E27FC236}">
                <a16:creationId xmlns:a16="http://schemas.microsoft.com/office/drawing/2014/main" id="{4C1C166F-4D0C-1409-E6B8-8CDFDF2020A4}"/>
              </a:ext>
            </a:extLst>
          </p:cNvPr>
          <p:cNvSpPr/>
          <p:nvPr/>
        </p:nvSpPr>
        <p:spPr>
          <a:xfrm>
            <a:off x="9416520" y="4320360"/>
            <a:ext cx="2159640" cy="984960"/>
          </a:xfrm>
          <a:prstGeom prst="rtTriangl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224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6677-730E-9398-C340-6CD78E851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nual Input 4">
            <a:extLst>
              <a:ext uri="{FF2B5EF4-FFF2-40B4-BE49-F238E27FC236}">
                <a16:creationId xmlns:a16="http://schemas.microsoft.com/office/drawing/2014/main" id="{702671F4-0908-4CD2-2EB0-6037590F2579}"/>
              </a:ext>
            </a:extLst>
          </p:cNvPr>
          <p:cNvSpPr/>
          <p:nvPr/>
        </p:nvSpPr>
        <p:spPr>
          <a:xfrm flipH="1">
            <a:off x="2949840" y="1315440"/>
            <a:ext cx="1145160" cy="396216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32" y="2504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11" y="7837"/>
                  <a:pt x="21" y="4667"/>
                  <a:pt x="32" y="2504"/>
                </a:cubicBezTo>
                <a:close/>
              </a:path>
            </a:pathLst>
          </a:custGeom>
          <a:solidFill>
            <a:srgbClr val="70AD47"/>
          </a:solidFill>
          <a:ln>
            <a:solidFill>
              <a:srgbClr val="314B1F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E5AFE55B-F35C-6E45-E935-0758E30AE652}"/>
              </a:ext>
            </a:extLst>
          </p:cNvPr>
          <p:cNvSpPr/>
          <p:nvPr/>
        </p:nvSpPr>
        <p:spPr>
          <a:xfrm>
            <a:off x="4502520" y="5699160"/>
            <a:ext cx="1810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Development (35%)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05B28AE7-9827-656B-4656-2A9F7F8F0578}"/>
              </a:ext>
            </a:extLst>
          </p:cNvPr>
          <p:cNvSpPr/>
          <p:nvPr/>
        </p:nvSpPr>
        <p:spPr>
          <a:xfrm>
            <a:off x="6933960" y="5699160"/>
            <a:ext cx="45612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Sustaining (50%)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8CBAEDBD-8187-0D9F-97DA-79B160B6108E}"/>
              </a:ext>
            </a:extLst>
          </p:cNvPr>
          <p:cNvSpPr/>
          <p:nvPr/>
        </p:nvSpPr>
        <p:spPr>
          <a:xfrm>
            <a:off x="2950560" y="5308200"/>
            <a:ext cx="9309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Time </a:t>
            </a: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4248C230-717E-FF21-4606-A2C4F4EA5A84}"/>
              </a:ext>
            </a:extLst>
          </p:cNvPr>
          <p:cNvSpPr/>
          <p:nvPr/>
        </p:nvSpPr>
        <p:spPr>
          <a:xfrm rot="16200000">
            <a:off x="2156760" y="4503240"/>
            <a:ext cx="1261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Budget </a:t>
            </a: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8B61AC88-5B81-43FB-34C8-668523A4215D}"/>
              </a:ext>
            </a:extLst>
          </p:cNvPr>
          <p:cNvSpPr/>
          <p:nvPr/>
        </p:nvSpPr>
        <p:spPr>
          <a:xfrm rot="5400000">
            <a:off x="3511080" y="1441080"/>
            <a:ext cx="1259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Tech Plan </a:t>
            </a: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7E99379A-3522-AAEE-0888-45D0BE349920}"/>
              </a:ext>
            </a:extLst>
          </p:cNvPr>
          <p:cNvSpPr/>
          <p:nvPr/>
        </p:nvSpPr>
        <p:spPr>
          <a:xfrm>
            <a:off x="2662920" y="5699160"/>
            <a:ext cx="1698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Exploration (15%)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C44B287E-4EFD-32CB-483D-B8E7366AB0C5}"/>
              </a:ext>
            </a:extLst>
          </p:cNvPr>
          <p:cNvSpPr/>
          <p:nvPr/>
        </p:nvSpPr>
        <p:spPr>
          <a:xfrm rot="5400000">
            <a:off x="10917000" y="4338000"/>
            <a:ext cx="1346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End report  </a:t>
            </a: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9" name="Right Triangle 5">
            <a:extLst>
              <a:ext uri="{FF2B5EF4-FFF2-40B4-BE49-F238E27FC236}">
                <a16:creationId xmlns:a16="http://schemas.microsoft.com/office/drawing/2014/main" id="{8333DA9B-D04F-AFAF-1B7C-A7303D745510}"/>
              </a:ext>
            </a:extLst>
          </p:cNvPr>
          <p:cNvSpPr/>
          <p:nvPr/>
        </p:nvSpPr>
        <p:spPr>
          <a:xfrm>
            <a:off x="4098960" y="2315160"/>
            <a:ext cx="4098600" cy="2964240"/>
          </a:xfrm>
          <a:prstGeom prst="rtTriangle">
            <a:avLst/>
          </a:prstGeom>
          <a:solidFill>
            <a:srgbClr val="ED7D31"/>
          </a:solidFill>
          <a:ln>
            <a:solidFill>
              <a:srgbClr val="673615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50" name="Right Triangle 7">
            <a:extLst>
              <a:ext uri="{FF2B5EF4-FFF2-40B4-BE49-F238E27FC236}">
                <a16:creationId xmlns:a16="http://schemas.microsoft.com/office/drawing/2014/main" id="{777AB4DB-D1A1-5C3D-1F4E-94053A7264C4}"/>
              </a:ext>
            </a:extLst>
          </p:cNvPr>
          <p:cNvSpPr/>
          <p:nvPr/>
        </p:nvSpPr>
        <p:spPr>
          <a:xfrm>
            <a:off x="6842160" y="4292640"/>
            <a:ext cx="4744440" cy="984960"/>
          </a:xfrm>
          <a:prstGeom prst="rtTriangl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7B9E8E0B-E196-C6C2-96C8-50A5E4A33662}"/>
              </a:ext>
            </a:extLst>
          </p:cNvPr>
          <p:cNvSpPr/>
          <p:nvPr/>
        </p:nvSpPr>
        <p:spPr>
          <a:xfrm>
            <a:off x="385560" y="1582200"/>
            <a:ext cx="1698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Exploration (25%)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2" name="TextBox 12">
            <a:extLst>
              <a:ext uri="{FF2B5EF4-FFF2-40B4-BE49-F238E27FC236}">
                <a16:creationId xmlns:a16="http://schemas.microsoft.com/office/drawing/2014/main" id="{C672D2A6-4F80-4B83-6C2B-D4CAD0324EA0}"/>
              </a:ext>
            </a:extLst>
          </p:cNvPr>
          <p:cNvSpPr/>
          <p:nvPr/>
        </p:nvSpPr>
        <p:spPr>
          <a:xfrm>
            <a:off x="398880" y="3127320"/>
            <a:ext cx="1810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Development (50%)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728FC94B-3A0A-93E2-F245-B64EC2C680A3}"/>
              </a:ext>
            </a:extLst>
          </p:cNvPr>
          <p:cNvSpPr/>
          <p:nvPr/>
        </p:nvSpPr>
        <p:spPr>
          <a:xfrm>
            <a:off x="385560" y="4500360"/>
            <a:ext cx="2208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Sustaining (25%)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4" name="TextBox 2">
            <a:extLst>
              <a:ext uri="{FF2B5EF4-FFF2-40B4-BE49-F238E27FC236}">
                <a16:creationId xmlns:a16="http://schemas.microsoft.com/office/drawing/2014/main" id="{817C3C7B-C4AB-05E0-466B-8F07162375E7}"/>
              </a:ext>
            </a:extLst>
          </p:cNvPr>
          <p:cNvSpPr/>
          <p:nvPr/>
        </p:nvSpPr>
        <p:spPr>
          <a:xfrm rot="5400000">
            <a:off x="5859000" y="3063600"/>
            <a:ext cx="2043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Software releases </a:t>
            </a: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→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FD7A7D-D34D-6104-947C-CA5A9C017B18}"/>
              </a:ext>
            </a:extLst>
          </p:cNvPr>
          <p:cNvSpPr txBox="1"/>
          <p:nvPr/>
        </p:nvSpPr>
        <p:spPr>
          <a:xfrm rot="705600">
            <a:off x="7885440" y="4348800"/>
            <a:ext cx="2366280" cy="29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>
                <a:latin typeface="Calibri"/>
              </a:rPr>
              <a:t>←         Publications        → </a:t>
            </a:r>
          </a:p>
        </p:txBody>
      </p:sp>
    </p:spTree>
    <p:extLst>
      <p:ext uri="{BB962C8B-B14F-4D97-AF65-F5344CB8AC3E}">
        <p14:creationId xmlns:p14="http://schemas.microsoft.com/office/powerpoint/2010/main" val="9632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nual Input 1"/>
          <p:cNvSpPr/>
          <p:nvPr/>
        </p:nvSpPr>
        <p:spPr>
          <a:xfrm flipH="1">
            <a:off x="2949840" y="1315440"/>
            <a:ext cx="1145160" cy="396216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32" y="2504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11" y="7837"/>
                  <a:pt x="21" y="4667"/>
                  <a:pt x="32" y="2504"/>
                </a:cubicBezTo>
                <a:close/>
              </a:path>
            </a:pathLst>
          </a:custGeom>
          <a:solidFill>
            <a:srgbClr val="70AD47"/>
          </a:solidFill>
          <a:ln>
            <a:solidFill>
              <a:srgbClr val="314B1F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57" name="TextBox 4"/>
          <p:cNvSpPr/>
          <p:nvPr/>
        </p:nvSpPr>
        <p:spPr>
          <a:xfrm>
            <a:off x="4502520" y="5699160"/>
            <a:ext cx="1810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Development (35%)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8" name="TextBox 6"/>
          <p:cNvSpPr/>
          <p:nvPr/>
        </p:nvSpPr>
        <p:spPr>
          <a:xfrm>
            <a:off x="6933960" y="5699160"/>
            <a:ext cx="45612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Sustaining (50%)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9" name="TextBox 7"/>
          <p:cNvSpPr/>
          <p:nvPr/>
        </p:nvSpPr>
        <p:spPr>
          <a:xfrm>
            <a:off x="2950560" y="5308200"/>
            <a:ext cx="9309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Time -&gt;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" name="TextBox 17"/>
          <p:cNvSpPr/>
          <p:nvPr/>
        </p:nvSpPr>
        <p:spPr>
          <a:xfrm rot="16200000">
            <a:off x="2156760" y="4503240"/>
            <a:ext cx="1261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Budget -&gt;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1" name="TextBox 18"/>
          <p:cNvSpPr/>
          <p:nvPr/>
        </p:nvSpPr>
        <p:spPr>
          <a:xfrm rot="5400000">
            <a:off x="3565080" y="1077840"/>
            <a:ext cx="1259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Tech Plan -&gt;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2" name="TextBox 19"/>
          <p:cNvSpPr/>
          <p:nvPr/>
        </p:nvSpPr>
        <p:spPr>
          <a:xfrm>
            <a:off x="2662920" y="5699160"/>
            <a:ext cx="1698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Exploration (15%)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" name="TextBox 20"/>
          <p:cNvSpPr/>
          <p:nvPr/>
        </p:nvSpPr>
        <p:spPr>
          <a:xfrm rot="5400000">
            <a:off x="10917000" y="4122000"/>
            <a:ext cx="1346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End report  -&gt;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4" name="Right Triangle 1"/>
          <p:cNvSpPr/>
          <p:nvPr/>
        </p:nvSpPr>
        <p:spPr>
          <a:xfrm>
            <a:off x="4098960" y="2315160"/>
            <a:ext cx="4098600" cy="2964240"/>
          </a:xfrm>
          <a:prstGeom prst="rtTriangle">
            <a:avLst/>
          </a:prstGeom>
          <a:solidFill>
            <a:srgbClr val="ED7D31"/>
          </a:solidFill>
          <a:ln>
            <a:solidFill>
              <a:srgbClr val="673615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65" name="Right Triangle 2"/>
          <p:cNvSpPr/>
          <p:nvPr/>
        </p:nvSpPr>
        <p:spPr>
          <a:xfrm>
            <a:off x="6842160" y="4292640"/>
            <a:ext cx="4744440" cy="984960"/>
          </a:xfrm>
          <a:prstGeom prst="rtTriangl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NL"/>
          </a:p>
        </p:txBody>
      </p:sp>
      <p:sp>
        <p:nvSpPr>
          <p:cNvPr id="66" name="TextBox 21"/>
          <p:cNvSpPr/>
          <p:nvPr/>
        </p:nvSpPr>
        <p:spPr>
          <a:xfrm>
            <a:off x="385560" y="1582200"/>
            <a:ext cx="1698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Exploration (25%)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7" name="TextBox 22"/>
          <p:cNvSpPr/>
          <p:nvPr/>
        </p:nvSpPr>
        <p:spPr>
          <a:xfrm>
            <a:off x="398880" y="3127320"/>
            <a:ext cx="1810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Development (50%)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" name="TextBox 23"/>
          <p:cNvSpPr/>
          <p:nvPr/>
        </p:nvSpPr>
        <p:spPr>
          <a:xfrm>
            <a:off x="385560" y="4500360"/>
            <a:ext cx="2208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Sustaining (25%)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9" name="TextBox 24"/>
          <p:cNvSpPr/>
          <p:nvPr/>
        </p:nvSpPr>
        <p:spPr>
          <a:xfrm rot="5400000">
            <a:off x="5823000" y="2883600"/>
            <a:ext cx="2043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Software releases -&gt;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2"/>
          <p:cNvGrpSpPr/>
          <p:nvPr/>
        </p:nvGrpSpPr>
        <p:grpSpPr>
          <a:xfrm>
            <a:off x="2610000" y="1083240"/>
            <a:ext cx="9135720" cy="4961160"/>
            <a:chOff x="2610000" y="1083240"/>
            <a:chExt cx="9135720" cy="4961160"/>
          </a:xfrm>
        </p:grpSpPr>
        <p:sp>
          <p:nvSpPr>
            <p:cNvPr id="71" name="Right Triangle 6"/>
            <p:cNvSpPr/>
            <p:nvPr/>
          </p:nvSpPr>
          <p:spPr>
            <a:xfrm>
              <a:off x="2973240" y="1353600"/>
              <a:ext cx="8639640" cy="3962160"/>
            </a:xfrm>
            <a:prstGeom prst="rtTriangle">
              <a:avLst/>
            </a:prstGeom>
            <a:solidFill>
              <a:srgbClr val="ED7D31"/>
            </a:solidFill>
            <a:ln>
              <a:solidFill>
                <a:srgbClr val="673615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/>
            <a:lstStyle/>
            <a:p>
              <a:endParaRPr lang="en-NL"/>
            </a:p>
          </p:txBody>
        </p:sp>
        <p:sp>
          <p:nvSpPr>
            <p:cNvPr id="72" name="Manual Input 4"/>
            <p:cNvSpPr/>
            <p:nvPr/>
          </p:nvSpPr>
          <p:spPr>
            <a:xfrm flipH="1">
              <a:off x="2939040" y="1343520"/>
              <a:ext cx="2159640" cy="396216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32" y="250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1" y="7837"/>
                    <a:pt x="21" y="4667"/>
                    <a:pt x="32" y="2504"/>
                  </a:cubicBezTo>
                  <a:close/>
                </a:path>
              </a:pathLst>
            </a:custGeom>
            <a:solidFill>
              <a:srgbClr val="70AD47"/>
            </a:solidFill>
            <a:ln>
              <a:solidFill>
                <a:srgbClr val="314B1F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/>
            <a:lstStyle/>
            <a:p>
              <a:endParaRPr lang="en-NL"/>
            </a:p>
          </p:txBody>
        </p:sp>
        <p:sp>
          <p:nvSpPr>
            <p:cNvPr id="73" name="Right Triangle 7"/>
            <p:cNvSpPr/>
            <p:nvPr/>
          </p:nvSpPr>
          <p:spPr>
            <a:xfrm>
              <a:off x="9416520" y="4320360"/>
              <a:ext cx="2159640" cy="984960"/>
            </a:xfrm>
            <a:prstGeom prst="rtTriangle">
              <a:avLst/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NL"/>
            </a:p>
          </p:txBody>
        </p:sp>
        <p:sp>
          <p:nvSpPr>
            <p:cNvPr id="74" name="TextBox 9"/>
            <p:cNvSpPr/>
            <p:nvPr/>
          </p:nvSpPr>
          <p:spPr>
            <a:xfrm>
              <a:off x="6311880" y="5711400"/>
              <a:ext cx="18100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NL" sz="1600" b="0" strike="noStrike" spc="-1">
                  <a:solidFill>
                    <a:srgbClr val="000000"/>
                  </a:solidFill>
                  <a:latin typeface="Calibri"/>
                </a:rPr>
                <a:t>Development (50%)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75" name="TextBox 10"/>
            <p:cNvSpPr/>
            <p:nvPr/>
          </p:nvSpPr>
          <p:spPr>
            <a:xfrm>
              <a:off x="9856080" y="5706000"/>
              <a:ext cx="15418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NL" sz="1600" b="0" strike="noStrike" spc="-1">
                  <a:solidFill>
                    <a:srgbClr val="000000"/>
                  </a:solidFill>
                  <a:latin typeface="Calibri"/>
                </a:rPr>
                <a:t>Sustaining (25%)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76" name="TextBox 13"/>
            <p:cNvSpPr/>
            <p:nvPr/>
          </p:nvSpPr>
          <p:spPr>
            <a:xfrm>
              <a:off x="2939760" y="5336280"/>
              <a:ext cx="930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NL" sz="1600" b="0" strike="noStrike" spc="-1">
                  <a:solidFill>
                    <a:srgbClr val="000000"/>
                  </a:solidFill>
                  <a:latin typeface="Calibri"/>
                </a:rPr>
                <a:t>Time -&gt;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77" name="TextBox 14"/>
            <p:cNvSpPr/>
            <p:nvPr/>
          </p:nvSpPr>
          <p:spPr>
            <a:xfrm rot="16200000">
              <a:off x="2145960" y="4531320"/>
              <a:ext cx="12610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NL" sz="1600" b="0" strike="noStrike" spc="-1">
                  <a:solidFill>
                    <a:srgbClr val="000000"/>
                  </a:solidFill>
                  <a:latin typeface="Calibri"/>
                </a:rPr>
                <a:t>Budget -&gt;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78" name="TextBox 15"/>
            <p:cNvSpPr/>
            <p:nvPr/>
          </p:nvSpPr>
          <p:spPr>
            <a:xfrm rot="5400000">
              <a:off x="4506120" y="1546200"/>
              <a:ext cx="12592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NL" sz="1600" b="0" strike="noStrike" spc="-1">
                  <a:solidFill>
                    <a:srgbClr val="000000"/>
                  </a:solidFill>
                  <a:latin typeface="Calibri"/>
                </a:rPr>
                <a:t>Tech Plan -&gt;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79" name="TextBox 8"/>
            <p:cNvSpPr/>
            <p:nvPr/>
          </p:nvSpPr>
          <p:spPr>
            <a:xfrm>
              <a:off x="3170520" y="5706000"/>
              <a:ext cx="16981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NL" sz="1600" b="0" strike="noStrike" spc="-1">
                  <a:solidFill>
                    <a:srgbClr val="000000"/>
                  </a:solidFill>
                  <a:latin typeface="Calibri"/>
                </a:rPr>
                <a:t>Exploration (25%)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0" name="TextBox 1"/>
            <p:cNvSpPr/>
            <p:nvPr/>
          </p:nvSpPr>
          <p:spPr>
            <a:xfrm rot="5400000">
              <a:off x="10906200" y="4150080"/>
              <a:ext cx="13460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NL" sz="1600" b="0" strike="noStrike" spc="-1">
                  <a:solidFill>
                    <a:srgbClr val="000000"/>
                  </a:solidFill>
                  <a:latin typeface="Calibri"/>
                </a:rPr>
                <a:t>End report  -&gt;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81" name="TextBox 3"/>
          <p:cNvSpPr/>
          <p:nvPr/>
        </p:nvSpPr>
        <p:spPr>
          <a:xfrm>
            <a:off x="385560" y="1582200"/>
            <a:ext cx="1698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Exploration (25%)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2" name="TextBox 5"/>
          <p:cNvSpPr/>
          <p:nvPr/>
        </p:nvSpPr>
        <p:spPr>
          <a:xfrm>
            <a:off x="398880" y="3127320"/>
            <a:ext cx="1810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Development (50%)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3" name="TextBox 11"/>
          <p:cNvSpPr/>
          <p:nvPr/>
        </p:nvSpPr>
        <p:spPr>
          <a:xfrm>
            <a:off x="385560" y="4503240"/>
            <a:ext cx="2208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Sustaining (25%)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4" name="TextBox 12"/>
          <p:cNvSpPr/>
          <p:nvPr/>
        </p:nvSpPr>
        <p:spPr>
          <a:xfrm rot="5400000">
            <a:off x="8393400" y="3100320"/>
            <a:ext cx="2043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NL" sz="1600" b="0" strike="noStrike" spc="-1">
                <a:solidFill>
                  <a:srgbClr val="000000"/>
                </a:solidFill>
                <a:latin typeface="Calibri"/>
              </a:rPr>
              <a:t>Software releases -&gt;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184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Niels Drost</dc:creator>
  <dc:description/>
  <cp:lastModifiedBy>Niels Drost</cp:lastModifiedBy>
  <cp:revision>4</cp:revision>
  <dcterms:created xsi:type="dcterms:W3CDTF">2023-07-05T15:22:34Z</dcterms:created>
  <dcterms:modified xsi:type="dcterms:W3CDTF">2024-11-21T10:17:27Z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