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8.png" ContentType="image/png"/>
  <Override PartName="/ppt/media/image9.png" ContentType="image/png"/>
  <Override PartName="/ppt/media/image20.png" ContentType="image/png"/>
  <Override PartName="/ppt/media/image8.png" ContentType="image/png"/>
  <Override PartName="/ppt/media/image17.png" ContentType="image/png"/>
  <Override PartName="/ppt/media/image12.png" ContentType="image/png"/>
  <Override PartName="/ppt/media/image35.png" ContentType="image/png"/>
  <Override PartName="/ppt/media/image3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38.png" ContentType="image/png"/>
  <Override PartName="/ppt/media/image6.png" ContentType="image/png"/>
  <Override PartName="/ppt/media/image15.png" ContentType="image/png"/>
  <Override PartName="/ppt/media/image37.png" ContentType="image/png"/>
  <Override PartName="/ppt/media/image5.png" ContentType="image/png"/>
  <Override PartName="/ppt/media/image14.png" ContentType="image/png"/>
  <Override PartName="/ppt/media/image1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4F6D080-FECE-4AAE-BA0A-9913132A6B9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16000" y="81252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9A4917AA-4259-475C-A61D-165025EF8604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Introduce T1 and T2 what is visible on which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T1 longitudinal relaxation time, refers to the time it takes for the protons to realign with the magnetic field after the radiofrequency pulse is turned off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Highlights high fat content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T2 transverse relaxation time, measures how long it takes for protons to lose phase coherence among the spins perpendicular to the magnetic field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Highlights high water content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Introduce diffusion weighted image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Introduce FA, MD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Introduce Tractography, Relative Connectivity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Summarize the 3 key points that provide foundation for this thesis.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Introduce Radiomics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Non-Voxel based, arbitrary kernel (e.g. Motor Cortex)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Voxel base, kernel-based similar to CNN backbone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Example feature class is GLRLM at phi 0 (horizontal run lengths) Intensity Matrix &amp; GLRLM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Example features in class are Short Run Emphasis and Run Length Non-Uniformity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Clarify why use NNs over other methods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Introduce spatial solutions as FCNNs and CNNs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Mention CNN backbone followed by classification or regression head of the fully connected layers after flattening is a FNN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EE2307-DA26-40DF-9234-1119559924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043A4A-41DC-46C9-8D16-795CD7A27B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119880" y="98640"/>
            <a:ext cx="274320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2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fld id="{0B6A774A-29F7-4B28-8F81-F89B7B3F0952}" type="slidenum"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410760"/>
            <a:ext cx="9071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Predicting Brain Connectivity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Mapping Using Radiomics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Features in Anatomical MRI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2514600"/>
            <a:ext cx="9071640" cy="27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Master in Artificial Intelligence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Levente Zsolt Nagy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Thesis supervisor: Alfredo Vellido Alcacena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Thesis co-supervisor: Estela Camara Mancha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2"/>
          <a:stretch/>
        </p:blipFill>
        <p:spPr>
          <a:xfrm>
            <a:off x="-21240" y="4884840"/>
            <a:ext cx="10079640" cy="83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Proposed Solution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914400" y="1186920"/>
            <a:ext cx="8229600" cy="4264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23256D-197B-4384-B39C-E598AA030C98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Limitations and Robustness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Basal Ganglia =&gt; ROI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Huntington’s Disease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32 control + 38 patient records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0C6116-6407-456E-9B26-00CDD38B8E75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Data Workflow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Native or Normalized Space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T1 or T1/T2 Input Image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Non-Voxel Based Features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Kernel Size and Bin Size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Coordinate Map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Scaling and Normalization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Balance Ratios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1FD16D-7F35-4246-9C59-6AB140FB1237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Native or Normalized Space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brains are unique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non-linear registration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lowers variance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rcRect l="31959" t="7900" r="36130" b="23027"/>
          <a:stretch/>
        </p:blipFill>
        <p:spPr>
          <a:xfrm>
            <a:off x="7565760" y="3760920"/>
            <a:ext cx="2720880" cy="190908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rcRect l="36284" t="9022" r="36720" b="27991"/>
          <a:stretch/>
        </p:blipFill>
        <p:spPr>
          <a:xfrm>
            <a:off x="7565760" y="1703880"/>
            <a:ext cx="2720520" cy="205704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rcRect l="31747" t="9130" r="26624" b="0"/>
          <a:stretch/>
        </p:blipFill>
        <p:spPr>
          <a:xfrm>
            <a:off x="7588440" y="3780360"/>
            <a:ext cx="2698200" cy="190908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rcRect l="31749" t="1629" r="26509" b="0"/>
          <a:stretch/>
        </p:blipFill>
        <p:spPr>
          <a:xfrm>
            <a:off x="7588440" y="1719720"/>
            <a:ext cx="2698200" cy="2060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245EF9-C140-4FB2-B27B-74AE17523359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T1 or T1/T2 Input Image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myelin proxy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additional noise!!!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T2 is anisotropic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7179480" y="2291400"/>
            <a:ext cx="2900520" cy="342360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3805200" y="2286000"/>
            <a:ext cx="3374280" cy="3384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104126-C0C5-475F-B951-68616F7CA67A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Non-Voxel Based Features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Cortical Targets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Basal Ganglia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Entire Brain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-103680" y="3256560"/>
            <a:ext cx="10266840" cy="2469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003B28-36BF-4902-A0B0-11301916B9F2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Kernel Size and Bin Size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kernel size =&gt; same as in a CNN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absolute binning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relative binning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12987B-D582-4C7E-9300-F37A9010DA47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Coordinate Map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global context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normalized space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de-normalization =&gt; native space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1680" y="3476160"/>
            <a:ext cx="2611800" cy="212004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971800" y="3454920"/>
            <a:ext cx="1992600" cy="203148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5257800" y="3517200"/>
            <a:ext cx="2157120" cy="196920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7674480" y="3444480"/>
            <a:ext cx="2155320" cy="2041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2D6166-7C73-4BC8-8625-3F4EF08AF983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7497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Scaling and Normalization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min-max scaling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left skewed features =&gt; log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2971800"/>
            <a:ext cx="5613120" cy="269820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5935680" y="3153600"/>
            <a:ext cx="2090160" cy="256104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8016120" y="3130920"/>
            <a:ext cx="2079000" cy="263196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4"/>
          <a:stretch/>
        </p:blipFill>
        <p:spPr>
          <a:xfrm>
            <a:off x="8001000" y="617040"/>
            <a:ext cx="2094120" cy="2513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4C79E1-E8CF-4802-9864-5308FBAF920A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Balance Ratios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17252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Partially balanced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0 =&gt; unbalanced; 1 =&gt; balanced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2618640"/>
            <a:ext cx="10079640" cy="2867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72468F-8856-44CA-A95F-BCE153683545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Background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Magnetic Resonance Imaging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Diffusion Tensor Imaging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D1FDFD-7A5D-4D73-8887-B28C9053961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Balance Ratios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2001600"/>
            <a:ext cx="10079640" cy="2570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2EF12B-C17E-414B-999E-5E8EEC17D2E2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Additional Aspects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Single/Many Different Kernel Sizes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Single/Many Different Bin Sizes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Control/Patient/Both Records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Left/Right/Both Hemisphere Datapoints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Additional Clinical Features for Patient Records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Data Augmentation in Native Space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69FB3F-A85E-462D-A19E-AE7AD836BFB7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4992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Exhaustive Sequential Backwards Feature Selection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828800"/>
            <a:ext cx="9071640" cy="34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target metric =&gt; validation accuracy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stopping criteria =&gt; target metric 2% decrease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stopped after 41 features (92 total)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Maximum accuracy increase of 2%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(peaked at iteration 35)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9108F1-4C9D-45B3-8B3B-4DA29F88B9C0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Subcortical Segmentation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Fractional Anisotropy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Mean Diffusivity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Relative Connectivity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6A558F-515B-4ABB-9A8E-67EBCF3C93DD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 flipH="1">
            <a:off x="9819720" y="1675080"/>
            <a:ext cx="318240" cy="339516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Subcortical Segmentation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Minimal tuning required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96% accuracy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209760" y="2971800"/>
            <a:ext cx="1828800" cy="185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true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predicted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029200" y="3657600"/>
            <a:ext cx="5050440" cy="20646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5038560" y="1771200"/>
            <a:ext cx="5029200" cy="2050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55DABF-7E65-4A9B-83BF-9429E9FAD476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Fractional Anisotropy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T1-Normalized space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Patients records 0.1 correlation decrease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Mixed records only 0.03 decrease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0.85 Pearson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441320" y="2971800"/>
            <a:ext cx="5638680" cy="272376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 txBox="1"/>
          <p:nvPr/>
        </p:nvSpPr>
        <p:spPr>
          <a:xfrm>
            <a:off x="2687760" y="3666960"/>
            <a:ext cx="1828800" cy="160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true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predicted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0C6593-36AF-41DC-93DB-C399D2656881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Mean Diffusivity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Very similar results between modalities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Patients records 0.04 correlation decrease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Mixed records only 0.02 decrease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0.95 Pearson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2687760" y="3666960"/>
            <a:ext cx="1828800" cy="160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true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predicted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441680" y="2971800"/>
            <a:ext cx="5638320" cy="2723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31AF4A-2974-4A90-A77B-1A6817D8845D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Relative Connectivity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T1-Normalized space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Patients records 4% accuracy decrease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Mixed records only 2% decrease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73% accuracy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2687760" y="3666960"/>
            <a:ext cx="1828800" cy="160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true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predicted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4441680" y="2971800"/>
            <a:ext cx="5638320" cy="2723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54DEB4-0030-46D4-8609-FC045B7C9F0D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Conclusions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58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normalized space is preferred over native space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T1 generally better than T1/T2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T1/T2 better performance with less input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possible explanation =&gt; T2 is anisotropic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substantial performance drop with patients only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marginal decrease with mixed records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clinical features did compensate for patients records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4A7F83-8681-447B-B139-ED6E2F2BE979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Conclusions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580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augmentation did not affect performance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log transforming the left skewed features did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right hemisphere datapoints better performance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mixed hemisphere data no performance drop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8E776C-829B-4C39-8533-67A081076305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Magnetic Resonance Imaging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volumetric imaging technique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can highlight distinct tissue properties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T1 and T2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2"/>
          <a:srcRect l="0" t="0" r="50151" b="7051"/>
          <a:stretch/>
        </p:blipFill>
        <p:spPr>
          <a:xfrm>
            <a:off x="3886200" y="2800440"/>
            <a:ext cx="3095640" cy="2869560"/>
          </a:xfrm>
          <a:prstGeom prst="rect">
            <a:avLst/>
          </a:prstGeom>
          <a:ln w="0">
            <a:noFill/>
          </a:ln>
        </p:spPr>
      </p:pic>
      <p:pic>
        <p:nvPicPr>
          <p:cNvPr id="24" name="" descr=""/>
          <p:cNvPicPr/>
          <p:nvPr/>
        </p:nvPicPr>
        <p:blipFill>
          <a:blip r:embed="rId3"/>
          <a:srcRect l="0" t="0" r="50178" b="7077"/>
          <a:stretch/>
        </p:blipFill>
        <p:spPr>
          <a:xfrm>
            <a:off x="6982200" y="2800440"/>
            <a:ext cx="3097800" cy="2869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D8D10E-C314-46D4-9395-6ED686FBEB79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Future Improvements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feature selection re-run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constant gender ratio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optimize binning, kernel size and feature class combinations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B379AA-1ED2-4012-8E0E-12EE74FDE6BE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Project Future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expand FA and MD models for the whole brain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improve relative connectivity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732243-37E4-4B13-82EE-2BC0D20E43D1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570960"/>
            <a:ext cx="90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Thank You</a:t>
            </a:r>
            <a:br>
              <a:rPr sz="6600"/>
            </a:b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for Your Attention!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4000" y="2743200"/>
            <a:ext cx="9071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417"/>
              </a:spcBef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Any Questions?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CBD5E6-FD3A-4DAC-86A2-7324B99C5427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Diffusion Tensor Imaging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cells impose anisotropy on water diffusion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FA, MD and Relative Connectivity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7185960" y="2743200"/>
            <a:ext cx="2971800" cy="2971800"/>
          </a:xfrm>
          <a:prstGeom prst="rect">
            <a:avLst/>
          </a:prstGeom>
          <a:ln w="0">
            <a:noFill/>
          </a:ln>
        </p:spPr>
      </p:pic>
      <p:pic>
        <p:nvPicPr>
          <p:cNvPr id="28" name="" descr=""/>
          <p:cNvPicPr/>
          <p:nvPr/>
        </p:nvPicPr>
        <p:blipFill>
          <a:blip r:embed="rId2"/>
          <a:stretch/>
        </p:blipFill>
        <p:spPr>
          <a:xfrm rot="16200000">
            <a:off x="-342360" y="4000320"/>
            <a:ext cx="2285640" cy="1143000"/>
          </a:xfrm>
          <a:prstGeom prst="rect">
            <a:avLst/>
          </a:prstGeom>
          <a:ln w="0">
            <a:noFill/>
          </a:ln>
        </p:spPr>
      </p:pic>
      <p:pic>
        <p:nvPicPr>
          <p:cNvPr id="29" name="" descr=""/>
          <p:cNvPicPr/>
          <p:nvPr/>
        </p:nvPicPr>
        <p:blipFill>
          <a:blip r:embed="rId3"/>
          <a:stretch/>
        </p:blipFill>
        <p:spPr>
          <a:xfrm>
            <a:off x="1312920" y="3702600"/>
            <a:ext cx="3567240" cy="1783800"/>
          </a:xfrm>
          <a:prstGeom prst="rect">
            <a:avLst/>
          </a:prstGeom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4"/>
          <a:stretch/>
        </p:blipFill>
        <p:spPr>
          <a:xfrm>
            <a:off x="4800600" y="3702600"/>
            <a:ext cx="2305800" cy="1828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C50762-0AE4-451C-90E4-BE7071AA4AE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State of the Art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T1/T2 and Myelin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Radiomics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Neural Networks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D45E1F-F7B9-4D0B-8593-40C27844F5B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T1/T2 and Myelin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T1/T2 =&gt; cortical myelin maps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(more robust than R1)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mapping cortical areas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direct correlation to MWF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C66508-F3E3-4B09-8B00-624E5719353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Radiomics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64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quantitative information from diagnostic images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voxel and non-voxel based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4911480" y="3841200"/>
            <a:ext cx="2632320" cy="1828800"/>
          </a:xfrm>
          <a:prstGeom prst="rect">
            <a:avLst/>
          </a:prstGeom>
          <a:ln w="0">
            <a:noFill/>
          </a:ln>
        </p:spPr>
      </p:pic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7447320" y="3841200"/>
            <a:ext cx="2632680" cy="1828800"/>
          </a:xfrm>
          <a:prstGeom prst="rect">
            <a:avLst/>
          </a:prstGeom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13080" y="3488400"/>
            <a:ext cx="2810160" cy="2057400"/>
          </a:xfrm>
          <a:prstGeom prst="rect">
            <a:avLst/>
          </a:prstGeom>
          <a:ln w="0">
            <a:noFill/>
          </a:ln>
        </p:spPr>
      </p:pic>
      <p:sp>
        <p:nvSpPr>
          <p:cNvPr id="40" name=""/>
          <p:cNvSpPr txBox="1"/>
          <p:nvPr/>
        </p:nvSpPr>
        <p:spPr>
          <a:xfrm>
            <a:off x="6400800" y="342900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GLRLM at θ =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8226360" y="3935880"/>
            <a:ext cx="264960" cy="264960"/>
          </a:xfrm>
          <a:prstGeom prst="ellipse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6688080" y="4284360"/>
            <a:ext cx="428040" cy="2502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8937720" y="3931920"/>
            <a:ext cx="264960" cy="264960"/>
          </a:xfrm>
          <a:prstGeom prst="ellipse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967720" y="4620240"/>
            <a:ext cx="1148040" cy="2502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8233920" y="5245200"/>
            <a:ext cx="264960" cy="264960"/>
          </a:xfrm>
          <a:prstGeom prst="ellipse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6328080" y="3956040"/>
            <a:ext cx="428040" cy="2502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968080" y="5276520"/>
            <a:ext cx="428040" cy="2502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616000" y="3963600"/>
            <a:ext cx="428040" cy="2502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70920" y="3555360"/>
            <a:ext cx="2142360" cy="2012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84AD78-FEB0-4EDC-B6A2-F8CC66933880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Neural Networks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FNNs have great performance on large,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high-dimensional datasets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FCNNs &amp; CNNs for handling spatial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0" y="3605400"/>
            <a:ext cx="4800600" cy="204264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4727160" y="3724560"/>
            <a:ext cx="5357160" cy="1761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110FD2-603E-4F10-B3CE-D7CA7660DCA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Motivation &amp; Objectives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Can structural connectivity images be synthesized directly from anatomical images using machine learning?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use radiomics for feature extraction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replace 3D convolutional backbone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use FNN classification/regression head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increase performance with T1/T2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70B9A0-1AC8-4F9D-8CC9-0D216061E54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Application>LibreOffice/7.6.6.3$Linux_X86_64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2025-01-13T14:39:21Z</dcterms:created>
  <dc:creator/>
  <dc:description/>
  <dc:language>en-US</dc:language>
  <cp:lastModifiedBy/>
  <cp:lastPrinted>2025-01-28T23:29:03Z</cp:lastPrinted>
  <dcterms:modified xsi:type="dcterms:W3CDTF">2025-01-28T22:43:05Z</dcterms:modified>
  <cp:revision>70</cp:revision>
  <dc:subject/>
  <dc:title/>
</cp:coreProperties>
</file>