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63" r:id="rId5"/>
    <p:sldMasterId id="2147483685" r:id="rId6"/>
  </p:sldMasterIdLst>
  <p:sldIdLst>
    <p:sldId id="285" r:id="rId7"/>
    <p:sldId id="349" r:id="rId8"/>
    <p:sldId id="2328" r:id="rId9"/>
    <p:sldId id="2329" r:id="rId10"/>
    <p:sldId id="2330" r:id="rId11"/>
    <p:sldId id="2336" r:id="rId12"/>
    <p:sldId id="2331" r:id="rId13"/>
    <p:sldId id="2335" r:id="rId14"/>
    <p:sldId id="2337" r:id="rId15"/>
    <p:sldId id="2338" r:id="rId16"/>
    <p:sldId id="2339" r:id="rId17"/>
    <p:sldId id="2340" r:id="rId18"/>
    <p:sldId id="23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B3A38-999E-4C8B-A5AB-B629953A65B3}" v="13" dt="2022-01-19T16:54:42.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67" d="100"/>
          <a:sy n="67" d="100"/>
        </p:scale>
        <p:origin x="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标题幻灯片">
  <p:cSld name="7_标题幻灯片">
    <p:spTree>
      <p:nvGrpSpPr>
        <p:cNvPr id="1" name="Shape 52"/>
        <p:cNvGrpSpPr/>
        <p:nvPr/>
      </p:nvGrpSpPr>
      <p:grpSpPr>
        <a:xfrm>
          <a:off x="0" y="0"/>
          <a:ext cx="0" cy="0"/>
          <a:chOff x="0" y="0"/>
          <a:chExt cx="0" cy="0"/>
        </a:xfrm>
      </p:grpSpPr>
      <p:sp>
        <p:nvSpPr>
          <p:cNvPr id="55" name="Google Shape;55;p10"/>
          <p:cNvSpPr txBox="1">
            <a:spLocks noGrp="1"/>
          </p:cNvSpPr>
          <p:nvPr>
            <p:ph type="sldNum" idx="12"/>
          </p:nvPr>
        </p:nvSpPr>
        <p:spPr>
          <a:xfrm>
            <a:off x="735486" y="6292174"/>
            <a:ext cx="432903" cy="36512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00">
                <a:solidFill>
                  <a:srgbClr val="000000"/>
                </a:solidFill>
                <a:latin typeface="Arial"/>
                <a:ea typeface="Arial"/>
                <a:cs typeface="Arial"/>
                <a:sym typeface="Arial"/>
              </a:defRPr>
            </a:lvl1pPr>
            <a:lvl2pPr marL="0" marR="0" lvl="1" indent="0" algn="l" rtl="0">
              <a:spcBef>
                <a:spcPts val="0"/>
              </a:spcBef>
              <a:buNone/>
              <a:defRPr sz="1000">
                <a:solidFill>
                  <a:srgbClr val="000000"/>
                </a:solidFill>
                <a:latin typeface="Arial"/>
                <a:ea typeface="Arial"/>
                <a:cs typeface="Arial"/>
                <a:sym typeface="Arial"/>
              </a:defRPr>
            </a:lvl2pPr>
            <a:lvl3pPr marL="0" marR="0" lvl="2" indent="0" algn="l" rtl="0">
              <a:spcBef>
                <a:spcPts val="0"/>
              </a:spcBef>
              <a:buNone/>
              <a:defRPr sz="1000">
                <a:solidFill>
                  <a:srgbClr val="000000"/>
                </a:solidFill>
                <a:latin typeface="Arial"/>
                <a:ea typeface="Arial"/>
                <a:cs typeface="Arial"/>
                <a:sym typeface="Arial"/>
              </a:defRPr>
            </a:lvl3pPr>
            <a:lvl4pPr marL="0" marR="0" lvl="3" indent="0" algn="l" rtl="0">
              <a:spcBef>
                <a:spcPts val="0"/>
              </a:spcBef>
              <a:buNone/>
              <a:defRPr sz="1000">
                <a:solidFill>
                  <a:srgbClr val="000000"/>
                </a:solidFill>
                <a:latin typeface="Arial"/>
                <a:ea typeface="Arial"/>
                <a:cs typeface="Arial"/>
                <a:sym typeface="Arial"/>
              </a:defRPr>
            </a:lvl4pPr>
            <a:lvl5pPr marL="0" marR="0" lvl="4" indent="0" algn="l" rtl="0">
              <a:spcBef>
                <a:spcPts val="0"/>
              </a:spcBef>
              <a:buNone/>
              <a:defRPr sz="1000">
                <a:solidFill>
                  <a:srgbClr val="000000"/>
                </a:solidFill>
                <a:latin typeface="Arial"/>
                <a:ea typeface="Arial"/>
                <a:cs typeface="Arial"/>
                <a:sym typeface="Arial"/>
              </a:defRPr>
            </a:lvl5pPr>
            <a:lvl6pPr marL="0" marR="0" lvl="5" indent="0" algn="l" rtl="0">
              <a:spcBef>
                <a:spcPts val="0"/>
              </a:spcBef>
              <a:buNone/>
              <a:defRPr sz="1000">
                <a:solidFill>
                  <a:srgbClr val="000000"/>
                </a:solidFill>
                <a:latin typeface="Arial"/>
                <a:ea typeface="Arial"/>
                <a:cs typeface="Arial"/>
                <a:sym typeface="Arial"/>
              </a:defRPr>
            </a:lvl6pPr>
            <a:lvl7pPr marL="0" marR="0" lvl="6" indent="0" algn="l" rtl="0">
              <a:spcBef>
                <a:spcPts val="0"/>
              </a:spcBef>
              <a:buNone/>
              <a:defRPr sz="1000">
                <a:solidFill>
                  <a:srgbClr val="000000"/>
                </a:solidFill>
                <a:latin typeface="Arial"/>
                <a:ea typeface="Arial"/>
                <a:cs typeface="Arial"/>
                <a:sym typeface="Arial"/>
              </a:defRPr>
            </a:lvl7pPr>
            <a:lvl8pPr marL="0" marR="0" lvl="7" indent="0" algn="l" rtl="0">
              <a:spcBef>
                <a:spcPts val="0"/>
              </a:spcBef>
              <a:buNone/>
              <a:defRPr sz="1000">
                <a:solidFill>
                  <a:srgbClr val="000000"/>
                </a:solidFill>
                <a:latin typeface="Arial"/>
                <a:ea typeface="Arial"/>
                <a:cs typeface="Arial"/>
                <a:sym typeface="Arial"/>
              </a:defRPr>
            </a:lvl8pPr>
            <a:lvl9pPr marL="0" marR="0" lvl="8" indent="0" algn="l" rtl="0">
              <a:spcBef>
                <a:spcPts val="0"/>
              </a:spcBef>
              <a:buNone/>
              <a:defRPr sz="1000">
                <a:solidFill>
                  <a:srgbClr val="000000"/>
                </a:solidFill>
                <a:latin typeface="Arial"/>
                <a:ea typeface="Arial"/>
                <a:cs typeface="Arial"/>
                <a:sym typeface="Arial"/>
              </a:defRPr>
            </a:lvl9pPr>
          </a:lstStyle>
          <a:p>
            <a:fld id="{00000000-1234-1234-1234-123412341234}" type="slidenum">
              <a:rPr lang="en-US" smtClean="0"/>
              <a:pPr/>
              <a:t>‹#›</a:t>
            </a:fld>
            <a:endParaRPr lang="en-US"/>
          </a:p>
        </p:txBody>
      </p:sp>
      <p:sp>
        <p:nvSpPr>
          <p:cNvPr id="56" name="Google Shape;56;p10"/>
          <p:cNvSpPr txBox="1"/>
          <p:nvPr/>
        </p:nvSpPr>
        <p:spPr>
          <a:xfrm>
            <a:off x="611843" y="1332617"/>
            <a:ext cx="10997061" cy="463190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rgbClr val="1D1D1B"/>
              </a:buClr>
              <a:buSzPts val="1400"/>
              <a:buFont typeface="Arial"/>
              <a:buNone/>
            </a:pPr>
            <a:br>
              <a:rPr lang="en-US" sz="1867">
                <a:solidFill>
                  <a:srgbClr val="1D1D1B"/>
                </a:solidFill>
                <a:latin typeface="Arial"/>
                <a:ea typeface="Arial"/>
                <a:cs typeface="Arial"/>
                <a:sym typeface="Arial"/>
              </a:rPr>
            </a:br>
            <a:endParaRPr sz="1867">
              <a:solidFill>
                <a:schemeClr val="dk1"/>
              </a:solidFill>
              <a:latin typeface="Arial"/>
              <a:ea typeface="Arial"/>
              <a:cs typeface="Arial"/>
              <a:sym typeface="Arial"/>
            </a:endParaRPr>
          </a:p>
        </p:txBody>
      </p:sp>
      <p:sp>
        <p:nvSpPr>
          <p:cNvPr id="57" name="Google Shape;57;p10"/>
          <p:cNvSpPr txBox="1">
            <a:spLocks noGrp="1"/>
          </p:cNvSpPr>
          <p:nvPr>
            <p:ph type="subTitle" idx="1"/>
          </p:nvPr>
        </p:nvSpPr>
        <p:spPr>
          <a:xfrm>
            <a:off x="729539" y="514557"/>
            <a:ext cx="10736445" cy="607808"/>
          </a:xfrm>
          <a:prstGeom prst="rect">
            <a:avLst/>
          </a:prstGeom>
          <a:noFill/>
          <a:ln>
            <a:noFill/>
          </a:ln>
        </p:spPr>
        <p:txBody>
          <a:bodyPr spcFirstLastPara="1" wrap="square" lIns="0" tIns="0" rIns="0" bIns="0" anchor="t" anchorCtr="0"/>
          <a:lstStyle>
            <a:lvl1pPr marR="0" lvl="0" algn="l" rtl="0">
              <a:lnSpc>
                <a:spcPct val="110000"/>
              </a:lnSpc>
              <a:spcBef>
                <a:spcPts val="0"/>
              </a:spcBef>
              <a:spcAft>
                <a:spcPts val="0"/>
              </a:spcAft>
              <a:buClr>
                <a:srgbClr val="1D1D1B"/>
              </a:buClr>
              <a:buSzPts val="2400"/>
              <a:buFont typeface="Arial"/>
              <a:buNone/>
              <a:defRPr sz="3200" b="0" i="0" u="none" strike="noStrike" cap="none">
                <a:solidFill>
                  <a:srgbClr val="1D1D1B"/>
                </a:solidFill>
                <a:latin typeface="Arial"/>
                <a:ea typeface="Arial"/>
                <a:cs typeface="Arial"/>
                <a:sym typeface="Arial"/>
              </a:defRPr>
            </a:lvl1pPr>
            <a:lvl2pPr marR="0" lvl="1" algn="ctr" rtl="0">
              <a:lnSpc>
                <a:spcPct val="90000"/>
              </a:lnSpc>
              <a:spcBef>
                <a:spcPts val="667"/>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2pPr>
            <a:lvl3pPr marR="0" lvl="2" algn="ctr" rtl="0">
              <a:lnSpc>
                <a:spcPct val="90000"/>
              </a:lnSpc>
              <a:spcBef>
                <a:spcPts val="667"/>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4pPr>
            <a:lvl5pPr marR="0" lvl="4"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5pPr>
            <a:lvl6pPr marR="0" lvl="5"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6pPr>
            <a:lvl7pPr marR="0" lvl="6"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7pPr>
            <a:lvl8pPr marR="0" lvl="7"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8pPr>
            <a:lvl9pPr marR="0" lvl="8"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body" idx="2"/>
          </p:nvPr>
        </p:nvSpPr>
        <p:spPr>
          <a:xfrm>
            <a:off x="736620" y="1525770"/>
            <a:ext cx="10729365" cy="4278687"/>
          </a:xfrm>
          <a:prstGeom prst="rect">
            <a:avLst/>
          </a:prstGeom>
          <a:noFill/>
          <a:ln>
            <a:noFill/>
          </a:ln>
        </p:spPr>
        <p:txBody>
          <a:bodyPr spcFirstLastPara="1" wrap="square" lIns="0" tIns="0" rIns="0" bIns="0" anchor="t" anchorCtr="0"/>
          <a:lstStyle>
            <a:lvl1pPr marL="609585" marR="0" lvl="0" indent="-304792" algn="l" rtl="0">
              <a:lnSpc>
                <a:spcPct val="85714"/>
              </a:lnSpc>
              <a:spcBef>
                <a:spcPts val="1333"/>
              </a:spcBef>
              <a:spcAft>
                <a:spcPts val="0"/>
              </a:spcAft>
              <a:buClr>
                <a:srgbClr val="1D1D1B"/>
              </a:buClr>
              <a:buSzPts val="1400"/>
              <a:buFont typeface="Arial"/>
              <a:buNone/>
              <a:defRPr sz="1867" b="0" i="0" u="none" strike="noStrike" cap="none">
                <a:solidFill>
                  <a:srgbClr val="1D1D1B"/>
                </a:solidFill>
                <a:latin typeface="Arial"/>
                <a:ea typeface="Arial"/>
                <a:cs typeface="Arial"/>
                <a:sym typeface="Arial"/>
              </a:defRPr>
            </a:lvl1pPr>
            <a:lvl2pPr marL="1219170" marR="0" lvl="1"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2pPr>
            <a:lvl3pPr marL="1828754" marR="0" lvl="2"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3pPr>
            <a:lvl4pPr marL="2438339" marR="0" lvl="3"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4pPr>
            <a:lvl5pPr marL="3047924" marR="0" lvl="4"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5pPr>
            <a:lvl6pPr marL="3657509" marR="0" lvl="5"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6pPr>
            <a:lvl7pPr marL="4267093" marR="0" lvl="6"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7pPr>
            <a:lvl8pPr marL="4876678" marR="0" lvl="7"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8pPr>
            <a:lvl9pPr marL="5486263" marR="0" lvl="8"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3545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9804-2C78-4AFE-BF4B-EE84DC394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017B07-287A-4EF4-8710-97C777A6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D9C63F-FD5D-4766-9B20-FCAE93EB3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593AB-9436-4E81-8DE8-5D7C62FE9AE8}"/>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6" name="Footer Placeholder 5">
            <a:extLst>
              <a:ext uri="{FF2B5EF4-FFF2-40B4-BE49-F238E27FC236}">
                <a16:creationId xmlns:a16="http://schemas.microsoft.com/office/drawing/2014/main" id="{8DF3D79A-DF88-4588-A62C-6F0EC4EA8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850C0-A7D1-4F3A-8858-C12EDF34BF14}"/>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75674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67BC-A937-4E7E-9F6D-36E2D8762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849AE-6B67-4C65-A41F-5C18B7F47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12917-D859-4342-AF6C-9C995AD24F2C}"/>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5" name="Footer Placeholder 4">
            <a:extLst>
              <a:ext uri="{FF2B5EF4-FFF2-40B4-BE49-F238E27FC236}">
                <a16:creationId xmlns:a16="http://schemas.microsoft.com/office/drawing/2014/main" id="{210840E5-F325-47BF-8590-5EF9BF10A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E7F66-45ED-4AA2-956C-6C57947CB21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48426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119A9-117C-4EBB-9628-02249C300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1AF1C0-799F-4256-BC7B-01ECCBDF3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80F34-C444-4B53-B6B8-5AE32CB433A5}"/>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5" name="Footer Placeholder 4">
            <a:extLst>
              <a:ext uri="{FF2B5EF4-FFF2-40B4-BE49-F238E27FC236}">
                <a16:creationId xmlns:a16="http://schemas.microsoft.com/office/drawing/2014/main" id="{8E904364-2613-4C8E-B4FD-62CDD51E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B7150-78A2-49C8-976C-5DF285E96AE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711406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35874942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383961877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solidFill>
          <a:srgbClr val="FF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477125" y="2143125"/>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180077740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19576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91142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891671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00453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07B8-84AD-437B-88E7-3C26A7AF59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886CF-B5AB-48B0-B9E6-0117B8382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186C5-038A-4D44-9842-CD455145C735}"/>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5" name="Footer Placeholder 4">
            <a:extLst>
              <a:ext uri="{FF2B5EF4-FFF2-40B4-BE49-F238E27FC236}">
                <a16:creationId xmlns:a16="http://schemas.microsoft.com/office/drawing/2014/main" id="{87DD92B8-2FCD-46D5-864D-E6149644A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2329C-C197-4374-ACD7-8178B95E3EDF}"/>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979376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63909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264237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3322141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23B5AC-4295-46DA-ADB1-CB511A3CE0F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22157443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3B5AC-4295-46DA-ADB1-CB511A3CE0F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3384202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3B5AC-4295-46DA-ADB1-CB511A3CE0F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602977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23B5AC-4295-46DA-ADB1-CB511A3CE0F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3028035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23B5AC-4295-46DA-ADB1-CB511A3CE0F0}" type="datetimeFigureOut">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3515102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23B5AC-4295-46DA-ADB1-CB511A3CE0F0}" type="datetimeFigureOut">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6059344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3B5AC-4295-46DA-ADB1-CB511A3CE0F0}" type="datetimeFigureOut">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155287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1C7F-C0CE-44D1-A09E-926D8FEDD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C1F92-99A4-47FE-BD3A-0DCAFF6EE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506BF-D7B3-4281-9B86-8147A17E1FD4}"/>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5" name="Footer Placeholder 4">
            <a:extLst>
              <a:ext uri="{FF2B5EF4-FFF2-40B4-BE49-F238E27FC236}">
                <a16:creationId xmlns:a16="http://schemas.microsoft.com/office/drawing/2014/main" id="{09DD9699-E0C3-428F-8E39-53D3A2E95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05776-6FBF-4EA2-A84F-A63B112B9288}"/>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9271509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23B5AC-4295-46DA-ADB1-CB511A3CE0F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37250377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23B5AC-4295-46DA-ADB1-CB511A3CE0F0}" type="datetimeFigureOut">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14214750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3B5AC-4295-46DA-ADB1-CB511A3CE0F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1436016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3B5AC-4295-46DA-ADB1-CB511A3CE0F0}" type="datetimeFigureOut">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896976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Ascend">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2000" cy="5638471"/>
          </a:xfrm>
          <a:prstGeom prst="rect">
            <a:avLst/>
          </a:prstGeom>
        </p:spPr>
      </p:pic>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solidFill>
                <a:srgbClr val="1D1D1A"/>
              </a:solidFill>
            </a:endParaRPr>
          </a:p>
        </p:txBody>
      </p:sp>
      <p:sp>
        <p:nvSpPr>
          <p:cNvPr id="5" name="Title 1">
            <a:extLst>
              <a:ext uri="{FF2B5EF4-FFF2-40B4-BE49-F238E27FC236}">
                <a16:creationId xmlns:a16="http://schemas.microsoft.com/office/drawing/2014/main" id="{C975CC09-2FFC-3347-952F-0382FEC9D1BD}"/>
              </a:ext>
            </a:extLst>
          </p:cNvPr>
          <p:cNvSpPr>
            <a:spLocks noGrp="1"/>
          </p:cNvSpPr>
          <p:nvPr>
            <p:ph type="ctrTitle"/>
          </p:nvPr>
        </p:nvSpPr>
        <p:spPr>
          <a:xfrm>
            <a:off x="898646" y="907093"/>
            <a:ext cx="6557247" cy="690255"/>
          </a:xfrm>
          <a:prstGeom prst="rect">
            <a:avLst/>
          </a:prstGeom>
        </p:spPr>
        <p:txBody>
          <a:bodyPr lIns="0" tIns="0" rIns="0" bIns="0" anchor="t">
            <a:normAutofit/>
          </a:bodyPr>
          <a:lstStyle>
            <a:lvl1pPr algn="l">
              <a:defRPr sz="3199" b="0" i="0">
                <a:solidFill>
                  <a:schemeClr val="tx1"/>
                </a:solidFill>
                <a:latin typeface="+mn-lt"/>
                <a:ea typeface="Microsoft YaHei" panose="020B0503020204020204" pitchFamily="34" charset="-122"/>
              </a:defRPr>
            </a:lvl1pPr>
          </a:lstStyle>
          <a:p>
            <a:r>
              <a:rPr lang="en-US" altLang="zh-CN"/>
              <a:t>Click to edit Master title style</a:t>
            </a:r>
            <a:endParaRPr lang="en-US" dirty="0"/>
          </a:p>
        </p:txBody>
      </p:sp>
      <p:sp>
        <p:nvSpPr>
          <p:cNvPr id="6" name="Text Placeholder 2">
            <a:extLst>
              <a:ext uri="{FF2B5EF4-FFF2-40B4-BE49-F238E27FC236}">
                <a16:creationId xmlns:a16="http://schemas.microsoft.com/office/drawing/2014/main" id="{A70F0B11-A0FE-BD42-BECB-C879A05F5D43}"/>
              </a:ext>
            </a:extLst>
          </p:cNvPr>
          <p:cNvSpPr>
            <a:spLocks noGrp="1"/>
          </p:cNvSpPr>
          <p:nvPr>
            <p:ph type="body" sz="quarter" idx="10"/>
          </p:nvPr>
        </p:nvSpPr>
        <p:spPr>
          <a:xfrm>
            <a:off x="935639" y="1940430"/>
            <a:ext cx="6520253" cy="1148459"/>
          </a:xfrm>
          <a:prstGeom prst="rect">
            <a:avLst/>
          </a:prstGeom>
        </p:spPr>
        <p:txBody>
          <a:bodyPr/>
          <a:lstStyle>
            <a:lvl1pPr>
              <a:defRPr sz="1399">
                <a:solidFill>
                  <a:schemeClr val="tx1"/>
                </a:solidFill>
              </a:defRPr>
            </a:lvl1pPr>
            <a:lvl2pPr>
              <a:defRPr sz="1399"/>
            </a:lvl2pPr>
            <a:lvl3pPr>
              <a:defRPr sz="1399"/>
            </a:lvl3pPr>
            <a:lvl4pPr>
              <a:defRPr sz="1399"/>
            </a:lvl4pPr>
            <a:lvl5pPr>
              <a:defRPr sz="1399"/>
            </a:lvl5pPr>
          </a:lstStyle>
          <a:p>
            <a:pPr lvl="0"/>
            <a:r>
              <a:rPr lang="en-US" altLang="zh-CN"/>
              <a:t>Click to edit Master text styles</a:t>
            </a:r>
          </a:p>
          <a:p>
            <a:pPr lvl="1"/>
            <a:r>
              <a:rPr lang="en-US" altLang="zh-CN"/>
              <a:t>Second level</a:t>
            </a:r>
          </a:p>
        </p:txBody>
      </p:sp>
    </p:spTree>
    <p:extLst>
      <p:ext uri="{BB962C8B-B14F-4D97-AF65-F5344CB8AC3E}">
        <p14:creationId xmlns:p14="http://schemas.microsoft.com/office/powerpoint/2010/main" val="2336428846"/>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19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1B0A-02DC-4490-A208-F9CAE47F8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80F252-ECB0-440B-8A16-941782240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99C53-9BC9-4243-9DB2-8BC02C82D305}"/>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5" name="Footer Placeholder 4">
            <a:extLst>
              <a:ext uri="{FF2B5EF4-FFF2-40B4-BE49-F238E27FC236}">
                <a16:creationId xmlns:a16="http://schemas.microsoft.com/office/drawing/2014/main" id="{F9FA3995-606E-4BB6-A9A4-748D440FA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1D9D4-6A78-4118-A258-F82647F53F67}"/>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95590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387A-2CB4-494F-9907-360CF3E01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91443-D7C0-4C08-B62C-C748E48B5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A4ACC-6E04-41EE-A5A8-50FB84CBB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1EB17-26E7-44B5-BBBC-17DEE339DCE4}"/>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6" name="Footer Placeholder 5">
            <a:extLst>
              <a:ext uri="{FF2B5EF4-FFF2-40B4-BE49-F238E27FC236}">
                <a16:creationId xmlns:a16="http://schemas.microsoft.com/office/drawing/2014/main" id="{12D2A0FA-BD0C-4530-9943-A7DE4EE91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B9C44-86D6-4F43-9A8A-7CE267F6177B}"/>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87357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A2C6-B833-47B2-A21E-A6CAFAD85F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9313C-7D01-4863-80B6-E3742AF01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A9CDB-6072-4BEE-9955-BF79FD4FF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EF8CA5-11CA-4C1B-860C-4EF6D86AD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6A43D-2846-41B4-B243-C00B952A9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DB32B-D368-4AB7-85E6-724B0DAC9F79}"/>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8" name="Footer Placeholder 7">
            <a:extLst>
              <a:ext uri="{FF2B5EF4-FFF2-40B4-BE49-F238E27FC236}">
                <a16:creationId xmlns:a16="http://schemas.microsoft.com/office/drawing/2014/main" id="{1A7D8B56-9EF3-461A-AB66-F0BE7BF76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FF3A56-474B-4C6D-AFA2-EAD824E6DBCC}"/>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857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8B59-F7E3-4706-8F77-E5174D7B0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A53585-8B04-48D7-9E31-62B3825625F7}"/>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4" name="Footer Placeholder 3">
            <a:extLst>
              <a:ext uri="{FF2B5EF4-FFF2-40B4-BE49-F238E27FC236}">
                <a16:creationId xmlns:a16="http://schemas.microsoft.com/office/drawing/2014/main" id="{194729B7-D44D-4045-8E27-06345EED4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A5691-45E0-482F-9295-E6B9647A586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45071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32342-B39E-453B-8A01-25ED1F86934E}"/>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3" name="Footer Placeholder 2">
            <a:extLst>
              <a:ext uri="{FF2B5EF4-FFF2-40B4-BE49-F238E27FC236}">
                <a16:creationId xmlns:a16="http://schemas.microsoft.com/office/drawing/2014/main" id="{BC32FB47-346A-4CD5-90B8-C496A6A445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72F4B-E0F8-4BC7-A3D3-B2B8F599BB5A}"/>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35168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4DE0-3917-457B-936A-E148E8E79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34BEA-BE07-44A4-803F-7FFA1E7F4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659FA9-6088-45D6-97D5-53B2DA833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0435-FA59-4F9F-A245-DB503A42F140}"/>
              </a:ext>
            </a:extLst>
          </p:cNvPr>
          <p:cNvSpPr>
            <a:spLocks noGrp="1"/>
          </p:cNvSpPr>
          <p:nvPr>
            <p:ph type="dt" sz="half" idx="10"/>
          </p:nvPr>
        </p:nvSpPr>
        <p:spPr/>
        <p:txBody>
          <a:bodyPr/>
          <a:lstStyle/>
          <a:p>
            <a:fld id="{87BFC60D-A9CB-4431-8045-3AF4D31DC1DF}" type="datetimeFigureOut">
              <a:rPr lang="en-US" smtClean="0"/>
              <a:t>1/19/2022</a:t>
            </a:fld>
            <a:endParaRPr lang="en-US"/>
          </a:p>
        </p:txBody>
      </p:sp>
      <p:sp>
        <p:nvSpPr>
          <p:cNvPr id="6" name="Footer Placeholder 5">
            <a:extLst>
              <a:ext uri="{FF2B5EF4-FFF2-40B4-BE49-F238E27FC236}">
                <a16:creationId xmlns:a16="http://schemas.microsoft.com/office/drawing/2014/main" id="{5BD89F2E-9493-4D38-9058-B70462E88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7797F-547F-4E38-BE3C-2F032E656C0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91512531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Tree>
    <p:extLst>
      <p:ext uri="{BB962C8B-B14F-4D97-AF65-F5344CB8AC3E}">
        <p14:creationId xmlns:p14="http://schemas.microsoft.com/office/powerpoint/2010/main" val="273541000"/>
      </p:ext>
    </p:extLst>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343">
          <p15:clr>
            <a:srgbClr val="F26B43"/>
          </p15:clr>
        </p15:guide>
        <p15:guide id="4" pos="5417">
          <p15:clr>
            <a:srgbClr val="F26B43"/>
          </p15:clr>
        </p15:guide>
        <p15:guide id="5" orient="horz" pos="30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6853E-9D6E-4773-A9FF-113DFBF7D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6A53C4-2004-48E1-AEBE-803B3375C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99E62-7CFC-4B1C-842A-BF4D5498E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FC60D-A9CB-4431-8045-3AF4D31DC1DF}" type="datetimeFigureOut">
              <a:rPr lang="en-US" smtClean="0"/>
              <a:t>1/19/2022</a:t>
            </a:fld>
            <a:endParaRPr lang="en-US"/>
          </a:p>
        </p:txBody>
      </p:sp>
      <p:sp>
        <p:nvSpPr>
          <p:cNvPr id="5" name="Footer Placeholder 4">
            <a:extLst>
              <a:ext uri="{FF2B5EF4-FFF2-40B4-BE49-F238E27FC236}">
                <a16:creationId xmlns:a16="http://schemas.microsoft.com/office/drawing/2014/main" id="{DE31AE02-A8FC-492A-A77B-874538757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2527C-9CF1-45AC-A76B-0587EEF59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C59DC-1773-4ED1-A17D-B41A7B665381}" type="slidenum">
              <a:rPr lang="en-US" smtClean="0"/>
              <a:t>‹#›</a:t>
            </a:fld>
            <a:endParaRPr lang="en-US"/>
          </a:p>
        </p:txBody>
      </p:sp>
    </p:spTree>
    <p:extLst>
      <p:ext uri="{BB962C8B-B14F-4D97-AF65-F5344CB8AC3E}">
        <p14:creationId xmlns:p14="http://schemas.microsoft.com/office/powerpoint/2010/main" val="38917544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3B5AC-4295-46DA-ADB1-CB511A3CE0F0}" type="datetimeFigureOut">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22658-EF9E-452B-BBD0-94D2C9D8A4E5}" type="slidenum">
              <a:rPr lang="en-US" smtClean="0"/>
              <a:t>‹#›</a:t>
            </a:fld>
            <a:endParaRPr lang="en-US"/>
          </a:p>
        </p:txBody>
      </p:sp>
    </p:spTree>
    <p:extLst>
      <p:ext uri="{BB962C8B-B14F-4D97-AF65-F5344CB8AC3E}">
        <p14:creationId xmlns:p14="http://schemas.microsoft.com/office/powerpoint/2010/main" val="288174342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854212" y="1357575"/>
            <a:ext cx="9542516" cy="694013"/>
          </a:xfrm>
        </p:spPr>
        <p:txBody>
          <a:bodyPr vert="horz" lIns="35986" tIns="35986" rIns="35986" bIns="35986" rtlCol="0" anchor="ctr" anchorCtr="0">
            <a:noAutofit/>
          </a:bodyPr>
          <a:lstStyle/>
          <a:p>
            <a:pPr>
              <a:lnSpc>
                <a:spcPct val="120000"/>
              </a:lnSpc>
            </a:pPr>
            <a:r>
              <a:rPr lang="zh-CN" altLang="en-US" sz="4798" dirty="0">
                <a:solidFill>
                  <a:srgbClr val="C00000"/>
                </a:solidFill>
                <a:latin typeface="Arial" panose="020B0604020202020204" pitchFamily="34" charset="0"/>
                <a:cs typeface="Arial" panose="020B0604020202020204" pitchFamily="34" charset="0"/>
              </a:rPr>
              <a:t>“汗青”</a:t>
            </a:r>
            <a:r>
              <a:rPr lang="en-US" altLang="zh-CN" sz="4798" dirty="0">
                <a:solidFill>
                  <a:srgbClr val="C00000"/>
                </a:solidFill>
                <a:latin typeface="Arial" panose="020B0604020202020204" pitchFamily="34" charset="0"/>
                <a:cs typeface="Arial" panose="020B0604020202020204" pitchFamily="34" charset="0"/>
              </a:rPr>
              <a:t>2022</a:t>
            </a:r>
            <a:r>
              <a:rPr lang="zh-CN" altLang="en-US" sz="4798" dirty="0">
                <a:solidFill>
                  <a:srgbClr val="C00000"/>
                </a:solidFill>
                <a:latin typeface="Arial" panose="020B0604020202020204" pitchFamily="34" charset="0"/>
                <a:cs typeface="Arial" panose="020B0604020202020204" pitchFamily="34" charset="0"/>
              </a:rPr>
              <a:t>项目展望</a:t>
            </a:r>
          </a:p>
        </p:txBody>
      </p:sp>
      <p:sp>
        <p:nvSpPr>
          <p:cNvPr id="7" name="副标题 2"/>
          <p:cNvSpPr txBox="1">
            <a:spLocks/>
          </p:cNvSpPr>
          <p:nvPr/>
        </p:nvSpPr>
        <p:spPr>
          <a:xfrm>
            <a:off x="9789508" y="486762"/>
            <a:ext cx="1686935" cy="73840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9"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Jan 2022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2399" b="1" i="0" u="none" strike="noStrike" kern="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9581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AB1827-B60A-4DFC-815E-36D28C2E925F}"/>
              </a:ext>
            </a:extLst>
          </p:cNvPr>
          <p:cNvSpPr>
            <a:spLocks noGrp="1"/>
          </p:cNvSpPr>
          <p:nvPr>
            <p:ph type="sldNum" idx="12"/>
          </p:nvPr>
        </p:nvSpPr>
        <p:spPr/>
        <p:txBody>
          <a:bodyPr/>
          <a:lstStyle/>
          <a:p>
            <a:fld id="{00000000-1234-1234-1234-123412341234}" type="slidenum">
              <a:rPr lang="en-US" smtClean="0"/>
              <a:pPr/>
              <a:t>10</a:t>
            </a:fld>
            <a:endParaRPr lang="en-US"/>
          </a:p>
        </p:txBody>
      </p:sp>
      <p:sp>
        <p:nvSpPr>
          <p:cNvPr id="3" name="Subtitle 2">
            <a:extLst>
              <a:ext uri="{FF2B5EF4-FFF2-40B4-BE49-F238E27FC236}">
                <a16:creationId xmlns:a16="http://schemas.microsoft.com/office/drawing/2014/main" id="{20D81382-D0C2-4A73-B3A8-B9B87B6E13E5}"/>
              </a:ext>
            </a:extLst>
          </p:cNvPr>
          <p:cNvSpPr>
            <a:spLocks noGrp="1"/>
          </p:cNvSpPr>
          <p:nvPr>
            <p:ph type="subTitle" idx="1"/>
          </p:nvPr>
        </p:nvSpPr>
        <p:spPr/>
        <p:txBody>
          <a:bodyPr/>
          <a:lstStyle/>
          <a:p>
            <a:r>
              <a:rPr lang="zh-CN" altLang="en-US" dirty="0"/>
              <a:t>交付件：</a:t>
            </a:r>
            <a:r>
              <a:rPr lang="en-US" altLang="zh-CN" dirty="0"/>
              <a:t>Active Memory</a:t>
            </a:r>
            <a:endParaRPr lang="en-US" dirty="0"/>
          </a:p>
        </p:txBody>
      </p:sp>
      <p:sp>
        <p:nvSpPr>
          <p:cNvPr id="4" name="Text Placeholder 3">
            <a:extLst>
              <a:ext uri="{FF2B5EF4-FFF2-40B4-BE49-F238E27FC236}">
                <a16:creationId xmlns:a16="http://schemas.microsoft.com/office/drawing/2014/main" id="{F801C896-63E2-46C2-8FE4-3D30FE9CB9A5}"/>
              </a:ext>
            </a:extLst>
          </p:cNvPr>
          <p:cNvSpPr>
            <a:spLocks noGrp="1"/>
          </p:cNvSpPr>
          <p:nvPr>
            <p:ph type="body" idx="2"/>
          </p:nvPr>
        </p:nvSpPr>
        <p:spPr/>
        <p:txBody>
          <a:bodyPr/>
          <a:lstStyle/>
          <a:p>
            <a:pPr marL="457200" lvl="1" indent="0">
              <a:buNone/>
            </a:pPr>
            <a:r>
              <a:rPr lang="en-US" altLang="zh-CN" sz="1800" dirty="0"/>
              <a:t>2022</a:t>
            </a:r>
            <a:r>
              <a:rPr lang="zh-CN" altLang="en-US" sz="1800" dirty="0"/>
              <a:t>交付件：</a:t>
            </a:r>
            <a:endParaRPr lang="en-US" altLang="zh-CN" sz="1800" dirty="0"/>
          </a:p>
          <a:p>
            <a:pPr marL="742950" lvl="1" indent="-285750"/>
            <a:r>
              <a:rPr lang="en-US" altLang="zh-CN" sz="1800" dirty="0"/>
              <a:t>Serverless</a:t>
            </a:r>
            <a:r>
              <a:rPr lang="zh-CN" altLang="en-US" sz="1800" dirty="0"/>
              <a:t>状态抽象和状态合并机制。</a:t>
            </a:r>
            <a:endParaRPr lang="en-US" altLang="zh-CN" sz="1800" dirty="0"/>
          </a:p>
          <a:p>
            <a:pPr marL="742950" lvl="1" indent="-285750"/>
            <a:r>
              <a:rPr lang="zh-CN" altLang="en-US" sz="1800" dirty="0"/>
              <a:t>由状态引导的</a:t>
            </a:r>
            <a:r>
              <a:rPr lang="en-US" sz="1800" dirty="0"/>
              <a:t>Lambda</a:t>
            </a:r>
            <a:r>
              <a:rPr lang="zh-CN" altLang="en-US" sz="1800" dirty="0"/>
              <a:t>调度机制，满足依赖性和就近性。</a:t>
            </a:r>
            <a:endParaRPr lang="en-US" altLang="zh-CN" sz="1800" dirty="0"/>
          </a:p>
          <a:p>
            <a:pPr marL="742950" lvl="1" indent="-285750"/>
            <a:r>
              <a:rPr lang="zh-CN" altLang="en-US" sz="1800" dirty="0"/>
              <a:t>根据</a:t>
            </a:r>
            <a:r>
              <a:rPr lang="en-US" altLang="zh-CN" sz="1800" dirty="0"/>
              <a:t>Lambda</a:t>
            </a:r>
            <a:r>
              <a:rPr lang="zh-CN" altLang="en-US" sz="1800" dirty="0"/>
              <a:t>使用的操作来决定一致性的需求的方法。</a:t>
            </a:r>
            <a:endParaRPr lang="en-US" altLang="zh-CN" sz="1800" dirty="0"/>
          </a:p>
          <a:p>
            <a:pPr marL="742950" lvl="1" indent="-285750"/>
            <a:r>
              <a:rPr lang="zh-CN" altLang="en-US" sz="1800" dirty="0"/>
              <a:t>根据一致性的需求来映射到合适的数据访问模型的方法。</a:t>
            </a:r>
            <a:endParaRPr lang="en-US" altLang="zh-CN" sz="1800" dirty="0"/>
          </a:p>
          <a:p>
            <a:pPr marL="457200" lvl="1" indent="0">
              <a:buNone/>
            </a:pPr>
            <a:endParaRPr lang="en-US" sz="1800" dirty="0"/>
          </a:p>
          <a:p>
            <a:pPr marL="457200" lvl="1" indent="0">
              <a:buNone/>
            </a:pPr>
            <a:r>
              <a:rPr lang="zh-CN" altLang="en-US" sz="1800" dirty="0"/>
              <a:t>长远目标：</a:t>
            </a:r>
            <a:endParaRPr lang="en-US" altLang="zh-CN" sz="1800" dirty="0"/>
          </a:p>
          <a:p>
            <a:pPr marL="742950" lvl="1" indent="-285750"/>
            <a:r>
              <a:rPr lang="zh-CN" altLang="en-US" sz="1800" dirty="0"/>
              <a:t>系统化的编程模型，编译器和运行环境支持来自动化以上方法。</a:t>
            </a:r>
            <a:endParaRPr lang="en-US" sz="1800" dirty="0"/>
          </a:p>
          <a:p>
            <a:endParaRPr lang="en-US" dirty="0"/>
          </a:p>
        </p:txBody>
      </p:sp>
    </p:spTree>
    <p:extLst>
      <p:ext uri="{BB962C8B-B14F-4D97-AF65-F5344CB8AC3E}">
        <p14:creationId xmlns:p14="http://schemas.microsoft.com/office/powerpoint/2010/main" val="284313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BF01A-8A18-4CE9-BBAC-2C8EACAC08E5}"/>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3" name="Subtitle 2">
            <a:extLst>
              <a:ext uri="{FF2B5EF4-FFF2-40B4-BE49-F238E27FC236}">
                <a16:creationId xmlns:a16="http://schemas.microsoft.com/office/drawing/2014/main" id="{1D2DA2BE-C8F3-406C-A595-8C215DD25E99}"/>
              </a:ext>
            </a:extLst>
          </p:cNvPr>
          <p:cNvSpPr>
            <a:spLocks noGrp="1"/>
          </p:cNvSpPr>
          <p:nvPr>
            <p:ph type="subTitle" idx="1"/>
          </p:nvPr>
        </p:nvSpPr>
        <p:spPr/>
        <p:txBody>
          <a:bodyPr/>
          <a:lstStyle/>
          <a:p>
            <a:r>
              <a:rPr lang="zh-CN" altLang="en-US" dirty="0"/>
              <a:t>应用场景</a:t>
            </a:r>
            <a:r>
              <a:rPr lang="en-US" altLang="zh-CN" dirty="0"/>
              <a:t>1</a:t>
            </a:r>
            <a:r>
              <a:rPr lang="zh-CN" altLang="en-US" dirty="0"/>
              <a:t>：高性能分布式缓存</a:t>
            </a:r>
            <a:endParaRPr lang="en-US" dirty="0"/>
          </a:p>
          <a:p>
            <a:endParaRPr lang="en-US" dirty="0"/>
          </a:p>
        </p:txBody>
      </p:sp>
      <p:sp>
        <p:nvSpPr>
          <p:cNvPr id="4" name="Text Placeholder 3">
            <a:extLst>
              <a:ext uri="{FF2B5EF4-FFF2-40B4-BE49-F238E27FC236}">
                <a16:creationId xmlns:a16="http://schemas.microsoft.com/office/drawing/2014/main" id="{161CC597-082D-4D6A-B5A6-89C72553A8CF}"/>
              </a:ext>
            </a:extLst>
          </p:cNvPr>
          <p:cNvSpPr>
            <a:spLocks noGrp="1"/>
          </p:cNvSpPr>
          <p:nvPr>
            <p:ph type="body" idx="2"/>
          </p:nvPr>
        </p:nvSpPr>
        <p:spPr/>
        <p:txBody>
          <a:bodyPr/>
          <a:lstStyle/>
          <a:p>
            <a:r>
              <a:rPr lang="zh-CN" altLang="en-US" dirty="0"/>
              <a:t>分布式系统可以通过缓存来提升性能，缓存必须是分布式来匹配系统。</a:t>
            </a:r>
            <a:endParaRPr lang="en-US" altLang="zh-CN" dirty="0"/>
          </a:p>
          <a:p>
            <a:r>
              <a:rPr lang="zh-CN" altLang="en-US" dirty="0"/>
              <a:t>不同的缓存使用方式，有不同的</a:t>
            </a:r>
            <a:r>
              <a:rPr lang="en-US" altLang="zh-CN" dirty="0"/>
              <a:t>consistency</a:t>
            </a:r>
            <a:r>
              <a:rPr lang="zh-CN" altLang="en-US" dirty="0"/>
              <a:t>需求，可以映射到不同的数据访问模型上。</a:t>
            </a:r>
            <a:endParaRPr lang="en-US" altLang="zh-CN" dirty="0"/>
          </a:p>
          <a:p>
            <a:r>
              <a:rPr lang="zh-CN" altLang="en-US" dirty="0"/>
              <a:t>通过对使用缓存的</a:t>
            </a:r>
            <a:r>
              <a:rPr lang="en-US" altLang="zh-CN" dirty="0"/>
              <a:t>lambda</a:t>
            </a:r>
            <a:r>
              <a:rPr lang="zh-CN" altLang="en-US" dirty="0"/>
              <a:t>的分析，可以使用不同数据访问模型来支持。</a:t>
            </a:r>
            <a:endParaRPr lang="en-US" altLang="zh-CN" dirty="0"/>
          </a:p>
          <a:p>
            <a:r>
              <a:rPr lang="zh-CN" altLang="en-US" dirty="0"/>
              <a:t>缓存的元数据也有</a:t>
            </a:r>
            <a:r>
              <a:rPr lang="en-US" altLang="zh-CN" dirty="0"/>
              <a:t>operator</a:t>
            </a:r>
            <a:r>
              <a:rPr lang="zh-CN" altLang="en-US" dirty="0"/>
              <a:t>，可以使用延时同步的</a:t>
            </a:r>
            <a:r>
              <a:rPr lang="en-US" altLang="zh-CN" dirty="0"/>
              <a:t>operator</a:t>
            </a:r>
            <a:r>
              <a:rPr lang="zh-CN" altLang="en-US" dirty="0"/>
              <a:t>来同步元数据。</a:t>
            </a:r>
            <a:endParaRPr lang="en-US" altLang="zh-CN" dirty="0"/>
          </a:p>
          <a:p>
            <a:r>
              <a:rPr lang="zh-CN" altLang="en-US" dirty="0"/>
              <a:t>同步元数据的操作可以使用新的调度机制来优化操作的执行。</a:t>
            </a:r>
            <a:endParaRPr lang="en-US" altLang="zh-CN" dirty="0"/>
          </a:p>
          <a:p>
            <a:r>
              <a:rPr lang="zh-CN" altLang="en-US" dirty="0"/>
              <a:t>这些都可以通过</a:t>
            </a:r>
            <a:r>
              <a:rPr lang="en-US" altLang="zh-CN" dirty="0"/>
              <a:t>Active Memory</a:t>
            </a:r>
            <a:r>
              <a:rPr lang="zh-CN" altLang="en-US" dirty="0"/>
              <a:t>来支持。</a:t>
            </a:r>
            <a:endParaRPr lang="en-US" altLang="zh-CN" dirty="0"/>
          </a:p>
          <a:p>
            <a:endParaRPr lang="en-US" dirty="0"/>
          </a:p>
        </p:txBody>
      </p:sp>
    </p:spTree>
    <p:extLst>
      <p:ext uri="{BB962C8B-B14F-4D97-AF65-F5344CB8AC3E}">
        <p14:creationId xmlns:p14="http://schemas.microsoft.com/office/powerpoint/2010/main" val="53353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BF01A-8A18-4CE9-BBAC-2C8EACAC08E5}"/>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3" name="Subtitle 2">
            <a:extLst>
              <a:ext uri="{FF2B5EF4-FFF2-40B4-BE49-F238E27FC236}">
                <a16:creationId xmlns:a16="http://schemas.microsoft.com/office/drawing/2014/main" id="{1D2DA2BE-C8F3-406C-A595-8C215DD25E99}"/>
              </a:ext>
            </a:extLst>
          </p:cNvPr>
          <p:cNvSpPr>
            <a:spLocks noGrp="1"/>
          </p:cNvSpPr>
          <p:nvPr>
            <p:ph type="subTitle" idx="1"/>
          </p:nvPr>
        </p:nvSpPr>
        <p:spPr/>
        <p:txBody>
          <a:bodyPr/>
          <a:lstStyle/>
          <a:p>
            <a:r>
              <a:rPr lang="zh-CN" altLang="en-US" dirty="0"/>
              <a:t>应用场景</a:t>
            </a:r>
            <a:r>
              <a:rPr lang="en-US" altLang="zh-CN" dirty="0"/>
              <a:t>2</a:t>
            </a:r>
            <a:r>
              <a:rPr lang="zh-CN" altLang="en-US" dirty="0"/>
              <a:t>：高性能临时数据访问</a:t>
            </a:r>
            <a:endParaRPr lang="en-US" dirty="0"/>
          </a:p>
          <a:p>
            <a:endParaRPr lang="en-US" dirty="0"/>
          </a:p>
        </p:txBody>
      </p:sp>
      <p:sp>
        <p:nvSpPr>
          <p:cNvPr id="4" name="Text Placeholder 3">
            <a:extLst>
              <a:ext uri="{FF2B5EF4-FFF2-40B4-BE49-F238E27FC236}">
                <a16:creationId xmlns:a16="http://schemas.microsoft.com/office/drawing/2014/main" id="{161CC597-082D-4D6A-B5A6-89C72553A8CF}"/>
              </a:ext>
            </a:extLst>
          </p:cNvPr>
          <p:cNvSpPr>
            <a:spLocks noGrp="1"/>
          </p:cNvSpPr>
          <p:nvPr>
            <p:ph type="body" idx="2"/>
          </p:nvPr>
        </p:nvSpPr>
        <p:spPr/>
        <p:txBody>
          <a:bodyPr/>
          <a:lstStyle/>
          <a:p>
            <a:r>
              <a:rPr lang="zh-CN" altLang="en-US" dirty="0"/>
              <a:t>大规模机器学习会产生和使用大量的临时数据，高性能的临时数据访问。</a:t>
            </a:r>
            <a:endParaRPr lang="en-US" altLang="zh-CN" dirty="0"/>
          </a:p>
          <a:p>
            <a:r>
              <a:rPr lang="zh-CN" altLang="en-US" dirty="0"/>
              <a:t>这些临时数据的访问</a:t>
            </a:r>
            <a:r>
              <a:rPr lang="en-US" altLang="zh-CN" dirty="0"/>
              <a:t>operator</a:t>
            </a:r>
            <a:r>
              <a:rPr lang="zh-CN" altLang="en-US" dirty="0"/>
              <a:t>都已经在机器学习任务里定义了，可以使用本项目的框架来归类和合并数据访问操作。</a:t>
            </a:r>
            <a:endParaRPr lang="en-US" altLang="zh-CN" dirty="0"/>
          </a:p>
          <a:p>
            <a:r>
              <a:rPr lang="zh-CN" altLang="en-US" dirty="0"/>
              <a:t>这些产生的数据本身可以使用定制的</a:t>
            </a:r>
            <a:r>
              <a:rPr lang="en-US" altLang="zh-CN" dirty="0"/>
              <a:t>merge operator</a:t>
            </a:r>
            <a:r>
              <a:rPr lang="zh-CN" altLang="en-US" dirty="0"/>
              <a:t>来更新，给后续的</a:t>
            </a:r>
            <a:r>
              <a:rPr lang="en-US" altLang="zh-CN" dirty="0"/>
              <a:t>operator</a:t>
            </a:r>
            <a:r>
              <a:rPr lang="zh-CN" altLang="en-US" dirty="0"/>
              <a:t>使用。</a:t>
            </a:r>
            <a:endParaRPr lang="en-US" altLang="zh-CN" dirty="0"/>
          </a:p>
          <a:p>
            <a:endParaRPr lang="en-US" dirty="0"/>
          </a:p>
        </p:txBody>
      </p:sp>
    </p:spTree>
    <p:extLst>
      <p:ext uri="{BB962C8B-B14F-4D97-AF65-F5344CB8AC3E}">
        <p14:creationId xmlns:p14="http://schemas.microsoft.com/office/powerpoint/2010/main" val="423565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BF01A-8A18-4CE9-BBAC-2C8EACAC08E5}"/>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3" name="Subtitle 2">
            <a:extLst>
              <a:ext uri="{FF2B5EF4-FFF2-40B4-BE49-F238E27FC236}">
                <a16:creationId xmlns:a16="http://schemas.microsoft.com/office/drawing/2014/main" id="{1D2DA2BE-C8F3-406C-A595-8C215DD25E99}"/>
              </a:ext>
            </a:extLst>
          </p:cNvPr>
          <p:cNvSpPr>
            <a:spLocks noGrp="1"/>
          </p:cNvSpPr>
          <p:nvPr>
            <p:ph type="subTitle" idx="1"/>
          </p:nvPr>
        </p:nvSpPr>
        <p:spPr/>
        <p:txBody>
          <a:bodyPr/>
          <a:lstStyle/>
          <a:p>
            <a:r>
              <a:rPr lang="zh-CN" altLang="en-US" dirty="0"/>
              <a:t>应用场景</a:t>
            </a:r>
            <a:r>
              <a:rPr lang="en-US" altLang="zh-CN" dirty="0"/>
              <a:t>3</a:t>
            </a:r>
            <a:r>
              <a:rPr lang="zh-CN" altLang="en-US" dirty="0"/>
              <a:t>：高性能数据分析</a:t>
            </a:r>
            <a:endParaRPr lang="en-US" dirty="0"/>
          </a:p>
          <a:p>
            <a:endParaRPr lang="en-US" dirty="0"/>
          </a:p>
        </p:txBody>
      </p:sp>
      <p:sp>
        <p:nvSpPr>
          <p:cNvPr id="4" name="Text Placeholder 3">
            <a:extLst>
              <a:ext uri="{FF2B5EF4-FFF2-40B4-BE49-F238E27FC236}">
                <a16:creationId xmlns:a16="http://schemas.microsoft.com/office/drawing/2014/main" id="{161CC597-082D-4D6A-B5A6-89C72553A8CF}"/>
              </a:ext>
            </a:extLst>
          </p:cNvPr>
          <p:cNvSpPr>
            <a:spLocks noGrp="1"/>
          </p:cNvSpPr>
          <p:nvPr>
            <p:ph type="body" idx="2"/>
          </p:nvPr>
        </p:nvSpPr>
        <p:spPr/>
        <p:txBody>
          <a:bodyPr/>
          <a:lstStyle/>
          <a:p>
            <a:r>
              <a:rPr lang="zh-CN" altLang="en-US" dirty="0"/>
              <a:t>绝大多数的数据分析是只读数据，</a:t>
            </a:r>
            <a:r>
              <a:rPr lang="en-US" altLang="zh-CN" dirty="0"/>
              <a:t>operation</a:t>
            </a:r>
            <a:r>
              <a:rPr lang="zh-CN" altLang="en-US" dirty="0"/>
              <a:t>大多数是不需要同步的。</a:t>
            </a:r>
            <a:endParaRPr lang="en-US" altLang="zh-CN" dirty="0"/>
          </a:p>
          <a:p>
            <a:endParaRPr lang="en-US" dirty="0"/>
          </a:p>
        </p:txBody>
      </p:sp>
    </p:spTree>
    <p:extLst>
      <p:ext uri="{BB962C8B-B14F-4D97-AF65-F5344CB8AC3E}">
        <p14:creationId xmlns:p14="http://schemas.microsoft.com/office/powerpoint/2010/main" val="65477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943F8-0941-49B1-8101-D4F41C73B0B4}"/>
              </a:ext>
            </a:extLst>
          </p:cNvPr>
          <p:cNvSpPr>
            <a:spLocks noGrp="1"/>
          </p:cNvSpPr>
          <p:nvPr>
            <p:ph type="sldNum" idx="12"/>
          </p:nvPr>
        </p:nvSpPr>
        <p:spPr/>
        <p:txBody>
          <a:bodyPr/>
          <a:lstStyle/>
          <a:p>
            <a:pPr defTabSz="1219170">
              <a:buClr>
                <a:srgbClr val="000000"/>
              </a:buClr>
              <a:defRPr/>
            </a:pPr>
            <a:fld id="{00000000-1234-1234-1234-123412341234}" type="slidenum">
              <a:rPr lang="en-US" kern="0"/>
              <a:pPr defTabSz="1219170">
                <a:buClr>
                  <a:srgbClr val="000000"/>
                </a:buClr>
                <a:defRPr/>
              </a:pPr>
              <a:t>2</a:t>
            </a:fld>
            <a:endParaRPr lang="en-US" kern="0"/>
          </a:p>
        </p:txBody>
      </p:sp>
      <p:sp>
        <p:nvSpPr>
          <p:cNvPr id="3" name="Subtitle 2">
            <a:extLst>
              <a:ext uri="{FF2B5EF4-FFF2-40B4-BE49-F238E27FC236}">
                <a16:creationId xmlns:a16="http://schemas.microsoft.com/office/drawing/2014/main" id="{E39DBBB5-B796-4772-AC42-31BD1641C1B7}"/>
              </a:ext>
            </a:extLst>
          </p:cNvPr>
          <p:cNvSpPr>
            <a:spLocks noGrp="1"/>
          </p:cNvSpPr>
          <p:nvPr>
            <p:ph type="subTitle" idx="1"/>
          </p:nvPr>
        </p:nvSpPr>
        <p:spPr/>
        <p:txBody>
          <a:bodyPr/>
          <a:lstStyle/>
          <a:p>
            <a:r>
              <a:rPr lang="zh-CN" altLang="en-US" dirty="0">
                <a:latin typeface="Microsoft YaHei" panose="020B0503020204020204" pitchFamily="34" charset="-122"/>
                <a:ea typeface="Microsoft YaHei" panose="020B0503020204020204" pitchFamily="34" charset="-122"/>
              </a:rPr>
              <a:t>所面临的问题</a:t>
            </a:r>
            <a:endParaRPr lang="en-US" dirty="0">
              <a:latin typeface="Microsoft YaHei" panose="020B0503020204020204" pitchFamily="34" charset="-122"/>
              <a:ea typeface="Microsoft YaHei" panose="020B0503020204020204" pitchFamily="34" charset="-122"/>
            </a:endParaRPr>
          </a:p>
        </p:txBody>
      </p:sp>
      <p:sp>
        <p:nvSpPr>
          <p:cNvPr id="4" name="Text Placeholder 3">
            <a:extLst>
              <a:ext uri="{FF2B5EF4-FFF2-40B4-BE49-F238E27FC236}">
                <a16:creationId xmlns:a16="http://schemas.microsoft.com/office/drawing/2014/main" id="{1993AD66-6F54-4FD0-90F0-7A4EED985262}"/>
              </a:ext>
            </a:extLst>
          </p:cNvPr>
          <p:cNvSpPr>
            <a:spLocks noGrp="1"/>
          </p:cNvSpPr>
          <p:nvPr>
            <p:ph type="body" idx="2"/>
          </p:nvPr>
        </p:nvSpPr>
        <p:spPr>
          <a:xfrm>
            <a:off x="1321818" y="1122365"/>
            <a:ext cx="9548364" cy="5107555"/>
          </a:xfrm>
        </p:spPr>
        <p:txBody>
          <a:bodyPr/>
          <a:lstStyle/>
          <a:p>
            <a:pPr marL="342900" lvl="0" indent="-342900">
              <a:lnSpc>
                <a:spcPct val="170000"/>
              </a:lnSpc>
              <a:spcBef>
                <a:spcPts val="1000"/>
              </a:spcBef>
              <a:buClrTx/>
              <a:buSzTx/>
              <a:buFont typeface="+mj-lt"/>
              <a:buAutoNum type="arabicPeriod"/>
            </a:pPr>
            <a:r>
              <a:rPr lang="zh-CN" altLang="en-US" sz="1800" kern="1200" dirty="0">
                <a:solidFill>
                  <a:prstClr val="black"/>
                </a:solidFill>
                <a:latin typeface="Microsoft YaHei" panose="020B0503020204020204" pitchFamily="34" charset="-122"/>
                <a:ea typeface="Microsoft YaHei" panose="020B0503020204020204" pitchFamily="34" charset="-122"/>
                <a:cs typeface="+mn-cs"/>
              </a:rPr>
              <a:t>我们所处的时代</a:t>
            </a:r>
            <a:endParaRPr lang="en-US" altLang="zh-CN" sz="1800" kern="1200" dirty="0">
              <a:solidFill>
                <a:prstClr val="black"/>
              </a:solidFill>
              <a:latin typeface="Microsoft YaHei" panose="020B0503020204020204" pitchFamily="34" charset="-122"/>
              <a:ea typeface="Microsoft YaHei" panose="020B0503020204020204" pitchFamily="34" charset="-122"/>
              <a:cs typeface="+mn-cs"/>
            </a:endParaRPr>
          </a:p>
          <a:p>
            <a:pPr marL="952485" lvl="1" indent="-342900">
              <a:lnSpc>
                <a:spcPct val="170000"/>
              </a:lnSpc>
              <a:spcBef>
                <a:spcPts val="1000"/>
              </a:spcBef>
              <a:buClrTx/>
              <a:buSzTx/>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数据的来源越来越多</a:t>
            </a:r>
            <a:endParaRPr lang="en-US" altLang="zh-CN" sz="1500" dirty="0">
              <a:latin typeface="Microsoft YaHei" panose="020B0503020204020204" pitchFamily="34" charset="-122"/>
              <a:ea typeface="Microsoft YaHei" panose="020B0503020204020204" pitchFamily="34" charset="-122"/>
            </a:endParaRPr>
          </a:p>
          <a:p>
            <a:pPr marL="952485" lvl="1" indent="-342900">
              <a:lnSpc>
                <a:spcPct val="170000"/>
              </a:lnSpc>
              <a:spcBef>
                <a:spcPts val="1000"/>
              </a:spcBef>
              <a:buClrTx/>
              <a:buSzTx/>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数据量越来越大</a:t>
            </a:r>
            <a:endParaRPr lang="en-US" altLang="zh-CN" sz="1500" dirty="0">
              <a:latin typeface="Microsoft YaHei" panose="020B0503020204020204" pitchFamily="34" charset="-122"/>
              <a:ea typeface="Microsoft YaHei" panose="020B0503020204020204" pitchFamily="34" charset="-122"/>
            </a:endParaRPr>
          </a:p>
          <a:p>
            <a:pPr marL="952485" lvl="1" indent="-342900">
              <a:lnSpc>
                <a:spcPct val="170000"/>
              </a:lnSpc>
              <a:spcBef>
                <a:spcPts val="1000"/>
              </a:spcBef>
              <a:buClrTx/>
              <a:buSzTx/>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对计算要求则是越快越好</a:t>
            </a:r>
            <a:endParaRPr lang="en-US" altLang="zh-CN" sz="1500" dirty="0">
              <a:latin typeface="Microsoft YaHei" panose="020B0503020204020204" pitchFamily="34" charset="-122"/>
              <a:ea typeface="Microsoft YaHei" panose="020B0503020204020204" pitchFamily="34" charset="-122"/>
            </a:endParaRPr>
          </a:p>
          <a:p>
            <a:pPr marL="342900" lvl="0" indent="-342900">
              <a:lnSpc>
                <a:spcPct val="170000"/>
              </a:lnSpc>
              <a:spcBef>
                <a:spcPts val="1000"/>
              </a:spcBef>
              <a:buClrTx/>
              <a:buSzTx/>
              <a:buFont typeface="+mj-lt"/>
              <a:buAutoNum type="arabicPeriod"/>
            </a:pPr>
            <a:r>
              <a:rPr kumimoji="0" lang="zh-CN" altLang="en-US" sz="180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sym typeface="Arial"/>
              </a:rPr>
              <a:t>内存容量成为瓶颈</a:t>
            </a:r>
            <a:endParaRPr kumimoji="0" lang="en-US" altLang="zh-CN" sz="180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sym typeface="Arial"/>
            </a:endParaRPr>
          </a:p>
          <a:p>
            <a:pPr marL="952485" lvl="1" indent="-342900">
              <a:lnSpc>
                <a:spcPct val="170000"/>
              </a:lnSpc>
              <a:spcBef>
                <a:spcPts val="1000"/>
              </a:spcBef>
              <a:buClrTx/>
              <a:buSzTx/>
              <a:buFont typeface="Courier New" panose="02070309020205020404" pitchFamily="49" charset="0"/>
              <a:buChar char="o"/>
            </a:pPr>
            <a:r>
              <a:rPr lang="zh-CN" altLang="en-US" sz="1500" kern="1200" dirty="0">
                <a:solidFill>
                  <a:prstClr val="black"/>
                </a:solidFill>
                <a:latin typeface="Microsoft YaHei" panose="020B0503020204020204" pitchFamily="34" charset="-122"/>
                <a:ea typeface="Microsoft YaHei" panose="020B0503020204020204" pitchFamily="34" charset="-122"/>
              </a:rPr>
              <a:t>大量数据需要</a:t>
            </a:r>
            <a:r>
              <a:rPr lang="en-US" altLang="zh-CN" sz="1500" kern="1200" dirty="0">
                <a:solidFill>
                  <a:prstClr val="black"/>
                </a:solidFill>
                <a:latin typeface="Microsoft YaHei" panose="020B0503020204020204" pitchFamily="34" charset="-122"/>
                <a:ea typeface="Microsoft YaHei" panose="020B0503020204020204" pitchFamily="34" charset="-122"/>
              </a:rPr>
              <a:t>in-memory</a:t>
            </a:r>
            <a:r>
              <a:rPr lang="zh-CN" altLang="en-US" sz="1500" kern="1200" dirty="0">
                <a:solidFill>
                  <a:prstClr val="black"/>
                </a:solidFill>
                <a:latin typeface="Microsoft YaHei" panose="020B0503020204020204" pitchFamily="34" charset="-122"/>
                <a:ea typeface="Microsoft YaHei" panose="020B0503020204020204" pitchFamily="34" charset="-122"/>
              </a:rPr>
              <a:t>处理以获取最优性能</a:t>
            </a:r>
            <a:endParaRPr lang="en-US" altLang="zh-CN" sz="1500" kern="1200" dirty="0">
              <a:solidFill>
                <a:prstClr val="black"/>
              </a:solidFill>
              <a:latin typeface="Microsoft YaHei" panose="020B0503020204020204" pitchFamily="34" charset="-122"/>
              <a:ea typeface="Microsoft YaHei" panose="020B0503020204020204" pitchFamily="34" charset="-122"/>
            </a:endParaRPr>
          </a:p>
          <a:p>
            <a:pPr marL="952485" lvl="1" indent="-342900">
              <a:lnSpc>
                <a:spcPct val="170000"/>
              </a:lnSpc>
              <a:spcBef>
                <a:spcPts val="1000"/>
              </a:spcBef>
              <a:buClrTx/>
              <a:buSzTx/>
              <a:buFont typeface="Courier New" panose="02070309020205020404" pitchFamily="49" charset="0"/>
              <a:buChar char="o"/>
            </a:pPr>
            <a:r>
              <a:rPr lang="zh-CN" altLang="en-US" sz="1500" kern="1200" noProof="0" dirty="0">
                <a:solidFill>
                  <a:prstClr val="black"/>
                </a:solidFill>
                <a:latin typeface="Microsoft YaHei" panose="020B0503020204020204" pitchFamily="34" charset="-122"/>
                <a:ea typeface="Microsoft YaHei" panose="020B0503020204020204" pitchFamily="34" charset="-122"/>
              </a:rPr>
              <a:t>而越来越庞大的数据却使得</a:t>
            </a:r>
            <a:r>
              <a:rPr lang="en-US" altLang="zh-CN" sz="1500" kern="1200" noProof="0" dirty="0">
                <a:solidFill>
                  <a:prstClr val="black"/>
                </a:solidFill>
                <a:latin typeface="Microsoft YaHei" panose="020B0503020204020204" pitchFamily="34" charset="-122"/>
                <a:ea typeface="Microsoft YaHei" panose="020B0503020204020204" pitchFamily="34" charset="-122"/>
              </a:rPr>
              <a:t>in-memory</a:t>
            </a:r>
            <a:r>
              <a:rPr lang="zh-CN" altLang="en-US" sz="1500" kern="1200" noProof="0" dirty="0">
                <a:solidFill>
                  <a:prstClr val="black"/>
                </a:solidFill>
                <a:latin typeface="Microsoft YaHei" panose="020B0503020204020204" pitchFamily="34" charset="-122"/>
                <a:ea typeface="Microsoft YaHei" panose="020B0503020204020204" pitchFamily="34" charset="-122"/>
              </a:rPr>
              <a:t>越发困难</a:t>
            </a:r>
            <a:endParaRPr lang="en-US" altLang="zh-CN" sz="1500" kern="1200" noProof="0" dirty="0">
              <a:solidFill>
                <a:prstClr val="black"/>
              </a:solidFill>
              <a:latin typeface="Microsoft YaHei" panose="020B0503020204020204" pitchFamily="34" charset="-122"/>
              <a:ea typeface="Microsoft YaHei" panose="020B0503020204020204" pitchFamily="34" charset="-122"/>
            </a:endParaRPr>
          </a:p>
          <a:p>
            <a:pPr marL="342900" lvl="0" indent="-342900">
              <a:lnSpc>
                <a:spcPct val="170000"/>
              </a:lnSpc>
              <a:spcBef>
                <a:spcPts val="1000"/>
              </a:spcBef>
              <a:buClrTx/>
              <a:buSzTx/>
              <a:buFont typeface="+mj-lt"/>
              <a:buAutoNum type="arabicPeriod"/>
            </a:pPr>
            <a:r>
              <a:rPr kumimoji="0" lang="zh-CN" altLang="en-US" sz="180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sym typeface="Arial"/>
              </a:rPr>
              <a:t>传送数据开销很大</a:t>
            </a:r>
            <a:endParaRPr kumimoji="0" lang="en-US" altLang="zh-CN" sz="180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sym typeface="Arial"/>
            </a:endParaRPr>
          </a:p>
          <a:p>
            <a:pPr marL="952485" lvl="1" indent="-342900">
              <a:lnSpc>
                <a:spcPct val="170000"/>
              </a:lnSpc>
              <a:spcBef>
                <a:spcPts val="1000"/>
              </a:spcBef>
              <a:buClrTx/>
              <a:buSzTx/>
              <a:buFont typeface="Courier New" panose="02070309020205020404" pitchFamily="49" charset="0"/>
              <a:buChar char="o"/>
            </a:pPr>
            <a:r>
              <a:rPr lang="zh-CN" altLang="en-US" sz="1500" kern="1200" dirty="0">
                <a:solidFill>
                  <a:prstClr val="black"/>
                </a:solidFill>
                <a:latin typeface="Microsoft YaHei" panose="020B0503020204020204" pitchFamily="34" charset="-122"/>
                <a:ea typeface="Microsoft YaHei" panose="020B0503020204020204" pitchFamily="34" charset="-122"/>
              </a:rPr>
              <a:t>网络传送数据引起的等待，以及对带宽的浪费，是现有分布式系统中很大的开销。</a:t>
            </a:r>
            <a:endParaRPr lang="en-US" altLang="zh-CN" sz="1500" kern="1200" dirty="0">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496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432CE4-7D10-4744-9B2B-9D3950F2B4FE}"/>
              </a:ext>
            </a:extLst>
          </p:cNvPr>
          <p:cNvSpPr>
            <a:spLocks noGrp="1"/>
          </p:cNvSpPr>
          <p:nvPr>
            <p:ph type="sldNum" idx="12"/>
          </p:nvPr>
        </p:nvSpPr>
        <p:spPr/>
        <p:txBody>
          <a:bodyPr/>
          <a:lstStyle/>
          <a:p>
            <a:fld id="{00000000-1234-1234-1234-123412341234}" type="slidenum">
              <a:rPr lang="en-US" smtClean="0"/>
              <a:pPr/>
              <a:t>3</a:t>
            </a:fld>
            <a:endParaRPr lang="en-US"/>
          </a:p>
        </p:txBody>
      </p:sp>
      <p:sp>
        <p:nvSpPr>
          <p:cNvPr id="3" name="Subtitle 2">
            <a:extLst>
              <a:ext uri="{FF2B5EF4-FFF2-40B4-BE49-F238E27FC236}">
                <a16:creationId xmlns:a16="http://schemas.microsoft.com/office/drawing/2014/main" id="{14E132C5-11F4-457C-8945-7DC47E98D40E}"/>
              </a:ext>
            </a:extLst>
          </p:cNvPr>
          <p:cNvSpPr>
            <a:spLocks noGrp="1"/>
          </p:cNvSpPr>
          <p:nvPr>
            <p:ph type="subTitle" idx="1"/>
          </p:nvPr>
        </p:nvSpPr>
        <p:spPr/>
        <p:txBody>
          <a:bodyPr/>
          <a:lstStyle/>
          <a:p>
            <a:r>
              <a:rPr lang="zh-CN" altLang="en-US" dirty="0"/>
              <a:t>新技术带来挑战与机遇</a:t>
            </a:r>
            <a:endParaRPr lang="en-US" dirty="0"/>
          </a:p>
        </p:txBody>
      </p:sp>
      <p:sp>
        <p:nvSpPr>
          <p:cNvPr id="4" name="Text Placeholder 3">
            <a:extLst>
              <a:ext uri="{FF2B5EF4-FFF2-40B4-BE49-F238E27FC236}">
                <a16:creationId xmlns:a16="http://schemas.microsoft.com/office/drawing/2014/main" id="{43016E73-12F1-41A0-AE94-B5FBC927CB50}"/>
              </a:ext>
            </a:extLst>
          </p:cNvPr>
          <p:cNvSpPr>
            <a:spLocks noGrp="1"/>
          </p:cNvSpPr>
          <p:nvPr>
            <p:ph type="body" idx="2"/>
          </p:nvPr>
        </p:nvSpPr>
        <p:spPr>
          <a:xfrm>
            <a:off x="405150" y="1289656"/>
            <a:ext cx="10729365" cy="4278687"/>
          </a:xfrm>
        </p:spPr>
        <p:txBody>
          <a:bodyPr/>
          <a:lstStyle/>
          <a:p>
            <a:pPr marL="761993" indent="-457200">
              <a:buFont typeface="+mj-lt"/>
              <a:buAutoNum type="arabicPeriod"/>
            </a:pPr>
            <a:r>
              <a:rPr lang="zh-CN" altLang="en-US" sz="1800" dirty="0">
                <a:latin typeface="Microsoft YaHei" panose="020B0503020204020204" pitchFamily="34" charset="-122"/>
                <a:ea typeface="Microsoft YaHei" panose="020B0503020204020204" pitchFamily="34" charset="-122"/>
              </a:rPr>
              <a:t>新型的高速互联技术提供更高性能与易用性</a:t>
            </a:r>
            <a:endParaRPr lang="en-US" altLang="zh-CN" sz="1800" dirty="0">
              <a:latin typeface="Microsoft YaHei" panose="020B0503020204020204" pitchFamily="34" charset="-122"/>
              <a:ea typeface="Microsoft YaHei" panose="020B0503020204020204" pitchFamily="34" charset="-122"/>
            </a:endParaRPr>
          </a:p>
          <a:p>
            <a:pPr marL="1200128" lvl="1" indent="-285750">
              <a:buFont typeface="Courier New" panose="02070309020205020404" pitchFamily="49" charset="0"/>
              <a:buChar char="o"/>
            </a:pPr>
            <a:r>
              <a:rPr lang="en-US" sz="1500" dirty="0">
                <a:latin typeface="Microsoft YaHei" panose="020B0503020204020204" pitchFamily="34" charset="-122"/>
                <a:ea typeface="Microsoft YaHei" panose="020B0503020204020204" pitchFamily="34" charset="-122"/>
              </a:rPr>
              <a:t>RDMA</a:t>
            </a:r>
            <a:r>
              <a:rPr lang="zh-CN" altLang="en-US" sz="1500" dirty="0">
                <a:latin typeface="Microsoft YaHei" panose="020B0503020204020204" pitchFamily="34" charset="-122"/>
                <a:ea typeface="Microsoft YaHei" panose="020B0503020204020204" pitchFamily="34" charset="-122"/>
              </a:rPr>
              <a:t>， </a:t>
            </a:r>
            <a:r>
              <a:rPr lang="en-US" altLang="zh-CN" sz="1500" dirty="0">
                <a:latin typeface="Microsoft YaHei" panose="020B0503020204020204" pitchFamily="34" charset="-122"/>
                <a:ea typeface="Microsoft YaHei" panose="020B0503020204020204" pitchFamily="34" charset="-122"/>
              </a:rPr>
              <a:t>Gen-Z </a:t>
            </a:r>
            <a:r>
              <a:rPr lang="zh-CN" altLang="en-US" sz="1500" dirty="0">
                <a:latin typeface="Microsoft YaHei" panose="020B0503020204020204" pitchFamily="34" charset="-122"/>
                <a:ea typeface="Microsoft YaHei" panose="020B0503020204020204" pitchFamily="34" charset="-122"/>
              </a:rPr>
              <a:t>和 </a:t>
            </a:r>
            <a:r>
              <a:rPr lang="en-US" altLang="zh-CN" sz="1500" dirty="0">
                <a:latin typeface="Microsoft YaHei" panose="020B0503020204020204" pitchFamily="34" charset="-122"/>
                <a:ea typeface="Microsoft YaHei" panose="020B0503020204020204" pitchFamily="34" charset="-122"/>
              </a:rPr>
              <a:t>CXL</a:t>
            </a:r>
          </a:p>
          <a:p>
            <a:pPr marL="1200128" lvl="1" indent="-285750">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从十到百</a:t>
            </a:r>
            <a:r>
              <a:rPr lang="en-US" altLang="zh-CN" sz="1500" dirty="0">
                <a:latin typeface="Microsoft YaHei" panose="020B0503020204020204" pitchFamily="34" charset="-122"/>
                <a:ea typeface="Microsoft YaHei" panose="020B0503020204020204" pitchFamily="34" charset="-122"/>
              </a:rPr>
              <a:t>GB/s</a:t>
            </a:r>
            <a:r>
              <a:rPr lang="zh-CN" altLang="en-US" sz="1500" dirty="0">
                <a:latin typeface="Microsoft YaHei" panose="020B0503020204020204" pitchFamily="34" charset="-122"/>
                <a:ea typeface="Microsoft YaHei" panose="020B0503020204020204" pitchFamily="34" charset="-122"/>
              </a:rPr>
              <a:t>量级的带宽</a:t>
            </a:r>
            <a:endParaRPr lang="en-US" altLang="zh-CN" sz="1500" dirty="0">
              <a:latin typeface="Microsoft YaHei" panose="020B0503020204020204" pitchFamily="34" charset="-122"/>
              <a:ea typeface="Microsoft YaHei" panose="020B0503020204020204" pitchFamily="34" charset="-122"/>
            </a:endParaRPr>
          </a:p>
          <a:p>
            <a:pPr marL="1200128" lvl="1" indent="-285750">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亚微秒级的传输延时</a:t>
            </a:r>
            <a:endParaRPr lang="en-US" altLang="zh-CN" sz="1500" dirty="0">
              <a:latin typeface="Microsoft YaHei" panose="020B0503020204020204" pitchFamily="34" charset="-122"/>
              <a:ea typeface="Microsoft YaHei" panose="020B0503020204020204" pitchFamily="34" charset="-122"/>
            </a:endParaRPr>
          </a:p>
          <a:p>
            <a:pPr marL="1200128" lvl="1" indent="-285750">
              <a:buFont typeface="Courier New" panose="02070309020205020404" pitchFamily="49" charset="0"/>
              <a:buChar char="o"/>
            </a:pPr>
            <a:r>
              <a:rPr lang="en-US" altLang="zh-CN" sz="1500" dirty="0">
                <a:latin typeface="Microsoft YaHei" panose="020B0503020204020204" pitchFamily="34" charset="-122"/>
                <a:ea typeface="Microsoft YaHei" panose="020B0503020204020204" pitchFamily="34" charset="-122"/>
              </a:rPr>
              <a:t>RDMA</a:t>
            </a:r>
            <a:r>
              <a:rPr lang="zh-CN" altLang="en-US" sz="1500" dirty="0">
                <a:latin typeface="Microsoft YaHei" panose="020B0503020204020204" pitchFamily="34" charset="-122"/>
                <a:ea typeface="Microsoft YaHei" panose="020B0503020204020204" pitchFamily="34" charset="-122"/>
              </a:rPr>
              <a:t>通信将异地</a:t>
            </a:r>
            <a:r>
              <a:rPr lang="en-US" altLang="zh-CN" sz="1500" dirty="0">
                <a:latin typeface="Microsoft YaHei" panose="020B0503020204020204" pitchFamily="34" charset="-122"/>
                <a:ea typeface="Microsoft YaHei" panose="020B0503020204020204" pitchFamily="34" charset="-122"/>
              </a:rPr>
              <a:t>CPU</a:t>
            </a:r>
            <a:r>
              <a:rPr lang="zh-CN" altLang="en-US" sz="1500" dirty="0">
                <a:latin typeface="Microsoft YaHei" panose="020B0503020204020204" pitchFamily="34" charset="-122"/>
                <a:ea typeface="Microsoft YaHei" panose="020B0503020204020204" pitchFamily="34" charset="-122"/>
              </a:rPr>
              <a:t>剥离，可以实现单边读写访问</a:t>
            </a:r>
            <a:endParaRPr lang="en-US" altLang="zh-CN" sz="1500" dirty="0">
              <a:latin typeface="Microsoft YaHei" panose="020B0503020204020204" pitchFamily="34" charset="-122"/>
              <a:ea typeface="Microsoft YaHei" panose="020B0503020204020204" pitchFamily="34" charset="-122"/>
            </a:endParaRPr>
          </a:p>
          <a:p>
            <a:pPr marL="761993" indent="-457200">
              <a:buFont typeface="+mj-lt"/>
              <a:buAutoNum type="arabicPeriod"/>
            </a:pPr>
            <a:r>
              <a:rPr lang="zh-CN" altLang="en-US" sz="1800" dirty="0">
                <a:latin typeface="Microsoft YaHei" panose="020B0503020204020204" pitchFamily="34" charset="-122"/>
                <a:ea typeface="Microsoft YaHei" panose="020B0503020204020204" pitchFamily="34" charset="-122"/>
              </a:rPr>
              <a:t>持久型内存（</a:t>
            </a:r>
            <a:r>
              <a:rPr lang="en-US" altLang="zh-CN" sz="1800" dirty="0">
                <a:latin typeface="Microsoft YaHei" panose="020B0503020204020204" pitchFamily="34" charset="-122"/>
                <a:ea typeface="Microsoft YaHei" panose="020B0503020204020204" pitchFamily="34" charset="-122"/>
              </a:rPr>
              <a:t>persistent memory</a:t>
            </a:r>
            <a:r>
              <a:rPr lang="zh-CN" altLang="en-US" sz="1800" dirty="0">
                <a:latin typeface="Microsoft YaHei" panose="020B0503020204020204" pitchFamily="34" charset="-122"/>
                <a:ea typeface="Microsoft YaHei" panose="020B0503020204020204" pitchFamily="34" charset="-122"/>
              </a:rPr>
              <a:t>）</a:t>
            </a:r>
            <a:endParaRPr lang="en-US" altLang="zh-CN" sz="1800" dirty="0">
              <a:latin typeface="Microsoft YaHei" panose="020B0503020204020204" pitchFamily="34" charset="-122"/>
              <a:ea typeface="Microsoft YaHei" panose="020B0503020204020204" pitchFamily="34" charset="-122"/>
            </a:endParaRPr>
          </a:p>
          <a:p>
            <a:pPr marL="1200128" lvl="1" indent="-285750">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字节级访问，数据固化持久保存</a:t>
            </a:r>
            <a:endParaRPr lang="en-US" altLang="zh-CN" sz="1500" dirty="0">
              <a:latin typeface="Microsoft YaHei" panose="020B0503020204020204" pitchFamily="34" charset="-122"/>
              <a:ea typeface="Microsoft YaHei" panose="020B0503020204020204" pitchFamily="34" charset="-122"/>
            </a:endParaRPr>
          </a:p>
          <a:p>
            <a:pPr marL="1200128" lvl="1" indent="-285750">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访问延时：</a:t>
            </a:r>
            <a:r>
              <a:rPr lang="en-US" altLang="zh-CN" sz="1500" dirty="0">
                <a:latin typeface="Microsoft YaHei" panose="020B0503020204020204" pitchFamily="34" charset="-122"/>
                <a:ea typeface="Microsoft YaHei" panose="020B0503020204020204" pitchFamily="34" charset="-122"/>
              </a:rPr>
              <a:t>2-3</a:t>
            </a:r>
            <a:r>
              <a:rPr lang="zh-CN" altLang="en-US" sz="1500" dirty="0">
                <a:latin typeface="Microsoft YaHei" panose="020B0503020204020204" pitchFamily="34" charset="-122"/>
                <a:ea typeface="Microsoft YaHei" panose="020B0503020204020204" pitchFamily="34" charset="-122"/>
              </a:rPr>
              <a:t>倍于普通</a:t>
            </a:r>
            <a:r>
              <a:rPr lang="en-US" altLang="zh-CN" sz="1500" dirty="0">
                <a:latin typeface="Microsoft YaHei" panose="020B0503020204020204" pitchFamily="34" charset="-122"/>
                <a:ea typeface="Microsoft YaHei" panose="020B0503020204020204" pitchFamily="34" charset="-122"/>
              </a:rPr>
              <a:t>DRAM</a:t>
            </a:r>
            <a:r>
              <a:rPr lang="zh-CN" altLang="en-US" sz="1500" dirty="0">
                <a:latin typeface="Microsoft YaHei" panose="020B0503020204020204" pitchFamily="34" charset="-122"/>
                <a:ea typeface="Microsoft YaHei" panose="020B0503020204020204" pitchFamily="34" charset="-122"/>
              </a:rPr>
              <a:t>，却是</a:t>
            </a:r>
            <a:r>
              <a:rPr lang="en-US" altLang="zh-CN" sz="1500" dirty="0">
                <a:latin typeface="Microsoft YaHei" panose="020B0503020204020204" pitchFamily="34" charset="-122"/>
                <a:ea typeface="Microsoft YaHei" panose="020B0503020204020204" pitchFamily="34" charset="-122"/>
              </a:rPr>
              <a:t>SSD</a:t>
            </a:r>
            <a:r>
              <a:rPr lang="zh-CN" altLang="en-US" sz="1500" dirty="0">
                <a:latin typeface="Microsoft YaHei" panose="020B0503020204020204" pitchFamily="34" charset="-122"/>
                <a:ea typeface="Microsoft YaHei" panose="020B0503020204020204" pitchFamily="34" charset="-122"/>
              </a:rPr>
              <a:t>时延的几十分之一</a:t>
            </a:r>
            <a:endParaRPr lang="en-US" altLang="zh-CN" sz="1500" dirty="0">
              <a:latin typeface="Microsoft YaHei" panose="020B0503020204020204" pitchFamily="34" charset="-122"/>
              <a:ea typeface="Microsoft YaHei" panose="020B0503020204020204" pitchFamily="34" charset="-122"/>
            </a:endParaRPr>
          </a:p>
          <a:p>
            <a:pPr marL="1200128" lvl="1" indent="-285750">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每块</a:t>
            </a:r>
            <a:r>
              <a:rPr lang="en-US" altLang="zh-CN" sz="1500" dirty="0">
                <a:latin typeface="Microsoft YaHei" panose="020B0503020204020204" pitchFamily="34" charset="-122"/>
                <a:ea typeface="Microsoft YaHei" panose="020B0503020204020204" pitchFamily="34" charset="-122"/>
              </a:rPr>
              <a:t>DIMM</a:t>
            </a:r>
            <a:r>
              <a:rPr lang="zh-CN" altLang="en-US" sz="1500" dirty="0">
                <a:latin typeface="Microsoft YaHei" panose="020B0503020204020204" pitchFamily="34" charset="-122"/>
                <a:ea typeface="Microsoft YaHei" panose="020B0503020204020204" pitchFamily="34" charset="-122"/>
              </a:rPr>
              <a:t>，读：</a:t>
            </a:r>
            <a:r>
              <a:rPr lang="en-US" altLang="zh-CN" sz="1500" dirty="0">
                <a:latin typeface="Microsoft YaHei" panose="020B0503020204020204" pitchFamily="34" charset="-122"/>
                <a:ea typeface="Microsoft YaHei" panose="020B0503020204020204" pitchFamily="34" charset="-122"/>
              </a:rPr>
              <a:t>6.7GB/s</a:t>
            </a:r>
            <a:r>
              <a:rPr lang="zh-CN" altLang="en-US" sz="1500" dirty="0">
                <a:latin typeface="Microsoft YaHei" panose="020B0503020204020204" pitchFamily="34" charset="-122"/>
                <a:ea typeface="Microsoft YaHei" panose="020B0503020204020204" pitchFamily="34" charset="-122"/>
              </a:rPr>
              <a:t>，写：</a:t>
            </a:r>
            <a:r>
              <a:rPr lang="en-US" altLang="zh-CN" sz="1500" dirty="0">
                <a:latin typeface="Microsoft YaHei" panose="020B0503020204020204" pitchFamily="34" charset="-122"/>
                <a:ea typeface="Microsoft YaHei" panose="020B0503020204020204" pitchFamily="34" charset="-122"/>
              </a:rPr>
              <a:t>2.2GB/s</a:t>
            </a:r>
          </a:p>
          <a:p>
            <a:pPr marL="1200128" lvl="1" indent="-285750">
              <a:buFont typeface="Courier New" panose="02070309020205020404" pitchFamily="49" charset="0"/>
              <a:buChar char="o"/>
            </a:pPr>
            <a:r>
              <a:rPr lang="en-US" altLang="zh-CN" sz="1500" dirty="0">
                <a:latin typeface="Microsoft YaHei" panose="020B0503020204020204" pitchFamily="34" charset="-122"/>
                <a:ea typeface="Microsoft YaHei" panose="020B0503020204020204" pitchFamily="34" charset="-122"/>
              </a:rPr>
              <a:t>PM</a:t>
            </a:r>
            <a:r>
              <a:rPr lang="zh-CN" altLang="en-US" sz="1500" dirty="0">
                <a:latin typeface="Microsoft YaHei" panose="020B0503020204020204" pitchFamily="34" charset="-122"/>
                <a:ea typeface="Microsoft YaHei" panose="020B0503020204020204" pitchFamily="34" charset="-122"/>
              </a:rPr>
              <a:t>的数据传输</a:t>
            </a:r>
            <a:r>
              <a:rPr lang="en-US" altLang="zh-CN" sz="1500" dirty="0">
                <a:latin typeface="Microsoft YaHei" panose="020B0503020204020204" pitchFamily="34" charset="-122"/>
                <a:ea typeface="Microsoft YaHei" panose="020B0503020204020204" pitchFamily="34" charset="-122"/>
              </a:rPr>
              <a:t>bandwidth</a:t>
            </a:r>
            <a:r>
              <a:rPr lang="zh-CN" altLang="en-US" sz="1500" dirty="0">
                <a:latin typeface="Microsoft YaHei" panose="020B0503020204020204" pitchFamily="34" charset="-122"/>
                <a:ea typeface="Microsoft YaHei" panose="020B0503020204020204" pitchFamily="34" charset="-122"/>
              </a:rPr>
              <a:t>弱于</a:t>
            </a:r>
            <a:r>
              <a:rPr lang="en-US" altLang="zh-CN" sz="1500" dirty="0">
                <a:latin typeface="Microsoft YaHei" panose="020B0503020204020204" pitchFamily="34" charset="-122"/>
                <a:ea typeface="Microsoft YaHei" panose="020B0503020204020204" pitchFamily="34" charset="-122"/>
              </a:rPr>
              <a:t>DRAM</a:t>
            </a:r>
            <a:r>
              <a:rPr lang="zh-CN" altLang="en-US" sz="1500" dirty="0">
                <a:latin typeface="Microsoft YaHei" panose="020B0503020204020204" pitchFamily="34" charset="-122"/>
                <a:ea typeface="Microsoft YaHei" panose="020B0503020204020204" pitchFamily="34" charset="-122"/>
              </a:rPr>
              <a:t>。约为后者的</a:t>
            </a:r>
            <a:r>
              <a:rPr lang="en-US" altLang="zh-CN" sz="1500" dirty="0">
                <a:latin typeface="Microsoft YaHei" panose="020B0503020204020204" pitchFamily="34" charset="-122"/>
                <a:ea typeface="Microsoft YaHei" panose="020B0503020204020204" pitchFamily="34" charset="-122"/>
              </a:rPr>
              <a:t>2-4</a:t>
            </a:r>
            <a:r>
              <a:rPr lang="zh-CN" altLang="en-US" sz="1500" dirty="0">
                <a:latin typeface="Microsoft YaHei" panose="020B0503020204020204" pitchFamily="34" charset="-122"/>
                <a:ea typeface="Microsoft YaHei" panose="020B0503020204020204" pitchFamily="34" charset="-122"/>
              </a:rPr>
              <a:t>分之一。</a:t>
            </a:r>
            <a:endParaRPr lang="en-US" sz="1500" dirty="0">
              <a:latin typeface="Microsoft YaHei" panose="020B0503020204020204" pitchFamily="34" charset="-122"/>
              <a:ea typeface="Microsoft YaHei" panose="020B0503020204020204" pitchFamily="34" charset="-122"/>
            </a:endParaRPr>
          </a:p>
          <a:p>
            <a:pPr marL="761993" indent="-457200">
              <a:buFont typeface="+mj-lt"/>
              <a:buAutoNum type="arabicPeriod"/>
            </a:pPr>
            <a:r>
              <a:rPr lang="zh-CN" altLang="en-US" sz="1800" dirty="0">
                <a:latin typeface="Microsoft YaHei" panose="020B0503020204020204" pitchFamily="34" charset="-122"/>
                <a:ea typeface="Microsoft YaHei" panose="020B0503020204020204" pitchFamily="34" charset="-122"/>
              </a:rPr>
              <a:t>重要的特性：</a:t>
            </a:r>
            <a:r>
              <a:rPr lang="en-US" altLang="zh-CN" sz="1800" dirty="0">
                <a:latin typeface="Microsoft YaHei" panose="020B0503020204020204" pitchFamily="34" charset="-122"/>
                <a:ea typeface="Microsoft YaHei" panose="020B0503020204020204" pitchFamily="34" charset="-122"/>
              </a:rPr>
              <a:t>RDMA</a:t>
            </a:r>
            <a:r>
              <a:rPr lang="zh-CN" altLang="en-US" sz="1800" dirty="0">
                <a:latin typeface="Microsoft YaHei" panose="020B0503020204020204" pitchFamily="34" charset="-122"/>
                <a:ea typeface="Microsoft YaHei" panose="020B0503020204020204" pitchFamily="34" charset="-122"/>
              </a:rPr>
              <a:t>可实现单边处理</a:t>
            </a:r>
            <a:endParaRPr lang="en-US" altLang="zh-CN" sz="1800" dirty="0">
              <a:latin typeface="Microsoft YaHei" panose="020B0503020204020204" pitchFamily="34" charset="-122"/>
              <a:ea typeface="Microsoft YaHei" panose="020B0503020204020204" pitchFamily="34" charset="-122"/>
            </a:endParaRPr>
          </a:p>
          <a:p>
            <a:pPr marL="1200128" lvl="1" indent="-285750">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本地处理器可以直接读写异地内存，不需要远程处理器协调干预</a:t>
            </a:r>
            <a:endParaRPr lang="en-US" altLang="zh-CN" sz="1500" dirty="0">
              <a:latin typeface="Microsoft YaHei" panose="020B0503020204020204" pitchFamily="34" charset="-122"/>
              <a:ea typeface="Microsoft YaHei" panose="020B0503020204020204" pitchFamily="34" charset="-122"/>
            </a:endParaRPr>
          </a:p>
          <a:p>
            <a:pPr marL="647693" indent="-342900">
              <a:buFont typeface="+mj-lt"/>
              <a:buAutoNum type="arabicPeriod"/>
            </a:pPr>
            <a:r>
              <a:rPr lang="zh-CN" altLang="en-US" sz="1800" dirty="0">
                <a:latin typeface="Microsoft YaHei" panose="020B0503020204020204" pitchFamily="34" charset="-122"/>
                <a:ea typeface="Microsoft YaHei" panose="020B0503020204020204" pitchFamily="34" charset="-122"/>
              </a:rPr>
              <a:t>带来的机会</a:t>
            </a:r>
            <a:endParaRPr lang="en-US" altLang="zh-CN" sz="1800" dirty="0">
              <a:latin typeface="Microsoft YaHei" panose="020B0503020204020204" pitchFamily="34" charset="-122"/>
              <a:ea typeface="Microsoft YaHei" panose="020B0503020204020204" pitchFamily="34" charset="-122"/>
            </a:endParaRPr>
          </a:p>
          <a:p>
            <a:pPr marL="1200128" lvl="1" indent="-285750">
              <a:buFont typeface="Courier New" panose="02070309020205020404" pitchFamily="49" charset="0"/>
              <a:buChar char="o"/>
            </a:pPr>
            <a:r>
              <a:rPr lang="en-US" altLang="zh-CN" sz="1500" dirty="0">
                <a:latin typeface="Microsoft YaHei" panose="020B0503020204020204" pitchFamily="34" charset="-122"/>
                <a:ea typeface="Microsoft YaHei" panose="020B0503020204020204" pitchFamily="34" charset="-122"/>
              </a:rPr>
              <a:t>Remote</a:t>
            </a:r>
            <a:r>
              <a:rPr lang="zh-CN" altLang="en-US" sz="1500" dirty="0">
                <a:latin typeface="Microsoft YaHei" panose="020B0503020204020204" pitchFamily="34" charset="-122"/>
                <a:ea typeface="Microsoft YaHei" panose="020B0503020204020204" pitchFamily="34" charset="-122"/>
              </a:rPr>
              <a:t>内存访问型架构</a:t>
            </a:r>
            <a:endParaRPr lang="en-US" altLang="zh-CN" sz="1500" dirty="0">
              <a:latin typeface="Microsoft YaHei" panose="020B0503020204020204" pitchFamily="34" charset="-122"/>
              <a:ea typeface="Microsoft YaHei" panose="020B0503020204020204" pitchFamily="34" charset="-122"/>
            </a:endParaRPr>
          </a:p>
          <a:p>
            <a:pPr marL="1200128" lvl="1" indent="-285750">
              <a:buFont typeface="Courier New" panose="02070309020205020404" pitchFamily="49" charset="0"/>
              <a:buChar char="o"/>
            </a:pPr>
            <a:r>
              <a:rPr lang="zh-CN" altLang="en-US" sz="1500" dirty="0">
                <a:latin typeface="Microsoft YaHei" panose="020B0503020204020204" pitchFamily="34" charset="-122"/>
                <a:ea typeface="Microsoft YaHei" panose="020B0503020204020204" pitchFamily="34" charset="-122"/>
              </a:rPr>
              <a:t>内存与计算分离型的架构（</a:t>
            </a:r>
            <a:r>
              <a:rPr lang="en-US" altLang="zh-CN" sz="1500" dirty="0">
                <a:latin typeface="Microsoft YaHei" panose="020B0503020204020204" pitchFamily="34" charset="-122"/>
                <a:ea typeface="Microsoft YaHei" panose="020B0503020204020204" pitchFamily="34" charset="-122"/>
              </a:rPr>
              <a:t>Disaggregated Memory)</a:t>
            </a:r>
            <a:endParaRPr lang="en-US" sz="15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82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BBA98-FDE5-42B6-B32B-67EBBCEEFEF5}"/>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3" name="Subtitle 2">
            <a:extLst>
              <a:ext uri="{FF2B5EF4-FFF2-40B4-BE49-F238E27FC236}">
                <a16:creationId xmlns:a16="http://schemas.microsoft.com/office/drawing/2014/main" id="{CF555243-00B7-4219-BB55-D4464885F5CA}"/>
              </a:ext>
            </a:extLst>
          </p:cNvPr>
          <p:cNvSpPr>
            <a:spLocks noGrp="1"/>
          </p:cNvSpPr>
          <p:nvPr>
            <p:ph type="subTitle" idx="1"/>
          </p:nvPr>
        </p:nvSpPr>
        <p:spPr>
          <a:xfrm>
            <a:off x="735486" y="311258"/>
            <a:ext cx="10736445" cy="607808"/>
          </a:xfrm>
        </p:spPr>
        <p:txBody>
          <a:bodyPr/>
          <a:lstStyle/>
          <a:p>
            <a:r>
              <a:rPr lang="en-US" altLang="zh-CN" dirty="0"/>
              <a:t>Remote</a:t>
            </a:r>
            <a:r>
              <a:rPr lang="zh-CN" altLang="en-US" dirty="0"/>
              <a:t>内存访问型架构</a:t>
            </a:r>
            <a:endParaRPr lang="en-US" dirty="0"/>
          </a:p>
        </p:txBody>
      </p:sp>
      <p:sp>
        <p:nvSpPr>
          <p:cNvPr id="4" name="Text Placeholder 3">
            <a:extLst>
              <a:ext uri="{FF2B5EF4-FFF2-40B4-BE49-F238E27FC236}">
                <a16:creationId xmlns:a16="http://schemas.microsoft.com/office/drawing/2014/main" id="{641A6230-E833-4D88-8862-3934DCC2F3FC}"/>
              </a:ext>
            </a:extLst>
          </p:cNvPr>
          <p:cNvSpPr>
            <a:spLocks noGrp="1"/>
          </p:cNvSpPr>
          <p:nvPr>
            <p:ph type="body" idx="2"/>
          </p:nvPr>
        </p:nvSpPr>
        <p:spPr>
          <a:xfrm>
            <a:off x="246868" y="1039946"/>
            <a:ext cx="8070195" cy="4278687"/>
          </a:xfrm>
        </p:spPr>
        <p:txBody>
          <a:bodyPr/>
          <a:lstStyle/>
          <a:p>
            <a:pPr marL="761993" indent="-457200">
              <a:buFont typeface="+mj-lt"/>
              <a:buAutoNum type="arabicPeriod"/>
            </a:pPr>
            <a:r>
              <a:rPr lang="zh-CN" altLang="en-US" dirty="0"/>
              <a:t>异地处理器开放部分内存共享给统一的内存资源池</a:t>
            </a:r>
            <a:endParaRPr lang="en-US" altLang="zh-CN" dirty="0"/>
          </a:p>
          <a:p>
            <a:pPr marL="761993" indent="-457200">
              <a:buFont typeface="+mj-lt"/>
              <a:buAutoNum type="arabicPeriod"/>
            </a:pPr>
            <a:r>
              <a:rPr lang="zh-CN" altLang="en-US" dirty="0"/>
              <a:t>同构于曾经流行的分布共享内存（</a:t>
            </a:r>
            <a:r>
              <a:rPr lang="en-US" altLang="zh-CN" dirty="0"/>
              <a:t>Distributed Shared Memory</a:t>
            </a:r>
            <a:r>
              <a:rPr lang="zh-CN" altLang="en-US" dirty="0"/>
              <a:t>）</a:t>
            </a:r>
            <a:endParaRPr lang="en-US" altLang="zh-CN" dirty="0"/>
          </a:p>
          <a:p>
            <a:pPr marL="761993" indent="-457200">
              <a:buFont typeface="+mj-lt"/>
              <a:buAutoNum type="arabicPeriod"/>
            </a:pPr>
            <a:r>
              <a:rPr lang="zh-CN" altLang="en-US" dirty="0"/>
              <a:t>早期经典</a:t>
            </a:r>
            <a:r>
              <a:rPr lang="en-US" altLang="zh-CN" dirty="0"/>
              <a:t>DSM</a:t>
            </a:r>
          </a:p>
          <a:p>
            <a:pPr marL="1371578" lvl="1" indent="-457200">
              <a:buFont typeface="Courier New" panose="02070309020205020404" pitchFamily="49" charset="0"/>
              <a:buChar char="o"/>
            </a:pPr>
            <a:r>
              <a:rPr lang="zh-CN" altLang="en-US" dirty="0"/>
              <a:t>提供统一的共享内存地址空间</a:t>
            </a:r>
            <a:endParaRPr lang="en-US" altLang="zh-CN" dirty="0"/>
          </a:p>
          <a:p>
            <a:pPr marL="1371578" lvl="1" indent="-457200">
              <a:buFont typeface="Courier New" panose="02070309020205020404" pitchFamily="49" charset="0"/>
              <a:buChar char="o"/>
            </a:pPr>
            <a:r>
              <a:rPr lang="zh-CN" altLang="en-US" dirty="0"/>
              <a:t>编程与使用简洁</a:t>
            </a:r>
            <a:endParaRPr lang="en-US" altLang="zh-CN" dirty="0"/>
          </a:p>
          <a:p>
            <a:pPr marL="1371578" lvl="1" indent="-457200">
              <a:buFont typeface="Courier New" panose="02070309020205020404" pitchFamily="49" charset="0"/>
              <a:buChar char="o"/>
            </a:pPr>
            <a:r>
              <a:rPr lang="zh-CN" altLang="en-US" dirty="0">
                <a:solidFill>
                  <a:schemeClr val="tx1"/>
                </a:solidFill>
              </a:rPr>
              <a:t>但是，因其无法体现</a:t>
            </a:r>
            <a:r>
              <a:rPr lang="en-US" altLang="zh-CN" dirty="0">
                <a:solidFill>
                  <a:schemeClr val="tx1"/>
                </a:solidFill>
              </a:rPr>
              <a:t>NUMA</a:t>
            </a:r>
            <a:r>
              <a:rPr lang="zh-CN" altLang="en-US" dirty="0">
                <a:solidFill>
                  <a:schemeClr val="tx1"/>
                </a:solidFill>
              </a:rPr>
              <a:t>以及本地和异地内存的性能差异，整体性能较差</a:t>
            </a:r>
            <a:endParaRPr lang="en-US" altLang="zh-CN" dirty="0">
              <a:solidFill>
                <a:schemeClr val="tx1"/>
              </a:solidFill>
            </a:endParaRPr>
          </a:p>
          <a:p>
            <a:pPr marL="761993" indent="-457200">
              <a:buFont typeface="+mj-lt"/>
              <a:buAutoNum type="arabicPeriod"/>
            </a:pPr>
            <a:r>
              <a:rPr lang="zh-CN" altLang="en-US" dirty="0"/>
              <a:t>现代</a:t>
            </a:r>
            <a:r>
              <a:rPr lang="en-US" altLang="zh-CN" dirty="0"/>
              <a:t>DSM</a:t>
            </a:r>
          </a:p>
          <a:p>
            <a:pPr marL="1371578" lvl="1" indent="-457200">
              <a:buFont typeface="Courier New" panose="02070309020205020404" pitchFamily="49" charset="0"/>
              <a:buChar char="o"/>
            </a:pPr>
            <a:r>
              <a:rPr lang="zh-CN" altLang="en-US" dirty="0"/>
              <a:t>利用了</a:t>
            </a:r>
            <a:r>
              <a:rPr lang="en-US" altLang="zh-CN" dirty="0"/>
              <a:t>RDMA</a:t>
            </a:r>
            <a:r>
              <a:rPr lang="zh-CN" altLang="en-US" dirty="0"/>
              <a:t>技术</a:t>
            </a:r>
            <a:endParaRPr lang="en-US" altLang="zh-CN" dirty="0"/>
          </a:p>
          <a:p>
            <a:pPr marL="1371578" lvl="1" indent="-457200">
              <a:buFont typeface="Courier New" panose="02070309020205020404" pitchFamily="49" charset="0"/>
              <a:buChar char="o"/>
            </a:pPr>
            <a:r>
              <a:rPr lang="zh-CN" altLang="en-US" dirty="0"/>
              <a:t>加入了对处理器的</a:t>
            </a:r>
            <a:r>
              <a:rPr lang="en-US" altLang="zh-CN" dirty="0"/>
              <a:t>NUMA</a:t>
            </a:r>
            <a:r>
              <a:rPr lang="zh-CN" altLang="en-US" dirty="0"/>
              <a:t>和异地内存访问带来的性能差异的考量。</a:t>
            </a:r>
            <a:endParaRPr lang="en-US" altLang="zh-CN" dirty="0"/>
          </a:p>
          <a:p>
            <a:pPr marL="761993" indent="-457200">
              <a:buFont typeface="+mj-lt"/>
              <a:buAutoNum type="arabicPeriod"/>
            </a:pPr>
            <a:r>
              <a:rPr lang="zh-CN" altLang="en-US" dirty="0"/>
              <a:t>优点</a:t>
            </a:r>
            <a:endParaRPr lang="en-US" altLang="zh-CN" dirty="0"/>
          </a:p>
          <a:p>
            <a:pPr marL="1371578" lvl="1" indent="-457200">
              <a:buFont typeface="Courier New" panose="02070309020205020404" pitchFamily="49" charset="0"/>
              <a:buChar char="o"/>
            </a:pPr>
            <a:r>
              <a:rPr lang="zh-CN" altLang="en-US" dirty="0"/>
              <a:t>基本不需要使用特殊硬件。利用目前现有的通用服务器加高速</a:t>
            </a:r>
            <a:r>
              <a:rPr lang="en-US" altLang="zh-CN" dirty="0"/>
              <a:t>RDMA</a:t>
            </a:r>
            <a:r>
              <a:rPr lang="zh-CN" altLang="en-US" dirty="0"/>
              <a:t>网络就可以搭建，布设成本较低。</a:t>
            </a:r>
            <a:endParaRPr lang="en-US" altLang="zh-CN" dirty="0"/>
          </a:p>
          <a:p>
            <a:pPr marL="1371578" lvl="1" indent="-457200">
              <a:buFont typeface="Courier New" panose="02070309020205020404" pitchFamily="49" charset="0"/>
              <a:buChar char="o"/>
            </a:pPr>
            <a:r>
              <a:rPr lang="zh-CN" altLang="en-US" dirty="0"/>
              <a:t>对应某个内存池空间，总有对应的当地计算节点可以高速访问</a:t>
            </a:r>
            <a:endParaRPr lang="en-US" altLang="zh-CN" dirty="0"/>
          </a:p>
          <a:p>
            <a:pPr marL="761993" indent="-457200">
              <a:buFont typeface="+mj-lt"/>
              <a:buAutoNum type="arabicPeriod"/>
            </a:pPr>
            <a:r>
              <a:rPr lang="zh-CN" altLang="en-US" dirty="0"/>
              <a:t>缺点</a:t>
            </a:r>
            <a:endParaRPr lang="en-US" altLang="zh-CN" dirty="0"/>
          </a:p>
          <a:p>
            <a:pPr marL="1371578" lvl="1" indent="-457200">
              <a:buFont typeface="Courier New" panose="02070309020205020404" pitchFamily="49" charset="0"/>
              <a:buChar char="o"/>
            </a:pPr>
            <a:r>
              <a:rPr lang="zh-CN" altLang="en-US" dirty="0"/>
              <a:t>故障模块还是单个</a:t>
            </a:r>
            <a:r>
              <a:rPr lang="en-US" altLang="zh-CN" dirty="0"/>
              <a:t>server</a:t>
            </a:r>
            <a:r>
              <a:rPr lang="zh-CN" altLang="en-US" dirty="0"/>
              <a:t>。一旦某个</a:t>
            </a:r>
            <a:r>
              <a:rPr lang="en-US" altLang="zh-CN" dirty="0"/>
              <a:t>server</a:t>
            </a:r>
            <a:r>
              <a:rPr lang="zh-CN" altLang="en-US" dirty="0"/>
              <a:t>宕机或重启，计算与存储都会受到影响。</a:t>
            </a:r>
            <a:endParaRPr lang="en-US" altLang="zh-CN" dirty="0"/>
          </a:p>
          <a:p>
            <a:pPr marL="1257278" lvl="1" indent="-342900">
              <a:buFont typeface="Courier New" panose="02070309020205020404" pitchFamily="49" charset="0"/>
              <a:buChar char="o"/>
            </a:pPr>
            <a:endParaRPr lang="en-US" altLang="zh-CN" dirty="0"/>
          </a:p>
          <a:p>
            <a:pPr marL="304793" indent="0"/>
            <a:endParaRPr lang="en-US" altLang="zh-CN" dirty="0"/>
          </a:p>
          <a:p>
            <a:pPr marL="1371578" lvl="1" indent="-457200">
              <a:buFont typeface="Courier New" panose="02070309020205020404" pitchFamily="49" charset="0"/>
              <a:buChar char="o"/>
            </a:pPr>
            <a:endParaRPr lang="en-US" altLang="zh-CN" dirty="0"/>
          </a:p>
          <a:p>
            <a:pPr marL="1371578" lvl="1" indent="-457200">
              <a:buFont typeface="+mj-lt"/>
              <a:buAutoNum type="arabicPeriod"/>
            </a:pPr>
            <a:endParaRPr lang="en-US" altLang="zh-CN" dirty="0"/>
          </a:p>
          <a:p>
            <a:pPr marL="1371578" lvl="1" indent="-457200">
              <a:buFont typeface="Courier New" panose="02070309020205020404" pitchFamily="49" charset="0"/>
              <a:buChar char="o"/>
            </a:pPr>
            <a:endParaRPr lang="en-US" altLang="zh-CN" dirty="0"/>
          </a:p>
          <a:p>
            <a:pPr marL="1371578" lvl="1" indent="-457200">
              <a:buFont typeface="Courier New" panose="02070309020205020404" pitchFamily="49" charset="0"/>
              <a:buChar char="o"/>
            </a:pPr>
            <a:endParaRPr lang="en-US" altLang="zh-CN" dirty="0"/>
          </a:p>
        </p:txBody>
      </p:sp>
      <p:sp>
        <p:nvSpPr>
          <p:cNvPr id="7" name="Rectangle: Rounded Corners 6">
            <a:extLst>
              <a:ext uri="{FF2B5EF4-FFF2-40B4-BE49-F238E27FC236}">
                <a16:creationId xmlns:a16="http://schemas.microsoft.com/office/drawing/2014/main" id="{0E7A77E6-8595-4FF2-B730-72232AFDCA3F}"/>
              </a:ext>
            </a:extLst>
          </p:cNvPr>
          <p:cNvSpPr/>
          <p:nvPr/>
        </p:nvSpPr>
        <p:spPr>
          <a:xfrm>
            <a:off x="8782488" y="1653975"/>
            <a:ext cx="2797561"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t" anchorCtr="0"/>
          <a:lstStyle/>
          <a:p>
            <a:pPr algn="ctr"/>
            <a:r>
              <a:rPr lang="en-US" dirty="0"/>
              <a:t>Local Node</a:t>
            </a:r>
          </a:p>
        </p:txBody>
      </p:sp>
      <p:sp>
        <p:nvSpPr>
          <p:cNvPr id="9" name="Oval 8">
            <a:extLst>
              <a:ext uri="{FF2B5EF4-FFF2-40B4-BE49-F238E27FC236}">
                <a16:creationId xmlns:a16="http://schemas.microsoft.com/office/drawing/2014/main" id="{6C5D928C-503F-4A40-A4BB-BAF5EC1B9933}"/>
              </a:ext>
            </a:extLst>
          </p:cNvPr>
          <p:cNvSpPr/>
          <p:nvPr/>
        </p:nvSpPr>
        <p:spPr>
          <a:xfrm>
            <a:off x="8560648" y="3974657"/>
            <a:ext cx="3241245" cy="5268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Fast Interconnect</a:t>
            </a:r>
          </a:p>
        </p:txBody>
      </p:sp>
      <p:sp>
        <p:nvSpPr>
          <p:cNvPr id="11" name="Rectangle 10">
            <a:extLst>
              <a:ext uri="{FF2B5EF4-FFF2-40B4-BE49-F238E27FC236}">
                <a16:creationId xmlns:a16="http://schemas.microsoft.com/office/drawing/2014/main" id="{758DAF7A-09CE-4765-B7C6-FBDADBA8BE30}"/>
              </a:ext>
            </a:extLst>
          </p:cNvPr>
          <p:cNvSpPr/>
          <p:nvPr/>
        </p:nvSpPr>
        <p:spPr>
          <a:xfrm>
            <a:off x="9521190" y="2180247"/>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DRAM/PM</a:t>
            </a:r>
          </a:p>
        </p:txBody>
      </p:sp>
      <p:sp>
        <p:nvSpPr>
          <p:cNvPr id="13" name="Rectangle 12">
            <a:extLst>
              <a:ext uri="{FF2B5EF4-FFF2-40B4-BE49-F238E27FC236}">
                <a16:creationId xmlns:a16="http://schemas.microsoft.com/office/drawing/2014/main" id="{C86C09E9-4DF8-4BC6-8D2B-F6B492BCE232}"/>
              </a:ext>
            </a:extLst>
          </p:cNvPr>
          <p:cNvSpPr/>
          <p:nvPr/>
        </p:nvSpPr>
        <p:spPr>
          <a:xfrm>
            <a:off x="9521190" y="2608400"/>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4" name="Rectangle 13">
            <a:extLst>
              <a:ext uri="{FF2B5EF4-FFF2-40B4-BE49-F238E27FC236}">
                <a16:creationId xmlns:a16="http://schemas.microsoft.com/office/drawing/2014/main" id="{9B57AEA3-9442-473B-9BDD-68B78D717776}"/>
              </a:ext>
            </a:extLst>
          </p:cNvPr>
          <p:cNvSpPr/>
          <p:nvPr/>
        </p:nvSpPr>
        <p:spPr>
          <a:xfrm>
            <a:off x="9521189" y="3069428"/>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5" name="Rectangle: Rounded Corners 14">
            <a:extLst>
              <a:ext uri="{FF2B5EF4-FFF2-40B4-BE49-F238E27FC236}">
                <a16:creationId xmlns:a16="http://schemas.microsoft.com/office/drawing/2014/main" id="{7F982F06-0669-4002-B8AD-D0B4B2ED6CC7}"/>
              </a:ext>
            </a:extLst>
          </p:cNvPr>
          <p:cNvSpPr/>
          <p:nvPr/>
        </p:nvSpPr>
        <p:spPr>
          <a:xfrm>
            <a:off x="8820690" y="4866581"/>
            <a:ext cx="2721159"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b" anchorCtr="0"/>
          <a:lstStyle/>
          <a:p>
            <a:pPr algn="ctr"/>
            <a:r>
              <a:rPr lang="en-US" dirty="0"/>
              <a:t>Remote Node</a:t>
            </a:r>
          </a:p>
        </p:txBody>
      </p:sp>
      <p:sp>
        <p:nvSpPr>
          <p:cNvPr id="16" name="Rectangle 15">
            <a:extLst>
              <a:ext uri="{FF2B5EF4-FFF2-40B4-BE49-F238E27FC236}">
                <a16:creationId xmlns:a16="http://schemas.microsoft.com/office/drawing/2014/main" id="{3C28CF44-64A6-4366-8BA0-47D3B3EC2FD1}"/>
              </a:ext>
            </a:extLst>
          </p:cNvPr>
          <p:cNvSpPr/>
          <p:nvPr/>
        </p:nvSpPr>
        <p:spPr>
          <a:xfrm>
            <a:off x="9659228" y="4989051"/>
            <a:ext cx="1320165" cy="329582"/>
          </a:xfrm>
          <a:prstGeom prst="rect">
            <a:avLst/>
          </a:prstGeom>
          <a:ln>
            <a:solidFill>
              <a:schemeClr val="accent6"/>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7" name="Rectangle 16">
            <a:extLst>
              <a:ext uri="{FF2B5EF4-FFF2-40B4-BE49-F238E27FC236}">
                <a16:creationId xmlns:a16="http://schemas.microsoft.com/office/drawing/2014/main" id="{41F78411-422E-4F50-8DC1-7CB71DCA7612}"/>
              </a:ext>
            </a:extLst>
          </p:cNvPr>
          <p:cNvSpPr/>
          <p:nvPr/>
        </p:nvSpPr>
        <p:spPr>
          <a:xfrm>
            <a:off x="9659228" y="5434392"/>
            <a:ext cx="1320165" cy="329582"/>
          </a:xfrm>
          <a:prstGeom prst="rect">
            <a:avLst/>
          </a:prstGeom>
          <a:ln>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8" name="Rectangle 17">
            <a:extLst>
              <a:ext uri="{FF2B5EF4-FFF2-40B4-BE49-F238E27FC236}">
                <a16:creationId xmlns:a16="http://schemas.microsoft.com/office/drawing/2014/main" id="{405FF4FF-007A-4C83-840C-B7EBBFD82BF7}"/>
              </a:ext>
            </a:extLst>
          </p:cNvPr>
          <p:cNvSpPr/>
          <p:nvPr/>
        </p:nvSpPr>
        <p:spPr>
          <a:xfrm>
            <a:off x="9659227" y="5868984"/>
            <a:ext cx="1320165" cy="329582"/>
          </a:xfrm>
          <a:prstGeom prst="rect">
            <a:avLst/>
          </a:prstGeom>
        </p:spPr>
        <p:style>
          <a:lnRef idx="2">
            <a:schemeClr val="accent6"/>
          </a:lnRef>
          <a:fillRef idx="1">
            <a:schemeClr val="lt1"/>
          </a:fillRef>
          <a:effectRef idx="0">
            <a:schemeClr val="accent6"/>
          </a:effectRef>
          <a:fontRef idx="minor">
            <a:schemeClr val="dk1"/>
          </a:fontRef>
        </p:style>
        <p:txBody>
          <a:bodyPr bIns="0" rtlCol="0" anchor="ctr"/>
          <a:lstStyle/>
          <a:p>
            <a:pPr algn="ctr"/>
            <a:r>
              <a:rPr lang="en-US" altLang="zh-CN" dirty="0"/>
              <a:t>D</a:t>
            </a:r>
            <a:r>
              <a:rPr lang="en-US" dirty="0"/>
              <a:t>RAM/PM</a:t>
            </a:r>
          </a:p>
        </p:txBody>
      </p:sp>
      <p:cxnSp>
        <p:nvCxnSpPr>
          <p:cNvPr id="20" name="Straight Connector 19">
            <a:extLst>
              <a:ext uri="{FF2B5EF4-FFF2-40B4-BE49-F238E27FC236}">
                <a16:creationId xmlns:a16="http://schemas.microsoft.com/office/drawing/2014/main" id="{D4C0F4E7-6E8C-4207-B02E-A5097582A315}"/>
              </a:ext>
            </a:extLst>
          </p:cNvPr>
          <p:cNvCxnSpPr>
            <a:cxnSpLocks/>
            <a:stCxn id="7" idx="2"/>
            <a:endCxn id="9" idx="0"/>
          </p:cNvCxnSpPr>
          <p:nvPr/>
        </p:nvCxnSpPr>
        <p:spPr>
          <a:xfrm>
            <a:off x="10181269" y="3501361"/>
            <a:ext cx="2" cy="473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EB2BF1-380C-4E4F-B447-2B35F2F54805}"/>
              </a:ext>
            </a:extLst>
          </p:cNvPr>
          <p:cNvCxnSpPr>
            <a:cxnSpLocks/>
            <a:stCxn id="9" idx="4"/>
            <a:endCxn id="15" idx="0"/>
          </p:cNvCxnSpPr>
          <p:nvPr/>
        </p:nvCxnSpPr>
        <p:spPr>
          <a:xfrm flipH="1">
            <a:off x="10181270" y="4501488"/>
            <a:ext cx="1" cy="3650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52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004163-3D08-4C69-A647-D1A91B5C08B4}"/>
              </a:ext>
            </a:extLst>
          </p:cNvPr>
          <p:cNvSpPr>
            <a:spLocks noGrp="1"/>
          </p:cNvSpPr>
          <p:nvPr>
            <p:ph type="sldNum" idx="12"/>
          </p:nvPr>
        </p:nvSpPr>
        <p:spPr/>
        <p:txBody>
          <a:bodyPr/>
          <a:lstStyle/>
          <a:p>
            <a:fld id="{00000000-1234-1234-1234-123412341234}" type="slidenum">
              <a:rPr lang="en-US" smtClean="0"/>
              <a:pPr/>
              <a:t>5</a:t>
            </a:fld>
            <a:endParaRPr lang="en-US"/>
          </a:p>
        </p:txBody>
      </p:sp>
      <p:sp>
        <p:nvSpPr>
          <p:cNvPr id="3" name="Subtitle 2">
            <a:extLst>
              <a:ext uri="{FF2B5EF4-FFF2-40B4-BE49-F238E27FC236}">
                <a16:creationId xmlns:a16="http://schemas.microsoft.com/office/drawing/2014/main" id="{6B2E89A8-B36B-4D76-9DD2-7D4BA02C747D}"/>
              </a:ext>
            </a:extLst>
          </p:cNvPr>
          <p:cNvSpPr>
            <a:spLocks noGrp="1"/>
          </p:cNvSpPr>
          <p:nvPr>
            <p:ph type="subTitle" idx="1"/>
          </p:nvPr>
        </p:nvSpPr>
        <p:spPr>
          <a:xfrm>
            <a:off x="505468" y="486122"/>
            <a:ext cx="10736445" cy="607808"/>
          </a:xfrm>
        </p:spPr>
        <p:txBody>
          <a:bodyPr/>
          <a:lstStyle/>
          <a:p>
            <a:r>
              <a:rPr lang="zh-CN" altLang="en-US" dirty="0"/>
              <a:t>内存与计算分离型</a:t>
            </a:r>
            <a:r>
              <a:rPr lang="en-US" altLang="zh-CN" dirty="0"/>
              <a:t>(Memory Disaggregation) </a:t>
            </a:r>
            <a:r>
              <a:rPr lang="zh-CN" altLang="en-US" dirty="0"/>
              <a:t>架构</a:t>
            </a:r>
            <a:endParaRPr lang="en-US" dirty="0"/>
          </a:p>
        </p:txBody>
      </p:sp>
      <p:sp>
        <p:nvSpPr>
          <p:cNvPr id="4" name="Text Placeholder 3">
            <a:extLst>
              <a:ext uri="{FF2B5EF4-FFF2-40B4-BE49-F238E27FC236}">
                <a16:creationId xmlns:a16="http://schemas.microsoft.com/office/drawing/2014/main" id="{59BA1860-2DC7-44E2-AE42-007505C32A7A}"/>
              </a:ext>
            </a:extLst>
          </p:cNvPr>
          <p:cNvSpPr>
            <a:spLocks noGrp="1"/>
          </p:cNvSpPr>
          <p:nvPr>
            <p:ph type="body" idx="2"/>
          </p:nvPr>
        </p:nvSpPr>
        <p:spPr>
          <a:xfrm>
            <a:off x="719056" y="1289656"/>
            <a:ext cx="7887734" cy="4278687"/>
          </a:xfrm>
        </p:spPr>
        <p:txBody>
          <a:bodyPr/>
          <a:lstStyle/>
          <a:p>
            <a:pPr marL="761993" indent="-457200">
              <a:buFont typeface="+mj-lt"/>
              <a:buAutoNum type="arabicPeriod"/>
            </a:pPr>
            <a:r>
              <a:rPr lang="en-US" altLang="zh-CN" sz="1800" dirty="0"/>
              <a:t>“</a:t>
            </a:r>
            <a:r>
              <a:rPr lang="zh-CN" altLang="en-US" sz="1800" dirty="0"/>
              <a:t>分离式内存” （</a:t>
            </a:r>
            <a:r>
              <a:rPr lang="en-US" altLang="zh-CN" sz="1800" dirty="0"/>
              <a:t>disaggregated memory) </a:t>
            </a:r>
            <a:r>
              <a:rPr lang="zh-CN" altLang="en-US" sz="1800" dirty="0"/>
              <a:t>挂在高速网络上形成内存池</a:t>
            </a:r>
            <a:endParaRPr lang="en-US" altLang="zh-CN" sz="1800" dirty="0"/>
          </a:p>
          <a:p>
            <a:pPr marL="761993" indent="-457200">
              <a:buFont typeface="+mj-lt"/>
              <a:buAutoNum type="arabicPeriod"/>
            </a:pPr>
            <a:r>
              <a:rPr lang="zh-CN" altLang="en-US" sz="1800" dirty="0"/>
              <a:t>计算节点透过高速网络访问网络上的内存池</a:t>
            </a:r>
            <a:endParaRPr lang="en-US" altLang="zh-CN" sz="1800" dirty="0"/>
          </a:p>
          <a:p>
            <a:pPr marL="761993" indent="-457200">
              <a:buFont typeface="+mj-lt"/>
              <a:buAutoNum type="arabicPeriod"/>
            </a:pPr>
            <a:r>
              <a:rPr lang="en-US" sz="1800" dirty="0"/>
              <a:t>“</a:t>
            </a:r>
            <a:r>
              <a:rPr lang="zh-CN" altLang="en-US" sz="1800" dirty="0"/>
              <a:t>分离式内存”上的计算单元可以开放，也可以不开放。</a:t>
            </a:r>
            <a:endParaRPr lang="en-US" altLang="zh-CN" sz="1800" dirty="0"/>
          </a:p>
          <a:p>
            <a:pPr marL="647693" indent="-342900">
              <a:buFont typeface="+mj-lt"/>
              <a:buAutoNum type="arabicPeriod"/>
            </a:pPr>
            <a:r>
              <a:rPr lang="zh-CN" altLang="en-US" sz="1800" dirty="0"/>
              <a:t>优点</a:t>
            </a:r>
            <a:endParaRPr lang="en-US" altLang="zh-CN" sz="1800" dirty="0"/>
          </a:p>
          <a:p>
            <a:pPr marL="1200128" lvl="1" indent="-285750">
              <a:buFont typeface="Courier New" panose="02070309020205020404" pitchFamily="49" charset="0"/>
              <a:buChar char="o"/>
            </a:pPr>
            <a:r>
              <a:rPr lang="zh-CN" altLang="en-US" dirty="0"/>
              <a:t>内存容量不受每台</a:t>
            </a:r>
            <a:r>
              <a:rPr lang="en-US" altLang="zh-CN" dirty="0"/>
              <a:t>server</a:t>
            </a:r>
            <a:r>
              <a:rPr lang="zh-CN" altLang="en-US" dirty="0"/>
              <a:t>内置内存限制</a:t>
            </a:r>
            <a:endParaRPr lang="en-US" altLang="zh-CN" dirty="0"/>
          </a:p>
          <a:p>
            <a:pPr marL="1200128" lvl="1" indent="-285750">
              <a:buFont typeface="Courier New" panose="02070309020205020404" pitchFamily="49" charset="0"/>
              <a:buChar char="o"/>
            </a:pPr>
            <a:r>
              <a:rPr lang="zh-CN" altLang="en-US" dirty="0"/>
              <a:t>内存与计算可以独立扩容，不存在比列绑定。</a:t>
            </a:r>
            <a:endParaRPr lang="en-US" altLang="zh-CN" dirty="0"/>
          </a:p>
          <a:p>
            <a:pPr marL="1200128" lvl="1" indent="-285750">
              <a:buFont typeface="Courier New" panose="02070309020205020404" pitchFamily="49" charset="0"/>
              <a:buChar char="o"/>
            </a:pPr>
            <a:r>
              <a:rPr lang="zh-CN" altLang="en-US" dirty="0"/>
              <a:t>每个计算节点与独立内存都是独立的故障模块（</a:t>
            </a:r>
            <a:r>
              <a:rPr lang="en-US" altLang="zh-CN" dirty="0"/>
              <a:t>failure domain</a:t>
            </a:r>
            <a:r>
              <a:rPr lang="zh-CN" altLang="en-US" dirty="0"/>
              <a:t>）。</a:t>
            </a:r>
            <a:endParaRPr lang="en-US" altLang="zh-CN" dirty="0"/>
          </a:p>
          <a:p>
            <a:pPr marL="1200128" lvl="1" indent="-285750">
              <a:buFont typeface="Courier New" panose="02070309020205020404" pitchFamily="49" charset="0"/>
              <a:buChar char="o"/>
            </a:pPr>
            <a:r>
              <a:rPr lang="zh-CN" altLang="en-US" dirty="0"/>
              <a:t>与每台处理器的共享更加平滑简单</a:t>
            </a:r>
            <a:endParaRPr lang="en-US" altLang="zh-CN" dirty="0"/>
          </a:p>
          <a:p>
            <a:pPr marL="761993" indent="-457200">
              <a:buFont typeface="+mj-lt"/>
              <a:buAutoNum type="arabicPeriod"/>
            </a:pPr>
            <a:r>
              <a:rPr lang="zh-CN" altLang="en-US" sz="1800" dirty="0"/>
              <a:t>缺点</a:t>
            </a:r>
            <a:endParaRPr lang="en-US" altLang="zh-CN" sz="1800" dirty="0"/>
          </a:p>
          <a:p>
            <a:pPr marL="1200128" lvl="1" indent="-285750">
              <a:buFont typeface="Courier New" panose="02070309020205020404" pitchFamily="49" charset="0"/>
              <a:buChar char="o"/>
            </a:pPr>
            <a:r>
              <a:rPr lang="zh-CN" altLang="en-US" dirty="0"/>
              <a:t>对独立内存访问的时延较长（</a:t>
            </a:r>
            <a:r>
              <a:rPr lang="en-US" altLang="zh-CN" dirty="0"/>
              <a:t>10x </a:t>
            </a:r>
            <a:r>
              <a:rPr lang="zh-CN" altLang="en-US" dirty="0"/>
              <a:t>于本地内存）且没有本地优势。</a:t>
            </a:r>
            <a:endParaRPr lang="en-US" altLang="zh-CN" dirty="0"/>
          </a:p>
          <a:p>
            <a:pPr marL="1200128" lvl="1" indent="-285750">
              <a:buFont typeface="Courier New" panose="02070309020205020404" pitchFamily="49" charset="0"/>
              <a:buChar char="o"/>
            </a:pPr>
            <a:r>
              <a:rPr lang="zh-CN" altLang="en-US" dirty="0"/>
              <a:t>缓存还是基于每个独立计算节点。</a:t>
            </a:r>
            <a:endParaRPr lang="en-US" altLang="zh-CN" dirty="0"/>
          </a:p>
          <a:p>
            <a:pPr marL="1200128" lvl="1" indent="-285750">
              <a:buFont typeface="Courier New" panose="02070309020205020404" pitchFamily="49" charset="0"/>
              <a:buChar char="o"/>
            </a:pPr>
            <a:r>
              <a:rPr lang="zh-CN" altLang="en-US" dirty="0"/>
              <a:t>高延时意味着数据访问有很大的系统开销（能耗以及时延）。</a:t>
            </a:r>
            <a:endParaRPr lang="en-US" altLang="zh-CN" dirty="0"/>
          </a:p>
          <a:p>
            <a:pPr marL="761993" indent="-457200">
              <a:buFont typeface="+mj-lt"/>
              <a:buAutoNum type="arabicPeriod"/>
            </a:pPr>
            <a:endParaRPr lang="en-US" altLang="zh-CN" dirty="0"/>
          </a:p>
          <a:p>
            <a:pPr marL="1257278" lvl="1" indent="-342900">
              <a:buFont typeface="+mj-lt"/>
              <a:buAutoNum type="arabicPeriod"/>
            </a:pPr>
            <a:endParaRPr lang="en-US" altLang="zh-CN" dirty="0"/>
          </a:p>
        </p:txBody>
      </p:sp>
      <p:sp>
        <p:nvSpPr>
          <p:cNvPr id="7" name="Rectangle: Rounded Corners 6">
            <a:extLst>
              <a:ext uri="{FF2B5EF4-FFF2-40B4-BE49-F238E27FC236}">
                <a16:creationId xmlns:a16="http://schemas.microsoft.com/office/drawing/2014/main" id="{B6CC72CD-82FC-41FE-A87F-315F53BE058D}"/>
              </a:ext>
            </a:extLst>
          </p:cNvPr>
          <p:cNvSpPr/>
          <p:nvPr/>
        </p:nvSpPr>
        <p:spPr>
          <a:xfrm>
            <a:off x="8782488" y="1653975"/>
            <a:ext cx="2797561"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t" anchorCtr="0"/>
          <a:lstStyle/>
          <a:p>
            <a:pPr algn="ctr"/>
            <a:r>
              <a:rPr lang="en-US" altLang="zh-CN" dirty="0"/>
              <a:t>Compute</a:t>
            </a:r>
            <a:r>
              <a:rPr lang="en-US" dirty="0"/>
              <a:t> Node</a:t>
            </a:r>
          </a:p>
        </p:txBody>
      </p:sp>
      <p:sp>
        <p:nvSpPr>
          <p:cNvPr id="8" name="Oval 7">
            <a:extLst>
              <a:ext uri="{FF2B5EF4-FFF2-40B4-BE49-F238E27FC236}">
                <a16:creationId xmlns:a16="http://schemas.microsoft.com/office/drawing/2014/main" id="{0D403673-164C-4F03-9786-ED5EFC1C1AE1}"/>
              </a:ext>
            </a:extLst>
          </p:cNvPr>
          <p:cNvSpPr/>
          <p:nvPr/>
        </p:nvSpPr>
        <p:spPr>
          <a:xfrm>
            <a:off x="8560648" y="3974657"/>
            <a:ext cx="3241245" cy="5268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Fast Interconnect</a:t>
            </a:r>
          </a:p>
        </p:txBody>
      </p:sp>
      <p:sp>
        <p:nvSpPr>
          <p:cNvPr id="9" name="Rectangle 8">
            <a:extLst>
              <a:ext uri="{FF2B5EF4-FFF2-40B4-BE49-F238E27FC236}">
                <a16:creationId xmlns:a16="http://schemas.microsoft.com/office/drawing/2014/main" id="{7F77EE15-290E-4061-B7B0-0BB262C3AFC1}"/>
              </a:ext>
            </a:extLst>
          </p:cNvPr>
          <p:cNvSpPr/>
          <p:nvPr/>
        </p:nvSpPr>
        <p:spPr>
          <a:xfrm>
            <a:off x="9521190" y="2180247"/>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DRAM/PM</a:t>
            </a:r>
          </a:p>
        </p:txBody>
      </p:sp>
      <p:sp>
        <p:nvSpPr>
          <p:cNvPr id="10" name="Rectangle 9">
            <a:extLst>
              <a:ext uri="{FF2B5EF4-FFF2-40B4-BE49-F238E27FC236}">
                <a16:creationId xmlns:a16="http://schemas.microsoft.com/office/drawing/2014/main" id="{836DB3BA-ED42-4A74-92C9-D9F534C55179}"/>
              </a:ext>
            </a:extLst>
          </p:cNvPr>
          <p:cNvSpPr/>
          <p:nvPr/>
        </p:nvSpPr>
        <p:spPr>
          <a:xfrm>
            <a:off x="9521190" y="2608400"/>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1" name="Rectangle 10">
            <a:extLst>
              <a:ext uri="{FF2B5EF4-FFF2-40B4-BE49-F238E27FC236}">
                <a16:creationId xmlns:a16="http://schemas.microsoft.com/office/drawing/2014/main" id="{6A3816FB-1F6F-4043-B36D-BD1DE7B4A0F7}"/>
              </a:ext>
            </a:extLst>
          </p:cNvPr>
          <p:cNvSpPr/>
          <p:nvPr/>
        </p:nvSpPr>
        <p:spPr>
          <a:xfrm>
            <a:off x="9521189" y="3069428"/>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2" name="Rectangle: Rounded Corners 11">
            <a:extLst>
              <a:ext uri="{FF2B5EF4-FFF2-40B4-BE49-F238E27FC236}">
                <a16:creationId xmlns:a16="http://schemas.microsoft.com/office/drawing/2014/main" id="{2611DC88-5080-4668-A4BD-EB7B13B33B73}"/>
              </a:ext>
            </a:extLst>
          </p:cNvPr>
          <p:cNvSpPr/>
          <p:nvPr/>
        </p:nvSpPr>
        <p:spPr>
          <a:xfrm>
            <a:off x="8820690" y="4866581"/>
            <a:ext cx="2721159"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b" anchorCtr="0"/>
          <a:lstStyle/>
          <a:p>
            <a:pPr algn="ctr"/>
            <a:r>
              <a:rPr lang="en-US" dirty="0"/>
              <a:t>Disaggregated Mem</a:t>
            </a:r>
          </a:p>
        </p:txBody>
      </p:sp>
      <p:sp>
        <p:nvSpPr>
          <p:cNvPr id="15" name="Rectangle 14">
            <a:extLst>
              <a:ext uri="{FF2B5EF4-FFF2-40B4-BE49-F238E27FC236}">
                <a16:creationId xmlns:a16="http://schemas.microsoft.com/office/drawing/2014/main" id="{9B6E62BC-50AE-4D08-A0D1-4EA3ED122BF7}"/>
              </a:ext>
            </a:extLst>
          </p:cNvPr>
          <p:cNvSpPr/>
          <p:nvPr/>
        </p:nvSpPr>
        <p:spPr>
          <a:xfrm>
            <a:off x="9659227" y="5868984"/>
            <a:ext cx="1320165" cy="329582"/>
          </a:xfrm>
          <a:prstGeom prst="rect">
            <a:avLst/>
          </a:prstGeom>
        </p:spPr>
        <p:style>
          <a:lnRef idx="2">
            <a:schemeClr val="accent6"/>
          </a:lnRef>
          <a:fillRef idx="1">
            <a:schemeClr val="lt1"/>
          </a:fillRef>
          <a:effectRef idx="0">
            <a:schemeClr val="accent6"/>
          </a:effectRef>
          <a:fontRef idx="minor">
            <a:schemeClr val="dk1"/>
          </a:fontRef>
        </p:style>
        <p:txBody>
          <a:bodyPr bIns="0" rtlCol="0" anchor="ctr"/>
          <a:lstStyle/>
          <a:p>
            <a:pPr algn="ctr"/>
            <a:r>
              <a:rPr lang="en-US" dirty="0"/>
              <a:t>DRAM/PM</a:t>
            </a:r>
          </a:p>
        </p:txBody>
      </p:sp>
      <p:cxnSp>
        <p:nvCxnSpPr>
          <p:cNvPr id="16" name="Straight Connector 15">
            <a:extLst>
              <a:ext uri="{FF2B5EF4-FFF2-40B4-BE49-F238E27FC236}">
                <a16:creationId xmlns:a16="http://schemas.microsoft.com/office/drawing/2014/main" id="{0BE4B99E-4711-414D-8F4D-A4F4C42B8994}"/>
              </a:ext>
            </a:extLst>
          </p:cNvPr>
          <p:cNvCxnSpPr>
            <a:cxnSpLocks/>
            <a:stCxn id="7" idx="2"/>
            <a:endCxn id="8" idx="0"/>
          </p:cNvCxnSpPr>
          <p:nvPr/>
        </p:nvCxnSpPr>
        <p:spPr>
          <a:xfrm>
            <a:off x="10181269" y="3501361"/>
            <a:ext cx="2" cy="473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77890B-07FB-42A7-BC4C-04A987047B76}"/>
              </a:ext>
            </a:extLst>
          </p:cNvPr>
          <p:cNvCxnSpPr>
            <a:cxnSpLocks/>
            <a:stCxn id="8" idx="4"/>
            <a:endCxn id="12" idx="0"/>
          </p:cNvCxnSpPr>
          <p:nvPr/>
        </p:nvCxnSpPr>
        <p:spPr>
          <a:xfrm flipH="1">
            <a:off x="10181270" y="4501488"/>
            <a:ext cx="1" cy="365093"/>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7DA8E6D-B093-4606-B580-8ECA2922A3E0}"/>
              </a:ext>
            </a:extLst>
          </p:cNvPr>
          <p:cNvSpPr/>
          <p:nvPr/>
        </p:nvSpPr>
        <p:spPr>
          <a:xfrm>
            <a:off x="9659226" y="5403552"/>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DPU</a:t>
            </a:r>
          </a:p>
        </p:txBody>
      </p:sp>
    </p:spTree>
    <p:extLst>
      <p:ext uri="{BB962C8B-B14F-4D97-AF65-F5344CB8AC3E}">
        <p14:creationId xmlns:p14="http://schemas.microsoft.com/office/powerpoint/2010/main" val="2650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2A52C1-F243-4086-872E-7C5D4AEFCB2E}"/>
              </a:ext>
            </a:extLst>
          </p:cNvPr>
          <p:cNvSpPr>
            <a:spLocks noGrp="1"/>
          </p:cNvSpPr>
          <p:nvPr>
            <p:ph type="sldNum" idx="12"/>
          </p:nvPr>
        </p:nvSpPr>
        <p:spPr/>
        <p:txBody>
          <a:bodyPr/>
          <a:lstStyle/>
          <a:p>
            <a:fld id="{00000000-1234-1234-1234-123412341234}" type="slidenum">
              <a:rPr lang="en-US" smtClean="0"/>
              <a:pPr/>
              <a:t>6</a:t>
            </a:fld>
            <a:endParaRPr lang="en-US"/>
          </a:p>
        </p:txBody>
      </p:sp>
      <p:sp>
        <p:nvSpPr>
          <p:cNvPr id="3" name="Subtitle 2">
            <a:extLst>
              <a:ext uri="{FF2B5EF4-FFF2-40B4-BE49-F238E27FC236}">
                <a16:creationId xmlns:a16="http://schemas.microsoft.com/office/drawing/2014/main" id="{671E9C8C-F2CA-4DD1-AC84-8FD14D276FF7}"/>
              </a:ext>
            </a:extLst>
          </p:cNvPr>
          <p:cNvSpPr>
            <a:spLocks noGrp="1"/>
          </p:cNvSpPr>
          <p:nvPr>
            <p:ph type="subTitle" idx="1"/>
          </p:nvPr>
        </p:nvSpPr>
        <p:spPr/>
        <p:txBody>
          <a:bodyPr/>
          <a:lstStyle/>
          <a:p>
            <a:r>
              <a:rPr lang="zh-CN" altLang="en-US" dirty="0"/>
              <a:t>目前的研究方向与动态</a:t>
            </a:r>
            <a:endParaRPr lang="en-US" dirty="0"/>
          </a:p>
        </p:txBody>
      </p:sp>
      <p:sp>
        <p:nvSpPr>
          <p:cNvPr id="4" name="Text Placeholder 3">
            <a:extLst>
              <a:ext uri="{FF2B5EF4-FFF2-40B4-BE49-F238E27FC236}">
                <a16:creationId xmlns:a16="http://schemas.microsoft.com/office/drawing/2014/main" id="{B7CF8470-F9A6-4C40-AADD-985A3FE46D69}"/>
              </a:ext>
            </a:extLst>
          </p:cNvPr>
          <p:cNvSpPr>
            <a:spLocks noGrp="1"/>
          </p:cNvSpPr>
          <p:nvPr>
            <p:ph type="body" idx="2"/>
          </p:nvPr>
        </p:nvSpPr>
        <p:spPr>
          <a:xfrm>
            <a:off x="731317" y="1182870"/>
            <a:ext cx="10729365" cy="4278687"/>
          </a:xfrm>
        </p:spPr>
        <p:txBody>
          <a:bodyPr/>
          <a:lstStyle/>
          <a:p>
            <a:pPr marL="761993" marR="0" lvl="0" indent="-457200" algn="l" defTabSz="914400" rtl="0" eaLnBrk="1" fontAlgn="auto" latinLnBrk="0" hangingPunct="1">
              <a:lnSpc>
                <a:spcPct val="85714"/>
              </a:lnSpc>
              <a:spcBef>
                <a:spcPts val="1333"/>
              </a:spcBef>
              <a:spcAft>
                <a:spcPts val="0"/>
              </a:spcAft>
              <a:buClr>
                <a:srgbClr val="1D1D1B"/>
              </a:buClr>
              <a:buSzPts val="1400"/>
              <a:buFont typeface="+mj-lt"/>
              <a:buAutoNum type="arabicPeriod"/>
              <a:tabLst/>
              <a:defRPr/>
            </a:pPr>
            <a:r>
              <a:rPr kumimoji="0" lang="zh-CN" altLang="en-US" sz="1867" b="0" i="0" u="none" strike="noStrike" kern="0" cap="none" spc="0" normalizeH="0" baseline="0" noProof="0" dirty="0">
                <a:ln>
                  <a:noFill/>
                </a:ln>
                <a:solidFill>
                  <a:srgbClr val="1D1D1B"/>
                </a:solidFill>
                <a:effectLst/>
                <a:uLnTx/>
                <a:uFillTx/>
                <a:latin typeface="Arial"/>
                <a:cs typeface="Arial"/>
                <a:sym typeface="Arial"/>
              </a:rPr>
              <a:t>关于</a:t>
            </a:r>
            <a:r>
              <a:rPr kumimoji="0" lang="en-US" altLang="zh-CN" sz="1867" b="0" i="0" u="none" strike="noStrike" kern="0" cap="none" spc="0" normalizeH="0" baseline="0" noProof="0" dirty="0">
                <a:ln>
                  <a:noFill/>
                </a:ln>
                <a:solidFill>
                  <a:srgbClr val="1D1D1B"/>
                </a:solidFill>
                <a:effectLst/>
                <a:uLnTx/>
                <a:uFillTx/>
                <a:latin typeface="Arial"/>
                <a:cs typeface="Arial"/>
                <a:sym typeface="Arial"/>
              </a:rPr>
              <a:t>Remote</a:t>
            </a:r>
            <a:r>
              <a:rPr kumimoji="0" lang="zh-CN" altLang="en-US" sz="1867" b="0" i="0" u="none" strike="noStrike" kern="0" cap="none" spc="0" normalizeH="0" baseline="0" noProof="0" dirty="0">
                <a:ln>
                  <a:noFill/>
                </a:ln>
                <a:solidFill>
                  <a:srgbClr val="1D1D1B"/>
                </a:solidFill>
                <a:effectLst/>
                <a:uLnTx/>
                <a:uFillTx/>
                <a:latin typeface="Arial"/>
                <a:cs typeface="Arial"/>
                <a:sym typeface="Arial"/>
              </a:rPr>
              <a:t>内存访问型的研究很多。主要在以下领域</a:t>
            </a:r>
            <a:endParaRPr kumimoji="0" lang="en-US" altLang="zh-CN" sz="1867" b="0" i="0" u="none" strike="noStrike" kern="0" cap="none" spc="0" normalizeH="0" baseline="0" noProof="0" dirty="0">
              <a:ln>
                <a:noFill/>
              </a:ln>
              <a:solidFill>
                <a:srgbClr val="1D1D1B"/>
              </a:solidFill>
              <a:effectLst/>
              <a:uLnTx/>
              <a:uFillTx/>
              <a:latin typeface="Arial"/>
              <a:cs typeface="Arial"/>
              <a:sym typeface="Arial"/>
            </a:endParaRP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页管理与预存</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Infiniswap</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[NSDI2017], </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Fastswap</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Eurosys</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2020], Leap [ATC2020]</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支持新页表：</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[ISCA2009]</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Coherent-based Memory: Kona [ASPLOS2021]</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支持</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RDMA</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单边访问的分布式共享内存（</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DSM</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FaRM</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[NSDI 2014],</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NR [ASPLOS 2017], GAM[VLDB 2018],</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Concordia[FAST2021]</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Memory mapped file</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remote region [ATC2018]</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Offloaded application kernels: </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StRom</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[EuroSys2020]</a:t>
            </a:r>
          </a:p>
          <a:p>
            <a:pPr marL="761993" marR="0" lvl="0" indent="-457200" algn="l" defTabSz="914400" rtl="0" eaLnBrk="1" fontAlgn="auto" latinLnBrk="0" hangingPunct="1">
              <a:lnSpc>
                <a:spcPct val="85714"/>
              </a:lnSpc>
              <a:spcBef>
                <a:spcPts val="1333"/>
              </a:spcBef>
              <a:spcAft>
                <a:spcPts val="0"/>
              </a:spcAft>
              <a:buClr>
                <a:srgbClr val="1D1D1B"/>
              </a:buClr>
              <a:buSzPts val="1400"/>
              <a:buFont typeface="+mj-lt"/>
              <a:buAutoNum type="arabicPeriod"/>
              <a:tabLst/>
              <a:defRPr/>
            </a:pPr>
            <a:r>
              <a:rPr kumimoji="0" lang="zh-CN" altLang="en-US" sz="1800" b="0" i="0" u="none" strike="noStrike" kern="0" cap="none" spc="0" normalizeH="0" baseline="0" noProof="0" dirty="0">
                <a:ln>
                  <a:noFill/>
                </a:ln>
                <a:solidFill>
                  <a:srgbClr val="1D1D1B"/>
                </a:solidFill>
                <a:effectLst/>
                <a:uLnTx/>
                <a:uFillTx/>
                <a:latin typeface="Arial"/>
                <a:cs typeface="Arial"/>
                <a:sym typeface="Arial"/>
              </a:rPr>
              <a:t>针对</a:t>
            </a:r>
            <a:r>
              <a:rPr kumimoji="0" lang="en-US" altLang="zh-CN" sz="1800" b="0" i="0" u="none" strike="noStrike" kern="0" cap="none" spc="0" normalizeH="0" baseline="0" noProof="0" dirty="0">
                <a:ln>
                  <a:noFill/>
                </a:ln>
                <a:solidFill>
                  <a:srgbClr val="1D1D1B"/>
                </a:solidFill>
                <a:effectLst/>
                <a:uLnTx/>
                <a:uFillTx/>
                <a:latin typeface="Arial"/>
                <a:cs typeface="Arial"/>
                <a:sym typeface="Arial"/>
              </a:rPr>
              <a:t>DM</a:t>
            </a:r>
            <a:r>
              <a:rPr kumimoji="0" lang="zh-CN" altLang="en-US" sz="1800" b="0" i="0" u="none" strike="noStrike" kern="0" cap="none" spc="0" normalizeH="0" baseline="0" noProof="0" dirty="0">
                <a:ln>
                  <a:noFill/>
                </a:ln>
                <a:solidFill>
                  <a:srgbClr val="1D1D1B"/>
                </a:solidFill>
                <a:effectLst/>
                <a:uLnTx/>
                <a:uFillTx/>
                <a:latin typeface="Arial"/>
                <a:cs typeface="Arial"/>
                <a:sym typeface="Arial"/>
              </a:rPr>
              <a:t>目前的研究方向：</a:t>
            </a:r>
            <a:endParaRPr kumimoji="0" lang="en-US" altLang="zh-CN" sz="1800" b="0" i="0" u="none" strike="noStrike" kern="0" cap="none" spc="0" normalizeH="0" baseline="0" noProof="0" dirty="0">
              <a:ln>
                <a:noFill/>
              </a:ln>
              <a:solidFill>
                <a:srgbClr val="1D1D1B"/>
              </a:solidFill>
              <a:effectLst/>
              <a:uLnTx/>
              <a:uFillTx/>
              <a:latin typeface="Arial"/>
              <a:cs typeface="Arial"/>
              <a:sym typeface="Arial"/>
            </a:endParaRP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新型内存</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API</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The Machine [HPE], </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OpenFAM</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[LNCS2019]</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TH-DPMS [2020 ACM Trans]</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分布数据库存储引擎在</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DM</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上</a:t>
            </a:r>
            <a:r>
              <a:rPr lang="zh-CN" altLang="en-US" dirty="0">
                <a:solidFill>
                  <a:srgbClr val="000000"/>
                </a:solidFill>
              </a:rPr>
              <a:t>的</a:t>
            </a:r>
            <a:r>
              <a:rPr lang="en-US" altLang="zh-CN" dirty="0">
                <a:solidFill>
                  <a:srgbClr val="000000"/>
                </a:solidFill>
              </a:rPr>
              <a:t>scalability</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NAM-DB [VLDB2017]</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XSTORE [NSDI2021]</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操作系统：</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LegoOS</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[OSDI 2018]</a:t>
            </a:r>
          </a:p>
          <a:p>
            <a:pPr marL="761993" indent="-457200">
              <a:buFont typeface="+mj-lt"/>
              <a:buAutoNum type="arabicPeriod"/>
            </a:pPr>
            <a:r>
              <a:rPr lang="zh-CN" altLang="en-US" dirty="0"/>
              <a:t>针对</a:t>
            </a:r>
            <a:r>
              <a:rPr lang="en-US" altLang="zh-CN" dirty="0"/>
              <a:t>PM</a:t>
            </a:r>
            <a:r>
              <a:rPr lang="zh-CN" altLang="en-US" dirty="0"/>
              <a:t>的研究，主要侧重在：</a:t>
            </a:r>
          </a:p>
          <a:p>
            <a:pPr marL="1257278" lvl="1" indent="-342900">
              <a:buFont typeface="Courier New" panose="02070309020205020404" pitchFamily="49" charset="0"/>
              <a:buChar char="o"/>
            </a:pPr>
            <a:r>
              <a:rPr lang="zh-CN" altLang="en-US" dirty="0"/>
              <a:t>针对</a:t>
            </a:r>
            <a:r>
              <a:rPr lang="en-US" dirty="0"/>
              <a:t>PM crash consistency</a:t>
            </a:r>
            <a:r>
              <a:rPr lang="zh-CN" altLang="en-US" dirty="0"/>
              <a:t>与数据恢复</a:t>
            </a:r>
            <a:r>
              <a:rPr lang="en-US" dirty="0"/>
              <a:t> </a:t>
            </a:r>
            <a:r>
              <a:rPr lang="zh-CN" altLang="en-US" dirty="0"/>
              <a:t>的研究： </a:t>
            </a:r>
            <a:r>
              <a:rPr lang="en-US" dirty="0" err="1"/>
              <a:t>Fast&amp;Fair</a:t>
            </a:r>
            <a:r>
              <a:rPr lang="en-US" dirty="0"/>
              <a:t> [FAST2018], Recipe[SOSP2019]</a:t>
            </a:r>
            <a:r>
              <a:rPr lang="zh-CN" altLang="en-US" dirty="0"/>
              <a:t>， </a:t>
            </a:r>
            <a:r>
              <a:rPr lang="en-US" altLang="zh-CN" dirty="0" err="1"/>
              <a:t>AsymNVM</a:t>
            </a:r>
            <a:r>
              <a:rPr lang="en-US" altLang="zh-CN" dirty="0"/>
              <a:t> [ASPLOS2020]</a:t>
            </a:r>
            <a:endParaRPr lang="en-US" dirty="0"/>
          </a:p>
          <a:p>
            <a:pPr marL="1257278" lvl="1" indent="-342900">
              <a:buFont typeface="Courier New" panose="02070309020205020404" pitchFamily="49" charset="0"/>
              <a:buChar char="o"/>
            </a:pPr>
            <a:r>
              <a:rPr lang="zh-CN" altLang="en-US" dirty="0"/>
              <a:t>针对远程</a:t>
            </a:r>
            <a:r>
              <a:rPr lang="en-US" dirty="0"/>
              <a:t>PM</a:t>
            </a:r>
            <a:r>
              <a:rPr lang="zh-CN" altLang="en-US" dirty="0"/>
              <a:t>单边读写性能的研究：</a:t>
            </a:r>
            <a:r>
              <a:rPr lang="en-US" altLang="zh-CN" dirty="0"/>
              <a:t>NVMM [</a:t>
            </a:r>
            <a:r>
              <a:rPr lang="en-US" dirty="0"/>
              <a:t>SOCC 2020]</a:t>
            </a:r>
          </a:p>
          <a:p>
            <a:pPr marL="1257278" lvl="1" indent="-342900">
              <a:buFont typeface="Courier New" panose="02070309020205020404" pitchFamily="49" charset="0"/>
              <a:buChar char="o"/>
            </a:pPr>
            <a:r>
              <a:rPr lang="zh-CN" altLang="en-US" dirty="0"/>
              <a:t>支持</a:t>
            </a:r>
            <a:r>
              <a:rPr lang="en-US" dirty="0"/>
              <a:t>PM</a:t>
            </a:r>
            <a:r>
              <a:rPr lang="zh-CN" altLang="en-US" dirty="0"/>
              <a:t>上</a:t>
            </a:r>
            <a:r>
              <a:rPr lang="en-US" dirty="0"/>
              <a:t>K-V store</a:t>
            </a:r>
            <a:r>
              <a:rPr lang="zh-CN" altLang="en-US" dirty="0"/>
              <a:t>的研究</a:t>
            </a:r>
            <a:r>
              <a:rPr lang="en-US" altLang="zh-CN" dirty="0"/>
              <a:t>: </a:t>
            </a:r>
            <a:r>
              <a:rPr lang="en-US" dirty="0" err="1"/>
              <a:t>FlatStore</a:t>
            </a:r>
            <a:r>
              <a:rPr lang="en-US" dirty="0"/>
              <a:t> [ASPLOS2020], Clover [ATC 2020]</a:t>
            </a:r>
          </a:p>
          <a:p>
            <a:pPr marL="1257278" lvl="1" indent="-342900">
              <a:buFont typeface="Courier New" panose="02070309020205020404" pitchFamily="49" charset="0"/>
              <a:buChar char="o"/>
            </a:pPr>
            <a:r>
              <a:rPr lang="zh-CN" altLang="en-US" dirty="0"/>
              <a:t>基于</a:t>
            </a:r>
            <a:r>
              <a:rPr lang="en-US" dirty="0"/>
              <a:t>PM</a:t>
            </a:r>
            <a:r>
              <a:rPr lang="zh-CN" altLang="en-US" dirty="0"/>
              <a:t>的分布文件系统：</a:t>
            </a:r>
            <a:r>
              <a:rPr lang="en-US" dirty="0"/>
              <a:t>Octopus [ATC2017], Orion [FAST2019]</a:t>
            </a:r>
          </a:p>
          <a:p>
            <a:endParaRPr lang="en-US" dirty="0"/>
          </a:p>
        </p:txBody>
      </p:sp>
    </p:spTree>
    <p:extLst>
      <p:ext uri="{BB962C8B-B14F-4D97-AF65-F5344CB8AC3E}">
        <p14:creationId xmlns:p14="http://schemas.microsoft.com/office/powerpoint/2010/main" val="420456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5E0CAE-34B6-43CB-8AD5-864FC0A72398}"/>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3" name="Subtitle 2">
            <a:extLst>
              <a:ext uri="{FF2B5EF4-FFF2-40B4-BE49-F238E27FC236}">
                <a16:creationId xmlns:a16="http://schemas.microsoft.com/office/drawing/2014/main" id="{BA0DAEA6-BFE4-4611-A76A-7C9ADFD29BD4}"/>
              </a:ext>
            </a:extLst>
          </p:cNvPr>
          <p:cNvSpPr>
            <a:spLocks noGrp="1"/>
          </p:cNvSpPr>
          <p:nvPr>
            <p:ph type="subTitle" idx="1"/>
          </p:nvPr>
        </p:nvSpPr>
        <p:spPr/>
        <p:txBody>
          <a:bodyPr/>
          <a:lstStyle/>
          <a:p>
            <a:r>
              <a:rPr lang="zh-CN" altLang="en-US" dirty="0"/>
              <a:t>两种架构面临的共同挑战</a:t>
            </a:r>
            <a:endParaRPr lang="en-US" dirty="0"/>
          </a:p>
        </p:txBody>
      </p:sp>
      <p:sp>
        <p:nvSpPr>
          <p:cNvPr id="4" name="Text Placeholder 3">
            <a:extLst>
              <a:ext uri="{FF2B5EF4-FFF2-40B4-BE49-F238E27FC236}">
                <a16:creationId xmlns:a16="http://schemas.microsoft.com/office/drawing/2014/main" id="{5C95E777-C02C-4419-A7AD-369D18201A39}"/>
              </a:ext>
            </a:extLst>
          </p:cNvPr>
          <p:cNvSpPr>
            <a:spLocks noGrp="1"/>
          </p:cNvSpPr>
          <p:nvPr>
            <p:ph type="body" idx="2"/>
          </p:nvPr>
        </p:nvSpPr>
        <p:spPr>
          <a:xfrm>
            <a:off x="660420" y="1215109"/>
            <a:ext cx="10729365" cy="4278687"/>
          </a:xfrm>
        </p:spPr>
        <p:txBody>
          <a:bodyPr/>
          <a:lstStyle/>
          <a:p>
            <a:pPr marL="761993" indent="-457200">
              <a:buFont typeface="+mj-lt"/>
              <a:buAutoNum type="arabicPeriod"/>
            </a:pPr>
            <a:r>
              <a:rPr lang="zh-CN" altLang="en-US" b="1" dirty="0"/>
              <a:t>两种架构有差别，但面临相同的挑战</a:t>
            </a:r>
            <a:r>
              <a:rPr lang="zh-CN" altLang="en-US" dirty="0"/>
              <a:t>。</a:t>
            </a:r>
            <a:endParaRPr lang="en-US" altLang="zh-CN" dirty="0"/>
          </a:p>
          <a:p>
            <a:pPr marL="1200128" lvl="1" indent="-285750">
              <a:buFont typeface="Courier New" panose="02070309020205020404" pitchFamily="49" charset="0"/>
              <a:buChar char="o"/>
            </a:pPr>
            <a:r>
              <a:rPr lang="zh-CN" altLang="en-US" sz="1600" dirty="0"/>
              <a:t>对于本地与远程内存访问，计算节点都面临不均衡的内存访问时延。</a:t>
            </a:r>
            <a:r>
              <a:rPr lang="en-US" altLang="zh-CN" sz="1600" dirty="0"/>
              <a:t> </a:t>
            </a:r>
          </a:p>
          <a:p>
            <a:pPr marL="1200128" lvl="1" indent="-285750">
              <a:buFont typeface="Courier New" panose="02070309020205020404" pitchFamily="49" charset="0"/>
              <a:buChar char="o"/>
            </a:pPr>
            <a:r>
              <a:rPr lang="zh-CN" altLang="en-US" sz="1600" dirty="0"/>
              <a:t>对异地数据访问仍然存在比本地内存访问高很多的时延。</a:t>
            </a:r>
            <a:endParaRPr lang="en-US" altLang="zh-CN" sz="1600" dirty="0"/>
          </a:p>
          <a:p>
            <a:pPr marL="1200128" lvl="1" indent="-285750">
              <a:buFont typeface="Courier New" panose="02070309020205020404" pitchFamily="49" charset="0"/>
              <a:buChar char="o"/>
            </a:pPr>
            <a:r>
              <a:rPr lang="zh-CN" altLang="en-US" sz="1600" dirty="0"/>
              <a:t>降低数据访问的整体开销是“</a:t>
            </a:r>
            <a:r>
              <a:rPr lang="en-US" altLang="zh-CN" sz="1600" dirty="0"/>
              <a:t>DSM</a:t>
            </a:r>
            <a:r>
              <a:rPr lang="zh-CN" altLang="en-US" sz="1600" dirty="0"/>
              <a:t>”和“内存分离架构”面临的共同挑战。</a:t>
            </a:r>
            <a:endParaRPr lang="en-US" altLang="zh-CN" sz="1600" dirty="0"/>
          </a:p>
          <a:p>
            <a:pPr marL="761993" indent="-457200">
              <a:buFont typeface="+mj-lt"/>
              <a:buAutoNum type="arabicPeriod"/>
            </a:pPr>
            <a:r>
              <a:rPr lang="zh-CN" altLang="en-US" b="1" dirty="0"/>
              <a:t>目前的解决方案专注局部问题</a:t>
            </a:r>
            <a:endParaRPr lang="en-US" altLang="zh-CN" b="1" dirty="0"/>
          </a:p>
          <a:p>
            <a:pPr marL="1200128" lvl="1" indent="-285750">
              <a:buFont typeface="Courier New" panose="02070309020205020404" pitchFamily="49" charset="0"/>
              <a:buChar char="o"/>
            </a:pPr>
            <a:r>
              <a:rPr lang="en-US" altLang="zh-CN" sz="1600" dirty="0"/>
              <a:t>The Machine</a:t>
            </a:r>
            <a:r>
              <a:rPr lang="zh-CN" altLang="en-US" sz="1600" dirty="0"/>
              <a:t>上的</a:t>
            </a:r>
            <a:r>
              <a:rPr lang="en-US" altLang="zh-CN" sz="1600" dirty="0" err="1"/>
              <a:t>OpenFAM</a:t>
            </a:r>
            <a:r>
              <a:rPr lang="en-US" altLang="zh-CN" sz="1600" dirty="0"/>
              <a:t> </a:t>
            </a:r>
            <a:r>
              <a:rPr lang="zh-CN" altLang="en-US" sz="1600" dirty="0"/>
              <a:t>虽然定义新的内存语义，但没有让开发便捷，限制了生态的建设。</a:t>
            </a:r>
            <a:br>
              <a:rPr lang="en-US" altLang="zh-CN" sz="1600" dirty="0"/>
            </a:br>
            <a:r>
              <a:rPr lang="zh-CN" altLang="en-US" sz="1600" dirty="0"/>
              <a:t>新的远程</a:t>
            </a:r>
            <a:r>
              <a:rPr lang="en-US" altLang="zh-CN" sz="1600" dirty="0"/>
              <a:t>API</a:t>
            </a:r>
            <a:r>
              <a:rPr lang="zh-CN" altLang="en-US" sz="1600" dirty="0"/>
              <a:t>，针对类似</a:t>
            </a:r>
            <a:r>
              <a:rPr lang="en-US" altLang="zh-CN" sz="1600" dirty="0"/>
              <a:t>scattering and gathering</a:t>
            </a:r>
            <a:r>
              <a:rPr lang="zh-CN" altLang="en-US" sz="1600" dirty="0"/>
              <a:t>， </a:t>
            </a:r>
            <a:r>
              <a:rPr lang="en-US" altLang="zh-CN" sz="1600" dirty="0"/>
              <a:t>indirect </a:t>
            </a:r>
            <a:r>
              <a:rPr lang="en-US" altLang="zh-CN" sz="1600" dirty="0" err="1"/>
              <a:t>acccess</a:t>
            </a:r>
            <a:r>
              <a:rPr lang="zh-CN" altLang="en-US" sz="1600" dirty="0"/>
              <a:t>，</a:t>
            </a:r>
            <a:r>
              <a:rPr lang="en-US" altLang="zh-CN" sz="1600" dirty="0"/>
              <a:t>notification/callback</a:t>
            </a:r>
            <a:r>
              <a:rPr lang="zh-CN" altLang="en-US" sz="1600" dirty="0"/>
              <a:t>等对应操作，寄希望于硬件强化以减少每次操作对应的多次频繁远程内存访问带来的时延开销。</a:t>
            </a:r>
            <a:endParaRPr lang="en-US" altLang="zh-CN" sz="1600" dirty="0"/>
          </a:p>
          <a:p>
            <a:pPr marL="1200128" lvl="1" indent="-285750">
              <a:buFont typeface="Courier New" panose="02070309020205020404" pitchFamily="49" charset="0"/>
              <a:buChar char="o"/>
            </a:pPr>
            <a:r>
              <a:rPr lang="en-US" altLang="zh-CN" sz="1600" dirty="0"/>
              <a:t>TH-DPMS </a:t>
            </a:r>
            <a:r>
              <a:rPr lang="zh-CN" altLang="en-US" sz="1600" dirty="0"/>
              <a:t>（</a:t>
            </a:r>
            <a:r>
              <a:rPr lang="en-US" altLang="zh-CN" sz="1600" dirty="0"/>
              <a:t>Tsinghua Distributed Persistent Memory System) </a:t>
            </a:r>
            <a:r>
              <a:rPr lang="zh-CN" altLang="en-US" sz="1600" dirty="0"/>
              <a:t>试图引入新的</a:t>
            </a:r>
            <a:r>
              <a:rPr lang="en-US" altLang="zh-CN" sz="1600" dirty="0"/>
              <a:t>PM</a:t>
            </a:r>
            <a:r>
              <a:rPr lang="zh-CN" altLang="en-US" sz="1600" dirty="0"/>
              <a:t>访问语义抽象，试图将</a:t>
            </a:r>
            <a:r>
              <a:rPr lang="en-US" altLang="zh-CN" sz="1600" dirty="0"/>
              <a:t>PM</a:t>
            </a:r>
            <a:r>
              <a:rPr lang="zh-CN" altLang="en-US" sz="1600" dirty="0"/>
              <a:t>内存语义（</a:t>
            </a:r>
            <a:r>
              <a:rPr lang="en-US" altLang="zh-CN" sz="1600" dirty="0"/>
              <a:t>read/write/allocation</a:t>
            </a:r>
            <a:r>
              <a:rPr lang="zh-CN" altLang="en-US" sz="1600" dirty="0"/>
              <a:t>）、</a:t>
            </a:r>
            <a:r>
              <a:rPr lang="en-US" altLang="zh-CN" sz="1600" dirty="0"/>
              <a:t>object-store</a:t>
            </a:r>
            <a:r>
              <a:rPr lang="zh-CN" altLang="en-US" sz="1600" dirty="0"/>
              <a:t>、文件系统、以及事务性一致性界面（</a:t>
            </a:r>
            <a:r>
              <a:rPr lang="en-US" altLang="zh-CN" sz="1600" dirty="0"/>
              <a:t>TP) </a:t>
            </a:r>
            <a:r>
              <a:rPr lang="zh-CN" altLang="en-US" sz="1600" dirty="0"/>
              <a:t>都能融合在一起。然而，其</a:t>
            </a:r>
            <a:r>
              <a:rPr lang="en-US" altLang="zh-CN" sz="1600" dirty="0"/>
              <a:t>PM</a:t>
            </a:r>
            <a:r>
              <a:rPr lang="zh-CN" altLang="en-US" sz="1600" dirty="0"/>
              <a:t>地址空间还是基于传统的</a:t>
            </a:r>
            <a:r>
              <a:rPr lang="en-US" altLang="zh-CN" sz="1600" dirty="0"/>
              <a:t>unified memory abstraction</a:t>
            </a:r>
            <a:r>
              <a:rPr lang="zh-CN" altLang="en-US" sz="1600" dirty="0"/>
              <a:t>。</a:t>
            </a:r>
            <a:endParaRPr lang="en-US" altLang="zh-CN" sz="1600" dirty="0"/>
          </a:p>
          <a:p>
            <a:pPr marL="1200128" lvl="1" indent="-285750">
              <a:buFont typeface="Courier New" panose="02070309020205020404" pitchFamily="49" charset="0"/>
              <a:buChar char="o"/>
            </a:pPr>
            <a:r>
              <a:rPr lang="en-US" altLang="zh-CN" sz="1600" dirty="0" err="1"/>
              <a:t>DrTM</a:t>
            </a:r>
            <a:r>
              <a:rPr lang="en-US" altLang="zh-CN" sz="1600" dirty="0"/>
              <a:t>/XSTORE</a:t>
            </a:r>
            <a:r>
              <a:rPr lang="zh-CN" altLang="en-US" sz="1600" dirty="0"/>
              <a:t>上升到</a:t>
            </a:r>
            <a:r>
              <a:rPr lang="en-US" altLang="zh-CN" sz="1600" dirty="0"/>
              <a:t>KV</a:t>
            </a:r>
            <a:r>
              <a:rPr lang="zh-CN" altLang="en-US" sz="1600" dirty="0"/>
              <a:t>语义，引入了单边读和合并写，也使用了</a:t>
            </a:r>
            <a:r>
              <a:rPr lang="en-US" altLang="zh-CN" sz="1600" dirty="0"/>
              <a:t>HTM</a:t>
            </a:r>
            <a:r>
              <a:rPr lang="zh-CN" altLang="en-US" sz="1600" dirty="0"/>
              <a:t>，是目前性能最优的。但在数据一致性上没有突破，对于共享的数据，无法减少数据同步的开销。</a:t>
            </a:r>
            <a:endParaRPr lang="en-US" altLang="zh-CN" sz="1600" dirty="0"/>
          </a:p>
          <a:p>
            <a:pPr marL="1200128" lvl="1" indent="-285750">
              <a:buFont typeface="Courier New" panose="02070309020205020404" pitchFamily="49" charset="0"/>
              <a:buChar char="o"/>
            </a:pPr>
            <a:r>
              <a:rPr lang="zh-CN" altLang="en-US" sz="1600" dirty="0"/>
              <a:t>针对</a:t>
            </a:r>
            <a:r>
              <a:rPr lang="en-US" altLang="zh-CN" sz="1600" dirty="0"/>
              <a:t>RDMA</a:t>
            </a:r>
            <a:r>
              <a:rPr lang="zh-CN" altLang="en-US" sz="1600" dirty="0"/>
              <a:t>的单边性（远程读写不需要远端</a:t>
            </a:r>
            <a:r>
              <a:rPr lang="en-US" altLang="zh-CN" sz="1600" dirty="0"/>
              <a:t>CPU</a:t>
            </a:r>
            <a:r>
              <a:rPr lang="zh-CN" altLang="en-US" sz="1600" dirty="0"/>
              <a:t>介入）学术界做了很多远端数据结构与多点同步的研究（</a:t>
            </a:r>
            <a:r>
              <a:rPr lang="en-US" altLang="zh-CN" sz="1600" dirty="0" err="1"/>
              <a:t>FaRM</a:t>
            </a:r>
            <a:r>
              <a:rPr lang="zh-CN" altLang="en-US" sz="1600" dirty="0"/>
              <a:t>，</a:t>
            </a:r>
            <a:r>
              <a:rPr lang="en-US" altLang="zh-CN" sz="1600" dirty="0"/>
              <a:t>NR</a:t>
            </a:r>
            <a:r>
              <a:rPr kumimoji="0" lang="en-US" altLang="zh-CN" sz="1600" b="0" i="0" u="none" strike="noStrike" kern="0" cap="none" spc="0" normalizeH="0" baseline="0" noProof="0" dirty="0">
                <a:ln>
                  <a:noFill/>
                </a:ln>
                <a:solidFill>
                  <a:srgbClr val="000000"/>
                </a:solidFill>
                <a:effectLst/>
                <a:uLnTx/>
                <a:uFillTx/>
                <a:latin typeface="Calibri"/>
                <a:cs typeface="Calibri"/>
                <a:sym typeface="Calibri"/>
              </a:rPr>
              <a:t> </a:t>
            </a:r>
            <a:r>
              <a:rPr kumimoji="0" lang="zh-CN" altLang="en-US" sz="1600"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600" b="0" i="0" u="none" strike="noStrike" kern="0" cap="none" spc="0" normalizeH="0" baseline="0" noProof="0" dirty="0">
                <a:ln>
                  <a:noFill/>
                </a:ln>
                <a:solidFill>
                  <a:srgbClr val="000000"/>
                </a:solidFill>
                <a:effectLst/>
                <a:uLnTx/>
                <a:uFillTx/>
                <a:latin typeface="Calibri"/>
                <a:cs typeface="Calibri"/>
                <a:sym typeface="Calibri"/>
              </a:rPr>
              <a:t>Concordia </a:t>
            </a:r>
            <a:r>
              <a:rPr lang="zh-CN" altLang="en-US" sz="1600" dirty="0"/>
              <a:t>），但是，这种方法的基本思路还是基于</a:t>
            </a:r>
            <a:r>
              <a:rPr lang="en-US" altLang="zh-CN" sz="1600" dirty="0"/>
              <a:t>DSM flat address space</a:t>
            </a:r>
            <a:r>
              <a:rPr lang="zh-CN" altLang="en-US" sz="1600" dirty="0"/>
              <a:t>，数据映射到地址上，数据共享通过地址共享来实现，由于地址共享需要</a:t>
            </a:r>
            <a:r>
              <a:rPr lang="en-US" altLang="zh-CN" sz="1600" dirty="0"/>
              <a:t>linearizability</a:t>
            </a:r>
            <a:r>
              <a:rPr lang="zh-CN" altLang="en-US" sz="1600" dirty="0"/>
              <a:t>的一致性，以及地址的</a:t>
            </a:r>
            <a:r>
              <a:rPr lang="en-US" altLang="zh-CN" sz="1600" dirty="0"/>
              <a:t>aliasing</a:t>
            </a:r>
            <a:r>
              <a:rPr lang="zh-CN" altLang="en-US" sz="1600" dirty="0"/>
              <a:t>问题，很难解决</a:t>
            </a:r>
            <a:r>
              <a:rPr lang="en-US" altLang="zh-CN" sz="1600" dirty="0"/>
              <a:t>scalability</a:t>
            </a:r>
            <a:r>
              <a:rPr lang="zh-CN" altLang="en-US" sz="1600" dirty="0"/>
              <a:t>（</a:t>
            </a:r>
            <a:r>
              <a:rPr lang="en-US" altLang="zh-CN" sz="1600" dirty="0"/>
              <a:t>&gt;32</a:t>
            </a:r>
            <a:r>
              <a:rPr lang="zh-CN" altLang="en-US" sz="1600" dirty="0"/>
              <a:t>节点）的问题。</a:t>
            </a:r>
            <a:endParaRPr lang="en-US" altLang="zh-CN" sz="1600" dirty="0"/>
          </a:p>
          <a:p>
            <a:pPr marL="1200128" lvl="1" indent="-285750">
              <a:buFont typeface="Courier New" panose="02070309020205020404" pitchFamily="49" charset="0"/>
              <a:buChar char="o"/>
            </a:pPr>
            <a:r>
              <a:rPr lang="zh-CN" altLang="en-US" sz="1600" dirty="0"/>
              <a:t>针对远地</a:t>
            </a:r>
            <a:r>
              <a:rPr lang="en-US" altLang="zh-CN" sz="1600" dirty="0"/>
              <a:t>PM</a:t>
            </a:r>
            <a:r>
              <a:rPr lang="zh-CN" altLang="en-US" sz="1600" dirty="0"/>
              <a:t>内存池，基于地址映射的解决方案，也面临同样问题。</a:t>
            </a:r>
            <a:endParaRPr lang="en-US" altLang="zh-CN" sz="1600" dirty="0"/>
          </a:p>
          <a:p>
            <a:pPr marL="647693" indent="-342900">
              <a:buFont typeface="Courier New" panose="02070309020205020404" pitchFamily="49" charset="0"/>
              <a:buChar char="o"/>
            </a:pPr>
            <a:endParaRPr lang="en-US" altLang="zh-CN" dirty="0"/>
          </a:p>
          <a:p>
            <a:pPr marL="647693" indent="-342900">
              <a:buFont typeface="Courier New" panose="02070309020205020404" pitchFamily="49" charset="0"/>
              <a:buChar char="o"/>
            </a:pPr>
            <a:endParaRPr lang="en-US" altLang="zh-CN" dirty="0"/>
          </a:p>
          <a:p>
            <a:pPr marL="647693" indent="-342900">
              <a:buFont typeface="Courier New" panose="02070309020205020404" pitchFamily="49" charset="0"/>
              <a:buChar char="o"/>
            </a:pPr>
            <a:endParaRPr lang="en-US" altLang="zh-CN" dirty="0"/>
          </a:p>
          <a:p>
            <a:endParaRPr lang="en-US" dirty="0"/>
          </a:p>
        </p:txBody>
      </p:sp>
    </p:spTree>
    <p:extLst>
      <p:ext uri="{BB962C8B-B14F-4D97-AF65-F5344CB8AC3E}">
        <p14:creationId xmlns:p14="http://schemas.microsoft.com/office/powerpoint/2010/main" val="325585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AE5CD9-8A21-4BAA-847C-06803625C437}"/>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3" name="Subtitle 2">
            <a:extLst>
              <a:ext uri="{FF2B5EF4-FFF2-40B4-BE49-F238E27FC236}">
                <a16:creationId xmlns:a16="http://schemas.microsoft.com/office/drawing/2014/main" id="{B663CE24-0B51-4431-BCC0-1AF7C8BA5E1B}"/>
              </a:ext>
            </a:extLst>
          </p:cNvPr>
          <p:cNvSpPr>
            <a:spLocks noGrp="1"/>
          </p:cNvSpPr>
          <p:nvPr>
            <p:ph type="subTitle" idx="1"/>
          </p:nvPr>
        </p:nvSpPr>
        <p:spPr/>
        <p:txBody>
          <a:bodyPr/>
          <a:lstStyle/>
          <a:p>
            <a:r>
              <a:rPr lang="zh-CN" altLang="en-US" dirty="0"/>
              <a:t>看到的问题和提出的问题</a:t>
            </a:r>
            <a:endParaRPr lang="en-US" dirty="0"/>
          </a:p>
        </p:txBody>
      </p:sp>
      <p:sp>
        <p:nvSpPr>
          <p:cNvPr id="4" name="Text Placeholder 3">
            <a:extLst>
              <a:ext uri="{FF2B5EF4-FFF2-40B4-BE49-F238E27FC236}">
                <a16:creationId xmlns:a16="http://schemas.microsoft.com/office/drawing/2014/main" id="{E37A5861-5650-4B67-8BCC-977A94EAF0C0}"/>
              </a:ext>
            </a:extLst>
          </p:cNvPr>
          <p:cNvSpPr>
            <a:spLocks noGrp="1"/>
          </p:cNvSpPr>
          <p:nvPr>
            <p:ph type="body" idx="2"/>
          </p:nvPr>
        </p:nvSpPr>
        <p:spPr>
          <a:xfrm>
            <a:off x="736619" y="1222875"/>
            <a:ext cx="10729365" cy="4278687"/>
          </a:xfrm>
        </p:spPr>
        <p:txBody>
          <a:bodyPr/>
          <a:lstStyle/>
          <a:p>
            <a:pPr marL="304793" indent="0"/>
            <a:r>
              <a:rPr lang="zh-CN" altLang="en-US" b="1" dirty="0"/>
              <a:t>我们看到的问题</a:t>
            </a:r>
            <a:endParaRPr lang="en-US" altLang="zh-CN" dirty="0"/>
          </a:p>
          <a:p>
            <a:pPr marL="761993" indent="-457200">
              <a:buFont typeface="+mj-lt"/>
              <a:buAutoNum type="arabicPeriod"/>
            </a:pPr>
            <a:r>
              <a:rPr lang="zh-CN" altLang="en-US" dirty="0"/>
              <a:t>单边内存访问虽然提高了性能，但对数据（</a:t>
            </a:r>
            <a:r>
              <a:rPr lang="en-US" altLang="zh-CN" dirty="0"/>
              <a:t>data structure &amp; index</a:t>
            </a:r>
            <a:r>
              <a:rPr lang="zh-CN" altLang="en-US" dirty="0"/>
              <a:t>）的地址空间管理有严苛要求。</a:t>
            </a:r>
            <a:endParaRPr lang="en-US" altLang="zh-CN" dirty="0"/>
          </a:p>
          <a:p>
            <a:pPr marL="761993" indent="-457200">
              <a:buFont typeface="+mj-lt"/>
              <a:buAutoNum type="arabicPeriod"/>
            </a:pPr>
            <a:r>
              <a:rPr lang="zh-CN" altLang="en-US" dirty="0"/>
              <a:t>基于共享内存地址空间的解决方案有诸多问题</a:t>
            </a:r>
            <a:endParaRPr lang="en-US" altLang="zh-CN" dirty="0"/>
          </a:p>
          <a:p>
            <a:pPr marL="1257278" lvl="1" indent="-342900">
              <a:buFont typeface="Courier New" panose="02070309020205020404" pitchFamily="49" charset="0"/>
              <a:buChar char="o"/>
            </a:pPr>
            <a:r>
              <a:rPr lang="zh-CN" altLang="en-US" dirty="0"/>
              <a:t>内存地址空间结构的表述单一。难以高效映射复杂的分布系统架构</a:t>
            </a:r>
            <a:endParaRPr lang="en-US" altLang="zh-CN" dirty="0"/>
          </a:p>
          <a:p>
            <a:pPr marL="1257278" lvl="1" indent="-342900">
              <a:buFont typeface="Courier New" panose="02070309020205020404" pitchFamily="49" charset="0"/>
              <a:buChar char="o"/>
            </a:pPr>
            <a:r>
              <a:rPr lang="zh-CN" altLang="en-US" dirty="0"/>
              <a:t>纯基于共享本地异地内存的数据结构上构建的分布内存结构繁杂，且对大规模扩容不友好</a:t>
            </a:r>
            <a:endParaRPr lang="en-US" altLang="zh-CN" dirty="0"/>
          </a:p>
          <a:p>
            <a:pPr marL="1257278" lvl="1" indent="-342900">
              <a:buFont typeface="Courier New" panose="02070309020205020404" pitchFamily="49" charset="0"/>
              <a:buChar char="o"/>
            </a:pPr>
            <a:r>
              <a:rPr lang="zh-CN" altLang="en-US" dirty="0"/>
              <a:t>这种架构有会产生大量内存写放大。且对于数据一致性的保证代价较高。</a:t>
            </a:r>
            <a:endParaRPr lang="en-US" altLang="zh-CN" dirty="0"/>
          </a:p>
          <a:p>
            <a:pPr marL="1257278" lvl="1" indent="-342900">
              <a:buFont typeface="Courier New" panose="02070309020205020404" pitchFamily="49" charset="0"/>
              <a:buChar char="o"/>
            </a:pPr>
            <a:r>
              <a:rPr lang="zh-CN" altLang="en-US" dirty="0"/>
              <a:t>这种架构上实现</a:t>
            </a:r>
            <a:r>
              <a:rPr lang="en-US" altLang="zh-CN" dirty="0"/>
              <a:t>cache coherency</a:t>
            </a:r>
            <a:r>
              <a:rPr lang="zh-CN" altLang="en-US" dirty="0"/>
              <a:t>的开销很大</a:t>
            </a:r>
            <a:endParaRPr lang="en-US" altLang="zh-CN" dirty="0"/>
          </a:p>
          <a:p>
            <a:pPr marL="761993" indent="-457200">
              <a:buFont typeface="+mj-lt"/>
              <a:buAutoNum type="arabicPeriod"/>
            </a:pPr>
            <a:r>
              <a:rPr lang="zh-CN" altLang="en-US" dirty="0"/>
              <a:t>对于</a:t>
            </a:r>
            <a:r>
              <a:rPr lang="en-US" altLang="zh-CN" dirty="0"/>
              <a:t>PM</a:t>
            </a:r>
            <a:r>
              <a:rPr lang="zh-CN" altLang="en-US" dirty="0"/>
              <a:t>融合，本地与异地的访问还有很多问题</a:t>
            </a:r>
            <a:endParaRPr lang="en-US" altLang="zh-CN" dirty="0"/>
          </a:p>
          <a:p>
            <a:pPr marL="1371578" lvl="1" indent="-457200">
              <a:buFont typeface="Courier New" panose="02070309020205020404" pitchFamily="49" charset="0"/>
              <a:buChar char="o"/>
            </a:pPr>
            <a:r>
              <a:rPr lang="en-US" altLang="zh-CN" dirty="0"/>
              <a:t>Crash Atomicity</a:t>
            </a:r>
            <a:r>
              <a:rPr lang="zh-CN" altLang="en-US" dirty="0"/>
              <a:t>，</a:t>
            </a:r>
            <a:r>
              <a:rPr lang="en-US" altLang="zh-CN" dirty="0"/>
              <a:t>Limited Random Write Throughput</a:t>
            </a:r>
            <a:r>
              <a:rPr lang="zh-CN" altLang="en-US" dirty="0"/>
              <a:t>，</a:t>
            </a:r>
            <a:r>
              <a:rPr lang="en-US" altLang="zh-CN" dirty="0"/>
              <a:t>Remote Persistency Acknowledgement</a:t>
            </a:r>
            <a:r>
              <a:rPr lang="zh-CN" altLang="en-US" dirty="0"/>
              <a:t>，</a:t>
            </a:r>
            <a:r>
              <a:rPr lang="en-US" altLang="zh-CN" dirty="0"/>
              <a:t>Remote DDIO Flush</a:t>
            </a:r>
            <a:r>
              <a:rPr lang="zh-CN" altLang="en-US" dirty="0"/>
              <a:t>。</a:t>
            </a:r>
            <a:r>
              <a:rPr lang="en-US" altLang="zh-CN" dirty="0"/>
              <a:t> </a:t>
            </a:r>
          </a:p>
          <a:p>
            <a:pPr marL="304793" indent="0"/>
            <a:r>
              <a:rPr lang="zh-CN" altLang="en-US" b="1" dirty="0"/>
              <a:t>我们提出的问题</a:t>
            </a:r>
            <a:endParaRPr lang="en-US" altLang="zh-CN" dirty="0"/>
          </a:p>
          <a:p>
            <a:pPr marL="761993" indent="-457200">
              <a:buFont typeface="+mj-lt"/>
              <a:buAutoNum type="arabicPeriod"/>
            </a:pPr>
            <a:r>
              <a:rPr lang="zh-CN" altLang="en-US" dirty="0"/>
              <a:t>分布系统或基于内存池上的数据共享，与内存资源共享到底是什么样的关系？</a:t>
            </a:r>
            <a:endParaRPr lang="en-US" altLang="zh-CN" dirty="0"/>
          </a:p>
          <a:p>
            <a:pPr marL="761993" indent="-457200">
              <a:buFont typeface="+mj-lt"/>
              <a:buAutoNum type="arabicPeriod"/>
            </a:pPr>
            <a:r>
              <a:rPr lang="zh-CN" altLang="en-US" dirty="0"/>
              <a:t>内存池的共享，能否绕过内存地址空间的共享而得到？</a:t>
            </a:r>
            <a:endParaRPr lang="en-US" altLang="zh-CN" dirty="0"/>
          </a:p>
          <a:p>
            <a:pPr marL="761993" indent="-457200">
              <a:buFont typeface="+mj-lt"/>
              <a:buAutoNum type="arabicPeriod"/>
            </a:pPr>
            <a:r>
              <a:rPr lang="zh-CN" altLang="en-US" dirty="0"/>
              <a:t>内存池的访问，可否抽象成更高级的语义描述实现？</a:t>
            </a:r>
            <a:endParaRPr lang="en-US" altLang="zh-CN" dirty="0"/>
          </a:p>
          <a:p>
            <a:pPr marL="761993" indent="-457200">
              <a:buFont typeface="+mj-lt"/>
              <a:buAutoNum type="arabicPeriod"/>
            </a:pPr>
            <a:r>
              <a:rPr lang="zh-CN" altLang="en-US" dirty="0"/>
              <a:t>共享内存访问的性能，能否突破全局</a:t>
            </a:r>
            <a:r>
              <a:rPr lang="en-US" altLang="zh-CN" dirty="0" err="1"/>
              <a:t>linerazability</a:t>
            </a:r>
            <a:r>
              <a:rPr lang="zh-CN" altLang="en-US" dirty="0"/>
              <a:t>的限制</a:t>
            </a:r>
            <a:endParaRPr lang="en-US" altLang="zh-CN" dirty="0"/>
          </a:p>
          <a:p>
            <a:pPr marL="761993" indent="-457200">
              <a:buFont typeface="+mj-lt"/>
              <a:buAutoNum type="arabicPeriod"/>
            </a:pPr>
            <a:endParaRPr lang="en-US" altLang="zh-CN" dirty="0"/>
          </a:p>
          <a:p>
            <a:pPr marL="761993" indent="-457200">
              <a:buFont typeface="+mj-lt"/>
              <a:buAutoNum type="arabicPeriod"/>
            </a:pPr>
            <a:endParaRPr lang="en-US" dirty="0"/>
          </a:p>
        </p:txBody>
      </p:sp>
    </p:spTree>
    <p:extLst>
      <p:ext uri="{BB962C8B-B14F-4D97-AF65-F5344CB8AC3E}">
        <p14:creationId xmlns:p14="http://schemas.microsoft.com/office/powerpoint/2010/main" val="23663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2A023B-3607-4CCA-8F25-9EC55D8DBBAE}"/>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3" name="Subtitle 2">
            <a:extLst>
              <a:ext uri="{FF2B5EF4-FFF2-40B4-BE49-F238E27FC236}">
                <a16:creationId xmlns:a16="http://schemas.microsoft.com/office/drawing/2014/main" id="{E1A7CDCF-C173-4175-8FB0-816CFB749248}"/>
              </a:ext>
            </a:extLst>
          </p:cNvPr>
          <p:cNvSpPr>
            <a:spLocks noGrp="1"/>
          </p:cNvSpPr>
          <p:nvPr>
            <p:ph type="subTitle" idx="1"/>
          </p:nvPr>
        </p:nvSpPr>
        <p:spPr/>
        <p:txBody>
          <a:bodyPr/>
          <a:lstStyle/>
          <a:p>
            <a:r>
              <a:rPr lang="zh-CN" altLang="en-US" dirty="0"/>
              <a:t>解决思路</a:t>
            </a:r>
            <a:endParaRPr lang="en-US" dirty="0"/>
          </a:p>
        </p:txBody>
      </p:sp>
      <p:sp>
        <p:nvSpPr>
          <p:cNvPr id="4" name="Text Placeholder 3">
            <a:extLst>
              <a:ext uri="{FF2B5EF4-FFF2-40B4-BE49-F238E27FC236}">
                <a16:creationId xmlns:a16="http://schemas.microsoft.com/office/drawing/2014/main" id="{6FAAD283-D319-40B0-B048-005AF4C2DFC5}"/>
              </a:ext>
            </a:extLst>
          </p:cNvPr>
          <p:cNvSpPr>
            <a:spLocks noGrp="1"/>
          </p:cNvSpPr>
          <p:nvPr>
            <p:ph type="body" idx="2"/>
          </p:nvPr>
        </p:nvSpPr>
        <p:spPr/>
        <p:txBody>
          <a:bodyPr/>
          <a:lstStyle/>
          <a:p>
            <a:r>
              <a:rPr lang="zh-CN" altLang="en-US" dirty="0"/>
              <a:t>计算的抽象对</a:t>
            </a:r>
            <a:r>
              <a:rPr lang="en-US" altLang="zh-CN" dirty="0"/>
              <a:t>memory</a:t>
            </a:r>
            <a:r>
              <a:rPr lang="zh-CN" altLang="en-US" dirty="0"/>
              <a:t>不应该是简单的“读”和“写”。可以引入</a:t>
            </a:r>
            <a:r>
              <a:rPr lang="en-US" altLang="zh-CN" dirty="0"/>
              <a:t>Active Memory</a:t>
            </a:r>
            <a:r>
              <a:rPr lang="zh-CN" altLang="en-US" dirty="0"/>
              <a:t>的概念。</a:t>
            </a:r>
            <a:endParaRPr lang="en-US" altLang="zh-CN" dirty="0"/>
          </a:p>
          <a:p>
            <a:r>
              <a:rPr lang="zh-CN" altLang="en-US" dirty="0"/>
              <a:t>计算是对数据的操作，这些操作的本质上可以分成两组，不需要同步的操作和需要同步的操作。</a:t>
            </a:r>
            <a:endParaRPr lang="en-US" altLang="zh-CN" dirty="0"/>
          </a:p>
          <a:p>
            <a:r>
              <a:rPr lang="zh-CN" altLang="en-US" dirty="0"/>
              <a:t>对与不需要同步的操作</a:t>
            </a:r>
            <a:r>
              <a:rPr lang="en-US" altLang="zh-CN" dirty="0"/>
              <a:t>(CRDT compatible)</a:t>
            </a:r>
            <a:r>
              <a:rPr lang="zh-CN" altLang="en-US" dirty="0"/>
              <a:t>，可以通过多副本的方式来消除对远程数据的访问。</a:t>
            </a:r>
            <a:endParaRPr lang="en-US" altLang="zh-CN" dirty="0"/>
          </a:p>
          <a:p>
            <a:r>
              <a:rPr lang="zh-CN" altLang="en-US" dirty="0"/>
              <a:t>对于需要同步的操作</a:t>
            </a:r>
            <a:r>
              <a:rPr lang="en-US" altLang="zh-CN" dirty="0"/>
              <a:t>(CRDT incompatible)</a:t>
            </a:r>
            <a:r>
              <a:rPr lang="zh-CN" altLang="en-US" dirty="0"/>
              <a:t>，可以通过减少同步的方式来降低对远程数据的访问。</a:t>
            </a:r>
            <a:endParaRPr lang="en-US" altLang="zh-CN" dirty="0"/>
          </a:p>
          <a:p>
            <a:r>
              <a:rPr lang="zh-CN" altLang="en-US" dirty="0"/>
              <a:t>从</a:t>
            </a:r>
            <a:r>
              <a:rPr lang="en-US" altLang="zh-CN" dirty="0"/>
              <a:t>Active Memory</a:t>
            </a:r>
            <a:r>
              <a:rPr lang="zh-CN" altLang="en-US" dirty="0"/>
              <a:t>的角度来说，可以不支持同步操作，只需要解决数据合并的问题。对于需要同步的操作，冲突解决本身就是数据合并的解法。这里需要解决的是这些同步操作的幂等问题，这些可以通过</a:t>
            </a:r>
            <a:r>
              <a:rPr lang="en-US" altLang="zh-CN" dirty="0"/>
              <a:t>transaction</a:t>
            </a:r>
            <a:r>
              <a:rPr lang="zh-CN" altLang="en-US" dirty="0"/>
              <a:t>语义和</a:t>
            </a:r>
            <a:r>
              <a:rPr lang="en-US" altLang="zh-CN" dirty="0"/>
              <a:t>serverless</a:t>
            </a:r>
            <a:r>
              <a:rPr lang="zh-CN" altLang="en-US" dirty="0"/>
              <a:t>语义来表达。</a:t>
            </a:r>
            <a:endParaRPr lang="en-US" altLang="zh-CN" dirty="0"/>
          </a:p>
          <a:p>
            <a:endParaRPr lang="en-US" altLang="zh-CN" dirty="0"/>
          </a:p>
          <a:p>
            <a:r>
              <a:rPr lang="zh-CN" altLang="en-US" dirty="0"/>
              <a:t>把计算和状态合并考虑，利用</a:t>
            </a:r>
            <a:r>
              <a:rPr lang="en-US" altLang="zh-CN" dirty="0"/>
              <a:t>Active Memory</a:t>
            </a:r>
            <a:r>
              <a:rPr lang="zh-CN" altLang="en-US" dirty="0"/>
              <a:t>，可以有效解决数据的共享和共用，平衡远程和本地的内存时延，访问降低数据使用的整体开销。</a:t>
            </a:r>
            <a:endParaRPr lang="en-US" altLang="zh-CN" dirty="0"/>
          </a:p>
          <a:p>
            <a:endParaRPr lang="en-US" altLang="zh-CN" dirty="0"/>
          </a:p>
        </p:txBody>
      </p:sp>
    </p:spTree>
    <p:extLst>
      <p:ext uri="{BB962C8B-B14F-4D97-AF65-F5344CB8AC3E}">
        <p14:creationId xmlns:p14="http://schemas.microsoft.com/office/powerpoint/2010/main" val="61387480"/>
      </p:ext>
    </p:extLst>
  </p:cSld>
  <p:clrMapOvr>
    <a:masterClrMapping/>
  </p:clrMapOvr>
</p:sld>
</file>

<file path=ppt/theme/theme1.xml><?xml version="1.0" encoding="utf-8"?>
<a:theme xmlns:a="http://schemas.openxmlformats.org/drawingml/2006/main" name="5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26B58A8FAD4A4E85C1DCEF7CCFBBF2" ma:contentTypeVersion="12" ma:contentTypeDescription="Create a new document." ma:contentTypeScope="" ma:versionID="01c6f56f51e66159058d34791cfb5d79">
  <xsd:schema xmlns:xsd="http://www.w3.org/2001/XMLSchema" xmlns:xs="http://www.w3.org/2001/XMLSchema" xmlns:p="http://schemas.microsoft.com/office/2006/metadata/properties" xmlns:ns3="bf34258b-9027-4758-8063-5917212122fb" xmlns:ns4="7409d301-a4cf-40a6-bfee-dbaca44f6b76" targetNamespace="http://schemas.microsoft.com/office/2006/metadata/properties" ma:root="true" ma:fieldsID="d49558f5ac7c7e1de7e295ce7c85ce69" ns3:_="" ns4:_="">
    <xsd:import namespace="bf34258b-9027-4758-8063-5917212122fb"/>
    <xsd:import namespace="7409d301-a4cf-40a6-bfee-dbaca44f6b7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4258b-9027-4758-8063-5917212122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09d301-a4cf-40a6-bfee-dbaca44f6b7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B1D1B0-E1AF-4219-B47F-1D300B06E9A2}">
  <ds:schemaRefs>
    <ds:schemaRef ds:uri="http://schemas.microsoft.com/sharepoint/v3/contenttype/forms"/>
  </ds:schemaRefs>
</ds:datastoreItem>
</file>

<file path=customXml/itemProps2.xml><?xml version="1.0" encoding="utf-8"?>
<ds:datastoreItem xmlns:ds="http://schemas.openxmlformats.org/officeDocument/2006/customXml" ds:itemID="{D7DB0326-3D70-41CC-918B-8A3CC8814497}">
  <ds:schemaRefs>
    <ds:schemaRef ds:uri="http://schemas.microsoft.com/office/2006/metadata/properties"/>
    <ds:schemaRef ds:uri="7409d301-a4cf-40a6-bfee-dbaca44f6b76"/>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bf34258b-9027-4758-8063-5917212122fb"/>
    <ds:schemaRef ds:uri="http://www.w3.org/XML/1998/namespace"/>
    <ds:schemaRef ds:uri="http://purl.org/dc/terms/"/>
  </ds:schemaRefs>
</ds:datastoreItem>
</file>

<file path=customXml/itemProps3.xml><?xml version="1.0" encoding="utf-8"?>
<ds:datastoreItem xmlns:ds="http://schemas.openxmlformats.org/officeDocument/2006/customXml" ds:itemID="{89413D02-D4B2-4886-AE37-9445760AB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4258b-9027-4758-8063-5917212122fb"/>
    <ds:schemaRef ds:uri="7409d301-a4cf-40a6-bfee-dbaca44f6b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14773</TotalTime>
  <Words>2817</Words>
  <Application>Microsoft Office PowerPoint</Application>
  <PresentationFormat>Widescreen</PresentationFormat>
  <Paragraphs>164</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Microsoft YaHei</vt:lpstr>
      <vt:lpstr>Arial</vt:lpstr>
      <vt:lpstr>Calibri</vt:lpstr>
      <vt:lpstr>Calibri Light</vt:lpstr>
      <vt:lpstr>Courier New</vt:lpstr>
      <vt:lpstr>5_Custom Design</vt:lpstr>
      <vt:lpstr>Custom Design</vt:lpstr>
      <vt:lpstr>1_Office Theme</vt:lpstr>
      <vt:lpstr>“汗青”2022项目展望</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汗青项目 ---- 总结与展望</dc:title>
  <dc:creator>Nelson Liao</dc:creator>
  <cp:lastModifiedBy>Nelson Liao</cp:lastModifiedBy>
  <cp:revision>27</cp:revision>
  <dcterms:created xsi:type="dcterms:W3CDTF">2020-12-11T16:59:06Z</dcterms:created>
  <dcterms:modified xsi:type="dcterms:W3CDTF">2022-01-20T17:11:33Z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1610423602</vt:lpwstr>
  </property>
  <property fmtid="{D5CDD505-2E9C-101B-9397-08002B2CF9AE}" pid="6" name="ContentTypeId">
    <vt:lpwstr>0x010100DA26B58A8FAD4A4E85C1DCEF7CCFBBF2</vt:lpwstr>
  </property>
</Properties>
</file>