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5" r:id="rId5"/>
    <p:sldId id="2342" r:id="rId6"/>
    <p:sldId id="349" r:id="rId7"/>
    <p:sldId id="2328" r:id="rId8"/>
    <p:sldId id="2329" r:id="rId9"/>
    <p:sldId id="2330" r:id="rId10"/>
    <p:sldId id="2336" r:id="rId11"/>
    <p:sldId id="2331" r:id="rId12"/>
    <p:sldId id="2335" r:id="rId13"/>
    <p:sldId id="2337" r:id="rId14"/>
    <p:sldId id="233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A9871D-157D-49DA-8CB1-355B56364760}" v="9" dt="2022-01-19T18:53:27.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4660"/>
  </p:normalViewPr>
  <p:slideViewPr>
    <p:cSldViewPr snapToGrid="0">
      <p:cViewPr varScale="1">
        <p:scale>
          <a:sx n="69" d="100"/>
          <a:sy n="69" d="100"/>
        </p:scale>
        <p:origin x="4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lson Liao" userId="002f6f58-703b-4cdd-b9f5-958aabaa73c3" providerId="ADAL" clId="{97A9871D-157D-49DA-8CB1-355B56364760}"/>
    <pc:docChg chg="undo custSel modSld">
      <pc:chgData name="Nelson Liao" userId="002f6f58-703b-4cdd-b9f5-958aabaa73c3" providerId="ADAL" clId="{97A9871D-157D-49DA-8CB1-355B56364760}" dt="2022-01-20T18:21:18.525" v="12" actId="20577"/>
      <pc:docMkLst>
        <pc:docMk/>
      </pc:docMkLst>
      <pc:sldChg chg="modSp mod">
        <pc:chgData name="Nelson Liao" userId="002f6f58-703b-4cdd-b9f5-958aabaa73c3" providerId="ADAL" clId="{97A9871D-157D-49DA-8CB1-355B56364760}" dt="2022-01-20T18:21:18.525" v="12" actId="20577"/>
        <pc:sldMkLst>
          <pc:docMk/>
          <pc:sldMk cId="2382044249" sldId="2342"/>
        </pc:sldMkLst>
        <pc:spChg chg="mod">
          <ac:chgData name="Nelson Liao" userId="002f6f58-703b-4cdd-b9f5-958aabaa73c3" providerId="ADAL" clId="{97A9871D-157D-49DA-8CB1-355B56364760}" dt="2022-01-20T18:21:18.525" v="12" actId="20577"/>
          <ac:spMkLst>
            <pc:docMk/>
            <pc:sldMk cId="2382044249" sldId="2342"/>
            <ac:spMk id="4" creationId="{1993AD66-6F54-4FD0-90F0-7A4EED9852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51F-EFCC-4483-95B9-2AA6F379A4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57AC91-3218-4C76-B8E9-609BAA578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0CF047-DA2B-468B-93D6-F6CDE7FB7C46}"/>
              </a:ext>
            </a:extLst>
          </p:cNvPr>
          <p:cNvSpPr>
            <a:spLocks noGrp="1"/>
          </p:cNvSpPr>
          <p:nvPr>
            <p:ph type="dt" sz="half" idx="10"/>
          </p:nvPr>
        </p:nvSpPr>
        <p:spPr/>
        <p:txBody>
          <a:bodyPr/>
          <a:lstStyle/>
          <a:p>
            <a:fld id="{5C562944-687F-45FB-9607-0C381134A7BC}" type="datetimeFigureOut">
              <a:rPr lang="en-US" smtClean="0"/>
              <a:t>1/20/2022</a:t>
            </a:fld>
            <a:endParaRPr lang="en-US"/>
          </a:p>
        </p:txBody>
      </p:sp>
      <p:sp>
        <p:nvSpPr>
          <p:cNvPr id="5" name="Footer Placeholder 4">
            <a:extLst>
              <a:ext uri="{FF2B5EF4-FFF2-40B4-BE49-F238E27FC236}">
                <a16:creationId xmlns:a16="http://schemas.microsoft.com/office/drawing/2014/main" id="{58A28B58-FF8B-4387-9085-E97BCF220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D4F6F-2143-4A1D-B115-B8051A2F092A}"/>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82134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3F74-EF81-467B-95BE-CE782F3869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0E72A6-8E64-4004-95D2-1B4C4F3276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C1B94-1815-4A42-B29B-532D4F8EBB61}"/>
              </a:ext>
            </a:extLst>
          </p:cNvPr>
          <p:cNvSpPr>
            <a:spLocks noGrp="1"/>
          </p:cNvSpPr>
          <p:nvPr>
            <p:ph type="dt" sz="half" idx="10"/>
          </p:nvPr>
        </p:nvSpPr>
        <p:spPr/>
        <p:txBody>
          <a:bodyPr/>
          <a:lstStyle/>
          <a:p>
            <a:fld id="{5C562944-687F-45FB-9607-0C381134A7BC}" type="datetimeFigureOut">
              <a:rPr lang="en-US" smtClean="0"/>
              <a:t>1/20/2022</a:t>
            </a:fld>
            <a:endParaRPr lang="en-US"/>
          </a:p>
        </p:txBody>
      </p:sp>
      <p:sp>
        <p:nvSpPr>
          <p:cNvPr id="5" name="Footer Placeholder 4">
            <a:extLst>
              <a:ext uri="{FF2B5EF4-FFF2-40B4-BE49-F238E27FC236}">
                <a16:creationId xmlns:a16="http://schemas.microsoft.com/office/drawing/2014/main" id="{602F8CCA-631F-42B3-BC2E-E9E8D6624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1330C-6250-4F6A-A0CB-0ED05D37D161}"/>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141237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5F0133-E24A-477B-BA48-42C4F363BF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778AC4-42AF-4C39-9413-31B4C371E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FFF82-B870-4763-9950-8CAAC416B6E6}"/>
              </a:ext>
            </a:extLst>
          </p:cNvPr>
          <p:cNvSpPr>
            <a:spLocks noGrp="1"/>
          </p:cNvSpPr>
          <p:nvPr>
            <p:ph type="dt" sz="half" idx="10"/>
          </p:nvPr>
        </p:nvSpPr>
        <p:spPr/>
        <p:txBody>
          <a:bodyPr/>
          <a:lstStyle/>
          <a:p>
            <a:fld id="{5C562944-687F-45FB-9607-0C381134A7BC}" type="datetimeFigureOut">
              <a:rPr lang="en-US" smtClean="0"/>
              <a:t>1/20/2022</a:t>
            </a:fld>
            <a:endParaRPr lang="en-US"/>
          </a:p>
        </p:txBody>
      </p:sp>
      <p:sp>
        <p:nvSpPr>
          <p:cNvPr id="5" name="Footer Placeholder 4">
            <a:extLst>
              <a:ext uri="{FF2B5EF4-FFF2-40B4-BE49-F238E27FC236}">
                <a16:creationId xmlns:a16="http://schemas.microsoft.com/office/drawing/2014/main" id="{924AD69E-B2E4-4399-B3BC-ECE1EF486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2DFDD-61BC-4707-8AB1-9BBE84C18482}"/>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167094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cend">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2000" cy="5638471"/>
          </a:xfrm>
          <a:prstGeom prst="rect">
            <a:avLst/>
          </a:prstGeom>
        </p:spPr>
      </p:pic>
      <p:sp>
        <p:nvSpPr>
          <p:cNvPr id="8" name="L 形 7"/>
          <p:cNvSpPr/>
          <p:nvPr userDrawn="1"/>
        </p:nvSpPr>
        <p:spPr>
          <a:xfrm rot="5400000">
            <a:off x="7926733" y="1657695"/>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solidFill>
                <a:srgbClr val="1D1D1A"/>
              </a:solidFill>
            </a:endParaRPr>
          </a:p>
        </p:txBody>
      </p:sp>
      <p:sp>
        <p:nvSpPr>
          <p:cNvPr id="5" name="Title 1">
            <a:extLst>
              <a:ext uri="{FF2B5EF4-FFF2-40B4-BE49-F238E27FC236}">
                <a16:creationId xmlns:a16="http://schemas.microsoft.com/office/drawing/2014/main" id="{C975CC09-2FFC-3347-952F-0382FEC9D1BD}"/>
              </a:ext>
            </a:extLst>
          </p:cNvPr>
          <p:cNvSpPr>
            <a:spLocks noGrp="1"/>
          </p:cNvSpPr>
          <p:nvPr>
            <p:ph type="ctrTitle"/>
          </p:nvPr>
        </p:nvSpPr>
        <p:spPr>
          <a:xfrm>
            <a:off x="898646" y="907093"/>
            <a:ext cx="6557247" cy="690255"/>
          </a:xfrm>
          <a:prstGeom prst="rect">
            <a:avLst/>
          </a:prstGeom>
        </p:spPr>
        <p:txBody>
          <a:bodyPr lIns="0" tIns="0" rIns="0" bIns="0" anchor="t">
            <a:normAutofit/>
          </a:bodyPr>
          <a:lstStyle>
            <a:lvl1pPr algn="l">
              <a:defRPr sz="3199" b="0" i="0">
                <a:solidFill>
                  <a:schemeClr val="tx1"/>
                </a:solidFill>
                <a:latin typeface="+mn-lt"/>
                <a:ea typeface="Microsoft YaHei" panose="020B0503020204020204" pitchFamily="34" charset="-122"/>
              </a:defRPr>
            </a:lvl1pPr>
          </a:lstStyle>
          <a:p>
            <a:r>
              <a:rPr lang="en-US" altLang="zh-CN"/>
              <a:t>Click to edit Master title style</a:t>
            </a:r>
            <a:endParaRPr lang="en-US" dirty="0"/>
          </a:p>
        </p:txBody>
      </p:sp>
      <p:sp>
        <p:nvSpPr>
          <p:cNvPr id="6" name="Text Placeholder 2">
            <a:extLst>
              <a:ext uri="{FF2B5EF4-FFF2-40B4-BE49-F238E27FC236}">
                <a16:creationId xmlns:a16="http://schemas.microsoft.com/office/drawing/2014/main" id="{A70F0B11-A0FE-BD42-BECB-C879A05F5D43}"/>
              </a:ext>
            </a:extLst>
          </p:cNvPr>
          <p:cNvSpPr>
            <a:spLocks noGrp="1"/>
          </p:cNvSpPr>
          <p:nvPr>
            <p:ph type="body" sz="quarter" idx="10"/>
          </p:nvPr>
        </p:nvSpPr>
        <p:spPr>
          <a:xfrm>
            <a:off x="935639" y="1940430"/>
            <a:ext cx="6520253" cy="1148459"/>
          </a:xfrm>
          <a:prstGeom prst="rect">
            <a:avLst/>
          </a:prstGeom>
        </p:spPr>
        <p:txBody>
          <a:bodyPr/>
          <a:lstStyle>
            <a:lvl1pPr>
              <a:defRPr sz="1399">
                <a:solidFill>
                  <a:schemeClr val="tx1"/>
                </a:solidFill>
              </a:defRPr>
            </a:lvl1pPr>
            <a:lvl2pPr>
              <a:defRPr sz="1399"/>
            </a:lvl2pPr>
            <a:lvl3pPr>
              <a:defRPr sz="1399"/>
            </a:lvl3pPr>
            <a:lvl4pPr>
              <a:defRPr sz="1399"/>
            </a:lvl4pPr>
            <a:lvl5pPr>
              <a:defRPr sz="1399"/>
            </a:lvl5pPr>
          </a:lstStyle>
          <a:p>
            <a:pPr lvl="0"/>
            <a:r>
              <a:rPr lang="en-US" altLang="zh-CN"/>
              <a:t>Click to edit Master text styles</a:t>
            </a:r>
          </a:p>
          <a:p>
            <a:pPr lvl="1"/>
            <a:r>
              <a:rPr lang="en-US" altLang="zh-CN"/>
              <a:t>Second level</a:t>
            </a:r>
          </a:p>
        </p:txBody>
      </p:sp>
    </p:spTree>
    <p:extLst>
      <p:ext uri="{BB962C8B-B14F-4D97-AF65-F5344CB8AC3E}">
        <p14:creationId xmlns:p14="http://schemas.microsoft.com/office/powerpoint/2010/main" val="3680820396"/>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7_标题幻灯片">
  <p:cSld name="7_标题幻灯片">
    <p:spTree>
      <p:nvGrpSpPr>
        <p:cNvPr id="1" name="Shape 52"/>
        <p:cNvGrpSpPr/>
        <p:nvPr/>
      </p:nvGrpSpPr>
      <p:grpSpPr>
        <a:xfrm>
          <a:off x="0" y="0"/>
          <a:ext cx="0" cy="0"/>
          <a:chOff x="0" y="0"/>
          <a:chExt cx="0" cy="0"/>
        </a:xfrm>
      </p:grpSpPr>
      <p:sp>
        <p:nvSpPr>
          <p:cNvPr id="55" name="Google Shape;55;p10"/>
          <p:cNvSpPr txBox="1">
            <a:spLocks noGrp="1"/>
          </p:cNvSpPr>
          <p:nvPr>
            <p:ph type="sldNum" idx="12"/>
          </p:nvPr>
        </p:nvSpPr>
        <p:spPr>
          <a:xfrm>
            <a:off x="735486" y="6292174"/>
            <a:ext cx="432903" cy="36512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00">
                <a:solidFill>
                  <a:srgbClr val="000000"/>
                </a:solidFill>
                <a:latin typeface="Arial"/>
                <a:ea typeface="Arial"/>
                <a:cs typeface="Arial"/>
                <a:sym typeface="Arial"/>
              </a:defRPr>
            </a:lvl1pPr>
            <a:lvl2pPr marL="0" marR="0" lvl="1" indent="0" algn="l" rtl="0">
              <a:spcBef>
                <a:spcPts val="0"/>
              </a:spcBef>
              <a:buNone/>
              <a:defRPr sz="1000">
                <a:solidFill>
                  <a:srgbClr val="000000"/>
                </a:solidFill>
                <a:latin typeface="Arial"/>
                <a:ea typeface="Arial"/>
                <a:cs typeface="Arial"/>
                <a:sym typeface="Arial"/>
              </a:defRPr>
            </a:lvl2pPr>
            <a:lvl3pPr marL="0" marR="0" lvl="2" indent="0" algn="l" rtl="0">
              <a:spcBef>
                <a:spcPts val="0"/>
              </a:spcBef>
              <a:buNone/>
              <a:defRPr sz="1000">
                <a:solidFill>
                  <a:srgbClr val="000000"/>
                </a:solidFill>
                <a:latin typeface="Arial"/>
                <a:ea typeface="Arial"/>
                <a:cs typeface="Arial"/>
                <a:sym typeface="Arial"/>
              </a:defRPr>
            </a:lvl3pPr>
            <a:lvl4pPr marL="0" marR="0" lvl="3" indent="0" algn="l" rtl="0">
              <a:spcBef>
                <a:spcPts val="0"/>
              </a:spcBef>
              <a:buNone/>
              <a:defRPr sz="1000">
                <a:solidFill>
                  <a:srgbClr val="000000"/>
                </a:solidFill>
                <a:latin typeface="Arial"/>
                <a:ea typeface="Arial"/>
                <a:cs typeface="Arial"/>
                <a:sym typeface="Arial"/>
              </a:defRPr>
            </a:lvl4pPr>
            <a:lvl5pPr marL="0" marR="0" lvl="4" indent="0" algn="l" rtl="0">
              <a:spcBef>
                <a:spcPts val="0"/>
              </a:spcBef>
              <a:buNone/>
              <a:defRPr sz="1000">
                <a:solidFill>
                  <a:srgbClr val="000000"/>
                </a:solidFill>
                <a:latin typeface="Arial"/>
                <a:ea typeface="Arial"/>
                <a:cs typeface="Arial"/>
                <a:sym typeface="Arial"/>
              </a:defRPr>
            </a:lvl5pPr>
            <a:lvl6pPr marL="0" marR="0" lvl="5" indent="0" algn="l" rtl="0">
              <a:spcBef>
                <a:spcPts val="0"/>
              </a:spcBef>
              <a:buNone/>
              <a:defRPr sz="1000">
                <a:solidFill>
                  <a:srgbClr val="000000"/>
                </a:solidFill>
                <a:latin typeface="Arial"/>
                <a:ea typeface="Arial"/>
                <a:cs typeface="Arial"/>
                <a:sym typeface="Arial"/>
              </a:defRPr>
            </a:lvl6pPr>
            <a:lvl7pPr marL="0" marR="0" lvl="6" indent="0" algn="l" rtl="0">
              <a:spcBef>
                <a:spcPts val="0"/>
              </a:spcBef>
              <a:buNone/>
              <a:defRPr sz="1000">
                <a:solidFill>
                  <a:srgbClr val="000000"/>
                </a:solidFill>
                <a:latin typeface="Arial"/>
                <a:ea typeface="Arial"/>
                <a:cs typeface="Arial"/>
                <a:sym typeface="Arial"/>
              </a:defRPr>
            </a:lvl7pPr>
            <a:lvl8pPr marL="0" marR="0" lvl="7" indent="0" algn="l" rtl="0">
              <a:spcBef>
                <a:spcPts val="0"/>
              </a:spcBef>
              <a:buNone/>
              <a:defRPr sz="1000">
                <a:solidFill>
                  <a:srgbClr val="000000"/>
                </a:solidFill>
                <a:latin typeface="Arial"/>
                <a:ea typeface="Arial"/>
                <a:cs typeface="Arial"/>
                <a:sym typeface="Arial"/>
              </a:defRPr>
            </a:lvl8pPr>
            <a:lvl9pPr marL="0" marR="0" lvl="8" indent="0" algn="l" rtl="0">
              <a:spcBef>
                <a:spcPts val="0"/>
              </a:spcBef>
              <a:buNone/>
              <a:defRPr sz="1000">
                <a:solidFill>
                  <a:srgbClr val="000000"/>
                </a:solidFill>
                <a:latin typeface="Arial"/>
                <a:ea typeface="Arial"/>
                <a:cs typeface="Arial"/>
                <a:sym typeface="Arial"/>
              </a:defRPr>
            </a:lvl9pPr>
          </a:lstStyle>
          <a:p>
            <a:fld id="{00000000-1234-1234-1234-123412341234}" type="slidenum">
              <a:rPr lang="en-US" smtClean="0"/>
              <a:pPr/>
              <a:t>‹#›</a:t>
            </a:fld>
            <a:endParaRPr lang="en-US"/>
          </a:p>
        </p:txBody>
      </p:sp>
      <p:sp>
        <p:nvSpPr>
          <p:cNvPr id="56" name="Google Shape;56;p10"/>
          <p:cNvSpPr txBox="1"/>
          <p:nvPr/>
        </p:nvSpPr>
        <p:spPr>
          <a:xfrm>
            <a:off x="611843" y="1332617"/>
            <a:ext cx="10997061" cy="4631907"/>
          </a:xfrm>
          <a:prstGeom prst="rect">
            <a:avLst/>
          </a:prstGeom>
          <a:noFill/>
          <a:ln>
            <a:noFill/>
          </a:ln>
        </p:spPr>
        <p:txBody>
          <a:bodyPr spcFirstLastPara="1" wrap="square" lIns="121900" tIns="60933" rIns="121900" bIns="60933" anchor="t" anchorCtr="0">
            <a:noAutofit/>
          </a:bodyPr>
          <a:lstStyle/>
          <a:p>
            <a:pPr marL="0" marR="0" lvl="0" indent="0" algn="l" rtl="0">
              <a:lnSpc>
                <a:spcPct val="90000"/>
              </a:lnSpc>
              <a:spcBef>
                <a:spcPts val="0"/>
              </a:spcBef>
              <a:spcAft>
                <a:spcPts val="0"/>
              </a:spcAft>
              <a:buClr>
                <a:srgbClr val="1D1D1B"/>
              </a:buClr>
              <a:buSzPts val="1400"/>
              <a:buFont typeface="Arial"/>
              <a:buNone/>
            </a:pPr>
            <a:br>
              <a:rPr lang="en-US" sz="1867">
                <a:solidFill>
                  <a:srgbClr val="1D1D1B"/>
                </a:solidFill>
                <a:latin typeface="Arial"/>
                <a:ea typeface="Arial"/>
                <a:cs typeface="Arial"/>
                <a:sym typeface="Arial"/>
              </a:rPr>
            </a:br>
            <a:endParaRPr sz="1867">
              <a:solidFill>
                <a:schemeClr val="dk1"/>
              </a:solidFill>
              <a:latin typeface="Arial"/>
              <a:ea typeface="Arial"/>
              <a:cs typeface="Arial"/>
              <a:sym typeface="Arial"/>
            </a:endParaRPr>
          </a:p>
        </p:txBody>
      </p:sp>
      <p:sp>
        <p:nvSpPr>
          <p:cNvPr id="57" name="Google Shape;57;p10"/>
          <p:cNvSpPr txBox="1">
            <a:spLocks noGrp="1"/>
          </p:cNvSpPr>
          <p:nvPr>
            <p:ph type="subTitle" idx="1"/>
          </p:nvPr>
        </p:nvSpPr>
        <p:spPr>
          <a:xfrm>
            <a:off x="729539" y="514557"/>
            <a:ext cx="10736445" cy="607808"/>
          </a:xfrm>
          <a:prstGeom prst="rect">
            <a:avLst/>
          </a:prstGeom>
          <a:noFill/>
          <a:ln>
            <a:noFill/>
          </a:ln>
        </p:spPr>
        <p:txBody>
          <a:bodyPr spcFirstLastPara="1" wrap="square" lIns="0" tIns="0" rIns="0" bIns="0" anchor="t" anchorCtr="0"/>
          <a:lstStyle>
            <a:lvl1pPr marR="0" lvl="0" algn="l" rtl="0">
              <a:lnSpc>
                <a:spcPct val="110000"/>
              </a:lnSpc>
              <a:spcBef>
                <a:spcPts val="0"/>
              </a:spcBef>
              <a:spcAft>
                <a:spcPts val="0"/>
              </a:spcAft>
              <a:buClr>
                <a:srgbClr val="1D1D1B"/>
              </a:buClr>
              <a:buSzPts val="2400"/>
              <a:buFont typeface="Arial"/>
              <a:buNone/>
              <a:defRPr sz="3200" b="0" i="0" u="none" strike="noStrike" cap="none">
                <a:solidFill>
                  <a:srgbClr val="1D1D1B"/>
                </a:solidFill>
                <a:latin typeface="Arial"/>
                <a:ea typeface="Arial"/>
                <a:cs typeface="Arial"/>
                <a:sym typeface="Arial"/>
              </a:defRPr>
            </a:lvl1pPr>
            <a:lvl2pPr marR="0" lvl="1" algn="ctr" rtl="0">
              <a:lnSpc>
                <a:spcPct val="90000"/>
              </a:lnSpc>
              <a:spcBef>
                <a:spcPts val="667"/>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2pPr>
            <a:lvl3pPr marR="0" lvl="2" algn="ctr" rtl="0">
              <a:lnSpc>
                <a:spcPct val="90000"/>
              </a:lnSpc>
              <a:spcBef>
                <a:spcPts val="667"/>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3pPr>
            <a:lvl4pPr marR="0" lvl="3"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4pPr>
            <a:lvl5pPr marR="0" lvl="4"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5pPr>
            <a:lvl6pPr marR="0" lvl="5"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6pPr>
            <a:lvl7pPr marR="0" lvl="6"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7pPr>
            <a:lvl8pPr marR="0" lvl="7"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8pPr>
            <a:lvl9pPr marR="0" lvl="8"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9pPr>
          </a:lstStyle>
          <a:p>
            <a:endParaRPr/>
          </a:p>
        </p:txBody>
      </p:sp>
      <p:sp>
        <p:nvSpPr>
          <p:cNvPr id="58" name="Google Shape;58;p10"/>
          <p:cNvSpPr txBox="1">
            <a:spLocks noGrp="1"/>
          </p:cNvSpPr>
          <p:nvPr>
            <p:ph type="body" idx="2"/>
          </p:nvPr>
        </p:nvSpPr>
        <p:spPr>
          <a:xfrm>
            <a:off x="736620" y="1525770"/>
            <a:ext cx="10729365" cy="4278687"/>
          </a:xfrm>
          <a:prstGeom prst="rect">
            <a:avLst/>
          </a:prstGeom>
          <a:noFill/>
          <a:ln>
            <a:noFill/>
          </a:ln>
        </p:spPr>
        <p:txBody>
          <a:bodyPr spcFirstLastPara="1" wrap="square" lIns="0" tIns="0" rIns="0" bIns="0" anchor="t" anchorCtr="0"/>
          <a:lstStyle>
            <a:lvl1pPr marL="609585" marR="0" lvl="0" indent="-304792" algn="l" rtl="0">
              <a:lnSpc>
                <a:spcPct val="85714"/>
              </a:lnSpc>
              <a:spcBef>
                <a:spcPts val="1333"/>
              </a:spcBef>
              <a:spcAft>
                <a:spcPts val="0"/>
              </a:spcAft>
              <a:buClr>
                <a:srgbClr val="1D1D1B"/>
              </a:buClr>
              <a:buSzPts val="1400"/>
              <a:buFont typeface="Arial"/>
              <a:buNone/>
              <a:defRPr sz="1867" b="0" i="0" u="none" strike="noStrike" cap="none">
                <a:solidFill>
                  <a:srgbClr val="1D1D1B"/>
                </a:solidFill>
                <a:latin typeface="Arial"/>
                <a:ea typeface="Arial"/>
                <a:cs typeface="Arial"/>
                <a:sym typeface="Arial"/>
              </a:defRPr>
            </a:lvl1pPr>
            <a:lvl2pPr marL="1219170" marR="0" lvl="1"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2pPr>
            <a:lvl3pPr marL="1828754" marR="0" lvl="2"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3pPr>
            <a:lvl4pPr marL="2438339" marR="0" lvl="3"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4pPr>
            <a:lvl5pPr marL="3047924" marR="0" lvl="4"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5pPr>
            <a:lvl6pPr marL="3657509" marR="0" lvl="5"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6pPr>
            <a:lvl7pPr marL="4267093" marR="0" lvl="6"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7pPr>
            <a:lvl8pPr marL="4876678" marR="0" lvl="7"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8pPr>
            <a:lvl9pPr marL="5486263" marR="0" lvl="8"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0350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C7E9-224F-4DBC-8BC0-FB28D6443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21B60-7439-459A-9BF3-D131CB19CF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F843D-1F83-4FEA-84A5-8E30E2F951D4}"/>
              </a:ext>
            </a:extLst>
          </p:cNvPr>
          <p:cNvSpPr>
            <a:spLocks noGrp="1"/>
          </p:cNvSpPr>
          <p:nvPr>
            <p:ph type="dt" sz="half" idx="10"/>
          </p:nvPr>
        </p:nvSpPr>
        <p:spPr/>
        <p:txBody>
          <a:bodyPr/>
          <a:lstStyle/>
          <a:p>
            <a:fld id="{5C562944-687F-45FB-9607-0C381134A7BC}" type="datetimeFigureOut">
              <a:rPr lang="en-US" smtClean="0"/>
              <a:t>1/20/2022</a:t>
            </a:fld>
            <a:endParaRPr lang="en-US"/>
          </a:p>
        </p:txBody>
      </p:sp>
      <p:sp>
        <p:nvSpPr>
          <p:cNvPr id="5" name="Footer Placeholder 4">
            <a:extLst>
              <a:ext uri="{FF2B5EF4-FFF2-40B4-BE49-F238E27FC236}">
                <a16:creationId xmlns:a16="http://schemas.microsoft.com/office/drawing/2014/main" id="{6C47983B-0856-4D17-89AE-27D2C363A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BF791-E5A9-463D-8FB5-D81F90848241}"/>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361392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D53-1391-469F-83D4-EE6604912E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D84184-AE3F-4B63-A0CA-C37B980BF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CE1796-F9D9-43CE-ABC9-BE30E7132F8A}"/>
              </a:ext>
            </a:extLst>
          </p:cNvPr>
          <p:cNvSpPr>
            <a:spLocks noGrp="1"/>
          </p:cNvSpPr>
          <p:nvPr>
            <p:ph type="dt" sz="half" idx="10"/>
          </p:nvPr>
        </p:nvSpPr>
        <p:spPr/>
        <p:txBody>
          <a:bodyPr/>
          <a:lstStyle/>
          <a:p>
            <a:fld id="{5C562944-687F-45FB-9607-0C381134A7BC}" type="datetimeFigureOut">
              <a:rPr lang="en-US" smtClean="0"/>
              <a:t>1/20/2022</a:t>
            </a:fld>
            <a:endParaRPr lang="en-US"/>
          </a:p>
        </p:txBody>
      </p:sp>
      <p:sp>
        <p:nvSpPr>
          <p:cNvPr id="5" name="Footer Placeholder 4">
            <a:extLst>
              <a:ext uri="{FF2B5EF4-FFF2-40B4-BE49-F238E27FC236}">
                <a16:creationId xmlns:a16="http://schemas.microsoft.com/office/drawing/2014/main" id="{F0D63F14-36D0-4F90-81FB-DCA685C55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C0F55-4180-42AC-9C13-1734D591DF85}"/>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415090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B29D-55F9-4227-9BFA-E55466FBC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995177-56A5-42B2-A861-85B9E526C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AF0A9E-C85C-46D7-8F31-493AD43ECF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349A0A-D60C-4612-A35A-B86CA7492170}"/>
              </a:ext>
            </a:extLst>
          </p:cNvPr>
          <p:cNvSpPr>
            <a:spLocks noGrp="1"/>
          </p:cNvSpPr>
          <p:nvPr>
            <p:ph type="dt" sz="half" idx="10"/>
          </p:nvPr>
        </p:nvSpPr>
        <p:spPr/>
        <p:txBody>
          <a:bodyPr/>
          <a:lstStyle/>
          <a:p>
            <a:fld id="{5C562944-687F-45FB-9607-0C381134A7BC}" type="datetimeFigureOut">
              <a:rPr lang="en-US" smtClean="0"/>
              <a:t>1/20/2022</a:t>
            </a:fld>
            <a:endParaRPr lang="en-US"/>
          </a:p>
        </p:txBody>
      </p:sp>
      <p:sp>
        <p:nvSpPr>
          <p:cNvPr id="6" name="Footer Placeholder 5">
            <a:extLst>
              <a:ext uri="{FF2B5EF4-FFF2-40B4-BE49-F238E27FC236}">
                <a16:creationId xmlns:a16="http://schemas.microsoft.com/office/drawing/2014/main" id="{B1B06B82-3A15-4F45-80B0-F0470CBC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AE25A-FEAD-4FD7-BB86-CF47FAC2241E}"/>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300732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15CB-3AD5-4CA6-A22B-8EEC5B35F6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370A6C-EED7-45E2-A48B-C4255B9DD8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14DFB8-44EC-49A8-87A8-23EF1FE7CE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A4B97-67AF-4796-87AA-92094B6B2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C2AD8-6700-43B0-AC02-98A7C9A7E6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2E0583-4AB9-4855-BA3E-00164D663D73}"/>
              </a:ext>
            </a:extLst>
          </p:cNvPr>
          <p:cNvSpPr>
            <a:spLocks noGrp="1"/>
          </p:cNvSpPr>
          <p:nvPr>
            <p:ph type="dt" sz="half" idx="10"/>
          </p:nvPr>
        </p:nvSpPr>
        <p:spPr/>
        <p:txBody>
          <a:bodyPr/>
          <a:lstStyle/>
          <a:p>
            <a:fld id="{5C562944-687F-45FB-9607-0C381134A7BC}" type="datetimeFigureOut">
              <a:rPr lang="en-US" smtClean="0"/>
              <a:t>1/20/2022</a:t>
            </a:fld>
            <a:endParaRPr lang="en-US"/>
          </a:p>
        </p:txBody>
      </p:sp>
      <p:sp>
        <p:nvSpPr>
          <p:cNvPr id="8" name="Footer Placeholder 7">
            <a:extLst>
              <a:ext uri="{FF2B5EF4-FFF2-40B4-BE49-F238E27FC236}">
                <a16:creationId xmlns:a16="http://schemas.microsoft.com/office/drawing/2014/main" id="{8AE93B18-08AF-4911-88AA-E7D068BAD8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3BF649-4191-44FE-B92C-6E38DBB8CCC8}"/>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141267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9585-56D8-4B5E-9B8B-C2FAB0671B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2CEFAB-FC37-41FC-BDE7-1CAD6FF6B5D5}"/>
              </a:ext>
            </a:extLst>
          </p:cNvPr>
          <p:cNvSpPr>
            <a:spLocks noGrp="1"/>
          </p:cNvSpPr>
          <p:nvPr>
            <p:ph type="dt" sz="half" idx="10"/>
          </p:nvPr>
        </p:nvSpPr>
        <p:spPr/>
        <p:txBody>
          <a:bodyPr/>
          <a:lstStyle/>
          <a:p>
            <a:fld id="{5C562944-687F-45FB-9607-0C381134A7BC}" type="datetimeFigureOut">
              <a:rPr lang="en-US" smtClean="0"/>
              <a:t>1/20/2022</a:t>
            </a:fld>
            <a:endParaRPr lang="en-US"/>
          </a:p>
        </p:txBody>
      </p:sp>
      <p:sp>
        <p:nvSpPr>
          <p:cNvPr id="4" name="Footer Placeholder 3">
            <a:extLst>
              <a:ext uri="{FF2B5EF4-FFF2-40B4-BE49-F238E27FC236}">
                <a16:creationId xmlns:a16="http://schemas.microsoft.com/office/drawing/2014/main" id="{C785CD00-FBFC-49C8-B246-A2314E9D0E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8C194-A24C-4DB3-96E5-93DB9B4947E9}"/>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21786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8CC335-397A-4F5F-A4D0-95CEE93009C8}"/>
              </a:ext>
            </a:extLst>
          </p:cNvPr>
          <p:cNvSpPr>
            <a:spLocks noGrp="1"/>
          </p:cNvSpPr>
          <p:nvPr>
            <p:ph type="dt" sz="half" idx="10"/>
          </p:nvPr>
        </p:nvSpPr>
        <p:spPr/>
        <p:txBody>
          <a:bodyPr/>
          <a:lstStyle/>
          <a:p>
            <a:fld id="{5C562944-687F-45FB-9607-0C381134A7BC}" type="datetimeFigureOut">
              <a:rPr lang="en-US" smtClean="0"/>
              <a:t>1/20/2022</a:t>
            </a:fld>
            <a:endParaRPr lang="en-US"/>
          </a:p>
        </p:txBody>
      </p:sp>
      <p:sp>
        <p:nvSpPr>
          <p:cNvPr id="3" name="Footer Placeholder 2">
            <a:extLst>
              <a:ext uri="{FF2B5EF4-FFF2-40B4-BE49-F238E27FC236}">
                <a16:creationId xmlns:a16="http://schemas.microsoft.com/office/drawing/2014/main" id="{4CBF7AE7-DA99-469F-ABB3-349AB78CA9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E06241-A8A3-480A-971C-8516A62384DB}"/>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205787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5ABB-156C-4A9B-A4E0-5ACD51A40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843DCA-D64A-407D-A5D5-036B35B69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D6D080-411E-4BCD-8885-A1B4A115F6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4FB39-76E4-45C9-823D-6FF5A5C12C0D}"/>
              </a:ext>
            </a:extLst>
          </p:cNvPr>
          <p:cNvSpPr>
            <a:spLocks noGrp="1"/>
          </p:cNvSpPr>
          <p:nvPr>
            <p:ph type="dt" sz="half" idx="10"/>
          </p:nvPr>
        </p:nvSpPr>
        <p:spPr/>
        <p:txBody>
          <a:bodyPr/>
          <a:lstStyle/>
          <a:p>
            <a:fld id="{5C562944-687F-45FB-9607-0C381134A7BC}" type="datetimeFigureOut">
              <a:rPr lang="en-US" smtClean="0"/>
              <a:t>1/20/2022</a:t>
            </a:fld>
            <a:endParaRPr lang="en-US"/>
          </a:p>
        </p:txBody>
      </p:sp>
      <p:sp>
        <p:nvSpPr>
          <p:cNvPr id="6" name="Footer Placeholder 5">
            <a:extLst>
              <a:ext uri="{FF2B5EF4-FFF2-40B4-BE49-F238E27FC236}">
                <a16:creationId xmlns:a16="http://schemas.microsoft.com/office/drawing/2014/main" id="{1395E6DA-1403-4FD9-AB93-2DCCA21D4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B2F9B-0DF3-4A3F-BC75-5F9D074F90E4}"/>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17626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4EB0-4B78-48A4-8C73-0CB455D15D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12119E-66FA-4AFB-8DC9-E89974262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3C323-1412-445B-8415-2ECE98FA2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9A927-2D15-451F-89A5-005501121518}"/>
              </a:ext>
            </a:extLst>
          </p:cNvPr>
          <p:cNvSpPr>
            <a:spLocks noGrp="1"/>
          </p:cNvSpPr>
          <p:nvPr>
            <p:ph type="dt" sz="half" idx="10"/>
          </p:nvPr>
        </p:nvSpPr>
        <p:spPr/>
        <p:txBody>
          <a:bodyPr/>
          <a:lstStyle/>
          <a:p>
            <a:fld id="{5C562944-687F-45FB-9607-0C381134A7BC}" type="datetimeFigureOut">
              <a:rPr lang="en-US" smtClean="0"/>
              <a:t>1/20/2022</a:t>
            </a:fld>
            <a:endParaRPr lang="en-US"/>
          </a:p>
        </p:txBody>
      </p:sp>
      <p:sp>
        <p:nvSpPr>
          <p:cNvPr id="6" name="Footer Placeholder 5">
            <a:extLst>
              <a:ext uri="{FF2B5EF4-FFF2-40B4-BE49-F238E27FC236}">
                <a16:creationId xmlns:a16="http://schemas.microsoft.com/office/drawing/2014/main" id="{5A093CE9-6D0D-4AC4-B17A-15B4FB717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A578B-D23F-42E2-8B5F-A4F5CB4423E0}"/>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2321032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F907F-EB83-4783-AC90-257C5804A1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F6EB7F-C349-486E-92D4-9ACC4EE0C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99853-F521-44CC-BB5B-6D1A6C913D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62944-687F-45FB-9607-0C381134A7BC}" type="datetimeFigureOut">
              <a:rPr lang="en-US" smtClean="0"/>
              <a:t>1/20/2022</a:t>
            </a:fld>
            <a:endParaRPr lang="en-US"/>
          </a:p>
        </p:txBody>
      </p:sp>
      <p:sp>
        <p:nvSpPr>
          <p:cNvPr id="5" name="Footer Placeholder 4">
            <a:extLst>
              <a:ext uri="{FF2B5EF4-FFF2-40B4-BE49-F238E27FC236}">
                <a16:creationId xmlns:a16="http://schemas.microsoft.com/office/drawing/2014/main" id="{DAA15E22-C6F1-4777-A7CE-A7EF28ADB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D11E48-B86F-4B14-BAE1-6000E917F5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992B3-DED0-4E04-91CA-71DE274C7F41}" type="slidenum">
              <a:rPr lang="en-US" smtClean="0"/>
              <a:t>‹#›</a:t>
            </a:fld>
            <a:endParaRPr lang="en-US"/>
          </a:p>
        </p:txBody>
      </p:sp>
    </p:spTree>
    <p:extLst>
      <p:ext uri="{BB962C8B-B14F-4D97-AF65-F5344CB8AC3E}">
        <p14:creationId xmlns:p14="http://schemas.microsoft.com/office/powerpoint/2010/main" val="3792034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xfrm>
            <a:off x="854212" y="1357575"/>
            <a:ext cx="9542516" cy="694013"/>
          </a:xfrm>
        </p:spPr>
        <p:txBody>
          <a:bodyPr vert="horz" lIns="35986" tIns="35986" rIns="35986" bIns="35986" rtlCol="0" anchor="ctr" anchorCtr="0">
            <a:noAutofit/>
          </a:bodyPr>
          <a:lstStyle/>
          <a:p>
            <a:pPr>
              <a:lnSpc>
                <a:spcPct val="120000"/>
              </a:lnSpc>
            </a:pPr>
            <a:r>
              <a:rPr lang="zh-CN" altLang="en-US" sz="4798" dirty="0">
                <a:solidFill>
                  <a:srgbClr val="C00000"/>
                </a:solidFill>
                <a:latin typeface="Arial" panose="020B0604020202020204" pitchFamily="34" charset="0"/>
                <a:cs typeface="Arial" panose="020B0604020202020204" pitchFamily="34" charset="0"/>
              </a:rPr>
              <a:t>“</a:t>
            </a:r>
            <a:r>
              <a:rPr lang="en-US" altLang="zh-CN" sz="4798" dirty="0" err="1">
                <a:solidFill>
                  <a:srgbClr val="C00000"/>
                </a:solidFill>
                <a:latin typeface="Arial" panose="020B0604020202020204" pitchFamily="34" charset="0"/>
                <a:cs typeface="Arial" panose="020B0604020202020204" pitchFamily="34" charset="0"/>
              </a:rPr>
              <a:t>Hanqing</a:t>
            </a:r>
            <a:r>
              <a:rPr lang="zh-CN" altLang="en-US" sz="4798" dirty="0">
                <a:solidFill>
                  <a:srgbClr val="C00000"/>
                </a:solidFill>
                <a:latin typeface="Arial" panose="020B0604020202020204" pitchFamily="34" charset="0"/>
                <a:cs typeface="Arial" panose="020B0604020202020204" pitchFamily="34" charset="0"/>
              </a:rPr>
              <a:t>（汗青）</a:t>
            </a:r>
            <a:r>
              <a:rPr lang="en-US" altLang="zh-CN" sz="4798" dirty="0">
                <a:solidFill>
                  <a:srgbClr val="C00000"/>
                </a:solidFill>
                <a:latin typeface="Arial" panose="020B0604020202020204" pitchFamily="34" charset="0"/>
                <a:cs typeface="Arial" panose="020B0604020202020204" pitchFamily="34" charset="0"/>
              </a:rPr>
              <a:t>Project</a:t>
            </a:r>
            <a:r>
              <a:rPr lang="zh-CN" altLang="en-US" sz="4798" dirty="0">
                <a:solidFill>
                  <a:srgbClr val="C00000"/>
                </a:solidFill>
                <a:latin typeface="Arial" panose="020B0604020202020204" pitchFamily="34" charset="0"/>
                <a:cs typeface="Arial" panose="020B0604020202020204" pitchFamily="34" charset="0"/>
              </a:rPr>
              <a:t>”</a:t>
            </a:r>
            <a:r>
              <a:rPr lang="en-US" altLang="zh-CN" sz="4798" dirty="0">
                <a:solidFill>
                  <a:srgbClr val="C00000"/>
                </a:solidFill>
                <a:latin typeface="Arial" panose="020B0604020202020204" pitchFamily="34" charset="0"/>
                <a:cs typeface="Arial" panose="020B0604020202020204" pitchFamily="34" charset="0"/>
              </a:rPr>
              <a:t>2022</a:t>
            </a:r>
            <a:br>
              <a:rPr lang="en-US" altLang="zh-CN" sz="4798" dirty="0">
                <a:solidFill>
                  <a:srgbClr val="C00000"/>
                </a:solidFill>
                <a:latin typeface="Arial" panose="020B0604020202020204" pitchFamily="34" charset="0"/>
                <a:cs typeface="Arial" panose="020B0604020202020204" pitchFamily="34" charset="0"/>
              </a:rPr>
            </a:br>
            <a:r>
              <a:rPr lang="en-US" altLang="zh-CN" sz="4798" dirty="0">
                <a:solidFill>
                  <a:srgbClr val="C00000"/>
                </a:solidFill>
                <a:latin typeface="Arial" panose="020B0604020202020204" pitchFamily="34" charset="0"/>
                <a:cs typeface="Arial" panose="020B0604020202020204" pitchFamily="34" charset="0"/>
              </a:rPr>
              <a:t>		Review &amp; Perspective</a:t>
            </a:r>
            <a:endParaRPr lang="zh-CN" altLang="en-US" sz="4798" dirty="0">
              <a:solidFill>
                <a:srgbClr val="C00000"/>
              </a:solidFill>
              <a:latin typeface="Arial" panose="020B0604020202020204" pitchFamily="34" charset="0"/>
              <a:cs typeface="Arial" panose="020B0604020202020204" pitchFamily="34" charset="0"/>
            </a:endParaRPr>
          </a:p>
        </p:txBody>
      </p:sp>
      <p:sp>
        <p:nvSpPr>
          <p:cNvPr id="7" name="副标题 2"/>
          <p:cNvSpPr txBox="1">
            <a:spLocks/>
          </p:cNvSpPr>
          <p:nvPr/>
        </p:nvSpPr>
        <p:spPr>
          <a:xfrm>
            <a:off x="9789508" y="486762"/>
            <a:ext cx="1686935" cy="73840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9"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Jan 2022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2399" b="1" i="0" u="none" strike="noStrike" kern="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9581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2A023B-3607-4CCA-8F25-9EC55D8DBBAE}"/>
              </a:ext>
            </a:extLst>
          </p:cNvPr>
          <p:cNvSpPr>
            <a:spLocks noGrp="1"/>
          </p:cNvSpPr>
          <p:nvPr>
            <p:ph type="sldNum" idx="12"/>
          </p:nvPr>
        </p:nvSpPr>
        <p:spPr/>
        <p:txBody>
          <a:bodyPr/>
          <a:lstStyle/>
          <a:p>
            <a:fld id="{00000000-1234-1234-1234-123412341234}" type="slidenum">
              <a:rPr lang="en-US" smtClean="0"/>
              <a:pPr/>
              <a:t>10</a:t>
            </a:fld>
            <a:endParaRPr lang="en-US"/>
          </a:p>
        </p:txBody>
      </p:sp>
      <p:sp>
        <p:nvSpPr>
          <p:cNvPr id="3" name="Subtitle 2">
            <a:extLst>
              <a:ext uri="{FF2B5EF4-FFF2-40B4-BE49-F238E27FC236}">
                <a16:creationId xmlns:a16="http://schemas.microsoft.com/office/drawing/2014/main" id="{E1A7CDCF-C173-4175-8FB0-816CFB749248}"/>
              </a:ext>
            </a:extLst>
          </p:cNvPr>
          <p:cNvSpPr>
            <a:spLocks noGrp="1"/>
          </p:cNvSpPr>
          <p:nvPr>
            <p:ph type="subTitle" idx="1"/>
          </p:nvPr>
        </p:nvSpPr>
        <p:spPr/>
        <p:txBody>
          <a:bodyPr/>
          <a:lstStyle/>
          <a:p>
            <a:r>
              <a:rPr lang="en-US" dirty="0"/>
              <a:t>In Summary</a:t>
            </a:r>
          </a:p>
        </p:txBody>
      </p:sp>
      <p:sp>
        <p:nvSpPr>
          <p:cNvPr id="4" name="Text Placeholder 3">
            <a:extLst>
              <a:ext uri="{FF2B5EF4-FFF2-40B4-BE49-F238E27FC236}">
                <a16:creationId xmlns:a16="http://schemas.microsoft.com/office/drawing/2014/main" id="{6FAAD283-D319-40B0-B048-005AF4C2DFC5}"/>
              </a:ext>
            </a:extLst>
          </p:cNvPr>
          <p:cNvSpPr>
            <a:spLocks noGrp="1"/>
          </p:cNvSpPr>
          <p:nvPr>
            <p:ph type="body" idx="2"/>
          </p:nvPr>
        </p:nvSpPr>
        <p:spPr/>
        <p:txBody>
          <a:bodyPr>
            <a:normAutofit/>
          </a:bodyPr>
          <a:lstStyle/>
          <a:p>
            <a:r>
              <a:rPr lang="en-US" altLang="zh-CN" dirty="0"/>
              <a:t>To memory, the compute abstraction shouldn’t </a:t>
            </a:r>
            <a:r>
              <a:rPr lang="en-US" altLang="zh-CN" dirty="0" err="1"/>
              <a:t>simplely</a:t>
            </a:r>
            <a:r>
              <a:rPr lang="en-US" altLang="zh-CN" dirty="0"/>
              <a:t> be “load” and “store”. </a:t>
            </a:r>
          </a:p>
          <a:p>
            <a:r>
              <a:rPr lang="en-US" altLang="zh-CN" dirty="0"/>
              <a:t>Compute is an </a:t>
            </a:r>
            <a:r>
              <a:rPr lang="en-US" altLang="zh-CN" dirty="0" err="1"/>
              <a:t>operatioin</a:t>
            </a:r>
            <a:r>
              <a:rPr lang="en-US" altLang="zh-CN" dirty="0"/>
              <a:t> to data. The operation could be categorized into two kinds:  either be CRDT compatible,  or those not.</a:t>
            </a:r>
          </a:p>
          <a:p>
            <a:r>
              <a:rPr lang="en-US" altLang="zh-CN" dirty="0"/>
              <a:t>For those CRDT compatible, the remote access could be eliminated with replication.</a:t>
            </a:r>
          </a:p>
          <a:p>
            <a:r>
              <a:rPr lang="en-US" altLang="zh-CN" dirty="0"/>
              <a:t>For those not CRDT compatible, remote access could be lowered by reducing remote data access.</a:t>
            </a:r>
          </a:p>
          <a:p>
            <a:r>
              <a:rPr lang="en-US" altLang="zh-CN" dirty="0"/>
              <a:t>Memory doesn’t require synchronous access but only require data merge. </a:t>
            </a:r>
          </a:p>
        </p:txBody>
      </p:sp>
    </p:spTree>
    <p:extLst>
      <p:ext uri="{BB962C8B-B14F-4D97-AF65-F5344CB8AC3E}">
        <p14:creationId xmlns:p14="http://schemas.microsoft.com/office/powerpoint/2010/main" val="6138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AB1827-B60A-4DFC-815E-36D28C2E925F}"/>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3" name="Subtitle 2">
            <a:extLst>
              <a:ext uri="{FF2B5EF4-FFF2-40B4-BE49-F238E27FC236}">
                <a16:creationId xmlns:a16="http://schemas.microsoft.com/office/drawing/2014/main" id="{20D81382-D0C2-4A73-B3A8-B9B87B6E13E5}"/>
              </a:ext>
            </a:extLst>
          </p:cNvPr>
          <p:cNvSpPr>
            <a:spLocks noGrp="1"/>
          </p:cNvSpPr>
          <p:nvPr>
            <p:ph type="subTitle" idx="1"/>
          </p:nvPr>
        </p:nvSpPr>
        <p:spPr/>
        <p:txBody>
          <a:bodyPr/>
          <a:lstStyle/>
          <a:p>
            <a:r>
              <a:rPr lang="en-US" dirty="0"/>
              <a:t>Deliveries </a:t>
            </a:r>
          </a:p>
        </p:txBody>
      </p:sp>
      <p:sp>
        <p:nvSpPr>
          <p:cNvPr id="4" name="Text Placeholder 3">
            <a:extLst>
              <a:ext uri="{FF2B5EF4-FFF2-40B4-BE49-F238E27FC236}">
                <a16:creationId xmlns:a16="http://schemas.microsoft.com/office/drawing/2014/main" id="{F801C896-63E2-46C2-8FE4-3D30FE9CB9A5}"/>
              </a:ext>
            </a:extLst>
          </p:cNvPr>
          <p:cNvSpPr>
            <a:spLocks noGrp="1"/>
          </p:cNvSpPr>
          <p:nvPr>
            <p:ph type="body" idx="2"/>
          </p:nvPr>
        </p:nvSpPr>
        <p:spPr/>
        <p:txBody>
          <a:bodyPr>
            <a:normAutofit fontScale="92500"/>
          </a:bodyPr>
          <a:lstStyle/>
          <a:p>
            <a:pPr marL="457200" lvl="1" indent="0">
              <a:buNone/>
            </a:pPr>
            <a:r>
              <a:rPr lang="en-US" altLang="zh-CN" sz="2100" dirty="0"/>
              <a:t>Deliveries </a:t>
            </a:r>
          </a:p>
          <a:p>
            <a:pPr marL="742950" lvl="1" indent="-285750"/>
            <a:r>
              <a:rPr lang="en-US" altLang="zh-CN" sz="2100" dirty="0"/>
              <a:t>Serverless state abstraction and state merging scheme</a:t>
            </a:r>
          </a:p>
          <a:p>
            <a:pPr marL="742950" lvl="1" indent="-285750"/>
            <a:r>
              <a:rPr lang="en-US" altLang="zh-CN" sz="2100" dirty="0"/>
              <a:t>State based Lamba scheduling scheme, justified for data dependency and data locality </a:t>
            </a:r>
          </a:p>
          <a:p>
            <a:pPr marL="742950" lvl="1" indent="-285750"/>
            <a:r>
              <a:rPr lang="en-US" altLang="zh-CN" sz="2100" dirty="0"/>
              <a:t>Consistency handling scheme based on Lambda operator.</a:t>
            </a:r>
          </a:p>
          <a:p>
            <a:pPr marL="742950" lvl="1" indent="-285750"/>
            <a:r>
              <a:rPr lang="en-US" altLang="zh-CN" sz="2100" dirty="0"/>
              <a:t>The scheme to map operator into right data access scheme based on right consistency requirement.</a:t>
            </a:r>
          </a:p>
          <a:p>
            <a:pPr marL="742950" lvl="1" indent="-285750"/>
            <a:endParaRPr lang="en-US" altLang="zh-CN" sz="2100" dirty="0"/>
          </a:p>
          <a:p>
            <a:pPr marL="457200" lvl="1" indent="0">
              <a:buNone/>
            </a:pPr>
            <a:r>
              <a:rPr lang="en-US" altLang="zh-CN" sz="2100" dirty="0"/>
              <a:t>Large term goal:</a:t>
            </a:r>
          </a:p>
          <a:p>
            <a:pPr marL="742950" lvl="1" indent="-285750">
              <a:buFont typeface="Courier New" panose="02070309020205020404" pitchFamily="49" charset="0"/>
              <a:buChar char="o"/>
            </a:pPr>
            <a:r>
              <a:rPr lang="en-US" altLang="zh-CN" sz="2100" dirty="0"/>
              <a:t>Automation for systematic programing model, compiler and run-time environment. </a:t>
            </a:r>
          </a:p>
          <a:p>
            <a:pPr marL="742950" lvl="1" indent="-285750">
              <a:buFont typeface="Courier New" panose="02070309020205020404" pitchFamily="49" charset="0"/>
              <a:buChar char="o"/>
            </a:pPr>
            <a:endParaRPr lang="en-US" altLang="zh-CN" sz="2100" dirty="0"/>
          </a:p>
          <a:p>
            <a:pPr marL="457200" lvl="1" indent="0">
              <a:buNone/>
            </a:pPr>
            <a:r>
              <a:rPr lang="en-US" altLang="zh-CN" sz="2100" dirty="0"/>
              <a:t>Sample Case 1</a:t>
            </a:r>
            <a:r>
              <a:rPr lang="zh-CN" altLang="en-US" sz="2100" dirty="0"/>
              <a:t>：</a:t>
            </a:r>
            <a:r>
              <a:rPr lang="en-US" altLang="zh-CN" sz="2100" dirty="0"/>
              <a:t>High Performance Distributed Caching</a:t>
            </a:r>
          </a:p>
          <a:p>
            <a:pPr marL="457200" lvl="1" indent="0">
              <a:buNone/>
            </a:pPr>
            <a:r>
              <a:rPr lang="en-US" altLang="zh-CN" sz="2100" dirty="0"/>
              <a:t>Sample Case 2</a:t>
            </a:r>
            <a:r>
              <a:rPr lang="zh-CN" altLang="en-US" sz="2100" dirty="0"/>
              <a:t>：</a:t>
            </a:r>
            <a:r>
              <a:rPr lang="en-US" altLang="zh-CN" sz="2100" dirty="0"/>
              <a:t>High Perf Ephemeral Data Handling</a:t>
            </a:r>
          </a:p>
          <a:p>
            <a:pPr marL="457200" lvl="1" indent="0">
              <a:buNone/>
            </a:pPr>
            <a:r>
              <a:rPr lang="en-US" altLang="zh-CN" sz="2100" dirty="0"/>
              <a:t>Sample Case 3:    Big Data Analytics</a:t>
            </a:r>
          </a:p>
          <a:p>
            <a:pPr marL="457200" lvl="1" indent="0">
              <a:buNone/>
            </a:pPr>
            <a:endParaRPr lang="en-US" altLang="zh-CN" sz="2100" dirty="0"/>
          </a:p>
          <a:p>
            <a:pPr marL="457200" lvl="1" indent="0">
              <a:buNone/>
            </a:pPr>
            <a:endParaRPr lang="en-US" altLang="zh-CN" sz="2100" dirty="0"/>
          </a:p>
        </p:txBody>
      </p:sp>
    </p:spTree>
    <p:extLst>
      <p:ext uri="{BB962C8B-B14F-4D97-AF65-F5344CB8AC3E}">
        <p14:creationId xmlns:p14="http://schemas.microsoft.com/office/powerpoint/2010/main" val="284313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943F8-0941-49B1-8101-D4F41C73B0B4}"/>
              </a:ext>
            </a:extLst>
          </p:cNvPr>
          <p:cNvSpPr>
            <a:spLocks noGrp="1"/>
          </p:cNvSpPr>
          <p:nvPr>
            <p:ph type="sldNum" idx="12"/>
          </p:nvPr>
        </p:nvSpPr>
        <p:spPr/>
        <p:txBody>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Arial"/>
                <a:cs typeface="Arial"/>
                <a:sym typeface="Arial"/>
              </a:rPr>
              <a:pPr marL="0" marR="0" lvl="0" indent="0" algn="l" defTabSz="1219170" rtl="0" eaLnBrk="1" fontAlgn="auto" latinLnBrk="0" hangingPunct="1">
                <a:lnSpc>
                  <a:spcPct val="100000"/>
                </a:lnSpc>
                <a:spcBef>
                  <a:spcPts val="0"/>
                </a:spcBef>
                <a:spcAft>
                  <a:spcPts val="0"/>
                </a:spcAft>
                <a:buClr>
                  <a:srgbClr val="000000"/>
                </a:buClr>
                <a:buSzTx/>
                <a:buFontTx/>
                <a:buNone/>
                <a:tabLst/>
                <a:defRPr/>
              </a:pPr>
              <a:t>2</a:t>
            </a:fld>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3" name="Subtitle 2">
            <a:extLst>
              <a:ext uri="{FF2B5EF4-FFF2-40B4-BE49-F238E27FC236}">
                <a16:creationId xmlns:a16="http://schemas.microsoft.com/office/drawing/2014/main" id="{E39DBBB5-B796-4772-AC42-31BD1641C1B7}"/>
              </a:ext>
            </a:extLst>
          </p:cNvPr>
          <p:cNvSpPr>
            <a:spLocks noGrp="1"/>
          </p:cNvSpPr>
          <p:nvPr>
            <p:ph type="subTitle" idx="1"/>
          </p:nvPr>
        </p:nvSpPr>
        <p:spPr>
          <a:xfrm>
            <a:off x="710916" y="223465"/>
            <a:ext cx="10736445" cy="607808"/>
          </a:xfrm>
        </p:spPr>
        <p:txBody>
          <a:bodyPr/>
          <a:lstStyle/>
          <a:p>
            <a:r>
              <a:rPr lang="en-US" altLang="zh-CN" dirty="0" err="1">
                <a:latin typeface="Microsoft YaHei" panose="020B0503020204020204" pitchFamily="34" charset="-122"/>
                <a:ea typeface="Microsoft YaHei" panose="020B0503020204020204" pitchFamily="34" charset="-122"/>
              </a:rPr>
              <a:t>Hanqing</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汗青</a:t>
            </a:r>
            <a:r>
              <a:rPr lang="en-US" altLang="zh-CN" dirty="0">
                <a:latin typeface="Microsoft YaHei" panose="020B0503020204020204" pitchFamily="34" charset="-122"/>
                <a:ea typeface="Microsoft YaHei" panose="020B0503020204020204" pitchFamily="34" charset="-122"/>
              </a:rPr>
              <a:t>) in 2021:  Achievements:</a:t>
            </a:r>
            <a:endParaRPr lang="en-US" dirty="0">
              <a:latin typeface="Microsoft YaHei" panose="020B0503020204020204" pitchFamily="34" charset="-122"/>
              <a:ea typeface="Microsoft YaHei" panose="020B0503020204020204" pitchFamily="34" charset="-122"/>
            </a:endParaRPr>
          </a:p>
        </p:txBody>
      </p:sp>
      <p:sp>
        <p:nvSpPr>
          <p:cNvPr id="4" name="Text Placeholder 3">
            <a:extLst>
              <a:ext uri="{FF2B5EF4-FFF2-40B4-BE49-F238E27FC236}">
                <a16:creationId xmlns:a16="http://schemas.microsoft.com/office/drawing/2014/main" id="{1993AD66-6F54-4FD0-90F0-7A4EED985262}"/>
              </a:ext>
            </a:extLst>
          </p:cNvPr>
          <p:cNvSpPr>
            <a:spLocks noGrp="1"/>
          </p:cNvSpPr>
          <p:nvPr>
            <p:ph type="body" idx="2"/>
          </p:nvPr>
        </p:nvSpPr>
        <p:spPr>
          <a:xfrm>
            <a:off x="478278" y="747088"/>
            <a:ext cx="11371276" cy="6026727"/>
          </a:xfrm>
        </p:spPr>
        <p:txBody>
          <a:bodyPr wrap="square">
            <a:normAutofit fontScale="85000" lnSpcReduction="20000"/>
          </a:bodyPr>
          <a:lstStyle/>
          <a:p>
            <a:pPr marL="457200" lvl="0" indent="-457200">
              <a:lnSpc>
                <a:spcPct val="100000"/>
              </a:lnSpc>
              <a:spcBef>
                <a:spcPts val="1000"/>
              </a:spcBef>
              <a:buClrTx/>
              <a:buSzTx/>
              <a:buFont typeface="+mj-lt"/>
              <a:buAutoNum type="arabicPeriod"/>
            </a:pPr>
            <a:r>
              <a:rPr lang="en-US" altLang="zh-CN" sz="2100" b="1" dirty="0">
                <a:solidFill>
                  <a:prstClr val="black"/>
                </a:solidFill>
                <a:latin typeface="+mn-lt"/>
                <a:ea typeface="Microsoft YaHei" panose="020B0503020204020204" pitchFamily="34" charset="-122"/>
                <a:cs typeface="+mn-cs"/>
              </a:rPr>
              <a:t>The team open-sourced </a:t>
            </a:r>
            <a:r>
              <a:rPr lang="en-US" altLang="zh-CN" sz="2100" b="1" dirty="0" err="1">
                <a:solidFill>
                  <a:prstClr val="black"/>
                </a:solidFill>
                <a:latin typeface="+mn-lt"/>
                <a:ea typeface="Microsoft YaHei" panose="020B0503020204020204" pitchFamily="34" charset="-122"/>
                <a:cs typeface="+mn-cs"/>
              </a:rPr>
              <a:t>QuantaDB</a:t>
            </a:r>
            <a:r>
              <a:rPr lang="en-US" altLang="zh-CN" sz="2100" b="1" dirty="0">
                <a:solidFill>
                  <a:prstClr val="black"/>
                </a:solidFill>
                <a:latin typeface="+mn-lt"/>
                <a:ea typeface="Microsoft YaHei" panose="020B0503020204020204" pitchFamily="34" charset="-122"/>
                <a:cs typeface="+mn-cs"/>
              </a:rPr>
              <a:t>,  a</a:t>
            </a:r>
            <a:r>
              <a:rPr lang="zh-CN" altLang="en-US" sz="2100" b="1" dirty="0">
                <a:solidFill>
                  <a:prstClr val="black"/>
                </a:solidFill>
                <a:latin typeface="+mn-lt"/>
                <a:ea typeface="Microsoft YaHei" panose="020B0503020204020204" pitchFamily="34" charset="-122"/>
                <a:cs typeface="+mn-cs"/>
              </a:rPr>
              <a:t> </a:t>
            </a:r>
            <a:r>
              <a:rPr lang="en-US" altLang="zh-CN" sz="2100" b="1" dirty="0">
                <a:solidFill>
                  <a:prstClr val="black"/>
                </a:solidFill>
                <a:latin typeface="+mn-lt"/>
                <a:ea typeface="Microsoft YaHei" panose="020B0503020204020204" pitchFamily="34" charset="-122"/>
                <a:cs typeface="+mn-cs"/>
              </a:rPr>
              <a:t>distributed transactional data consistent data processing engine. And further find-tuned the performance. So far, we achieved 75% performance boost.  Key take-aways are:</a:t>
            </a:r>
          </a:p>
          <a:p>
            <a:pPr marL="895335" lvl="1" indent="-285750">
              <a:lnSpc>
                <a:spcPct val="70000"/>
              </a:lnSpc>
              <a:spcBef>
                <a:spcPts val="1000"/>
              </a:spcBef>
              <a:buClrTx/>
              <a:buSzTx/>
              <a:buFont typeface="Courier New" panose="02070309020205020404" pitchFamily="49" charset="0"/>
              <a:buChar char="o"/>
            </a:pPr>
            <a:r>
              <a:rPr lang="en-US" altLang="zh-CN" sz="1700" dirty="0">
                <a:solidFill>
                  <a:prstClr val="black"/>
                </a:solidFill>
                <a:latin typeface="+mn-lt"/>
                <a:ea typeface="Microsoft YaHei" panose="020B0503020204020204" pitchFamily="34" charset="-122"/>
                <a:cs typeface="+mn-cs"/>
              </a:rPr>
              <a:t>RDMA remote read is good for distributed transactions.</a:t>
            </a:r>
          </a:p>
          <a:p>
            <a:pPr marL="895335" lvl="1" indent="-285750">
              <a:lnSpc>
                <a:spcPct val="70000"/>
              </a:lnSpc>
              <a:spcBef>
                <a:spcPts val="1000"/>
              </a:spcBef>
              <a:buClrTx/>
              <a:buSzTx/>
              <a:buFont typeface="Courier New" panose="02070309020205020404" pitchFamily="49" charset="0"/>
              <a:buChar char="o"/>
            </a:pPr>
            <a:r>
              <a:rPr lang="en-US" altLang="zh-CN" sz="1700" dirty="0">
                <a:solidFill>
                  <a:prstClr val="black"/>
                </a:solidFill>
                <a:latin typeface="+mn-lt"/>
                <a:ea typeface="Microsoft YaHei" panose="020B0503020204020204" pitchFamily="34" charset="-122"/>
                <a:cs typeface="+mn-cs"/>
              </a:rPr>
              <a:t>Run-to-completion model is good.</a:t>
            </a:r>
          </a:p>
          <a:p>
            <a:pPr marL="895335" lvl="1" indent="-285750">
              <a:lnSpc>
                <a:spcPct val="70000"/>
              </a:lnSpc>
              <a:spcBef>
                <a:spcPts val="1000"/>
              </a:spcBef>
              <a:buClrTx/>
              <a:buSzTx/>
              <a:buFont typeface="Courier New" panose="02070309020205020404" pitchFamily="49" charset="0"/>
              <a:buChar char="o"/>
            </a:pPr>
            <a:r>
              <a:rPr lang="en-US" altLang="zh-CN" sz="1700" dirty="0">
                <a:solidFill>
                  <a:prstClr val="black"/>
                </a:solidFill>
                <a:latin typeface="+mn-lt"/>
                <a:ea typeface="Microsoft YaHei" panose="020B0503020204020204" pitchFamily="34" charset="-122"/>
                <a:cs typeface="+mn-cs"/>
              </a:rPr>
              <a:t>KV store performance is crucial for any transaction system.</a:t>
            </a:r>
          </a:p>
          <a:p>
            <a:pPr marL="895335" lvl="1" indent="-285750">
              <a:lnSpc>
                <a:spcPct val="70000"/>
              </a:lnSpc>
              <a:spcBef>
                <a:spcPts val="1000"/>
              </a:spcBef>
              <a:buClrTx/>
              <a:buSzTx/>
              <a:buFont typeface="Courier New" panose="02070309020205020404" pitchFamily="49" charset="0"/>
              <a:buChar char="o"/>
            </a:pPr>
            <a:r>
              <a:rPr lang="en-US" altLang="zh-CN" sz="1700" dirty="0">
                <a:solidFill>
                  <a:prstClr val="black"/>
                </a:solidFill>
                <a:latin typeface="+mn-lt"/>
                <a:ea typeface="Microsoft YaHei" panose="020B0503020204020204" pitchFamily="34" charset="-122"/>
                <a:cs typeface="+mn-cs"/>
              </a:rPr>
              <a:t>Vanilla OCC + congestion control for contentious transactions work</a:t>
            </a:r>
          </a:p>
          <a:p>
            <a:pPr marL="457200" lvl="0" indent="-457200">
              <a:lnSpc>
                <a:spcPct val="100000"/>
              </a:lnSpc>
              <a:spcBef>
                <a:spcPts val="1000"/>
              </a:spcBef>
              <a:buClrTx/>
              <a:buSzTx/>
              <a:buFont typeface="+mj-lt"/>
              <a:buAutoNum type="arabicPeriod"/>
            </a:pPr>
            <a:r>
              <a:rPr lang="en-US" sz="2100" b="1" dirty="0">
                <a:latin typeface="+mn-lt"/>
                <a:ea typeface="Microsoft YaHei" panose="020B0503020204020204" pitchFamily="34" charset="-122"/>
              </a:rPr>
              <a:t>Built Metrics Tool for data performance profiling and tuning on distributed system. The tool is actively used in </a:t>
            </a:r>
            <a:r>
              <a:rPr lang="en-US" sz="2100" b="1" dirty="0" err="1">
                <a:latin typeface="+mn-lt"/>
                <a:ea typeface="Microsoft YaHei" panose="020B0503020204020204" pitchFamily="34" charset="-122"/>
              </a:rPr>
              <a:t>QuantaDB</a:t>
            </a:r>
            <a:r>
              <a:rPr lang="en-US" sz="2100" b="1" dirty="0">
                <a:latin typeface="+mn-lt"/>
                <a:ea typeface="Microsoft YaHei" panose="020B0503020204020204" pitchFamily="34" charset="-122"/>
              </a:rPr>
              <a:t> development and performance tuning.</a:t>
            </a:r>
          </a:p>
          <a:p>
            <a:pPr marL="457200" lvl="0" indent="-457200">
              <a:lnSpc>
                <a:spcPct val="100000"/>
              </a:lnSpc>
              <a:spcBef>
                <a:spcPts val="1000"/>
              </a:spcBef>
              <a:buClrTx/>
              <a:buSzTx/>
              <a:buFont typeface="+mj-lt"/>
              <a:buAutoNum type="arabicPeriod"/>
            </a:pPr>
            <a:r>
              <a:rPr lang="en-US" sz="2100" dirty="0">
                <a:latin typeface="+mn-lt"/>
                <a:ea typeface="Microsoft YaHei" panose="020B0503020204020204" pitchFamily="34" charset="-122"/>
              </a:rPr>
              <a:t>Symphony </a:t>
            </a:r>
            <a:r>
              <a:rPr lang="en-US" altLang="zh-CN" sz="2100" dirty="0">
                <a:latin typeface="+mn-lt"/>
                <a:ea typeface="Microsoft YaHei" panose="020B0503020204020204" pitchFamily="34" charset="-122"/>
              </a:rPr>
              <a:t>was </a:t>
            </a:r>
            <a:r>
              <a:rPr lang="en-US" sz="2100" dirty="0">
                <a:latin typeface="+mn-lt"/>
                <a:ea typeface="Microsoft YaHei" panose="020B0503020204020204" pitchFamily="34" charset="-122"/>
              </a:rPr>
              <a:t>designed and implemented as a software-only, storage network based high-resolution clock  synchronization scheme for data center. Major tech</a:t>
            </a:r>
            <a:r>
              <a:rPr lang="en-US" altLang="zh-CN" sz="2100" dirty="0">
                <a:latin typeface="+mn-lt"/>
                <a:ea typeface="Microsoft YaHei" panose="020B0503020204020204" pitchFamily="34" charset="-122"/>
              </a:rPr>
              <a:t>n</a:t>
            </a:r>
            <a:r>
              <a:rPr lang="en-US" sz="2100" dirty="0">
                <a:latin typeface="+mn-lt"/>
                <a:ea typeface="Microsoft YaHei" panose="020B0503020204020204" pitchFamily="34" charset="-122"/>
              </a:rPr>
              <a:t>ical review and design was done in 2020. Patent has been filed and pending review. Development will be finished in 2021.</a:t>
            </a:r>
          </a:p>
          <a:p>
            <a:pPr marL="895335" lvl="1" indent="-285750">
              <a:lnSpc>
                <a:spcPct val="70000"/>
              </a:lnSpc>
              <a:spcBef>
                <a:spcPts val="1000"/>
              </a:spcBef>
              <a:buClrTx/>
              <a:buSzTx/>
              <a:buFont typeface="Courier New" panose="02070309020205020404" pitchFamily="49" charset="0"/>
              <a:buChar char="o"/>
            </a:pPr>
            <a:r>
              <a:rPr lang="en-US" sz="1700" dirty="0">
                <a:latin typeface="+mn-lt"/>
                <a:ea typeface="Microsoft YaHei" panose="020B0503020204020204" pitchFamily="34" charset="-122"/>
              </a:rPr>
              <a:t>1us level clock synchronization using off-the-shelf hardware.</a:t>
            </a:r>
          </a:p>
          <a:p>
            <a:pPr marL="895335" lvl="1" indent="-285750">
              <a:lnSpc>
                <a:spcPct val="70000"/>
              </a:lnSpc>
              <a:spcBef>
                <a:spcPts val="1000"/>
              </a:spcBef>
              <a:buClrTx/>
              <a:buSzTx/>
              <a:buFont typeface="Courier New" panose="02070309020205020404" pitchFamily="49" charset="0"/>
              <a:buChar char="o"/>
            </a:pPr>
            <a:r>
              <a:rPr lang="en-US" sz="1700" dirty="0">
                <a:latin typeface="+mn-lt"/>
                <a:ea typeface="Microsoft YaHei" panose="020B0503020204020204" pitchFamily="34" charset="-122"/>
              </a:rPr>
              <a:t>Balance the clock offset across the network, scale up to 1000 nodes (computation is the limiting factor, working on the multi-stage solution)</a:t>
            </a:r>
          </a:p>
          <a:p>
            <a:pPr marL="0" lvl="0" indent="0">
              <a:lnSpc>
                <a:spcPct val="20000"/>
              </a:lnSpc>
              <a:spcBef>
                <a:spcPts val="1000"/>
              </a:spcBef>
              <a:buClrTx/>
              <a:buSzTx/>
            </a:pPr>
            <a:endParaRPr lang="en-US" sz="1600" dirty="0">
              <a:latin typeface="+mn-lt"/>
              <a:ea typeface="Microsoft YaHei" panose="020B0503020204020204" pitchFamily="34" charset="-122"/>
            </a:endParaRPr>
          </a:p>
          <a:p>
            <a:pPr marL="457200" lvl="0" indent="-457200">
              <a:lnSpc>
                <a:spcPct val="100000"/>
              </a:lnSpc>
              <a:spcBef>
                <a:spcPts val="1000"/>
              </a:spcBef>
              <a:buClrTx/>
              <a:buSzTx/>
              <a:buFont typeface="+mj-lt"/>
              <a:buAutoNum type="arabicPeriod" startAt="4"/>
            </a:pPr>
            <a:r>
              <a:rPr lang="en-US" sz="2100" b="1" dirty="0">
                <a:latin typeface="+mn-lt"/>
                <a:ea typeface="Microsoft YaHei" panose="020B0503020204020204" pitchFamily="34" charset="-122"/>
              </a:rPr>
              <a:t>Proposal for H/W architecture changes to support persistent memory better. The scheme could be used on both ARM and </a:t>
            </a:r>
            <a:r>
              <a:rPr lang="en-US" sz="2100" b="1" dirty="0" err="1">
                <a:latin typeface="+mn-lt"/>
                <a:ea typeface="Microsoft YaHei" panose="020B0503020204020204" pitchFamily="34" charset="-122"/>
              </a:rPr>
              <a:t>Risc</a:t>
            </a:r>
            <a:r>
              <a:rPr lang="en-US" sz="2100" b="1" dirty="0">
                <a:latin typeface="+mn-lt"/>
                <a:ea typeface="Microsoft YaHei" panose="020B0503020204020204" pitchFamily="34" charset="-122"/>
              </a:rPr>
              <a:t>-V</a:t>
            </a:r>
            <a:r>
              <a:rPr lang="en-US" sz="2100" dirty="0">
                <a:latin typeface="+mn-lt"/>
                <a:ea typeface="Microsoft YaHei" panose="020B0503020204020204" pitchFamily="34" charset="-122"/>
              </a:rPr>
              <a:t>.  </a:t>
            </a:r>
          </a:p>
          <a:p>
            <a:pPr marL="457200" lvl="0" indent="-457200">
              <a:lnSpc>
                <a:spcPct val="100000"/>
              </a:lnSpc>
              <a:spcBef>
                <a:spcPts val="1000"/>
              </a:spcBef>
              <a:buClrTx/>
              <a:buSzTx/>
              <a:buFont typeface="+mj-lt"/>
              <a:buAutoNum type="arabicPeriod" startAt="4"/>
            </a:pPr>
            <a:r>
              <a:rPr lang="en-US" sz="2100" b="1" dirty="0">
                <a:latin typeface="+mn-lt"/>
                <a:ea typeface="Microsoft YaHei" panose="020B0503020204020204" pitchFamily="34" charset="-122"/>
              </a:rPr>
              <a:t>Promoted PLOG interface for </a:t>
            </a:r>
            <a:r>
              <a:rPr lang="en-US" sz="2100" b="1" dirty="0" err="1">
                <a:latin typeface="+mn-lt"/>
                <a:ea typeface="Microsoft YaHei" panose="020B0503020204020204" pitchFamily="34" charset="-122"/>
              </a:rPr>
              <a:t>NVMe</a:t>
            </a:r>
            <a:r>
              <a:rPr lang="en-US" sz="2100" b="1" dirty="0">
                <a:latin typeface="+mn-lt"/>
                <a:ea typeface="Microsoft YaHei" panose="020B0503020204020204" pitchFamily="34" charset="-122"/>
              </a:rPr>
              <a:t> devices. PLOG is Huawei technology that helps to bridge block device and byte-addressable. We hope the scheme can help to promote HW’s technical influence and help at building up the ecological environment.</a:t>
            </a:r>
          </a:p>
          <a:p>
            <a:pPr marL="1066785" lvl="1" indent="-457200">
              <a:lnSpc>
                <a:spcPct val="100000"/>
              </a:lnSpc>
              <a:spcBef>
                <a:spcPts val="1000"/>
              </a:spcBef>
              <a:buClrTx/>
              <a:buSzTx/>
              <a:buFont typeface="Courier New" panose="02070309020205020404" pitchFamily="49" charset="0"/>
              <a:buChar char="o"/>
            </a:pPr>
            <a:r>
              <a:rPr lang="en-US" sz="1700" b="1" dirty="0">
                <a:latin typeface="+mn-lt"/>
                <a:ea typeface="Microsoft YaHei" panose="020B0503020204020204" pitchFamily="34" charset="-122"/>
              </a:rPr>
              <a:t>Keynote talks</a:t>
            </a:r>
            <a:r>
              <a:rPr lang="en-US" sz="1700" dirty="0">
                <a:latin typeface="+mn-lt"/>
                <a:ea typeface="Microsoft YaHei" panose="020B0503020204020204" pitchFamily="34" charset="-122"/>
              </a:rPr>
              <a:t> were given to </a:t>
            </a:r>
            <a:r>
              <a:rPr lang="en-US" sz="1700" b="1" dirty="0">
                <a:latin typeface="+mn-lt"/>
                <a:ea typeface="Microsoft YaHei" panose="020B0503020204020204" pitchFamily="34" charset="-122"/>
              </a:rPr>
              <a:t>SNIA PM and Computational Storage 2021 </a:t>
            </a:r>
            <a:r>
              <a:rPr lang="en-US" sz="1700" dirty="0">
                <a:latin typeface="+mn-lt"/>
                <a:ea typeface="Microsoft YaHei" panose="020B0503020204020204" pitchFamily="34" charset="-122"/>
              </a:rPr>
              <a:t>and </a:t>
            </a:r>
            <a:r>
              <a:rPr lang="en-US" sz="1700" b="1" dirty="0">
                <a:latin typeface="+mn-lt"/>
                <a:ea typeface="Microsoft YaHei" panose="020B0503020204020204" pitchFamily="34" charset="-122"/>
              </a:rPr>
              <a:t>SDC 2021</a:t>
            </a:r>
            <a:r>
              <a:rPr lang="en-US" sz="1700" dirty="0">
                <a:latin typeface="+mn-lt"/>
                <a:ea typeface="Microsoft YaHei" panose="020B0503020204020204" pitchFamily="34" charset="-122"/>
              </a:rPr>
              <a:t>. </a:t>
            </a:r>
          </a:p>
          <a:p>
            <a:pPr marL="1066785" lvl="1" indent="-457200">
              <a:lnSpc>
                <a:spcPct val="100000"/>
              </a:lnSpc>
              <a:spcBef>
                <a:spcPts val="1000"/>
              </a:spcBef>
              <a:buClrTx/>
              <a:buSzTx/>
              <a:buFont typeface="Courier New" panose="02070309020205020404" pitchFamily="49" charset="0"/>
              <a:buChar char="o"/>
            </a:pPr>
            <a:r>
              <a:rPr lang="en-US" sz="1700" dirty="0">
                <a:latin typeface="+mn-lt"/>
                <a:ea typeface="Microsoft YaHei" panose="020B0503020204020204" pitchFamily="34" charset="-122"/>
              </a:rPr>
              <a:t>In talk with </a:t>
            </a:r>
            <a:r>
              <a:rPr lang="en-US" sz="1700" b="1" dirty="0" err="1">
                <a:latin typeface="+mn-lt"/>
                <a:ea typeface="Microsoft YaHei" panose="020B0503020204020204" pitchFamily="34" charset="-122"/>
              </a:rPr>
              <a:t>Ceph</a:t>
            </a:r>
            <a:r>
              <a:rPr lang="en-US" sz="1700" dirty="0">
                <a:latin typeface="+mn-lt"/>
                <a:ea typeface="Microsoft YaHei" panose="020B0503020204020204" pitchFamily="34" charset="-122"/>
              </a:rPr>
              <a:t> and </a:t>
            </a:r>
            <a:r>
              <a:rPr lang="en-US" sz="1700" b="1" dirty="0">
                <a:latin typeface="+mn-lt"/>
                <a:ea typeface="Microsoft YaHei" panose="020B0503020204020204" pitchFamily="34" charset="-122"/>
              </a:rPr>
              <a:t>DAOS</a:t>
            </a:r>
            <a:r>
              <a:rPr lang="en-US" sz="1700" dirty="0">
                <a:latin typeface="+mn-lt"/>
                <a:ea typeface="Microsoft YaHei" panose="020B0503020204020204" pitchFamily="34" charset="-122"/>
              </a:rPr>
              <a:t> to gain support. Will get in touch with Intel SPDK and other storage vendors. </a:t>
            </a:r>
          </a:p>
          <a:p>
            <a:pPr marL="457200" lvl="0" indent="-457200">
              <a:lnSpc>
                <a:spcPct val="100000"/>
              </a:lnSpc>
              <a:spcBef>
                <a:spcPts val="1000"/>
              </a:spcBef>
              <a:buClrTx/>
              <a:buSzTx/>
              <a:buFont typeface="+mj-lt"/>
              <a:buAutoNum type="arabicPeriod" startAt="4"/>
            </a:pPr>
            <a:r>
              <a:rPr lang="en-US" sz="2100" b="1" dirty="0">
                <a:latin typeface="+mn-lt"/>
                <a:ea typeface="Microsoft YaHei" panose="020B0503020204020204" pitchFamily="34" charset="-122"/>
              </a:rPr>
              <a:t>In 2021 so far, the team </a:t>
            </a:r>
            <a:r>
              <a:rPr lang="en-US" sz="2100" b="1">
                <a:latin typeface="+mn-lt"/>
                <a:ea typeface="Microsoft YaHei" panose="020B0503020204020204" pitchFamily="34" charset="-122"/>
              </a:rPr>
              <a:t>filled 6 patents </a:t>
            </a:r>
            <a:r>
              <a:rPr lang="en-US" sz="2100" b="1" dirty="0">
                <a:latin typeface="+mn-lt"/>
                <a:ea typeface="Microsoft YaHei" panose="020B0503020204020204" pitchFamily="34" charset="-122"/>
              </a:rPr>
              <a:t>and produced  blogs and reports on technology trend</a:t>
            </a:r>
            <a:r>
              <a:rPr lang="en-US" sz="2100" b="1">
                <a:latin typeface="+mn-lt"/>
                <a:ea typeface="Microsoft YaHei" panose="020B0503020204020204" pitchFamily="34" charset="-122"/>
              </a:rPr>
              <a:t>. </a:t>
            </a:r>
            <a:endParaRPr lang="en-US" sz="1266" dirty="0">
              <a:latin typeface="Microsoft YaHei" panose="020B0503020204020204" pitchFamily="34" charset="-122"/>
              <a:ea typeface="Microsoft YaHei" panose="020B0503020204020204" pitchFamily="34" charset="-122"/>
            </a:endParaRPr>
          </a:p>
          <a:p>
            <a:pPr marL="1066785" lvl="1" indent="-457200">
              <a:lnSpc>
                <a:spcPct val="100000"/>
              </a:lnSpc>
              <a:spcBef>
                <a:spcPts val="1000"/>
              </a:spcBef>
              <a:buClrTx/>
              <a:buSzTx/>
              <a:buFont typeface="+mj-lt"/>
              <a:buAutoNum type="arabicPeriod"/>
            </a:pPr>
            <a:endParaRPr lang="en-US" sz="1266"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8204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943F8-0941-49B1-8101-D4F41C73B0B4}"/>
              </a:ext>
            </a:extLst>
          </p:cNvPr>
          <p:cNvSpPr>
            <a:spLocks noGrp="1"/>
          </p:cNvSpPr>
          <p:nvPr>
            <p:ph type="sldNum" idx="12"/>
          </p:nvPr>
        </p:nvSpPr>
        <p:spPr/>
        <p:txBody>
          <a:bodyPr/>
          <a:lstStyle/>
          <a:p>
            <a:pPr defTabSz="1219170">
              <a:buClr>
                <a:srgbClr val="000000"/>
              </a:buClr>
              <a:defRPr/>
            </a:pPr>
            <a:fld id="{00000000-1234-1234-1234-123412341234}" type="slidenum">
              <a:rPr lang="en-US" kern="0"/>
              <a:pPr defTabSz="1219170">
                <a:buClr>
                  <a:srgbClr val="000000"/>
                </a:buClr>
                <a:defRPr/>
              </a:pPr>
              <a:t>3</a:t>
            </a:fld>
            <a:endParaRPr lang="en-US" kern="0"/>
          </a:p>
        </p:txBody>
      </p:sp>
      <p:sp>
        <p:nvSpPr>
          <p:cNvPr id="3" name="Subtitle 2">
            <a:extLst>
              <a:ext uri="{FF2B5EF4-FFF2-40B4-BE49-F238E27FC236}">
                <a16:creationId xmlns:a16="http://schemas.microsoft.com/office/drawing/2014/main" id="{E39DBBB5-B796-4772-AC42-31BD1641C1B7}"/>
              </a:ext>
            </a:extLst>
          </p:cNvPr>
          <p:cNvSpPr>
            <a:spLocks noGrp="1"/>
          </p:cNvSpPr>
          <p:nvPr>
            <p:ph type="subTitle" idx="1"/>
          </p:nvPr>
        </p:nvSpPr>
        <p:spPr>
          <a:xfrm>
            <a:off x="729539" y="503473"/>
            <a:ext cx="10736445" cy="607808"/>
          </a:xfrm>
        </p:spPr>
        <p:txBody>
          <a:bodyPr/>
          <a:lstStyle/>
          <a:p>
            <a:r>
              <a:rPr lang="en-US" dirty="0" err="1">
                <a:latin typeface="+mn-lt"/>
                <a:ea typeface="Microsoft YaHei" panose="020B0503020204020204" pitchFamily="34" charset="-122"/>
              </a:rPr>
              <a:t>Hanqing</a:t>
            </a:r>
            <a:r>
              <a:rPr lang="en-US" dirty="0">
                <a:latin typeface="+mn-lt"/>
                <a:ea typeface="Microsoft YaHei" panose="020B0503020204020204" pitchFamily="34" charset="-122"/>
              </a:rPr>
              <a:t> Perspective 2022</a:t>
            </a:r>
          </a:p>
        </p:txBody>
      </p:sp>
      <p:sp>
        <p:nvSpPr>
          <p:cNvPr id="4" name="Text Placeholder 3">
            <a:extLst>
              <a:ext uri="{FF2B5EF4-FFF2-40B4-BE49-F238E27FC236}">
                <a16:creationId xmlns:a16="http://schemas.microsoft.com/office/drawing/2014/main" id="{1993AD66-6F54-4FD0-90F0-7A4EED985262}"/>
              </a:ext>
            </a:extLst>
          </p:cNvPr>
          <p:cNvSpPr>
            <a:spLocks noGrp="1"/>
          </p:cNvSpPr>
          <p:nvPr>
            <p:ph type="body" idx="2"/>
          </p:nvPr>
        </p:nvSpPr>
        <p:spPr>
          <a:xfrm>
            <a:off x="670996" y="978858"/>
            <a:ext cx="9548364" cy="5107555"/>
          </a:xfrm>
        </p:spPr>
        <p:txBody>
          <a:bodyPr>
            <a:normAutofit/>
          </a:bodyPr>
          <a:lstStyle/>
          <a:p>
            <a:pPr marL="342900" lvl="0" indent="-342900">
              <a:lnSpc>
                <a:spcPct val="170000"/>
              </a:lnSpc>
              <a:spcBef>
                <a:spcPts val="1000"/>
              </a:spcBef>
              <a:buClrTx/>
              <a:buSzTx/>
              <a:buFont typeface="+mj-lt"/>
              <a:buAutoNum type="arabicPeriod"/>
            </a:pPr>
            <a:r>
              <a:rPr lang="en-US" altLang="zh-CN" sz="1800" b="1" kern="1200" dirty="0">
                <a:solidFill>
                  <a:prstClr val="black"/>
                </a:solidFill>
                <a:latin typeface="+mn-lt"/>
                <a:ea typeface="Microsoft YaHei" panose="020B0503020204020204" pitchFamily="34" charset="-122"/>
                <a:cs typeface="+mn-cs"/>
              </a:rPr>
              <a:t>The Problem</a:t>
            </a:r>
          </a:p>
          <a:p>
            <a:pPr marL="952485" lvl="1" indent="-342900">
              <a:lnSpc>
                <a:spcPct val="100000"/>
              </a:lnSpc>
              <a:spcBef>
                <a:spcPts val="1000"/>
              </a:spcBef>
              <a:buClrTx/>
              <a:buSzTx/>
              <a:buFont typeface="Courier New" panose="02070309020205020404" pitchFamily="49" charset="0"/>
              <a:buChar char="o"/>
            </a:pPr>
            <a:r>
              <a:rPr lang="en-US" altLang="zh-CN" sz="1800" dirty="0">
                <a:latin typeface="+mn-lt"/>
                <a:ea typeface="Microsoft YaHei" panose="020B0503020204020204" pitchFamily="34" charset="-122"/>
              </a:rPr>
              <a:t>More data sources and more data</a:t>
            </a:r>
          </a:p>
          <a:p>
            <a:pPr marL="952485" lvl="1" indent="-342900">
              <a:lnSpc>
                <a:spcPct val="100000"/>
              </a:lnSpc>
              <a:spcBef>
                <a:spcPts val="1000"/>
              </a:spcBef>
              <a:buClrTx/>
              <a:buSzTx/>
              <a:buFont typeface="Courier New" panose="02070309020205020404" pitchFamily="49" charset="0"/>
              <a:buChar char="o"/>
            </a:pPr>
            <a:r>
              <a:rPr lang="en-US" altLang="zh-CN" sz="1800" dirty="0">
                <a:latin typeface="+mn-lt"/>
                <a:ea typeface="Microsoft YaHei" panose="020B0503020204020204" pitchFamily="34" charset="-122"/>
              </a:rPr>
              <a:t>Need answer faster</a:t>
            </a:r>
          </a:p>
          <a:p>
            <a:pPr marL="342900" lvl="0" indent="-342900">
              <a:lnSpc>
                <a:spcPct val="170000"/>
              </a:lnSpc>
              <a:spcBef>
                <a:spcPts val="1000"/>
              </a:spcBef>
              <a:buClrTx/>
              <a:buSzTx/>
              <a:buFont typeface="+mj-lt"/>
              <a:buAutoNum type="arabicPeriod"/>
            </a:pPr>
            <a:r>
              <a:rPr lang="en-US" altLang="zh-CN" sz="1800" b="1" dirty="0">
                <a:solidFill>
                  <a:prstClr val="black"/>
                </a:solidFill>
                <a:latin typeface="+mn-lt"/>
                <a:ea typeface="Microsoft YaHei" panose="020B0503020204020204" pitchFamily="34" charset="-122"/>
              </a:rPr>
              <a:t>Memory capacity is the bottleneck</a:t>
            </a:r>
            <a:endParaRPr kumimoji="0" lang="en-US" altLang="zh-CN" sz="1800" b="1" i="0" u="none" strike="noStrike" kern="1200" cap="none" spc="0" normalizeH="0" baseline="0" noProof="0" dirty="0">
              <a:ln>
                <a:noFill/>
              </a:ln>
              <a:solidFill>
                <a:prstClr val="black"/>
              </a:solidFill>
              <a:effectLst/>
              <a:uLnTx/>
              <a:uFillTx/>
              <a:latin typeface="+mn-lt"/>
              <a:ea typeface="Microsoft YaHei" panose="020B0503020204020204" pitchFamily="34" charset="-122"/>
              <a:cs typeface="Arial"/>
              <a:sym typeface="Arial"/>
            </a:endParaRPr>
          </a:p>
          <a:p>
            <a:pPr marL="952485" lvl="1" indent="-342900">
              <a:lnSpc>
                <a:spcPct val="110000"/>
              </a:lnSpc>
              <a:spcBef>
                <a:spcPts val="1000"/>
              </a:spcBef>
              <a:buClrTx/>
              <a:buSzTx/>
              <a:buFont typeface="Courier New" panose="02070309020205020404" pitchFamily="49" charset="0"/>
              <a:buChar char="o"/>
            </a:pPr>
            <a:r>
              <a:rPr lang="en-US" altLang="zh-CN" sz="1800" dirty="0">
                <a:solidFill>
                  <a:prstClr val="black"/>
                </a:solidFill>
                <a:latin typeface="+mn-lt"/>
                <a:ea typeface="Microsoft YaHei" panose="020B0503020204020204" pitchFamily="34" charset="-122"/>
              </a:rPr>
              <a:t>Urgency requires in-memory handling</a:t>
            </a:r>
            <a:endParaRPr lang="en-US" altLang="zh-CN" sz="1800" kern="1200" dirty="0">
              <a:solidFill>
                <a:prstClr val="black"/>
              </a:solidFill>
              <a:latin typeface="+mn-lt"/>
              <a:ea typeface="Microsoft YaHei" panose="020B0503020204020204" pitchFamily="34" charset="-122"/>
            </a:endParaRPr>
          </a:p>
          <a:p>
            <a:pPr marL="952485" lvl="1" indent="-342900">
              <a:lnSpc>
                <a:spcPct val="110000"/>
              </a:lnSpc>
              <a:spcBef>
                <a:spcPts val="1000"/>
              </a:spcBef>
              <a:buClrTx/>
              <a:buSzTx/>
              <a:buFont typeface="Courier New" panose="02070309020205020404" pitchFamily="49" charset="0"/>
              <a:buChar char="o"/>
            </a:pPr>
            <a:r>
              <a:rPr lang="en-US" altLang="zh-CN" sz="1800" dirty="0">
                <a:solidFill>
                  <a:prstClr val="black"/>
                </a:solidFill>
                <a:latin typeface="+mn-lt"/>
                <a:ea typeface="Microsoft YaHei" panose="020B0503020204020204" pitchFamily="34" charset="-122"/>
              </a:rPr>
              <a:t>Increasing data sizes make data memory-residency a challenge</a:t>
            </a:r>
          </a:p>
          <a:p>
            <a:pPr marL="952485" lvl="1" indent="-342900">
              <a:lnSpc>
                <a:spcPct val="110000"/>
              </a:lnSpc>
              <a:spcBef>
                <a:spcPts val="1000"/>
              </a:spcBef>
              <a:buClrTx/>
              <a:buSzTx/>
              <a:buFont typeface="Courier New" panose="02070309020205020404" pitchFamily="49" charset="0"/>
              <a:buChar char="o"/>
            </a:pPr>
            <a:r>
              <a:rPr lang="en-US" altLang="zh-CN" sz="1800" kern="1200" dirty="0">
                <a:solidFill>
                  <a:prstClr val="black"/>
                </a:solidFill>
                <a:latin typeface="+mn-lt"/>
                <a:ea typeface="Microsoft YaHei" panose="020B0503020204020204" pitchFamily="34" charset="-122"/>
              </a:rPr>
              <a:t>Enterprise’s provisioning of large memory for sporadic spike, on the contrary, reduce the memory </a:t>
            </a:r>
            <a:r>
              <a:rPr lang="en-US" altLang="zh-CN" sz="1900" kern="1200" dirty="0">
                <a:solidFill>
                  <a:prstClr val="black"/>
                </a:solidFill>
                <a:latin typeface="+mn-lt"/>
                <a:ea typeface="Microsoft YaHei" panose="020B0503020204020204" pitchFamily="34" charset="-122"/>
              </a:rPr>
              <a:t>utilize and waste resources</a:t>
            </a:r>
            <a:endParaRPr lang="en-US" altLang="zh-CN" sz="1900" kern="1200" noProof="0" dirty="0">
              <a:solidFill>
                <a:prstClr val="black"/>
              </a:solidFill>
              <a:latin typeface="+mn-lt"/>
              <a:ea typeface="Microsoft YaHei" panose="020B0503020204020204" pitchFamily="34" charset="-122"/>
            </a:endParaRPr>
          </a:p>
          <a:p>
            <a:pPr marL="342900" lvl="0" indent="-342900">
              <a:lnSpc>
                <a:spcPct val="170000"/>
              </a:lnSpc>
              <a:spcBef>
                <a:spcPts val="1000"/>
              </a:spcBef>
              <a:buClrTx/>
              <a:buSzTx/>
              <a:buFont typeface="+mj-lt"/>
              <a:buAutoNum type="arabicPeriod"/>
            </a:pPr>
            <a:r>
              <a:rPr kumimoji="0" lang="en-US" altLang="zh-CN" sz="1900" b="1" i="0" u="none" strike="noStrike" kern="1200" cap="none" spc="0" normalizeH="0" baseline="0" noProof="0" dirty="0">
                <a:ln>
                  <a:noFill/>
                </a:ln>
                <a:solidFill>
                  <a:prstClr val="black"/>
                </a:solidFill>
                <a:effectLst/>
                <a:uLnTx/>
                <a:uFillTx/>
                <a:latin typeface="+mn-lt"/>
                <a:ea typeface="Microsoft YaHei" panose="020B0503020204020204" pitchFamily="34" charset="-122"/>
                <a:cs typeface="Arial"/>
                <a:sym typeface="Arial"/>
              </a:rPr>
              <a:t>System balance isn’t keeping up</a:t>
            </a:r>
          </a:p>
          <a:p>
            <a:pPr marL="952485" lvl="1" indent="-342900">
              <a:lnSpc>
                <a:spcPct val="170000"/>
              </a:lnSpc>
              <a:spcBef>
                <a:spcPts val="1000"/>
              </a:spcBef>
              <a:buClrTx/>
              <a:buSzTx/>
              <a:buFont typeface="Courier New" panose="02070309020205020404" pitchFamily="49" charset="0"/>
              <a:buChar char="o"/>
            </a:pPr>
            <a:r>
              <a:rPr lang="en-US" altLang="zh-CN" sz="1900" kern="1200" dirty="0">
                <a:solidFill>
                  <a:prstClr val="black"/>
                </a:solidFill>
                <a:latin typeface="+mn-lt"/>
                <a:ea typeface="Microsoft YaHei" panose="020B0503020204020204" pitchFamily="34" charset="-122"/>
              </a:rPr>
              <a:t>Processors are becoming increasingly imbalanced with respect to data access</a:t>
            </a:r>
            <a:endParaRPr lang="en-US" sz="1900" b="1" dirty="0">
              <a:latin typeface="+mn-lt"/>
              <a:ea typeface="Microsoft YaHei" panose="020B0503020204020204" pitchFamily="34" charset="-122"/>
            </a:endParaRPr>
          </a:p>
        </p:txBody>
      </p:sp>
    </p:spTree>
    <p:extLst>
      <p:ext uri="{BB962C8B-B14F-4D97-AF65-F5344CB8AC3E}">
        <p14:creationId xmlns:p14="http://schemas.microsoft.com/office/powerpoint/2010/main" val="24496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432CE4-7D10-4744-9B2B-9D3950F2B4FE}"/>
              </a:ext>
            </a:extLst>
          </p:cNvPr>
          <p:cNvSpPr>
            <a:spLocks noGrp="1"/>
          </p:cNvSpPr>
          <p:nvPr>
            <p:ph type="sldNum" idx="12"/>
          </p:nvPr>
        </p:nvSpPr>
        <p:spPr/>
        <p:txBody>
          <a:bodyPr/>
          <a:lstStyle/>
          <a:p>
            <a:fld id="{00000000-1234-1234-1234-123412341234}" type="slidenum">
              <a:rPr lang="en-US" smtClean="0"/>
              <a:pPr/>
              <a:t>4</a:t>
            </a:fld>
            <a:endParaRPr lang="en-US"/>
          </a:p>
        </p:txBody>
      </p:sp>
      <p:sp>
        <p:nvSpPr>
          <p:cNvPr id="3" name="Subtitle 2">
            <a:extLst>
              <a:ext uri="{FF2B5EF4-FFF2-40B4-BE49-F238E27FC236}">
                <a16:creationId xmlns:a16="http://schemas.microsoft.com/office/drawing/2014/main" id="{14E132C5-11F4-457C-8945-7DC47E98D40E}"/>
              </a:ext>
            </a:extLst>
          </p:cNvPr>
          <p:cNvSpPr>
            <a:spLocks noGrp="1"/>
          </p:cNvSpPr>
          <p:nvPr>
            <p:ph type="subTitle" idx="1"/>
          </p:nvPr>
        </p:nvSpPr>
        <p:spPr>
          <a:xfrm>
            <a:off x="735486" y="262232"/>
            <a:ext cx="10736445" cy="607808"/>
          </a:xfrm>
        </p:spPr>
        <p:txBody>
          <a:bodyPr/>
          <a:lstStyle/>
          <a:p>
            <a:r>
              <a:rPr lang="en-US" altLang="zh-CN" dirty="0"/>
              <a:t>New technologies enable out-of-box thinking</a:t>
            </a:r>
            <a:endParaRPr lang="en-US" dirty="0"/>
          </a:p>
        </p:txBody>
      </p:sp>
      <p:sp>
        <p:nvSpPr>
          <p:cNvPr id="4" name="Text Placeholder 3">
            <a:extLst>
              <a:ext uri="{FF2B5EF4-FFF2-40B4-BE49-F238E27FC236}">
                <a16:creationId xmlns:a16="http://schemas.microsoft.com/office/drawing/2014/main" id="{43016E73-12F1-41A0-AE94-B5FBC927CB50}"/>
              </a:ext>
            </a:extLst>
          </p:cNvPr>
          <p:cNvSpPr>
            <a:spLocks noGrp="1"/>
          </p:cNvSpPr>
          <p:nvPr>
            <p:ph type="body" idx="2"/>
          </p:nvPr>
        </p:nvSpPr>
        <p:spPr>
          <a:xfrm>
            <a:off x="346961" y="1048586"/>
            <a:ext cx="10729365" cy="4278687"/>
          </a:xfrm>
        </p:spPr>
        <p:txBody>
          <a:bodyPr>
            <a:noAutofit/>
          </a:bodyPr>
          <a:lstStyle/>
          <a:p>
            <a:pPr marL="647693" indent="-342900">
              <a:buFont typeface="+mj-lt"/>
              <a:buAutoNum type="arabicPeriod"/>
            </a:pPr>
            <a:r>
              <a:rPr lang="en-US" altLang="zh-CN" sz="1800" b="1" dirty="0">
                <a:latin typeface="+mn-lt"/>
                <a:ea typeface="Microsoft YaHei" panose="020B0503020204020204" pitchFamily="34" charset="-122"/>
              </a:rPr>
              <a:t>New interconnects provide high performance</a:t>
            </a:r>
          </a:p>
          <a:p>
            <a:pPr marL="1200128" lvl="1" indent="-285750">
              <a:buFont typeface="Courier New" panose="02070309020205020404" pitchFamily="49" charset="0"/>
              <a:buChar char="o"/>
            </a:pPr>
            <a:r>
              <a:rPr lang="en-US" sz="1800" dirty="0">
                <a:latin typeface="+mn-lt"/>
                <a:ea typeface="Microsoft YaHei" panose="020B0503020204020204" pitchFamily="34" charset="-122"/>
              </a:rPr>
              <a:t>RDMA, Gen-Z and CXL</a:t>
            </a:r>
            <a:endParaRPr lang="en-US" altLang="zh-CN" sz="1800" dirty="0">
              <a:latin typeface="+mn-lt"/>
              <a:ea typeface="Microsoft YaHei" panose="020B0503020204020204" pitchFamily="34" charset="-122"/>
            </a:endParaRP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Tens to </a:t>
            </a:r>
            <a:r>
              <a:rPr lang="en-US" altLang="zh-CN" sz="1800" dirty="0" err="1">
                <a:latin typeface="+mn-lt"/>
                <a:ea typeface="Microsoft YaHei" panose="020B0503020204020204" pitchFamily="34" charset="-122"/>
              </a:rPr>
              <a:t>handreds</a:t>
            </a:r>
            <a:r>
              <a:rPr lang="en-US" altLang="zh-CN" sz="1800" dirty="0">
                <a:latin typeface="+mn-lt"/>
                <a:ea typeface="Microsoft YaHei" panose="020B0503020204020204" pitchFamily="34" charset="-122"/>
              </a:rPr>
              <a:t> GB/s bandwidth</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Sub-microsecond latency</a:t>
            </a:r>
          </a:p>
          <a:p>
            <a:pPr marL="647693" indent="-342900">
              <a:buFont typeface="+mj-lt"/>
              <a:buAutoNum type="arabicPeriod"/>
            </a:pPr>
            <a:r>
              <a:rPr lang="en-US" altLang="zh-CN" sz="1800" b="1" dirty="0">
                <a:latin typeface="+mn-lt"/>
                <a:ea typeface="Microsoft YaHei" panose="020B0503020204020204" pitchFamily="34" charset="-122"/>
              </a:rPr>
              <a:t>Persistent memory</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Byte addressable, data persistency</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Latency: 2-3 times of DRAM, but is magnitude shorter than SSD.</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PM DIMM read: 6.7 GB/s, write: 2.2GB/s  </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PM data transfer bandwidth is one 2-4th of DRAM</a:t>
            </a:r>
          </a:p>
          <a:p>
            <a:pPr marL="647693" indent="-342900">
              <a:buFont typeface="+mj-lt"/>
              <a:buAutoNum type="arabicPeriod"/>
            </a:pPr>
            <a:r>
              <a:rPr lang="en-US" altLang="zh-CN" sz="1800" b="1" dirty="0">
                <a:latin typeface="+mn-lt"/>
                <a:ea typeface="Microsoft YaHei" panose="020B0503020204020204" pitchFamily="34" charset="-122"/>
              </a:rPr>
              <a:t>Key feature: one-sided access</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Processors can directly read and write far memory unmediated by the remote processor close to the far memory</a:t>
            </a:r>
          </a:p>
          <a:p>
            <a:pPr marL="647693" indent="-342900">
              <a:buFont typeface="+mj-lt"/>
              <a:buAutoNum type="arabicPeriod"/>
            </a:pPr>
            <a:r>
              <a:rPr lang="en-US" altLang="zh-CN" sz="1800" b="1" dirty="0">
                <a:latin typeface="+mn-lt"/>
                <a:ea typeface="Microsoft YaHei" panose="020B0503020204020204" pitchFamily="34" charset="-122"/>
              </a:rPr>
              <a:t>Enables New System Organization</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Remote Memory </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Disaggregated Memory</a:t>
            </a:r>
            <a:endParaRPr lang="en-US" sz="1800" dirty="0">
              <a:latin typeface="+mn-lt"/>
              <a:ea typeface="Microsoft YaHei" panose="020B0503020204020204" pitchFamily="34" charset="-122"/>
            </a:endParaRPr>
          </a:p>
        </p:txBody>
      </p:sp>
    </p:spTree>
    <p:extLst>
      <p:ext uri="{BB962C8B-B14F-4D97-AF65-F5344CB8AC3E}">
        <p14:creationId xmlns:p14="http://schemas.microsoft.com/office/powerpoint/2010/main" val="25822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FBBA98-FDE5-42B6-B32B-67EBBCEEFEF5}"/>
              </a:ext>
            </a:extLst>
          </p:cNvPr>
          <p:cNvSpPr>
            <a:spLocks noGrp="1"/>
          </p:cNvSpPr>
          <p:nvPr>
            <p:ph type="sldNum" idx="12"/>
          </p:nvPr>
        </p:nvSpPr>
        <p:spPr/>
        <p:txBody>
          <a:bodyPr/>
          <a:lstStyle/>
          <a:p>
            <a:fld id="{00000000-1234-1234-1234-123412341234}" type="slidenum">
              <a:rPr lang="en-US" smtClean="0"/>
              <a:pPr/>
              <a:t>5</a:t>
            </a:fld>
            <a:endParaRPr lang="en-US"/>
          </a:p>
        </p:txBody>
      </p:sp>
      <p:sp>
        <p:nvSpPr>
          <p:cNvPr id="3" name="Subtitle 2">
            <a:extLst>
              <a:ext uri="{FF2B5EF4-FFF2-40B4-BE49-F238E27FC236}">
                <a16:creationId xmlns:a16="http://schemas.microsoft.com/office/drawing/2014/main" id="{CF555243-00B7-4219-BB55-D4464885F5CA}"/>
              </a:ext>
            </a:extLst>
          </p:cNvPr>
          <p:cNvSpPr>
            <a:spLocks noGrp="1"/>
          </p:cNvSpPr>
          <p:nvPr>
            <p:ph type="subTitle" idx="1"/>
          </p:nvPr>
        </p:nvSpPr>
        <p:spPr>
          <a:xfrm>
            <a:off x="735486" y="382758"/>
            <a:ext cx="6053066" cy="607808"/>
          </a:xfrm>
        </p:spPr>
        <p:txBody>
          <a:bodyPr/>
          <a:lstStyle/>
          <a:p>
            <a:r>
              <a:rPr lang="en-US" altLang="zh-CN" dirty="0"/>
              <a:t>Remote</a:t>
            </a:r>
            <a:r>
              <a:rPr lang="zh-CN" altLang="en-US" dirty="0"/>
              <a:t> </a:t>
            </a:r>
            <a:r>
              <a:rPr lang="en-US" altLang="zh-CN" dirty="0"/>
              <a:t>Memory</a:t>
            </a:r>
            <a:endParaRPr lang="en-US" dirty="0"/>
          </a:p>
        </p:txBody>
      </p:sp>
      <p:sp>
        <p:nvSpPr>
          <p:cNvPr id="4" name="Text Placeholder 3">
            <a:extLst>
              <a:ext uri="{FF2B5EF4-FFF2-40B4-BE49-F238E27FC236}">
                <a16:creationId xmlns:a16="http://schemas.microsoft.com/office/drawing/2014/main" id="{641A6230-E833-4D88-8862-3934DCC2F3FC}"/>
              </a:ext>
            </a:extLst>
          </p:cNvPr>
          <p:cNvSpPr>
            <a:spLocks noGrp="1"/>
          </p:cNvSpPr>
          <p:nvPr>
            <p:ph type="body" idx="2"/>
          </p:nvPr>
        </p:nvSpPr>
        <p:spPr>
          <a:xfrm>
            <a:off x="227195" y="1071411"/>
            <a:ext cx="8070195" cy="4278687"/>
          </a:xfrm>
        </p:spPr>
        <p:txBody>
          <a:bodyPr>
            <a:noAutofit/>
          </a:bodyPr>
          <a:lstStyle/>
          <a:p>
            <a:pPr marL="761993" indent="-457200">
              <a:buFont typeface="+mj-lt"/>
              <a:buAutoNum type="arabicPeriod"/>
            </a:pPr>
            <a:r>
              <a:rPr lang="en-US" altLang="zh-CN" sz="1600" dirty="0">
                <a:latin typeface="+mn-lt"/>
              </a:rPr>
              <a:t>Server nodes make their unused memory available to their peers.</a:t>
            </a:r>
          </a:p>
          <a:p>
            <a:pPr marL="761993" indent="-457200">
              <a:buFont typeface="+mj-lt"/>
              <a:buAutoNum type="arabicPeriod"/>
            </a:pPr>
            <a:r>
              <a:rPr lang="en-US" altLang="zh-CN" sz="1600" dirty="0">
                <a:latin typeface="+mn-lt"/>
              </a:rPr>
              <a:t>Similar to the popular</a:t>
            </a:r>
            <a:r>
              <a:rPr lang="zh-CN" altLang="en-US" sz="1600" dirty="0">
                <a:latin typeface="+mn-lt"/>
              </a:rPr>
              <a:t> </a:t>
            </a:r>
            <a:r>
              <a:rPr lang="en-US" altLang="zh-CN" sz="1600" dirty="0">
                <a:latin typeface="+mn-lt"/>
              </a:rPr>
              <a:t>(DSM) Distributed Shared Memory</a:t>
            </a:r>
          </a:p>
          <a:p>
            <a:pPr marL="761993" indent="-457200">
              <a:buFont typeface="+mj-lt"/>
              <a:buAutoNum type="arabicPeriod"/>
            </a:pPr>
            <a:r>
              <a:rPr lang="en-US" altLang="zh-CN" sz="1600" dirty="0">
                <a:latin typeface="+mn-lt"/>
              </a:rPr>
              <a:t>Early</a:t>
            </a:r>
            <a:r>
              <a:rPr lang="zh-CN" altLang="en-US" sz="1600" dirty="0">
                <a:latin typeface="+mn-lt"/>
              </a:rPr>
              <a:t> </a:t>
            </a:r>
            <a:r>
              <a:rPr lang="en-US" altLang="zh-CN" sz="1600" dirty="0">
                <a:latin typeface="+mn-lt"/>
              </a:rPr>
              <a:t>classic DSM</a:t>
            </a:r>
          </a:p>
          <a:p>
            <a:pPr marL="1371578" lvl="1" indent="-457200">
              <a:buFont typeface="Courier New" panose="02070309020205020404" pitchFamily="49" charset="0"/>
              <a:buChar char="o"/>
            </a:pPr>
            <a:r>
              <a:rPr lang="en-US" altLang="zh-CN" sz="1600" dirty="0">
                <a:latin typeface="+mn-lt"/>
              </a:rPr>
              <a:t>Provide unified address space</a:t>
            </a:r>
          </a:p>
          <a:p>
            <a:pPr marL="1371578" lvl="1" indent="-457200">
              <a:buFont typeface="Courier New" panose="02070309020205020404" pitchFamily="49" charset="0"/>
              <a:buChar char="o"/>
            </a:pPr>
            <a:r>
              <a:rPr lang="en-US" altLang="zh-CN" sz="1600" dirty="0">
                <a:latin typeface="+mn-lt"/>
              </a:rPr>
              <a:t>Easy for development</a:t>
            </a:r>
          </a:p>
          <a:p>
            <a:pPr marL="1371578" lvl="1" indent="-457200">
              <a:buFont typeface="Courier New" panose="02070309020205020404" pitchFamily="49" charset="0"/>
              <a:buChar char="o"/>
            </a:pPr>
            <a:r>
              <a:rPr lang="en-US" altLang="zh-CN" sz="1600" dirty="0">
                <a:solidFill>
                  <a:schemeClr val="tx1"/>
                </a:solidFill>
                <a:latin typeface="+mn-lt"/>
              </a:rPr>
              <a:t>However</a:t>
            </a:r>
            <a:r>
              <a:rPr lang="zh-CN" altLang="en-US" sz="1600" dirty="0">
                <a:solidFill>
                  <a:schemeClr val="tx1"/>
                </a:solidFill>
                <a:latin typeface="+mn-lt"/>
              </a:rPr>
              <a:t>，</a:t>
            </a:r>
            <a:r>
              <a:rPr lang="en-US" altLang="zh-CN" sz="1600" dirty="0">
                <a:solidFill>
                  <a:schemeClr val="tx1"/>
                </a:solidFill>
                <a:latin typeface="+mn-lt"/>
              </a:rPr>
              <a:t>the performance is poor as the intrinsic access latency difference is not manifested and </a:t>
            </a:r>
            <a:r>
              <a:rPr lang="en-US" altLang="zh-CN" sz="1600" dirty="0" err="1">
                <a:solidFill>
                  <a:schemeClr val="tx1"/>
                </a:solidFill>
                <a:latin typeface="+mn-lt"/>
              </a:rPr>
              <a:t>justfied</a:t>
            </a:r>
            <a:endParaRPr lang="en-US" altLang="zh-CN" sz="1600" dirty="0">
              <a:solidFill>
                <a:schemeClr val="tx1"/>
              </a:solidFill>
              <a:latin typeface="+mn-lt"/>
            </a:endParaRPr>
          </a:p>
          <a:p>
            <a:pPr marL="761993" indent="-457200">
              <a:buFont typeface="+mj-lt"/>
              <a:buAutoNum type="arabicPeriod"/>
            </a:pPr>
            <a:r>
              <a:rPr lang="en-US" altLang="zh-CN" sz="1600" dirty="0">
                <a:latin typeface="+mn-lt"/>
              </a:rPr>
              <a:t>Modern</a:t>
            </a:r>
            <a:r>
              <a:rPr lang="zh-CN" altLang="en-US" sz="1600" dirty="0">
                <a:latin typeface="+mn-lt"/>
              </a:rPr>
              <a:t> </a:t>
            </a:r>
            <a:r>
              <a:rPr lang="en-US" altLang="zh-CN" sz="1600" dirty="0">
                <a:latin typeface="+mn-lt"/>
              </a:rPr>
              <a:t>DSM</a:t>
            </a:r>
          </a:p>
          <a:p>
            <a:pPr marL="1371578" lvl="1" indent="-457200">
              <a:buFont typeface="Courier New" panose="02070309020205020404" pitchFamily="49" charset="0"/>
              <a:buChar char="o"/>
            </a:pPr>
            <a:r>
              <a:rPr lang="en-US" altLang="zh-CN" sz="1600" dirty="0">
                <a:latin typeface="+mn-lt"/>
              </a:rPr>
              <a:t>Using</a:t>
            </a:r>
            <a:r>
              <a:rPr lang="zh-CN" altLang="en-US" sz="1600" dirty="0">
                <a:latin typeface="+mn-lt"/>
              </a:rPr>
              <a:t> </a:t>
            </a:r>
            <a:r>
              <a:rPr lang="en-US" altLang="zh-CN" sz="1600" dirty="0">
                <a:latin typeface="+mn-lt"/>
              </a:rPr>
              <a:t>RDMA</a:t>
            </a:r>
          </a:p>
          <a:p>
            <a:pPr marL="1371578" lvl="1" indent="-457200">
              <a:buFont typeface="Courier New" panose="02070309020205020404" pitchFamily="49" charset="0"/>
              <a:buChar char="o"/>
            </a:pPr>
            <a:r>
              <a:rPr lang="en-US" altLang="zh-CN" sz="1600" dirty="0">
                <a:latin typeface="+mn-lt"/>
              </a:rPr>
              <a:t>Still tried to use unified address space</a:t>
            </a:r>
          </a:p>
          <a:p>
            <a:pPr marL="1371578" lvl="1" indent="-457200">
              <a:buFont typeface="Courier New" panose="02070309020205020404" pitchFamily="49" charset="0"/>
              <a:buChar char="o"/>
            </a:pPr>
            <a:r>
              <a:rPr lang="en-US" altLang="zh-CN" sz="1600" dirty="0">
                <a:latin typeface="+mn-lt"/>
              </a:rPr>
              <a:t>Add consideration to impact from NUMA and remote memory.</a:t>
            </a:r>
          </a:p>
          <a:p>
            <a:pPr marL="761993" indent="-457200">
              <a:buFont typeface="+mj-lt"/>
              <a:buAutoNum type="arabicPeriod"/>
            </a:pPr>
            <a:r>
              <a:rPr lang="en-US" altLang="zh-CN" sz="1600" dirty="0">
                <a:latin typeface="+mn-lt"/>
              </a:rPr>
              <a:t>Benefit</a:t>
            </a:r>
            <a:r>
              <a:rPr lang="zh-CN" altLang="en-US" sz="1600" dirty="0">
                <a:latin typeface="+mn-lt"/>
              </a:rPr>
              <a:t> </a:t>
            </a:r>
            <a:endParaRPr lang="en-US" altLang="zh-CN" sz="1600" dirty="0">
              <a:latin typeface="+mn-lt"/>
            </a:endParaRPr>
          </a:p>
          <a:p>
            <a:pPr marL="1371578" lvl="1" indent="-457200">
              <a:buFont typeface="Courier New" panose="02070309020205020404" pitchFamily="49" charset="0"/>
              <a:buChar char="o"/>
            </a:pPr>
            <a:r>
              <a:rPr lang="en-US" altLang="zh-CN" sz="1600" dirty="0">
                <a:latin typeface="+mn-lt"/>
              </a:rPr>
              <a:t>Can be easily built up using out of shelf servers with high-speed interconnect.</a:t>
            </a:r>
          </a:p>
          <a:p>
            <a:pPr marL="1371578" lvl="1" indent="-457200">
              <a:buFont typeface="Courier New" panose="02070309020205020404" pitchFamily="49" charset="0"/>
              <a:buChar char="o"/>
            </a:pPr>
            <a:r>
              <a:rPr lang="en-US" altLang="zh-CN" sz="1600" dirty="0">
                <a:latin typeface="+mn-lt"/>
              </a:rPr>
              <a:t>To every portion of “memory pool”, there is one computing node close by. </a:t>
            </a:r>
          </a:p>
          <a:p>
            <a:pPr marL="761993" indent="-457200">
              <a:buFont typeface="+mj-lt"/>
              <a:buAutoNum type="arabicPeriod"/>
            </a:pPr>
            <a:r>
              <a:rPr lang="en-US" altLang="zh-CN" sz="1600" dirty="0">
                <a:latin typeface="+mn-lt"/>
              </a:rPr>
              <a:t>Disadvantage</a:t>
            </a:r>
          </a:p>
          <a:p>
            <a:pPr marL="1371578" lvl="1" indent="-457200">
              <a:buFont typeface="Courier New" panose="02070309020205020404" pitchFamily="49" charset="0"/>
              <a:buChar char="o"/>
            </a:pPr>
            <a:r>
              <a:rPr lang="en-US" altLang="zh-CN" sz="1600" dirty="0">
                <a:latin typeface="+mn-lt"/>
              </a:rPr>
              <a:t>Failure module is big, at server level. </a:t>
            </a:r>
          </a:p>
          <a:p>
            <a:pPr marL="1257278" lvl="1" indent="-342900">
              <a:buFont typeface="Courier New" panose="02070309020205020404" pitchFamily="49" charset="0"/>
              <a:buChar char="o"/>
            </a:pPr>
            <a:endParaRPr lang="en-US" altLang="zh-CN" sz="1600" dirty="0"/>
          </a:p>
          <a:p>
            <a:pPr marL="304793" indent="0"/>
            <a:endParaRPr lang="en-US" altLang="zh-CN" sz="1600" dirty="0"/>
          </a:p>
          <a:p>
            <a:pPr marL="1371578" lvl="1" indent="-457200">
              <a:buFont typeface="Courier New" panose="02070309020205020404" pitchFamily="49" charset="0"/>
              <a:buChar char="o"/>
            </a:pPr>
            <a:endParaRPr lang="en-US" altLang="zh-CN" sz="1600" dirty="0"/>
          </a:p>
          <a:p>
            <a:pPr marL="1371578" lvl="1" indent="-457200">
              <a:buFont typeface="+mj-lt"/>
              <a:buAutoNum type="arabicPeriod"/>
            </a:pPr>
            <a:endParaRPr lang="en-US" altLang="zh-CN" sz="1600" dirty="0"/>
          </a:p>
          <a:p>
            <a:pPr marL="1371578" lvl="1" indent="-457200">
              <a:buFont typeface="Courier New" panose="02070309020205020404" pitchFamily="49" charset="0"/>
              <a:buChar char="o"/>
            </a:pPr>
            <a:endParaRPr lang="en-US" altLang="zh-CN" sz="1600" dirty="0"/>
          </a:p>
          <a:p>
            <a:pPr marL="1371578" lvl="1" indent="-457200">
              <a:buFont typeface="Courier New" panose="02070309020205020404" pitchFamily="49" charset="0"/>
              <a:buChar char="o"/>
            </a:pPr>
            <a:endParaRPr lang="en-US" altLang="zh-CN" sz="1600" dirty="0"/>
          </a:p>
        </p:txBody>
      </p:sp>
      <p:grpSp>
        <p:nvGrpSpPr>
          <p:cNvPr id="10" name="Group 9">
            <a:extLst>
              <a:ext uri="{FF2B5EF4-FFF2-40B4-BE49-F238E27FC236}">
                <a16:creationId xmlns:a16="http://schemas.microsoft.com/office/drawing/2014/main" id="{58463F15-2EE2-477B-9D58-7B399C7171CD}"/>
              </a:ext>
            </a:extLst>
          </p:cNvPr>
          <p:cNvGrpSpPr/>
          <p:nvPr/>
        </p:nvGrpSpPr>
        <p:grpSpPr>
          <a:xfrm>
            <a:off x="8502775" y="1142087"/>
            <a:ext cx="3241245" cy="5029260"/>
            <a:chOff x="8560648" y="1684707"/>
            <a:chExt cx="3241245" cy="5029260"/>
          </a:xfrm>
        </p:grpSpPr>
        <p:sp>
          <p:nvSpPr>
            <p:cNvPr id="7" name="Rectangle: Rounded Corners 6">
              <a:extLst>
                <a:ext uri="{FF2B5EF4-FFF2-40B4-BE49-F238E27FC236}">
                  <a16:creationId xmlns:a16="http://schemas.microsoft.com/office/drawing/2014/main" id="{0E7A77E6-8595-4FF2-B730-72232AFDCA3F}"/>
                </a:ext>
              </a:extLst>
            </p:cNvPr>
            <p:cNvSpPr/>
            <p:nvPr/>
          </p:nvSpPr>
          <p:spPr>
            <a:xfrm>
              <a:off x="8782488" y="1684707"/>
              <a:ext cx="2797561"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t" anchorCtr="0"/>
            <a:lstStyle/>
            <a:p>
              <a:pPr algn="ctr"/>
              <a:r>
                <a:rPr lang="en-US" dirty="0"/>
                <a:t>Local Node</a:t>
              </a:r>
            </a:p>
          </p:txBody>
        </p:sp>
        <p:grpSp>
          <p:nvGrpSpPr>
            <p:cNvPr id="8" name="Group 7">
              <a:extLst>
                <a:ext uri="{FF2B5EF4-FFF2-40B4-BE49-F238E27FC236}">
                  <a16:creationId xmlns:a16="http://schemas.microsoft.com/office/drawing/2014/main" id="{8CE52821-42D2-4A9A-B9CE-5C61F7549BAC}"/>
                </a:ext>
              </a:extLst>
            </p:cNvPr>
            <p:cNvGrpSpPr/>
            <p:nvPr/>
          </p:nvGrpSpPr>
          <p:grpSpPr>
            <a:xfrm>
              <a:off x="8560648" y="2180247"/>
              <a:ext cx="3241245" cy="4533720"/>
              <a:chOff x="8560648" y="2180247"/>
              <a:chExt cx="3241245" cy="4533720"/>
            </a:xfrm>
          </p:grpSpPr>
          <p:sp>
            <p:nvSpPr>
              <p:cNvPr id="9" name="Oval 8">
                <a:extLst>
                  <a:ext uri="{FF2B5EF4-FFF2-40B4-BE49-F238E27FC236}">
                    <a16:creationId xmlns:a16="http://schemas.microsoft.com/office/drawing/2014/main" id="{6C5D928C-503F-4A40-A4BB-BAF5EC1B9933}"/>
                  </a:ext>
                </a:extLst>
              </p:cNvPr>
              <p:cNvSpPr/>
              <p:nvPr/>
            </p:nvSpPr>
            <p:spPr>
              <a:xfrm>
                <a:off x="8560648" y="3974657"/>
                <a:ext cx="3241245" cy="5268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Fast Interconnect</a:t>
                </a:r>
              </a:p>
            </p:txBody>
          </p:sp>
          <p:grpSp>
            <p:nvGrpSpPr>
              <p:cNvPr id="5" name="Group 4">
                <a:extLst>
                  <a:ext uri="{FF2B5EF4-FFF2-40B4-BE49-F238E27FC236}">
                    <a16:creationId xmlns:a16="http://schemas.microsoft.com/office/drawing/2014/main" id="{4E6FB7B5-A121-4320-994C-0E4F8A03B395}"/>
                  </a:ext>
                </a:extLst>
              </p:cNvPr>
              <p:cNvGrpSpPr/>
              <p:nvPr/>
            </p:nvGrpSpPr>
            <p:grpSpPr>
              <a:xfrm>
                <a:off x="8820690" y="2180247"/>
                <a:ext cx="2721159" cy="4533720"/>
                <a:chOff x="8820690" y="2180247"/>
                <a:chExt cx="2721159" cy="4533720"/>
              </a:xfrm>
            </p:grpSpPr>
            <p:sp>
              <p:nvSpPr>
                <p:cNvPr id="11" name="Rectangle 10">
                  <a:extLst>
                    <a:ext uri="{FF2B5EF4-FFF2-40B4-BE49-F238E27FC236}">
                      <a16:creationId xmlns:a16="http://schemas.microsoft.com/office/drawing/2014/main" id="{758DAF7A-09CE-4765-B7C6-FBDADBA8BE30}"/>
                    </a:ext>
                  </a:extLst>
                </p:cNvPr>
                <p:cNvSpPr/>
                <p:nvPr/>
              </p:nvSpPr>
              <p:spPr>
                <a:xfrm>
                  <a:off x="9521190" y="2180247"/>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DRAM</a:t>
                  </a:r>
                </a:p>
              </p:txBody>
            </p:sp>
            <p:sp>
              <p:nvSpPr>
                <p:cNvPr id="13" name="Rectangle 12">
                  <a:extLst>
                    <a:ext uri="{FF2B5EF4-FFF2-40B4-BE49-F238E27FC236}">
                      <a16:creationId xmlns:a16="http://schemas.microsoft.com/office/drawing/2014/main" id="{C86C09E9-4DF8-4BC6-8D2B-F6B492BCE232}"/>
                    </a:ext>
                  </a:extLst>
                </p:cNvPr>
                <p:cNvSpPr/>
                <p:nvPr/>
              </p:nvSpPr>
              <p:spPr>
                <a:xfrm>
                  <a:off x="9521190" y="2608400"/>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4" name="Rectangle 13">
                  <a:extLst>
                    <a:ext uri="{FF2B5EF4-FFF2-40B4-BE49-F238E27FC236}">
                      <a16:creationId xmlns:a16="http://schemas.microsoft.com/office/drawing/2014/main" id="{9B57AEA3-9442-473B-9BDD-68B78D717776}"/>
                    </a:ext>
                  </a:extLst>
                </p:cNvPr>
                <p:cNvSpPr/>
                <p:nvPr/>
              </p:nvSpPr>
              <p:spPr>
                <a:xfrm>
                  <a:off x="9521189" y="3069428"/>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5" name="Rectangle: Rounded Corners 14">
                  <a:extLst>
                    <a:ext uri="{FF2B5EF4-FFF2-40B4-BE49-F238E27FC236}">
                      <a16:creationId xmlns:a16="http://schemas.microsoft.com/office/drawing/2014/main" id="{7F982F06-0669-4002-B8AD-D0B4B2ED6CC7}"/>
                    </a:ext>
                  </a:extLst>
                </p:cNvPr>
                <p:cNvSpPr/>
                <p:nvPr/>
              </p:nvSpPr>
              <p:spPr>
                <a:xfrm>
                  <a:off x="8820690" y="4866581"/>
                  <a:ext cx="2721159"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b" anchorCtr="0"/>
                <a:lstStyle/>
                <a:p>
                  <a:pPr algn="ctr"/>
                  <a:r>
                    <a:rPr lang="en-US" dirty="0"/>
                    <a:t>Remote Node</a:t>
                  </a:r>
                </a:p>
              </p:txBody>
            </p:sp>
            <p:sp>
              <p:nvSpPr>
                <p:cNvPr id="16" name="Rectangle 15">
                  <a:extLst>
                    <a:ext uri="{FF2B5EF4-FFF2-40B4-BE49-F238E27FC236}">
                      <a16:creationId xmlns:a16="http://schemas.microsoft.com/office/drawing/2014/main" id="{3C28CF44-64A6-4366-8BA0-47D3B3EC2FD1}"/>
                    </a:ext>
                  </a:extLst>
                </p:cNvPr>
                <p:cNvSpPr/>
                <p:nvPr/>
              </p:nvSpPr>
              <p:spPr>
                <a:xfrm>
                  <a:off x="9659228" y="4989051"/>
                  <a:ext cx="1320165" cy="329582"/>
                </a:xfrm>
                <a:prstGeom prst="rect">
                  <a:avLst/>
                </a:prstGeom>
                <a:ln>
                  <a:solidFill>
                    <a:schemeClr val="accent6"/>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7" name="Rectangle 16">
                  <a:extLst>
                    <a:ext uri="{FF2B5EF4-FFF2-40B4-BE49-F238E27FC236}">
                      <a16:creationId xmlns:a16="http://schemas.microsoft.com/office/drawing/2014/main" id="{41F78411-422E-4F50-8DC1-7CB71DCA7612}"/>
                    </a:ext>
                  </a:extLst>
                </p:cNvPr>
                <p:cNvSpPr/>
                <p:nvPr/>
              </p:nvSpPr>
              <p:spPr>
                <a:xfrm>
                  <a:off x="9659228" y="5434392"/>
                  <a:ext cx="1320165" cy="329582"/>
                </a:xfrm>
                <a:prstGeom prst="rect">
                  <a:avLst/>
                </a:prstGeom>
                <a:ln>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8" name="Rectangle 17">
                  <a:extLst>
                    <a:ext uri="{FF2B5EF4-FFF2-40B4-BE49-F238E27FC236}">
                      <a16:creationId xmlns:a16="http://schemas.microsoft.com/office/drawing/2014/main" id="{405FF4FF-007A-4C83-840C-B7EBBFD82BF7}"/>
                    </a:ext>
                  </a:extLst>
                </p:cNvPr>
                <p:cNvSpPr/>
                <p:nvPr/>
              </p:nvSpPr>
              <p:spPr>
                <a:xfrm>
                  <a:off x="9659227" y="5868984"/>
                  <a:ext cx="1320165" cy="329582"/>
                </a:xfrm>
                <a:prstGeom prst="rect">
                  <a:avLst/>
                </a:prstGeom>
              </p:spPr>
              <p:style>
                <a:lnRef idx="2">
                  <a:schemeClr val="accent6"/>
                </a:lnRef>
                <a:fillRef idx="1">
                  <a:schemeClr val="lt1"/>
                </a:fillRef>
                <a:effectRef idx="0">
                  <a:schemeClr val="accent6"/>
                </a:effectRef>
                <a:fontRef idx="minor">
                  <a:schemeClr val="dk1"/>
                </a:fontRef>
              </p:style>
              <p:txBody>
                <a:bodyPr bIns="0" rtlCol="0" anchor="ctr"/>
                <a:lstStyle/>
                <a:p>
                  <a:pPr algn="ctr"/>
                  <a:r>
                    <a:rPr lang="en-US" dirty="0"/>
                    <a:t>DRAM</a:t>
                  </a:r>
                </a:p>
              </p:txBody>
            </p:sp>
            <p:cxnSp>
              <p:nvCxnSpPr>
                <p:cNvPr id="20" name="Straight Connector 19">
                  <a:extLst>
                    <a:ext uri="{FF2B5EF4-FFF2-40B4-BE49-F238E27FC236}">
                      <a16:creationId xmlns:a16="http://schemas.microsoft.com/office/drawing/2014/main" id="{D4C0F4E7-6E8C-4207-B02E-A5097582A315}"/>
                    </a:ext>
                  </a:extLst>
                </p:cNvPr>
                <p:cNvCxnSpPr>
                  <a:cxnSpLocks/>
                  <a:stCxn id="7" idx="2"/>
                  <a:endCxn id="9" idx="0"/>
                </p:cNvCxnSpPr>
                <p:nvPr/>
              </p:nvCxnSpPr>
              <p:spPr>
                <a:xfrm>
                  <a:off x="10181269" y="3532093"/>
                  <a:ext cx="2" cy="442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EB2BF1-380C-4E4F-B447-2B35F2F54805}"/>
                    </a:ext>
                  </a:extLst>
                </p:cNvPr>
                <p:cNvCxnSpPr>
                  <a:cxnSpLocks/>
                  <a:stCxn id="9" idx="4"/>
                  <a:endCxn id="15" idx="0"/>
                </p:cNvCxnSpPr>
                <p:nvPr/>
              </p:nvCxnSpPr>
              <p:spPr>
                <a:xfrm flipH="1">
                  <a:off x="10181270" y="4501488"/>
                  <a:ext cx="1" cy="365093"/>
                </a:xfrm>
                <a:prstGeom prst="line">
                  <a:avLst/>
                </a:prstGeom>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52252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004163-3D08-4C69-A647-D1A91B5C08B4}"/>
              </a:ext>
            </a:extLst>
          </p:cNvPr>
          <p:cNvSpPr>
            <a:spLocks noGrp="1"/>
          </p:cNvSpPr>
          <p:nvPr>
            <p:ph type="sldNum" idx="12"/>
          </p:nvPr>
        </p:nvSpPr>
        <p:spPr/>
        <p:txBody>
          <a:bodyPr/>
          <a:lstStyle/>
          <a:p>
            <a:fld id="{00000000-1234-1234-1234-123412341234}" type="slidenum">
              <a:rPr lang="en-US" smtClean="0"/>
              <a:pPr/>
              <a:t>6</a:t>
            </a:fld>
            <a:endParaRPr lang="en-US"/>
          </a:p>
        </p:txBody>
      </p:sp>
      <p:sp>
        <p:nvSpPr>
          <p:cNvPr id="3" name="Subtitle 2">
            <a:extLst>
              <a:ext uri="{FF2B5EF4-FFF2-40B4-BE49-F238E27FC236}">
                <a16:creationId xmlns:a16="http://schemas.microsoft.com/office/drawing/2014/main" id="{6B2E89A8-B36B-4D76-9DD2-7D4BA02C747D}"/>
              </a:ext>
            </a:extLst>
          </p:cNvPr>
          <p:cNvSpPr>
            <a:spLocks noGrp="1"/>
          </p:cNvSpPr>
          <p:nvPr>
            <p:ph type="subTitle" idx="1"/>
          </p:nvPr>
        </p:nvSpPr>
        <p:spPr>
          <a:xfrm>
            <a:off x="735486" y="474071"/>
            <a:ext cx="5726112" cy="607808"/>
          </a:xfrm>
        </p:spPr>
        <p:txBody>
          <a:bodyPr/>
          <a:lstStyle/>
          <a:p>
            <a:r>
              <a:rPr lang="en-US" altLang="zh-CN" dirty="0"/>
              <a:t>Disaggregated Memory</a:t>
            </a:r>
            <a:endParaRPr lang="en-US" dirty="0"/>
          </a:p>
        </p:txBody>
      </p:sp>
      <p:sp>
        <p:nvSpPr>
          <p:cNvPr id="4" name="Text Placeholder 3">
            <a:extLst>
              <a:ext uri="{FF2B5EF4-FFF2-40B4-BE49-F238E27FC236}">
                <a16:creationId xmlns:a16="http://schemas.microsoft.com/office/drawing/2014/main" id="{59BA1860-2DC7-44E2-AE42-007505C32A7A}"/>
              </a:ext>
            </a:extLst>
          </p:cNvPr>
          <p:cNvSpPr>
            <a:spLocks noGrp="1"/>
          </p:cNvSpPr>
          <p:nvPr>
            <p:ph type="body" idx="2"/>
          </p:nvPr>
        </p:nvSpPr>
        <p:spPr>
          <a:xfrm>
            <a:off x="391999" y="1361238"/>
            <a:ext cx="7887734" cy="4278687"/>
          </a:xfrm>
        </p:spPr>
        <p:txBody>
          <a:bodyPr>
            <a:normAutofit lnSpcReduction="10000"/>
          </a:bodyPr>
          <a:lstStyle/>
          <a:p>
            <a:pPr marL="647693" indent="-342900">
              <a:buFont typeface="+mj-lt"/>
              <a:buAutoNum type="arabicPeriod"/>
            </a:pPr>
            <a:r>
              <a:rPr lang="en-US" altLang="zh-CN" sz="1800" dirty="0"/>
              <a:t>Compute nodes access network-attached memory</a:t>
            </a:r>
          </a:p>
          <a:p>
            <a:pPr marL="647693" indent="-342900">
              <a:buFont typeface="+mj-lt"/>
              <a:buAutoNum type="arabicPeriod"/>
            </a:pPr>
            <a:r>
              <a:rPr lang="en-US" altLang="zh-CN" sz="1800" dirty="0"/>
              <a:t>Active (“smart”) vs Passive Memory Module: with or without computation </a:t>
            </a:r>
          </a:p>
          <a:p>
            <a:pPr marL="647693" indent="-342900">
              <a:buFont typeface="+mj-lt"/>
              <a:buAutoNum type="arabicPeriod"/>
            </a:pPr>
            <a:r>
              <a:rPr lang="en-US" altLang="zh-CN" sz="1800" dirty="0"/>
              <a:t>Compute nodes access memory pool through high-speed interconnect</a:t>
            </a:r>
          </a:p>
          <a:p>
            <a:pPr marL="647693" indent="-342900">
              <a:buFont typeface="+mj-lt"/>
              <a:buAutoNum type="arabicPeriod"/>
            </a:pPr>
            <a:r>
              <a:rPr lang="en-US" altLang="zh-CN" sz="1800" dirty="0"/>
              <a:t>Benefit:</a:t>
            </a:r>
          </a:p>
          <a:p>
            <a:pPr marL="1200128" lvl="1" indent="-285750">
              <a:buFont typeface="Courier New" panose="02070309020205020404" pitchFamily="49" charset="0"/>
              <a:buChar char="o"/>
            </a:pPr>
            <a:r>
              <a:rPr lang="en-US" altLang="zh-CN" sz="1600" dirty="0"/>
              <a:t>Higher memory capacity than single box.</a:t>
            </a:r>
          </a:p>
          <a:p>
            <a:pPr marL="1200128" lvl="1" indent="-285750">
              <a:buFont typeface="Courier New" panose="02070309020205020404" pitchFamily="49" charset="0"/>
              <a:buChar char="o"/>
            </a:pPr>
            <a:r>
              <a:rPr lang="en-US" altLang="zh-CN" sz="1600" dirty="0"/>
              <a:t>Independent scaling of compute and far memory resource.</a:t>
            </a:r>
          </a:p>
          <a:p>
            <a:pPr marL="1200128" lvl="1" indent="-285750">
              <a:buFont typeface="Courier New" panose="02070309020205020404" pitchFamily="49" charset="0"/>
              <a:buChar char="o"/>
            </a:pPr>
            <a:r>
              <a:rPr lang="en-US" altLang="zh-CN" sz="1600" dirty="0"/>
              <a:t>Separate failure domain for compute node and disaggregated memory.</a:t>
            </a:r>
          </a:p>
          <a:p>
            <a:pPr marL="1200128" lvl="1" indent="-285750">
              <a:buFont typeface="Courier New" panose="02070309020205020404" pitchFamily="49" charset="0"/>
              <a:buChar char="o"/>
            </a:pPr>
            <a:r>
              <a:rPr lang="en-US" altLang="zh-CN" sz="1600" dirty="0"/>
              <a:t>Better shareability among processors. </a:t>
            </a:r>
          </a:p>
          <a:p>
            <a:pPr marL="647693" indent="-342900">
              <a:buFont typeface="+mj-lt"/>
              <a:buAutoNum type="arabicPeriod"/>
            </a:pPr>
            <a:r>
              <a:rPr lang="en-US" altLang="zh-CN" sz="1800" dirty="0"/>
              <a:t>Disadvantage:</a:t>
            </a:r>
          </a:p>
          <a:p>
            <a:pPr marL="1200128" lvl="1" indent="-285750">
              <a:buFont typeface="Courier New" panose="02070309020205020404" pitchFamily="49" charset="0"/>
              <a:buChar char="o"/>
            </a:pPr>
            <a:r>
              <a:rPr lang="en-US" altLang="zh-CN" sz="1600" dirty="0"/>
              <a:t>High latency (x10) for accessing memory module </a:t>
            </a:r>
          </a:p>
          <a:p>
            <a:pPr marL="1200128" lvl="1" indent="-285750">
              <a:buFont typeface="Courier New" panose="02070309020205020404" pitchFamily="49" charset="0"/>
              <a:buChar char="o"/>
            </a:pPr>
            <a:r>
              <a:rPr lang="en-US" altLang="zh-CN" sz="1600" dirty="0"/>
              <a:t>High latency means high data move cost, impact of performance and energy cost.</a:t>
            </a:r>
          </a:p>
          <a:p>
            <a:pPr marL="1200128" lvl="1" indent="-285750">
              <a:buFont typeface="Courier New" panose="02070309020205020404" pitchFamily="49" charset="0"/>
              <a:buChar char="o"/>
            </a:pPr>
            <a:r>
              <a:rPr lang="en-US" altLang="zh-CN" sz="1600" dirty="0"/>
              <a:t>Data caching is still compute-node based. </a:t>
            </a:r>
          </a:p>
          <a:p>
            <a:pPr marL="761993" indent="-457200">
              <a:buFont typeface="+mj-lt"/>
              <a:buAutoNum type="arabicPeriod"/>
            </a:pPr>
            <a:endParaRPr lang="en-US" altLang="zh-CN" dirty="0"/>
          </a:p>
          <a:p>
            <a:pPr marL="1257278" lvl="1" indent="-342900">
              <a:buFont typeface="+mj-lt"/>
              <a:buAutoNum type="arabicPeriod"/>
            </a:pPr>
            <a:endParaRPr lang="en-US" altLang="zh-CN" dirty="0"/>
          </a:p>
        </p:txBody>
      </p:sp>
      <p:grpSp>
        <p:nvGrpSpPr>
          <p:cNvPr id="5" name="Group 4">
            <a:extLst>
              <a:ext uri="{FF2B5EF4-FFF2-40B4-BE49-F238E27FC236}">
                <a16:creationId xmlns:a16="http://schemas.microsoft.com/office/drawing/2014/main" id="{9D9945DD-70D3-43CA-81AF-793702507497}"/>
              </a:ext>
            </a:extLst>
          </p:cNvPr>
          <p:cNvGrpSpPr/>
          <p:nvPr/>
        </p:nvGrpSpPr>
        <p:grpSpPr>
          <a:xfrm>
            <a:off x="8537498" y="1232182"/>
            <a:ext cx="3241245" cy="5059992"/>
            <a:chOff x="8560648" y="1653975"/>
            <a:chExt cx="3241245" cy="5059992"/>
          </a:xfrm>
        </p:grpSpPr>
        <p:sp>
          <p:nvSpPr>
            <p:cNvPr id="7" name="Rectangle: Rounded Corners 6">
              <a:extLst>
                <a:ext uri="{FF2B5EF4-FFF2-40B4-BE49-F238E27FC236}">
                  <a16:creationId xmlns:a16="http://schemas.microsoft.com/office/drawing/2014/main" id="{B6CC72CD-82FC-41FE-A87F-315F53BE058D}"/>
                </a:ext>
              </a:extLst>
            </p:cNvPr>
            <p:cNvSpPr/>
            <p:nvPr/>
          </p:nvSpPr>
          <p:spPr>
            <a:xfrm>
              <a:off x="8782488" y="1653975"/>
              <a:ext cx="2797561"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t" anchorCtr="0"/>
            <a:lstStyle/>
            <a:p>
              <a:pPr algn="ctr"/>
              <a:r>
                <a:rPr lang="en-US" altLang="zh-CN" dirty="0"/>
                <a:t>Compute</a:t>
              </a:r>
              <a:r>
                <a:rPr lang="en-US" dirty="0"/>
                <a:t> Node</a:t>
              </a:r>
            </a:p>
          </p:txBody>
        </p:sp>
        <p:sp>
          <p:nvSpPr>
            <p:cNvPr id="8" name="Oval 7">
              <a:extLst>
                <a:ext uri="{FF2B5EF4-FFF2-40B4-BE49-F238E27FC236}">
                  <a16:creationId xmlns:a16="http://schemas.microsoft.com/office/drawing/2014/main" id="{0D403673-164C-4F03-9786-ED5EFC1C1AE1}"/>
                </a:ext>
              </a:extLst>
            </p:cNvPr>
            <p:cNvSpPr/>
            <p:nvPr/>
          </p:nvSpPr>
          <p:spPr>
            <a:xfrm>
              <a:off x="8560648" y="3974657"/>
              <a:ext cx="3241245" cy="5268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Fast Interconnect</a:t>
              </a:r>
            </a:p>
          </p:txBody>
        </p:sp>
        <p:sp>
          <p:nvSpPr>
            <p:cNvPr id="9" name="Rectangle 8">
              <a:extLst>
                <a:ext uri="{FF2B5EF4-FFF2-40B4-BE49-F238E27FC236}">
                  <a16:creationId xmlns:a16="http://schemas.microsoft.com/office/drawing/2014/main" id="{7F77EE15-290E-4061-B7B0-0BB262C3AFC1}"/>
                </a:ext>
              </a:extLst>
            </p:cNvPr>
            <p:cNvSpPr/>
            <p:nvPr/>
          </p:nvSpPr>
          <p:spPr>
            <a:xfrm>
              <a:off x="9521190" y="2180247"/>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DRAM</a:t>
              </a:r>
            </a:p>
          </p:txBody>
        </p:sp>
        <p:sp>
          <p:nvSpPr>
            <p:cNvPr id="10" name="Rectangle 9">
              <a:extLst>
                <a:ext uri="{FF2B5EF4-FFF2-40B4-BE49-F238E27FC236}">
                  <a16:creationId xmlns:a16="http://schemas.microsoft.com/office/drawing/2014/main" id="{836DB3BA-ED42-4A74-92C9-D9F534C55179}"/>
                </a:ext>
              </a:extLst>
            </p:cNvPr>
            <p:cNvSpPr/>
            <p:nvPr/>
          </p:nvSpPr>
          <p:spPr>
            <a:xfrm>
              <a:off x="9521190" y="2608400"/>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1" name="Rectangle 10">
              <a:extLst>
                <a:ext uri="{FF2B5EF4-FFF2-40B4-BE49-F238E27FC236}">
                  <a16:creationId xmlns:a16="http://schemas.microsoft.com/office/drawing/2014/main" id="{6A3816FB-1F6F-4043-B36D-BD1DE7B4A0F7}"/>
                </a:ext>
              </a:extLst>
            </p:cNvPr>
            <p:cNvSpPr/>
            <p:nvPr/>
          </p:nvSpPr>
          <p:spPr>
            <a:xfrm>
              <a:off x="9521189" y="3069428"/>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2" name="Rectangle: Rounded Corners 11">
              <a:extLst>
                <a:ext uri="{FF2B5EF4-FFF2-40B4-BE49-F238E27FC236}">
                  <a16:creationId xmlns:a16="http://schemas.microsoft.com/office/drawing/2014/main" id="{2611DC88-5080-4668-A4BD-EB7B13B33B73}"/>
                </a:ext>
              </a:extLst>
            </p:cNvPr>
            <p:cNvSpPr/>
            <p:nvPr/>
          </p:nvSpPr>
          <p:spPr>
            <a:xfrm>
              <a:off x="8820690" y="4866581"/>
              <a:ext cx="2721159"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b" anchorCtr="0"/>
            <a:lstStyle/>
            <a:p>
              <a:pPr algn="ctr"/>
              <a:r>
                <a:rPr lang="en-US" dirty="0"/>
                <a:t>Disaggregated Mem</a:t>
              </a:r>
            </a:p>
          </p:txBody>
        </p:sp>
        <p:sp>
          <p:nvSpPr>
            <p:cNvPr id="13" name="Rectangle 12">
              <a:extLst>
                <a:ext uri="{FF2B5EF4-FFF2-40B4-BE49-F238E27FC236}">
                  <a16:creationId xmlns:a16="http://schemas.microsoft.com/office/drawing/2014/main" id="{1C4EA117-7C65-413F-9B18-F7907EA4FA09}"/>
                </a:ext>
              </a:extLst>
            </p:cNvPr>
            <p:cNvSpPr/>
            <p:nvPr/>
          </p:nvSpPr>
          <p:spPr>
            <a:xfrm>
              <a:off x="9659228" y="4989051"/>
              <a:ext cx="1320165" cy="329582"/>
            </a:xfrm>
            <a:prstGeom prst="rect">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4" name="Rectangle 13">
              <a:extLst>
                <a:ext uri="{FF2B5EF4-FFF2-40B4-BE49-F238E27FC236}">
                  <a16:creationId xmlns:a16="http://schemas.microsoft.com/office/drawing/2014/main" id="{45BE646F-0301-4C7C-AC64-98FB7C35E4D6}"/>
                </a:ext>
              </a:extLst>
            </p:cNvPr>
            <p:cNvSpPr/>
            <p:nvPr/>
          </p:nvSpPr>
          <p:spPr>
            <a:xfrm>
              <a:off x="9659228" y="5434392"/>
              <a:ext cx="1320165" cy="329582"/>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5" name="Rectangle 14">
              <a:extLst>
                <a:ext uri="{FF2B5EF4-FFF2-40B4-BE49-F238E27FC236}">
                  <a16:creationId xmlns:a16="http://schemas.microsoft.com/office/drawing/2014/main" id="{9B6E62BC-50AE-4D08-A0D1-4EA3ED122BF7}"/>
                </a:ext>
              </a:extLst>
            </p:cNvPr>
            <p:cNvSpPr/>
            <p:nvPr/>
          </p:nvSpPr>
          <p:spPr>
            <a:xfrm>
              <a:off x="9659227" y="5868984"/>
              <a:ext cx="1320165" cy="329582"/>
            </a:xfrm>
            <a:prstGeom prst="rect">
              <a:avLst/>
            </a:prstGeom>
          </p:spPr>
          <p:style>
            <a:lnRef idx="2">
              <a:schemeClr val="accent6"/>
            </a:lnRef>
            <a:fillRef idx="1">
              <a:schemeClr val="lt1"/>
            </a:fillRef>
            <a:effectRef idx="0">
              <a:schemeClr val="accent6"/>
            </a:effectRef>
            <a:fontRef idx="minor">
              <a:schemeClr val="dk1"/>
            </a:fontRef>
          </p:style>
          <p:txBody>
            <a:bodyPr bIns="0" rtlCol="0" anchor="ctr"/>
            <a:lstStyle/>
            <a:p>
              <a:pPr algn="ctr"/>
              <a:r>
                <a:rPr lang="en-US" dirty="0"/>
                <a:t>DRAM</a:t>
              </a:r>
            </a:p>
          </p:txBody>
        </p:sp>
        <p:cxnSp>
          <p:nvCxnSpPr>
            <p:cNvPr id="16" name="Straight Connector 15">
              <a:extLst>
                <a:ext uri="{FF2B5EF4-FFF2-40B4-BE49-F238E27FC236}">
                  <a16:creationId xmlns:a16="http://schemas.microsoft.com/office/drawing/2014/main" id="{0BE4B99E-4711-414D-8F4D-A4F4C42B8994}"/>
                </a:ext>
              </a:extLst>
            </p:cNvPr>
            <p:cNvCxnSpPr>
              <a:cxnSpLocks/>
              <a:stCxn id="7" idx="2"/>
              <a:endCxn id="8" idx="0"/>
            </p:cNvCxnSpPr>
            <p:nvPr/>
          </p:nvCxnSpPr>
          <p:spPr>
            <a:xfrm>
              <a:off x="10181269" y="3501361"/>
              <a:ext cx="2" cy="473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77890B-07FB-42A7-BC4C-04A987047B76}"/>
                </a:ext>
              </a:extLst>
            </p:cNvPr>
            <p:cNvCxnSpPr>
              <a:cxnSpLocks/>
              <a:stCxn id="8" idx="4"/>
              <a:endCxn id="12" idx="0"/>
            </p:cNvCxnSpPr>
            <p:nvPr/>
          </p:nvCxnSpPr>
          <p:spPr>
            <a:xfrm flipH="1">
              <a:off x="10181270" y="4501488"/>
              <a:ext cx="1" cy="365093"/>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0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2A52C1-F243-4086-872E-7C5D4AEFCB2E}"/>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3" name="Subtitle 2">
            <a:extLst>
              <a:ext uri="{FF2B5EF4-FFF2-40B4-BE49-F238E27FC236}">
                <a16:creationId xmlns:a16="http://schemas.microsoft.com/office/drawing/2014/main" id="{671E9C8C-F2CA-4DD1-AC84-8FD14D276FF7}"/>
              </a:ext>
            </a:extLst>
          </p:cNvPr>
          <p:cNvSpPr>
            <a:spLocks noGrp="1"/>
          </p:cNvSpPr>
          <p:nvPr>
            <p:ph type="subTitle" idx="1"/>
          </p:nvPr>
        </p:nvSpPr>
        <p:spPr/>
        <p:txBody>
          <a:bodyPr/>
          <a:lstStyle/>
          <a:p>
            <a:r>
              <a:rPr lang="en-US" altLang="zh-CN" dirty="0"/>
              <a:t>Research Focal Areas</a:t>
            </a:r>
            <a:endParaRPr lang="en-US" dirty="0"/>
          </a:p>
        </p:txBody>
      </p:sp>
      <p:sp>
        <p:nvSpPr>
          <p:cNvPr id="4" name="Text Placeholder 3">
            <a:extLst>
              <a:ext uri="{FF2B5EF4-FFF2-40B4-BE49-F238E27FC236}">
                <a16:creationId xmlns:a16="http://schemas.microsoft.com/office/drawing/2014/main" id="{B7CF8470-F9A6-4C40-AADD-985A3FE46D69}"/>
              </a:ext>
            </a:extLst>
          </p:cNvPr>
          <p:cNvSpPr>
            <a:spLocks noGrp="1"/>
          </p:cNvSpPr>
          <p:nvPr>
            <p:ph type="body" idx="2"/>
          </p:nvPr>
        </p:nvSpPr>
        <p:spPr>
          <a:xfrm>
            <a:off x="731317" y="1182870"/>
            <a:ext cx="10729365" cy="4785668"/>
          </a:xfrm>
        </p:spPr>
        <p:txBody>
          <a:bodyPr>
            <a:normAutofit fontScale="85000" lnSpcReduction="10000"/>
          </a:bodyPr>
          <a:lstStyle/>
          <a:p>
            <a:pPr marL="761993" marR="0" lvl="0" indent="-457200" algn="l" defTabSz="914400" rtl="0" eaLnBrk="1" fontAlgn="auto" latinLnBrk="0" hangingPunct="1">
              <a:lnSpc>
                <a:spcPct val="85714"/>
              </a:lnSpc>
              <a:spcBef>
                <a:spcPts val="1333"/>
              </a:spcBef>
              <a:spcAft>
                <a:spcPts val="0"/>
              </a:spcAft>
              <a:buClr>
                <a:srgbClr val="1D1D1B"/>
              </a:buClr>
              <a:buSzPts val="1400"/>
              <a:buFont typeface="+mj-lt"/>
              <a:buAutoNum type="arabicPeriod"/>
              <a:tabLst/>
              <a:defRPr/>
            </a:pPr>
            <a:r>
              <a:rPr lang="en-US" altLang="zh-CN" sz="1900" kern="0" dirty="0">
                <a:latin typeface="+mn-lt"/>
              </a:rPr>
              <a:t>Most </a:t>
            </a:r>
            <a:r>
              <a:rPr kumimoji="0" lang="en-US" altLang="zh-CN" sz="1900" b="0" i="0" u="none" strike="noStrike" kern="0" cap="none" spc="0" normalizeH="0" baseline="0" noProof="0" dirty="0">
                <a:ln>
                  <a:noFill/>
                </a:ln>
                <a:solidFill>
                  <a:srgbClr val="1D1D1B"/>
                </a:solidFill>
                <a:effectLst/>
                <a:uLnTx/>
                <a:uFillTx/>
                <a:latin typeface="+mn-lt"/>
                <a:cs typeface="Arial"/>
                <a:sym typeface="Arial"/>
              </a:rPr>
              <a:t>research on remote</a:t>
            </a:r>
            <a:r>
              <a:rPr lang="zh-CN" altLang="en-US" sz="1900" kern="0" dirty="0">
                <a:latin typeface="+mn-lt"/>
              </a:rPr>
              <a:t> </a:t>
            </a:r>
            <a:r>
              <a:rPr lang="en-US" altLang="zh-CN" sz="1900" kern="0" dirty="0">
                <a:latin typeface="+mn-lt"/>
              </a:rPr>
              <a:t>memory</a:t>
            </a:r>
            <a:r>
              <a:rPr lang="zh-CN" altLang="en-US" sz="1900" kern="0" dirty="0">
                <a:latin typeface="+mn-lt"/>
              </a:rPr>
              <a:t> </a:t>
            </a:r>
            <a:r>
              <a:rPr lang="en-US" altLang="zh-CN" sz="1900" kern="0" dirty="0">
                <a:latin typeface="+mn-lt"/>
              </a:rPr>
              <a:t>access on:</a:t>
            </a:r>
            <a:r>
              <a:rPr lang="zh-CN" altLang="en-US" sz="1900" kern="0" dirty="0">
                <a:latin typeface="+mn-lt"/>
              </a:rPr>
              <a:t> </a:t>
            </a:r>
            <a:endParaRPr kumimoji="0" lang="en-US" altLang="zh-CN" sz="1900" b="0" i="0" u="none" strike="noStrike" kern="0" cap="none" spc="0" normalizeH="0" baseline="0" noProof="0" dirty="0">
              <a:ln>
                <a:noFill/>
              </a:ln>
              <a:solidFill>
                <a:srgbClr val="1D1D1B"/>
              </a:solidFill>
              <a:effectLst/>
              <a:uLnTx/>
              <a:uFillTx/>
              <a:latin typeface="+mn-lt"/>
              <a:cs typeface="Arial"/>
              <a:sym typeface="Arial"/>
            </a:endParaRPr>
          </a:p>
          <a:p>
            <a:pPr marL="1257278" lvl="1" indent="-342900">
              <a:buClr>
                <a:srgbClr val="000000"/>
              </a:buClr>
              <a:buFont typeface="Courier New" panose="02070309020205020404" pitchFamily="49" charset="0"/>
              <a:buChar char="o"/>
              <a:defRPr/>
            </a:pPr>
            <a:r>
              <a:rPr lang="en-US" altLang="zh-CN" sz="1900" kern="0" dirty="0">
                <a:solidFill>
                  <a:srgbClr val="000000"/>
                </a:solidFill>
                <a:latin typeface="+mn-lt"/>
              </a:rPr>
              <a:t>Paging</a:t>
            </a:r>
            <a:r>
              <a:rPr lang="zh-CN" altLang="en-US" sz="1900" kern="0" dirty="0">
                <a:solidFill>
                  <a:srgbClr val="000000"/>
                </a:solidFill>
                <a:latin typeface="+mn-lt"/>
              </a:rPr>
              <a:t> </a:t>
            </a:r>
            <a:r>
              <a:rPr lang="en-US" altLang="zh-CN" sz="1900" kern="0" dirty="0">
                <a:solidFill>
                  <a:srgbClr val="000000"/>
                </a:solidFill>
                <a:latin typeface="+mn-lt"/>
              </a:rPr>
              <a:t>and</a:t>
            </a:r>
            <a:r>
              <a:rPr lang="zh-CN" altLang="en-US" sz="1900" kern="0" dirty="0">
                <a:solidFill>
                  <a:srgbClr val="000000"/>
                </a:solidFill>
                <a:latin typeface="+mn-lt"/>
              </a:rPr>
              <a:t> </a:t>
            </a:r>
            <a:r>
              <a:rPr lang="en-US" altLang="zh-CN" sz="1900" kern="0" dirty="0">
                <a:solidFill>
                  <a:srgbClr val="000000"/>
                </a:solidFill>
                <a:latin typeface="+mn-lt"/>
              </a:rPr>
              <a:t>prefetch</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 </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Infiniswap</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[NSDI2017], </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Fastswap</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Eurosys</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 2020], Leap [ATC2020]</a:t>
            </a:r>
          </a:p>
          <a:p>
            <a:pPr marL="1257278" lvl="1" indent="-342900">
              <a:buClr>
                <a:srgbClr val="000000"/>
              </a:buClr>
              <a:buFont typeface="Courier New" panose="02070309020205020404" pitchFamily="49" charset="0"/>
              <a:buChar char="o"/>
              <a:defRPr/>
            </a:pPr>
            <a:r>
              <a:rPr lang="en-US" altLang="zh-CN" sz="1900" kern="0" dirty="0">
                <a:solidFill>
                  <a:srgbClr val="000000"/>
                </a:solidFill>
                <a:latin typeface="+mn-lt"/>
              </a:rPr>
              <a:t>Paging</a:t>
            </a:r>
            <a:r>
              <a:rPr lang="zh-CN" altLang="en-US" sz="1900" kern="0" dirty="0">
                <a:solidFill>
                  <a:srgbClr val="000000"/>
                </a:solidFill>
                <a:latin typeface="+mn-lt"/>
              </a:rPr>
              <a:t> </a:t>
            </a:r>
            <a:r>
              <a:rPr lang="en-US" altLang="zh-CN" sz="1900" kern="0" dirty="0">
                <a:solidFill>
                  <a:srgbClr val="000000"/>
                </a:solidFill>
                <a:latin typeface="+mn-lt"/>
              </a:rPr>
              <a:t>device</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[ISCA2009] [HPCA2012]</a:t>
            </a:r>
          </a:p>
          <a:p>
            <a:pPr marL="1257278" lvl="1" indent="-342900">
              <a:buClr>
                <a:srgbClr val="000000"/>
              </a:buClr>
              <a:buFont typeface="Courier New" panose="02070309020205020404" pitchFamily="49" charset="0"/>
              <a:buChar char="o"/>
              <a:defRPr/>
            </a:pP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Coherent-based Memory table: Kona [ASPLOS2021]</a:t>
            </a:r>
          </a:p>
          <a:p>
            <a:pPr marL="1257278" lvl="1" indent="-342900">
              <a:buClr>
                <a:srgbClr val="000000"/>
              </a:buClr>
              <a:buFont typeface="Courier New" panose="02070309020205020404" pitchFamily="49" charset="0"/>
              <a:buChar char="o"/>
              <a:defRPr/>
            </a:pP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DSM</a:t>
            </a:r>
            <a:r>
              <a:rPr lang="zh-CN" altLang="en-US" sz="1900" kern="0" dirty="0">
                <a:solidFill>
                  <a:srgbClr val="000000"/>
                </a:solidFill>
                <a:latin typeface="+mn-lt"/>
              </a:rPr>
              <a:t> </a:t>
            </a:r>
            <a:r>
              <a:rPr lang="en-US" altLang="zh-CN" sz="1900" kern="0" dirty="0">
                <a:solidFill>
                  <a:srgbClr val="000000"/>
                </a:solidFill>
                <a:latin typeface="+mn-lt"/>
              </a:rPr>
              <a:t>supporting</a:t>
            </a:r>
            <a:r>
              <a:rPr lang="zh-CN" altLang="en-US" sz="1900" kern="0" dirty="0">
                <a:solidFill>
                  <a:srgbClr val="000000"/>
                </a:solidFill>
                <a:latin typeface="+mn-lt"/>
              </a:rPr>
              <a:t> </a:t>
            </a:r>
            <a:r>
              <a:rPr lang="en-US" altLang="zh-CN" sz="1900" kern="0" dirty="0">
                <a:solidFill>
                  <a:srgbClr val="000000"/>
                </a:solidFill>
                <a:latin typeface="+mn-lt"/>
              </a:rPr>
              <a:t>one</a:t>
            </a:r>
            <a:r>
              <a:rPr lang="zh-CN" altLang="en-US" sz="1900" kern="0" dirty="0">
                <a:solidFill>
                  <a:srgbClr val="000000"/>
                </a:solidFill>
                <a:latin typeface="+mn-lt"/>
              </a:rPr>
              <a:t> </a:t>
            </a:r>
            <a:r>
              <a:rPr lang="en-US" altLang="zh-CN" sz="1900" kern="0" dirty="0">
                <a:solidFill>
                  <a:srgbClr val="000000"/>
                </a:solidFill>
                <a:latin typeface="+mn-lt"/>
              </a:rPr>
              <a:t>side</a:t>
            </a:r>
            <a:r>
              <a:rPr lang="zh-CN" altLang="en-US" sz="1900" kern="0" dirty="0">
                <a:solidFill>
                  <a:srgbClr val="000000"/>
                </a:solidFill>
                <a:latin typeface="+mn-lt"/>
              </a:rPr>
              <a:t> </a:t>
            </a:r>
            <a:r>
              <a:rPr lang="en-US" altLang="zh-CN" sz="1900" kern="0" dirty="0">
                <a:solidFill>
                  <a:srgbClr val="000000"/>
                </a:solidFill>
                <a:latin typeface="+mn-lt"/>
              </a:rPr>
              <a:t>RDMA</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FaRM</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 [NSDI 2014],</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 </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NR [ASPLOS 2017], GAM[VLDB 2018],</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 </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Concordia[FAST2021]</a:t>
            </a:r>
          </a:p>
          <a:p>
            <a:pPr marL="1257278" lvl="1" indent="-342900">
              <a:buClr>
                <a:srgbClr val="000000"/>
              </a:buClr>
              <a:buFont typeface="Courier New" panose="02070309020205020404" pitchFamily="49" charset="0"/>
              <a:buChar char="o"/>
              <a:defRPr/>
            </a:pP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Memory mapped file</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remote region [ATC2018]</a:t>
            </a:r>
          </a:p>
          <a:p>
            <a:pPr marL="1257278" lvl="1" indent="-342900">
              <a:buClr>
                <a:srgbClr val="000000"/>
              </a:buClr>
              <a:buFont typeface="Courier New" panose="02070309020205020404" pitchFamily="49" charset="0"/>
              <a:buChar char="o"/>
              <a:defRPr/>
            </a:pP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Offloaded application kernels: </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StRom</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[EuroSys2020]</a:t>
            </a:r>
          </a:p>
          <a:p>
            <a:pPr marL="761993" marR="0" lvl="0" indent="-457200" algn="l" defTabSz="914400" rtl="0" eaLnBrk="1" fontAlgn="auto" latinLnBrk="0" hangingPunct="1">
              <a:lnSpc>
                <a:spcPct val="85714"/>
              </a:lnSpc>
              <a:spcBef>
                <a:spcPts val="1333"/>
              </a:spcBef>
              <a:spcAft>
                <a:spcPts val="0"/>
              </a:spcAft>
              <a:buClr>
                <a:srgbClr val="1D1D1B"/>
              </a:buClr>
              <a:buSzPts val="1400"/>
              <a:buFont typeface="+mj-lt"/>
              <a:buAutoNum type="arabicPeriod"/>
              <a:tabLst/>
              <a:defRPr/>
            </a:pPr>
            <a:r>
              <a:rPr lang="en-US" altLang="zh-CN" sz="1900" kern="0" dirty="0">
                <a:latin typeface="+mn-lt"/>
              </a:rPr>
              <a:t>On</a:t>
            </a:r>
            <a:r>
              <a:rPr lang="zh-CN" altLang="en-US" sz="1900" kern="0" dirty="0">
                <a:latin typeface="+mn-lt"/>
              </a:rPr>
              <a:t> </a:t>
            </a:r>
            <a:r>
              <a:rPr kumimoji="0" lang="en-US" altLang="zh-CN" sz="1900" b="0" i="0" u="none" strike="noStrike" kern="0" cap="none" spc="0" normalizeH="0" baseline="0" noProof="0" dirty="0">
                <a:ln>
                  <a:noFill/>
                </a:ln>
                <a:solidFill>
                  <a:srgbClr val="1D1D1B"/>
                </a:solidFill>
                <a:effectLst/>
                <a:uLnTx/>
                <a:uFillTx/>
                <a:latin typeface="+mn-lt"/>
                <a:cs typeface="Arial"/>
                <a:sym typeface="Arial"/>
              </a:rPr>
              <a:t>DM,</a:t>
            </a:r>
            <a:r>
              <a:rPr kumimoji="0" lang="zh-CN" altLang="en-US" sz="1900" b="0" i="0" u="none" strike="noStrike" kern="0" cap="none" spc="0" normalizeH="0" baseline="0" noProof="0" dirty="0">
                <a:ln>
                  <a:noFill/>
                </a:ln>
                <a:solidFill>
                  <a:srgbClr val="1D1D1B"/>
                </a:solidFill>
                <a:effectLst/>
                <a:uLnTx/>
                <a:uFillTx/>
                <a:latin typeface="+mn-lt"/>
                <a:cs typeface="Arial"/>
                <a:sym typeface="Arial"/>
              </a:rPr>
              <a:t> </a:t>
            </a:r>
            <a:r>
              <a:rPr kumimoji="0" lang="en-US" altLang="zh-CN" sz="1900" b="0" i="0" u="none" strike="noStrike" kern="0" cap="none" spc="0" normalizeH="0" baseline="0" noProof="0" dirty="0">
                <a:ln>
                  <a:noFill/>
                </a:ln>
                <a:solidFill>
                  <a:srgbClr val="1D1D1B"/>
                </a:solidFill>
                <a:effectLst/>
                <a:uLnTx/>
                <a:uFillTx/>
                <a:latin typeface="+mn-lt"/>
                <a:cs typeface="Arial"/>
                <a:sym typeface="Arial"/>
              </a:rPr>
              <a:t>research</a:t>
            </a:r>
            <a:r>
              <a:rPr kumimoji="0" lang="zh-CN" altLang="en-US" sz="1900" b="0" i="0" u="none" strike="noStrike" kern="0" cap="none" spc="0" normalizeH="0" baseline="0" noProof="0" dirty="0">
                <a:ln>
                  <a:noFill/>
                </a:ln>
                <a:solidFill>
                  <a:srgbClr val="1D1D1B"/>
                </a:solidFill>
                <a:effectLst/>
                <a:uLnTx/>
                <a:uFillTx/>
                <a:latin typeface="+mn-lt"/>
                <a:cs typeface="Arial"/>
                <a:sym typeface="Arial"/>
              </a:rPr>
              <a:t> </a:t>
            </a:r>
            <a:r>
              <a:rPr kumimoji="0" lang="en-US" altLang="zh-CN" sz="1900" b="0" i="0" u="none" strike="noStrike" kern="0" cap="none" spc="0" normalizeH="0" baseline="0" noProof="0" dirty="0">
                <a:ln>
                  <a:noFill/>
                </a:ln>
                <a:solidFill>
                  <a:srgbClr val="1D1D1B"/>
                </a:solidFill>
                <a:effectLst/>
                <a:uLnTx/>
                <a:uFillTx/>
                <a:latin typeface="+mn-lt"/>
                <a:cs typeface="Arial"/>
                <a:sym typeface="Arial"/>
              </a:rPr>
              <a:t>mostly</a:t>
            </a:r>
            <a:r>
              <a:rPr kumimoji="0" lang="zh-CN" altLang="en-US" sz="1900" b="0" i="0" u="none" strike="noStrike" kern="0" cap="none" spc="0" normalizeH="0" baseline="0" noProof="0" dirty="0">
                <a:ln>
                  <a:noFill/>
                </a:ln>
                <a:solidFill>
                  <a:srgbClr val="1D1D1B"/>
                </a:solidFill>
                <a:effectLst/>
                <a:uLnTx/>
                <a:uFillTx/>
                <a:latin typeface="+mn-lt"/>
                <a:cs typeface="Arial"/>
                <a:sym typeface="Arial"/>
              </a:rPr>
              <a:t> </a:t>
            </a:r>
            <a:r>
              <a:rPr kumimoji="0" lang="en-US" altLang="zh-CN" sz="1900" b="0" i="0" u="none" strike="noStrike" kern="0" cap="none" spc="0" normalizeH="0" baseline="0" noProof="0" dirty="0">
                <a:ln>
                  <a:noFill/>
                </a:ln>
                <a:solidFill>
                  <a:srgbClr val="1D1D1B"/>
                </a:solidFill>
                <a:effectLst/>
                <a:uLnTx/>
                <a:uFillTx/>
                <a:latin typeface="+mn-lt"/>
                <a:cs typeface="Arial"/>
                <a:sym typeface="Arial"/>
              </a:rPr>
              <a:t>on</a:t>
            </a:r>
            <a:r>
              <a:rPr kumimoji="0" lang="zh-CN" altLang="en-US" sz="1900" b="0" i="0" u="none" strike="noStrike" kern="0" cap="none" spc="0" normalizeH="0" baseline="0" noProof="0" dirty="0">
                <a:ln>
                  <a:noFill/>
                </a:ln>
                <a:solidFill>
                  <a:srgbClr val="1D1D1B"/>
                </a:solidFill>
                <a:effectLst/>
                <a:uLnTx/>
                <a:uFillTx/>
                <a:latin typeface="+mn-lt"/>
                <a:cs typeface="Arial"/>
                <a:sym typeface="Arial"/>
              </a:rPr>
              <a:t>：</a:t>
            </a:r>
            <a:endParaRPr kumimoji="0" lang="en-US" altLang="zh-CN" sz="1900" b="0" i="0" u="none" strike="noStrike" kern="0" cap="none" spc="0" normalizeH="0" baseline="0" noProof="0" dirty="0">
              <a:ln>
                <a:noFill/>
              </a:ln>
              <a:solidFill>
                <a:srgbClr val="1D1D1B"/>
              </a:solidFill>
              <a:effectLst/>
              <a:uLnTx/>
              <a:uFillTx/>
              <a:latin typeface="+mn-lt"/>
              <a:cs typeface="Arial"/>
              <a:sym typeface="Arial"/>
            </a:endParaRPr>
          </a:p>
          <a:p>
            <a:pPr marL="1257278" lvl="1" indent="-342900">
              <a:buClr>
                <a:srgbClr val="000000"/>
              </a:buClr>
              <a:buFont typeface="Courier New" panose="02070309020205020404" pitchFamily="49" charset="0"/>
              <a:buChar char="o"/>
              <a:defRPr/>
            </a:pPr>
            <a:r>
              <a:rPr lang="en-US" altLang="zh-CN" sz="1900" kern="0" dirty="0">
                <a:solidFill>
                  <a:srgbClr val="000000"/>
                </a:solidFill>
                <a:latin typeface="+mn-lt"/>
              </a:rPr>
              <a:t>Memory</a:t>
            </a:r>
            <a:r>
              <a:rPr lang="zh-CN" altLang="en-US" sz="1900" kern="0" dirty="0">
                <a:solidFill>
                  <a:srgbClr val="000000"/>
                </a:solidFill>
                <a:latin typeface="+mn-lt"/>
              </a:rPr>
              <a:t> </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API</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The Machine [HPE], </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OpenFAM</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 [LNCS2019]</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 </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TH-DPMS [2020 ACM Trans], RAM Area Network [ANL]</a:t>
            </a:r>
          </a:p>
          <a:p>
            <a:pPr marL="1257278" lvl="1" indent="-342900">
              <a:buClr>
                <a:srgbClr val="000000"/>
              </a:buClr>
              <a:buFont typeface="Courier New" panose="02070309020205020404" pitchFamily="49" charset="0"/>
              <a:buChar char="o"/>
              <a:defRPr/>
            </a:pPr>
            <a:r>
              <a:rPr lang="en-US" altLang="zh-CN" sz="1900" dirty="0">
                <a:solidFill>
                  <a:srgbClr val="000000"/>
                </a:solidFill>
                <a:latin typeface="+mn-lt"/>
              </a:rPr>
              <a:t>Scalability of database engine on DM</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NAM [VLDB2017]</a:t>
            </a:r>
          </a:p>
          <a:p>
            <a:pPr marL="1257278" lvl="1" indent="-342900">
              <a:buClr>
                <a:srgbClr val="000000"/>
              </a:buClr>
              <a:buFont typeface="Courier New" panose="02070309020205020404" pitchFamily="49" charset="0"/>
              <a:buChar char="o"/>
              <a:defRPr/>
            </a:pPr>
            <a:r>
              <a:rPr lang="en-US" altLang="zh-CN" sz="1900" kern="0" dirty="0">
                <a:solidFill>
                  <a:srgbClr val="000000"/>
                </a:solidFill>
                <a:latin typeface="+mn-lt"/>
              </a:rPr>
              <a:t>OS</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LegoOS</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 [OSDI 2018]</a:t>
            </a:r>
          </a:p>
          <a:p>
            <a:pPr marL="761993" indent="-457200">
              <a:buFont typeface="+mj-lt"/>
              <a:buAutoNum type="arabicPeriod"/>
            </a:pPr>
            <a:r>
              <a:rPr lang="en-US" altLang="zh-CN" sz="1900" dirty="0">
                <a:latin typeface="+mn-lt"/>
              </a:rPr>
              <a:t>On PM, researches are mostly on</a:t>
            </a:r>
            <a:r>
              <a:rPr lang="zh-CN" altLang="en-US" sz="1900" dirty="0">
                <a:latin typeface="+mn-lt"/>
              </a:rPr>
              <a:t>：</a:t>
            </a:r>
          </a:p>
          <a:p>
            <a:pPr marL="1257278" lvl="1" indent="-342900">
              <a:buFont typeface="Courier New" panose="02070309020205020404" pitchFamily="49" charset="0"/>
              <a:buChar char="o"/>
            </a:pPr>
            <a:r>
              <a:rPr lang="en-US" sz="1900" dirty="0">
                <a:latin typeface="+mn-lt"/>
              </a:rPr>
              <a:t>PM crash consistency</a:t>
            </a:r>
            <a:r>
              <a:rPr lang="zh-CN" altLang="en-US" sz="1900" dirty="0">
                <a:latin typeface="+mn-lt"/>
              </a:rPr>
              <a:t>： </a:t>
            </a:r>
            <a:r>
              <a:rPr lang="en-US" sz="1900" dirty="0" err="1">
                <a:latin typeface="+mn-lt"/>
              </a:rPr>
              <a:t>Fast&amp;Fair</a:t>
            </a:r>
            <a:r>
              <a:rPr lang="en-US" sz="1900" dirty="0">
                <a:latin typeface="+mn-lt"/>
              </a:rPr>
              <a:t> [FAST2018], Recipe[SOSP2019]</a:t>
            </a:r>
            <a:r>
              <a:rPr lang="zh-CN" altLang="en-US" sz="1900" dirty="0">
                <a:latin typeface="+mn-lt"/>
              </a:rPr>
              <a:t>， </a:t>
            </a:r>
            <a:r>
              <a:rPr lang="en-US" altLang="zh-CN" sz="1900" dirty="0" err="1">
                <a:latin typeface="+mn-lt"/>
              </a:rPr>
              <a:t>AsymNVM</a:t>
            </a:r>
            <a:r>
              <a:rPr lang="en-US" altLang="zh-CN" sz="1900" dirty="0">
                <a:latin typeface="+mn-lt"/>
              </a:rPr>
              <a:t> [ASPLOS2020]</a:t>
            </a:r>
            <a:endParaRPr lang="en-US" sz="1900" dirty="0">
              <a:latin typeface="+mn-lt"/>
            </a:endParaRPr>
          </a:p>
          <a:p>
            <a:pPr marL="1257278" lvl="1" indent="-342900">
              <a:buFont typeface="Courier New" panose="02070309020205020404" pitchFamily="49" charset="0"/>
              <a:buChar char="o"/>
            </a:pPr>
            <a:r>
              <a:rPr lang="en-US" altLang="zh-CN" sz="1900" dirty="0">
                <a:latin typeface="+mn-lt"/>
              </a:rPr>
              <a:t>One-sided</a:t>
            </a:r>
            <a:r>
              <a:rPr lang="zh-CN" altLang="en-US" sz="1900" dirty="0">
                <a:latin typeface="+mn-lt"/>
              </a:rPr>
              <a:t> </a:t>
            </a:r>
            <a:r>
              <a:rPr lang="en-US" altLang="zh-CN" sz="1900" dirty="0">
                <a:latin typeface="+mn-lt"/>
              </a:rPr>
              <a:t>RDMA</a:t>
            </a:r>
            <a:r>
              <a:rPr lang="zh-CN" altLang="en-US" sz="1900" dirty="0">
                <a:latin typeface="+mn-lt"/>
              </a:rPr>
              <a:t> </a:t>
            </a:r>
            <a:r>
              <a:rPr lang="en-US" altLang="zh-CN" sz="1900" dirty="0">
                <a:latin typeface="+mn-lt"/>
              </a:rPr>
              <a:t>for</a:t>
            </a:r>
            <a:r>
              <a:rPr lang="zh-CN" altLang="en-US" sz="1900" dirty="0">
                <a:latin typeface="+mn-lt"/>
              </a:rPr>
              <a:t> </a:t>
            </a:r>
            <a:r>
              <a:rPr lang="en-US" altLang="zh-CN" sz="1900" dirty="0">
                <a:latin typeface="+mn-lt"/>
              </a:rPr>
              <a:t>PM</a:t>
            </a:r>
            <a:r>
              <a:rPr lang="zh-CN" altLang="en-US" sz="1900" dirty="0">
                <a:latin typeface="+mn-lt"/>
              </a:rPr>
              <a:t>：</a:t>
            </a:r>
            <a:r>
              <a:rPr lang="en-US" altLang="zh-CN" sz="1900" dirty="0">
                <a:latin typeface="+mn-lt"/>
              </a:rPr>
              <a:t>NVMM [</a:t>
            </a:r>
            <a:r>
              <a:rPr lang="en-US" sz="1900" dirty="0">
                <a:latin typeface="+mn-lt"/>
              </a:rPr>
              <a:t>SOCC 2020]</a:t>
            </a:r>
          </a:p>
          <a:p>
            <a:pPr marL="1257278" lvl="1" indent="-342900">
              <a:buFont typeface="Courier New" panose="02070309020205020404" pitchFamily="49" charset="0"/>
              <a:buChar char="o"/>
            </a:pPr>
            <a:r>
              <a:rPr lang="en-US" altLang="zh-CN" sz="1900" dirty="0">
                <a:latin typeface="+mn-lt"/>
              </a:rPr>
              <a:t>Persistent</a:t>
            </a:r>
            <a:r>
              <a:rPr lang="zh-CN" altLang="en-US" sz="1900" dirty="0">
                <a:latin typeface="+mn-lt"/>
              </a:rPr>
              <a:t> </a:t>
            </a:r>
            <a:r>
              <a:rPr lang="en-US" altLang="zh-CN" sz="1900" dirty="0">
                <a:latin typeface="+mn-lt"/>
              </a:rPr>
              <a:t>K-V</a:t>
            </a:r>
            <a:r>
              <a:rPr lang="zh-CN" altLang="en-US" sz="1900" dirty="0">
                <a:latin typeface="+mn-lt"/>
              </a:rPr>
              <a:t> </a:t>
            </a:r>
            <a:r>
              <a:rPr lang="en-US" altLang="zh-CN" sz="1900" dirty="0">
                <a:latin typeface="+mn-lt"/>
              </a:rPr>
              <a:t>store: </a:t>
            </a:r>
            <a:r>
              <a:rPr lang="en-US" sz="1900" dirty="0" err="1">
                <a:latin typeface="+mn-lt"/>
              </a:rPr>
              <a:t>FlatStore</a:t>
            </a:r>
            <a:r>
              <a:rPr lang="en-US" sz="1900" dirty="0">
                <a:latin typeface="+mn-lt"/>
              </a:rPr>
              <a:t> [ASPLOS2020], Clover [ATC 2020]</a:t>
            </a:r>
          </a:p>
          <a:p>
            <a:pPr marL="1257278" lvl="1" indent="-342900">
              <a:buFont typeface="Courier New" panose="02070309020205020404" pitchFamily="49" charset="0"/>
              <a:buChar char="o"/>
            </a:pPr>
            <a:r>
              <a:rPr lang="en-US" altLang="zh-CN" sz="1900" dirty="0">
                <a:latin typeface="+mn-lt"/>
              </a:rPr>
              <a:t>Persistent</a:t>
            </a:r>
            <a:r>
              <a:rPr lang="zh-CN" altLang="en-US" sz="1900" dirty="0">
                <a:latin typeface="+mn-lt"/>
              </a:rPr>
              <a:t> </a:t>
            </a:r>
            <a:r>
              <a:rPr lang="en-US" altLang="zh-CN" sz="1900" dirty="0">
                <a:latin typeface="+mn-lt"/>
              </a:rPr>
              <a:t>Memory</a:t>
            </a:r>
            <a:r>
              <a:rPr lang="zh-CN" altLang="en-US" sz="1900" dirty="0">
                <a:latin typeface="+mn-lt"/>
              </a:rPr>
              <a:t> </a:t>
            </a:r>
            <a:r>
              <a:rPr lang="en-US" altLang="zh-CN" sz="1900" dirty="0">
                <a:latin typeface="+mn-lt"/>
              </a:rPr>
              <a:t>File</a:t>
            </a:r>
            <a:r>
              <a:rPr lang="zh-CN" altLang="en-US" sz="1900" dirty="0">
                <a:latin typeface="+mn-lt"/>
              </a:rPr>
              <a:t> </a:t>
            </a:r>
            <a:r>
              <a:rPr lang="en-US" altLang="zh-CN" sz="1900" dirty="0">
                <a:latin typeface="+mn-lt"/>
              </a:rPr>
              <a:t>System</a:t>
            </a:r>
            <a:r>
              <a:rPr lang="zh-CN" altLang="en-US" sz="1900" dirty="0">
                <a:latin typeface="+mn-lt"/>
              </a:rPr>
              <a:t>：</a:t>
            </a:r>
            <a:r>
              <a:rPr lang="en-US" sz="1900" dirty="0">
                <a:latin typeface="+mn-lt"/>
              </a:rPr>
              <a:t>Octopus [ATC2017], Orion [FAST2019]</a:t>
            </a:r>
          </a:p>
          <a:p>
            <a:endParaRPr lang="en-US" dirty="0">
              <a:latin typeface="+mn-lt"/>
            </a:endParaRPr>
          </a:p>
        </p:txBody>
      </p:sp>
    </p:spTree>
    <p:extLst>
      <p:ext uri="{BB962C8B-B14F-4D97-AF65-F5344CB8AC3E}">
        <p14:creationId xmlns:p14="http://schemas.microsoft.com/office/powerpoint/2010/main" val="420456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5E0CAE-34B6-43CB-8AD5-864FC0A72398}"/>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3" name="Subtitle 2">
            <a:extLst>
              <a:ext uri="{FF2B5EF4-FFF2-40B4-BE49-F238E27FC236}">
                <a16:creationId xmlns:a16="http://schemas.microsoft.com/office/drawing/2014/main" id="{BA0DAEA6-BFE4-4611-A76A-7C9ADFD29BD4}"/>
              </a:ext>
            </a:extLst>
          </p:cNvPr>
          <p:cNvSpPr>
            <a:spLocks noGrp="1"/>
          </p:cNvSpPr>
          <p:nvPr>
            <p:ph type="subTitle" idx="1"/>
          </p:nvPr>
        </p:nvSpPr>
        <p:spPr/>
        <p:txBody>
          <a:bodyPr/>
          <a:lstStyle/>
          <a:p>
            <a:r>
              <a:rPr lang="en-US" dirty="0"/>
              <a:t>Two Architectures, Same Challenges</a:t>
            </a:r>
          </a:p>
        </p:txBody>
      </p:sp>
      <p:sp>
        <p:nvSpPr>
          <p:cNvPr id="4" name="Text Placeholder 3">
            <a:extLst>
              <a:ext uri="{FF2B5EF4-FFF2-40B4-BE49-F238E27FC236}">
                <a16:creationId xmlns:a16="http://schemas.microsoft.com/office/drawing/2014/main" id="{5C95E777-C02C-4419-A7AD-369D18201A39}"/>
              </a:ext>
            </a:extLst>
          </p:cNvPr>
          <p:cNvSpPr>
            <a:spLocks noGrp="1"/>
          </p:cNvSpPr>
          <p:nvPr>
            <p:ph type="body" idx="2"/>
          </p:nvPr>
        </p:nvSpPr>
        <p:spPr>
          <a:xfrm>
            <a:off x="660420" y="1215109"/>
            <a:ext cx="10729365" cy="4278687"/>
          </a:xfrm>
        </p:spPr>
        <p:txBody>
          <a:bodyPr>
            <a:normAutofit/>
          </a:bodyPr>
          <a:lstStyle/>
          <a:p>
            <a:pPr marL="761993" indent="-457200">
              <a:buFont typeface="+mj-lt"/>
              <a:buAutoNum type="arabicPeriod"/>
            </a:pPr>
            <a:r>
              <a:rPr lang="en-US" altLang="zh-CN" sz="1800" b="1" dirty="0"/>
              <a:t>Same challenges</a:t>
            </a:r>
            <a:r>
              <a:rPr lang="zh-CN" altLang="en-US" sz="1800" dirty="0"/>
              <a:t>。</a:t>
            </a:r>
            <a:endParaRPr lang="en-US" altLang="zh-CN" sz="1800" dirty="0"/>
          </a:p>
          <a:p>
            <a:pPr marL="1200128" lvl="1" indent="-285750">
              <a:buFont typeface="Courier New" panose="02070309020205020404" pitchFamily="49" charset="0"/>
              <a:buChar char="o"/>
            </a:pPr>
            <a:r>
              <a:rPr lang="en-US" altLang="zh-CN" sz="1600" dirty="0"/>
              <a:t>Far memory has higher latency than near memory (up to 10x)</a:t>
            </a:r>
          </a:p>
          <a:p>
            <a:pPr marL="1200128" lvl="1" indent="-285750">
              <a:buFont typeface="Courier New" panose="02070309020205020404" pitchFamily="49" charset="0"/>
              <a:buChar char="o"/>
            </a:pPr>
            <a:r>
              <a:rPr lang="en-US" altLang="zh-CN" sz="1600" dirty="0"/>
              <a:t>Single</a:t>
            </a:r>
            <a:r>
              <a:rPr lang="zh-CN" altLang="en-US" sz="1600" dirty="0"/>
              <a:t> </a:t>
            </a:r>
            <a:r>
              <a:rPr lang="en-US" altLang="zh-CN" sz="1600" dirty="0"/>
              <a:t>compute</a:t>
            </a:r>
            <a:r>
              <a:rPr lang="zh-CN" altLang="en-US" sz="1600" dirty="0"/>
              <a:t> </a:t>
            </a:r>
            <a:r>
              <a:rPr lang="en-US" altLang="zh-CN" sz="1600" dirty="0"/>
              <a:t>node</a:t>
            </a:r>
            <a:r>
              <a:rPr lang="zh-CN" altLang="en-US" sz="1600" dirty="0"/>
              <a:t> </a:t>
            </a:r>
            <a:r>
              <a:rPr lang="en-US" altLang="zh-CN" sz="1600" dirty="0"/>
              <a:t>hardware</a:t>
            </a:r>
            <a:r>
              <a:rPr lang="zh-CN" altLang="en-US" sz="1600" dirty="0"/>
              <a:t> </a:t>
            </a:r>
            <a:r>
              <a:rPr lang="en-US" altLang="zh-CN" sz="1600" dirty="0"/>
              <a:t>cache coherence domains</a:t>
            </a:r>
          </a:p>
          <a:p>
            <a:pPr marL="1200128" lvl="1" indent="-285750">
              <a:buFont typeface="Courier New" panose="02070309020205020404" pitchFamily="49" charset="0"/>
              <a:buChar char="o"/>
            </a:pPr>
            <a:r>
              <a:rPr lang="en-US" altLang="zh-CN" sz="1600" dirty="0"/>
              <a:t>Data access means data movement across network, which is costly (and may not be needed)</a:t>
            </a:r>
            <a:r>
              <a:rPr lang="zh-CN" altLang="en-US" sz="1600" dirty="0"/>
              <a:t>。</a:t>
            </a:r>
            <a:endParaRPr lang="en-US" altLang="zh-CN" sz="1600" dirty="0"/>
          </a:p>
          <a:p>
            <a:pPr marL="761993" indent="-457200">
              <a:buFont typeface="+mj-lt"/>
              <a:buAutoNum type="arabicPeriod"/>
            </a:pPr>
            <a:r>
              <a:rPr lang="en-US" altLang="zh-CN" sz="1800" b="1" dirty="0"/>
              <a:t>Current research have limitations</a:t>
            </a:r>
          </a:p>
          <a:p>
            <a:pPr marL="1200128" lvl="1" indent="-285750">
              <a:buFont typeface="Courier New" panose="02070309020205020404" pitchFamily="49" charset="0"/>
              <a:buChar char="o"/>
            </a:pPr>
            <a:r>
              <a:rPr lang="en-US" altLang="zh-CN" sz="1600" dirty="0"/>
              <a:t>New memory API and semantics may help to reduce far memory access overhead, but they are inconvenient for development.</a:t>
            </a:r>
          </a:p>
          <a:p>
            <a:pPr marL="1200128" lvl="1" indent="-285750">
              <a:buFont typeface="Courier New" panose="02070309020205020404" pitchFamily="49" charset="0"/>
              <a:buChar char="o"/>
            </a:pPr>
            <a:r>
              <a:rPr lang="en-US" altLang="zh-CN" sz="1600" dirty="0"/>
              <a:t>New far memory API expects hardware consolidation for scattering and gathering</a:t>
            </a:r>
            <a:r>
              <a:rPr lang="zh-CN" altLang="en-US" sz="1600" dirty="0"/>
              <a:t>， </a:t>
            </a:r>
            <a:r>
              <a:rPr lang="en-US" altLang="zh-CN" sz="1600" dirty="0"/>
              <a:t>indirect </a:t>
            </a:r>
            <a:r>
              <a:rPr lang="en-US" altLang="zh-CN" sz="1600" dirty="0" err="1"/>
              <a:t>acccess</a:t>
            </a:r>
            <a:r>
              <a:rPr lang="zh-CN" altLang="en-US" sz="1600" dirty="0"/>
              <a:t>，</a:t>
            </a:r>
            <a:r>
              <a:rPr lang="en-US" altLang="zh-CN" sz="1600" dirty="0"/>
              <a:t>notification/callback to reduce remote mem access overhead.</a:t>
            </a:r>
          </a:p>
          <a:p>
            <a:pPr marL="1200128" lvl="1" indent="-285750">
              <a:buFont typeface="Courier New" panose="02070309020205020404" pitchFamily="49" charset="0"/>
              <a:buChar char="o"/>
            </a:pPr>
            <a:r>
              <a:rPr lang="en-US" altLang="zh-CN" sz="1600" dirty="0"/>
              <a:t>Many studies are focusing on enabling one-sided RDMA access for shared memory pool. However, most method are still based on enabling traditional memory unified address space, facing the challenge of dealing with complicated descriptive data structure and its synchronization issue. </a:t>
            </a:r>
          </a:p>
          <a:p>
            <a:pPr marL="1200128" lvl="1" indent="-285750">
              <a:buFont typeface="Courier New" panose="02070309020205020404" pitchFamily="49" charset="0"/>
              <a:buChar char="o"/>
            </a:pPr>
            <a:r>
              <a:rPr lang="en-US" altLang="zh-CN" sz="1600" dirty="0"/>
              <a:t>Some DM (like TH-DPMS) attempts to introduce new </a:t>
            </a:r>
            <a:r>
              <a:rPr lang="en-US" altLang="zh-CN" sz="1600" dirty="0" err="1"/>
              <a:t>new</a:t>
            </a:r>
            <a:r>
              <a:rPr lang="en-US" altLang="zh-CN" sz="1600" dirty="0"/>
              <a:t> vertical data abstraction across all layer, from memory (load/store/allocation) , object-store, file-system and TP. But essentially it is still based on flat memory abstraction.</a:t>
            </a:r>
          </a:p>
          <a:p>
            <a:pPr marL="914378" lvl="1" indent="0">
              <a:buNone/>
            </a:pPr>
            <a:endParaRPr lang="en-US" altLang="zh-CN" sz="1600" dirty="0"/>
          </a:p>
          <a:p>
            <a:pPr marL="647693" indent="-342900">
              <a:buFont typeface="Courier New" panose="02070309020205020404" pitchFamily="49" charset="0"/>
              <a:buChar char="o"/>
            </a:pPr>
            <a:endParaRPr lang="en-US" altLang="zh-CN" dirty="0"/>
          </a:p>
          <a:p>
            <a:pPr marL="647693" indent="-342900">
              <a:buFont typeface="Courier New" panose="02070309020205020404" pitchFamily="49" charset="0"/>
              <a:buChar char="o"/>
            </a:pPr>
            <a:endParaRPr lang="en-US" altLang="zh-CN" dirty="0"/>
          </a:p>
          <a:p>
            <a:pPr marL="647693" indent="-342900">
              <a:buFont typeface="Courier New" panose="02070309020205020404" pitchFamily="49" charset="0"/>
              <a:buChar char="o"/>
            </a:pPr>
            <a:endParaRPr lang="en-US" altLang="zh-CN" dirty="0"/>
          </a:p>
          <a:p>
            <a:endParaRPr lang="en-US" dirty="0"/>
          </a:p>
        </p:txBody>
      </p:sp>
    </p:spTree>
    <p:extLst>
      <p:ext uri="{BB962C8B-B14F-4D97-AF65-F5344CB8AC3E}">
        <p14:creationId xmlns:p14="http://schemas.microsoft.com/office/powerpoint/2010/main" val="3255856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AE5CD9-8A21-4BAA-847C-06803625C437}"/>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3" name="Subtitle 2">
            <a:extLst>
              <a:ext uri="{FF2B5EF4-FFF2-40B4-BE49-F238E27FC236}">
                <a16:creationId xmlns:a16="http://schemas.microsoft.com/office/drawing/2014/main" id="{B663CE24-0B51-4431-BCC0-1AF7C8BA5E1B}"/>
              </a:ext>
            </a:extLst>
          </p:cNvPr>
          <p:cNvSpPr>
            <a:spLocks noGrp="1"/>
          </p:cNvSpPr>
          <p:nvPr>
            <p:ph type="subTitle" idx="1"/>
          </p:nvPr>
        </p:nvSpPr>
        <p:spPr>
          <a:xfrm>
            <a:off x="727777" y="392637"/>
            <a:ext cx="10736445" cy="607808"/>
          </a:xfrm>
        </p:spPr>
        <p:txBody>
          <a:bodyPr/>
          <a:lstStyle/>
          <a:p>
            <a:r>
              <a:rPr lang="en-US" altLang="zh-CN" dirty="0"/>
              <a:t>Problems and Questions</a:t>
            </a:r>
            <a:endParaRPr lang="en-US" dirty="0"/>
          </a:p>
        </p:txBody>
      </p:sp>
      <p:sp>
        <p:nvSpPr>
          <p:cNvPr id="4" name="Text Placeholder 3">
            <a:extLst>
              <a:ext uri="{FF2B5EF4-FFF2-40B4-BE49-F238E27FC236}">
                <a16:creationId xmlns:a16="http://schemas.microsoft.com/office/drawing/2014/main" id="{E37A5861-5650-4B67-8BCC-977A94EAF0C0}"/>
              </a:ext>
            </a:extLst>
          </p:cNvPr>
          <p:cNvSpPr>
            <a:spLocks noGrp="1"/>
          </p:cNvSpPr>
          <p:nvPr>
            <p:ph type="body" idx="2"/>
          </p:nvPr>
        </p:nvSpPr>
        <p:spPr>
          <a:xfrm>
            <a:off x="736619" y="1222875"/>
            <a:ext cx="10729365" cy="4278687"/>
          </a:xfrm>
        </p:spPr>
        <p:txBody>
          <a:bodyPr>
            <a:noAutofit/>
          </a:bodyPr>
          <a:lstStyle/>
          <a:p>
            <a:pPr marL="304793" indent="0"/>
            <a:r>
              <a:rPr lang="en-US" altLang="zh-CN" sz="1800" b="1" dirty="0">
                <a:latin typeface="+mn-lt"/>
              </a:rPr>
              <a:t>Problems we see</a:t>
            </a:r>
          </a:p>
          <a:p>
            <a:pPr marL="761993" indent="-457200">
              <a:buFont typeface="+mj-lt"/>
              <a:buAutoNum type="arabicPeriod"/>
            </a:pPr>
            <a:r>
              <a:rPr lang="en-US" altLang="zh-CN" sz="1600" dirty="0">
                <a:latin typeface="+mn-lt"/>
              </a:rPr>
              <a:t>Even one-sided access enhances the performance, to enable it for unified address space requires sophisticated and shared data structure. </a:t>
            </a:r>
          </a:p>
          <a:p>
            <a:pPr marL="761993" indent="-457200">
              <a:buFont typeface="+mj-lt"/>
              <a:buAutoNum type="arabicPeriod"/>
            </a:pPr>
            <a:r>
              <a:rPr lang="en-US" altLang="zh-CN" sz="1600" dirty="0">
                <a:latin typeface="+mn-lt"/>
              </a:rPr>
              <a:t>There are many challenges to adapt unified address space model .</a:t>
            </a:r>
          </a:p>
          <a:p>
            <a:pPr marL="1257278" lvl="1" indent="-342900">
              <a:buFont typeface="Courier New" panose="02070309020205020404" pitchFamily="49" charset="0"/>
              <a:buChar char="o"/>
            </a:pPr>
            <a:r>
              <a:rPr lang="en-US" altLang="zh-CN" sz="1600" dirty="0">
                <a:latin typeface="+mn-lt"/>
              </a:rPr>
              <a:t>Unified address is not semantic rich abstraction. </a:t>
            </a:r>
          </a:p>
          <a:p>
            <a:pPr marL="1257278" lvl="1" indent="-342900">
              <a:buFont typeface="Courier New" panose="02070309020205020404" pitchFamily="49" charset="0"/>
              <a:buChar char="o"/>
            </a:pPr>
            <a:r>
              <a:rPr lang="en-US" altLang="zh-CN" sz="1600" dirty="0">
                <a:latin typeface="+mn-lt"/>
              </a:rPr>
              <a:t>It requires sophisticated data structure to describe, but such structure are not scalable.</a:t>
            </a:r>
          </a:p>
          <a:p>
            <a:pPr marL="1257278" lvl="1" indent="-342900">
              <a:buFont typeface="Courier New" panose="02070309020205020404" pitchFamily="49" charset="0"/>
              <a:buChar char="o"/>
            </a:pPr>
            <a:r>
              <a:rPr lang="en-US" altLang="zh-CN" sz="1600" dirty="0">
                <a:latin typeface="+mn-lt"/>
              </a:rPr>
              <a:t>To maintain the consistency of data structure requires extra overhead.</a:t>
            </a:r>
          </a:p>
          <a:p>
            <a:pPr marL="1257278" lvl="1" indent="-342900">
              <a:buFont typeface="Courier New" panose="02070309020205020404" pitchFamily="49" charset="0"/>
              <a:buChar char="o"/>
            </a:pPr>
            <a:r>
              <a:rPr lang="en-US" altLang="zh-CN" sz="1600" dirty="0">
                <a:latin typeface="+mn-lt"/>
              </a:rPr>
              <a:t>It is hard to achieve cache coherence with this model. </a:t>
            </a:r>
          </a:p>
          <a:p>
            <a:pPr marL="761993" indent="-457200">
              <a:buFont typeface="+mj-lt"/>
              <a:buAutoNum type="arabicPeriod"/>
            </a:pPr>
            <a:r>
              <a:rPr lang="en-US" altLang="zh-CN" sz="1600" dirty="0">
                <a:latin typeface="+mn-lt"/>
              </a:rPr>
              <a:t>There are more to consider when accessing remote PM (due to its specialty)</a:t>
            </a:r>
          </a:p>
          <a:p>
            <a:pPr marL="304793" indent="0"/>
            <a:r>
              <a:rPr lang="en-US" altLang="zh-CN" sz="1800" b="1" dirty="0">
                <a:latin typeface="+mn-lt"/>
              </a:rPr>
              <a:t>Questions we raise</a:t>
            </a:r>
            <a:endParaRPr lang="en-US" altLang="zh-CN" sz="1800" dirty="0">
              <a:latin typeface="+mn-lt"/>
            </a:endParaRPr>
          </a:p>
          <a:p>
            <a:pPr marL="761993" indent="-457200">
              <a:buFont typeface="+mj-lt"/>
              <a:buAutoNum type="arabicPeriod"/>
            </a:pPr>
            <a:r>
              <a:rPr lang="en-US" altLang="zh-CN" sz="1600" dirty="0">
                <a:latin typeface="+mn-lt"/>
              </a:rPr>
              <a:t>What is the relationship between data sharing and memory sharing? </a:t>
            </a:r>
          </a:p>
          <a:p>
            <a:pPr marL="761993" indent="-457200">
              <a:buFont typeface="+mj-lt"/>
              <a:buAutoNum type="arabicPeriod"/>
            </a:pPr>
            <a:r>
              <a:rPr lang="en-US" altLang="zh-CN" sz="1600" dirty="0">
                <a:latin typeface="+mn-lt"/>
              </a:rPr>
              <a:t>Can memory sharing be achieved beyond unified memory address space?</a:t>
            </a:r>
          </a:p>
          <a:p>
            <a:pPr marL="761993" indent="-457200">
              <a:buFont typeface="+mj-lt"/>
              <a:buAutoNum type="arabicPeriod"/>
            </a:pPr>
            <a:r>
              <a:rPr lang="en-US" altLang="zh-CN" sz="1600" dirty="0">
                <a:latin typeface="+mn-lt"/>
              </a:rPr>
              <a:t>Can memory pool access be achieved through higher level of data abstraction ?</a:t>
            </a:r>
          </a:p>
          <a:p>
            <a:pPr marL="761993" indent="-457200">
              <a:buFont typeface="+mj-lt"/>
              <a:buAutoNum type="arabicPeriod"/>
            </a:pPr>
            <a:r>
              <a:rPr lang="en-US" altLang="zh-CN" sz="1600" dirty="0">
                <a:latin typeface="+mn-lt"/>
              </a:rPr>
              <a:t>Can memory pool access not be limited by global </a:t>
            </a:r>
            <a:r>
              <a:rPr lang="en-US" altLang="zh-CN" sz="1600" dirty="0" err="1">
                <a:latin typeface="+mn-lt"/>
              </a:rPr>
              <a:t>linerazability</a:t>
            </a:r>
            <a:r>
              <a:rPr lang="en-US" altLang="zh-CN" sz="1600" dirty="0">
                <a:latin typeface="+mn-lt"/>
              </a:rPr>
              <a:t>? </a:t>
            </a:r>
          </a:p>
          <a:p>
            <a:pPr marL="761993" indent="-457200">
              <a:buFont typeface="+mj-lt"/>
              <a:buAutoNum type="arabicPeriod"/>
            </a:pPr>
            <a:endParaRPr lang="en-US" altLang="zh-CN" sz="1600" dirty="0">
              <a:latin typeface="+mn-lt"/>
            </a:endParaRPr>
          </a:p>
          <a:p>
            <a:pPr marL="761993" indent="-457200">
              <a:buFont typeface="+mj-lt"/>
              <a:buAutoNum type="arabicPeriod"/>
            </a:pPr>
            <a:endParaRPr lang="en-US" sz="1600" dirty="0">
              <a:latin typeface="+mn-lt"/>
            </a:endParaRPr>
          </a:p>
        </p:txBody>
      </p:sp>
    </p:spTree>
    <p:extLst>
      <p:ext uri="{BB962C8B-B14F-4D97-AF65-F5344CB8AC3E}">
        <p14:creationId xmlns:p14="http://schemas.microsoft.com/office/powerpoint/2010/main" val="236632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A26B58A8FAD4A4E85C1DCEF7CCFBBF2" ma:contentTypeVersion="12" ma:contentTypeDescription="Create a new document." ma:contentTypeScope="" ma:versionID="01c6f56f51e66159058d34791cfb5d79">
  <xsd:schema xmlns:xsd="http://www.w3.org/2001/XMLSchema" xmlns:xs="http://www.w3.org/2001/XMLSchema" xmlns:p="http://schemas.microsoft.com/office/2006/metadata/properties" xmlns:ns3="bf34258b-9027-4758-8063-5917212122fb" xmlns:ns4="7409d301-a4cf-40a6-bfee-dbaca44f6b76" targetNamespace="http://schemas.microsoft.com/office/2006/metadata/properties" ma:root="true" ma:fieldsID="d49558f5ac7c7e1de7e295ce7c85ce69" ns3:_="" ns4:_="">
    <xsd:import namespace="bf34258b-9027-4758-8063-5917212122fb"/>
    <xsd:import namespace="7409d301-a4cf-40a6-bfee-dbaca44f6b7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4258b-9027-4758-8063-5917212122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09d301-a4cf-40a6-bfee-dbaca44f6b7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0ABD98-1EEB-4095-ACCB-7A9A914E4589}">
  <ds:schemaRefs>
    <ds:schemaRef ds:uri="http://schemas.openxmlformats.org/package/2006/metadata/core-properties"/>
    <ds:schemaRef ds:uri="http://purl.org/dc/elements/1.1/"/>
    <ds:schemaRef ds:uri="bf34258b-9027-4758-8063-5917212122fb"/>
    <ds:schemaRef ds:uri="http://purl.org/dc/dcmitype/"/>
    <ds:schemaRef ds:uri="http://schemas.microsoft.com/office/2006/documentManagement/types"/>
    <ds:schemaRef ds:uri="http://schemas.microsoft.com/office/2006/metadata/properties"/>
    <ds:schemaRef ds:uri="http://schemas.microsoft.com/office/infopath/2007/PartnerControls"/>
    <ds:schemaRef ds:uri="7409d301-a4cf-40a6-bfee-dbaca44f6b76"/>
    <ds:schemaRef ds:uri="http://www.w3.org/XML/1998/namespace"/>
    <ds:schemaRef ds:uri="http://purl.org/dc/terms/"/>
  </ds:schemaRefs>
</ds:datastoreItem>
</file>

<file path=customXml/itemProps2.xml><?xml version="1.0" encoding="utf-8"?>
<ds:datastoreItem xmlns:ds="http://schemas.openxmlformats.org/officeDocument/2006/customXml" ds:itemID="{CBCEE086-471B-4BCC-8FBF-BBAFB746F1C8}">
  <ds:schemaRefs>
    <ds:schemaRef ds:uri="http://schemas.microsoft.com/sharepoint/v3/contenttype/forms"/>
  </ds:schemaRefs>
</ds:datastoreItem>
</file>

<file path=customXml/itemProps3.xml><?xml version="1.0" encoding="utf-8"?>
<ds:datastoreItem xmlns:ds="http://schemas.openxmlformats.org/officeDocument/2006/customXml" ds:itemID="{4EF3DB5D-5DC9-4C04-AE7F-C1D99DC95F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4258b-9027-4758-8063-5917212122fb"/>
    <ds:schemaRef ds:uri="7409d301-a4cf-40a6-bfee-dbaca44f6b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301</TotalTime>
  <Words>1426</Words>
  <Application>Microsoft Office PowerPoint</Application>
  <PresentationFormat>Widescreen</PresentationFormat>
  <Paragraphs>167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Microsoft YaHei</vt:lpstr>
      <vt:lpstr>Arial</vt:lpstr>
      <vt:lpstr>Calibri</vt:lpstr>
      <vt:lpstr>Calibri Light</vt:lpstr>
      <vt:lpstr>Courier New</vt:lpstr>
      <vt:lpstr>Office Theme</vt:lpstr>
      <vt:lpstr>“Hanqing（汗青）Project”2022   Review &amp; Perspective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“Hanqing（汗青）”2022   Review &amp; Perspective</dc:title>
  <dc:creator>Nelson Liao</dc:creator>
  <cp:lastModifiedBy>Nelson Liao</cp:lastModifiedBy>
  <cp:revision>2</cp:revision>
  <dcterms:created xsi:type="dcterms:W3CDTF">2022-01-19T16:54:00Z</dcterms:created>
  <dcterms:modified xsi:type="dcterms:W3CDTF">2022-01-20T18:21:40Z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0x010100DA26B58A8FAD4A4E85C1DCEF7CCFBBF2</vt:lpwstr>
  </property>
</Properties>
</file>