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63" r:id="rId5"/>
    <p:sldMasterId id="2147483685" r:id="rId6"/>
  </p:sldMasterIdLst>
  <p:sldIdLst>
    <p:sldId id="285" r:id="rId7"/>
    <p:sldId id="349" r:id="rId8"/>
    <p:sldId id="2328" r:id="rId9"/>
    <p:sldId id="2329" r:id="rId10"/>
    <p:sldId id="2330" r:id="rId11"/>
    <p:sldId id="2336" r:id="rId12"/>
    <p:sldId id="2331" r:id="rId13"/>
    <p:sldId id="2335" r:id="rId14"/>
    <p:sldId id="2337" r:id="rId15"/>
    <p:sldId id="2338" r:id="rId16"/>
    <p:sldId id="2342" r:id="rId17"/>
    <p:sldId id="2339" r:id="rId18"/>
    <p:sldId id="234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B3A38-999E-4C8B-A5AB-B629953A65B3}" v="13" dt="2022-01-19T16:54:42.5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2" autoAdjust="0"/>
    <p:restoredTop sz="94660"/>
  </p:normalViewPr>
  <p:slideViewPr>
    <p:cSldViewPr snapToGrid="0">
      <p:cViewPr varScale="1">
        <p:scale>
          <a:sx n="67" d="100"/>
          <a:sy n="67" d="100"/>
        </p:scale>
        <p:origin x="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标题幻灯片">
  <p:cSld name="7_标题幻灯片">
    <p:spTree>
      <p:nvGrpSpPr>
        <p:cNvPr id="1" name="Shape 52"/>
        <p:cNvGrpSpPr/>
        <p:nvPr/>
      </p:nvGrpSpPr>
      <p:grpSpPr>
        <a:xfrm>
          <a:off x="0" y="0"/>
          <a:ext cx="0" cy="0"/>
          <a:chOff x="0" y="0"/>
          <a:chExt cx="0" cy="0"/>
        </a:xfrm>
      </p:grpSpPr>
      <p:sp>
        <p:nvSpPr>
          <p:cNvPr id="55" name="Google Shape;55;p10"/>
          <p:cNvSpPr txBox="1">
            <a:spLocks noGrp="1"/>
          </p:cNvSpPr>
          <p:nvPr>
            <p:ph type="sldNum" idx="12"/>
          </p:nvPr>
        </p:nvSpPr>
        <p:spPr>
          <a:xfrm>
            <a:off x="735486" y="6292174"/>
            <a:ext cx="432903" cy="36512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00">
                <a:solidFill>
                  <a:srgbClr val="000000"/>
                </a:solidFill>
                <a:latin typeface="Arial"/>
                <a:ea typeface="Arial"/>
                <a:cs typeface="Arial"/>
                <a:sym typeface="Arial"/>
              </a:defRPr>
            </a:lvl1pPr>
            <a:lvl2pPr marL="0" marR="0" lvl="1" indent="0" algn="l" rtl="0">
              <a:spcBef>
                <a:spcPts val="0"/>
              </a:spcBef>
              <a:buNone/>
              <a:defRPr sz="1000">
                <a:solidFill>
                  <a:srgbClr val="000000"/>
                </a:solidFill>
                <a:latin typeface="Arial"/>
                <a:ea typeface="Arial"/>
                <a:cs typeface="Arial"/>
                <a:sym typeface="Arial"/>
              </a:defRPr>
            </a:lvl2pPr>
            <a:lvl3pPr marL="0" marR="0" lvl="2" indent="0" algn="l" rtl="0">
              <a:spcBef>
                <a:spcPts val="0"/>
              </a:spcBef>
              <a:buNone/>
              <a:defRPr sz="1000">
                <a:solidFill>
                  <a:srgbClr val="000000"/>
                </a:solidFill>
                <a:latin typeface="Arial"/>
                <a:ea typeface="Arial"/>
                <a:cs typeface="Arial"/>
                <a:sym typeface="Arial"/>
              </a:defRPr>
            </a:lvl3pPr>
            <a:lvl4pPr marL="0" marR="0" lvl="3" indent="0" algn="l" rtl="0">
              <a:spcBef>
                <a:spcPts val="0"/>
              </a:spcBef>
              <a:buNone/>
              <a:defRPr sz="1000">
                <a:solidFill>
                  <a:srgbClr val="000000"/>
                </a:solidFill>
                <a:latin typeface="Arial"/>
                <a:ea typeface="Arial"/>
                <a:cs typeface="Arial"/>
                <a:sym typeface="Arial"/>
              </a:defRPr>
            </a:lvl4pPr>
            <a:lvl5pPr marL="0" marR="0" lvl="4" indent="0" algn="l" rtl="0">
              <a:spcBef>
                <a:spcPts val="0"/>
              </a:spcBef>
              <a:buNone/>
              <a:defRPr sz="1000">
                <a:solidFill>
                  <a:srgbClr val="000000"/>
                </a:solidFill>
                <a:latin typeface="Arial"/>
                <a:ea typeface="Arial"/>
                <a:cs typeface="Arial"/>
                <a:sym typeface="Arial"/>
              </a:defRPr>
            </a:lvl5pPr>
            <a:lvl6pPr marL="0" marR="0" lvl="5" indent="0" algn="l" rtl="0">
              <a:spcBef>
                <a:spcPts val="0"/>
              </a:spcBef>
              <a:buNone/>
              <a:defRPr sz="1000">
                <a:solidFill>
                  <a:srgbClr val="000000"/>
                </a:solidFill>
                <a:latin typeface="Arial"/>
                <a:ea typeface="Arial"/>
                <a:cs typeface="Arial"/>
                <a:sym typeface="Arial"/>
              </a:defRPr>
            </a:lvl6pPr>
            <a:lvl7pPr marL="0" marR="0" lvl="6" indent="0" algn="l" rtl="0">
              <a:spcBef>
                <a:spcPts val="0"/>
              </a:spcBef>
              <a:buNone/>
              <a:defRPr sz="1000">
                <a:solidFill>
                  <a:srgbClr val="000000"/>
                </a:solidFill>
                <a:latin typeface="Arial"/>
                <a:ea typeface="Arial"/>
                <a:cs typeface="Arial"/>
                <a:sym typeface="Arial"/>
              </a:defRPr>
            </a:lvl7pPr>
            <a:lvl8pPr marL="0" marR="0" lvl="7" indent="0" algn="l" rtl="0">
              <a:spcBef>
                <a:spcPts val="0"/>
              </a:spcBef>
              <a:buNone/>
              <a:defRPr sz="1000">
                <a:solidFill>
                  <a:srgbClr val="000000"/>
                </a:solidFill>
                <a:latin typeface="Arial"/>
                <a:ea typeface="Arial"/>
                <a:cs typeface="Arial"/>
                <a:sym typeface="Arial"/>
              </a:defRPr>
            </a:lvl8pPr>
            <a:lvl9pPr marL="0" marR="0" lvl="8" indent="0" algn="l" rtl="0">
              <a:spcBef>
                <a:spcPts val="0"/>
              </a:spcBef>
              <a:buNone/>
              <a:defRPr sz="1000">
                <a:solidFill>
                  <a:srgbClr val="000000"/>
                </a:solidFill>
                <a:latin typeface="Arial"/>
                <a:ea typeface="Arial"/>
                <a:cs typeface="Arial"/>
                <a:sym typeface="Arial"/>
              </a:defRPr>
            </a:lvl9pPr>
          </a:lstStyle>
          <a:p>
            <a:fld id="{00000000-1234-1234-1234-123412341234}" type="slidenum">
              <a:rPr lang="en-US" smtClean="0"/>
              <a:pPr/>
              <a:t>‹#›</a:t>
            </a:fld>
            <a:endParaRPr lang="en-US"/>
          </a:p>
        </p:txBody>
      </p:sp>
      <p:sp>
        <p:nvSpPr>
          <p:cNvPr id="56" name="Google Shape;56;p10"/>
          <p:cNvSpPr txBox="1"/>
          <p:nvPr/>
        </p:nvSpPr>
        <p:spPr>
          <a:xfrm>
            <a:off x="611843" y="1332617"/>
            <a:ext cx="10997061" cy="4631907"/>
          </a:xfrm>
          <a:prstGeom prst="rect">
            <a:avLst/>
          </a:prstGeom>
          <a:noFill/>
          <a:ln>
            <a:noFill/>
          </a:ln>
        </p:spPr>
        <p:txBody>
          <a:bodyPr spcFirstLastPara="1" wrap="square" lIns="121900" tIns="60933" rIns="121900" bIns="60933" anchor="t" anchorCtr="0">
            <a:noAutofit/>
          </a:bodyPr>
          <a:lstStyle/>
          <a:p>
            <a:pPr marL="0" marR="0" lvl="0" indent="0" algn="l" rtl="0">
              <a:lnSpc>
                <a:spcPct val="90000"/>
              </a:lnSpc>
              <a:spcBef>
                <a:spcPts val="0"/>
              </a:spcBef>
              <a:spcAft>
                <a:spcPts val="0"/>
              </a:spcAft>
              <a:buClr>
                <a:srgbClr val="1D1D1B"/>
              </a:buClr>
              <a:buSzPts val="1400"/>
              <a:buFont typeface="Arial"/>
              <a:buNone/>
            </a:pPr>
            <a:br>
              <a:rPr lang="en-US" sz="1867">
                <a:solidFill>
                  <a:srgbClr val="1D1D1B"/>
                </a:solidFill>
                <a:latin typeface="Arial"/>
                <a:ea typeface="Arial"/>
                <a:cs typeface="Arial"/>
                <a:sym typeface="Arial"/>
              </a:rPr>
            </a:br>
            <a:endParaRPr sz="1867">
              <a:solidFill>
                <a:schemeClr val="dk1"/>
              </a:solidFill>
              <a:latin typeface="Arial"/>
              <a:ea typeface="Arial"/>
              <a:cs typeface="Arial"/>
              <a:sym typeface="Arial"/>
            </a:endParaRPr>
          </a:p>
        </p:txBody>
      </p:sp>
      <p:sp>
        <p:nvSpPr>
          <p:cNvPr id="57" name="Google Shape;57;p10"/>
          <p:cNvSpPr txBox="1">
            <a:spLocks noGrp="1"/>
          </p:cNvSpPr>
          <p:nvPr>
            <p:ph type="subTitle" idx="1"/>
          </p:nvPr>
        </p:nvSpPr>
        <p:spPr>
          <a:xfrm>
            <a:off x="729539" y="514557"/>
            <a:ext cx="10736445" cy="607808"/>
          </a:xfrm>
          <a:prstGeom prst="rect">
            <a:avLst/>
          </a:prstGeom>
          <a:noFill/>
          <a:ln>
            <a:noFill/>
          </a:ln>
        </p:spPr>
        <p:txBody>
          <a:bodyPr spcFirstLastPara="1" wrap="square" lIns="0" tIns="0" rIns="0" bIns="0" anchor="t" anchorCtr="0"/>
          <a:lstStyle>
            <a:lvl1pPr marR="0" lvl="0" algn="l" rtl="0">
              <a:lnSpc>
                <a:spcPct val="110000"/>
              </a:lnSpc>
              <a:spcBef>
                <a:spcPts val="0"/>
              </a:spcBef>
              <a:spcAft>
                <a:spcPts val="0"/>
              </a:spcAft>
              <a:buClr>
                <a:srgbClr val="1D1D1B"/>
              </a:buClr>
              <a:buSzPts val="2400"/>
              <a:buFont typeface="Arial"/>
              <a:buNone/>
              <a:defRPr sz="3200" b="0" i="0" u="none" strike="noStrike" cap="none">
                <a:solidFill>
                  <a:srgbClr val="1D1D1B"/>
                </a:solidFill>
                <a:latin typeface="Arial"/>
                <a:ea typeface="Arial"/>
                <a:cs typeface="Arial"/>
                <a:sym typeface="Arial"/>
              </a:defRPr>
            </a:lvl1pPr>
            <a:lvl2pPr marR="0" lvl="1" algn="ctr" rtl="0">
              <a:lnSpc>
                <a:spcPct val="90000"/>
              </a:lnSpc>
              <a:spcBef>
                <a:spcPts val="667"/>
              </a:spcBef>
              <a:spcAft>
                <a:spcPts val="0"/>
              </a:spcAft>
              <a:buClr>
                <a:schemeClr val="dk1"/>
              </a:buClr>
              <a:buSzPts val="2000"/>
              <a:buFont typeface="Arial"/>
              <a:buNone/>
              <a:defRPr sz="2667" b="0" i="0" u="none" strike="noStrike" cap="none">
                <a:solidFill>
                  <a:schemeClr val="dk1"/>
                </a:solidFill>
                <a:latin typeface="Calibri"/>
                <a:ea typeface="Calibri"/>
                <a:cs typeface="Calibri"/>
                <a:sym typeface="Calibri"/>
              </a:defRPr>
            </a:lvl2pPr>
            <a:lvl3pPr marR="0" lvl="2" algn="ctr" rtl="0">
              <a:lnSpc>
                <a:spcPct val="90000"/>
              </a:lnSpc>
              <a:spcBef>
                <a:spcPts val="667"/>
              </a:spcBef>
              <a:spcAft>
                <a:spcPts val="0"/>
              </a:spcAft>
              <a:buClr>
                <a:schemeClr val="dk1"/>
              </a:buClr>
              <a:buSzPts val="1800"/>
              <a:buFont typeface="Arial"/>
              <a:buNone/>
              <a:defRPr sz="2400" b="0" i="0" u="none" strike="noStrike" cap="none">
                <a:solidFill>
                  <a:schemeClr val="dk1"/>
                </a:solidFill>
                <a:latin typeface="Calibri"/>
                <a:ea typeface="Calibri"/>
                <a:cs typeface="Calibri"/>
                <a:sym typeface="Calibri"/>
              </a:defRPr>
            </a:lvl3pPr>
            <a:lvl4pPr marR="0" lvl="3"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4pPr>
            <a:lvl5pPr marR="0" lvl="4"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5pPr>
            <a:lvl6pPr marR="0" lvl="5"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6pPr>
            <a:lvl7pPr marR="0" lvl="6"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7pPr>
            <a:lvl8pPr marR="0" lvl="7"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8pPr>
            <a:lvl9pPr marR="0" lvl="8" algn="ctr" rtl="0">
              <a:lnSpc>
                <a:spcPct val="90000"/>
              </a:lnSpc>
              <a:spcBef>
                <a:spcPts val="667"/>
              </a:spcBef>
              <a:spcAft>
                <a:spcPts val="0"/>
              </a:spcAft>
              <a:buClr>
                <a:schemeClr val="dk1"/>
              </a:buClr>
              <a:buSzPts val="1600"/>
              <a:buFont typeface="Arial"/>
              <a:buNone/>
              <a:defRPr sz="2133" b="0" i="0" u="none" strike="noStrike" cap="none">
                <a:solidFill>
                  <a:schemeClr val="dk1"/>
                </a:solidFill>
                <a:latin typeface="Calibri"/>
                <a:ea typeface="Calibri"/>
                <a:cs typeface="Calibri"/>
                <a:sym typeface="Calibri"/>
              </a:defRPr>
            </a:lvl9pPr>
          </a:lstStyle>
          <a:p>
            <a:endParaRPr/>
          </a:p>
        </p:txBody>
      </p:sp>
      <p:sp>
        <p:nvSpPr>
          <p:cNvPr id="58" name="Google Shape;58;p10"/>
          <p:cNvSpPr txBox="1">
            <a:spLocks noGrp="1"/>
          </p:cNvSpPr>
          <p:nvPr>
            <p:ph type="body" idx="2"/>
          </p:nvPr>
        </p:nvSpPr>
        <p:spPr>
          <a:xfrm>
            <a:off x="736620" y="1525770"/>
            <a:ext cx="10729365" cy="4278687"/>
          </a:xfrm>
          <a:prstGeom prst="rect">
            <a:avLst/>
          </a:prstGeom>
          <a:noFill/>
          <a:ln>
            <a:noFill/>
          </a:ln>
        </p:spPr>
        <p:txBody>
          <a:bodyPr spcFirstLastPara="1" wrap="square" lIns="0" tIns="0" rIns="0" bIns="0" anchor="t" anchorCtr="0"/>
          <a:lstStyle>
            <a:lvl1pPr marL="609585" marR="0" lvl="0" indent="-304792" algn="l" rtl="0">
              <a:lnSpc>
                <a:spcPct val="85714"/>
              </a:lnSpc>
              <a:spcBef>
                <a:spcPts val="1333"/>
              </a:spcBef>
              <a:spcAft>
                <a:spcPts val="0"/>
              </a:spcAft>
              <a:buClr>
                <a:srgbClr val="1D1D1B"/>
              </a:buClr>
              <a:buSzPts val="1400"/>
              <a:buFont typeface="Arial"/>
              <a:buNone/>
              <a:defRPr sz="1867" b="0" i="0" u="none" strike="noStrike" cap="none">
                <a:solidFill>
                  <a:srgbClr val="1D1D1B"/>
                </a:solidFill>
                <a:latin typeface="Arial"/>
                <a:ea typeface="Arial"/>
                <a:cs typeface="Arial"/>
                <a:sym typeface="Arial"/>
              </a:defRPr>
            </a:lvl1pPr>
            <a:lvl2pPr marL="1219170" marR="0" lvl="1"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2pPr>
            <a:lvl3pPr marL="1828754" marR="0" lvl="2"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3pPr>
            <a:lvl4pPr marL="2438339" marR="0" lvl="3"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4pPr>
            <a:lvl5pPr marL="3047924" marR="0" lvl="4" indent="-389457" algn="l" rtl="0">
              <a:lnSpc>
                <a:spcPct val="90000"/>
              </a:lnSpc>
              <a:spcBef>
                <a:spcPts val="667"/>
              </a:spcBef>
              <a:spcAft>
                <a:spcPts val="0"/>
              </a:spcAft>
              <a:buClr>
                <a:schemeClr val="dk1"/>
              </a:buClr>
              <a:buSzPts val="1000"/>
              <a:buFont typeface="Arial"/>
              <a:buChar char="•"/>
              <a:defRPr sz="1333" b="0" i="0" u="none" strike="noStrike" cap="none">
                <a:solidFill>
                  <a:schemeClr val="dk1"/>
                </a:solidFill>
                <a:latin typeface="Calibri"/>
                <a:ea typeface="Calibri"/>
                <a:cs typeface="Calibri"/>
                <a:sym typeface="Calibri"/>
              </a:defRPr>
            </a:lvl5pPr>
            <a:lvl6pPr marL="3657509" marR="0" lvl="5"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6pPr>
            <a:lvl7pPr marL="4267093" marR="0" lvl="6"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7pPr>
            <a:lvl8pPr marL="4876678" marR="0" lvl="7"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8pPr>
            <a:lvl9pPr marL="5486263" marR="0" lvl="8" indent="-457189" algn="l" rtl="0">
              <a:lnSpc>
                <a:spcPct val="90000"/>
              </a:lnSpc>
              <a:spcBef>
                <a:spcPts val="667"/>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335451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9804-2C78-4AFE-BF4B-EE84DC394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017B07-287A-4EF4-8710-97C777A649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D9C63F-FD5D-4766-9B20-FCAE93EB3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E593AB-9436-4E81-8DE8-5D7C62FE9AE8}"/>
              </a:ext>
            </a:extLst>
          </p:cNvPr>
          <p:cNvSpPr>
            <a:spLocks noGrp="1"/>
          </p:cNvSpPr>
          <p:nvPr>
            <p:ph type="dt" sz="half" idx="10"/>
          </p:nvPr>
        </p:nvSpPr>
        <p:spPr/>
        <p:txBody>
          <a:bodyPr/>
          <a:lstStyle/>
          <a:p>
            <a:fld id="{87BFC60D-A9CB-4431-8045-3AF4D31DC1DF}" type="datetimeFigureOut">
              <a:rPr lang="en-US" smtClean="0"/>
              <a:t>1/20/2022</a:t>
            </a:fld>
            <a:endParaRPr lang="en-US"/>
          </a:p>
        </p:txBody>
      </p:sp>
      <p:sp>
        <p:nvSpPr>
          <p:cNvPr id="6" name="Footer Placeholder 5">
            <a:extLst>
              <a:ext uri="{FF2B5EF4-FFF2-40B4-BE49-F238E27FC236}">
                <a16:creationId xmlns:a16="http://schemas.microsoft.com/office/drawing/2014/main" id="{8DF3D79A-DF88-4588-A62C-6F0EC4EA8D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3850C0-A7D1-4F3A-8858-C12EDF34BF14}"/>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756749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67BC-A937-4E7E-9F6D-36E2D8762C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E849AE-6B67-4C65-A41F-5C18B7F47D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12917-D859-4342-AF6C-9C995AD24F2C}"/>
              </a:ext>
            </a:extLst>
          </p:cNvPr>
          <p:cNvSpPr>
            <a:spLocks noGrp="1"/>
          </p:cNvSpPr>
          <p:nvPr>
            <p:ph type="dt" sz="half" idx="10"/>
          </p:nvPr>
        </p:nvSpPr>
        <p:spPr/>
        <p:txBody>
          <a:bodyPr/>
          <a:lstStyle/>
          <a:p>
            <a:fld id="{87BFC60D-A9CB-4431-8045-3AF4D31DC1DF}" type="datetimeFigureOut">
              <a:rPr lang="en-US" smtClean="0"/>
              <a:t>1/20/2022</a:t>
            </a:fld>
            <a:endParaRPr lang="en-US"/>
          </a:p>
        </p:txBody>
      </p:sp>
      <p:sp>
        <p:nvSpPr>
          <p:cNvPr id="5" name="Footer Placeholder 4">
            <a:extLst>
              <a:ext uri="{FF2B5EF4-FFF2-40B4-BE49-F238E27FC236}">
                <a16:creationId xmlns:a16="http://schemas.microsoft.com/office/drawing/2014/main" id="{210840E5-F325-47BF-8590-5EF9BF10A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E7F66-45ED-4AA2-956C-6C57947CB210}"/>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3484268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6119A9-117C-4EBB-9628-02249C3004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1AF1C0-799F-4256-BC7B-01ECCBDF38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80F34-C444-4B53-B6B8-5AE32CB433A5}"/>
              </a:ext>
            </a:extLst>
          </p:cNvPr>
          <p:cNvSpPr>
            <a:spLocks noGrp="1"/>
          </p:cNvSpPr>
          <p:nvPr>
            <p:ph type="dt" sz="half" idx="10"/>
          </p:nvPr>
        </p:nvSpPr>
        <p:spPr/>
        <p:txBody>
          <a:bodyPr/>
          <a:lstStyle/>
          <a:p>
            <a:fld id="{87BFC60D-A9CB-4431-8045-3AF4D31DC1DF}" type="datetimeFigureOut">
              <a:rPr lang="en-US" smtClean="0"/>
              <a:t>1/20/2022</a:t>
            </a:fld>
            <a:endParaRPr lang="en-US"/>
          </a:p>
        </p:txBody>
      </p:sp>
      <p:sp>
        <p:nvSpPr>
          <p:cNvPr id="5" name="Footer Placeholder 4">
            <a:extLst>
              <a:ext uri="{FF2B5EF4-FFF2-40B4-BE49-F238E27FC236}">
                <a16:creationId xmlns:a16="http://schemas.microsoft.com/office/drawing/2014/main" id="{8E904364-2613-4C8E-B4FD-62CDD51E7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B7150-78A2-49C8-976C-5DF285E96AE0}"/>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711406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35874942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 Futurewei - BLACK">
    <p:bg>
      <p:bgPr>
        <a:solidFill>
          <a:schemeClr val="tx1">
            <a:lumMod val="5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4" name="Picture 3">
            <a:extLst>
              <a:ext uri="{FF2B5EF4-FFF2-40B4-BE49-F238E27FC236}">
                <a16:creationId xmlns:a16="http://schemas.microsoft.com/office/drawing/2014/main" id="{8BD0BA7B-B880-415E-9A5F-71B42F082064}"/>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7" name="Footer Placeholder 4">
            <a:extLst>
              <a:ext uri="{FF2B5EF4-FFF2-40B4-BE49-F238E27FC236}">
                <a16:creationId xmlns:a16="http://schemas.microsoft.com/office/drawing/2014/main" id="{5711C357-8A8C-4D59-9F79-52127D796D19}"/>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383961877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 Futurewei - RED">
    <p:bg>
      <p:bgPr>
        <a:solidFill>
          <a:srgbClr val="FF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pic>
        <p:nvPicPr>
          <p:cNvPr id="8" name="Picture 7">
            <a:extLst>
              <a:ext uri="{FF2B5EF4-FFF2-40B4-BE49-F238E27FC236}">
                <a16:creationId xmlns:a16="http://schemas.microsoft.com/office/drawing/2014/main" id="{B524418E-0FDA-4885-AB8A-19A635583F92}"/>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477125" y="2143125"/>
            <a:ext cx="4714874" cy="4714874"/>
          </a:xfrm>
          <a:prstGeom prst="rect">
            <a:avLst/>
          </a:prstGeom>
        </p:spPr>
      </p:pic>
      <p:pic>
        <p:nvPicPr>
          <p:cNvPr id="9" name="Picture 8">
            <a:extLst>
              <a:ext uri="{FF2B5EF4-FFF2-40B4-BE49-F238E27FC236}">
                <a16:creationId xmlns:a16="http://schemas.microsoft.com/office/drawing/2014/main" id="{424DB6E2-492B-436F-88FB-271B554F40DC}"/>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342900" y="716758"/>
            <a:ext cx="3172966" cy="1180380"/>
          </a:xfrm>
          <a:prstGeom prst="rect">
            <a:avLst/>
          </a:prstGeom>
        </p:spPr>
      </p:pic>
      <p:sp>
        <p:nvSpPr>
          <p:cNvPr id="10" name="Title 1">
            <a:extLst>
              <a:ext uri="{FF2B5EF4-FFF2-40B4-BE49-F238E27FC236}">
                <a16:creationId xmlns:a16="http://schemas.microsoft.com/office/drawing/2014/main" id="{E7B52C1A-0247-4994-8D6A-9720A9B2B26D}"/>
              </a:ext>
            </a:extLst>
          </p:cNvPr>
          <p:cNvSpPr>
            <a:spLocks noGrp="1"/>
          </p:cNvSpPr>
          <p:nvPr>
            <p:ph type="ctrTitle" hasCustomPrompt="1"/>
          </p:nvPr>
        </p:nvSpPr>
        <p:spPr>
          <a:xfrm>
            <a:off x="1282012" y="2834112"/>
            <a:ext cx="7432728" cy="1203582"/>
          </a:xfrm>
        </p:spPr>
        <p:txBody>
          <a:bodyPr anchor="b">
            <a:noAutofit/>
          </a:bodyPr>
          <a:lstStyle>
            <a:lvl1pPr algn="l">
              <a:defRPr sz="4400">
                <a:solidFill>
                  <a:schemeClr val="bg1"/>
                </a:solidFill>
              </a:defRPr>
            </a:lvl1pPr>
          </a:lstStyle>
          <a:p>
            <a:r>
              <a:rPr lang="en-US" dirty="0"/>
              <a:t>Click to edit master title style</a:t>
            </a:r>
          </a:p>
        </p:txBody>
      </p:sp>
      <p:sp>
        <p:nvSpPr>
          <p:cNvPr id="11" name="Subtitle 2">
            <a:extLst>
              <a:ext uri="{FF2B5EF4-FFF2-40B4-BE49-F238E27FC236}">
                <a16:creationId xmlns:a16="http://schemas.microsoft.com/office/drawing/2014/main" id="{877ABE81-667F-4B92-B685-B18D90C140BE}"/>
              </a:ext>
            </a:extLst>
          </p:cNvPr>
          <p:cNvSpPr>
            <a:spLocks noGrp="1"/>
          </p:cNvSpPr>
          <p:nvPr>
            <p:ph type="subTitle" idx="1" hasCustomPrompt="1"/>
          </p:nvPr>
        </p:nvSpPr>
        <p:spPr>
          <a:xfrm>
            <a:off x="1282012" y="4189988"/>
            <a:ext cx="7432728" cy="1203582"/>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2" name="Footer Placeholder 4">
            <a:extLst>
              <a:ext uri="{FF2B5EF4-FFF2-40B4-BE49-F238E27FC236}">
                <a16:creationId xmlns:a16="http://schemas.microsoft.com/office/drawing/2014/main" id="{91E30456-AB65-444C-9C0B-F6B67B8CA0C2}"/>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FUTUREWEI INTERNAL</a:t>
            </a:r>
          </a:p>
        </p:txBody>
      </p:sp>
    </p:spTree>
    <p:extLst>
      <p:ext uri="{BB962C8B-B14F-4D97-AF65-F5344CB8AC3E}">
        <p14:creationId xmlns:p14="http://schemas.microsoft.com/office/powerpoint/2010/main" val="180077740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 Explore">
    <p:spTree>
      <p:nvGrpSpPr>
        <p:cNvPr id="1" name=""/>
        <p:cNvGrpSpPr/>
        <p:nvPr/>
      </p:nvGrpSpPr>
      <p:grpSpPr>
        <a:xfrm>
          <a:off x="0" y="0"/>
          <a:ext cx="0" cy="0"/>
          <a:chOff x="0" y="0"/>
          <a:chExt cx="0" cy="0"/>
        </a:xfrm>
      </p:grpSpPr>
      <p:pic>
        <p:nvPicPr>
          <p:cNvPr id="17" name="图片 3">
            <a:extLst>
              <a:ext uri="{FF2B5EF4-FFF2-40B4-BE49-F238E27FC236}">
                <a16:creationId xmlns:a16="http://schemas.microsoft.com/office/drawing/2014/main" id="{96CCBEBB-C7D7-4306-A353-FA6707CAA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8" name="Picture 7">
            <a:extLst>
              <a:ext uri="{FF2B5EF4-FFF2-40B4-BE49-F238E27FC236}">
                <a16:creationId xmlns:a16="http://schemas.microsoft.com/office/drawing/2014/main" id="{B3698FA6-3C60-4084-9663-FC568E623B76}"/>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6A13360B-9612-4FD3-B500-4B8DB99ACA13}"/>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19576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 Intelligence">
    <p:spTree>
      <p:nvGrpSpPr>
        <p:cNvPr id="1" name=""/>
        <p:cNvGrpSpPr/>
        <p:nvPr/>
      </p:nvGrpSpPr>
      <p:grpSpPr>
        <a:xfrm>
          <a:off x="0" y="0"/>
          <a:ext cx="0" cy="0"/>
          <a:chOff x="0" y="0"/>
          <a:chExt cx="0" cy="0"/>
        </a:xfrm>
      </p:grpSpPr>
      <p:pic>
        <p:nvPicPr>
          <p:cNvPr id="8" name="图片 13">
            <a:extLst>
              <a:ext uri="{FF2B5EF4-FFF2-40B4-BE49-F238E27FC236}">
                <a16:creationId xmlns:a16="http://schemas.microsoft.com/office/drawing/2014/main" id="{ACC1B500-7FE0-4EF4-9B6B-A6CD3D8A46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476971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5810958" y="263194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E8E04AF9-BAC3-4435-9EBE-B0C9B84EDBC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BD2B30B1-C366-4E9A-8D55-D26CF3DEA52B}"/>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4911424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 Beacon">
    <p:spTree>
      <p:nvGrpSpPr>
        <p:cNvPr id="1" name=""/>
        <p:cNvGrpSpPr/>
        <p:nvPr/>
      </p:nvGrpSpPr>
      <p:grpSpPr>
        <a:xfrm>
          <a:off x="0" y="0"/>
          <a:ext cx="0" cy="0"/>
          <a:chOff x="0" y="0"/>
          <a:chExt cx="0" cy="0"/>
        </a:xfrm>
      </p:grpSpPr>
      <p:pic>
        <p:nvPicPr>
          <p:cNvPr id="9" name="图片 3">
            <a:extLst>
              <a:ext uri="{FF2B5EF4-FFF2-40B4-BE49-F238E27FC236}">
                <a16:creationId xmlns:a16="http://schemas.microsoft.com/office/drawing/2014/main" id="{60E69E37-96B1-4E41-AF75-35921026E2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4232" b="14078"/>
          <a:stretch/>
        </p:blipFill>
        <p:spPr>
          <a:xfrm>
            <a:off x="0" y="0"/>
            <a:ext cx="12196996" cy="5602265"/>
          </a:xfrm>
          <a:prstGeom prst="rect">
            <a:avLst/>
          </a:prstGeom>
        </p:spPr>
      </p:pic>
      <p:sp>
        <p:nvSpPr>
          <p:cNvPr id="2" name="Title 1"/>
          <p:cNvSpPr>
            <a:spLocks noGrp="1"/>
          </p:cNvSpPr>
          <p:nvPr>
            <p:ph type="ctrTitle"/>
          </p:nvPr>
        </p:nvSpPr>
        <p:spPr>
          <a:xfrm>
            <a:off x="939112" y="531863"/>
            <a:ext cx="6629400" cy="1203582"/>
          </a:xfrm>
        </p:spPr>
        <p:txBody>
          <a:bodyPr anchor="b">
            <a:normAutofit/>
          </a:bodyPr>
          <a:lstStyle>
            <a:lvl1pPr algn="l">
              <a:defRPr sz="3200">
                <a:solidFill>
                  <a:schemeClr val="tx2"/>
                </a:solidFill>
              </a:defRPr>
            </a:lvl1pPr>
          </a:lstStyle>
          <a:p>
            <a:r>
              <a:rPr lang="en-US"/>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0" name="Picture 9">
            <a:extLst>
              <a:ext uri="{FF2B5EF4-FFF2-40B4-BE49-F238E27FC236}">
                <a16:creationId xmlns:a16="http://schemas.microsoft.com/office/drawing/2014/main" id="{1D747DC0-21C0-4DDF-9019-3BD21FDC741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8" name="Footer Placeholder 4">
            <a:extLst>
              <a:ext uri="{FF2B5EF4-FFF2-40B4-BE49-F238E27FC236}">
                <a16:creationId xmlns:a16="http://schemas.microsoft.com/office/drawing/2014/main" id="{9E082D9E-C293-4F46-93EA-3E362F459B81}"/>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8916716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 Innovation">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757A6291-4F8E-49EB-A813-1DE599B708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6763" cy="5602265"/>
          </a:xfrm>
          <a:prstGeom prst="rect">
            <a:avLst/>
          </a:prstGeom>
        </p:spPr>
      </p:pic>
      <p:sp>
        <p:nvSpPr>
          <p:cNvPr id="2" name="Title 1"/>
          <p:cNvSpPr>
            <a:spLocks noGrp="1"/>
          </p:cNvSpPr>
          <p:nvPr>
            <p:ph type="ctrTitle" hasCustomPrompt="1"/>
          </p:nvPr>
        </p:nvSpPr>
        <p:spPr>
          <a:xfrm>
            <a:off x="939112" y="531863"/>
            <a:ext cx="6087764"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4909753"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6008667" y="2381837"/>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F10F5ECA-6ACC-4ADB-93E9-2CD095E3AFA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8F5ED4C8-B52B-439F-9561-A5296ABBD05E}"/>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300453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607B8-84AD-437B-88E7-3C26A7AF59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A886CF-B5AB-48B0-B9E6-0117B8382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F186C5-038A-4D44-9842-CD455145C735}"/>
              </a:ext>
            </a:extLst>
          </p:cNvPr>
          <p:cNvSpPr>
            <a:spLocks noGrp="1"/>
          </p:cNvSpPr>
          <p:nvPr>
            <p:ph type="dt" sz="half" idx="10"/>
          </p:nvPr>
        </p:nvSpPr>
        <p:spPr/>
        <p:txBody>
          <a:bodyPr/>
          <a:lstStyle/>
          <a:p>
            <a:fld id="{87BFC60D-A9CB-4431-8045-3AF4D31DC1DF}" type="datetimeFigureOut">
              <a:rPr lang="en-US" smtClean="0"/>
              <a:t>1/20/2022</a:t>
            </a:fld>
            <a:endParaRPr lang="en-US"/>
          </a:p>
        </p:txBody>
      </p:sp>
      <p:sp>
        <p:nvSpPr>
          <p:cNvPr id="5" name="Footer Placeholder 4">
            <a:extLst>
              <a:ext uri="{FF2B5EF4-FFF2-40B4-BE49-F238E27FC236}">
                <a16:creationId xmlns:a16="http://schemas.microsoft.com/office/drawing/2014/main" id="{87DD92B8-2FCD-46D5-864D-E6149644A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2329C-C197-4374-ACD7-8178B95E3EDF}"/>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9793765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 Leader">
    <p:spTree>
      <p:nvGrpSpPr>
        <p:cNvPr id="1" name=""/>
        <p:cNvGrpSpPr/>
        <p:nvPr/>
      </p:nvGrpSpPr>
      <p:grpSpPr>
        <a:xfrm>
          <a:off x="0" y="0"/>
          <a:ext cx="0" cy="0"/>
          <a:chOff x="0" y="0"/>
          <a:chExt cx="0" cy="0"/>
        </a:xfrm>
      </p:grpSpPr>
      <p:pic>
        <p:nvPicPr>
          <p:cNvPr id="8" name="图片 9">
            <a:extLst>
              <a:ext uri="{FF2B5EF4-FFF2-40B4-BE49-F238E27FC236}">
                <a16:creationId xmlns:a16="http://schemas.microsoft.com/office/drawing/2014/main" id="{9ADE69FA-CEA6-41D6-98A1-DBEA069229D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03" y="0"/>
            <a:ext cx="12201065" cy="5602262"/>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solidFill>
                  <a:schemeClr val="tx2"/>
                </a:solidFill>
              </a:defRPr>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0" name="L 形 7">
            <a:extLst>
              <a:ext uri="{FF2B5EF4-FFF2-40B4-BE49-F238E27FC236}">
                <a16:creationId xmlns:a16="http://schemas.microsoft.com/office/drawing/2014/main" id="{FDAEED12-1287-4EA3-8CAA-1E0DD872515C}"/>
              </a:ext>
            </a:extLst>
          </p:cNvPr>
          <p:cNvSpPr/>
          <p:nvPr userDrawn="1"/>
        </p:nvSpPr>
        <p:spPr>
          <a:xfrm rot="10800000">
            <a:off x="10502896" y="1522948"/>
            <a:ext cx="717936" cy="70103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2" name="Picture 11">
            <a:extLst>
              <a:ext uri="{FF2B5EF4-FFF2-40B4-BE49-F238E27FC236}">
                <a16:creationId xmlns:a16="http://schemas.microsoft.com/office/drawing/2014/main" id="{38369094-64E7-4898-9C74-8E39D33F5D8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508A7EEC-4F7A-4C60-8B07-DD3955117880}"/>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463909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 Ascend">
    <p:spTree>
      <p:nvGrpSpPr>
        <p:cNvPr id="1" name=""/>
        <p:cNvGrpSpPr/>
        <p:nvPr/>
      </p:nvGrpSpPr>
      <p:grpSpPr>
        <a:xfrm>
          <a:off x="0" y="0"/>
          <a:ext cx="0" cy="0"/>
          <a:chOff x="0" y="0"/>
          <a:chExt cx="0" cy="0"/>
        </a:xfrm>
      </p:grpSpPr>
      <p:pic>
        <p:nvPicPr>
          <p:cNvPr id="8" name="图片 3">
            <a:extLst>
              <a:ext uri="{FF2B5EF4-FFF2-40B4-BE49-F238E27FC236}">
                <a16:creationId xmlns:a16="http://schemas.microsoft.com/office/drawing/2014/main" id="{FD8E7476-2E49-46F1-9033-CA73A478D7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6763" cy="5638471"/>
          </a:xfrm>
          <a:prstGeom prst="rect">
            <a:avLst/>
          </a:prstGeom>
        </p:spPr>
      </p:pic>
      <p:sp>
        <p:nvSpPr>
          <p:cNvPr id="2" name="Title 1"/>
          <p:cNvSpPr>
            <a:spLocks noGrp="1"/>
          </p:cNvSpPr>
          <p:nvPr>
            <p:ph type="ctrTitle" hasCustomPrompt="1"/>
          </p:nvPr>
        </p:nvSpPr>
        <p:spPr>
          <a:xfrm>
            <a:off x="939112" y="531863"/>
            <a:ext cx="6629400" cy="1203582"/>
          </a:xfrm>
        </p:spPr>
        <p:txBody>
          <a:bodyPr anchor="b">
            <a:normAutofit/>
          </a:bodyPr>
          <a:lstStyle>
            <a:lvl1pPr algn="l">
              <a:defRPr sz="3200"/>
            </a:lvl1pPr>
          </a:lstStyle>
          <a:p>
            <a:r>
              <a:rPr lang="en-US" dirty="0"/>
              <a:t>Click to edit master title style</a:t>
            </a:r>
          </a:p>
        </p:txBody>
      </p:sp>
      <p:sp>
        <p:nvSpPr>
          <p:cNvPr id="3" name="Subtitle 2"/>
          <p:cNvSpPr>
            <a:spLocks noGrp="1"/>
          </p:cNvSpPr>
          <p:nvPr>
            <p:ph type="subTitle" idx="1" hasCustomPrompt="1"/>
          </p:nvPr>
        </p:nvSpPr>
        <p:spPr>
          <a:xfrm>
            <a:off x="939112" y="1887739"/>
            <a:ext cx="6629400" cy="1203582"/>
          </a:xfrm>
        </p:spPr>
        <p:txBody>
          <a:bodyPr>
            <a:normAutofit/>
          </a:bodyPr>
          <a:lstStyle>
            <a:lvl1pPr marL="0" indent="0" algn="l">
              <a:lnSpc>
                <a:spcPct val="100000"/>
              </a:lnSpc>
              <a:spcBef>
                <a:spcPts val="0"/>
              </a:spcBef>
              <a:buNone/>
              <a:defRPr sz="1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18" name="L 形 6">
            <a:extLst>
              <a:ext uri="{FF2B5EF4-FFF2-40B4-BE49-F238E27FC236}">
                <a16:creationId xmlns:a16="http://schemas.microsoft.com/office/drawing/2014/main" id="{14785764-A1FA-42F1-9F0B-DF5427F3A888}"/>
              </a:ext>
            </a:extLst>
          </p:cNvPr>
          <p:cNvSpPr/>
          <p:nvPr userDrawn="1"/>
        </p:nvSpPr>
        <p:spPr>
          <a:xfrm rot="5400000">
            <a:off x="7853942" y="1726993"/>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pic>
        <p:nvPicPr>
          <p:cNvPr id="11" name="Picture 10">
            <a:extLst>
              <a:ext uri="{FF2B5EF4-FFF2-40B4-BE49-F238E27FC236}">
                <a16:creationId xmlns:a16="http://schemas.microsoft.com/office/drawing/2014/main" id="{E4634466-EA65-4AEC-9B69-ACF50DA854E8}"/>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444583" y="5755288"/>
            <a:ext cx="2587422" cy="962551"/>
          </a:xfrm>
          <a:prstGeom prst="rect">
            <a:avLst/>
          </a:prstGeom>
        </p:spPr>
      </p:pic>
      <p:sp>
        <p:nvSpPr>
          <p:cNvPr id="9" name="Footer Placeholder 4">
            <a:extLst>
              <a:ext uri="{FF2B5EF4-FFF2-40B4-BE49-F238E27FC236}">
                <a16:creationId xmlns:a16="http://schemas.microsoft.com/office/drawing/2014/main" id="{9BF8CD66-4D0A-4109-BDCF-BA00FF3F6892}"/>
              </a:ext>
            </a:extLst>
          </p:cNvPr>
          <p:cNvSpPr txBox="1">
            <a:spLocks/>
          </p:cNvSpPr>
          <p:nvPr userDrawn="1"/>
        </p:nvSpPr>
        <p:spPr>
          <a:xfrm>
            <a:off x="939112"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4264237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itle - Futurewei - WHITE">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9D9DDC7-2BB8-4443-A3BF-5B037CF51FE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42899" y="714597"/>
            <a:ext cx="3172967" cy="1180380"/>
          </a:xfrm>
          <a:prstGeom prst="rect">
            <a:avLst/>
          </a:prstGeom>
        </p:spPr>
      </p:pic>
      <p:pic>
        <p:nvPicPr>
          <p:cNvPr id="3" name="Picture 2">
            <a:extLst>
              <a:ext uri="{FF2B5EF4-FFF2-40B4-BE49-F238E27FC236}">
                <a16:creationId xmlns:a16="http://schemas.microsoft.com/office/drawing/2014/main" id="{AB15C283-DE47-4173-9DDA-52D215B4906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458706" y="2143125"/>
            <a:ext cx="4733293" cy="4733293"/>
          </a:xfrm>
          <a:prstGeom prst="rect">
            <a:avLst/>
          </a:prstGeom>
        </p:spPr>
      </p:pic>
      <p:sp>
        <p:nvSpPr>
          <p:cNvPr id="18" name="Title 1">
            <a:extLst>
              <a:ext uri="{FF2B5EF4-FFF2-40B4-BE49-F238E27FC236}">
                <a16:creationId xmlns:a16="http://schemas.microsoft.com/office/drawing/2014/main" id="{9B3696E6-E108-49BD-9D30-6DAABF97E629}"/>
              </a:ext>
            </a:extLst>
          </p:cNvPr>
          <p:cNvSpPr>
            <a:spLocks noGrp="1"/>
          </p:cNvSpPr>
          <p:nvPr>
            <p:ph type="ctrTitle" hasCustomPrompt="1"/>
          </p:nvPr>
        </p:nvSpPr>
        <p:spPr>
          <a:xfrm>
            <a:off x="1282012" y="2827209"/>
            <a:ext cx="7432728" cy="1203582"/>
          </a:xfrm>
        </p:spPr>
        <p:txBody>
          <a:bodyPr anchor="b">
            <a:noAutofit/>
          </a:bodyPr>
          <a:lstStyle>
            <a:lvl1pPr algn="l">
              <a:defRPr sz="4400">
                <a:solidFill>
                  <a:schemeClr val="tx1">
                    <a:lumMod val="50000"/>
                  </a:schemeClr>
                </a:solidFill>
              </a:defRPr>
            </a:lvl1pPr>
          </a:lstStyle>
          <a:p>
            <a:r>
              <a:rPr lang="en-US" dirty="0"/>
              <a:t>Click to edit master title style</a:t>
            </a:r>
          </a:p>
        </p:txBody>
      </p:sp>
      <p:sp>
        <p:nvSpPr>
          <p:cNvPr id="19" name="Subtitle 2">
            <a:extLst>
              <a:ext uri="{FF2B5EF4-FFF2-40B4-BE49-F238E27FC236}">
                <a16:creationId xmlns:a16="http://schemas.microsoft.com/office/drawing/2014/main" id="{A5B05DE4-1D9D-47A1-86EA-CE39F94BF9A2}"/>
              </a:ext>
            </a:extLst>
          </p:cNvPr>
          <p:cNvSpPr>
            <a:spLocks noGrp="1"/>
          </p:cNvSpPr>
          <p:nvPr>
            <p:ph type="subTitle" idx="1" hasCustomPrompt="1"/>
          </p:nvPr>
        </p:nvSpPr>
        <p:spPr>
          <a:xfrm>
            <a:off x="1282012" y="4183085"/>
            <a:ext cx="7432728" cy="1203582"/>
          </a:xfrm>
        </p:spPr>
        <p:txBody>
          <a:bodyPr>
            <a:normAutofit/>
          </a:bodyPr>
          <a:lstStyle>
            <a:lvl1pPr marL="0" indent="0" algn="l">
              <a:lnSpc>
                <a:spcPct val="100000"/>
              </a:lnSpc>
              <a:spcBef>
                <a:spcPts val="0"/>
              </a:spcBef>
              <a:buNone/>
              <a:defRPr sz="1800">
                <a:solidFill>
                  <a:schemeClr val="tx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Department Name</a:t>
            </a:r>
            <a:br>
              <a:rPr lang="en-US" dirty="0"/>
            </a:br>
            <a:r>
              <a:rPr lang="en-US" dirty="0"/>
              <a:t>Author Name</a:t>
            </a:r>
            <a:br>
              <a:rPr lang="en-US" dirty="0"/>
            </a:br>
            <a:r>
              <a:rPr lang="en-US" dirty="0"/>
              <a:t>Date</a:t>
            </a:r>
          </a:p>
        </p:txBody>
      </p:sp>
      <p:sp>
        <p:nvSpPr>
          <p:cNvPr id="8" name="Footer Placeholder 4">
            <a:extLst>
              <a:ext uri="{FF2B5EF4-FFF2-40B4-BE49-F238E27FC236}">
                <a16:creationId xmlns:a16="http://schemas.microsoft.com/office/drawing/2014/main" id="{8C751EBC-9F1A-4941-8D99-745472C1E894}"/>
              </a:ext>
            </a:extLst>
          </p:cNvPr>
          <p:cNvSpPr txBox="1">
            <a:spLocks/>
          </p:cNvSpPr>
          <p:nvPr userDrawn="1"/>
        </p:nvSpPr>
        <p:spPr>
          <a:xfrm>
            <a:off x="1277297" y="6318250"/>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FUTUREWEI INTERNAL</a:t>
            </a:r>
          </a:p>
        </p:txBody>
      </p:sp>
    </p:spTree>
    <p:extLst>
      <p:ext uri="{BB962C8B-B14F-4D97-AF65-F5344CB8AC3E}">
        <p14:creationId xmlns:p14="http://schemas.microsoft.com/office/powerpoint/2010/main" val="2433221412"/>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23B5AC-4295-46DA-ADB1-CB511A3CE0F0}"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22157443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23B5AC-4295-46DA-ADB1-CB511A3CE0F0}"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3384202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23B5AC-4295-46DA-ADB1-CB511A3CE0F0}"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6029770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23B5AC-4295-46DA-ADB1-CB511A3CE0F0}"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30280350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23B5AC-4295-46DA-ADB1-CB511A3CE0F0}" type="datetimeFigureOut">
              <a:rPr lang="en-US" smtClean="0"/>
              <a:t>1/20/2022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35151028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23B5AC-4295-46DA-ADB1-CB511A3CE0F0}" type="datetimeFigureOut">
              <a:rPr lang="en-US" smtClean="0"/>
              <a:t>1/20/2022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6059344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23B5AC-4295-46DA-ADB1-CB511A3CE0F0}" type="datetimeFigureOut">
              <a:rPr lang="en-US" smtClean="0"/>
              <a:t>1/20/2022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1552879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21C7F-C0CE-44D1-A09E-926D8FEDD5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8C1F92-99A4-47FE-BD3A-0DCAFF6EED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506BF-D7B3-4281-9B86-8147A17E1FD4}"/>
              </a:ext>
            </a:extLst>
          </p:cNvPr>
          <p:cNvSpPr>
            <a:spLocks noGrp="1"/>
          </p:cNvSpPr>
          <p:nvPr>
            <p:ph type="dt" sz="half" idx="10"/>
          </p:nvPr>
        </p:nvSpPr>
        <p:spPr/>
        <p:txBody>
          <a:bodyPr/>
          <a:lstStyle/>
          <a:p>
            <a:fld id="{87BFC60D-A9CB-4431-8045-3AF4D31DC1DF}" type="datetimeFigureOut">
              <a:rPr lang="en-US" smtClean="0"/>
              <a:t>1/20/2022</a:t>
            </a:fld>
            <a:endParaRPr lang="en-US"/>
          </a:p>
        </p:txBody>
      </p:sp>
      <p:sp>
        <p:nvSpPr>
          <p:cNvPr id="5" name="Footer Placeholder 4">
            <a:extLst>
              <a:ext uri="{FF2B5EF4-FFF2-40B4-BE49-F238E27FC236}">
                <a16:creationId xmlns:a16="http://schemas.microsoft.com/office/drawing/2014/main" id="{09DD9699-E0C3-428F-8E39-53D3A2E952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805776-6FBF-4EA2-A84F-A63B112B9288}"/>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9271509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23B5AC-4295-46DA-ADB1-CB511A3CE0F0}"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37250377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23B5AC-4295-46DA-ADB1-CB511A3CE0F0}" type="datetimeFigureOut">
              <a:rPr lang="en-US" smtClean="0"/>
              <a:t>1/20/2022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14214750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23B5AC-4295-46DA-ADB1-CB511A3CE0F0}"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14360160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23B5AC-4295-46DA-ADB1-CB511A3CE0F0}" type="datetimeFigureOut">
              <a:rPr lang="en-US" smtClean="0"/>
              <a:t>1/20/2022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222658-EF9E-452B-BBD0-94D2C9D8A4E5}" type="slidenum">
              <a:rPr lang="en-US" smtClean="0"/>
              <a:t>‹#›</a:t>
            </a:fld>
            <a:endParaRPr lang="en-US"/>
          </a:p>
        </p:txBody>
      </p:sp>
    </p:spTree>
    <p:extLst>
      <p:ext uri="{BB962C8B-B14F-4D97-AF65-F5344CB8AC3E}">
        <p14:creationId xmlns:p14="http://schemas.microsoft.com/office/powerpoint/2010/main" val="8969765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Ascend">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t="13825" r="2034" b="5607"/>
          <a:stretch/>
        </p:blipFill>
        <p:spPr>
          <a:xfrm>
            <a:off x="1" y="-36206"/>
            <a:ext cx="12192000" cy="5638471"/>
          </a:xfrm>
          <a:prstGeom prst="rect">
            <a:avLst/>
          </a:prstGeom>
        </p:spPr>
      </p:pic>
      <p:sp>
        <p:nvSpPr>
          <p:cNvPr id="8" name="L 形 7"/>
          <p:cNvSpPr/>
          <p:nvPr userDrawn="1"/>
        </p:nvSpPr>
        <p:spPr>
          <a:xfrm rot="5400000">
            <a:off x="7926733" y="1657695"/>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solidFill>
                <a:srgbClr val="1D1D1A"/>
              </a:solidFill>
            </a:endParaRPr>
          </a:p>
        </p:txBody>
      </p:sp>
      <p:sp>
        <p:nvSpPr>
          <p:cNvPr id="5" name="Title 1">
            <a:extLst>
              <a:ext uri="{FF2B5EF4-FFF2-40B4-BE49-F238E27FC236}">
                <a16:creationId xmlns:a16="http://schemas.microsoft.com/office/drawing/2014/main" id="{C975CC09-2FFC-3347-952F-0382FEC9D1BD}"/>
              </a:ext>
            </a:extLst>
          </p:cNvPr>
          <p:cNvSpPr>
            <a:spLocks noGrp="1"/>
          </p:cNvSpPr>
          <p:nvPr>
            <p:ph type="ctrTitle"/>
          </p:nvPr>
        </p:nvSpPr>
        <p:spPr>
          <a:xfrm>
            <a:off x="898646" y="907093"/>
            <a:ext cx="6557247" cy="690255"/>
          </a:xfrm>
          <a:prstGeom prst="rect">
            <a:avLst/>
          </a:prstGeom>
        </p:spPr>
        <p:txBody>
          <a:bodyPr lIns="0" tIns="0" rIns="0" bIns="0" anchor="t">
            <a:normAutofit/>
          </a:bodyPr>
          <a:lstStyle>
            <a:lvl1pPr algn="l">
              <a:defRPr sz="3199" b="0" i="0">
                <a:solidFill>
                  <a:schemeClr val="tx1"/>
                </a:solidFill>
                <a:latin typeface="+mn-lt"/>
                <a:ea typeface="Microsoft YaHei" panose="020B0503020204020204" pitchFamily="34" charset="-122"/>
              </a:defRPr>
            </a:lvl1pPr>
          </a:lstStyle>
          <a:p>
            <a:r>
              <a:rPr lang="en-US" altLang="zh-CN"/>
              <a:t>Click to edit Master title style</a:t>
            </a:r>
            <a:endParaRPr lang="en-US" dirty="0"/>
          </a:p>
        </p:txBody>
      </p:sp>
      <p:sp>
        <p:nvSpPr>
          <p:cNvPr id="6" name="Text Placeholder 2">
            <a:extLst>
              <a:ext uri="{FF2B5EF4-FFF2-40B4-BE49-F238E27FC236}">
                <a16:creationId xmlns:a16="http://schemas.microsoft.com/office/drawing/2014/main" id="{A70F0B11-A0FE-BD42-BECB-C879A05F5D43}"/>
              </a:ext>
            </a:extLst>
          </p:cNvPr>
          <p:cNvSpPr>
            <a:spLocks noGrp="1"/>
          </p:cNvSpPr>
          <p:nvPr>
            <p:ph type="body" sz="quarter" idx="10"/>
          </p:nvPr>
        </p:nvSpPr>
        <p:spPr>
          <a:xfrm>
            <a:off x="935639" y="1940430"/>
            <a:ext cx="6520253" cy="1148459"/>
          </a:xfrm>
          <a:prstGeom prst="rect">
            <a:avLst/>
          </a:prstGeom>
        </p:spPr>
        <p:txBody>
          <a:bodyPr/>
          <a:lstStyle>
            <a:lvl1pPr>
              <a:defRPr sz="1399">
                <a:solidFill>
                  <a:schemeClr val="tx1"/>
                </a:solidFill>
              </a:defRPr>
            </a:lvl1pPr>
            <a:lvl2pPr>
              <a:defRPr sz="1399"/>
            </a:lvl2pPr>
            <a:lvl3pPr>
              <a:defRPr sz="1399"/>
            </a:lvl3pPr>
            <a:lvl4pPr>
              <a:defRPr sz="1399"/>
            </a:lvl4pPr>
            <a:lvl5pPr>
              <a:defRPr sz="1399"/>
            </a:lvl5pPr>
          </a:lstStyle>
          <a:p>
            <a:pPr lvl="0"/>
            <a:r>
              <a:rPr lang="en-US" altLang="zh-CN"/>
              <a:t>Click to edit Master text styles</a:t>
            </a:r>
          </a:p>
          <a:p>
            <a:pPr lvl="1"/>
            <a:r>
              <a:rPr lang="en-US" altLang="zh-CN"/>
              <a:t>Second level</a:t>
            </a:r>
          </a:p>
        </p:txBody>
      </p:sp>
    </p:spTree>
    <p:extLst>
      <p:ext uri="{BB962C8B-B14F-4D97-AF65-F5344CB8AC3E}">
        <p14:creationId xmlns:p14="http://schemas.microsoft.com/office/powerpoint/2010/main" val="2336428846"/>
      </p:ext>
    </p:extLst>
  </p:cSld>
  <p:clrMapOvr>
    <a:masterClrMapping/>
  </p:clrMapOvr>
  <p:extLst>
    <p:ext uri="{DCECCB84-F9BA-43D5-87BE-67443E8EF086}">
      <p15:sldGuideLst xmlns:p15="http://schemas.microsoft.com/office/powerpoint/2012/main">
        <p15:guide id="1" orient="horz" pos="341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19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1B0A-02DC-4490-A208-F9CAE47F84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80F252-ECB0-440B-8A16-941782240D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99C53-9BC9-4243-9DB2-8BC02C82D305}"/>
              </a:ext>
            </a:extLst>
          </p:cNvPr>
          <p:cNvSpPr>
            <a:spLocks noGrp="1"/>
          </p:cNvSpPr>
          <p:nvPr>
            <p:ph type="dt" sz="half" idx="10"/>
          </p:nvPr>
        </p:nvSpPr>
        <p:spPr/>
        <p:txBody>
          <a:bodyPr/>
          <a:lstStyle/>
          <a:p>
            <a:fld id="{87BFC60D-A9CB-4431-8045-3AF4D31DC1DF}" type="datetimeFigureOut">
              <a:rPr lang="en-US" smtClean="0"/>
              <a:t>1/20/2022</a:t>
            </a:fld>
            <a:endParaRPr lang="en-US"/>
          </a:p>
        </p:txBody>
      </p:sp>
      <p:sp>
        <p:nvSpPr>
          <p:cNvPr id="5" name="Footer Placeholder 4">
            <a:extLst>
              <a:ext uri="{FF2B5EF4-FFF2-40B4-BE49-F238E27FC236}">
                <a16:creationId xmlns:a16="http://schemas.microsoft.com/office/drawing/2014/main" id="{F9FA3995-606E-4BB6-A9A4-748D440FA4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1D9D4-6A78-4118-A258-F82647F53F67}"/>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955907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F387A-2CB4-494F-9907-360CF3E014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291443-D7C0-4C08-B62C-C748E48B50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1A4ACC-6E04-41EE-A5A8-50FB84CBBF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F1EB17-26E7-44B5-BBBC-17DEE339DCE4}"/>
              </a:ext>
            </a:extLst>
          </p:cNvPr>
          <p:cNvSpPr>
            <a:spLocks noGrp="1"/>
          </p:cNvSpPr>
          <p:nvPr>
            <p:ph type="dt" sz="half" idx="10"/>
          </p:nvPr>
        </p:nvSpPr>
        <p:spPr/>
        <p:txBody>
          <a:bodyPr/>
          <a:lstStyle/>
          <a:p>
            <a:fld id="{87BFC60D-A9CB-4431-8045-3AF4D31DC1DF}" type="datetimeFigureOut">
              <a:rPr lang="en-US" smtClean="0"/>
              <a:t>1/20/2022</a:t>
            </a:fld>
            <a:endParaRPr lang="en-US"/>
          </a:p>
        </p:txBody>
      </p:sp>
      <p:sp>
        <p:nvSpPr>
          <p:cNvPr id="6" name="Footer Placeholder 5">
            <a:extLst>
              <a:ext uri="{FF2B5EF4-FFF2-40B4-BE49-F238E27FC236}">
                <a16:creationId xmlns:a16="http://schemas.microsoft.com/office/drawing/2014/main" id="{12D2A0FA-BD0C-4530-9943-A7DE4EE91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BB9C44-86D6-4F43-9A8A-7CE267F6177B}"/>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873573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EA2C6-B833-47B2-A21E-A6CAFAD85FD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29313C-7D01-4863-80B6-E3742AF01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A9CDB-6072-4BEE-9955-BF79FD4FF1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EF8CA5-11CA-4C1B-860C-4EF6D86AD1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86A43D-2846-41B4-B243-C00B952A91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DB32B-D368-4AB7-85E6-724B0DAC9F79}"/>
              </a:ext>
            </a:extLst>
          </p:cNvPr>
          <p:cNvSpPr>
            <a:spLocks noGrp="1"/>
          </p:cNvSpPr>
          <p:nvPr>
            <p:ph type="dt" sz="half" idx="10"/>
          </p:nvPr>
        </p:nvSpPr>
        <p:spPr/>
        <p:txBody>
          <a:bodyPr/>
          <a:lstStyle/>
          <a:p>
            <a:fld id="{87BFC60D-A9CB-4431-8045-3AF4D31DC1DF}" type="datetimeFigureOut">
              <a:rPr lang="en-US" smtClean="0"/>
              <a:t>1/20/2022</a:t>
            </a:fld>
            <a:endParaRPr lang="en-US"/>
          </a:p>
        </p:txBody>
      </p:sp>
      <p:sp>
        <p:nvSpPr>
          <p:cNvPr id="8" name="Footer Placeholder 7">
            <a:extLst>
              <a:ext uri="{FF2B5EF4-FFF2-40B4-BE49-F238E27FC236}">
                <a16:creationId xmlns:a16="http://schemas.microsoft.com/office/drawing/2014/main" id="{1A7D8B56-9EF3-461A-AB66-F0BE7BF762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FF3A56-474B-4C6D-AFA2-EAD824E6DBCC}"/>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85706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8B59-F7E3-4706-8F77-E5174D7B0F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A53585-8B04-48D7-9E31-62B3825625F7}"/>
              </a:ext>
            </a:extLst>
          </p:cNvPr>
          <p:cNvSpPr>
            <a:spLocks noGrp="1"/>
          </p:cNvSpPr>
          <p:nvPr>
            <p:ph type="dt" sz="half" idx="10"/>
          </p:nvPr>
        </p:nvSpPr>
        <p:spPr/>
        <p:txBody>
          <a:bodyPr/>
          <a:lstStyle/>
          <a:p>
            <a:fld id="{87BFC60D-A9CB-4431-8045-3AF4D31DC1DF}" type="datetimeFigureOut">
              <a:rPr lang="en-US" smtClean="0"/>
              <a:t>1/20/2022</a:t>
            </a:fld>
            <a:endParaRPr lang="en-US"/>
          </a:p>
        </p:txBody>
      </p:sp>
      <p:sp>
        <p:nvSpPr>
          <p:cNvPr id="4" name="Footer Placeholder 3">
            <a:extLst>
              <a:ext uri="{FF2B5EF4-FFF2-40B4-BE49-F238E27FC236}">
                <a16:creationId xmlns:a16="http://schemas.microsoft.com/office/drawing/2014/main" id="{194729B7-D44D-4045-8E27-06345EED4E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A5691-45E0-482F-9295-E6B9647A5861}"/>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3450713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D32342-B39E-453B-8A01-25ED1F86934E}"/>
              </a:ext>
            </a:extLst>
          </p:cNvPr>
          <p:cNvSpPr>
            <a:spLocks noGrp="1"/>
          </p:cNvSpPr>
          <p:nvPr>
            <p:ph type="dt" sz="half" idx="10"/>
          </p:nvPr>
        </p:nvSpPr>
        <p:spPr/>
        <p:txBody>
          <a:bodyPr/>
          <a:lstStyle/>
          <a:p>
            <a:fld id="{87BFC60D-A9CB-4431-8045-3AF4D31DC1DF}" type="datetimeFigureOut">
              <a:rPr lang="en-US" smtClean="0"/>
              <a:t>1/20/2022</a:t>
            </a:fld>
            <a:endParaRPr lang="en-US"/>
          </a:p>
        </p:txBody>
      </p:sp>
      <p:sp>
        <p:nvSpPr>
          <p:cNvPr id="3" name="Footer Placeholder 2">
            <a:extLst>
              <a:ext uri="{FF2B5EF4-FFF2-40B4-BE49-F238E27FC236}">
                <a16:creationId xmlns:a16="http://schemas.microsoft.com/office/drawing/2014/main" id="{BC32FB47-346A-4CD5-90B8-C496A6A445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972F4B-E0F8-4BC7-A3D3-B2B8F599BB5A}"/>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235168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4DE0-3917-457B-936A-E148E8E792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D34BEA-BE07-44A4-803F-7FFA1E7F44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659FA9-6088-45D6-97D5-53B2DA833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10435-FA59-4F9F-A245-DB503A42F140}"/>
              </a:ext>
            </a:extLst>
          </p:cNvPr>
          <p:cNvSpPr>
            <a:spLocks noGrp="1"/>
          </p:cNvSpPr>
          <p:nvPr>
            <p:ph type="dt" sz="half" idx="10"/>
          </p:nvPr>
        </p:nvSpPr>
        <p:spPr/>
        <p:txBody>
          <a:bodyPr/>
          <a:lstStyle/>
          <a:p>
            <a:fld id="{87BFC60D-A9CB-4431-8045-3AF4D31DC1DF}" type="datetimeFigureOut">
              <a:rPr lang="en-US" smtClean="0"/>
              <a:t>1/20/2022</a:t>
            </a:fld>
            <a:endParaRPr lang="en-US"/>
          </a:p>
        </p:txBody>
      </p:sp>
      <p:sp>
        <p:nvSpPr>
          <p:cNvPr id="6" name="Footer Placeholder 5">
            <a:extLst>
              <a:ext uri="{FF2B5EF4-FFF2-40B4-BE49-F238E27FC236}">
                <a16:creationId xmlns:a16="http://schemas.microsoft.com/office/drawing/2014/main" id="{5BD89F2E-9493-4D38-9058-B70462E88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57797F-547F-4E38-BE3C-2F032E656C01}"/>
              </a:ext>
            </a:extLst>
          </p:cNvPr>
          <p:cNvSpPr>
            <a:spLocks noGrp="1"/>
          </p:cNvSpPr>
          <p:nvPr>
            <p:ph type="sldNum" sz="quarter" idx="12"/>
          </p:nvPr>
        </p:nvSpPr>
        <p:spPr/>
        <p:txBody>
          <a:bodyPr/>
          <a:lstStyle/>
          <a:p>
            <a:fld id="{902C59DC-1773-4ED1-A17D-B41A7B665381}" type="slidenum">
              <a:rPr lang="en-US" smtClean="0"/>
              <a:t>‹#›</a:t>
            </a:fld>
            <a:endParaRPr lang="en-US"/>
          </a:p>
        </p:txBody>
      </p:sp>
    </p:spTree>
    <p:extLst>
      <p:ext uri="{BB962C8B-B14F-4D97-AF65-F5344CB8AC3E}">
        <p14:creationId xmlns:p14="http://schemas.microsoft.com/office/powerpoint/2010/main" val="191512531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21" Type="http://schemas.openxmlformats.org/officeDocument/2006/relationships/slideLayout" Target="../slideLayouts/slideLayout22.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
        <p:cNvGrpSpPr/>
        <p:nvPr/>
      </p:nvGrpSpPr>
      <p:grpSpPr>
        <a:xfrm>
          <a:off x="0" y="0"/>
          <a:ext cx="0" cy="0"/>
          <a:chOff x="0" y="0"/>
          <a:chExt cx="0" cy="0"/>
        </a:xfrm>
      </p:grpSpPr>
    </p:spTree>
    <p:extLst>
      <p:ext uri="{BB962C8B-B14F-4D97-AF65-F5344CB8AC3E}">
        <p14:creationId xmlns:p14="http://schemas.microsoft.com/office/powerpoint/2010/main" val="273541000"/>
      </p:ext>
    </p:extLst>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343">
          <p15:clr>
            <a:srgbClr val="F26B43"/>
          </p15:clr>
        </p15:guide>
        <p15:guide id="4" pos="5417">
          <p15:clr>
            <a:srgbClr val="F26B43"/>
          </p15:clr>
        </p15:guide>
        <p15:guide id="5" orient="horz" pos="307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96853E-9D6E-4773-A9FF-113DFBF7D8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6A53C4-2004-48E1-AEBE-803B3375CF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99E62-7CFC-4B1C-842A-BF4D5498E2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FC60D-A9CB-4431-8045-3AF4D31DC1DF}" type="datetimeFigureOut">
              <a:rPr lang="en-US" smtClean="0"/>
              <a:t>1/20/2022</a:t>
            </a:fld>
            <a:endParaRPr lang="en-US"/>
          </a:p>
        </p:txBody>
      </p:sp>
      <p:sp>
        <p:nvSpPr>
          <p:cNvPr id="5" name="Footer Placeholder 4">
            <a:extLst>
              <a:ext uri="{FF2B5EF4-FFF2-40B4-BE49-F238E27FC236}">
                <a16:creationId xmlns:a16="http://schemas.microsoft.com/office/drawing/2014/main" id="{DE31AE02-A8FC-492A-A77B-8745387577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F2527C-9CF1-45AC-A76B-0587EEF59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2C59DC-1773-4ED1-A17D-B41A7B665381}" type="slidenum">
              <a:rPr lang="en-US" smtClean="0"/>
              <a:t>‹#›</a:t>
            </a:fld>
            <a:endParaRPr lang="en-US"/>
          </a:p>
        </p:txBody>
      </p:sp>
    </p:spTree>
    <p:extLst>
      <p:ext uri="{BB962C8B-B14F-4D97-AF65-F5344CB8AC3E}">
        <p14:creationId xmlns:p14="http://schemas.microsoft.com/office/powerpoint/2010/main" val="389175449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23B5AC-4295-46DA-ADB1-CB511A3CE0F0}" type="datetimeFigureOut">
              <a:rPr lang="en-US" smtClean="0"/>
              <a:t>1/20/2022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22658-EF9E-452B-BBD0-94D2C9D8A4E5}" type="slidenum">
              <a:rPr lang="en-US" smtClean="0"/>
              <a:t>‹#›</a:t>
            </a:fld>
            <a:endParaRPr lang="en-US"/>
          </a:p>
        </p:txBody>
      </p:sp>
    </p:spTree>
    <p:extLst>
      <p:ext uri="{BB962C8B-B14F-4D97-AF65-F5344CB8AC3E}">
        <p14:creationId xmlns:p14="http://schemas.microsoft.com/office/powerpoint/2010/main" val="288174342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ctrTitle"/>
          </p:nvPr>
        </p:nvSpPr>
        <p:spPr>
          <a:xfrm>
            <a:off x="854212" y="1357575"/>
            <a:ext cx="9542516" cy="694013"/>
          </a:xfrm>
        </p:spPr>
        <p:txBody>
          <a:bodyPr vert="horz" lIns="35986" tIns="35986" rIns="35986" bIns="35986" rtlCol="0" anchor="ctr" anchorCtr="0">
            <a:noAutofit/>
          </a:bodyPr>
          <a:lstStyle/>
          <a:p>
            <a:pPr>
              <a:lnSpc>
                <a:spcPct val="120000"/>
              </a:lnSpc>
            </a:pPr>
            <a:r>
              <a:rPr lang="zh-CN" altLang="en-US" sz="4798" dirty="0">
                <a:solidFill>
                  <a:srgbClr val="C00000"/>
                </a:solidFill>
                <a:latin typeface="Arial" panose="020B0604020202020204" pitchFamily="34" charset="0"/>
                <a:cs typeface="Arial" panose="020B0604020202020204" pitchFamily="34" charset="0"/>
              </a:rPr>
              <a:t>“汗青”</a:t>
            </a:r>
            <a:r>
              <a:rPr lang="en-US" altLang="zh-CN" sz="4798" dirty="0">
                <a:solidFill>
                  <a:srgbClr val="C00000"/>
                </a:solidFill>
                <a:latin typeface="Arial" panose="020B0604020202020204" pitchFamily="34" charset="0"/>
                <a:cs typeface="Arial" panose="020B0604020202020204" pitchFamily="34" charset="0"/>
              </a:rPr>
              <a:t>2022</a:t>
            </a:r>
            <a:r>
              <a:rPr lang="zh-CN" altLang="en-US" sz="4798" dirty="0">
                <a:solidFill>
                  <a:srgbClr val="C00000"/>
                </a:solidFill>
                <a:latin typeface="Arial" panose="020B0604020202020204" pitchFamily="34" charset="0"/>
                <a:cs typeface="Arial" panose="020B0604020202020204" pitchFamily="34" charset="0"/>
              </a:rPr>
              <a:t>项目展望</a:t>
            </a:r>
          </a:p>
        </p:txBody>
      </p:sp>
      <p:sp>
        <p:nvSpPr>
          <p:cNvPr id="7" name="副标题 2"/>
          <p:cNvSpPr txBox="1">
            <a:spLocks/>
          </p:cNvSpPr>
          <p:nvPr/>
        </p:nvSpPr>
        <p:spPr>
          <a:xfrm>
            <a:off x="9789508" y="486762"/>
            <a:ext cx="1686935" cy="738407"/>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399" b="1"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Jan 2022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zh-CN" sz="2399" b="1" i="0" u="none" strike="noStrike" kern="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219581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AB1827-B60A-4DFC-815E-36D28C2E925F}"/>
              </a:ext>
            </a:extLst>
          </p:cNvPr>
          <p:cNvSpPr>
            <a:spLocks noGrp="1"/>
          </p:cNvSpPr>
          <p:nvPr>
            <p:ph type="sldNum" idx="12"/>
          </p:nvPr>
        </p:nvSpPr>
        <p:spPr/>
        <p:txBody>
          <a:bodyPr/>
          <a:lstStyle/>
          <a:p>
            <a:fld id="{00000000-1234-1234-1234-123412341234}" type="slidenum">
              <a:rPr lang="en-US" smtClean="0"/>
              <a:pPr/>
              <a:t>10</a:t>
            </a:fld>
            <a:endParaRPr lang="en-US"/>
          </a:p>
        </p:txBody>
      </p:sp>
      <p:sp>
        <p:nvSpPr>
          <p:cNvPr id="3" name="Subtitle 2">
            <a:extLst>
              <a:ext uri="{FF2B5EF4-FFF2-40B4-BE49-F238E27FC236}">
                <a16:creationId xmlns:a16="http://schemas.microsoft.com/office/drawing/2014/main" id="{20D81382-D0C2-4A73-B3A8-B9B87B6E13E5}"/>
              </a:ext>
            </a:extLst>
          </p:cNvPr>
          <p:cNvSpPr>
            <a:spLocks noGrp="1"/>
          </p:cNvSpPr>
          <p:nvPr>
            <p:ph type="subTitle" idx="1"/>
          </p:nvPr>
        </p:nvSpPr>
        <p:spPr/>
        <p:txBody>
          <a:bodyPr/>
          <a:lstStyle/>
          <a:p>
            <a:r>
              <a:rPr lang="zh-CN" altLang="en-US" dirty="0"/>
              <a:t>交付件：</a:t>
            </a:r>
            <a:r>
              <a:rPr lang="en-US" altLang="zh-CN" dirty="0"/>
              <a:t>Active (Persistent) Memory</a:t>
            </a:r>
            <a:endParaRPr lang="en-US" dirty="0"/>
          </a:p>
        </p:txBody>
      </p:sp>
      <p:sp>
        <p:nvSpPr>
          <p:cNvPr id="4" name="Text Placeholder 3">
            <a:extLst>
              <a:ext uri="{FF2B5EF4-FFF2-40B4-BE49-F238E27FC236}">
                <a16:creationId xmlns:a16="http://schemas.microsoft.com/office/drawing/2014/main" id="{F801C896-63E2-46C2-8FE4-3D30FE9CB9A5}"/>
              </a:ext>
            </a:extLst>
          </p:cNvPr>
          <p:cNvSpPr>
            <a:spLocks noGrp="1"/>
          </p:cNvSpPr>
          <p:nvPr>
            <p:ph type="body" idx="2"/>
          </p:nvPr>
        </p:nvSpPr>
        <p:spPr/>
        <p:txBody>
          <a:bodyPr/>
          <a:lstStyle/>
          <a:p>
            <a:pPr marL="457200" lvl="1" indent="0">
              <a:buNone/>
            </a:pPr>
            <a:r>
              <a:rPr lang="en-US" altLang="zh-CN" sz="1800" dirty="0"/>
              <a:t>2022</a:t>
            </a:r>
            <a:r>
              <a:rPr lang="zh-CN" altLang="en-US" sz="1800" dirty="0"/>
              <a:t>交付件：</a:t>
            </a:r>
            <a:endParaRPr lang="en-US" altLang="zh-CN" sz="1800" dirty="0"/>
          </a:p>
          <a:p>
            <a:pPr marL="742950" lvl="1" indent="-285750"/>
            <a:r>
              <a:rPr lang="en-US" altLang="zh-CN" sz="1800" dirty="0"/>
              <a:t>Serverless Persistent</a:t>
            </a:r>
            <a:r>
              <a:rPr lang="zh-CN" altLang="en-US" sz="1800" dirty="0"/>
              <a:t>状态抽象和</a:t>
            </a:r>
            <a:r>
              <a:rPr lang="en-US" altLang="zh-CN" sz="1800" dirty="0"/>
              <a:t>Persistent</a:t>
            </a:r>
            <a:r>
              <a:rPr lang="zh-CN" altLang="en-US" sz="1800" dirty="0"/>
              <a:t>状态合并机制。</a:t>
            </a:r>
            <a:endParaRPr lang="en-US" altLang="zh-CN" sz="1800" dirty="0"/>
          </a:p>
          <a:p>
            <a:pPr marL="742950" lvl="1" indent="-285750"/>
            <a:r>
              <a:rPr lang="zh-CN" altLang="en-US" sz="1800" dirty="0"/>
              <a:t>由状态引导的</a:t>
            </a:r>
            <a:r>
              <a:rPr lang="en-US" sz="1800" dirty="0"/>
              <a:t>Lambda</a:t>
            </a:r>
            <a:r>
              <a:rPr lang="zh-CN" altLang="en-US" sz="1800" dirty="0"/>
              <a:t>调度机制，满足依赖性和就近性。</a:t>
            </a:r>
            <a:endParaRPr lang="en-US" altLang="zh-CN" sz="1800" dirty="0"/>
          </a:p>
          <a:p>
            <a:pPr marL="742950" lvl="1" indent="-285750"/>
            <a:r>
              <a:rPr lang="zh-CN" altLang="en-US" sz="1800" dirty="0"/>
              <a:t>根据</a:t>
            </a:r>
            <a:r>
              <a:rPr lang="en-US" altLang="zh-CN" sz="1800" dirty="0"/>
              <a:t>Lambda</a:t>
            </a:r>
            <a:r>
              <a:rPr lang="zh-CN" altLang="en-US" sz="1800" dirty="0"/>
              <a:t>使用的操作来决定一致性的需求的方法。</a:t>
            </a:r>
            <a:endParaRPr lang="en-US" altLang="zh-CN" sz="1800" dirty="0"/>
          </a:p>
          <a:p>
            <a:pPr marL="742950" lvl="1" indent="-285750"/>
            <a:r>
              <a:rPr lang="zh-CN" altLang="en-US" sz="1800" dirty="0"/>
              <a:t>根据一致性的需求来映射到合适的数据访问模型的方法。</a:t>
            </a:r>
            <a:endParaRPr lang="en-US" altLang="zh-CN" sz="1800" dirty="0"/>
          </a:p>
          <a:p>
            <a:pPr marL="457200" lvl="1" indent="0">
              <a:buNone/>
            </a:pPr>
            <a:endParaRPr lang="en-US" sz="1800" dirty="0"/>
          </a:p>
          <a:p>
            <a:pPr marL="457200" lvl="1" indent="0">
              <a:buNone/>
            </a:pPr>
            <a:r>
              <a:rPr lang="zh-CN" altLang="en-US" sz="1800" dirty="0"/>
              <a:t>长远目标：</a:t>
            </a:r>
            <a:endParaRPr lang="en-US" altLang="zh-CN" sz="1800" dirty="0"/>
          </a:p>
          <a:p>
            <a:pPr marL="742950" lvl="1" indent="-285750"/>
            <a:r>
              <a:rPr lang="zh-CN" altLang="en-US" sz="1800" dirty="0"/>
              <a:t>系统化的编程模型，编译器和运行环境支持来自动化以上方法。</a:t>
            </a:r>
            <a:endParaRPr lang="en-US" altLang="zh-CN" sz="1800" dirty="0"/>
          </a:p>
          <a:p>
            <a:pPr marL="742950" lvl="1" indent="-285750"/>
            <a:endParaRPr lang="en-US" sz="1800" dirty="0"/>
          </a:p>
          <a:p>
            <a:endParaRPr lang="en-US" dirty="0"/>
          </a:p>
        </p:txBody>
      </p:sp>
    </p:spTree>
    <p:extLst>
      <p:ext uri="{BB962C8B-B14F-4D97-AF65-F5344CB8AC3E}">
        <p14:creationId xmlns:p14="http://schemas.microsoft.com/office/powerpoint/2010/main" val="2843134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4BF01A-8A18-4CE9-BBAC-2C8EACAC08E5}"/>
              </a:ext>
            </a:extLst>
          </p:cNvPr>
          <p:cNvSpPr>
            <a:spLocks noGrp="1"/>
          </p:cNvSpPr>
          <p:nvPr>
            <p:ph type="sldNum" idx="12"/>
          </p:nvPr>
        </p:nvSpPr>
        <p:spPr/>
        <p:txBody>
          <a:bodyPr/>
          <a:lstStyle/>
          <a:p>
            <a:fld id="{00000000-1234-1234-1234-123412341234}" type="slidenum">
              <a:rPr lang="en-US" smtClean="0"/>
              <a:pPr/>
              <a:t>11</a:t>
            </a:fld>
            <a:endParaRPr lang="en-US"/>
          </a:p>
        </p:txBody>
      </p:sp>
      <p:sp>
        <p:nvSpPr>
          <p:cNvPr id="3" name="Subtitle 2">
            <a:extLst>
              <a:ext uri="{FF2B5EF4-FFF2-40B4-BE49-F238E27FC236}">
                <a16:creationId xmlns:a16="http://schemas.microsoft.com/office/drawing/2014/main" id="{1D2DA2BE-C8F3-406C-A595-8C215DD25E99}"/>
              </a:ext>
            </a:extLst>
          </p:cNvPr>
          <p:cNvSpPr>
            <a:spLocks noGrp="1"/>
          </p:cNvSpPr>
          <p:nvPr>
            <p:ph type="subTitle" idx="1"/>
          </p:nvPr>
        </p:nvSpPr>
        <p:spPr/>
        <p:txBody>
          <a:bodyPr/>
          <a:lstStyle/>
          <a:p>
            <a:r>
              <a:rPr lang="zh-CN" altLang="en-US" dirty="0"/>
              <a:t>应用场景</a:t>
            </a:r>
            <a:r>
              <a:rPr lang="en-US" altLang="zh-CN" dirty="0"/>
              <a:t>1</a:t>
            </a:r>
            <a:r>
              <a:rPr lang="zh-CN" altLang="en-US" dirty="0"/>
              <a:t>：分布式计算框架</a:t>
            </a:r>
            <a:endParaRPr lang="en-US" dirty="0"/>
          </a:p>
          <a:p>
            <a:endParaRPr lang="en-US" dirty="0"/>
          </a:p>
        </p:txBody>
      </p:sp>
      <p:sp>
        <p:nvSpPr>
          <p:cNvPr id="4" name="Text Placeholder 3">
            <a:extLst>
              <a:ext uri="{FF2B5EF4-FFF2-40B4-BE49-F238E27FC236}">
                <a16:creationId xmlns:a16="http://schemas.microsoft.com/office/drawing/2014/main" id="{161CC597-082D-4D6A-B5A6-89C72553A8CF}"/>
              </a:ext>
            </a:extLst>
          </p:cNvPr>
          <p:cNvSpPr>
            <a:spLocks noGrp="1"/>
          </p:cNvSpPr>
          <p:nvPr>
            <p:ph type="body" idx="2"/>
          </p:nvPr>
        </p:nvSpPr>
        <p:spPr/>
        <p:txBody>
          <a:bodyPr/>
          <a:lstStyle/>
          <a:p>
            <a:pPr marL="0" indent="0">
              <a:lnSpc>
                <a:spcPct val="150000"/>
              </a:lnSpc>
            </a:pPr>
            <a:r>
              <a:rPr lang="zh-CN" altLang="en-US" b="1" dirty="0"/>
              <a:t>支持动态大并发的</a:t>
            </a:r>
            <a:r>
              <a:rPr lang="en-US" altLang="zh-CN" b="1" dirty="0"/>
              <a:t>Serverless</a:t>
            </a:r>
            <a:r>
              <a:rPr lang="zh-CN" altLang="en-US" b="1" dirty="0"/>
              <a:t>分布式计算框架，</a:t>
            </a:r>
            <a:endParaRPr lang="en-US" altLang="zh-CN" b="1" dirty="0"/>
          </a:p>
          <a:p>
            <a:pPr marL="342900" indent="-342900">
              <a:lnSpc>
                <a:spcPct val="150000"/>
              </a:lnSpc>
              <a:buFont typeface="Courier New" panose="02070309020205020404" pitchFamily="49" charset="0"/>
              <a:buChar char="o"/>
            </a:pPr>
            <a:r>
              <a:rPr lang="zh-CN" altLang="en-US" dirty="0"/>
              <a:t>可以高效率支撑 基于非同步操作的计算模型，比如大规模机器学习训练。</a:t>
            </a:r>
            <a:endParaRPr lang="en-US" altLang="zh-CN" dirty="0"/>
          </a:p>
          <a:p>
            <a:pPr marL="342900" indent="-342900">
              <a:lnSpc>
                <a:spcPct val="150000"/>
              </a:lnSpc>
              <a:buFont typeface="Courier New" panose="02070309020205020404" pitchFamily="49" charset="0"/>
              <a:buChar char="o"/>
            </a:pPr>
            <a:r>
              <a:rPr lang="zh-CN" altLang="en-US" dirty="0"/>
              <a:t>也可以有效率支撑 需要同步操作的计算模型，比如高性能数据分析。</a:t>
            </a:r>
          </a:p>
          <a:p>
            <a:pPr marL="0" indent="0">
              <a:lnSpc>
                <a:spcPct val="150000"/>
              </a:lnSpc>
            </a:pPr>
            <a:r>
              <a:rPr lang="zh-CN" altLang="en-US" b="1" dirty="0"/>
              <a:t>支撑存算分离的大规模分布式数据库，比如</a:t>
            </a:r>
            <a:r>
              <a:rPr lang="en-US" altLang="zh-CN" b="1" dirty="0"/>
              <a:t>HTAP</a:t>
            </a:r>
            <a:r>
              <a:rPr lang="zh-CN" altLang="en-US" b="1" dirty="0"/>
              <a:t>（东数西算）。</a:t>
            </a:r>
            <a:endParaRPr lang="en-US" b="1" dirty="0"/>
          </a:p>
        </p:txBody>
      </p:sp>
    </p:spTree>
    <p:extLst>
      <p:ext uri="{BB962C8B-B14F-4D97-AF65-F5344CB8AC3E}">
        <p14:creationId xmlns:p14="http://schemas.microsoft.com/office/powerpoint/2010/main" val="188536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4BF01A-8A18-4CE9-BBAC-2C8EACAC08E5}"/>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3" name="Subtitle 2">
            <a:extLst>
              <a:ext uri="{FF2B5EF4-FFF2-40B4-BE49-F238E27FC236}">
                <a16:creationId xmlns:a16="http://schemas.microsoft.com/office/drawing/2014/main" id="{1D2DA2BE-C8F3-406C-A595-8C215DD25E99}"/>
              </a:ext>
            </a:extLst>
          </p:cNvPr>
          <p:cNvSpPr>
            <a:spLocks noGrp="1"/>
          </p:cNvSpPr>
          <p:nvPr>
            <p:ph type="subTitle" idx="1"/>
          </p:nvPr>
        </p:nvSpPr>
        <p:spPr/>
        <p:txBody>
          <a:bodyPr/>
          <a:lstStyle/>
          <a:p>
            <a:r>
              <a:rPr lang="zh-CN" altLang="en-US" dirty="0"/>
              <a:t>应用场景</a:t>
            </a:r>
            <a:r>
              <a:rPr lang="en-US" altLang="zh-CN" dirty="0"/>
              <a:t>2</a:t>
            </a:r>
            <a:r>
              <a:rPr lang="zh-CN" altLang="en-US" dirty="0"/>
              <a:t>：高性能分布式缓存</a:t>
            </a:r>
            <a:endParaRPr lang="en-US" dirty="0"/>
          </a:p>
          <a:p>
            <a:endParaRPr lang="en-US" dirty="0"/>
          </a:p>
        </p:txBody>
      </p:sp>
      <p:sp>
        <p:nvSpPr>
          <p:cNvPr id="4" name="Text Placeholder 3">
            <a:extLst>
              <a:ext uri="{FF2B5EF4-FFF2-40B4-BE49-F238E27FC236}">
                <a16:creationId xmlns:a16="http://schemas.microsoft.com/office/drawing/2014/main" id="{161CC597-082D-4D6A-B5A6-89C72553A8CF}"/>
              </a:ext>
            </a:extLst>
          </p:cNvPr>
          <p:cNvSpPr>
            <a:spLocks noGrp="1"/>
          </p:cNvSpPr>
          <p:nvPr>
            <p:ph type="body" idx="2"/>
          </p:nvPr>
        </p:nvSpPr>
        <p:spPr/>
        <p:txBody>
          <a:bodyPr/>
          <a:lstStyle/>
          <a:p>
            <a:pPr marL="0" indent="0"/>
            <a:r>
              <a:rPr lang="zh-CN" altLang="en-US" dirty="0"/>
              <a:t>分布式系统可以通过缓存来提升性能，缓存必须是分布式来匹配系统。以下都可以通过</a:t>
            </a:r>
            <a:r>
              <a:rPr lang="en-US" altLang="zh-CN" dirty="0"/>
              <a:t>Active Memory</a:t>
            </a:r>
            <a:r>
              <a:rPr lang="zh-CN" altLang="en-US" dirty="0"/>
              <a:t>来支持：</a:t>
            </a:r>
            <a:endParaRPr lang="en-US" altLang="zh-CN" dirty="0"/>
          </a:p>
          <a:p>
            <a:pPr marL="647693" indent="-342900">
              <a:buFont typeface="Courier New" panose="02070309020205020404" pitchFamily="49" charset="0"/>
              <a:buChar char="o"/>
            </a:pPr>
            <a:r>
              <a:rPr lang="zh-CN" altLang="en-US" dirty="0"/>
              <a:t>不同的缓存使用方式，有不同的</a:t>
            </a:r>
            <a:r>
              <a:rPr lang="en-US" altLang="zh-CN" dirty="0"/>
              <a:t>consistency</a:t>
            </a:r>
            <a:r>
              <a:rPr lang="zh-CN" altLang="en-US" dirty="0"/>
              <a:t>需求，可以映射到不同的数据访问模型上。</a:t>
            </a:r>
            <a:endParaRPr lang="en-US" altLang="zh-CN" dirty="0"/>
          </a:p>
          <a:p>
            <a:pPr marL="647693" indent="-342900">
              <a:buFont typeface="Courier New" panose="02070309020205020404" pitchFamily="49" charset="0"/>
              <a:buChar char="o"/>
            </a:pPr>
            <a:r>
              <a:rPr lang="zh-CN" altLang="en-US" dirty="0"/>
              <a:t>通过对使用缓存的</a:t>
            </a:r>
            <a:r>
              <a:rPr lang="en-US" altLang="zh-CN" dirty="0"/>
              <a:t>lambda</a:t>
            </a:r>
            <a:r>
              <a:rPr lang="zh-CN" altLang="en-US" dirty="0"/>
              <a:t>的分析，可以使用不同数据访问模型来支持。</a:t>
            </a:r>
            <a:endParaRPr lang="en-US" altLang="zh-CN" dirty="0"/>
          </a:p>
          <a:p>
            <a:pPr marL="647693" indent="-342900">
              <a:buFont typeface="Courier New" panose="02070309020205020404" pitchFamily="49" charset="0"/>
              <a:buChar char="o"/>
            </a:pPr>
            <a:r>
              <a:rPr lang="zh-CN" altLang="en-US" dirty="0"/>
              <a:t>缓存的元数据也有</a:t>
            </a:r>
            <a:r>
              <a:rPr lang="en-US" altLang="zh-CN" dirty="0"/>
              <a:t>operator</a:t>
            </a:r>
            <a:r>
              <a:rPr lang="zh-CN" altLang="en-US" dirty="0"/>
              <a:t>，可以使用延时同步的</a:t>
            </a:r>
            <a:r>
              <a:rPr lang="en-US" altLang="zh-CN" dirty="0"/>
              <a:t>operator</a:t>
            </a:r>
            <a:r>
              <a:rPr lang="zh-CN" altLang="en-US" dirty="0"/>
              <a:t>来同步元数据。</a:t>
            </a:r>
            <a:endParaRPr lang="en-US" altLang="zh-CN" dirty="0"/>
          </a:p>
          <a:p>
            <a:pPr marL="647693" indent="-342900">
              <a:buFont typeface="Courier New" panose="02070309020205020404" pitchFamily="49" charset="0"/>
              <a:buChar char="o"/>
            </a:pPr>
            <a:r>
              <a:rPr lang="zh-CN" altLang="en-US" dirty="0"/>
              <a:t>同步元数据的操作可以使用新的调度机制来优化操作的执行。</a:t>
            </a:r>
            <a:endParaRPr lang="en-US" altLang="zh-CN" dirty="0"/>
          </a:p>
          <a:p>
            <a:endParaRPr lang="en-US" dirty="0"/>
          </a:p>
        </p:txBody>
      </p:sp>
    </p:spTree>
    <p:extLst>
      <p:ext uri="{BB962C8B-B14F-4D97-AF65-F5344CB8AC3E}">
        <p14:creationId xmlns:p14="http://schemas.microsoft.com/office/powerpoint/2010/main" val="533531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4BF01A-8A18-4CE9-BBAC-2C8EACAC08E5}"/>
              </a:ext>
            </a:extLst>
          </p:cNvPr>
          <p:cNvSpPr>
            <a:spLocks noGrp="1"/>
          </p:cNvSpPr>
          <p:nvPr>
            <p:ph type="sldNum" idx="12"/>
          </p:nvPr>
        </p:nvSpPr>
        <p:spPr/>
        <p:txBody>
          <a:bodyPr/>
          <a:lstStyle/>
          <a:p>
            <a:fld id="{00000000-1234-1234-1234-123412341234}" type="slidenum">
              <a:rPr lang="en-US" smtClean="0"/>
              <a:pPr/>
              <a:t>13</a:t>
            </a:fld>
            <a:endParaRPr lang="en-US"/>
          </a:p>
        </p:txBody>
      </p:sp>
      <p:sp>
        <p:nvSpPr>
          <p:cNvPr id="3" name="Subtitle 2">
            <a:extLst>
              <a:ext uri="{FF2B5EF4-FFF2-40B4-BE49-F238E27FC236}">
                <a16:creationId xmlns:a16="http://schemas.microsoft.com/office/drawing/2014/main" id="{1D2DA2BE-C8F3-406C-A595-8C215DD25E99}"/>
              </a:ext>
            </a:extLst>
          </p:cNvPr>
          <p:cNvSpPr>
            <a:spLocks noGrp="1"/>
          </p:cNvSpPr>
          <p:nvPr>
            <p:ph type="subTitle" idx="1"/>
          </p:nvPr>
        </p:nvSpPr>
        <p:spPr/>
        <p:txBody>
          <a:bodyPr/>
          <a:lstStyle/>
          <a:p>
            <a:r>
              <a:rPr lang="zh-CN" altLang="en-US" dirty="0"/>
              <a:t>应用场景</a:t>
            </a:r>
            <a:r>
              <a:rPr lang="en-US" altLang="zh-CN" dirty="0"/>
              <a:t>3</a:t>
            </a:r>
            <a:r>
              <a:rPr lang="zh-CN" altLang="en-US" dirty="0"/>
              <a:t>：高性能临时数据处理</a:t>
            </a:r>
            <a:endParaRPr lang="en-US" dirty="0"/>
          </a:p>
          <a:p>
            <a:endParaRPr lang="en-US" dirty="0"/>
          </a:p>
        </p:txBody>
      </p:sp>
      <p:sp>
        <p:nvSpPr>
          <p:cNvPr id="4" name="Text Placeholder 3">
            <a:extLst>
              <a:ext uri="{FF2B5EF4-FFF2-40B4-BE49-F238E27FC236}">
                <a16:creationId xmlns:a16="http://schemas.microsoft.com/office/drawing/2014/main" id="{161CC597-082D-4D6A-B5A6-89C72553A8CF}"/>
              </a:ext>
            </a:extLst>
          </p:cNvPr>
          <p:cNvSpPr>
            <a:spLocks noGrp="1"/>
          </p:cNvSpPr>
          <p:nvPr>
            <p:ph type="body" idx="2"/>
          </p:nvPr>
        </p:nvSpPr>
        <p:spPr/>
        <p:txBody>
          <a:bodyPr/>
          <a:lstStyle/>
          <a:p>
            <a:pPr marL="457200" indent="0"/>
            <a:r>
              <a:rPr lang="zh-CN" altLang="en-US" dirty="0"/>
              <a:t>大规模机器学习会产生和使用大量的临时数据，高性能的临时数据访问。</a:t>
            </a:r>
            <a:endParaRPr lang="en-US" altLang="zh-CN" dirty="0"/>
          </a:p>
          <a:p>
            <a:pPr marL="457200" indent="0"/>
            <a:r>
              <a:rPr lang="zh-CN" altLang="en-US" dirty="0"/>
              <a:t>这些临时数据的访问</a:t>
            </a:r>
            <a:r>
              <a:rPr lang="en-US" altLang="zh-CN" dirty="0"/>
              <a:t>operator</a:t>
            </a:r>
            <a:r>
              <a:rPr lang="zh-CN" altLang="en-US" dirty="0"/>
              <a:t>都已经在机器学习任务里定义了，可以使用本项目的框架来归类和合并数据访问操作。</a:t>
            </a:r>
            <a:endParaRPr lang="en-US" altLang="zh-CN" dirty="0"/>
          </a:p>
          <a:p>
            <a:pPr marL="457200" indent="0"/>
            <a:r>
              <a:rPr lang="zh-CN" altLang="en-US" dirty="0"/>
              <a:t>这些产生的数据本身可以使用定制的</a:t>
            </a:r>
            <a:r>
              <a:rPr lang="en-US" altLang="zh-CN" dirty="0"/>
              <a:t>merge operator</a:t>
            </a:r>
            <a:r>
              <a:rPr lang="zh-CN" altLang="en-US" dirty="0"/>
              <a:t>来更新，给后续的</a:t>
            </a:r>
            <a:r>
              <a:rPr lang="en-US" altLang="zh-CN" dirty="0"/>
              <a:t>operator</a:t>
            </a:r>
            <a:r>
              <a:rPr lang="zh-CN" altLang="en-US" dirty="0"/>
              <a:t>使用。</a:t>
            </a:r>
            <a:endParaRPr lang="en-US" altLang="zh-CN" dirty="0"/>
          </a:p>
          <a:p>
            <a:endParaRPr lang="en-US" dirty="0"/>
          </a:p>
        </p:txBody>
      </p:sp>
    </p:spTree>
    <p:extLst>
      <p:ext uri="{BB962C8B-B14F-4D97-AF65-F5344CB8AC3E}">
        <p14:creationId xmlns:p14="http://schemas.microsoft.com/office/powerpoint/2010/main" val="423565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8943F8-0941-49B1-8101-D4F41C73B0B4}"/>
              </a:ext>
            </a:extLst>
          </p:cNvPr>
          <p:cNvSpPr>
            <a:spLocks noGrp="1"/>
          </p:cNvSpPr>
          <p:nvPr>
            <p:ph type="sldNum" idx="12"/>
          </p:nvPr>
        </p:nvSpPr>
        <p:spPr/>
        <p:txBody>
          <a:bodyPr/>
          <a:lstStyle/>
          <a:p>
            <a:pPr defTabSz="1219170">
              <a:buClr>
                <a:srgbClr val="000000"/>
              </a:buClr>
              <a:defRPr/>
            </a:pPr>
            <a:fld id="{00000000-1234-1234-1234-123412341234}" type="slidenum">
              <a:rPr lang="en-US" kern="0"/>
              <a:pPr defTabSz="1219170">
                <a:buClr>
                  <a:srgbClr val="000000"/>
                </a:buClr>
                <a:defRPr/>
              </a:pPr>
              <a:t>2</a:t>
            </a:fld>
            <a:endParaRPr lang="en-US" kern="0"/>
          </a:p>
        </p:txBody>
      </p:sp>
      <p:sp>
        <p:nvSpPr>
          <p:cNvPr id="3" name="Subtitle 2">
            <a:extLst>
              <a:ext uri="{FF2B5EF4-FFF2-40B4-BE49-F238E27FC236}">
                <a16:creationId xmlns:a16="http://schemas.microsoft.com/office/drawing/2014/main" id="{E39DBBB5-B796-4772-AC42-31BD1641C1B7}"/>
              </a:ext>
            </a:extLst>
          </p:cNvPr>
          <p:cNvSpPr>
            <a:spLocks noGrp="1"/>
          </p:cNvSpPr>
          <p:nvPr>
            <p:ph type="subTitle" idx="1"/>
          </p:nvPr>
        </p:nvSpPr>
        <p:spPr/>
        <p:txBody>
          <a:bodyPr/>
          <a:lstStyle/>
          <a:p>
            <a:r>
              <a:rPr lang="zh-CN" altLang="en-US" dirty="0">
                <a:latin typeface="Microsoft YaHei" panose="020B0503020204020204" pitchFamily="34" charset="-122"/>
                <a:ea typeface="Microsoft YaHei" panose="020B0503020204020204" pitchFamily="34" charset="-122"/>
              </a:rPr>
              <a:t>内存计算（</a:t>
            </a:r>
            <a:r>
              <a:rPr lang="en-US" altLang="zh-CN" dirty="0">
                <a:latin typeface="Microsoft YaHei" panose="020B0503020204020204" pitchFamily="34" charset="-122"/>
                <a:ea typeface="Microsoft YaHei" panose="020B0503020204020204" pitchFamily="34" charset="-122"/>
              </a:rPr>
              <a:t>in-memory processing)</a:t>
            </a:r>
            <a:endParaRPr lang="en-US" dirty="0">
              <a:latin typeface="Microsoft YaHei" panose="020B0503020204020204" pitchFamily="34" charset="-122"/>
              <a:ea typeface="Microsoft YaHei" panose="020B0503020204020204" pitchFamily="34" charset="-122"/>
            </a:endParaRPr>
          </a:p>
        </p:txBody>
      </p:sp>
      <p:sp>
        <p:nvSpPr>
          <p:cNvPr id="4" name="Text Placeholder 3">
            <a:extLst>
              <a:ext uri="{FF2B5EF4-FFF2-40B4-BE49-F238E27FC236}">
                <a16:creationId xmlns:a16="http://schemas.microsoft.com/office/drawing/2014/main" id="{1993AD66-6F54-4FD0-90F0-7A4EED985262}"/>
              </a:ext>
            </a:extLst>
          </p:cNvPr>
          <p:cNvSpPr>
            <a:spLocks noGrp="1"/>
          </p:cNvSpPr>
          <p:nvPr>
            <p:ph type="body" idx="2"/>
          </p:nvPr>
        </p:nvSpPr>
        <p:spPr>
          <a:xfrm>
            <a:off x="1321818" y="1122365"/>
            <a:ext cx="9548364" cy="5107555"/>
          </a:xfrm>
        </p:spPr>
        <p:txBody>
          <a:bodyPr/>
          <a:lstStyle/>
          <a:p>
            <a:pPr marL="0" lvl="0" indent="0">
              <a:lnSpc>
                <a:spcPct val="100000"/>
              </a:lnSpc>
              <a:spcBef>
                <a:spcPts val="1000"/>
              </a:spcBef>
              <a:buClrTx/>
              <a:buSzTx/>
            </a:pPr>
            <a:r>
              <a:rPr lang="zh-CN" altLang="en-US" sz="2400" kern="1200" dirty="0">
                <a:solidFill>
                  <a:prstClr val="black"/>
                </a:solidFill>
                <a:latin typeface="Microsoft YaHei" panose="020B0503020204020204" pitchFamily="34" charset="-122"/>
                <a:ea typeface="Microsoft YaHei" panose="020B0503020204020204" pitchFamily="34" charset="-122"/>
                <a:cs typeface="+mn-cs"/>
              </a:rPr>
              <a:t>现在及以后是内存计算的时代，主要标志是：</a:t>
            </a:r>
            <a:endParaRPr lang="en-US" altLang="zh-CN" sz="2400" kern="1200" dirty="0">
              <a:solidFill>
                <a:prstClr val="black"/>
              </a:solidFill>
              <a:latin typeface="Microsoft YaHei" panose="020B0503020204020204" pitchFamily="34" charset="-122"/>
              <a:ea typeface="Microsoft YaHei" panose="020B0503020204020204" pitchFamily="34" charset="-122"/>
              <a:cs typeface="+mn-cs"/>
            </a:endParaRPr>
          </a:p>
          <a:p>
            <a:pPr marL="285750" indent="-285750">
              <a:lnSpc>
                <a:spcPct val="100000"/>
              </a:lnSpc>
              <a:spcBef>
                <a:spcPts val="1000"/>
              </a:spcBef>
              <a:buClrTx/>
              <a:buSzTx/>
              <a:buFont typeface="Courier New" panose="02070309020205020404" pitchFamily="49" charset="0"/>
              <a:buChar char="o"/>
            </a:pPr>
            <a:r>
              <a:rPr lang="zh-CN" altLang="en-US" sz="1800" kern="1200" dirty="0">
                <a:solidFill>
                  <a:prstClr val="black"/>
                </a:solidFill>
                <a:latin typeface="Microsoft YaHei" panose="020B0503020204020204" pitchFamily="34" charset="-122"/>
                <a:ea typeface="Microsoft YaHei" panose="020B0503020204020204" pitchFamily="34" charset="-122"/>
                <a:cs typeface="+mn-cs"/>
              </a:rPr>
              <a:t>大规模分布式内存计算系统的出现。</a:t>
            </a:r>
            <a:r>
              <a:rPr lang="zh-CN" altLang="en-US" sz="1800" kern="1200" dirty="0">
                <a:solidFill>
                  <a:srgbClr val="00B050"/>
                </a:solidFill>
                <a:latin typeface="Microsoft YaHei" panose="020B0503020204020204" pitchFamily="34" charset="-122"/>
                <a:ea typeface="Microsoft YaHei" panose="020B0503020204020204" pitchFamily="34" charset="-122"/>
                <a:cs typeface="+mn-cs"/>
              </a:rPr>
              <a:t>（已出现）</a:t>
            </a:r>
            <a:endParaRPr lang="en-US" altLang="zh-CN" sz="1800" kern="1200" dirty="0">
              <a:solidFill>
                <a:srgbClr val="00B050"/>
              </a:solidFill>
              <a:latin typeface="Microsoft YaHei" panose="020B0503020204020204" pitchFamily="34" charset="-122"/>
              <a:ea typeface="Microsoft YaHei" panose="020B0503020204020204" pitchFamily="34" charset="-122"/>
              <a:cs typeface="+mn-cs"/>
            </a:endParaRPr>
          </a:p>
          <a:p>
            <a:pPr marL="285750" lvl="0" indent="-285750">
              <a:lnSpc>
                <a:spcPct val="100000"/>
              </a:lnSpc>
              <a:spcBef>
                <a:spcPts val="1000"/>
              </a:spcBef>
              <a:buClrTx/>
              <a:buSzTx/>
              <a:buFont typeface="Courier New" panose="02070309020205020404" pitchFamily="49" charset="0"/>
              <a:buChar char="o"/>
            </a:pPr>
            <a:r>
              <a:rPr lang="zh-CN" altLang="en-US" sz="1800" kern="1200" dirty="0">
                <a:solidFill>
                  <a:prstClr val="black"/>
                </a:solidFill>
                <a:latin typeface="Microsoft YaHei" panose="020B0503020204020204" pitchFamily="34" charset="-122"/>
                <a:ea typeface="Microsoft YaHei" panose="020B0503020204020204" pitchFamily="34" charset="-122"/>
                <a:cs typeface="+mn-cs"/>
              </a:rPr>
              <a:t>计算以面向内存的数据结构为主版本，包括持久化的数据。</a:t>
            </a:r>
            <a:r>
              <a:rPr lang="zh-CN" altLang="en-US" sz="1800" kern="1200" dirty="0">
                <a:solidFill>
                  <a:srgbClr val="FFC000"/>
                </a:solidFill>
                <a:latin typeface="Microsoft YaHei" panose="020B0503020204020204" pitchFamily="34" charset="-122"/>
                <a:ea typeface="Microsoft YaHei" panose="020B0503020204020204" pitchFamily="34" charset="-122"/>
                <a:cs typeface="+mn-cs"/>
              </a:rPr>
              <a:t>（正在发生）</a:t>
            </a:r>
            <a:endParaRPr lang="en-US" altLang="zh-CN" sz="1800" kern="1200" dirty="0">
              <a:solidFill>
                <a:srgbClr val="FFC000"/>
              </a:solidFill>
              <a:latin typeface="Microsoft YaHei" panose="020B0503020204020204" pitchFamily="34" charset="-122"/>
              <a:ea typeface="Microsoft YaHei" panose="020B0503020204020204" pitchFamily="34" charset="-122"/>
              <a:cs typeface="+mn-cs"/>
            </a:endParaRPr>
          </a:p>
          <a:p>
            <a:pPr marL="285750" lvl="0" indent="-285750">
              <a:lnSpc>
                <a:spcPct val="100000"/>
              </a:lnSpc>
              <a:spcBef>
                <a:spcPts val="1000"/>
              </a:spcBef>
              <a:buClrTx/>
              <a:buSzTx/>
              <a:buFont typeface="Courier New" panose="02070309020205020404" pitchFamily="49" charset="0"/>
              <a:buChar char="o"/>
            </a:pPr>
            <a:r>
              <a:rPr lang="zh-CN" altLang="en-US" sz="1800" kern="1200" dirty="0">
                <a:solidFill>
                  <a:prstClr val="black"/>
                </a:solidFill>
                <a:latin typeface="Microsoft YaHei" panose="020B0503020204020204" pitchFamily="34" charset="-122"/>
                <a:ea typeface="Microsoft YaHei" panose="020B0503020204020204" pitchFamily="34" charset="-122"/>
                <a:cs typeface="+mn-cs"/>
              </a:rPr>
              <a:t>系统的设计和编程接口，会以内存速度作为存取持久化数据的标杆（同步化处理），而不是以</a:t>
            </a:r>
            <a:r>
              <a:rPr lang="en-US" altLang="zh-CN" sz="1800" kern="1200" dirty="0">
                <a:solidFill>
                  <a:prstClr val="black"/>
                </a:solidFill>
                <a:latin typeface="Microsoft YaHei" panose="020B0503020204020204" pitchFamily="34" charset="-122"/>
                <a:ea typeface="Microsoft YaHei" panose="020B0503020204020204" pitchFamily="34" charset="-122"/>
                <a:cs typeface="+mn-cs"/>
              </a:rPr>
              <a:t>SSD</a:t>
            </a:r>
            <a:r>
              <a:rPr lang="zh-CN" altLang="en-US" sz="1800" kern="1200" dirty="0">
                <a:solidFill>
                  <a:prstClr val="black"/>
                </a:solidFill>
                <a:latin typeface="Microsoft YaHei" panose="020B0503020204020204" pitchFamily="34" charset="-122"/>
                <a:ea typeface="Microsoft YaHei" panose="020B0503020204020204" pitchFamily="34" charset="-122"/>
                <a:cs typeface="+mn-cs"/>
              </a:rPr>
              <a:t>等存储设备，或者是文件接口来定（异步化处理）。</a:t>
            </a:r>
            <a:r>
              <a:rPr lang="zh-CN" altLang="en-US" sz="1800" kern="1200" dirty="0">
                <a:solidFill>
                  <a:srgbClr val="FFC000"/>
                </a:solidFill>
                <a:latin typeface="Microsoft YaHei" panose="020B0503020204020204" pitchFamily="34" charset="-122"/>
                <a:ea typeface="Microsoft YaHei" panose="020B0503020204020204" pitchFamily="34" charset="-122"/>
                <a:cs typeface="+mn-cs"/>
              </a:rPr>
              <a:t>（正在发生）</a:t>
            </a:r>
            <a:endParaRPr lang="en-US" altLang="zh-CN" sz="1800" kern="1200" dirty="0">
              <a:solidFill>
                <a:srgbClr val="FFC000"/>
              </a:solidFill>
              <a:latin typeface="Microsoft YaHei" panose="020B0503020204020204" pitchFamily="34" charset="-122"/>
              <a:ea typeface="Microsoft YaHei" panose="020B0503020204020204" pitchFamily="34" charset="-122"/>
              <a:cs typeface="+mn-cs"/>
            </a:endParaRPr>
          </a:p>
          <a:p>
            <a:pPr marL="285750" lvl="0" indent="-285750">
              <a:lnSpc>
                <a:spcPct val="100000"/>
              </a:lnSpc>
              <a:spcBef>
                <a:spcPts val="1000"/>
              </a:spcBef>
              <a:buClrTx/>
              <a:buSzTx/>
              <a:buFont typeface="Courier New" panose="02070309020205020404" pitchFamily="49" charset="0"/>
              <a:buChar char="o"/>
            </a:pPr>
            <a:r>
              <a:rPr lang="zh-CN" altLang="en-US" sz="1800" kern="1200" dirty="0">
                <a:solidFill>
                  <a:schemeClr val="tx1"/>
                </a:solidFill>
                <a:latin typeface="Microsoft YaHei" panose="020B0503020204020204" pitchFamily="34" charset="-122"/>
                <a:ea typeface="Microsoft YaHei" panose="020B0503020204020204" pitchFamily="34" charset="-122"/>
                <a:cs typeface="+mn-cs"/>
              </a:rPr>
              <a:t>按需高并发</a:t>
            </a:r>
            <a:r>
              <a:rPr lang="en-US" altLang="zh-CN" sz="1800" kern="1200" dirty="0">
                <a:solidFill>
                  <a:schemeClr val="tx1"/>
                </a:solidFill>
                <a:latin typeface="Microsoft YaHei" panose="020B0503020204020204" pitchFamily="34" charset="-122"/>
                <a:ea typeface="Microsoft YaHei" panose="020B0503020204020204" pitchFamily="34" charset="-122"/>
                <a:cs typeface="+mn-cs"/>
              </a:rPr>
              <a:t>on-demand large scale parallelism</a:t>
            </a:r>
            <a:r>
              <a:rPr lang="zh-CN" altLang="en-US" sz="1800" kern="1200" dirty="0">
                <a:solidFill>
                  <a:schemeClr val="tx1"/>
                </a:solidFill>
                <a:latin typeface="Microsoft YaHei" panose="020B0503020204020204" pitchFamily="34" charset="-122"/>
                <a:ea typeface="Microsoft YaHei" panose="020B0503020204020204" pitchFamily="34" charset="-122"/>
                <a:cs typeface="+mn-cs"/>
              </a:rPr>
              <a:t>的使用。</a:t>
            </a:r>
            <a:r>
              <a:rPr lang="zh-CN" altLang="en-US" sz="1800" kern="1200" dirty="0">
                <a:solidFill>
                  <a:srgbClr val="FFC000"/>
                </a:solidFill>
                <a:latin typeface="Microsoft YaHei" panose="020B0503020204020204" pitchFamily="34" charset="-122"/>
                <a:ea typeface="Microsoft YaHei" panose="020B0503020204020204" pitchFamily="34" charset="-122"/>
                <a:cs typeface="+mn-cs"/>
              </a:rPr>
              <a:t>（初期）</a:t>
            </a:r>
            <a:endParaRPr lang="en-US" altLang="zh-CN" sz="1800" kern="1200" dirty="0">
              <a:solidFill>
                <a:srgbClr val="FFC000"/>
              </a:solidFill>
              <a:latin typeface="Microsoft YaHei" panose="020B0503020204020204" pitchFamily="34" charset="-122"/>
              <a:ea typeface="Microsoft YaHei" panose="020B0503020204020204" pitchFamily="34" charset="-122"/>
              <a:cs typeface="+mn-cs"/>
            </a:endParaRPr>
          </a:p>
          <a:p>
            <a:pPr marL="0" lvl="0" indent="0">
              <a:lnSpc>
                <a:spcPct val="100000"/>
              </a:lnSpc>
              <a:spcBef>
                <a:spcPts val="1000"/>
              </a:spcBef>
              <a:buClrTx/>
              <a:buSzTx/>
            </a:pPr>
            <a:endParaRPr lang="en-US" altLang="zh-CN" sz="1800" kern="1200" dirty="0">
              <a:solidFill>
                <a:prstClr val="black"/>
              </a:solidFill>
              <a:latin typeface="Microsoft YaHei" panose="020B0503020204020204" pitchFamily="34" charset="-122"/>
              <a:ea typeface="Microsoft YaHei" panose="020B0503020204020204" pitchFamily="34" charset="-122"/>
              <a:cs typeface="+mn-cs"/>
            </a:endParaRPr>
          </a:p>
          <a:p>
            <a:pPr marL="0" lvl="0" indent="0">
              <a:lnSpc>
                <a:spcPct val="100000"/>
              </a:lnSpc>
              <a:spcBef>
                <a:spcPts val="1000"/>
              </a:spcBef>
              <a:buClrTx/>
              <a:buSzTx/>
            </a:pPr>
            <a:r>
              <a:rPr lang="zh-CN" altLang="en-US" sz="2000" kern="1200" dirty="0">
                <a:solidFill>
                  <a:prstClr val="black"/>
                </a:solidFill>
                <a:latin typeface="Microsoft YaHei" panose="020B0503020204020204" pitchFamily="34" charset="-122"/>
                <a:ea typeface="Microsoft YaHei" panose="020B0503020204020204" pitchFamily="34" charset="-122"/>
                <a:cs typeface="+mn-cs"/>
              </a:rPr>
              <a:t>其主要的使能技术是：</a:t>
            </a:r>
            <a:endParaRPr lang="en-US" altLang="zh-CN" sz="2000" kern="1200" dirty="0">
              <a:solidFill>
                <a:prstClr val="black"/>
              </a:solidFill>
              <a:latin typeface="Microsoft YaHei" panose="020B0503020204020204" pitchFamily="34" charset="-122"/>
              <a:ea typeface="Microsoft YaHei" panose="020B0503020204020204" pitchFamily="34" charset="-122"/>
              <a:cs typeface="+mn-cs"/>
            </a:endParaRPr>
          </a:p>
          <a:p>
            <a:pPr marL="285750" indent="-285750">
              <a:lnSpc>
                <a:spcPct val="100000"/>
              </a:lnSpc>
              <a:spcBef>
                <a:spcPts val="1000"/>
              </a:spcBef>
              <a:buClrTx/>
              <a:buSzTx/>
              <a:buFont typeface="Courier New" panose="02070309020205020404" pitchFamily="49" charset="0"/>
              <a:buChar char="o"/>
            </a:pPr>
            <a:r>
              <a:rPr lang="zh-CN" altLang="en-US" sz="1800" kern="1200" dirty="0">
                <a:solidFill>
                  <a:prstClr val="black"/>
                </a:solidFill>
                <a:latin typeface="Microsoft YaHei" panose="020B0503020204020204" pitchFamily="34" charset="-122"/>
                <a:ea typeface="Microsoft YaHei" panose="020B0503020204020204" pitchFamily="34" charset="-122"/>
              </a:rPr>
              <a:t>内存颗粒，内存控制器的进步和内存通道的增加，导致的内存带宽的持续增加。</a:t>
            </a:r>
            <a:endParaRPr lang="en-US" altLang="zh-CN" sz="1800" kern="1200" dirty="0">
              <a:solidFill>
                <a:prstClr val="black"/>
              </a:solidFill>
              <a:latin typeface="Microsoft YaHei" panose="020B0503020204020204" pitchFamily="34" charset="-122"/>
              <a:ea typeface="Microsoft YaHei" panose="020B0503020204020204" pitchFamily="34" charset="-122"/>
            </a:endParaRPr>
          </a:p>
          <a:p>
            <a:pPr marL="285750" lvl="0" indent="-285750">
              <a:lnSpc>
                <a:spcPct val="100000"/>
              </a:lnSpc>
              <a:spcBef>
                <a:spcPts val="1000"/>
              </a:spcBef>
              <a:buClrTx/>
              <a:buSzTx/>
              <a:buFont typeface="Courier New" panose="02070309020205020404" pitchFamily="49" charset="0"/>
              <a:buChar char="o"/>
            </a:pPr>
            <a:r>
              <a:rPr lang="zh-CN" altLang="en-US" sz="1800" kern="1200" dirty="0">
                <a:solidFill>
                  <a:prstClr val="black"/>
                </a:solidFill>
                <a:latin typeface="Microsoft YaHei" panose="020B0503020204020204" pitchFamily="34" charset="-122"/>
                <a:ea typeface="Microsoft YaHei" panose="020B0503020204020204" pitchFamily="34" charset="-122"/>
                <a:cs typeface="+mn-cs"/>
              </a:rPr>
              <a:t>大规模内存压缩技术，单节点内存可以承载更多的数据。</a:t>
            </a:r>
            <a:endParaRPr lang="en-US" altLang="zh-CN" sz="1800" kern="1200" dirty="0">
              <a:solidFill>
                <a:prstClr val="black"/>
              </a:solidFill>
              <a:latin typeface="Microsoft YaHei" panose="020B0503020204020204" pitchFamily="34" charset="-122"/>
              <a:ea typeface="Microsoft YaHei" panose="020B0503020204020204" pitchFamily="34" charset="-122"/>
              <a:cs typeface="+mn-cs"/>
            </a:endParaRPr>
          </a:p>
          <a:p>
            <a:pPr marL="285750" lvl="0" indent="-285750">
              <a:lnSpc>
                <a:spcPct val="100000"/>
              </a:lnSpc>
              <a:spcBef>
                <a:spcPts val="1000"/>
              </a:spcBef>
              <a:buClrTx/>
              <a:buSzTx/>
              <a:buFont typeface="Courier New" panose="02070309020205020404" pitchFamily="49" charset="0"/>
              <a:buChar char="o"/>
            </a:pPr>
            <a:r>
              <a:rPr lang="en-US" altLang="zh-CN" sz="1800" kern="1200" dirty="0">
                <a:solidFill>
                  <a:prstClr val="black"/>
                </a:solidFill>
                <a:latin typeface="Microsoft YaHei" panose="020B0503020204020204" pitchFamily="34" charset="-122"/>
                <a:ea typeface="Microsoft YaHei" panose="020B0503020204020204" pitchFamily="34" charset="-122"/>
                <a:cs typeface="+mn-cs"/>
              </a:rPr>
              <a:t>RDMA</a:t>
            </a:r>
            <a:r>
              <a:rPr lang="zh-CN" altLang="en-US" sz="1800" kern="1200" dirty="0">
                <a:solidFill>
                  <a:prstClr val="black"/>
                </a:solidFill>
                <a:latin typeface="Microsoft YaHei" panose="020B0503020204020204" pitchFamily="34" charset="-122"/>
                <a:ea typeface="Microsoft YaHei" panose="020B0503020204020204" pitchFamily="34" charset="-122"/>
                <a:cs typeface="+mn-cs"/>
              </a:rPr>
              <a:t>，内存容量不再受限于单节点容量。</a:t>
            </a:r>
            <a:endParaRPr lang="en-US" altLang="zh-CN" sz="1800" kern="1200" dirty="0">
              <a:solidFill>
                <a:prstClr val="black"/>
              </a:solidFill>
              <a:latin typeface="Microsoft YaHei" panose="020B0503020204020204" pitchFamily="34" charset="-122"/>
              <a:ea typeface="Microsoft YaHei" panose="020B0503020204020204" pitchFamily="34" charset="-122"/>
              <a:cs typeface="+mn-cs"/>
            </a:endParaRPr>
          </a:p>
          <a:p>
            <a:pPr marL="285750" lvl="0" indent="-285750">
              <a:lnSpc>
                <a:spcPct val="100000"/>
              </a:lnSpc>
              <a:spcBef>
                <a:spcPts val="1000"/>
              </a:spcBef>
              <a:buClrTx/>
              <a:buSzTx/>
              <a:buFont typeface="Courier New" panose="02070309020205020404" pitchFamily="49" charset="0"/>
              <a:buChar char="o"/>
            </a:pPr>
            <a:r>
              <a:rPr lang="en-US" altLang="zh-CN" sz="1800" kern="1200" dirty="0">
                <a:solidFill>
                  <a:prstClr val="black"/>
                </a:solidFill>
                <a:latin typeface="Microsoft YaHei" panose="020B0503020204020204" pitchFamily="34" charset="-122"/>
                <a:ea typeface="Microsoft YaHei" panose="020B0503020204020204" pitchFamily="34" charset="-122"/>
                <a:cs typeface="+mn-cs"/>
              </a:rPr>
              <a:t>Persistent Memory</a:t>
            </a:r>
            <a:r>
              <a:rPr lang="zh-CN" altLang="en-US" sz="1800" kern="1200" dirty="0">
                <a:solidFill>
                  <a:prstClr val="black"/>
                </a:solidFill>
                <a:latin typeface="Microsoft YaHei" panose="020B0503020204020204" pitchFamily="34" charset="-122"/>
                <a:ea typeface="Microsoft YaHei" panose="020B0503020204020204" pitchFamily="34" charset="-122"/>
                <a:cs typeface="+mn-cs"/>
              </a:rPr>
              <a:t>，内存可以直接存取持久化数据。</a:t>
            </a:r>
            <a:endParaRPr lang="en-US" altLang="zh-CN" sz="1800" kern="1200" dirty="0">
              <a:solidFill>
                <a:prstClr val="black"/>
              </a:solidFill>
              <a:latin typeface="Microsoft YaHei" panose="020B0503020204020204" pitchFamily="34" charset="-122"/>
              <a:ea typeface="Microsoft YaHei" panose="020B0503020204020204" pitchFamily="34" charset="-122"/>
              <a:cs typeface="+mn-cs"/>
            </a:endParaRPr>
          </a:p>
          <a:p>
            <a:pPr marL="285750" lvl="0" indent="-285750">
              <a:lnSpc>
                <a:spcPct val="100000"/>
              </a:lnSpc>
              <a:spcBef>
                <a:spcPts val="1000"/>
              </a:spcBef>
              <a:buClrTx/>
              <a:buSzTx/>
              <a:buFont typeface="Courier New" panose="02070309020205020404" pitchFamily="49" charset="0"/>
              <a:buChar char="o"/>
            </a:pPr>
            <a:r>
              <a:rPr lang="zh-CN" altLang="en-US" sz="1800" kern="1200" dirty="0">
                <a:solidFill>
                  <a:prstClr val="black"/>
                </a:solidFill>
                <a:latin typeface="Microsoft YaHei" panose="020B0503020204020204" pitchFamily="34" charset="-122"/>
                <a:ea typeface="Microsoft YaHei" panose="020B0503020204020204" pitchFamily="34" charset="-122"/>
                <a:cs typeface="+mn-cs"/>
              </a:rPr>
              <a:t>支持分布式内存计算的运行框架。</a:t>
            </a:r>
            <a:r>
              <a:rPr lang="en-US" altLang="zh-CN" sz="1800" kern="1200" dirty="0">
                <a:solidFill>
                  <a:prstClr val="black"/>
                </a:solidFill>
                <a:latin typeface="Microsoft YaHei" panose="020B0503020204020204" pitchFamily="34" charset="-122"/>
                <a:ea typeface="Microsoft YaHei" panose="020B0503020204020204" pitchFamily="34" charset="-122"/>
                <a:cs typeface="+mn-cs"/>
              </a:rPr>
              <a:t>&lt;- </a:t>
            </a:r>
            <a:r>
              <a:rPr lang="zh-CN" altLang="en-US" sz="1800" kern="1200" dirty="0">
                <a:solidFill>
                  <a:srgbClr val="0070C0"/>
                </a:solidFill>
                <a:latin typeface="Microsoft YaHei" panose="020B0503020204020204" pitchFamily="34" charset="-122"/>
                <a:ea typeface="Microsoft YaHei" panose="020B0503020204020204" pitchFamily="34" charset="-122"/>
                <a:cs typeface="+mn-cs"/>
              </a:rPr>
              <a:t>发力点</a:t>
            </a:r>
            <a:endParaRPr lang="en-US" altLang="zh-CN" sz="1800" kern="1200" dirty="0">
              <a:solidFill>
                <a:srgbClr val="0070C0"/>
              </a:solidFill>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24496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432CE4-7D10-4744-9B2B-9D3950F2B4FE}"/>
              </a:ext>
            </a:extLst>
          </p:cNvPr>
          <p:cNvSpPr>
            <a:spLocks noGrp="1"/>
          </p:cNvSpPr>
          <p:nvPr>
            <p:ph type="sldNum" idx="12"/>
          </p:nvPr>
        </p:nvSpPr>
        <p:spPr/>
        <p:txBody>
          <a:bodyPr/>
          <a:lstStyle/>
          <a:p>
            <a:fld id="{00000000-1234-1234-1234-123412341234}" type="slidenum">
              <a:rPr lang="en-US" smtClean="0"/>
              <a:pPr/>
              <a:t>3</a:t>
            </a:fld>
            <a:endParaRPr lang="en-US"/>
          </a:p>
        </p:txBody>
      </p:sp>
      <p:sp>
        <p:nvSpPr>
          <p:cNvPr id="3" name="Subtitle 2">
            <a:extLst>
              <a:ext uri="{FF2B5EF4-FFF2-40B4-BE49-F238E27FC236}">
                <a16:creationId xmlns:a16="http://schemas.microsoft.com/office/drawing/2014/main" id="{14E132C5-11F4-457C-8945-7DC47E98D40E}"/>
              </a:ext>
            </a:extLst>
          </p:cNvPr>
          <p:cNvSpPr>
            <a:spLocks noGrp="1"/>
          </p:cNvSpPr>
          <p:nvPr>
            <p:ph type="subTitle" idx="1"/>
          </p:nvPr>
        </p:nvSpPr>
        <p:spPr/>
        <p:txBody>
          <a:bodyPr/>
          <a:lstStyle/>
          <a:p>
            <a:r>
              <a:rPr lang="zh-CN" altLang="en-US" sz="3200" kern="1200" dirty="0">
                <a:solidFill>
                  <a:prstClr val="black"/>
                </a:solidFill>
                <a:latin typeface="Microsoft YaHei" panose="020B0503020204020204" pitchFamily="34" charset="-122"/>
                <a:ea typeface="Microsoft YaHei" panose="020B0503020204020204" pitchFamily="34" charset="-122"/>
                <a:cs typeface="+mn-cs"/>
              </a:rPr>
              <a:t>分布式内存计算的运行框架</a:t>
            </a:r>
            <a:endParaRPr lang="en-US" dirty="0"/>
          </a:p>
        </p:txBody>
      </p:sp>
      <p:sp>
        <p:nvSpPr>
          <p:cNvPr id="4" name="Text Placeholder 3">
            <a:extLst>
              <a:ext uri="{FF2B5EF4-FFF2-40B4-BE49-F238E27FC236}">
                <a16:creationId xmlns:a16="http://schemas.microsoft.com/office/drawing/2014/main" id="{43016E73-12F1-41A0-AE94-B5FBC927CB50}"/>
              </a:ext>
            </a:extLst>
          </p:cNvPr>
          <p:cNvSpPr>
            <a:spLocks noGrp="1"/>
          </p:cNvSpPr>
          <p:nvPr>
            <p:ph type="body" idx="2"/>
          </p:nvPr>
        </p:nvSpPr>
        <p:spPr>
          <a:xfrm>
            <a:off x="405150" y="1289656"/>
            <a:ext cx="10729365" cy="4278687"/>
          </a:xfrm>
        </p:spPr>
        <p:txBody>
          <a:bodyPr/>
          <a:lstStyle/>
          <a:p>
            <a:pPr marL="647693" indent="-342900">
              <a:buFont typeface="+mj-lt"/>
              <a:buAutoNum type="arabicPeriod"/>
            </a:pPr>
            <a:r>
              <a:rPr lang="zh-CN" altLang="en-US" sz="1800" dirty="0">
                <a:latin typeface="Microsoft YaHei" panose="020B0503020204020204" pitchFamily="34" charset="-122"/>
                <a:ea typeface="Microsoft YaHei" panose="020B0503020204020204" pitchFamily="34" charset="-122"/>
              </a:rPr>
              <a:t>需要提供：</a:t>
            </a:r>
            <a:endParaRPr lang="en-US" altLang="zh-CN" sz="1800" dirty="0">
              <a:latin typeface="Microsoft YaHei" panose="020B0503020204020204" pitchFamily="34" charset="-122"/>
              <a:ea typeface="Microsoft YaHei" panose="020B0503020204020204" pitchFamily="34" charset="-122"/>
            </a:endParaRPr>
          </a:p>
          <a:p>
            <a:pPr marL="1257278" lvl="1" indent="-342900">
              <a:buFont typeface="Courier New" panose="02070309020205020404" pitchFamily="49" charset="0"/>
              <a:buChar char="o"/>
            </a:pPr>
            <a:r>
              <a:rPr lang="zh-CN" altLang="en-US" sz="1600" dirty="0">
                <a:latin typeface="Microsoft YaHei" panose="020B0503020204020204" pitchFamily="34" charset="-122"/>
                <a:ea typeface="Microsoft YaHei" panose="020B0503020204020204" pitchFamily="34" charset="-122"/>
              </a:rPr>
              <a:t>极致的性能</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效率来匹配内存计算的性能</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效率。</a:t>
            </a:r>
            <a:endParaRPr lang="en-US" altLang="zh-CN" sz="1600" dirty="0">
              <a:latin typeface="Microsoft YaHei" panose="020B0503020204020204" pitchFamily="34" charset="-122"/>
              <a:ea typeface="Microsoft YaHei" panose="020B0503020204020204" pitchFamily="34" charset="-122"/>
            </a:endParaRPr>
          </a:p>
          <a:p>
            <a:pPr marL="1257278" lvl="1" indent="-342900">
              <a:buFont typeface="Courier New" panose="02070309020205020404" pitchFamily="49" charset="0"/>
              <a:buChar char="o"/>
            </a:pPr>
            <a:r>
              <a:rPr lang="zh-CN" altLang="en-US" sz="1600" dirty="0">
                <a:latin typeface="Microsoft YaHei" panose="020B0503020204020204" pitchFamily="34" charset="-122"/>
                <a:ea typeface="Microsoft YaHei" panose="020B0503020204020204" pitchFamily="34" charset="-122"/>
              </a:rPr>
              <a:t>极致的</a:t>
            </a:r>
            <a:r>
              <a:rPr lang="en-US" altLang="zh-CN" sz="1600" dirty="0">
                <a:latin typeface="Microsoft YaHei" panose="020B0503020204020204" pitchFamily="34" charset="-122"/>
                <a:ea typeface="Microsoft YaHei" panose="020B0503020204020204" pitchFamily="34" charset="-122"/>
              </a:rPr>
              <a:t>scalability</a:t>
            </a:r>
            <a:r>
              <a:rPr lang="zh-CN" altLang="en-US" sz="1600" dirty="0">
                <a:latin typeface="Microsoft YaHei" panose="020B0503020204020204" pitchFamily="34" charset="-122"/>
                <a:ea typeface="Microsoft YaHei" panose="020B0503020204020204" pitchFamily="34" charset="-122"/>
              </a:rPr>
              <a:t>来支持大规模分布式系统。</a:t>
            </a:r>
            <a:endParaRPr lang="en-US" altLang="zh-CN" sz="1600" dirty="0">
              <a:latin typeface="Microsoft YaHei" panose="020B0503020204020204" pitchFamily="34" charset="-122"/>
              <a:ea typeface="Microsoft YaHei" panose="020B0503020204020204" pitchFamily="34" charset="-122"/>
            </a:endParaRPr>
          </a:p>
          <a:p>
            <a:pPr marL="1257278" lvl="1" indent="-342900">
              <a:buFont typeface="Courier New" panose="02070309020205020404" pitchFamily="49" charset="0"/>
              <a:buChar char="o"/>
            </a:pPr>
            <a:r>
              <a:rPr lang="zh-CN" altLang="en-US" sz="1600" dirty="0">
                <a:latin typeface="Microsoft YaHei" panose="020B0503020204020204" pitchFamily="34" charset="-122"/>
                <a:ea typeface="Microsoft YaHei" panose="020B0503020204020204" pitchFamily="34" charset="-122"/>
              </a:rPr>
              <a:t>面向未来（计算</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介质</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网络）特性（规模</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时延</a:t>
            </a:r>
            <a:r>
              <a:rPr lang="en-US" altLang="zh-CN" sz="1600" dirty="0">
                <a:latin typeface="Microsoft YaHei" panose="020B0503020204020204" pitchFamily="34" charset="-122"/>
                <a:ea typeface="Microsoft YaHei" panose="020B0503020204020204" pitchFamily="34" charset="-122"/>
              </a:rPr>
              <a:t>/</a:t>
            </a:r>
            <a:r>
              <a:rPr lang="zh-CN" altLang="en-US" sz="1600" dirty="0">
                <a:latin typeface="Microsoft YaHei" panose="020B0503020204020204" pitchFamily="34" charset="-122"/>
                <a:ea typeface="Microsoft YaHei" panose="020B0503020204020204" pitchFamily="34" charset="-122"/>
              </a:rPr>
              <a:t>带宽）的编程模型和接口。</a:t>
            </a:r>
            <a:endParaRPr lang="en-US" altLang="zh-CN" sz="1600" dirty="0">
              <a:latin typeface="Microsoft YaHei" panose="020B0503020204020204" pitchFamily="34" charset="-122"/>
              <a:ea typeface="Microsoft YaHei" panose="020B0503020204020204" pitchFamily="34" charset="-122"/>
            </a:endParaRPr>
          </a:p>
          <a:p>
            <a:pPr marL="1257278" lvl="1" indent="-342900">
              <a:buFont typeface="Courier New" panose="02070309020205020404" pitchFamily="49" charset="0"/>
              <a:buChar char="o"/>
            </a:pPr>
            <a:r>
              <a:rPr lang="zh-CN" altLang="en-US" sz="1600" dirty="0">
                <a:latin typeface="Microsoft YaHei" panose="020B0503020204020204" pitchFamily="34" charset="-122"/>
                <a:ea typeface="Microsoft YaHei" panose="020B0503020204020204" pitchFamily="34" charset="-122"/>
              </a:rPr>
              <a:t>支持动态高并发。</a:t>
            </a:r>
            <a:endParaRPr lang="en-US" altLang="zh-CN" sz="1600" dirty="0">
              <a:latin typeface="Microsoft YaHei" panose="020B0503020204020204" pitchFamily="34" charset="-122"/>
              <a:ea typeface="Microsoft YaHei" panose="020B0503020204020204" pitchFamily="34" charset="-122"/>
            </a:endParaRPr>
          </a:p>
          <a:p>
            <a:pPr marL="1257278" lvl="1" indent="-342900">
              <a:buFont typeface="Courier New" panose="02070309020205020404" pitchFamily="49" charset="0"/>
              <a:buChar char="o"/>
            </a:pPr>
            <a:endParaRPr lang="en-US" altLang="zh-CN" sz="1600" dirty="0">
              <a:latin typeface="Microsoft YaHei" panose="020B0503020204020204" pitchFamily="34" charset="-122"/>
              <a:ea typeface="Microsoft YaHei" panose="020B0503020204020204" pitchFamily="34" charset="-122"/>
            </a:endParaRPr>
          </a:p>
          <a:p>
            <a:pPr marL="647693" indent="-342900">
              <a:buFont typeface="+mj-lt"/>
              <a:buAutoNum type="arabicPeriod"/>
            </a:pPr>
            <a:r>
              <a:rPr lang="zh-CN" altLang="en-US" sz="1800" dirty="0">
                <a:latin typeface="Microsoft YaHei" panose="020B0503020204020204" pitchFamily="34" charset="-122"/>
                <a:ea typeface="Microsoft YaHei" panose="020B0503020204020204" pitchFamily="34" charset="-122"/>
              </a:rPr>
              <a:t>现有的尝试</a:t>
            </a:r>
            <a:endParaRPr lang="en-US" altLang="zh-CN" sz="1800" dirty="0">
              <a:latin typeface="Microsoft YaHei" panose="020B0503020204020204" pitchFamily="34" charset="-122"/>
              <a:ea typeface="Microsoft YaHei" panose="020B0503020204020204" pitchFamily="34" charset="-122"/>
            </a:endParaRPr>
          </a:p>
          <a:p>
            <a:pPr marL="1257278" lvl="1" indent="-342900">
              <a:buFont typeface="Courier New" panose="02070309020205020404" pitchFamily="49" charset="0"/>
              <a:buChar char="o"/>
            </a:pPr>
            <a:r>
              <a:rPr lang="en-US" altLang="zh-CN" sz="1600" dirty="0">
                <a:latin typeface="Microsoft YaHei" panose="020B0503020204020204" pitchFamily="34" charset="-122"/>
                <a:ea typeface="Microsoft YaHei" panose="020B0503020204020204" pitchFamily="34" charset="-122"/>
              </a:rPr>
              <a:t>Remote</a:t>
            </a:r>
            <a:r>
              <a:rPr lang="zh-CN" altLang="en-US" sz="1600" dirty="0">
                <a:latin typeface="Microsoft YaHei" panose="020B0503020204020204" pitchFamily="34" charset="-122"/>
                <a:ea typeface="Microsoft YaHei" panose="020B0503020204020204" pitchFamily="34" charset="-122"/>
              </a:rPr>
              <a:t>内存访问型架构</a:t>
            </a:r>
            <a:endParaRPr lang="en-US" altLang="zh-CN" sz="1600" dirty="0">
              <a:latin typeface="Microsoft YaHei" panose="020B0503020204020204" pitchFamily="34" charset="-122"/>
              <a:ea typeface="Microsoft YaHei" panose="020B0503020204020204" pitchFamily="34" charset="-122"/>
            </a:endParaRPr>
          </a:p>
          <a:p>
            <a:pPr marL="1257278" lvl="1" indent="-342900">
              <a:buFont typeface="Courier New" panose="02070309020205020404" pitchFamily="49" charset="0"/>
              <a:buChar char="o"/>
            </a:pPr>
            <a:r>
              <a:rPr lang="zh-CN" altLang="en-US" sz="1600" dirty="0">
                <a:latin typeface="Microsoft YaHei" panose="020B0503020204020204" pitchFamily="34" charset="-122"/>
                <a:ea typeface="Microsoft YaHei" panose="020B0503020204020204" pitchFamily="34" charset="-122"/>
              </a:rPr>
              <a:t>内存与计算分离型的架构（</a:t>
            </a:r>
            <a:r>
              <a:rPr lang="en-US" altLang="zh-CN" sz="1600" dirty="0">
                <a:latin typeface="Microsoft YaHei" panose="020B0503020204020204" pitchFamily="34" charset="-122"/>
                <a:ea typeface="Microsoft YaHei" panose="020B0503020204020204" pitchFamily="34" charset="-122"/>
              </a:rPr>
              <a:t>Disaggregated Memory)</a:t>
            </a:r>
            <a:endParaRPr lang="en-US" sz="16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822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FBBA98-FDE5-42B6-B32B-67EBBCEEFEF5}"/>
              </a:ext>
            </a:extLst>
          </p:cNvPr>
          <p:cNvSpPr>
            <a:spLocks noGrp="1"/>
          </p:cNvSpPr>
          <p:nvPr>
            <p:ph type="sldNum" idx="12"/>
          </p:nvPr>
        </p:nvSpPr>
        <p:spPr/>
        <p:txBody>
          <a:bodyPr/>
          <a:lstStyle/>
          <a:p>
            <a:fld id="{00000000-1234-1234-1234-123412341234}" type="slidenum">
              <a:rPr lang="en-US" smtClean="0"/>
              <a:pPr/>
              <a:t>4</a:t>
            </a:fld>
            <a:endParaRPr lang="en-US"/>
          </a:p>
        </p:txBody>
      </p:sp>
      <p:sp>
        <p:nvSpPr>
          <p:cNvPr id="3" name="Subtitle 2">
            <a:extLst>
              <a:ext uri="{FF2B5EF4-FFF2-40B4-BE49-F238E27FC236}">
                <a16:creationId xmlns:a16="http://schemas.microsoft.com/office/drawing/2014/main" id="{CF555243-00B7-4219-BB55-D4464885F5CA}"/>
              </a:ext>
            </a:extLst>
          </p:cNvPr>
          <p:cNvSpPr>
            <a:spLocks noGrp="1"/>
          </p:cNvSpPr>
          <p:nvPr>
            <p:ph type="subTitle" idx="1"/>
          </p:nvPr>
        </p:nvSpPr>
        <p:spPr>
          <a:xfrm>
            <a:off x="735486" y="311258"/>
            <a:ext cx="10736445" cy="607808"/>
          </a:xfrm>
        </p:spPr>
        <p:txBody>
          <a:bodyPr/>
          <a:lstStyle/>
          <a:p>
            <a:r>
              <a:rPr lang="en-US" altLang="zh-CN" dirty="0"/>
              <a:t>Remote</a:t>
            </a:r>
            <a:r>
              <a:rPr lang="zh-CN" altLang="en-US" dirty="0"/>
              <a:t>内存访问型架构</a:t>
            </a:r>
            <a:endParaRPr lang="en-US" dirty="0"/>
          </a:p>
        </p:txBody>
      </p:sp>
      <p:sp>
        <p:nvSpPr>
          <p:cNvPr id="4" name="Text Placeholder 3">
            <a:extLst>
              <a:ext uri="{FF2B5EF4-FFF2-40B4-BE49-F238E27FC236}">
                <a16:creationId xmlns:a16="http://schemas.microsoft.com/office/drawing/2014/main" id="{641A6230-E833-4D88-8862-3934DCC2F3FC}"/>
              </a:ext>
            </a:extLst>
          </p:cNvPr>
          <p:cNvSpPr>
            <a:spLocks noGrp="1"/>
          </p:cNvSpPr>
          <p:nvPr>
            <p:ph type="body" idx="2"/>
          </p:nvPr>
        </p:nvSpPr>
        <p:spPr>
          <a:xfrm>
            <a:off x="246868" y="1039946"/>
            <a:ext cx="8070195" cy="4278687"/>
          </a:xfrm>
        </p:spPr>
        <p:txBody>
          <a:bodyPr/>
          <a:lstStyle/>
          <a:p>
            <a:pPr marL="761993" indent="-457200">
              <a:buFont typeface="+mj-lt"/>
              <a:buAutoNum type="arabicPeriod"/>
            </a:pPr>
            <a:r>
              <a:rPr lang="zh-CN" altLang="en-US" dirty="0"/>
              <a:t>异地处理器开放部分内存共享给统一的内存资源池</a:t>
            </a:r>
            <a:endParaRPr lang="en-US" altLang="zh-CN" dirty="0"/>
          </a:p>
          <a:p>
            <a:pPr marL="761993" indent="-457200">
              <a:buFont typeface="+mj-lt"/>
              <a:buAutoNum type="arabicPeriod"/>
            </a:pPr>
            <a:r>
              <a:rPr lang="zh-CN" altLang="en-US" dirty="0"/>
              <a:t>同构于曾经流行的分布共享内存（</a:t>
            </a:r>
            <a:r>
              <a:rPr lang="en-US" altLang="zh-CN" dirty="0"/>
              <a:t>Distributed Shared Memory</a:t>
            </a:r>
            <a:r>
              <a:rPr lang="zh-CN" altLang="en-US" dirty="0"/>
              <a:t>）</a:t>
            </a:r>
            <a:endParaRPr lang="en-US" altLang="zh-CN" dirty="0"/>
          </a:p>
          <a:p>
            <a:pPr marL="761993" indent="-457200">
              <a:buFont typeface="+mj-lt"/>
              <a:buAutoNum type="arabicPeriod"/>
            </a:pPr>
            <a:r>
              <a:rPr lang="zh-CN" altLang="en-US" dirty="0"/>
              <a:t>早期经典</a:t>
            </a:r>
            <a:r>
              <a:rPr lang="en-US" altLang="zh-CN" dirty="0"/>
              <a:t>DSM</a:t>
            </a:r>
          </a:p>
          <a:p>
            <a:pPr marL="1371578" lvl="1" indent="-457200">
              <a:buFont typeface="Courier New" panose="02070309020205020404" pitchFamily="49" charset="0"/>
              <a:buChar char="o"/>
            </a:pPr>
            <a:r>
              <a:rPr lang="zh-CN" altLang="en-US" dirty="0"/>
              <a:t>提供统一的共享内存地址空间</a:t>
            </a:r>
            <a:endParaRPr lang="en-US" altLang="zh-CN" dirty="0"/>
          </a:p>
          <a:p>
            <a:pPr marL="1371578" lvl="1" indent="-457200">
              <a:buFont typeface="Courier New" panose="02070309020205020404" pitchFamily="49" charset="0"/>
              <a:buChar char="o"/>
            </a:pPr>
            <a:r>
              <a:rPr lang="zh-CN" altLang="en-US" dirty="0"/>
              <a:t>编程与使用与单机系统有延续性，培训成本低</a:t>
            </a:r>
            <a:endParaRPr lang="en-US" altLang="zh-CN" dirty="0"/>
          </a:p>
          <a:p>
            <a:pPr marL="1371578" lvl="1" indent="-457200">
              <a:buFont typeface="Courier New" panose="02070309020205020404" pitchFamily="49" charset="0"/>
              <a:buChar char="o"/>
            </a:pPr>
            <a:r>
              <a:rPr lang="zh-CN" altLang="en-US" dirty="0">
                <a:solidFill>
                  <a:schemeClr val="tx1"/>
                </a:solidFill>
              </a:rPr>
              <a:t>但是，因其无法体现</a:t>
            </a:r>
            <a:r>
              <a:rPr lang="en-US" altLang="zh-CN" dirty="0">
                <a:solidFill>
                  <a:schemeClr val="tx1"/>
                </a:solidFill>
              </a:rPr>
              <a:t>NUMA</a:t>
            </a:r>
            <a:r>
              <a:rPr lang="zh-CN" altLang="en-US" dirty="0">
                <a:solidFill>
                  <a:schemeClr val="tx1"/>
                </a:solidFill>
              </a:rPr>
              <a:t>以及本地和异地内存的性能差异，整体性能较差</a:t>
            </a:r>
            <a:endParaRPr lang="en-US" altLang="zh-CN" dirty="0">
              <a:solidFill>
                <a:schemeClr val="tx1"/>
              </a:solidFill>
            </a:endParaRPr>
          </a:p>
          <a:p>
            <a:pPr marL="761993" indent="-457200">
              <a:buFont typeface="+mj-lt"/>
              <a:buAutoNum type="arabicPeriod"/>
            </a:pPr>
            <a:r>
              <a:rPr lang="zh-CN" altLang="en-US" dirty="0"/>
              <a:t>现代</a:t>
            </a:r>
            <a:r>
              <a:rPr lang="en-US" altLang="zh-CN" dirty="0"/>
              <a:t>DSM</a:t>
            </a:r>
          </a:p>
          <a:p>
            <a:pPr marL="1371578" lvl="1" indent="-457200">
              <a:buFont typeface="Courier New" panose="02070309020205020404" pitchFamily="49" charset="0"/>
              <a:buChar char="o"/>
            </a:pPr>
            <a:r>
              <a:rPr lang="zh-CN" altLang="en-US" dirty="0"/>
              <a:t>利用了</a:t>
            </a:r>
            <a:r>
              <a:rPr lang="en-US" altLang="zh-CN" dirty="0"/>
              <a:t>RDMA</a:t>
            </a:r>
            <a:r>
              <a:rPr lang="zh-CN" altLang="en-US" dirty="0"/>
              <a:t>技术</a:t>
            </a:r>
            <a:endParaRPr lang="en-US" altLang="zh-CN" dirty="0"/>
          </a:p>
          <a:p>
            <a:pPr marL="1371578" lvl="1" indent="-457200">
              <a:buFont typeface="Courier New" panose="02070309020205020404" pitchFamily="49" charset="0"/>
              <a:buChar char="o"/>
            </a:pPr>
            <a:r>
              <a:rPr lang="zh-CN" altLang="en-US" dirty="0"/>
              <a:t>加入了对处理器的</a:t>
            </a:r>
            <a:r>
              <a:rPr lang="en-US" altLang="zh-CN" dirty="0"/>
              <a:t>NUMA</a:t>
            </a:r>
            <a:r>
              <a:rPr lang="zh-CN" altLang="en-US" dirty="0"/>
              <a:t>和异地内存访问带来的性能差异的考量。</a:t>
            </a:r>
            <a:endParaRPr lang="en-US" altLang="zh-CN" dirty="0"/>
          </a:p>
          <a:p>
            <a:pPr marL="761993" indent="-457200">
              <a:buFont typeface="+mj-lt"/>
              <a:buAutoNum type="arabicPeriod"/>
            </a:pPr>
            <a:r>
              <a:rPr lang="zh-CN" altLang="en-US" dirty="0"/>
              <a:t>优点</a:t>
            </a:r>
            <a:endParaRPr lang="en-US" altLang="zh-CN" dirty="0"/>
          </a:p>
          <a:p>
            <a:pPr marL="1371578" lvl="1" indent="-457200">
              <a:buFont typeface="Courier New" panose="02070309020205020404" pitchFamily="49" charset="0"/>
              <a:buChar char="o"/>
            </a:pPr>
            <a:r>
              <a:rPr lang="zh-CN" altLang="en-US" dirty="0"/>
              <a:t>基本不需要使用特殊硬件。利用目前现有的通用服务器加高速</a:t>
            </a:r>
            <a:r>
              <a:rPr lang="en-US" altLang="zh-CN" dirty="0"/>
              <a:t>RDMA</a:t>
            </a:r>
            <a:r>
              <a:rPr lang="zh-CN" altLang="en-US" dirty="0"/>
              <a:t>网络就可以搭建，布设成本较低。</a:t>
            </a:r>
            <a:endParaRPr lang="en-US" altLang="zh-CN" dirty="0"/>
          </a:p>
          <a:p>
            <a:pPr marL="1371578" lvl="1" indent="-457200">
              <a:buFont typeface="Courier New" panose="02070309020205020404" pitchFamily="49" charset="0"/>
              <a:buChar char="o"/>
            </a:pPr>
            <a:r>
              <a:rPr lang="zh-CN" altLang="en-US" dirty="0"/>
              <a:t>对应某个内存池空间，总有对应的当地计算节点可以高速访问</a:t>
            </a:r>
            <a:endParaRPr lang="en-US" altLang="zh-CN" dirty="0"/>
          </a:p>
          <a:p>
            <a:pPr marL="761993" indent="-457200">
              <a:buFont typeface="+mj-lt"/>
              <a:buAutoNum type="arabicPeriod"/>
            </a:pPr>
            <a:r>
              <a:rPr lang="zh-CN" altLang="en-US" dirty="0"/>
              <a:t>缺点</a:t>
            </a:r>
            <a:endParaRPr lang="en-US" altLang="zh-CN" dirty="0"/>
          </a:p>
          <a:p>
            <a:pPr marL="1371578" lvl="1" indent="-457200">
              <a:buFont typeface="Courier New" panose="02070309020205020404" pitchFamily="49" charset="0"/>
              <a:buChar char="o"/>
            </a:pPr>
            <a:r>
              <a:rPr lang="zh-CN" altLang="en-US" dirty="0"/>
              <a:t>故障模块还是单个</a:t>
            </a:r>
            <a:r>
              <a:rPr lang="en-US" altLang="zh-CN" dirty="0"/>
              <a:t>server</a:t>
            </a:r>
            <a:r>
              <a:rPr lang="zh-CN" altLang="en-US" dirty="0"/>
              <a:t>。一旦某个</a:t>
            </a:r>
            <a:r>
              <a:rPr lang="en-US" altLang="zh-CN" dirty="0"/>
              <a:t>server</a:t>
            </a:r>
            <a:r>
              <a:rPr lang="zh-CN" altLang="en-US" dirty="0"/>
              <a:t>宕机或重启，计算与存储都会受到影响。</a:t>
            </a:r>
            <a:endParaRPr lang="en-US" altLang="zh-CN" dirty="0"/>
          </a:p>
          <a:p>
            <a:pPr marL="1371578" lvl="1" indent="-457200">
              <a:buFont typeface="Courier New" panose="02070309020205020404" pitchFamily="49" charset="0"/>
              <a:buChar char="o"/>
            </a:pPr>
            <a:r>
              <a:rPr lang="zh-CN" altLang="en-US" dirty="0"/>
              <a:t>由于编程思路还是单机多线程思路，无法实现大并发的有效使用，限制了系统的规模。</a:t>
            </a:r>
            <a:endParaRPr lang="en-US" altLang="zh-CN" dirty="0"/>
          </a:p>
          <a:p>
            <a:pPr marL="1257278" lvl="1" indent="-342900">
              <a:buFont typeface="Courier New" panose="02070309020205020404" pitchFamily="49" charset="0"/>
              <a:buChar char="o"/>
            </a:pPr>
            <a:endParaRPr lang="en-US" altLang="zh-CN" dirty="0"/>
          </a:p>
          <a:p>
            <a:pPr marL="304793" indent="0"/>
            <a:endParaRPr lang="en-US" altLang="zh-CN" dirty="0"/>
          </a:p>
          <a:p>
            <a:pPr marL="1371578" lvl="1" indent="-457200">
              <a:buFont typeface="Courier New" panose="02070309020205020404" pitchFamily="49" charset="0"/>
              <a:buChar char="o"/>
            </a:pPr>
            <a:endParaRPr lang="en-US" altLang="zh-CN" dirty="0"/>
          </a:p>
          <a:p>
            <a:pPr marL="1371578" lvl="1" indent="-457200">
              <a:buFont typeface="+mj-lt"/>
              <a:buAutoNum type="arabicPeriod"/>
            </a:pPr>
            <a:endParaRPr lang="en-US" altLang="zh-CN" dirty="0"/>
          </a:p>
          <a:p>
            <a:pPr marL="1371578" lvl="1" indent="-457200">
              <a:buFont typeface="Courier New" panose="02070309020205020404" pitchFamily="49" charset="0"/>
              <a:buChar char="o"/>
            </a:pPr>
            <a:endParaRPr lang="en-US" altLang="zh-CN" dirty="0"/>
          </a:p>
          <a:p>
            <a:pPr marL="1371578" lvl="1" indent="-457200">
              <a:buFont typeface="Courier New" panose="02070309020205020404" pitchFamily="49" charset="0"/>
              <a:buChar char="o"/>
            </a:pPr>
            <a:endParaRPr lang="en-US" altLang="zh-CN" dirty="0"/>
          </a:p>
        </p:txBody>
      </p:sp>
      <p:sp>
        <p:nvSpPr>
          <p:cNvPr id="7" name="Rectangle: Rounded Corners 6">
            <a:extLst>
              <a:ext uri="{FF2B5EF4-FFF2-40B4-BE49-F238E27FC236}">
                <a16:creationId xmlns:a16="http://schemas.microsoft.com/office/drawing/2014/main" id="{0E7A77E6-8595-4FF2-B730-72232AFDCA3F}"/>
              </a:ext>
            </a:extLst>
          </p:cNvPr>
          <p:cNvSpPr/>
          <p:nvPr/>
        </p:nvSpPr>
        <p:spPr>
          <a:xfrm>
            <a:off x="8782488" y="1653975"/>
            <a:ext cx="2797561" cy="1847386"/>
          </a:xfrm>
          <a:prstGeom prst="roundRect">
            <a:avLst>
              <a:gd name="adj" fmla="val 26270"/>
            </a:avLst>
          </a:prstGeom>
        </p:spPr>
        <p:style>
          <a:lnRef idx="2">
            <a:schemeClr val="accent6"/>
          </a:lnRef>
          <a:fillRef idx="1">
            <a:schemeClr val="lt1"/>
          </a:fillRef>
          <a:effectRef idx="0">
            <a:schemeClr val="accent6"/>
          </a:effectRef>
          <a:fontRef idx="minor">
            <a:schemeClr val="dk1"/>
          </a:fontRef>
        </p:style>
        <p:txBody>
          <a:bodyPr tIns="0" rtlCol="0" anchor="t" anchorCtr="0"/>
          <a:lstStyle/>
          <a:p>
            <a:pPr algn="ctr"/>
            <a:r>
              <a:rPr lang="en-US" dirty="0"/>
              <a:t>Local Node</a:t>
            </a:r>
          </a:p>
        </p:txBody>
      </p:sp>
      <p:sp>
        <p:nvSpPr>
          <p:cNvPr id="9" name="Oval 8">
            <a:extLst>
              <a:ext uri="{FF2B5EF4-FFF2-40B4-BE49-F238E27FC236}">
                <a16:creationId xmlns:a16="http://schemas.microsoft.com/office/drawing/2014/main" id="{6C5D928C-503F-4A40-A4BB-BAF5EC1B9933}"/>
              </a:ext>
            </a:extLst>
          </p:cNvPr>
          <p:cNvSpPr/>
          <p:nvPr/>
        </p:nvSpPr>
        <p:spPr>
          <a:xfrm>
            <a:off x="8560648" y="3974657"/>
            <a:ext cx="3241245" cy="5268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Fast Interconnect</a:t>
            </a:r>
          </a:p>
        </p:txBody>
      </p:sp>
      <p:sp>
        <p:nvSpPr>
          <p:cNvPr id="11" name="Rectangle 10">
            <a:extLst>
              <a:ext uri="{FF2B5EF4-FFF2-40B4-BE49-F238E27FC236}">
                <a16:creationId xmlns:a16="http://schemas.microsoft.com/office/drawing/2014/main" id="{758DAF7A-09CE-4765-B7C6-FBDADBA8BE30}"/>
              </a:ext>
            </a:extLst>
          </p:cNvPr>
          <p:cNvSpPr/>
          <p:nvPr/>
        </p:nvSpPr>
        <p:spPr>
          <a:xfrm>
            <a:off x="9521190" y="2180247"/>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DRAM/PM</a:t>
            </a:r>
          </a:p>
        </p:txBody>
      </p:sp>
      <p:sp>
        <p:nvSpPr>
          <p:cNvPr id="13" name="Rectangle 12">
            <a:extLst>
              <a:ext uri="{FF2B5EF4-FFF2-40B4-BE49-F238E27FC236}">
                <a16:creationId xmlns:a16="http://schemas.microsoft.com/office/drawing/2014/main" id="{C86C09E9-4DF8-4BC6-8D2B-F6B492BCE232}"/>
              </a:ext>
            </a:extLst>
          </p:cNvPr>
          <p:cNvSpPr/>
          <p:nvPr/>
        </p:nvSpPr>
        <p:spPr>
          <a:xfrm>
            <a:off x="9521190" y="2608400"/>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a:t>
            </a:r>
          </a:p>
        </p:txBody>
      </p:sp>
      <p:sp>
        <p:nvSpPr>
          <p:cNvPr id="14" name="Rectangle 13">
            <a:extLst>
              <a:ext uri="{FF2B5EF4-FFF2-40B4-BE49-F238E27FC236}">
                <a16:creationId xmlns:a16="http://schemas.microsoft.com/office/drawing/2014/main" id="{9B57AEA3-9442-473B-9BDD-68B78D717776}"/>
              </a:ext>
            </a:extLst>
          </p:cNvPr>
          <p:cNvSpPr/>
          <p:nvPr/>
        </p:nvSpPr>
        <p:spPr>
          <a:xfrm>
            <a:off x="9521189" y="3069428"/>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NIC</a:t>
            </a:r>
          </a:p>
        </p:txBody>
      </p:sp>
      <p:sp>
        <p:nvSpPr>
          <p:cNvPr id="15" name="Rectangle: Rounded Corners 14">
            <a:extLst>
              <a:ext uri="{FF2B5EF4-FFF2-40B4-BE49-F238E27FC236}">
                <a16:creationId xmlns:a16="http://schemas.microsoft.com/office/drawing/2014/main" id="{7F982F06-0669-4002-B8AD-D0B4B2ED6CC7}"/>
              </a:ext>
            </a:extLst>
          </p:cNvPr>
          <p:cNvSpPr/>
          <p:nvPr/>
        </p:nvSpPr>
        <p:spPr>
          <a:xfrm>
            <a:off x="8820690" y="4866581"/>
            <a:ext cx="2721159" cy="1847386"/>
          </a:xfrm>
          <a:prstGeom prst="roundRect">
            <a:avLst>
              <a:gd name="adj" fmla="val 26270"/>
            </a:avLst>
          </a:prstGeom>
        </p:spPr>
        <p:style>
          <a:lnRef idx="2">
            <a:schemeClr val="accent6"/>
          </a:lnRef>
          <a:fillRef idx="1">
            <a:schemeClr val="lt1"/>
          </a:fillRef>
          <a:effectRef idx="0">
            <a:schemeClr val="accent6"/>
          </a:effectRef>
          <a:fontRef idx="minor">
            <a:schemeClr val="dk1"/>
          </a:fontRef>
        </p:style>
        <p:txBody>
          <a:bodyPr tIns="0" rtlCol="0" anchor="b" anchorCtr="0"/>
          <a:lstStyle/>
          <a:p>
            <a:pPr algn="ctr"/>
            <a:r>
              <a:rPr lang="en-US" dirty="0"/>
              <a:t>Remote Node</a:t>
            </a:r>
          </a:p>
        </p:txBody>
      </p:sp>
      <p:sp>
        <p:nvSpPr>
          <p:cNvPr id="16" name="Rectangle 15">
            <a:extLst>
              <a:ext uri="{FF2B5EF4-FFF2-40B4-BE49-F238E27FC236}">
                <a16:creationId xmlns:a16="http://schemas.microsoft.com/office/drawing/2014/main" id="{3C28CF44-64A6-4366-8BA0-47D3B3EC2FD1}"/>
              </a:ext>
            </a:extLst>
          </p:cNvPr>
          <p:cNvSpPr/>
          <p:nvPr/>
        </p:nvSpPr>
        <p:spPr>
          <a:xfrm>
            <a:off x="9659228" y="4989051"/>
            <a:ext cx="1320165" cy="329582"/>
          </a:xfrm>
          <a:prstGeom prst="rect">
            <a:avLst/>
          </a:prstGeom>
          <a:ln>
            <a:solidFill>
              <a:schemeClr val="accent6"/>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NIC</a:t>
            </a:r>
          </a:p>
        </p:txBody>
      </p:sp>
      <p:sp>
        <p:nvSpPr>
          <p:cNvPr id="17" name="Rectangle 16">
            <a:extLst>
              <a:ext uri="{FF2B5EF4-FFF2-40B4-BE49-F238E27FC236}">
                <a16:creationId xmlns:a16="http://schemas.microsoft.com/office/drawing/2014/main" id="{41F78411-422E-4F50-8DC1-7CB71DCA7612}"/>
              </a:ext>
            </a:extLst>
          </p:cNvPr>
          <p:cNvSpPr/>
          <p:nvPr/>
        </p:nvSpPr>
        <p:spPr>
          <a:xfrm>
            <a:off x="9659228" y="5434392"/>
            <a:ext cx="1320165" cy="329582"/>
          </a:xfrm>
          <a:prstGeom prst="rect">
            <a:avLst/>
          </a:prstGeom>
          <a:ln>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a:t>
            </a:r>
          </a:p>
        </p:txBody>
      </p:sp>
      <p:sp>
        <p:nvSpPr>
          <p:cNvPr id="18" name="Rectangle 17">
            <a:extLst>
              <a:ext uri="{FF2B5EF4-FFF2-40B4-BE49-F238E27FC236}">
                <a16:creationId xmlns:a16="http://schemas.microsoft.com/office/drawing/2014/main" id="{405FF4FF-007A-4C83-840C-B7EBBFD82BF7}"/>
              </a:ext>
            </a:extLst>
          </p:cNvPr>
          <p:cNvSpPr/>
          <p:nvPr/>
        </p:nvSpPr>
        <p:spPr>
          <a:xfrm>
            <a:off x="9659227" y="5868984"/>
            <a:ext cx="1320165" cy="329582"/>
          </a:xfrm>
          <a:prstGeom prst="rect">
            <a:avLst/>
          </a:prstGeom>
        </p:spPr>
        <p:style>
          <a:lnRef idx="2">
            <a:schemeClr val="accent6"/>
          </a:lnRef>
          <a:fillRef idx="1">
            <a:schemeClr val="lt1"/>
          </a:fillRef>
          <a:effectRef idx="0">
            <a:schemeClr val="accent6"/>
          </a:effectRef>
          <a:fontRef idx="minor">
            <a:schemeClr val="dk1"/>
          </a:fontRef>
        </p:style>
        <p:txBody>
          <a:bodyPr bIns="0" rtlCol="0" anchor="ctr"/>
          <a:lstStyle/>
          <a:p>
            <a:pPr algn="ctr"/>
            <a:r>
              <a:rPr lang="en-US" altLang="zh-CN" dirty="0"/>
              <a:t>D</a:t>
            </a:r>
            <a:r>
              <a:rPr lang="en-US" dirty="0"/>
              <a:t>RAM/PM</a:t>
            </a:r>
          </a:p>
        </p:txBody>
      </p:sp>
      <p:cxnSp>
        <p:nvCxnSpPr>
          <p:cNvPr id="20" name="Straight Connector 19">
            <a:extLst>
              <a:ext uri="{FF2B5EF4-FFF2-40B4-BE49-F238E27FC236}">
                <a16:creationId xmlns:a16="http://schemas.microsoft.com/office/drawing/2014/main" id="{D4C0F4E7-6E8C-4207-B02E-A5097582A315}"/>
              </a:ext>
            </a:extLst>
          </p:cNvPr>
          <p:cNvCxnSpPr>
            <a:cxnSpLocks/>
            <a:stCxn id="7" idx="2"/>
            <a:endCxn id="9" idx="0"/>
          </p:cNvCxnSpPr>
          <p:nvPr/>
        </p:nvCxnSpPr>
        <p:spPr>
          <a:xfrm>
            <a:off x="10181269" y="3501361"/>
            <a:ext cx="2" cy="473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6EB2BF1-380C-4E4F-B447-2B35F2F54805}"/>
              </a:ext>
            </a:extLst>
          </p:cNvPr>
          <p:cNvCxnSpPr>
            <a:cxnSpLocks/>
            <a:stCxn id="9" idx="4"/>
            <a:endCxn id="15" idx="0"/>
          </p:cNvCxnSpPr>
          <p:nvPr/>
        </p:nvCxnSpPr>
        <p:spPr>
          <a:xfrm flipH="1">
            <a:off x="10181270" y="4501488"/>
            <a:ext cx="1" cy="36509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52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004163-3D08-4C69-A647-D1A91B5C08B4}"/>
              </a:ext>
            </a:extLst>
          </p:cNvPr>
          <p:cNvSpPr>
            <a:spLocks noGrp="1"/>
          </p:cNvSpPr>
          <p:nvPr>
            <p:ph type="sldNum" idx="12"/>
          </p:nvPr>
        </p:nvSpPr>
        <p:spPr/>
        <p:txBody>
          <a:bodyPr/>
          <a:lstStyle/>
          <a:p>
            <a:fld id="{00000000-1234-1234-1234-123412341234}" type="slidenum">
              <a:rPr lang="en-US" smtClean="0"/>
              <a:pPr/>
              <a:t>5</a:t>
            </a:fld>
            <a:endParaRPr lang="en-US"/>
          </a:p>
        </p:txBody>
      </p:sp>
      <p:sp>
        <p:nvSpPr>
          <p:cNvPr id="3" name="Subtitle 2">
            <a:extLst>
              <a:ext uri="{FF2B5EF4-FFF2-40B4-BE49-F238E27FC236}">
                <a16:creationId xmlns:a16="http://schemas.microsoft.com/office/drawing/2014/main" id="{6B2E89A8-B36B-4D76-9DD2-7D4BA02C747D}"/>
              </a:ext>
            </a:extLst>
          </p:cNvPr>
          <p:cNvSpPr>
            <a:spLocks noGrp="1"/>
          </p:cNvSpPr>
          <p:nvPr>
            <p:ph type="subTitle" idx="1"/>
          </p:nvPr>
        </p:nvSpPr>
        <p:spPr>
          <a:xfrm>
            <a:off x="505468" y="486122"/>
            <a:ext cx="10736445" cy="607808"/>
          </a:xfrm>
        </p:spPr>
        <p:txBody>
          <a:bodyPr/>
          <a:lstStyle/>
          <a:p>
            <a:r>
              <a:rPr lang="zh-CN" altLang="en-US" dirty="0"/>
              <a:t>内存与计算分离型</a:t>
            </a:r>
            <a:r>
              <a:rPr lang="en-US" altLang="zh-CN" dirty="0"/>
              <a:t>(Memory Disaggregation) </a:t>
            </a:r>
            <a:r>
              <a:rPr lang="zh-CN" altLang="en-US" dirty="0"/>
              <a:t>架构</a:t>
            </a:r>
            <a:endParaRPr lang="en-US" dirty="0"/>
          </a:p>
        </p:txBody>
      </p:sp>
      <p:sp>
        <p:nvSpPr>
          <p:cNvPr id="4" name="Text Placeholder 3">
            <a:extLst>
              <a:ext uri="{FF2B5EF4-FFF2-40B4-BE49-F238E27FC236}">
                <a16:creationId xmlns:a16="http://schemas.microsoft.com/office/drawing/2014/main" id="{59BA1860-2DC7-44E2-AE42-007505C32A7A}"/>
              </a:ext>
            </a:extLst>
          </p:cNvPr>
          <p:cNvSpPr>
            <a:spLocks noGrp="1"/>
          </p:cNvSpPr>
          <p:nvPr>
            <p:ph type="body" idx="2"/>
          </p:nvPr>
        </p:nvSpPr>
        <p:spPr>
          <a:xfrm>
            <a:off x="719056" y="1289656"/>
            <a:ext cx="7887734" cy="4278687"/>
          </a:xfrm>
        </p:spPr>
        <p:txBody>
          <a:bodyPr/>
          <a:lstStyle/>
          <a:p>
            <a:pPr marL="761993" indent="-457200">
              <a:buFont typeface="+mj-lt"/>
              <a:buAutoNum type="arabicPeriod"/>
            </a:pPr>
            <a:r>
              <a:rPr lang="en-US" altLang="zh-CN" sz="1800" dirty="0"/>
              <a:t>“</a:t>
            </a:r>
            <a:r>
              <a:rPr lang="zh-CN" altLang="en-US" sz="1800" dirty="0"/>
              <a:t>分离式内存” （</a:t>
            </a:r>
            <a:r>
              <a:rPr lang="en-US" altLang="zh-CN" sz="1800" dirty="0"/>
              <a:t>disaggregated memory) </a:t>
            </a:r>
            <a:r>
              <a:rPr lang="zh-CN" altLang="en-US" sz="1800" dirty="0"/>
              <a:t>挂在高速网络上形成内存池</a:t>
            </a:r>
            <a:endParaRPr lang="en-US" altLang="zh-CN" sz="1800" dirty="0"/>
          </a:p>
          <a:p>
            <a:pPr marL="761993" indent="-457200">
              <a:buFont typeface="+mj-lt"/>
              <a:buAutoNum type="arabicPeriod"/>
            </a:pPr>
            <a:r>
              <a:rPr lang="zh-CN" altLang="en-US" sz="1800" dirty="0"/>
              <a:t>计算节点透过高速网络访问网络上的内存池</a:t>
            </a:r>
            <a:endParaRPr lang="en-US" altLang="zh-CN" sz="1800" dirty="0"/>
          </a:p>
          <a:p>
            <a:pPr marL="761993" indent="-457200">
              <a:buFont typeface="+mj-lt"/>
              <a:buAutoNum type="arabicPeriod"/>
            </a:pPr>
            <a:r>
              <a:rPr lang="en-US" sz="1800" dirty="0"/>
              <a:t>“</a:t>
            </a:r>
            <a:r>
              <a:rPr lang="zh-CN" altLang="en-US" sz="1800" dirty="0"/>
              <a:t>分离式内存”上的计算单元可以开放，也可以不开放。</a:t>
            </a:r>
            <a:endParaRPr lang="en-US" altLang="zh-CN" sz="1800" dirty="0"/>
          </a:p>
          <a:p>
            <a:pPr marL="647693" indent="-342900">
              <a:buFont typeface="+mj-lt"/>
              <a:buAutoNum type="arabicPeriod"/>
            </a:pPr>
            <a:r>
              <a:rPr lang="zh-CN" altLang="en-US" sz="1800" dirty="0"/>
              <a:t>优点</a:t>
            </a:r>
            <a:endParaRPr lang="en-US" altLang="zh-CN" sz="1800" dirty="0"/>
          </a:p>
          <a:p>
            <a:pPr marL="1200128" lvl="1" indent="-285750">
              <a:buFont typeface="Courier New" panose="02070309020205020404" pitchFamily="49" charset="0"/>
              <a:buChar char="o"/>
            </a:pPr>
            <a:r>
              <a:rPr lang="zh-CN" altLang="en-US" dirty="0"/>
              <a:t>内存容量不受每台</a:t>
            </a:r>
            <a:r>
              <a:rPr lang="en-US" altLang="zh-CN" dirty="0"/>
              <a:t>server</a:t>
            </a:r>
            <a:r>
              <a:rPr lang="zh-CN" altLang="en-US" dirty="0"/>
              <a:t>内置内存限制</a:t>
            </a:r>
            <a:endParaRPr lang="en-US" altLang="zh-CN" dirty="0"/>
          </a:p>
          <a:p>
            <a:pPr marL="1200128" lvl="1" indent="-285750">
              <a:buFont typeface="Courier New" panose="02070309020205020404" pitchFamily="49" charset="0"/>
              <a:buChar char="o"/>
            </a:pPr>
            <a:r>
              <a:rPr lang="zh-CN" altLang="en-US" dirty="0"/>
              <a:t>内存与计算可以独立扩容，不存在比列绑定。</a:t>
            </a:r>
            <a:endParaRPr lang="en-US" altLang="zh-CN" dirty="0"/>
          </a:p>
          <a:p>
            <a:pPr marL="1200128" lvl="1" indent="-285750">
              <a:buFont typeface="Courier New" panose="02070309020205020404" pitchFamily="49" charset="0"/>
              <a:buChar char="o"/>
            </a:pPr>
            <a:r>
              <a:rPr lang="zh-CN" altLang="en-US" dirty="0"/>
              <a:t>每个计算节点与独立内存都是独立的故障模块（</a:t>
            </a:r>
            <a:r>
              <a:rPr lang="en-US" altLang="zh-CN" dirty="0"/>
              <a:t>failure domain</a:t>
            </a:r>
            <a:r>
              <a:rPr lang="zh-CN" altLang="en-US" dirty="0"/>
              <a:t>）。</a:t>
            </a:r>
            <a:endParaRPr lang="en-US" altLang="zh-CN" dirty="0"/>
          </a:p>
          <a:p>
            <a:pPr marL="1200128" lvl="1" indent="-285750">
              <a:buFont typeface="Courier New" panose="02070309020205020404" pitchFamily="49" charset="0"/>
              <a:buChar char="o"/>
            </a:pPr>
            <a:r>
              <a:rPr lang="zh-CN" altLang="en-US" dirty="0"/>
              <a:t>与每台处理器的共享更加平滑简单</a:t>
            </a:r>
            <a:endParaRPr lang="en-US" altLang="zh-CN" dirty="0"/>
          </a:p>
          <a:p>
            <a:pPr marL="761993" indent="-457200">
              <a:buFont typeface="+mj-lt"/>
              <a:buAutoNum type="arabicPeriod"/>
            </a:pPr>
            <a:r>
              <a:rPr lang="zh-CN" altLang="en-US" sz="1800" dirty="0"/>
              <a:t>缺点</a:t>
            </a:r>
            <a:endParaRPr lang="en-US" altLang="zh-CN" sz="1800" dirty="0"/>
          </a:p>
          <a:p>
            <a:pPr marL="1200128" lvl="1" indent="-285750">
              <a:buFont typeface="Courier New" panose="02070309020205020404" pitchFamily="49" charset="0"/>
              <a:buChar char="o"/>
            </a:pPr>
            <a:r>
              <a:rPr lang="zh-CN" altLang="en-US" dirty="0"/>
              <a:t>对独立内存访问的时延较长（</a:t>
            </a:r>
            <a:r>
              <a:rPr lang="en-US" altLang="zh-CN" dirty="0"/>
              <a:t>10x </a:t>
            </a:r>
            <a:r>
              <a:rPr lang="zh-CN" altLang="en-US" dirty="0"/>
              <a:t>于本地内存）且没有本地优势。</a:t>
            </a:r>
            <a:endParaRPr lang="en-US" altLang="zh-CN" dirty="0"/>
          </a:p>
          <a:p>
            <a:pPr marL="1200128" lvl="1" indent="-285750">
              <a:buFont typeface="Courier New" panose="02070309020205020404" pitchFamily="49" charset="0"/>
              <a:buChar char="o"/>
            </a:pPr>
            <a:r>
              <a:rPr lang="zh-CN" altLang="en-US" dirty="0"/>
              <a:t>缓存还是基于每个独立计算节点。</a:t>
            </a:r>
            <a:endParaRPr lang="en-US" altLang="zh-CN" dirty="0"/>
          </a:p>
          <a:p>
            <a:pPr marL="1200128" lvl="1" indent="-285750">
              <a:buFont typeface="Courier New" panose="02070309020205020404" pitchFamily="49" charset="0"/>
              <a:buChar char="o"/>
            </a:pPr>
            <a:r>
              <a:rPr lang="zh-CN" altLang="en-US" dirty="0"/>
              <a:t>高延时意味着数据访问有很大的系统开销（能耗以及时延）。</a:t>
            </a:r>
            <a:endParaRPr lang="en-US" altLang="zh-CN" dirty="0"/>
          </a:p>
          <a:p>
            <a:pPr marL="1200128" lvl="1" indent="-285750">
              <a:buFont typeface="Courier New" panose="02070309020205020404" pitchFamily="49" charset="0"/>
              <a:buChar char="o"/>
            </a:pPr>
            <a:r>
              <a:rPr lang="zh-CN" altLang="en-US" dirty="0"/>
              <a:t>尚未看到高并发实现实例。</a:t>
            </a:r>
            <a:endParaRPr lang="en-US" altLang="zh-CN" dirty="0"/>
          </a:p>
          <a:p>
            <a:pPr marL="761993" indent="-457200">
              <a:buFont typeface="+mj-lt"/>
              <a:buAutoNum type="arabicPeriod"/>
            </a:pPr>
            <a:endParaRPr lang="en-US" altLang="zh-CN" dirty="0"/>
          </a:p>
          <a:p>
            <a:pPr marL="1257278" lvl="1" indent="-342900">
              <a:buFont typeface="+mj-lt"/>
              <a:buAutoNum type="arabicPeriod"/>
            </a:pPr>
            <a:endParaRPr lang="en-US" altLang="zh-CN" dirty="0"/>
          </a:p>
        </p:txBody>
      </p:sp>
      <p:sp>
        <p:nvSpPr>
          <p:cNvPr id="7" name="Rectangle: Rounded Corners 6">
            <a:extLst>
              <a:ext uri="{FF2B5EF4-FFF2-40B4-BE49-F238E27FC236}">
                <a16:creationId xmlns:a16="http://schemas.microsoft.com/office/drawing/2014/main" id="{B6CC72CD-82FC-41FE-A87F-315F53BE058D}"/>
              </a:ext>
            </a:extLst>
          </p:cNvPr>
          <p:cNvSpPr/>
          <p:nvPr/>
        </p:nvSpPr>
        <p:spPr>
          <a:xfrm>
            <a:off x="8782488" y="1653975"/>
            <a:ext cx="2797561" cy="1847386"/>
          </a:xfrm>
          <a:prstGeom prst="roundRect">
            <a:avLst>
              <a:gd name="adj" fmla="val 26270"/>
            </a:avLst>
          </a:prstGeom>
        </p:spPr>
        <p:style>
          <a:lnRef idx="2">
            <a:schemeClr val="accent6"/>
          </a:lnRef>
          <a:fillRef idx="1">
            <a:schemeClr val="lt1"/>
          </a:fillRef>
          <a:effectRef idx="0">
            <a:schemeClr val="accent6"/>
          </a:effectRef>
          <a:fontRef idx="minor">
            <a:schemeClr val="dk1"/>
          </a:fontRef>
        </p:style>
        <p:txBody>
          <a:bodyPr tIns="0" rtlCol="0" anchor="t" anchorCtr="0"/>
          <a:lstStyle/>
          <a:p>
            <a:pPr algn="ctr"/>
            <a:r>
              <a:rPr lang="en-US" altLang="zh-CN" dirty="0"/>
              <a:t>Compute</a:t>
            </a:r>
            <a:r>
              <a:rPr lang="en-US" dirty="0"/>
              <a:t> Node</a:t>
            </a:r>
          </a:p>
        </p:txBody>
      </p:sp>
      <p:sp>
        <p:nvSpPr>
          <p:cNvPr id="8" name="Oval 7">
            <a:extLst>
              <a:ext uri="{FF2B5EF4-FFF2-40B4-BE49-F238E27FC236}">
                <a16:creationId xmlns:a16="http://schemas.microsoft.com/office/drawing/2014/main" id="{0D403673-164C-4F03-9786-ED5EFC1C1AE1}"/>
              </a:ext>
            </a:extLst>
          </p:cNvPr>
          <p:cNvSpPr/>
          <p:nvPr/>
        </p:nvSpPr>
        <p:spPr>
          <a:xfrm>
            <a:off x="8560648" y="3974657"/>
            <a:ext cx="3241245" cy="52683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Fast Interconnect</a:t>
            </a:r>
          </a:p>
        </p:txBody>
      </p:sp>
      <p:sp>
        <p:nvSpPr>
          <p:cNvPr id="9" name="Rectangle 8">
            <a:extLst>
              <a:ext uri="{FF2B5EF4-FFF2-40B4-BE49-F238E27FC236}">
                <a16:creationId xmlns:a16="http://schemas.microsoft.com/office/drawing/2014/main" id="{7F77EE15-290E-4061-B7B0-0BB262C3AFC1}"/>
              </a:ext>
            </a:extLst>
          </p:cNvPr>
          <p:cNvSpPr/>
          <p:nvPr/>
        </p:nvSpPr>
        <p:spPr>
          <a:xfrm>
            <a:off x="9521190" y="2180247"/>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DRAM/PM</a:t>
            </a:r>
          </a:p>
        </p:txBody>
      </p:sp>
      <p:sp>
        <p:nvSpPr>
          <p:cNvPr id="10" name="Rectangle 9">
            <a:extLst>
              <a:ext uri="{FF2B5EF4-FFF2-40B4-BE49-F238E27FC236}">
                <a16:creationId xmlns:a16="http://schemas.microsoft.com/office/drawing/2014/main" id="{836DB3BA-ED42-4A74-92C9-D9F534C55179}"/>
              </a:ext>
            </a:extLst>
          </p:cNvPr>
          <p:cNvSpPr/>
          <p:nvPr/>
        </p:nvSpPr>
        <p:spPr>
          <a:xfrm>
            <a:off x="9521190" y="2608400"/>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CPU</a:t>
            </a:r>
          </a:p>
        </p:txBody>
      </p:sp>
      <p:sp>
        <p:nvSpPr>
          <p:cNvPr id="11" name="Rectangle 10">
            <a:extLst>
              <a:ext uri="{FF2B5EF4-FFF2-40B4-BE49-F238E27FC236}">
                <a16:creationId xmlns:a16="http://schemas.microsoft.com/office/drawing/2014/main" id="{6A3816FB-1F6F-4043-B36D-BD1DE7B4A0F7}"/>
              </a:ext>
            </a:extLst>
          </p:cNvPr>
          <p:cNvSpPr/>
          <p:nvPr/>
        </p:nvSpPr>
        <p:spPr>
          <a:xfrm>
            <a:off x="9521189" y="3069428"/>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NIC</a:t>
            </a:r>
          </a:p>
        </p:txBody>
      </p:sp>
      <p:sp>
        <p:nvSpPr>
          <p:cNvPr id="12" name="Rectangle: Rounded Corners 11">
            <a:extLst>
              <a:ext uri="{FF2B5EF4-FFF2-40B4-BE49-F238E27FC236}">
                <a16:creationId xmlns:a16="http://schemas.microsoft.com/office/drawing/2014/main" id="{2611DC88-5080-4668-A4BD-EB7B13B33B73}"/>
              </a:ext>
            </a:extLst>
          </p:cNvPr>
          <p:cNvSpPr/>
          <p:nvPr/>
        </p:nvSpPr>
        <p:spPr>
          <a:xfrm>
            <a:off x="8820690" y="4866581"/>
            <a:ext cx="2721159" cy="1847386"/>
          </a:xfrm>
          <a:prstGeom prst="roundRect">
            <a:avLst>
              <a:gd name="adj" fmla="val 26270"/>
            </a:avLst>
          </a:prstGeom>
        </p:spPr>
        <p:style>
          <a:lnRef idx="2">
            <a:schemeClr val="accent6"/>
          </a:lnRef>
          <a:fillRef idx="1">
            <a:schemeClr val="lt1"/>
          </a:fillRef>
          <a:effectRef idx="0">
            <a:schemeClr val="accent6"/>
          </a:effectRef>
          <a:fontRef idx="minor">
            <a:schemeClr val="dk1"/>
          </a:fontRef>
        </p:style>
        <p:txBody>
          <a:bodyPr tIns="0" rtlCol="0" anchor="b" anchorCtr="0"/>
          <a:lstStyle/>
          <a:p>
            <a:pPr algn="ctr"/>
            <a:r>
              <a:rPr lang="en-US" dirty="0"/>
              <a:t>Disaggregated Mem</a:t>
            </a:r>
          </a:p>
        </p:txBody>
      </p:sp>
      <p:sp>
        <p:nvSpPr>
          <p:cNvPr id="15" name="Rectangle 14">
            <a:extLst>
              <a:ext uri="{FF2B5EF4-FFF2-40B4-BE49-F238E27FC236}">
                <a16:creationId xmlns:a16="http://schemas.microsoft.com/office/drawing/2014/main" id="{9B6E62BC-50AE-4D08-A0D1-4EA3ED122BF7}"/>
              </a:ext>
            </a:extLst>
          </p:cNvPr>
          <p:cNvSpPr/>
          <p:nvPr/>
        </p:nvSpPr>
        <p:spPr>
          <a:xfrm>
            <a:off x="9659227" y="5868984"/>
            <a:ext cx="1320165" cy="329582"/>
          </a:xfrm>
          <a:prstGeom prst="rect">
            <a:avLst/>
          </a:prstGeom>
        </p:spPr>
        <p:style>
          <a:lnRef idx="2">
            <a:schemeClr val="accent6"/>
          </a:lnRef>
          <a:fillRef idx="1">
            <a:schemeClr val="lt1"/>
          </a:fillRef>
          <a:effectRef idx="0">
            <a:schemeClr val="accent6"/>
          </a:effectRef>
          <a:fontRef idx="minor">
            <a:schemeClr val="dk1"/>
          </a:fontRef>
        </p:style>
        <p:txBody>
          <a:bodyPr bIns="0" rtlCol="0" anchor="ctr"/>
          <a:lstStyle/>
          <a:p>
            <a:pPr algn="ctr"/>
            <a:r>
              <a:rPr lang="en-US" dirty="0"/>
              <a:t>DRAM/PM</a:t>
            </a:r>
          </a:p>
        </p:txBody>
      </p:sp>
      <p:cxnSp>
        <p:nvCxnSpPr>
          <p:cNvPr id="16" name="Straight Connector 15">
            <a:extLst>
              <a:ext uri="{FF2B5EF4-FFF2-40B4-BE49-F238E27FC236}">
                <a16:creationId xmlns:a16="http://schemas.microsoft.com/office/drawing/2014/main" id="{0BE4B99E-4711-414D-8F4D-A4F4C42B8994}"/>
              </a:ext>
            </a:extLst>
          </p:cNvPr>
          <p:cNvCxnSpPr>
            <a:cxnSpLocks/>
            <a:stCxn id="7" idx="2"/>
            <a:endCxn id="8" idx="0"/>
          </p:cNvCxnSpPr>
          <p:nvPr/>
        </p:nvCxnSpPr>
        <p:spPr>
          <a:xfrm>
            <a:off x="10181269" y="3501361"/>
            <a:ext cx="2" cy="473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77890B-07FB-42A7-BC4C-04A987047B76}"/>
              </a:ext>
            </a:extLst>
          </p:cNvPr>
          <p:cNvCxnSpPr>
            <a:cxnSpLocks/>
            <a:stCxn id="8" idx="4"/>
            <a:endCxn id="12" idx="0"/>
          </p:cNvCxnSpPr>
          <p:nvPr/>
        </p:nvCxnSpPr>
        <p:spPr>
          <a:xfrm flipH="1">
            <a:off x="10181270" y="4501488"/>
            <a:ext cx="1" cy="365093"/>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7DA8E6D-B093-4606-B580-8ECA2922A3E0}"/>
              </a:ext>
            </a:extLst>
          </p:cNvPr>
          <p:cNvSpPr/>
          <p:nvPr/>
        </p:nvSpPr>
        <p:spPr>
          <a:xfrm>
            <a:off x="9659226" y="5403552"/>
            <a:ext cx="1320165" cy="3295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DPU</a:t>
            </a:r>
          </a:p>
        </p:txBody>
      </p:sp>
    </p:spTree>
    <p:extLst>
      <p:ext uri="{BB962C8B-B14F-4D97-AF65-F5344CB8AC3E}">
        <p14:creationId xmlns:p14="http://schemas.microsoft.com/office/powerpoint/2010/main" val="2650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2A52C1-F243-4086-872E-7C5D4AEFCB2E}"/>
              </a:ext>
            </a:extLst>
          </p:cNvPr>
          <p:cNvSpPr>
            <a:spLocks noGrp="1"/>
          </p:cNvSpPr>
          <p:nvPr>
            <p:ph type="sldNum" idx="12"/>
          </p:nvPr>
        </p:nvSpPr>
        <p:spPr/>
        <p:txBody>
          <a:bodyPr/>
          <a:lstStyle/>
          <a:p>
            <a:fld id="{00000000-1234-1234-1234-123412341234}" type="slidenum">
              <a:rPr lang="en-US" smtClean="0"/>
              <a:pPr/>
              <a:t>6</a:t>
            </a:fld>
            <a:endParaRPr lang="en-US"/>
          </a:p>
        </p:txBody>
      </p:sp>
      <p:sp>
        <p:nvSpPr>
          <p:cNvPr id="3" name="Subtitle 2">
            <a:extLst>
              <a:ext uri="{FF2B5EF4-FFF2-40B4-BE49-F238E27FC236}">
                <a16:creationId xmlns:a16="http://schemas.microsoft.com/office/drawing/2014/main" id="{671E9C8C-F2CA-4DD1-AC84-8FD14D276FF7}"/>
              </a:ext>
            </a:extLst>
          </p:cNvPr>
          <p:cNvSpPr>
            <a:spLocks noGrp="1"/>
          </p:cNvSpPr>
          <p:nvPr>
            <p:ph type="subTitle" idx="1"/>
          </p:nvPr>
        </p:nvSpPr>
        <p:spPr/>
        <p:txBody>
          <a:bodyPr/>
          <a:lstStyle/>
          <a:p>
            <a:r>
              <a:rPr lang="zh-CN" altLang="en-US" dirty="0"/>
              <a:t>目前的研究方向与动态</a:t>
            </a:r>
            <a:endParaRPr lang="en-US" dirty="0"/>
          </a:p>
        </p:txBody>
      </p:sp>
      <p:sp>
        <p:nvSpPr>
          <p:cNvPr id="4" name="Text Placeholder 3">
            <a:extLst>
              <a:ext uri="{FF2B5EF4-FFF2-40B4-BE49-F238E27FC236}">
                <a16:creationId xmlns:a16="http://schemas.microsoft.com/office/drawing/2014/main" id="{B7CF8470-F9A6-4C40-AADD-985A3FE46D69}"/>
              </a:ext>
            </a:extLst>
          </p:cNvPr>
          <p:cNvSpPr>
            <a:spLocks noGrp="1"/>
          </p:cNvSpPr>
          <p:nvPr>
            <p:ph type="body" idx="2"/>
          </p:nvPr>
        </p:nvSpPr>
        <p:spPr>
          <a:xfrm>
            <a:off x="731317" y="1182870"/>
            <a:ext cx="10729365" cy="5225951"/>
          </a:xfrm>
        </p:spPr>
        <p:txBody>
          <a:bodyPr/>
          <a:lstStyle/>
          <a:p>
            <a:pPr marL="761993" marR="0" lvl="0" indent="-457200" algn="l" defTabSz="914400" rtl="0" eaLnBrk="1" fontAlgn="auto" latinLnBrk="0" hangingPunct="1">
              <a:lnSpc>
                <a:spcPct val="85714"/>
              </a:lnSpc>
              <a:spcBef>
                <a:spcPts val="1333"/>
              </a:spcBef>
              <a:spcAft>
                <a:spcPts val="0"/>
              </a:spcAft>
              <a:buClr>
                <a:srgbClr val="1D1D1B"/>
              </a:buClr>
              <a:buSzPts val="1400"/>
              <a:buFont typeface="+mj-lt"/>
              <a:buAutoNum type="arabicPeriod"/>
              <a:tabLst/>
              <a:defRPr/>
            </a:pPr>
            <a:r>
              <a:rPr kumimoji="0" lang="zh-CN" altLang="en-US" sz="1867" b="0" i="0" u="none" strike="noStrike" kern="0" cap="none" spc="0" normalizeH="0" baseline="0" noProof="0" dirty="0">
                <a:ln>
                  <a:noFill/>
                </a:ln>
                <a:solidFill>
                  <a:srgbClr val="1D1D1B"/>
                </a:solidFill>
                <a:effectLst/>
                <a:uLnTx/>
                <a:uFillTx/>
                <a:latin typeface="Arial"/>
                <a:cs typeface="Arial"/>
                <a:sym typeface="Arial"/>
              </a:rPr>
              <a:t>关于</a:t>
            </a:r>
            <a:r>
              <a:rPr kumimoji="0" lang="en-US" altLang="zh-CN" sz="1867" b="0" i="0" u="none" strike="noStrike" kern="0" cap="none" spc="0" normalizeH="0" baseline="0" noProof="0" dirty="0">
                <a:ln>
                  <a:noFill/>
                </a:ln>
                <a:solidFill>
                  <a:srgbClr val="1D1D1B"/>
                </a:solidFill>
                <a:effectLst/>
                <a:uLnTx/>
                <a:uFillTx/>
                <a:latin typeface="Arial"/>
                <a:cs typeface="Arial"/>
                <a:sym typeface="Arial"/>
              </a:rPr>
              <a:t>Remote</a:t>
            </a:r>
            <a:r>
              <a:rPr kumimoji="0" lang="zh-CN" altLang="en-US" sz="1867" b="0" i="0" u="none" strike="noStrike" kern="0" cap="none" spc="0" normalizeH="0" baseline="0" noProof="0" dirty="0">
                <a:ln>
                  <a:noFill/>
                </a:ln>
                <a:solidFill>
                  <a:srgbClr val="1D1D1B"/>
                </a:solidFill>
                <a:effectLst/>
                <a:uLnTx/>
                <a:uFillTx/>
                <a:latin typeface="Arial"/>
                <a:cs typeface="Arial"/>
                <a:sym typeface="Arial"/>
              </a:rPr>
              <a:t>内存访问型的研究很多。主要在以下领域</a:t>
            </a:r>
            <a:endParaRPr kumimoji="0" lang="en-US" altLang="zh-CN" sz="1867" b="0" i="0" u="none" strike="noStrike" kern="0" cap="none" spc="0" normalizeH="0" baseline="0" noProof="0" dirty="0">
              <a:ln>
                <a:noFill/>
              </a:ln>
              <a:solidFill>
                <a:srgbClr val="1D1D1B"/>
              </a:solidFill>
              <a:effectLst/>
              <a:uLnTx/>
              <a:uFillTx/>
              <a:latin typeface="Arial"/>
              <a:cs typeface="Arial"/>
              <a:sym typeface="Arial"/>
            </a:endParaRP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页管理与预存</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 </a:t>
            </a:r>
            <a:r>
              <a:rPr kumimoji="0" lang="en-US" altLang="zh-CN" sz="1333" b="0" i="0" u="none" strike="noStrike" kern="0" cap="none" spc="0" normalizeH="0" baseline="0" noProof="0" dirty="0" err="1">
                <a:ln>
                  <a:noFill/>
                </a:ln>
                <a:solidFill>
                  <a:srgbClr val="000000"/>
                </a:solidFill>
                <a:effectLst/>
                <a:uLnTx/>
                <a:uFillTx/>
                <a:latin typeface="Calibri"/>
                <a:cs typeface="Calibri"/>
                <a:sym typeface="Calibri"/>
              </a:rPr>
              <a:t>Infiniswap</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[NSDI2017], </a:t>
            </a:r>
            <a:r>
              <a:rPr kumimoji="0" lang="en-US" altLang="zh-CN" sz="1333" b="0" i="0" u="none" strike="noStrike" kern="0" cap="none" spc="0" normalizeH="0" baseline="0" noProof="0" dirty="0" err="1">
                <a:ln>
                  <a:noFill/>
                </a:ln>
                <a:solidFill>
                  <a:srgbClr val="000000"/>
                </a:solidFill>
                <a:effectLst/>
                <a:uLnTx/>
                <a:uFillTx/>
                <a:latin typeface="Calibri"/>
                <a:cs typeface="Calibri"/>
                <a:sym typeface="Calibri"/>
              </a:rPr>
              <a:t>Fastswap</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a:t>
            </a:r>
            <a:r>
              <a:rPr kumimoji="0" lang="en-US" altLang="zh-CN" sz="1333" b="0" i="0" u="none" strike="noStrike" kern="0" cap="none" spc="0" normalizeH="0" baseline="0" noProof="0" dirty="0" err="1">
                <a:ln>
                  <a:noFill/>
                </a:ln>
                <a:solidFill>
                  <a:srgbClr val="000000"/>
                </a:solidFill>
                <a:effectLst/>
                <a:uLnTx/>
                <a:uFillTx/>
                <a:latin typeface="Calibri"/>
                <a:cs typeface="Calibri"/>
                <a:sym typeface="Calibri"/>
              </a:rPr>
              <a:t>Eurosys</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 2020], Leap [ATC2020]</a:t>
            </a: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支持新页表：</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[ISCA2009]</a:t>
            </a: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Coherent-based Memory: Kona [ASPLOS2021]</a:t>
            </a: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支持</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RDMA</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单边访问的分布式共享内存（</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DSM</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a:t>
            </a:r>
            <a:r>
              <a:rPr kumimoji="0" lang="en-US" altLang="zh-CN" sz="1333" b="0" i="0" u="none" strike="noStrike" kern="0" cap="none" spc="0" normalizeH="0" baseline="0" noProof="0" dirty="0" err="1">
                <a:ln>
                  <a:noFill/>
                </a:ln>
                <a:solidFill>
                  <a:srgbClr val="000000"/>
                </a:solidFill>
                <a:effectLst/>
                <a:uLnTx/>
                <a:uFillTx/>
                <a:latin typeface="Calibri"/>
                <a:cs typeface="Calibri"/>
                <a:sym typeface="Calibri"/>
              </a:rPr>
              <a:t>FaRM</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 [NSDI 2014],</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 </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NR [ASPLOS 2017], GAM[VLDB 2018],</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 </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Concordia[FAST2021]</a:t>
            </a: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Memory mapped file</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remote region [ATC2018]</a:t>
            </a: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Offloaded application kernels: </a:t>
            </a:r>
            <a:r>
              <a:rPr kumimoji="0" lang="en-US" altLang="zh-CN" sz="1333" b="0" i="0" u="none" strike="noStrike" kern="0" cap="none" spc="0" normalizeH="0" baseline="0" noProof="0" dirty="0" err="1">
                <a:ln>
                  <a:noFill/>
                </a:ln>
                <a:solidFill>
                  <a:srgbClr val="000000"/>
                </a:solidFill>
                <a:effectLst/>
                <a:uLnTx/>
                <a:uFillTx/>
                <a:latin typeface="Calibri"/>
                <a:cs typeface="Calibri"/>
                <a:sym typeface="Calibri"/>
              </a:rPr>
              <a:t>StRom</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[EuroSys2020]</a:t>
            </a:r>
          </a:p>
          <a:p>
            <a:pPr marL="761993" marR="0" lvl="0" indent="-457200" algn="l" defTabSz="914400" rtl="0" eaLnBrk="1" fontAlgn="auto" latinLnBrk="0" hangingPunct="1">
              <a:lnSpc>
                <a:spcPct val="85714"/>
              </a:lnSpc>
              <a:spcBef>
                <a:spcPts val="1333"/>
              </a:spcBef>
              <a:spcAft>
                <a:spcPts val="0"/>
              </a:spcAft>
              <a:buClr>
                <a:srgbClr val="1D1D1B"/>
              </a:buClr>
              <a:buSzPts val="1400"/>
              <a:buFont typeface="+mj-lt"/>
              <a:buAutoNum type="arabicPeriod"/>
              <a:tabLst/>
              <a:defRPr/>
            </a:pPr>
            <a:r>
              <a:rPr kumimoji="0" lang="zh-CN" altLang="en-US" sz="1800" b="0" i="0" u="none" strike="noStrike" kern="0" cap="none" spc="0" normalizeH="0" baseline="0" noProof="0" dirty="0">
                <a:ln>
                  <a:noFill/>
                </a:ln>
                <a:solidFill>
                  <a:srgbClr val="1D1D1B"/>
                </a:solidFill>
                <a:effectLst/>
                <a:uLnTx/>
                <a:uFillTx/>
                <a:latin typeface="Arial"/>
                <a:cs typeface="Arial"/>
                <a:sym typeface="Arial"/>
              </a:rPr>
              <a:t>针对</a:t>
            </a:r>
            <a:r>
              <a:rPr kumimoji="0" lang="en-US" altLang="zh-CN" sz="1800" b="0" i="0" u="none" strike="noStrike" kern="0" cap="none" spc="0" normalizeH="0" baseline="0" noProof="0" dirty="0">
                <a:ln>
                  <a:noFill/>
                </a:ln>
                <a:solidFill>
                  <a:srgbClr val="1D1D1B"/>
                </a:solidFill>
                <a:effectLst/>
                <a:uLnTx/>
                <a:uFillTx/>
                <a:latin typeface="Arial"/>
                <a:cs typeface="Arial"/>
                <a:sym typeface="Arial"/>
              </a:rPr>
              <a:t>DM</a:t>
            </a:r>
            <a:r>
              <a:rPr kumimoji="0" lang="zh-CN" altLang="en-US" sz="1800" b="0" i="0" u="none" strike="noStrike" kern="0" cap="none" spc="0" normalizeH="0" baseline="0" noProof="0" dirty="0">
                <a:ln>
                  <a:noFill/>
                </a:ln>
                <a:solidFill>
                  <a:srgbClr val="1D1D1B"/>
                </a:solidFill>
                <a:effectLst/>
                <a:uLnTx/>
                <a:uFillTx/>
                <a:latin typeface="Arial"/>
                <a:cs typeface="Arial"/>
                <a:sym typeface="Arial"/>
              </a:rPr>
              <a:t>目前的研究方向：</a:t>
            </a:r>
            <a:endParaRPr kumimoji="0" lang="en-US" altLang="zh-CN" sz="1800" b="0" i="0" u="none" strike="noStrike" kern="0" cap="none" spc="0" normalizeH="0" baseline="0" noProof="0" dirty="0">
              <a:ln>
                <a:noFill/>
              </a:ln>
              <a:solidFill>
                <a:srgbClr val="1D1D1B"/>
              </a:solidFill>
              <a:effectLst/>
              <a:uLnTx/>
              <a:uFillTx/>
              <a:latin typeface="Arial"/>
              <a:cs typeface="Arial"/>
              <a:sym typeface="Arial"/>
            </a:endParaRP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新型内存</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API</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The Machine [HPE], </a:t>
            </a:r>
            <a:r>
              <a:rPr kumimoji="0" lang="en-US" altLang="zh-CN" sz="1333" b="0" i="0" u="none" strike="noStrike" kern="0" cap="none" spc="0" normalizeH="0" baseline="0" noProof="0" dirty="0" err="1">
                <a:ln>
                  <a:noFill/>
                </a:ln>
                <a:solidFill>
                  <a:srgbClr val="000000"/>
                </a:solidFill>
                <a:effectLst/>
                <a:uLnTx/>
                <a:uFillTx/>
                <a:latin typeface="Calibri"/>
                <a:cs typeface="Calibri"/>
                <a:sym typeface="Calibri"/>
              </a:rPr>
              <a:t>OpenFAM</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 [LNCS2019]</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 </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TH-DPMS [2020 ACM Trans]</a:t>
            </a: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分布数据库存储引擎在</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DM</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上</a:t>
            </a:r>
            <a:r>
              <a:rPr lang="zh-CN" altLang="en-US" dirty="0">
                <a:solidFill>
                  <a:srgbClr val="000000"/>
                </a:solidFill>
              </a:rPr>
              <a:t>的</a:t>
            </a:r>
            <a:r>
              <a:rPr lang="en-US" altLang="zh-CN" dirty="0">
                <a:solidFill>
                  <a:srgbClr val="000000"/>
                </a:solidFill>
              </a:rPr>
              <a:t>scalability</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NAM-DB [VLDB2017]</a:t>
            </a: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 XSTORE [NSDI2021]</a:t>
            </a:r>
          </a:p>
          <a:p>
            <a:pPr marL="1200128" marR="0" lvl="1" indent="-285750" algn="l" defTabSz="914400" rtl="0" eaLnBrk="1" fontAlgn="auto" latinLnBrk="0" hangingPunct="1">
              <a:lnSpc>
                <a:spcPct val="90000"/>
              </a:lnSpc>
              <a:spcBef>
                <a:spcPts val="667"/>
              </a:spcBef>
              <a:spcAft>
                <a:spcPts val="0"/>
              </a:spcAft>
              <a:buClr>
                <a:srgbClr val="000000"/>
              </a:buClr>
              <a:buSzPts val="1000"/>
              <a:buFont typeface="Courier New" panose="02070309020205020404" pitchFamily="49" charset="0"/>
              <a:buChar char="o"/>
              <a:tabLst/>
              <a:defRPr/>
            </a:pPr>
            <a:r>
              <a:rPr kumimoji="0" lang="zh-CN" altLang="en-US" sz="1333" b="0" i="0" u="none" strike="noStrike" kern="0" cap="none" spc="0" normalizeH="0" baseline="0" noProof="0" dirty="0">
                <a:ln>
                  <a:noFill/>
                </a:ln>
                <a:solidFill>
                  <a:srgbClr val="000000"/>
                </a:solidFill>
                <a:effectLst/>
                <a:uLnTx/>
                <a:uFillTx/>
                <a:latin typeface="Calibri"/>
                <a:cs typeface="Calibri"/>
                <a:sym typeface="Calibri"/>
              </a:rPr>
              <a:t>操作系统：</a:t>
            </a:r>
            <a:r>
              <a:rPr kumimoji="0" lang="en-US" altLang="zh-CN" sz="1333" b="0" i="0" u="none" strike="noStrike" kern="0" cap="none" spc="0" normalizeH="0" baseline="0" noProof="0" dirty="0" err="1">
                <a:ln>
                  <a:noFill/>
                </a:ln>
                <a:solidFill>
                  <a:srgbClr val="000000"/>
                </a:solidFill>
                <a:effectLst/>
                <a:uLnTx/>
                <a:uFillTx/>
                <a:latin typeface="Calibri"/>
                <a:cs typeface="Calibri"/>
                <a:sym typeface="Calibri"/>
              </a:rPr>
              <a:t>LegoOS</a:t>
            </a:r>
            <a:r>
              <a:rPr kumimoji="0" lang="en-US" altLang="zh-CN" sz="1333" b="0" i="0" u="none" strike="noStrike" kern="0" cap="none" spc="0" normalizeH="0" baseline="0" noProof="0" dirty="0">
                <a:ln>
                  <a:noFill/>
                </a:ln>
                <a:solidFill>
                  <a:srgbClr val="000000"/>
                </a:solidFill>
                <a:effectLst/>
                <a:uLnTx/>
                <a:uFillTx/>
                <a:latin typeface="Calibri"/>
                <a:cs typeface="Calibri"/>
                <a:sym typeface="Calibri"/>
              </a:rPr>
              <a:t> [OSDI 2018]</a:t>
            </a:r>
          </a:p>
          <a:p>
            <a:pPr marL="761993" indent="-457200">
              <a:buFont typeface="+mj-lt"/>
              <a:buAutoNum type="arabicPeriod"/>
            </a:pPr>
            <a:r>
              <a:rPr lang="zh-CN" altLang="en-US" dirty="0"/>
              <a:t>针对</a:t>
            </a:r>
            <a:r>
              <a:rPr lang="en-US" altLang="zh-CN" dirty="0"/>
              <a:t>PM</a:t>
            </a:r>
            <a:r>
              <a:rPr lang="zh-CN" altLang="en-US" dirty="0"/>
              <a:t>的研究，主要侧重在：</a:t>
            </a:r>
          </a:p>
          <a:p>
            <a:pPr marL="1257278" lvl="1" indent="-342900">
              <a:buFont typeface="Courier New" panose="02070309020205020404" pitchFamily="49" charset="0"/>
              <a:buChar char="o"/>
            </a:pPr>
            <a:r>
              <a:rPr lang="zh-CN" altLang="en-US" dirty="0"/>
              <a:t>针对</a:t>
            </a:r>
            <a:r>
              <a:rPr lang="en-US" dirty="0"/>
              <a:t>PM crash consistency</a:t>
            </a:r>
            <a:r>
              <a:rPr lang="zh-CN" altLang="en-US" dirty="0"/>
              <a:t>与数据恢复</a:t>
            </a:r>
            <a:r>
              <a:rPr lang="en-US" dirty="0"/>
              <a:t> </a:t>
            </a:r>
            <a:r>
              <a:rPr lang="zh-CN" altLang="en-US" dirty="0"/>
              <a:t>的研究： </a:t>
            </a:r>
            <a:r>
              <a:rPr lang="en-US" dirty="0" err="1"/>
              <a:t>Fast&amp;Fair</a:t>
            </a:r>
            <a:r>
              <a:rPr lang="en-US" dirty="0"/>
              <a:t> [FAST2018], Recipe[SOSP2019]</a:t>
            </a:r>
            <a:r>
              <a:rPr lang="zh-CN" altLang="en-US" dirty="0"/>
              <a:t>， </a:t>
            </a:r>
            <a:r>
              <a:rPr lang="en-US" altLang="zh-CN" dirty="0" err="1"/>
              <a:t>AsymNVM</a:t>
            </a:r>
            <a:r>
              <a:rPr lang="en-US" altLang="zh-CN" dirty="0"/>
              <a:t> [ASPLOS2020]</a:t>
            </a:r>
            <a:endParaRPr lang="en-US" dirty="0"/>
          </a:p>
          <a:p>
            <a:pPr marL="1257278" lvl="1" indent="-342900">
              <a:buFont typeface="Courier New" panose="02070309020205020404" pitchFamily="49" charset="0"/>
              <a:buChar char="o"/>
            </a:pPr>
            <a:r>
              <a:rPr lang="zh-CN" altLang="en-US" dirty="0"/>
              <a:t>针对远程</a:t>
            </a:r>
            <a:r>
              <a:rPr lang="en-US" dirty="0"/>
              <a:t>PM</a:t>
            </a:r>
            <a:r>
              <a:rPr lang="zh-CN" altLang="en-US" dirty="0"/>
              <a:t>单边读写性能的研究：</a:t>
            </a:r>
            <a:r>
              <a:rPr lang="en-US" altLang="zh-CN" dirty="0"/>
              <a:t>NVMM [</a:t>
            </a:r>
            <a:r>
              <a:rPr lang="en-US" dirty="0"/>
              <a:t>SOCC 2020]</a:t>
            </a:r>
          </a:p>
          <a:p>
            <a:pPr marL="1257278" lvl="1" indent="-342900">
              <a:buFont typeface="Courier New" panose="02070309020205020404" pitchFamily="49" charset="0"/>
              <a:buChar char="o"/>
            </a:pPr>
            <a:r>
              <a:rPr lang="zh-CN" altLang="en-US" dirty="0"/>
              <a:t>支持</a:t>
            </a:r>
            <a:r>
              <a:rPr lang="en-US" dirty="0"/>
              <a:t>PM</a:t>
            </a:r>
            <a:r>
              <a:rPr lang="zh-CN" altLang="en-US" dirty="0"/>
              <a:t>上</a:t>
            </a:r>
            <a:r>
              <a:rPr lang="en-US" dirty="0"/>
              <a:t>K-V store</a:t>
            </a:r>
            <a:r>
              <a:rPr lang="zh-CN" altLang="en-US" dirty="0"/>
              <a:t>的研究</a:t>
            </a:r>
            <a:r>
              <a:rPr lang="en-US" altLang="zh-CN" dirty="0"/>
              <a:t>: </a:t>
            </a:r>
            <a:r>
              <a:rPr lang="en-US" dirty="0" err="1"/>
              <a:t>FlatStore</a:t>
            </a:r>
            <a:r>
              <a:rPr lang="en-US" dirty="0"/>
              <a:t> [ASPLOS2020], Clover [ATC 2020]</a:t>
            </a:r>
          </a:p>
          <a:p>
            <a:pPr marL="1257278" lvl="1" indent="-342900">
              <a:buFont typeface="Courier New" panose="02070309020205020404" pitchFamily="49" charset="0"/>
              <a:buChar char="o"/>
            </a:pPr>
            <a:r>
              <a:rPr lang="zh-CN" altLang="en-US" dirty="0"/>
              <a:t>基于</a:t>
            </a:r>
            <a:r>
              <a:rPr lang="en-US" dirty="0"/>
              <a:t>PM</a:t>
            </a:r>
            <a:r>
              <a:rPr lang="zh-CN" altLang="en-US" dirty="0"/>
              <a:t>的分布文件系统：</a:t>
            </a:r>
            <a:r>
              <a:rPr lang="en-US" dirty="0"/>
              <a:t>Octopus [ATC2017], Orion [FAST2019]</a:t>
            </a:r>
          </a:p>
          <a:p>
            <a:endParaRPr lang="en-US" dirty="0"/>
          </a:p>
        </p:txBody>
      </p:sp>
    </p:spTree>
    <p:extLst>
      <p:ext uri="{BB962C8B-B14F-4D97-AF65-F5344CB8AC3E}">
        <p14:creationId xmlns:p14="http://schemas.microsoft.com/office/powerpoint/2010/main" val="4204567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5E0CAE-34B6-43CB-8AD5-864FC0A72398}"/>
              </a:ext>
            </a:extLst>
          </p:cNvPr>
          <p:cNvSpPr>
            <a:spLocks noGrp="1"/>
          </p:cNvSpPr>
          <p:nvPr>
            <p:ph type="sldNum" idx="12"/>
          </p:nvPr>
        </p:nvSpPr>
        <p:spPr/>
        <p:txBody>
          <a:bodyPr/>
          <a:lstStyle/>
          <a:p>
            <a:fld id="{00000000-1234-1234-1234-123412341234}" type="slidenum">
              <a:rPr lang="en-US" smtClean="0"/>
              <a:pPr/>
              <a:t>7</a:t>
            </a:fld>
            <a:endParaRPr lang="en-US"/>
          </a:p>
        </p:txBody>
      </p:sp>
      <p:sp>
        <p:nvSpPr>
          <p:cNvPr id="3" name="Subtitle 2">
            <a:extLst>
              <a:ext uri="{FF2B5EF4-FFF2-40B4-BE49-F238E27FC236}">
                <a16:creationId xmlns:a16="http://schemas.microsoft.com/office/drawing/2014/main" id="{BA0DAEA6-BFE4-4611-A76A-7C9ADFD29BD4}"/>
              </a:ext>
            </a:extLst>
          </p:cNvPr>
          <p:cNvSpPr>
            <a:spLocks noGrp="1"/>
          </p:cNvSpPr>
          <p:nvPr>
            <p:ph type="subTitle" idx="1"/>
          </p:nvPr>
        </p:nvSpPr>
        <p:spPr/>
        <p:txBody>
          <a:bodyPr/>
          <a:lstStyle/>
          <a:p>
            <a:r>
              <a:rPr lang="zh-CN" altLang="en-US" dirty="0"/>
              <a:t>两种架构面临的共同挑战</a:t>
            </a:r>
            <a:endParaRPr lang="en-US" dirty="0"/>
          </a:p>
        </p:txBody>
      </p:sp>
      <p:sp>
        <p:nvSpPr>
          <p:cNvPr id="4" name="Text Placeholder 3">
            <a:extLst>
              <a:ext uri="{FF2B5EF4-FFF2-40B4-BE49-F238E27FC236}">
                <a16:creationId xmlns:a16="http://schemas.microsoft.com/office/drawing/2014/main" id="{5C95E777-C02C-4419-A7AD-369D18201A39}"/>
              </a:ext>
            </a:extLst>
          </p:cNvPr>
          <p:cNvSpPr>
            <a:spLocks noGrp="1"/>
          </p:cNvSpPr>
          <p:nvPr>
            <p:ph type="body" idx="2"/>
          </p:nvPr>
        </p:nvSpPr>
        <p:spPr>
          <a:xfrm>
            <a:off x="660420" y="1215109"/>
            <a:ext cx="10729365" cy="4278687"/>
          </a:xfrm>
        </p:spPr>
        <p:txBody>
          <a:bodyPr/>
          <a:lstStyle/>
          <a:p>
            <a:pPr marL="0" indent="0"/>
            <a:r>
              <a:rPr lang="zh-CN" altLang="en-US" b="1" dirty="0"/>
              <a:t>两种架构有差别，但面临相同的挑战</a:t>
            </a:r>
            <a:r>
              <a:rPr lang="zh-CN" altLang="en-US" dirty="0"/>
              <a:t>。</a:t>
            </a:r>
            <a:endParaRPr lang="en-US" altLang="zh-CN" dirty="0"/>
          </a:p>
          <a:p>
            <a:pPr marL="914400" lvl="1" indent="-285750">
              <a:buFont typeface="Courier New" panose="02070309020205020404" pitchFamily="49" charset="0"/>
              <a:buChar char="o"/>
            </a:pPr>
            <a:r>
              <a:rPr lang="zh-CN" altLang="en-US" sz="1600" dirty="0"/>
              <a:t>对于本地与远程内存访问，计算节点都面临不均衡的内存访问时延。</a:t>
            </a:r>
            <a:r>
              <a:rPr lang="en-US" altLang="zh-CN" sz="1600" dirty="0"/>
              <a:t> </a:t>
            </a:r>
          </a:p>
          <a:p>
            <a:pPr marL="914400" lvl="1" indent="-285750">
              <a:buFont typeface="Courier New" panose="02070309020205020404" pitchFamily="49" charset="0"/>
              <a:buChar char="o"/>
            </a:pPr>
            <a:r>
              <a:rPr lang="zh-CN" altLang="en-US" sz="1600" dirty="0"/>
              <a:t>对异地数据访问仍然存在比本地内存访问高很多的时延。</a:t>
            </a:r>
            <a:endParaRPr lang="en-US" altLang="zh-CN" sz="1600" dirty="0"/>
          </a:p>
          <a:p>
            <a:pPr marL="914400" lvl="1" indent="-285750">
              <a:buFont typeface="Courier New" panose="02070309020205020404" pitchFamily="49" charset="0"/>
              <a:buChar char="o"/>
            </a:pPr>
            <a:r>
              <a:rPr lang="zh-CN" altLang="en-US" sz="1600" dirty="0"/>
              <a:t>降低数据访问的整体开销是“</a:t>
            </a:r>
            <a:r>
              <a:rPr lang="en-US" altLang="zh-CN" sz="1600" dirty="0"/>
              <a:t>DSM</a:t>
            </a:r>
            <a:r>
              <a:rPr lang="zh-CN" altLang="en-US" sz="1600" dirty="0"/>
              <a:t>”和“内存分离架构”面临的共同挑战。</a:t>
            </a:r>
            <a:endParaRPr lang="en-US" altLang="zh-CN" sz="1600" dirty="0"/>
          </a:p>
          <a:p>
            <a:pPr marL="0" indent="0"/>
            <a:r>
              <a:rPr lang="zh-CN" altLang="en-US" b="1" dirty="0"/>
              <a:t>目前的解决方案专注局部、底层问题，而不是从应用角度来看分布式应用的需求。</a:t>
            </a:r>
            <a:endParaRPr lang="en-US" altLang="zh-CN" b="1" dirty="0"/>
          </a:p>
          <a:p>
            <a:pPr marL="914400" lvl="1" indent="-285750">
              <a:buFont typeface="Courier New" panose="02070309020205020404" pitchFamily="49" charset="0"/>
              <a:buChar char="o"/>
            </a:pPr>
            <a:r>
              <a:rPr lang="en-US" altLang="zh-CN" sz="1600" dirty="0"/>
              <a:t>The Machine</a:t>
            </a:r>
            <a:r>
              <a:rPr lang="zh-CN" altLang="en-US" sz="1600" dirty="0"/>
              <a:t>上的</a:t>
            </a:r>
            <a:r>
              <a:rPr lang="en-US" altLang="zh-CN" sz="1600" dirty="0" err="1"/>
              <a:t>OpenFAM</a:t>
            </a:r>
            <a:r>
              <a:rPr lang="en-US" altLang="zh-CN" sz="1600" dirty="0"/>
              <a:t> </a:t>
            </a:r>
            <a:r>
              <a:rPr lang="zh-CN" altLang="en-US" sz="1600" dirty="0"/>
              <a:t>虽然定义新的内存语义，比如新的远程</a:t>
            </a:r>
            <a:r>
              <a:rPr lang="en-US" altLang="zh-CN" sz="1600" dirty="0"/>
              <a:t>API</a:t>
            </a:r>
            <a:r>
              <a:rPr lang="zh-CN" altLang="en-US" sz="1600" dirty="0"/>
              <a:t>，针对类似</a:t>
            </a:r>
            <a:r>
              <a:rPr lang="en-US" altLang="zh-CN" sz="1600" dirty="0"/>
              <a:t>scattering and gathering</a:t>
            </a:r>
            <a:r>
              <a:rPr lang="zh-CN" altLang="en-US" sz="1600" dirty="0"/>
              <a:t>， </a:t>
            </a:r>
            <a:r>
              <a:rPr lang="en-US" altLang="zh-CN" sz="1600" dirty="0"/>
              <a:t>indirect </a:t>
            </a:r>
            <a:r>
              <a:rPr lang="en-US" altLang="zh-CN" sz="1600" dirty="0" err="1"/>
              <a:t>acccess</a:t>
            </a:r>
            <a:r>
              <a:rPr lang="zh-CN" altLang="en-US" sz="1600" dirty="0"/>
              <a:t>，</a:t>
            </a:r>
            <a:r>
              <a:rPr lang="en-US" altLang="zh-CN" sz="1600" dirty="0"/>
              <a:t>atomic compare and swap, notification/callback</a:t>
            </a:r>
            <a:r>
              <a:rPr lang="zh-CN" altLang="en-US" sz="1600" dirty="0"/>
              <a:t>等对应操作，寄希望于硬件强化以减少每次操作对应的多次频繁远程内存访问带来的时延开销。这些改进对性能有益，但还是局限于</a:t>
            </a:r>
            <a:r>
              <a:rPr lang="zh-CN" altLang="en-US" sz="1600" dirty="0">
                <a:solidFill>
                  <a:srgbClr val="FF0000"/>
                </a:solidFill>
              </a:rPr>
              <a:t>传统共享内存语义</a:t>
            </a:r>
            <a:r>
              <a:rPr lang="zh-CN" altLang="en-US" sz="1600" dirty="0"/>
              <a:t>，没有让开发分布式应用便捷，限制了生态的建设，最终没有成功。</a:t>
            </a:r>
            <a:endParaRPr lang="en-US" altLang="zh-CN" sz="1600" dirty="0"/>
          </a:p>
          <a:p>
            <a:pPr marL="914400" lvl="1" indent="-285750">
              <a:buFont typeface="Courier New" panose="02070309020205020404" pitchFamily="49" charset="0"/>
              <a:buChar char="o"/>
            </a:pPr>
            <a:r>
              <a:rPr lang="en-US" altLang="zh-CN" sz="1600" dirty="0"/>
              <a:t>TH-DPMS </a:t>
            </a:r>
            <a:r>
              <a:rPr lang="zh-CN" altLang="en-US" sz="1600" dirty="0"/>
              <a:t>（</a:t>
            </a:r>
            <a:r>
              <a:rPr lang="en-US" altLang="zh-CN" sz="1600" dirty="0"/>
              <a:t>Tsinghua Distributed Persistent Memory System) </a:t>
            </a:r>
            <a:r>
              <a:rPr lang="zh-CN" altLang="en-US" sz="1600" dirty="0"/>
              <a:t>试图引入新的</a:t>
            </a:r>
            <a:r>
              <a:rPr lang="en-US" altLang="zh-CN" sz="1600" dirty="0"/>
              <a:t>PM</a:t>
            </a:r>
            <a:r>
              <a:rPr lang="zh-CN" altLang="en-US" sz="1600" dirty="0"/>
              <a:t>访问语义抽象，试图将</a:t>
            </a:r>
            <a:r>
              <a:rPr lang="en-US" altLang="zh-CN" sz="1600" dirty="0"/>
              <a:t>PM</a:t>
            </a:r>
            <a:r>
              <a:rPr lang="zh-CN" altLang="en-US" sz="1600" dirty="0"/>
              <a:t>内存语义（</a:t>
            </a:r>
            <a:r>
              <a:rPr lang="en-US" altLang="zh-CN" sz="1600" dirty="0"/>
              <a:t>read/write/allocation</a:t>
            </a:r>
            <a:r>
              <a:rPr lang="zh-CN" altLang="en-US" sz="1600" dirty="0"/>
              <a:t>）、</a:t>
            </a:r>
            <a:r>
              <a:rPr lang="en-US" altLang="zh-CN" sz="1600" dirty="0"/>
              <a:t>object-store</a:t>
            </a:r>
            <a:r>
              <a:rPr lang="zh-CN" altLang="en-US" sz="1600" dirty="0"/>
              <a:t>、文件系统、以及事务性一致性界面（</a:t>
            </a:r>
            <a:r>
              <a:rPr lang="en-US" altLang="zh-CN" sz="1600" dirty="0"/>
              <a:t>TP) </a:t>
            </a:r>
            <a:r>
              <a:rPr lang="zh-CN" altLang="en-US" sz="1600" dirty="0"/>
              <a:t>都能融合在一起。然而，其</a:t>
            </a:r>
            <a:r>
              <a:rPr lang="en-US" altLang="zh-CN" sz="1600" dirty="0"/>
              <a:t>PM</a:t>
            </a:r>
            <a:r>
              <a:rPr lang="zh-CN" altLang="en-US" sz="1600" dirty="0"/>
              <a:t>地址空间还是基于</a:t>
            </a:r>
            <a:r>
              <a:rPr lang="zh-CN" altLang="en-US" sz="1600" dirty="0">
                <a:solidFill>
                  <a:srgbClr val="FF0000"/>
                </a:solidFill>
              </a:rPr>
              <a:t>传统的</a:t>
            </a:r>
            <a:r>
              <a:rPr lang="en-US" altLang="zh-CN" sz="1600" dirty="0">
                <a:solidFill>
                  <a:srgbClr val="FF0000"/>
                </a:solidFill>
              </a:rPr>
              <a:t>unified memory abstraction</a:t>
            </a:r>
            <a:r>
              <a:rPr lang="zh-CN" altLang="en-US" sz="1600" dirty="0"/>
              <a:t>。</a:t>
            </a:r>
            <a:endParaRPr lang="en-US" altLang="zh-CN" sz="1600" dirty="0"/>
          </a:p>
          <a:p>
            <a:pPr marL="914400" lvl="1" indent="-285750">
              <a:buFont typeface="Courier New" panose="02070309020205020404" pitchFamily="49" charset="0"/>
              <a:buChar char="o"/>
            </a:pPr>
            <a:r>
              <a:rPr lang="en-US" altLang="zh-CN" sz="1600" dirty="0" err="1"/>
              <a:t>DrTM</a:t>
            </a:r>
            <a:r>
              <a:rPr lang="en-US" altLang="zh-CN" sz="1600" dirty="0"/>
              <a:t>/XSTORE</a:t>
            </a:r>
            <a:r>
              <a:rPr lang="zh-CN" altLang="en-US" sz="1600" dirty="0"/>
              <a:t>上升到</a:t>
            </a:r>
            <a:r>
              <a:rPr lang="en-US" altLang="zh-CN" sz="1600" dirty="0"/>
              <a:t>KV</a:t>
            </a:r>
            <a:r>
              <a:rPr lang="zh-CN" altLang="en-US" sz="1600" dirty="0"/>
              <a:t>语义，引入了单边读和合并写，也使用了</a:t>
            </a:r>
            <a:r>
              <a:rPr lang="en-US" altLang="zh-CN" sz="1600" dirty="0"/>
              <a:t>HTM</a:t>
            </a:r>
            <a:r>
              <a:rPr lang="zh-CN" altLang="en-US" sz="1600" dirty="0"/>
              <a:t>，是目前性能最优的。但在</a:t>
            </a:r>
            <a:r>
              <a:rPr lang="zh-CN" altLang="en-US" sz="1600" dirty="0">
                <a:solidFill>
                  <a:srgbClr val="FF0000"/>
                </a:solidFill>
              </a:rPr>
              <a:t>数据一致性上没有突破</a:t>
            </a:r>
            <a:r>
              <a:rPr lang="zh-CN" altLang="en-US" sz="1600" dirty="0"/>
              <a:t>，对于共享的数据，无法减少数据同步的开销。</a:t>
            </a:r>
            <a:endParaRPr lang="en-US" altLang="zh-CN" sz="1600" dirty="0"/>
          </a:p>
          <a:p>
            <a:pPr marL="914400" lvl="1" indent="-285750">
              <a:buFont typeface="Courier New" panose="02070309020205020404" pitchFamily="49" charset="0"/>
              <a:buChar char="o"/>
            </a:pPr>
            <a:r>
              <a:rPr lang="zh-CN" altLang="en-US" sz="1600" dirty="0"/>
              <a:t>针对</a:t>
            </a:r>
            <a:r>
              <a:rPr lang="en-US" altLang="zh-CN" sz="1600" dirty="0"/>
              <a:t>RDMA</a:t>
            </a:r>
            <a:r>
              <a:rPr lang="zh-CN" altLang="en-US" sz="1600" dirty="0"/>
              <a:t>的单边性（远程读写不需要远端</a:t>
            </a:r>
            <a:r>
              <a:rPr lang="en-US" altLang="zh-CN" sz="1600" dirty="0"/>
              <a:t>CPU</a:t>
            </a:r>
            <a:r>
              <a:rPr lang="zh-CN" altLang="en-US" sz="1600" dirty="0"/>
              <a:t>介入）学术界做了很多远端数据结构与多点同步的研究（</a:t>
            </a:r>
            <a:r>
              <a:rPr lang="en-US" altLang="zh-CN" sz="1600" dirty="0" err="1"/>
              <a:t>FaRM</a:t>
            </a:r>
            <a:r>
              <a:rPr lang="zh-CN" altLang="en-US" sz="1600" dirty="0"/>
              <a:t>，</a:t>
            </a:r>
            <a:r>
              <a:rPr lang="en-US" altLang="zh-CN" sz="1600" dirty="0"/>
              <a:t>NR</a:t>
            </a:r>
            <a:r>
              <a:rPr kumimoji="0" lang="en-US" altLang="zh-CN" sz="1600" b="0" i="0" u="none" strike="noStrike" kern="0" cap="none" spc="0" normalizeH="0" baseline="0" noProof="0" dirty="0">
                <a:ln>
                  <a:noFill/>
                </a:ln>
                <a:solidFill>
                  <a:srgbClr val="000000"/>
                </a:solidFill>
                <a:effectLst/>
                <a:uLnTx/>
                <a:uFillTx/>
                <a:latin typeface="Calibri"/>
                <a:cs typeface="Calibri"/>
                <a:sym typeface="Calibri"/>
              </a:rPr>
              <a:t> </a:t>
            </a:r>
            <a:r>
              <a:rPr kumimoji="0" lang="zh-CN" altLang="en-US" sz="1600" b="0" i="0" u="none" strike="noStrike" kern="0" cap="none" spc="0" normalizeH="0" baseline="0" noProof="0" dirty="0">
                <a:ln>
                  <a:noFill/>
                </a:ln>
                <a:solidFill>
                  <a:srgbClr val="000000"/>
                </a:solidFill>
                <a:effectLst/>
                <a:uLnTx/>
                <a:uFillTx/>
                <a:latin typeface="Calibri"/>
                <a:cs typeface="Calibri"/>
                <a:sym typeface="Calibri"/>
              </a:rPr>
              <a:t>，</a:t>
            </a:r>
            <a:r>
              <a:rPr kumimoji="0" lang="en-US" altLang="zh-CN" sz="1600" b="0" i="0" u="none" strike="noStrike" kern="0" cap="none" spc="0" normalizeH="0" baseline="0" noProof="0" dirty="0">
                <a:ln>
                  <a:noFill/>
                </a:ln>
                <a:solidFill>
                  <a:srgbClr val="000000"/>
                </a:solidFill>
                <a:effectLst/>
                <a:uLnTx/>
                <a:uFillTx/>
                <a:latin typeface="Calibri"/>
                <a:cs typeface="Calibri"/>
                <a:sym typeface="Calibri"/>
              </a:rPr>
              <a:t>Concordia </a:t>
            </a:r>
            <a:r>
              <a:rPr lang="zh-CN" altLang="en-US" sz="1600" dirty="0"/>
              <a:t>）。但是，这类方法的基本思路还是基于</a:t>
            </a:r>
            <a:r>
              <a:rPr lang="en-US" altLang="zh-CN" sz="1600" dirty="0"/>
              <a:t>DSM flat address space</a:t>
            </a:r>
            <a:r>
              <a:rPr lang="zh-CN" altLang="en-US" sz="1600" dirty="0"/>
              <a:t>，数据映射到地址上，</a:t>
            </a:r>
            <a:r>
              <a:rPr lang="zh-CN" altLang="en-US" sz="1600" dirty="0">
                <a:solidFill>
                  <a:srgbClr val="FF0000"/>
                </a:solidFill>
              </a:rPr>
              <a:t>数据共享通过地址共享</a:t>
            </a:r>
            <a:r>
              <a:rPr lang="zh-CN" altLang="en-US" sz="1600" dirty="0"/>
              <a:t>来实现，由于地址共享</a:t>
            </a:r>
            <a:r>
              <a:rPr lang="zh-CN" altLang="en-US" sz="1600" dirty="0">
                <a:solidFill>
                  <a:srgbClr val="FF0000"/>
                </a:solidFill>
              </a:rPr>
              <a:t>需要</a:t>
            </a:r>
            <a:r>
              <a:rPr lang="en-US" altLang="zh-CN" sz="1600" dirty="0">
                <a:solidFill>
                  <a:srgbClr val="FF0000"/>
                </a:solidFill>
              </a:rPr>
              <a:t>linearizability</a:t>
            </a:r>
            <a:r>
              <a:rPr lang="zh-CN" altLang="en-US" sz="1600" dirty="0">
                <a:solidFill>
                  <a:srgbClr val="FF0000"/>
                </a:solidFill>
              </a:rPr>
              <a:t>的一致性</a:t>
            </a:r>
            <a:r>
              <a:rPr lang="zh-CN" altLang="en-US" sz="1600" dirty="0"/>
              <a:t>，</a:t>
            </a:r>
            <a:r>
              <a:rPr lang="zh-CN" altLang="en-US" sz="1600" dirty="0">
                <a:solidFill>
                  <a:srgbClr val="FF0000"/>
                </a:solidFill>
              </a:rPr>
              <a:t>性能封顶，</a:t>
            </a:r>
            <a:r>
              <a:rPr lang="zh-CN" altLang="en-US" sz="1600" dirty="0"/>
              <a:t>以及地址的</a:t>
            </a:r>
            <a:r>
              <a:rPr lang="en-US" altLang="zh-CN" sz="1600" dirty="0"/>
              <a:t>aliasing</a:t>
            </a:r>
            <a:r>
              <a:rPr lang="zh-CN" altLang="en-US" sz="1600" dirty="0"/>
              <a:t>问题，</a:t>
            </a:r>
            <a:r>
              <a:rPr lang="zh-CN" altLang="en-US" sz="1600" dirty="0">
                <a:solidFill>
                  <a:srgbClr val="FF0000"/>
                </a:solidFill>
              </a:rPr>
              <a:t>很难解决</a:t>
            </a:r>
            <a:r>
              <a:rPr lang="en-US" altLang="zh-CN" sz="1600" dirty="0">
                <a:solidFill>
                  <a:srgbClr val="FF0000"/>
                </a:solidFill>
              </a:rPr>
              <a:t>scalability</a:t>
            </a:r>
            <a:r>
              <a:rPr lang="zh-CN" altLang="en-US" sz="1600" dirty="0"/>
              <a:t>（</a:t>
            </a:r>
            <a:r>
              <a:rPr lang="en-US" altLang="zh-CN" sz="1600" dirty="0"/>
              <a:t>&gt;32</a:t>
            </a:r>
            <a:r>
              <a:rPr lang="zh-CN" altLang="en-US" sz="1600" dirty="0"/>
              <a:t>节点）的问题。针对远地</a:t>
            </a:r>
            <a:r>
              <a:rPr lang="en-US" altLang="zh-CN" sz="1600" dirty="0"/>
              <a:t>PM</a:t>
            </a:r>
            <a:r>
              <a:rPr lang="zh-CN" altLang="en-US" sz="1600" dirty="0"/>
              <a:t>内存池，基于地址映射的解决方案，也面临同样问题。</a:t>
            </a:r>
          </a:p>
          <a:p>
            <a:pPr marL="647693" indent="-342900">
              <a:buFont typeface="Courier New" panose="02070309020205020404" pitchFamily="49" charset="0"/>
              <a:buChar char="o"/>
            </a:pPr>
            <a:endParaRPr lang="en-US" altLang="zh-CN" dirty="0"/>
          </a:p>
          <a:p>
            <a:pPr marL="647693" indent="-342900">
              <a:buFont typeface="Courier New" panose="02070309020205020404" pitchFamily="49" charset="0"/>
              <a:buChar char="o"/>
            </a:pPr>
            <a:endParaRPr lang="en-US" altLang="zh-CN" dirty="0"/>
          </a:p>
          <a:p>
            <a:pPr marL="647693" indent="-342900">
              <a:buFont typeface="Courier New" panose="02070309020205020404" pitchFamily="49" charset="0"/>
              <a:buChar char="o"/>
            </a:pPr>
            <a:endParaRPr lang="en-US" altLang="zh-CN" dirty="0"/>
          </a:p>
          <a:p>
            <a:endParaRPr lang="en-US" dirty="0"/>
          </a:p>
        </p:txBody>
      </p:sp>
    </p:spTree>
    <p:extLst>
      <p:ext uri="{BB962C8B-B14F-4D97-AF65-F5344CB8AC3E}">
        <p14:creationId xmlns:p14="http://schemas.microsoft.com/office/powerpoint/2010/main" val="3255856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AE5CD9-8A21-4BAA-847C-06803625C437}"/>
              </a:ext>
            </a:extLst>
          </p:cNvPr>
          <p:cNvSpPr>
            <a:spLocks noGrp="1"/>
          </p:cNvSpPr>
          <p:nvPr>
            <p:ph type="sldNum" idx="12"/>
          </p:nvPr>
        </p:nvSpPr>
        <p:spPr/>
        <p:txBody>
          <a:bodyPr/>
          <a:lstStyle/>
          <a:p>
            <a:fld id="{00000000-1234-1234-1234-123412341234}" type="slidenum">
              <a:rPr lang="en-US" smtClean="0"/>
              <a:pPr/>
              <a:t>8</a:t>
            </a:fld>
            <a:endParaRPr lang="en-US"/>
          </a:p>
        </p:txBody>
      </p:sp>
      <p:sp>
        <p:nvSpPr>
          <p:cNvPr id="3" name="Subtitle 2">
            <a:extLst>
              <a:ext uri="{FF2B5EF4-FFF2-40B4-BE49-F238E27FC236}">
                <a16:creationId xmlns:a16="http://schemas.microsoft.com/office/drawing/2014/main" id="{B663CE24-0B51-4431-BCC0-1AF7C8BA5E1B}"/>
              </a:ext>
            </a:extLst>
          </p:cNvPr>
          <p:cNvSpPr>
            <a:spLocks noGrp="1"/>
          </p:cNvSpPr>
          <p:nvPr>
            <p:ph type="subTitle" idx="1"/>
          </p:nvPr>
        </p:nvSpPr>
        <p:spPr/>
        <p:txBody>
          <a:bodyPr/>
          <a:lstStyle/>
          <a:p>
            <a:r>
              <a:rPr lang="zh-CN" altLang="en-US" dirty="0"/>
              <a:t>看到的问题和提出的问题</a:t>
            </a:r>
            <a:endParaRPr lang="en-US" dirty="0"/>
          </a:p>
        </p:txBody>
      </p:sp>
      <p:sp>
        <p:nvSpPr>
          <p:cNvPr id="4" name="Text Placeholder 3">
            <a:extLst>
              <a:ext uri="{FF2B5EF4-FFF2-40B4-BE49-F238E27FC236}">
                <a16:creationId xmlns:a16="http://schemas.microsoft.com/office/drawing/2014/main" id="{E37A5861-5650-4B67-8BCC-977A94EAF0C0}"/>
              </a:ext>
            </a:extLst>
          </p:cNvPr>
          <p:cNvSpPr>
            <a:spLocks noGrp="1"/>
          </p:cNvSpPr>
          <p:nvPr>
            <p:ph type="body" idx="2"/>
          </p:nvPr>
        </p:nvSpPr>
        <p:spPr>
          <a:xfrm>
            <a:off x="736619" y="1222875"/>
            <a:ext cx="10729365" cy="4278687"/>
          </a:xfrm>
        </p:spPr>
        <p:txBody>
          <a:bodyPr/>
          <a:lstStyle/>
          <a:p>
            <a:pPr marL="304793" indent="0"/>
            <a:r>
              <a:rPr lang="zh-CN" altLang="en-US" b="1" dirty="0"/>
              <a:t>我们看到的问题</a:t>
            </a:r>
            <a:endParaRPr lang="en-US" altLang="zh-CN" dirty="0"/>
          </a:p>
          <a:p>
            <a:pPr marL="761993" indent="-457200">
              <a:buFont typeface="+mj-lt"/>
              <a:buAutoNum type="arabicPeriod"/>
            </a:pPr>
            <a:r>
              <a:rPr lang="zh-CN" altLang="en-US" dirty="0"/>
              <a:t>单边内存访问虽然提高了性能，但对数据的地址空间管理有严苛要求。</a:t>
            </a:r>
            <a:endParaRPr lang="en-US" altLang="zh-CN" dirty="0"/>
          </a:p>
          <a:p>
            <a:pPr marL="761993" indent="-457200">
              <a:buFont typeface="+mj-lt"/>
              <a:buAutoNum type="arabicPeriod"/>
            </a:pPr>
            <a:r>
              <a:rPr lang="zh-CN" altLang="en-US" dirty="0"/>
              <a:t>基于共享内存地址空间的解决方案有诸多问题</a:t>
            </a:r>
            <a:endParaRPr lang="en-US" altLang="zh-CN" dirty="0"/>
          </a:p>
          <a:p>
            <a:pPr marL="1257278" lvl="1" indent="-342900">
              <a:buFont typeface="Courier New" panose="02070309020205020404" pitchFamily="49" charset="0"/>
              <a:buChar char="o"/>
            </a:pPr>
            <a:r>
              <a:rPr lang="zh-CN" altLang="en-US" dirty="0"/>
              <a:t>内存地址空间结构的表述单一。难以高效映射复杂的分布系统架构</a:t>
            </a:r>
            <a:endParaRPr lang="en-US" altLang="zh-CN" dirty="0"/>
          </a:p>
          <a:p>
            <a:pPr marL="1257278" lvl="1" indent="-342900">
              <a:buFont typeface="Courier New" panose="02070309020205020404" pitchFamily="49" charset="0"/>
              <a:buChar char="o"/>
            </a:pPr>
            <a:r>
              <a:rPr lang="zh-CN" altLang="en-US" dirty="0"/>
              <a:t>纯基于共享本地异地内存的数据结构上构建的分布内存结构繁杂，且对扩容不友好</a:t>
            </a:r>
            <a:endParaRPr lang="en-US" altLang="zh-CN" dirty="0"/>
          </a:p>
          <a:p>
            <a:pPr marL="1257278" lvl="1" indent="-342900">
              <a:buFont typeface="Courier New" panose="02070309020205020404" pitchFamily="49" charset="0"/>
              <a:buChar char="o"/>
            </a:pPr>
            <a:r>
              <a:rPr lang="zh-CN" altLang="en-US" dirty="0"/>
              <a:t>这种架构有会产生大量内存写放大。且对于数据一致性的保证代价较高。</a:t>
            </a:r>
            <a:endParaRPr lang="en-US" altLang="zh-CN" dirty="0"/>
          </a:p>
          <a:p>
            <a:pPr marL="1257278" lvl="1" indent="-342900">
              <a:buFont typeface="Courier New" panose="02070309020205020404" pitchFamily="49" charset="0"/>
              <a:buChar char="o"/>
            </a:pPr>
            <a:r>
              <a:rPr lang="zh-CN" altLang="en-US" dirty="0"/>
              <a:t>这种架构上实现</a:t>
            </a:r>
            <a:r>
              <a:rPr lang="en-US" altLang="zh-CN" dirty="0"/>
              <a:t>cache coherency</a:t>
            </a:r>
            <a:r>
              <a:rPr lang="zh-CN" altLang="en-US" dirty="0"/>
              <a:t>的开销很大</a:t>
            </a:r>
            <a:endParaRPr lang="en-US" altLang="zh-CN" dirty="0"/>
          </a:p>
          <a:p>
            <a:pPr marL="761993" indent="-457200">
              <a:buFont typeface="+mj-lt"/>
              <a:buAutoNum type="arabicPeriod"/>
            </a:pPr>
            <a:r>
              <a:rPr lang="zh-CN" altLang="en-US" dirty="0"/>
              <a:t>对于</a:t>
            </a:r>
            <a:r>
              <a:rPr lang="en-US" altLang="zh-CN" dirty="0"/>
              <a:t>PM</a:t>
            </a:r>
            <a:r>
              <a:rPr lang="zh-CN" altLang="en-US" dirty="0"/>
              <a:t>融合，本地与异地的访问还有很多问题</a:t>
            </a:r>
            <a:endParaRPr lang="en-US" altLang="zh-CN" dirty="0"/>
          </a:p>
          <a:p>
            <a:pPr marL="1371578" lvl="1" indent="-457200">
              <a:buFont typeface="Courier New" panose="02070309020205020404" pitchFamily="49" charset="0"/>
              <a:buChar char="o"/>
            </a:pPr>
            <a:r>
              <a:rPr lang="en-US" altLang="zh-CN" dirty="0"/>
              <a:t>Crash Atomicity</a:t>
            </a:r>
            <a:r>
              <a:rPr lang="zh-CN" altLang="en-US" dirty="0"/>
              <a:t>，</a:t>
            </a:r>
            <a:r>
              <a:rPr lang="en-US" altLang="zh-CN" dirty="0"/>
              <a:t>Limited Random Write Throughput</a:t>
            </a:r>
            <a:r>
              <a:rPr lang="zh-CN" altLang="en-US" dirty="0"/>
              <a:t>，</a:t>
            </a:r>
            <a:r>
              <a:rPr lang="en-US" altLang="zh-CN" dirty="0"/>
              <a:t>Remote Persistency Acknowledgement</a:t>
            </a:r>
            <a:r>
              <a:rPr lang="zh-CN" altLang="en-US" dirty="0"/>
              <a:t>，</a:t>
            </a:r>
            <a:r>
              <a:rPr lang="en-US" altLang="zh-CN" dirty="0"/>
              <a:t>Remote DDIO Flush</a:t>
            </a:r>
            <a:r>
              <a:rPr lang="zh-CN" altLang="en-US" dirty="0"/>
              <a:t>。</a:t>
            </a:r>
            <a:r>
              <a:rPr lang="en-US" altLang="zh-CN" dirty="0"/>
              <a:t> </a:t>
            </a:r>
          </a:p>
          <a:p>
            <a:pPr marL="304793" indent="0"/>
            <a:r>
              <a:rPr lang="zh-CN" altLang="en-US" b="1" dirty="0"/>
              <a:t>我们提出的问题</a:t>
            </a:r>
            <a:endParaRPr lang="en-US" altLang="zh-CN" dirty="0"/>
          </a:p>
          <a:p>
            <a:pPr marL="647693" indent="-342900">
              <a:buFont typeface="Arial" panose="020B0604020202020204" pitchFamily="34" charset="0"/>
              <a:buChar char="•"/>
            </a:pPr>
            <a:r>
              <a:rPr lang="zh-CN" altLang="en-US" dirty="0"/>
              <a:t>分布系统或基于内存池上的数据共享，与内存资源共享到底是什么样的关系？</a:t>
            </a:r>
            <a:endParaRPr lang="en-US" altLang="zh-CN" dirty="0"/>
          </a:p>
          <a:p>
            <a:pPr marL="647693" indent="-342900">
              <a:buFont typeface="Arial" panose="020B0604020202020204" pitchFamily="34" charset="0"/>
              <a:buChar char="•"/>
            </a:pPr>
            <a:r>
              <a:rPr lang="zh-CN" altLang="en-US" dirty="0"/>
              <a:t>内存池的共享，能否绕过内存地址空间的共享而得到？</a:t>
            </a:r>
            <a:endParaRPr lang="en-US" altLang="zh-CN" dirty="0"/>
          </a:p>
          <a:p>
            <a:pPr marL="647693" indent="-342900">
              <a:buFont typeface="Arial" panose="020B0604020202020204" pitchFamily="34" charset="0"/>
              <a:buChar char="•"/>
            </a:pPr>
            <a:r>
              <a:rPr lang="zh-CN" altLang="en-US" dirty="0"/>
              <a:t>内存池的访问，可否抽象成更高级的语义描述实现？</a:t>
            </a:r>
            <a:endParaRPr lang="en-US" altLang="zh-CN" dirty="0"/>
          </a:p>
          <a:p>
            <a:pPr marL="647693" indent="-342900">
              <a:buFont typeface="Arial" panose="020B0604020202020204" pitchFamily="34" charset="0"/>
              <a:buChar char="•"/>
            </a:pPr>
            <a:r>
              <a:rPr lang="zh-CN" altLang="en-US" dirty="0"/>
              <a:t>共享内存访问的性能，能否突破全局</a:t>
            </a:r>
            <a:r>
              <a:rPr lang="en-US" altLang="zh-CN" dirty="0" err="1"/>
              <a:t>linerazability</a:t>
            </a:r>
            <a:r>
              <a:rPr lang="zh-CN" altLang="en-US" dirty="0"/>
              <a:t>的限制</a:t>
            </a:r>
            <a:endParaRPr lang="en-US" altLang="zh-CN" dirty="0"/>
          </a:p>
          <a:p>
            <a:pPr marL="761993" indent="-457200">
              <a:buFont typeface="+mj-lt"/>
              <a:buAutoNum type="arabicPeriod"/>
            </a:pPr>
            <a:endParaRPr lang="en-US" altLang="zh-CN" dirty="0"/>
          </a:p>
          <a:p>
            <a:pPr marL="761993" indent="-457200">
              <a:buFont typeface="+mj-lt"/>
              <a:buAutoNum type="arabicPeriod"/>
            </a:pPr>
            <a:endParaRPr lang="en-US" dirty="0"/>
          </a:p>
        </p:txBody>
      </p:sp>
    </p:spTree>
    <p:extLst>
      <p:ext uri="{BB962C8B-B14F-4D97-AF65-F5344CB8AC3E}">
        <p14:creationId xmlns:p14="http://schemas.microsoft.com/office/powerpoint/2010/main" val="23663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2A023B-3607-4CCA-8F25-9EC55D8DBBAE}"/>
              </a:ext>
            </a:extLst>
          </p:cNvPr>
          <p:cNvSpPr>
            <a:spLocks noGrp="1"/>
          </p:cNvSpPr>
          <p:nvPr>
            <p:ph type="sldNum" idx="12"/>
          </p:nvPr>
        </p:nvSpPr>
        <p:spPr/>
        <p:txBody>
          <a:bodyPr/>
          <a:lstStyle/>
          <a:p>
            <a:fld id="{00000000-1234-1234-1234-123412341234}" type="slidenum">
              <a:rPr lang="en-US" smtClean="0"/>
              <a:pPr/>
              <a:t>9</a:t>
            </a:fld>
            <a:endParaRPr lang="en-US"/>
          </a:p>
        </p:txBody>
      </p:sp>
      <p:sp>
        <p:nvSpPr>
          <p:cNvPr id="3" name="Subtitle 2">
            <a:extLst>
              <a:ext uri="{FF2B5EF4-FFF2-40B4-BE49-F238E27FC236}">
                <a16:creationId xmlns:a16="http://schemas.microsoft.com/office/drawing/2014/main" id="{E1A7CDCF-C173-4175-8FB0-816CFB749248}"/>
              </a:ext>
            </a:extLst>
          </p:cNvPr>
          <p:cNvSpPr>
            <a:spLocks noGrp="1"/>
          </p:cNvSpPr>
          <p:nvPr>
            <p:ph type="subTitle" idx="1"/>
          </p:nvPr>
        </p:nvSpPr>
        <p:spPr/>
        <p:txBody>
          <a:bodyPr/>
          <a:lstStyle/>
          <a:p>
            <a:r>
              <a:rPr lang="zh-CN" altLang="en-US" dirty="0"/>
              <a:t>解决思路</a:t>
            </a:r>
            <a:endParaRPr lang="en-US" dirty="0"/>
          </a:p>
        </p:txBody>
      </p:sp>
      <p:sp>
        <p:nvSpPr>
          <p:cNvPr id="4" name="Text Placeholder 3">
            <a:extLst>
              <a:ext uri="{FF2B5EF4-FFF2-40B4-BE49-F238E27FC236}">
                <a16:creationId xmlns:a16="http://schemas.microsoft.com/office/drawing/2014/main" id="{6FAAD283-D319-40B0-B048-005AF4C2DFC5}"/>
              </a:ext>
            </a:extLst>
          </p:cNvPr>
          <p:cNvSpPr>
            <a:spLocks noGrp="1"/>
          </p:cNvSpPr>
          <p:nvPr>
            <p:ph type="body" idx="2"/>
          </p:nvPr>
        </p:nvSpPr>
        <p:spPr>
          <a:xfrm>
            <a:off x="736620" y="1525770"/>
            <a:ext cx="10729365" cy="4698567"/>
          </a:xfrm>
        </p:spPr>
        <p:txBody>
          <a:bodyPr/>
          <a:lstStyle/>
          <a:p>
            <a:r>
              <a:rPr lang="zh-CN" altLang="en-US" sz="1400" dirty="0"/>
              <a:t>计算的抽象对</a:t>
            </a:r>
            <a:r>
              <a:rPr lang="en-US" altLang="zh-CN" sz="1400" dirty="0"/>
              <a:t>memory</a:t>
            </a:r>
            <a:r>
              <a:rPr lang="zh-CN" altLang="en-US" sz="1400" dirty="0"/>
              <a:t>不应该是简单的“读”和“写”。可以引入</a:t>
            </a:r>
            <a:r>
              <a:rPr lang="en-US" altLang="zh-CN" sz="1400" dirty="0"/>
              <a:t>Active Memory</a:t>
            </a:r>
            <a:r>
              <a:rPr lang="zh-CN" altLang="en-US" sz="1400" dirty="0"/>
              <a:t>的概念。</a:t>
            </a:r>
            <a:endParaRPr lang="en-US" altLang="zh-CN" sz="1400" dirty="0"/>
          </a:p>
          <a:p>
            <a:r>
              <a:rPr lang="zh-CN" altLang="en-US" sz="1400" dirty="0"/>
              <a:t>计算是对数据的操作，这些操作的本质上可以分成两组，不需要同步的操作和需要同步的操作。</a:t>
            </a:r>
            <a:endParaRPr lang="en-US" altLang="zh-CN" sz="1400" dirty="0"/>
          </a:p>
          <a:p>
            <a:r>
              <a:rPr lang="zh-CN" altLang="en-US" sz="1400" dirty="0"/>
              <a:t>对与不需要同步的操作</a:t>
            </a:r>
            <a:r>
              <a:rPr lang="en-US" altLang="zh-CN" sz="1400" dirty="0"/>
              <a:t>(CRDT compatible)</a:t>
            </a:r>
            <a:r>
              <a:rPr lang="zh-CN" altLang="en-US" sz="1400" dirty="0"/>
              <a:t>，可以通过多副本的方式来消除对远程数据的访问。</a:t>
            </a:r>
            <a:endParaRPr lang="en-US" altLang="zh-CN" sz="1400" dirty="0"/>
          </a:p>
          <a:p>
            <a:r>
              <a:rPr lang="zh-CN" altLang="en-US" sz="1400" dirty="0"/>
              <a:t>对于需要同步的操作</a:t>
            </a:r>
            <a:r>
              <a:rPr lang="en-US" altLang="zh-CN" sz="1400" dirty="0"/>
              <a:t>(CRDT incompatible)</a:t>
            </a:r>
            <a:r>
              <a:rPr lang="zh-CN" altLang="en-US" sz="1400" dirty="0"/>
              <a:t>，可以通过减少同步的方式来降低对远程数据的访问。</a:t>
            </a:r>
            <a:endParaRPr lang="en-US" altLang="zh-CN" sz="1400" dirty="0"/>
          </a:p>
          <a:p>
            <a:r>
              <a:rPr lang="zh-CN" altLang="en-US" sz="1400" dirty="0"/>
              <a:t>从</a:t>
            </a:r>
            <a:r>
              <a:rPr lang="en-US" altLang="zh-CN" sz="1400" dirty="0"/>
              <a:t>Active Memory</a:t>
            </a:r>
            <a:r>
              <a:rPr lang="zh-CN" altLang="en-US" sz="1400" dirty="0"/>
              <a:t>的角度来说，可以不支持同步操作，只需要解决数据合并的问题。对于需要同步的操作，冲突解决本身就是数据合并的解法。这里需要解决的是这些同步操作的幂等问题，这些可以通过</a:t>
            </a:r>
            <a:r>
              <a:rPr lang="en-US" altLang="zh-CN" sz="1400" dirty="0"/>
              <a:t>transaction</a:t>
            </a:r>
            <a:r>
              <a:rPr lang="zh-CN" altLang="en-US" sz="1400" dirty="0"/>
              <a:t>语义和</a:t>
            </a:r>
            <a:r>
              <a:rPr lang="en-US" altLang="zh-CN" sz="1400" dirty="0"/>
              <a:t>serverless</a:t>
            </a:r>
            <a:r>
              <a:rPr lang="zh-CN" altLang="en-US" sz="1400" dirty="0"/>
              <a:t>语义来表达。</a:t>
            </a:r>
            <a:endParaRPr lang="en-US" altLang="zh-CN" sz="1400" dirty="0"/>
          </a:p>
          <a:p>
            <a:endParaRPr lang="en-US" altLang="zh-CN" sz="1400" dirty="0"/>
          </a:p>
          <a:p>
            <a:r>
              <a:rPr lang="zh-CN" altLang="en-US" sz="1400" dirty="0"/>
              <a:t>把计算和状态合并考虑，利用</a:t>
            </a:r>
            <a:r>
              <a:rPr lang="en-US" altLang="zh-CN" sz="1400" dirty="0"/>
              <a:t>Active Memory</a:t>
            </a:r>
            <a:r>
              <a:rPr lang="zh-CN" altLang="en-US" sz="1400" dirty="0"/>
              <a:t>，可以有效解决数据的共享和共用，平衡远程和本地的内存时延，访问降低数据使用的整体开销。</a:t>
            </a:r>
            <a:endParaRPr lang="en-US" altLang="zh-CN" sz="1400" dirty="0"/>
          </a:p>
          <a:p>
            <a:endParaRPr lang="en-US" altLang="zh-CN" sz="1400" dirty="0"/>
          </a:p>
          <a:p>
            <a:r>
              <a:rPr lang="zh-CN" altLang="en-US" sz="1400" dirty="0"/>
              <a:t>会参考和复用的组件</a:t>
            </a:r>
            <a:r>
              <a:rPr lang="en-US" altLang="zh-CN" sz="1400" dirty="0"/>
              <a:t>/</a:t>
            </a:r>
            <a:r>
              <a:rPr lang="zh-CN" altLang="en-US" sz="1400" dirty="0"/>
              <a:t>技术：</a:t>
            </a:r>
            <a:endParaRPr lang="en-US" altLang="zh-CN" sz="1400" dirty="0"/>
          </a:p>
          <a:p>
            <a:pPr marL="457200" lvl="1" indent="0">
              <a:buNone/>
            </a:pPr>
            <a:r>
              <a:rPr lang="zh-CN" altLang="en-US" sz="1400" dirty="0"/>
              <a:t>我们一期开发的</a:t>
            </a:r>
            <a:r>
              <a:rPr lang="en-US" altLang="zh-CN" sz="1400" dirty="0"/>
              <a:t>SCM Native</a:t>
            </a:r>
            <a:r>
              <a:rPr lang="zh-CN" altLang="en-US" sz="1400" dirty="0"/>
              <a:t>，</a:t>
            </a:r>
            <a:r>
              <a:rPr lang="en-US" altLang="zh-CN" sz="1400" dirty="0"/>
              <a:t>LSM-based</a:t>
            </a:r>
            <a:r>
              <a:rPr lang="zh-CN" altLang="en-US" sz="1400" dirty="0"/>
              <a:t> 面向单节点的</a:t>
            </a:r>
            <a:r>
              <a:rPr lang="en-US" altLang="zh-CN" sz="1400" dirty="0"/>
              <a:t>KV Store</a:t>
            </a:r>
            <a:r>
              <a:rPr lang="zh-CN" altLang="en-US" sz="1400" dirty="0"/>
              <a:t>：</a:t>
            </a:r>
            <a:r>
              <a:rPr lang="en-US" altLang="zh-CN" sz="1400" dirty="0"/>
              <a:t>PelagoDB</a:t>
            </a:r>
          </a:p>
          <a:p>
            <a:pPr marL="457200" lvl="1" indent="0">
              <a:buNone/>
            </a:pPr>
            <a:r>
              <a:rPr lang="zh-CN" altLang="en-US" sz="1400" dirty="0"/>
              <a:t>以及二期开发的</a:t>
            </a:r>
            <a:r>
              <a:rPr lang="en-US" altLang="zh-CN" sz="1400" dirty="0"/>
              <a:t>SCM and</a:t>
            </a:r>
            <a:r>
              <a:rPr lang="zh-CN" altLang="en-US" sz="1400" dirty="0"/>
              <a:t> </a:t>
            </a:r>
            <a:r>
              <a:rPr lang="en-US" altLang="zh-CN" sz="1400" dirty="0"/>
              <a:t>RDMA</a:t>
            </a:r>
            <a:r>
              <a:rPr lang="zh-CN" altLang="en-US" sz="1400" dirty="0"/>
              <a:t> </a:t>
            </a:r>
            <a:r>
              <a:rPr lang="en-US" altLang="zh-CN" sz="1400" dirty="0"/>
              <a:t>Native</a:t>
            </a:r>
            <a:r>
              <a:rPr lang="zh-CN" altLang="en-US" sz="1400" dirty="0"/>
              <a:t>，多节点，节省同步开销的</a:t>
            </a:r>
            <a:r>
              <a:rPr lang="en-US" altLang="zh-CN" sz="1400" dirty="0"/>
              <a:t>Transaction Layer</a:t>
            </a:r>
            <a:r>
              <a:rPr lang="zh-CN" altLang="en-US" sz="1400" dirty="0"/>
              <a:t>：</a:t>
            </a:r>
            <a:r>
              <a:rPr lang="en-US" altLang="zh-CN" sz="1400" dirty="0" err="1"/>
              <a:t>QuantaDB</a:t>
            </a:r>
            <a:r>
              <a:rPr lang="en-US" altLang="zh-CN" sz="1400" dirty="0"/>
              <a:t> </a:t>
            </a:r>
          </a:p>
          <a:p>
            <a:pPr marL="457200" lvl="1" indent="0">
              <a:buNone/>
            </a:pPr>
            <a:r>
              <a:rPr lang="zh-CN" altLang="en-US" sz="1400" dirty="0"/>
              <a:t>以及二期开发的</a:t>
            </a:r>
            <a:r>
              <a:rPr lang="en-US" altLang="zh-CN" sz="1400" dirty="0"/>
              <a:t>DC synchronized, 100ns accurate,  off-the-shelf, software clock</a:t>
            </a:r>
            <a:r>
              <a:rPr lang="zh-CN" altLang="en-US" sz="1400" dirty="0"/>
              <a:t>：</a:t>
            </a:r>
            <a:r>
              <a:rPr lang="en-US" altLang="zh-CN" sz="1400" dirty="0"/>
              <a:t>Symphony</a:t>
            </a:r>
          </a:p>
          <a:p>
            <a:pPr marL="457200" lvl="1" indent="0">
              <a:buNone/>
            </a:pPr>
            <a:r>
              <a:rPr lang="en-US" altLang="zh-CN" sz="1400" dirty="0"/>
              <a:t>UC Berkeley</a:t>
            </a:r>
            <a:r>
              <a:rPr lang="zh-CN" altLang="en-US" sz="1400" dirty="0"/>
              <a:t>开发的</a:t>
            </a:r>
            <a:r>
              <a:rPr lang="en-US" altLang="zh-CN" sz="1400" dirty="0" err="1"/>
              <a:t>AnnaDB</a:t>
            </a:r>
            <a:r>
              <a:rPr lang="en-US" altLang="zh-CN" sz="1400" dirty="0"/>
              <a:t>, </a:t>
            </a:r>
            <a:r>
              <a:rPr lang="en-US" altLang="zh-CN" sz="1400" dirty="0" err="1"/>
              <a:t>CloudBurst</a:t>
            </a:r>
            <a:endParaRPr lang="en-US" sz="1400" dirty="0"/>
          </a:p>
          <a:p>
            <a:endParaRPr lang="en-US" altLang="zh-CN" sz="1400" dirty="0"/>
          </a:p>
          <a:p>
            <a:endParaRPr lang="en-US" altLang="zh-CN" sz="1400" dirty="0"/>
          </a:p>
        </p:txBody>
      </p:sp>
    </p:spTree>
    <p:extLst>
      <p:ext uri="{BB962C8B-B14F-4D97-AF65-F5344CB8AC3E}">
        <p14:creationId xmlns:p14="http://schemas.microsoft.com/office/powerpoint/2010/main" val="61387480"/>
      </p:ext>
    </p:extLst>
  </p:cSld>
  <p:clrMapOvr>
    <a:masterClrMapping/>
  </p:clrMapOvr>
</p:sld>
</file>

<file path=ppt/theme/theme1.xml><?xml version="1.0" encoding="utf-8"?>
<a:theme xmlns:a="http://schemas.openxmlformats.org/drawingml/2006/main" name="5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26B58A8FAD4A4E85C1DCEF7CCFBBF2" ma:contentTypeVersion="12" ma:contentTypeDescription="Create a new document." ma:contentTypeScope="" ma:versionID="01c6f56f51e66159058d34791cfb5d79">
  <xsd:schema xmlns:xsd="http://www.w3.org/2001/XMLSchema" xmlns:xs="http://www.w3.org/2001/XMLSchema" xmlns:p="http://schemas.microsoft.com/office/2006/metadata/properties" xmlns:ns3="bf34258b-9027-4758-8063-5917212122fb" xmlns:ns4="7409d301-a4cf-40a6-bfee-dbaca44f6b76" targetNamespace="http://schemas.microsoft.com/office/2006/metadata/properties" ma:root="true" ma:fieldsID="d49558f5ac7c7e1de7e295ce7c85ce69" ns3:_="" ns4:_="">
    <xsd:import namespace="bf34258b-9027-4758-8063-5917212122fb"/>
    <xsd:import namespace="7409d301-a4cf-40a6-bfee-dbaca44f6b7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34258b-9027-4758-8063-5917212122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409d301-a4cf-40a6-bfee-dbaca44f6b7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413D02-D4B2-4886-AE37-9445760ABF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34258b-9027-4758-8063-5917212122fb"/>
    <ds:schemaRef ds:uri="7409d301-a4cf-40a6-bfee-dbaca44f6b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DB0326-3D70-41CC-918B-8A3CC8814497}">
  <ds:schemaRefs>
    <ds:schemaRef ds:uri="http://purl.org/dc/elements/1.1/"/>
    <ds:schemaRef ds:uri="7409d301-a4cf-40a6-bfee-dbaca44f6b76"/>
    <ds:schemaRef ds:uri="http://schemas.microsoft.com/office/2006/metadata/properties"/>
    <ds:schemaRef ds:uri="bf34258b-9027-4758-8063-5917212122fb"/>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dcmitype/"/>
    <ds:schemaRef ds:uri="http://purl.org/dc/terms/"/>
  </ds:schemaRefs>
</ds:datastoreItem>
</file>

<file path=customXml/itemProps3.xml><?xml version="1.0" encoding="utf-8"?>
<ds:datastoreItem xmlns:ds="http://schemas.openxmlformats.org/officeDocument/2006/customXml" ds:itemID="{6FB1D1B0-E1AF-4219-B47F-1D300B06E9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13969</TotalTime>
  <Words>3179</Words>
  <Application>Microsoft Office PowerPoint</Application>
  <PresentationFormat>Widescreen</PresentationFormat>
  <Paragraphs>170</Paragraphs>
  <Slides>13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Microsoft YaHei</vt:lpstr>
      <vt:lpstr>Arial</vt:lpstr>
      <vt:lpstr>Calibri</vt:lpstr>
      <vt:lpstr>Calibri Light</vt:lpstr>
      <vt:lpstr>Courier New</vt:lpstr>
      <vt:lpstr>5_Custom Design</vt:lpstr>
      <vt:lpstr>Custom Design</vt:lpstr>
      <vt:lpstr>1_Office Theme</vt:lpstr>
      <vt:lpstr>“汗青”2022项目展望</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汗青项目 ---- 总结与展望</dc:title>
  <dc:creator>Nelson Liao</dc:creator>
  <cp:lastModifiedBy>Nelson Liao</cp:lastModifiedBy>
  <cp:revision>33</cp:revision>
  <dcterms:created xsi:type="dcterms:W3CDTF">2020-12-11T16:59:06Z</dcterms:created>
  <dcterms:modified xsi:type="dcterms:W3CDTF">2022-01-21T02:27:52Z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1610423602</vt:lpwstr>
  </property>
  <property fmtid="{D5CDD505-2E9C-101B-9397-08002B2CF9AE}" pid="6" name="ContentTypeId">
    <vt:lpwstr>0x010100DA26B58A8FAD4A4E85C1DCEF7CCFBBF2</vt:lpwstr>
  </property>
</Properties>
</file>