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7" r:id="rId7"/>
    <p:sldId id="262" r:id="rId8"/>
    <p:sldId id="263" r:id="rId9"/>
    <p:sldId id="264" r:id="rId10"/>
    <p:sldId id="280"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FC6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0"/>
    <p:restoredTop sz="96327"/>
  </p:normalViewPr>
  <p:slideViewPr>
    <p:cSldViewPr snapToGrid="0" snapToObjects="1">
      <p:cViewPr varScale="1">
        <p:scale>
          <a:sx n="120" d="100"/>
          <a:sy n="120" d="100"/>
        </p:scale>
        <p:origin x="19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4/24/22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4/24/22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113237" y="2453061"/>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5470330" y="2548318"/>
            <a:ext cx="3946914" cy="1200329"/>
          </a:xfrm>
          <a:prstGeom prst="rect">
            <a:avLst/>
          </a:prstGeom>
          <a:noFill/>
        </p:spPr>
        <p:txBody>
          <a:bodyPr wrap="none" rtlCol="0">
            <a:spAutoFit/>
          </a:bodyPr>
          <a:lstStyle/>
          <a:p>
            <a:r>
              <a:rPr kumimoji="1" lang="en-US" altLang="zh-CN" sz="7200" dirty="0">
                <a:solidFill>
                  <a:srgbClr val="1F4E79"/>
                </a:solidFill>
                <a:latin typeface="方正静蕾简体" panose="02000000000000000000" pitchFamily="2" charset="-122"/>
                <a:ea typeface="方正静蕾简体" panose="02000000000000000000" pitchFamily="2" charset="-122"/>
                <a:cs typeface="DFPShaoNvW5-GB" charset="-122"/>
              </a:rPr>
              <a:t>THANKS</a:t>
            </a:r>
            <a:endParaRPr kumimoji="1" lang="zh-CN" altLang="en-US" sz="7200" dirty="0">
              <a:solidFill>
                <a:srgbClr val="1F4E79"/>
              </a:solidFill>
              <a:latin typeface="方正静蕾简体" panose="02000000000000000000" pitchFamily="2" charset="-122"/>
              <a:ea typeface="方正静蕾简体" panose="02000000000000000000" pitchFamily="2" charset="-122"/>
              <a:cs typeface="DFPShaoNvW5-GB" charset="-122"/>
            </a:endParaRPr>
          </a:p>
        </p:txBody>
      </p:sp>
      <p:grpSp>
        <p:nvGrpSpPr>
          <p:cNvPr id="174" name="组合 173"/>
          <p:cNvGrpSpPr/>
          <p:nvPr/>
        </p:nvGrpSpPr>
        <p:grpSpPr>
          <a:xfrm>
            <a:off x="9800231" y="1261875"/>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a:cxnSpLocks/>
          </p:cNvCxnSpPr>
          <p:nvPr/>
        </p:nvCxnSpPr>
        <p:spPr>
          <a:xfrm>
            <a:off x="7892716" y="1785983"/>
            <a:ext cx="312761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6221911" y="2319525"/>
            <a:ext cx="4798424" cy="639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4"/>
            <a:ext cx="344437" cy="154044"/>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flipV="1">
            <a:off x="7140665" y="2945353"/>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flipV="1">
            <a:off x="10184996" y="2980523"/>
            <a:ext cx="199719" cy="17435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a:t>Sentence with</a:t>
            </a:r>
            <a:r>
              <a:rPr lang="zh-CN" altLang="en-US" sz="1600" dirty="0"/>
              <a:t> </a:t>
            </a:r>
            <a:r>
              <a:rPr lang="en-US" altLang="zh-CN" sz="1600" dirty="0"/>
              <a:t>[‘we’, ‘our’]…</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00604" y="4701640"/>
            <a:ext cx="2338762" cy="17466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cxnSp>
        <p:nvCxnSpPr>
          <p:cNvPr id="50" name="Straight Connector 49">
            <a:extLst>
              <a:ext uri="{FF2B5EF4-FFF2-40B4-BE49-F238E27FC236}">
                <a16:creationId xmlns:a16="http://schemas.microsoft.com/office/drawing/2014/main" id="{EA553DB8-5132-4512-3EF4-EE4775ADC939}"/>
              </a:ext>
            </a:extLst>
          </p:cNvPr>
          <p:cNvCxnSpPr/>
          <p:nvPr/>
        </p:nvCxnSpPr>
        <p:spPr>
          <a:xfrm>
            <a:off x="6221911" y="2146201"/>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D9A7445-6049-132C-20D2-29D7C1931922}"/>
              </a:ext>
            </a:extLst>
          </p:cNvPr>
          <p:cNvCxnSpPr/>
          <p:nvPr/>
        </p:nvCxnSpPr>
        <p:spPr>
          <a:xfrm>
            <a:off x="6221911" y="2521857"/>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51BB0EF-6F76-AA2A-71E0-FE380F02F3B8}"/>
              </a:ext>
            </a:extLst>
          </p:cNvPr>
          <p:cNvCxnSpPr>
            <a:cxnSpLocks/>
          </p:cNvCxnSpPr>
          <p:nvPr/>
        </p:nvCxnSpPr>
        <p:spPr>
          <a:xfrm>
            <a:off x="6263277" y="2880360"/>
            <a:ext cx="4950155"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6B51A4D-CF14-5FE2-A9C8-8F6AB269C46C}"/>
              </a:ext>
            </a:extLst>
          </p:cNvPr>
          <p:cNvCxnSpPr/>
          <p:nvPr/>
        </p:nvCxnSpPr>
        <p:spPr>
          <a:xfrm>
            <a:off x="6221911" y="3047288"/>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2AC1D43B-AD5F-E20E-0AFB-983A96B04BAD}"/>
              </a:ext>
            </a:extLst>
          </p:cNvPr>
          <p:cNvCxnSpPr>
            <a:cxnSpLocks/>
          </p:cNvCxnSpPr>
          <p:nvPr/>
        </p:nvCxnSpPr>
        <p:spPr>
          <a:xfrm>
            <a:off x="6246243" y="3232090"/>
            <a:ext cx="1151708" cy="22223"/>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90AB2A0-8F36-EA97-93CC-16CD423385A0}"/>
              </a:ext>
            </a:extLst>
          </p:cNvPr>
          <p:cNvCxnSpPr>
            <a:cxnSpLocks/>
          </p:cNvCxnSpPr>
          <p:nvPr/>
        </p:nvCxnSpPr>
        <p:spPr>
          <a:xfrm>
            <a:off x="6163166" y="2714126"/>
            <a:ext cx="4375711"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9EA27BC-7214-6F9A-83E2-FE7BAAB15EDE}"/>
              </a:ext>
            </a:extLst>
          </p:cNvPr>
          <p:cNvSpPr/>
          <p:nvPr/>
        </p:nvSpPr>
        <p:spPr>
          <a:xfrm>
            <a:off x="10040620" y="2220653"/>
            <a:ext cx="350110" cy="18925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2" name="Rectangle 61">
            <a:extLst>
              <a:ext uri="{FF2B5EF4-FFF2-40B4-BE49-F238E27FC236}">
                <a16:creationId xmlns:a16="http://schemas.microsoft.com/office/drawing/2014/main" id="{745170E3-B60B-65D4-5C0F-4DD78A55FC2B}"/>
              </a:ext>
            </a:extLst>
          </p:cNvPr>
          <p:cNvSpPr/>
          <p:nvPr/>
        </p:nvSpPr>
        <p:spPr>
          <a:xfrm flipV="1">
            <a:off x="10093813" y="1702450"/>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4" name="Rectangle 63">
            <a:extLst>
              <a:ext uri="{FF2B5EF4-FFF2-40B4-BE49-F238E27FC236}">
                <a16:creationId xmlns:a16="http://schemas.microsoft.com/office/drawing/2014/main" id="{8FEA37A6-18C8-8FF3-48BF-A3D2E95CAD59}"/>
              </a:ext>
            </a:extLst>
          </p:cNvPr>
          <p:cNvSpPr/>
          <p:nvPr/>
        </p:nvSpPr>
        <p:spPr>
          <a:xfrm>
            <a:off x="7306128" y="1861249"/>
            <a:ext cx="179355" cy="18930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 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501994" y="5160404"/>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5697977" y="5419040"/>
            <a:ext cx="6439302"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419091" y="2463696"/>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6931113" y="3168818"/>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7948486" y="4516583"/>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Features</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07918" y="3690522"/>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3644709" y="808496"/>
            <a:ext cx="5657773" cy="338554"/>
          </a:xfrm>
          <a:prstGeom prst="rect">
            <a:avLst/>
          </a:prstGeom>
          <a:noFill/>
        </p:spPr>
        <p:txBody>
          <a:bodyPr wrap="square" rtlCol="0">
            <a:spAutoFit/>
          </a:bodyPr>
          <a:lstStyle/>
          <a:p>
            <a:r>
              <a:rPr lang="en-US" altLang="zh-CN" sz="1600" b="1" dirty="0"/>
              <a:t>Construct</a:t>
            </a:r>
            <a:r>
              <a:rPr lang="zh-CN" altLang="en-US" sz="1600" b="1" dirty="0"/>
              <a:t> </a:t>
            </a:r>
            <a:r>
              <a:rPr lang="en-US" altLang="zh-CN" sz="1600" b="1" dirty="0"/>
              <a:t>a</a:t>
            </a:r>
            <a:r>
              <a:rPr lang="zh-CN" altLang="en-US" sz="1600" b="1" dirty="0"/>
              <a:t> </a:t>
            </a:r>
            <a:r>
              <a:rPr lang="en-US" altLang="zh-CN" sz="1600" b="1" dirty="0"/>
              <a:t>Random</a:t>
            </a:r>
            <a:r>
              <a:rPr lang="zh-CN" altLang="en-US" sz="1600" b="1" dirty="0"/>
              <a:t> </a:t>
            </a:r>
            <a:r>
              <a:rPr lang="en-US" altLang="zh-CN" sz="1600" b="1" dirty="0"/>
              <a:t>Forest</a:t>
            </a:r>
            <a:r>
              <a:rPr lang="zh-CN" altLang="en-US" sz="1600" b="1" dirty="0"/>
              <a:t> </a:t>
            </a:r>
            <a:r>
              <a:rPr lang="en-US" altLang="zh-CN" sz="1600" b="1" dirty="0"/>
              <a:t>Model</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Job</a:t>
            </a:r>
            <a:r>
              <a:rPr lang="zh-CN" altLang="en-US" sz="1600" b="1" dirty="0"/>
              <a:t> </a:t>
            </a:r>
            <a:r>
              <a:rPr lang="en-US" altLang="zh-CN" sz="1600" b="1" dirty="0"/>
              <a:t>Title</a:t>
            </a:r>
            <a:endParaRPr lang="en-CN" sz="1600" b="1" dirty="0"/>
          </a:p>
        </p:txBody>
      </p:sp>
      <p:sp>
        <p:nvSpPr>
          <p:cNvPr id="37" name="TextBox 36">
            <a:extLst>
              <a:ext uri="{FF2B5EF4-FFF2-40B4-BE49-F238E27FC236}">
                <a16:creationId xmlns:a16="http://schemas.microsoft.com/office/drawing/2014/main" id="{266E910D-092B-0988-DB90-36DBB815ADC9}"/>
              </a:ext>
            </a:extLst>
          </p:cNvPr>
          <p:cNvSpPr txBox="1"/>
          <p:nvPr/>
        </p:nvSpPr>
        <p:spPr>
          <a:xfrm>
            <a:off x="334049" y="2065220"/>
            <a:ext cx="5023945" cy="307777"/>
          </a:xfrm>
          <a:prstGeom prst="rect">
            <a:avLst/>
          </a:prstGeom>
          <a:noFill/>
        </p:spPr>
        <p:txBody>
          <a:bodyPr wrap="square" rtlCol="0">
            <a:spAutoFit/>
          </a:bodyPr>
          <a:lstStyle/>
          <a:p>
            <a:r>
              <a:rPr lang="en-US" altLang="zh-CN" sz="1400" b="1" dirty="0"/>
              <a:t>1000 Job</a:t>
            </a:r>
            <a:r>
              <a:rPr lang="zh-CN" altLang="en-US" sz="1400" b="1" dirty="0"/>
              <a:t> </a:t>
            </a:r>
            <a:r>
              <a:rPr lang="en-US" altLang="zh-CN" sz="1400" b="1" dirty="0"/>
              <a:t>Description</a:t>
            </a:r>
            <a:r>
              <a:rPr lang="zh-CN" altLang="en-US" sz="1400" b="1" dirty="0"/>
              <a:t> </a:t>
            </a:r>
            <a:r>
              <a:rPr lang="en-US" altLang="zh-CN" sz="1400" b="1" dirty="0"/>
              <a:t>(JD) from current category</a:t>
            </a:r>
            <a:r>
              <a:rPr lang="zh-CN" altLang="en-US" sz="1400" b="1" dirty="0"/>
              <a:t> </a:t>
            </a:r>
            <a:r>
              <a:rPr lang="en-US" altLang="zh-CN" sz="1400" b="1" dirty="0"/>
              <a:t>:</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1</a:t>
            </a:r>
            <a:endParaRPr lang="en-CN" sz="1400" b="1" dirty="0">
              <a:solidFill>
                <a:srgbClr val="C00000"/>
              </a:solidFill>
            </a:endParaRPr>
          </a:p>
        </p:txBody>
      </p:sp>
      <p:sp>
        <p:nvSpPr>
          <p:cNvPr id="42" name="TextBox 41">
            <a:extLst>
              <a:ext uri="{FF2B5EF4-FFF2-40B4-BE49-F238E27FC236}">
                <a16:creationId xmlns:a16="http://schemas.microsoft.com/office/drawing/2014/main" id="{163F5351-1DA0-D36B-AC14-574B527EB0F2}"/>
              </a:ext>
            </a:extLst>
          </p:cNvPr>
          <p:cNvSpPr txBox="1"/>
          <p:nvPr/>
        </p:nvSpPr>
        <p:spPr>
          <a:xfrm>
            <a:off x="1370140" y="3554932"/>
            <a:ext cx="4836089" cy="307777"/>
          </a:xfrm>
          <a:prstGeom prst="rect">
            <a:avLst/>
          </a:prstGeom>
          <a:noFill/>
        </p:spPr>
        <p:txBody>
          <a:bodyPr wrap="square" rtlCol="0">
            <a:spAutoFit/>
          </a:bodyPr>
          <a:lstStyle/>
          <a:p>
            <a:r>
              <a:rPr lang="en-US" sz="1400" b="1" dirty="0">
                <a:solidFill>
                  <a:srgbClr val="C00000"/>
                </a:solidFill>
              </a:rPr>
              <a:t>Independent variables</a:t>
            </a:r>
            <a:r>
              <a:rPr lang="zh-CN" altLang="en-US" sz="1400" b="1" dirty="0">
                <a:solidFill>
                  <a:srgbClr val="C00000"/>
                </a:solidFill>
              </a:rPr>
              <a:t> </a:t>
            </a:r>
            <a:r>
              <a:rPr lang="en-US" altLang="zh-CN" sz="1400" b="1" dirty="0">
                <a:solidFill>
                  <a:srgbClr val="C00000"/>
                </a:solidFill>
              </a:rPr>
              <a:t>(X)</a:t>
            </a:r>
            <a:r>
              <a:rPr lang="en-US" sz="1400" b="1" dirty="0">
                <a:solidFill>
                  <a:srgbClr val="C00000"/>
                </a:solidFill>
              </a:rPr>
              <a:t>: </a:t>
            </a:r>
            <a:r>
              <a:rPr lang="en-US" altLang="zh-CN" sz="1400" b="1" dirty="0"/>
              <a:t>V</a:t>
            </a:r>
            <a:r>
              <a:rPr lang="en-US" sz="1400" b="1" dirty="0"/>
              <a:t>ector</a:t>
            </a:r>
            <a:r>
              <a:rPr lang="en-US" altLang="zh-CN" sz="1400" b="1" dirty="0"/>
              <a:t>s</a:t>
            </a:r>
            <a:r>
              <a:rPr lang="zh-CN" altLang="en-US" sz="1400" b="1" dirty="0"/>
              <a:t> </a:t>
            </a:r>
            <a:r>
              <a:rPr lang="en-US" sz="1400" b="1" dirty="0"/>
              <a:t>from </a:t>
            </a:r>
            <a:r>
              <a:rPr lang="en-US" altLang="zh-CN" sz="1400" b="1" dirty="0"/>
              <a:t>P</a:t>
            </a:r>
            <a:r>
              <a:rPr lang="en-US" sz="1400" b="1" dirty="0"/>
              <a:t>revious </a:t>
            </a:r>
            <a:r>
              <a:rPr lang="en-US" altLang="zh-CN" sz="1400" b="1" dirty="0"/>
              <a:t>S</a:t>
            </a:r>
            <a:r>
              <a:rPr lang="en-US" sz="1400" b="1" dirty="0"/>
              <a:t>teps</a:t>
            </a:r>
            <a:endParaRPr lang="en-CN" sz="1400" b="1"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1367641" y="3303185"/>
            <a:ext cx="2777003" cy="307777"/>
          </a:xfrm>
          <a:prstGeom prst="rect">
            <a:avLst/>
          </a:prstGeom>
          <a:noFill/>
        </p:spPr>
        <p:txBody>
          <a:bodyPr wrap="square" rtlCol="0">
            <a:spAutoFit/>
          </a:bodyPr>
          <a:lstStyle/>
          <a:p>
            <a:r>
              <a:rPr lang="en-US" sz="1400" b="1" dirty="0">
                <a:solidFill>
                  <a:srgbClr val="C00000"/>
                </a:solidFill>
              </a:rPr>
              <a:t>Dependent variables</a:t>
            </a:r>
            <a:r>
              <a:rPr lang="zh-CN" altLang="en-US" sz="1400" b="1" dirty="0">
                <a:solidFill>
                  <a:srgbClr val="C00000"/>
                </a:solidFill>
              </a:rPr>
              <a:t> </a:t>
            </a:r>
            <a:r>
              <a:rPr lang="en-US" altLang="zh-CN" sz="1400" b="1" dirty="0">
                <a:solidFill>
                  <a:srgbClr val="C00000"/>
                </a:solidFill>
              </a:rPr>
              <a:t>(Y)</a:t>
            </a:r>
            <a:r>
              <a:rPr lang="en-US" sz="1400" b="1" dirty="0">
                <a:solidFill>
                  <a:srgbClr val="C00000"/>
                </a:solidFill>
              </a:rPr>
              <a:t>: </a:t>
            </a:r>
            <a:r>
              <a:rPr lang="en-US" altLang="zh-CN" sz="1400" b="1" dirty="0"/>
              <a:t>Job</a:t>
            </a:r>
            <a:r>
              <a:rPr lang="zh-CN" altLang="en-US" sz="1400" b="1" dirty="0"/>
              <a:t> </a:t>
            </a:r>
            <a:r>
              <a:rPr lang="en-US" altLang="zh-CN" sz="1400" b="1" dirty="0"/>
              <a:t>Title</a:t>
            </a:r>
            <a:endParaRPr lang="en-CN" sz="1400" b="1" dirty="0"/>
          </a:p>
        </p:txBody>
      </p:sp>
      <p:sp>
        <p:nvSpPr>
          <p:cNvPr id="54" name="Chevron 53">
            <a:extLst>
              <a:ext uri="{FF2B5EF4-FFF2-40B4-BE49-F238E27FC236}">
                <a16:creationId xmlns:a16="http://schemas.microsoft.com/office/drawing/2014/main" id="{44D365FA-491F-737F-9CC2-FED0277E3343}"/>
              </a:ext>
            </a:extLst>
          </p:cNvPr>
          <p:cNvSpPr/>
          <p:nvPr/>
        </p:nvSpPr>
        <p:spPr>
          <a:xfrm>
            <a:off x="2256629" y="636338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57" name="Chevron 56">
            <a:extLst>
              <a:ext uri="{FF2B5EF4-FFF2-40B4-BE49-F238E27FC236}">
                <a16:creationId xmlns:a16="http://schemas.microsoft.com/office/drawing/2014/main" id="{BE546AFF-42B8-B0ED-9676-BF6CDADFAB2C}"/>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59" name="TextBox 58">
            <a:extLst>
              <a:ext uri="{FF2B5EF4-FFF2-40B4-BE49-F238E27FC236}">
                <a16:creationId xmlns:a16="http://schemas.microsoft.com/office/drawing/2014/main" id="{E851FFFB-53D7-6FF4-50AC-4A147E183370}"/>
              </a:ext>
            </a:extLst>
          </p:cNvPr>
          <p:cNvSpPr txBox="1"/>
          <p:nvPr/>
        </p:nvSpPr>
        <p:spPr>
          <a:xfrm>
            <a:off x="6473595" y="2049348"/>
            <a:ext cx="4836089" cy="523220"/>
          </a:xfrm>
          <a:prstGeom prst="rect">
            <a:avLst/>
          </a:prstGeom>
          <a:noFill/>
        </p:spPr>
        <p:txBody>
          <a:bodyPr wrap="square" rtlCol="0">
            <a:spAutoFit/>
          </a:bodyPr>
          <a:lstStyle/>
          <a:p>
            <a:r>
              <a:rPr lang="en-US" sz="1400" b="1" dirty="0"/>
              <a:t>330</a:t>
            </a:r>
            <a:r>
              <a:rPr lang="en-US" altLang="zh-CN" sz="1400" b="1" dirty="0"/>
              <a:t> Job</a:t>
            </a:r>
            <a:r>
              <a:rPr lang="zh-CN" altLang="en-US" sz="1400" b="1" dirty="0"/>
              <a:t> </a:t>
            </a:r>
            <a:r>
              <a:rPr lang="en-US" altLang="zh-CN" sz="1400" b="1" dirty="0"/>
              <a:t>Description</a:t>
            </a:r>
            <a:r>
              <a:rPr lang="zh-CN" altLang="en-US" sz="1400" b="1" dirty="0"/>
              <a:t> </a:t>
            </a:r>
            <a:r>
              <a:rPr lang="en-US" altLang="zh-CN" sz="1400" b="1" dirty="0"/>
              <a:t>(JD) from other categories</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0</a:t>
            </a:r>
            <a:endParaRPr lang="en-CN" sz="1400" b="1" dirty="0">
              <a:solidFill>
                <a:srgbClr val="C00000"/>
              </a:solidFill>
            </a:endParaRPr>
          </a:p>
          <a:p>
            <a:endParaRPr lang="en-CN" sz="1400" b="1" dirty="0"/>
          </a:p>
        </p:txBody>
      </p:sp>
      <p:sp>
        <p:nvSpPr>
          <p:cNvPr id="55" name="Rectangle 54">
            <a:extLst>
              <a:ext uri="{FF2B5EF4-FFF2-40B4-BE49-F238E27FC236}">
                <a16:creationId xmlns:a16="http://schemas.microsoft.com/office/drawing/2014/main" id="{92EBDEC9-46FB-648D-7585-F0E47156D7FC}"/>
              </a:ext>
            </a:extLst>
          </p:cNvPr>
          <p:cNvSpPr/>
          <p:nvPr/>
        </p:nvSpPr>
        <p:spPr>
          <a:xfrm>
            <a:off x="334049" y="1472353"/>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6" name="Rectangle 55">
            <a:extLst>
              <a:ext uri="{FF2B5EF4-FFF2-40B4-BE49-F238E27FC236}">
                <a16:creationId xmlns:a16="http://schemas.microsoft.com/office/drawing/2014/main" id="{BE06A36E-BE56-A3DA-6648-041D89E8DBD7}"/>
              </a:ext>
            </a:extLst>
          </p:cNvPr>
          <p:cNvSpPr/>
          <p:nvPr/>
        </p:nvSpPr>
        <p:spPr>
          <a:xfrm>
            <a:off x="3289082"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8" name="Rectangle 57">
            <a:extLst>
              <a:ext uri="{FF2B5EF4-FFF2-40B4-BE49-F238E27FC236}">
                <a16:creationId xmlns:a16="http://schemas.microsoft.com/office/drawing/2014/main" id="{812496AD-A9E5-CB10-BE71-E24AC053E327}"/>
              </a:ext>
            </a:extLst>
          </p:cNvPr>
          <p:cNvSpPr/>
          <p:nvPr/>
        </p:nvSpPr>
        <p:spPr>
          <a:xfrm>
            <a:off x="6244115" y="1470729"/>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60" name="Rectangle 59">
            <a:extLst>
              <a:ext uri="{FF2B5EF4-FFF2-40B4-BE49-F238E27FC236}">
                <a16:creationId xmlns:a16="http://schemas.microsoft.com/office/drawing/2014/main" id="{F0E53E82-8FC2-DAD7-B2B8-63D2CCCD4B16}"/>
              </a:ext>
            </a:extLst>
          </p:cNvPr>
          <p:cNvSpPr/>
          <p:nvPr/>
        </p:nvSpPr>
        <p:spPr>
          <a:xfrm>
            <a:off x="9076311"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Engineer</a:t>
            </a:r>
            <a:endParaRPr lang="en-CN" sz="1600" b="1" dirty="0">
              <a:solidFill>
                <a:schemeClr val="bg1"/>
              </a:solidFill>
            </a:endParaRPr>
          </a:p>
        </p:txBody>
      </p:sp>
      <p:sp>
        <p:nvSpPr>
          <p:cNvPr id="31" name="Rectangle 30">
            <a:extLst>
              <a:ext uri="{FF2B5EF4-FFF2-40B4-BE49-F238E27FC236}">
                <a16:creationId xmlns:a16="http://schemas.microsoft.com/office/drawing/2014/main" id="{8C285E96-2F1D-B56A-1095-C91927F84E7A}"/>
              </a:ext>
            </a:extLst>
          </p:cNvPr>
          <p:cNvSpPr/>
          <p:nvPr/>
        </p:nvSpPr>
        <p:spPr>
          <a:xfrm>
            <a:off x="350334" y="1474763"/>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Business</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0" name="Rectangle 49">
            <a:extLst>
              <a:ext uri="{FF2B5EF4-FFF2-40B4-BE49-F238E27FC236}">
                <a16:creationId xmlns:a16="http://schemas.microsoft.com/office/drawing/2014/main" id="{F2CB75C8-B3FD-6661-B299-6618C01423FD}"/>
              </a:ext>
            </a:extLst>
          </p:cNvPr>
          <p:cNvSpPr/>
          <p:nvPr/>
        </p:nvSpPr>
        <p:spPr>
          <a:xfrm>
            <a:off x="3305367"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2" name="Rectangle 51">
            <a:extLst>
              <a:ext uri="{FF2B5EF4-FFF2-40B4-BE49-F238E27FC236}">
                <a16:creationId xmlns:a16="http://schemas.microsoft.com/office/drawing/2014/main" id="{FD9E5DA6-F794-7CF8-34C9-C2C3B939B502}"/>
              </a:ext>
            </a:extLst>
          </p:cNvPr>
          <p:cNvSpPr/>
          <p:nvPr/>
        </p:nvSpPr>
        <p:spPr>
          <a:xfrm>
            <a:off x="6260400" y="1473139"/>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Scientist</a:t>
            </a:r>
            <a:endParaRPr lang="en-CN" sz="1600" b="1" dirty="0">
              <a:solidFill>
                <a:schemeClr val="tx1"/>
              </a:solidFill>
            </a:endParaRPr>
          </a:p>
        </p:txBody>
      </p:sp>
      <p:sp>
        <p:nvSpPr>
          <p:cNvPr id="53" name="Rectangle 52">
            <a:extLst>
              <a:ext uri="{FF2B5EF4-FFF2-40B4-BE49-F238E27FC236}">
                <a16:creationId xmlns:a16="http://schemas.microsoft.com/office/drawing/2014/main" id="{7AB3DF80-1508-63D9-C697-A004FB822CCD}"/>
              </a:ext>
            </a:extLst>
          </p:cNvPr>
          <p:cNvSpPr/>
          <p:nvPr/>
        </p:nvSpPr>
        <p:spPr>
          <a:xfrm>
            <a:off x="9092596"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62" name="TextBox 61">
            <a:extLst>
              <a:ext uri="{FF2B5EF4-FFF2-40B4-BE49-F238E27FC236}">
                <a16:creationId xmlns:a16="http://schemas.microsoft.com/office/drawing/2014/main" id="{8C0F0D24-5035-6B50-13AB-07C25F9FFAAF}"/>
              </a:ext>
            </a:extLst>
          </p:cNvPr>
          <p:cNvSpPr txBox="1"/>
          <p:nvPr/>
        </p:nvSpPr>
        <p:spPr>
          <a:xfrm>
            <a:off x="147952" y="3847540"/>
            <a:ext cx="834019" cy="584775"/>
          </a:xfrm>
          <a:prstGeom prst="rect">
            <a:avLst/>
          </a:prstGeom>
          <a:noFill/>
        </p:spPr>
        <p:txBody>
          <a:bodyPr wrap="square" rtlCol="0">
            <a:spAutoFit/>
          </a:bodyPr>
          <a:lstStyle/>
          <a:p>
            <a:pPr algn="ctr"/>
            <a:r>
              <a:rPr lang="en-US" altLang="zh-CN" sz="1600" b="1" dirty="0"/>
              <a:t>Model</a:t>
            </a:r>
            <a:r>
              <a:rPr lang="zh-CN" altLang="en-US" sz="1600" b="1" dirty="0"/>
              <a:t> </a:t>
            </a:r>
            <a:r>
              <a:rPr lang="en-US" altLang="zh-CN" sz="1600" b="1" dirty="0"/>
              <a:t>Input</a:t>
            </a:r>
            <a:endParaRPr lang="en-CN" sz="1600" b="1" dirty="0"/>
          </a:p>
        </p:txBody>
      </p:sp>
      <p:sp>
        <p:nvSpPr>
          <p:cNvPr id="63" name="Freeform 21">
            <a:extLst>
              <a:ext uri="{FF2B5EF4-FFF2-40B4-BE49-F238E27FC236}">
                <a16:creationId xmlns:a16="http://schemas.microsoft.com/office/drawing/2014/main" id="{A99CA619-D81D-2964-78FD-310A88638AC0}"/>
              </a:ext>
            </a:extLst>
          </p:cNvPr>
          <p:cNvSpPr/>
          <p:nvPr/>
        </p:nvSpPr>
        <p:spPr bwMode="auto">
          <a:xfrm>
            <a:off x="3272951" y="1176548"/>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65" name="任意多边形 28">
            <a:extLst>
              <a:ext uri="{FF2B5EF4-FFF2-40B4-BE49-F238E27FC236}">
                <a16:creationId xmlns:a16="http://schemas.microsoft.com/office/drawing/2014/main" id="{EC22D21E-5CA2-FFA4-12FF-7317C33231B2}"/>
              </a:ext>
            </a:extLst>
          </p:cNvPr>
          <p:cNvSpPr/>
          <p:nvPr/>
        </p:nvSpPr>
        <p:spPr>
          <a:xfrm>
            <a:off x="29586" y="3549813"/>
            <a:ext cx="1176986" cy="1094291"/>
          </a:xfrm>
          <a:custGeom>
            <a:avLst/>
            <a:gdLst>
              <a:gd name="connsiteX0" fmla="*/ 73152 w 2036310"/>
              <a:gd name="connsiteY0" fmla="*/ 112982 h 1598944"/>
              <a:gd name="connsiteX1" fmla="*/ 1341120 w 2036310"/>
              <a:gd name="connsiteY1" fmla="*/ 64214 h 1598944"/>
              <a:gd name="connsiteX2" fmla="*/ 2036064 w 2036310"/>
              <a:gd name="connsiteY2" fmla="*/ 881078 h 1598944"/>
              <a:gd name="connsiteX3" fmla="*/ 1402080 w 2036310"/>
              <a:gd name="connsiteY3" fmla="*/ 1539446 h 1598944"/>
              <a:gd name="connsiteX4" fmla="*/ 0 w 2036310"/>
              <a:gd name="connsiteY4" fmla="*/ 1527254 h 1598944"/>
              <a:gd name="connsiteX0-1" fmla="*/ 219456 w 2182635"/>
              <a:gd name="connsiteY0-2" fmla="*/ 112982 h 1631346"/>
              <a:gd name="connsiteX1-3" fmla="*/ 1487424 w 2182635"/>
              <a:gd name="connsiteY1-4" fmla="*/ 64214 h 1631346"/>
              <a:gd name="connsiteX2-5" fmla="*/ 2182368 w 2182635"/>
              <a:gd name="connsiteY2-6" fmla="*/ 881078 h 1631346"/>
              <a:gd name="connsiteX3-7" fmla="*/ 1548384 w 2182635"/>
              <a:gd name="connsiteY3-8" fmla="*/ 1539446 h 1631346"/>
              <a:gd name="connsiteX4-9" fmla="*/ 0 w 2182635"/>
              <a:gd name="connsiteY4-10" fmla="*/ 1588214 h 1631346"/>
              <a:gd name="connsiteX0-11" fmla="*/ 0 w 2207019"/>
              <a:gd name="connsiteY0-12" fmla="*/ 98319 h 1641067"/>
              <a:gd name="connsiteX1-13" fmla="*/ 1511808 w 2207019"/>
              <a:gd name="connsiteY1-14" fmla="*/ 73935 h 1641067"/>
              <a:gd name="connsiteX2-15" fmla="*/ 2206752 w 2207019"/>
              <a:gd name="connsiteY2-16" fmla="*/ 890799 h 1641067"/>
              <a:gd name="connsiteX3-17" fmla="*/ 1572768 w 2207019"/>
              <a:gd name="connsiteY3-18" fmla="*/ 1549167 h 1641067"/>
              <a:gd name="connsiteX4-19" fmla="*/ 24384 w 2207019"/>
              <a:gd name="connsiteY4-20" fmla="*/ 1597935 h 1641067"/>
              <a:gd name="connsiteX0-21" fmla="*/ 0 w 2207019"/>
              <a:gd name="connsiteY0-22" fmla="*/ 88505 h 1631253"/>
              <a:gd name="connsiteX1-23" fmla="*/ 1511808 w 2207019"/>
              <a:gd name="connsiteY1-24" fmla="*/ 64121 h 1631253"/>
              <a:gd name="connsiteX2-25" fmla="*/ 2206752 w 2207019"/>
              <a:gd name="connsiteY2-26" fmla="*/ 880985 h 1631253"/>
              <a:gd name="connsiteX3-27" fmla="*/ 1572768 w 2207019"/>
              <a:gd name="connsiteY3-28" fmla="*/ 1539353 h 1631253"/>
              <a:gd name="connsiteX4-29" fmla="*/ 24384 w 2207019"/>
              <a:gd name="connsiteY4-30" fmla="*/ 1588121 h 1631253"/>
              <a:gd name="connsiteX0-31" fmla="*/ 0 w 2206925"/>
              <a:gd name="connsiteY0-32" fmla="*/ 50699 h 1593447"/>
              <a:gd name="connsiteX1-33" fmla="*/ 1524000 w 2206925"/>
              <a:gd name="connsiteY1-34" fmla="*/ 87275 h 1593447"/>
              <a:gd name="connsiteX2-35" fmla="*/ 2206752 w 2206925"/>
              <a:gd name="connsiteY2-36" fmla="*/ 843179 h 1593447"/>
              <a:gd name="connsiteX3-37" fmla="*/ 1572768 w 2206925"/>
              <a:gd name="connsiteY3-38" fmla="*/ 1501547 h 1593447"/>
              <a:gd name="connsiteX4-39" fmla="*/ 24384 w 2206925"/>
              <a:gd name="connsiteY4-40" fmla="*/ 1550315 h 1593447"/>
              <a:gd name="connsiteX0-41" fmla="*/ 0 w 2206790"/>
              <a:gd name="connsiteY0-42" fmla="*/ 50699 h 1593447"/>
              <a:gd name="connsiteX1-43" fmla="*/ 1524000 w 2206790"/>
              <a:gd name="connsiteY1-44" fmla="*/ 87275 h 1593447"/>
              <a:gd name="connsiteX2-45" fmla="*/ 2206752 w 2206790"/>
              <a:gd name="connsiteY2-46" fmla="*/ 843179 h 1593447"/>
              <a:gd name="connsiteX3-47" fmla="*/ 1572768 w 2206790"/>
              <a:gd name="connsiteY3-48" fmla="*/ 1501547 h 1593447"/>
              <a:gd name="connsiteX4-49" fmla="*/ 24384 w 2206790"/>
              <a:gd name="connsiteY4-50" fmla="*/ 1550315 h 1593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6790" h="1593447">
                <a:moveTo>
                  <a:pt x="0" y="50699"/>
                </a:moveTo>
                <a:cubicBezTo>
                  <a:pt x="580136" y="-1117"/>
                  <a:pt x="1156208" y="-44805"/>
                  <a:pt x="1524000" y="87275"/>
                </a:cubicBezTo>
                <a:cubicBezTo>
                  <a:pt x="1891792" y="219355"/>
                  <a:pt x="2210816" y="534315"/>
                  <a:pt x="2206752" y="843179"/>
                </a:cubicBezTo>
                <a:cubicBezTo>
                  <a:pt x="2202688" y="1152043"/>
                  <a:pt x="1936496" y="1383691"/>
                  <a:pt x="1572768" y="1501547"/>
                </a:cubicBezTo>
                <a:cubicBezTo>
                  <a:pt x="1209040" y="1619403"/>
                  <a:pt x="555752" y="1610259"/>
                  <a:pt x="24384" y="1550315"/>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2">
            <a:extLst>
              <a:ext uri="{FF2B5EF4-FFF2-40B4-BE49-F238E27FC236}">
                <a16:creationId xmlns:a16="http://schemas.microsoft.com/office/drawing/2014/main" id="{316151B2-897E-C496-57BC-17D1588B3446}"/>
              </a:ext>
            </a:extLst>
          </p:cNvPr>
          <p:cNvSpPr/>
          <p:nvPr/>
        </p:nvSpPr>
        <p:spPr>
          <a:xfrm>
            <a:off x="1324938" y="4101662"/>
            <a:ext cx="9744115" cy="44125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a:extLst>
              <a:ext uri="{FF2B5EF4-FFF2-40B4-BE49-F238E27FC236}">
                <a16:creationId xmlns:a16="http://schemas.microsoft.com/office/drawing/2014/main" id="{55AFE939-3EA5-3AAB-B649-A500E359516D}"/>
              </a:ext>
            </a:extLst>
          </p:cNvPr>
          <p:cNvSpPr/>
          <p:nvPr/>
        </p:nvSpPr>
        <p:spPr>
          <a:xfrm>
            <a:off x="2075412" y="4204216"/>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7" name="TextBox 66">
            <a:extLst>
              <a:ext uri="{FF2B5EF4-FFF2-40B4-BE49-F238E27FC236}">
                <a16:creationId xmlns:a16="http://schemas.microsoft.com/office/drawing/2014/main" id="{AA99C937-6D85-2EFD-8CD6-E67167E5C14C}"/>
              </a:ext>
            </a:extLst>
          </p:cNvPr>
          <p:cNvSpPr txBox="1"/>
          <p:nvPr/>
        </p:nvSpPr>
        <p:spPr>
          <a:xfrm>
            <a:off x="1370502" y="3802413"/>
            <a:ext cx="4836089" cy="307777"/>
          </a:xfrm>
          <a:prstGeom prst="rect">
            <a:avLst/>
          </a:prstGeom>
          <a:noFill/>
        </p:spPr>
        <p:txBody>
          <a:bodyPr wrap="square" rtlCol="0">
            <a:spAutoFit/>
          </a:bodyPr>
          <a:lstStyle/>
          <a:p>
            <a:r>
              <a:rPr lang="en-US" altLang="zh-CN" sz="1400" b="1" dirty="0">
                <a:solidFill>
                  <a:srgbClr val="C00000"/>
                </a:solidFill>
              </a:rPr>
              <a:t>70:30</a:t>
            </a:r>
            <a:r>
              <a:rPr lang="zh-CN" altLang="en-US" sz="1400" b="1" dirty="0">
                <a:solidFill>
                  <a:srgbClr val="C00000"/>
                </a:solidFill>
              </a:rPr>
              <a:t> </a:t>
            </a:r>
            <a:r>
              <a:rPr lang="en-US" altLang="zh-CN" sz="1400" b="1" dirty="0">
                <a:solidFill>
                  <a:srgbClr val="C00000"/>
                </a:solidFill>
              </a:rPr>
              <a:t>Training-Testing</a:t>
            </a:r>
            <a:r>
              <a:rPr lang="zh-CN" altLang="en-US" sz="1400" b="1" dirty="0">
                <a:solidFill>
                  <a:srgbClr val="C00000"/>
                </a:solidFill>
              </a:rPr>
              <a:t> </a:t>
            </a:r>
            <a:r>
              <a:rPr lang="en-US" altLang="zh-CN" sz="1400" b="1" dirty="0">
                <a:solidFill>
                  <a:srgbClr val="C00000"/>
                </a:solidFill>
              </a:rPr>
              <a:t>Splitting</a:t>
            </a:r>
            <a:endParaRPr lang="en-CN" sz="1400" b="1" dirty="0"/>
          </a:p>
        </p:txBody>
      </p:sp>
      <p:sp>
        <p:nvSpPr>
          <p:cNvPr id="69" name="Oval 68">
            <a:extLst>
              <a:ext uri="{FF2B5EF4-FFF2-40B4-BE49-F238E27FC236}">
                <a16:creationId xmlns:a16="http://schemas.microsoft.com/office/drawing/2014/main" id="{46B801C6-09A6-1063-BF76-B8F0BE3D7162}"/>
              </a:ext>
            </a:extLst>
          </p:cNvPr>
          <p:cNvSpPr/>
          <p:nvPr/>
        </p:nvSpPr>
        <p:spPr>
          <a:xfrm>
            <a:off x="5678328" y="4452925"/>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TextBox 69">
            <a:extLst>
              <a:ext uri="{FF2B5EF4-FFF2-40B4-BE49-F238E27FC236}">
                <a16:creationId xmlns:a16="http://schemas.microsoft.com/office/drawing/2014/main" id="{B8A49577-7153-1D85-4A4D-669E67C1B065}"/>
              </a:ext>
            </a:extLst>
          </p:cNvPr>
          <p:cNvSpPr txBox="1"/>
          <p:nvPr/>
        </p:nvSpPr>
        <p:spPr>
          <a:xfrm>
            <a:off x="3972136" y="4683021"/>
            <a:ext cx="4335989" cy="1169551"/>
          </a:xfrm>
          <a:prstGeom prst="rect">
            <a:avLst/>
          </a:prstGeom>
          <a:noFill/>
        </p:spPr>
        <p:txBody>
          <a:bodyPr wrap="square" rtlCol="0">
            <a:spAutoFit/>
          </a:bodyPr>
          <a:lstStyle/>
          <a:p>
            <a:r>
              <a:rPr lang="en-US" altLang="zh-CN" sz="1400" b="1" dirty="0">
                <a:solidFill>
                  <a:srgbClr val="C00000"/>
                </a:solidFill>
              </a:rPr>
              <a:t>Transforming</a:t>
            </a:r>
            <a:r>
              <a:rPr lang="zh-CN" altLang="en-US" sz="1400" b="1" dirty="0">
                <a:solidFill>
                  <a:srgbClr val="C00000"/>
                </a:solidFill>
              </a:rPr>
              <a:t> </a:t>
            </a:r>
            <a:r>
              <a:rPr lang="en-US" altLang="zh-CN" sz="1400" b="1" dirty="0">
                <a:solidFill>
                  <a:srgbClr val="C00000"/>
                </a:solidFill>
              </a:rPr>
              <a:t>Words</a:t>
            </a:r>
            <a:r>
              <a:rPr lang="zh-CN" altLang="en-US" sz="1400" b="1" dirty="0">
                <a:solidFill>
                  <a:srgbClr val="C00000"/>
                </a:solidFill>
              </a:rPr>
              <a:t> </a:t>
            </a:r>
            <a:r>
              <a:rPr lang="en-US" altLang="zh-CN" sz="1400" b="1" dirty="0">
                <a:solidFill>
                  <a:srgbClr val="C00000"/>
                </a:solidFill>
              </a:rPr>
              <a:t>Vectors</a:t>
            </a:r>
            <a:r>
              <a:rPr lang="zh-CN" altLang="en-US" sz="1400" b="1" dirty="0">
                <a:solidFill>
                  <a:srgbClr val="C00000"/>
                </a:solidFill>
              </a:rPr>
              <a:t> </a:t>
            </a:r>
            <a:r>
              <a:rPr lang="en-US" altLang="zh-CN" sz="1400" b="1" dirty="0">
                <a:solidFill>
                  <a:srgbClr val="C00000"/>
                </a:solidFill>
              </a:rPr>
              <a:t>into</a:t>
            </a:r>
            <a:r>
              <a:rPr lang="zh-CN" altLang="en-US" sz="1400" b="1" dirty="0">
                <a:solidFill>
                  <a:srgbClr val="C00000"/>
                </a:solidFill>
              </a:rPr>
              <a:t> </a:t>
            </a:r>
            <a:r>
              <a:rPr lang="en-US" altLang="zh-CN" sz="1400" b="1" dirty="0">
                <a:solidFill>
                  <a:srgbClr val="C00000"/>
                </a:solidFill>
              </a:rPr>
              <a:t>Numerical</a:t>
            </a:r>
            <a:r>
              <a:rPr lang="zh-CN" altLang="en-US" sz="1400" b="1" dirty="0">
                <a:solidFill>
                  <a:srgbClr val="C00000"/>
                </a:solidFill>
              </a:rPr>
              <a:t> </a:t>
            </a:r>
            <a:r>
              <a:rPr lang="en-US" altLang="zh-CN" sz="1400" b="1" dirty="0">
                <a:solidFill>
                  <a:srgbClr val="C00000"/>
                </a:solidFill>
              </a:rPr>
              <a:t>Vectors:</a:t>
            </a:r>
          </a:p>
          <a:p>
            <a:pPr marL="285750" indent="-285750">
              <a:buFont typeface="Arial" panose="020B0604020202020204" pitchFamily="34" charset="0"/>
              <a:buChar char="•"/>
            </a:pPr>
            <a:r>
              <a:rPr lang="en-US" altLang="zh-CN" sz="1400" b="1" dirty="0"/>
              <a:t>Create</a:t>
            </a:r>
            <a:r>
              <a:rPr lang="zh-CN" altLang="en-US" sz="1400" b="1" dirty="0"/>
              <a:t> </a:t>
            </a:r>
            <a:r>
              <a:rPr lang="en-US" altLang="zh-CN" sz="1400" b="1" dirty="0"/>
              <a:t>Bag of Words 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the</a:t>
            </a:r>
            <a:r>
              <a:rPr lang="zh-CN" altLang="en-US" sz="1400" b="1" dirty="0"/>
              <a:t> </a:t>
            </a:r>
            <a:r>
              <a:rPr lang="en-US" altLang="zh-CN" sz="1400" b="1" dirty="0"/>
              <a:t>Model</a:t>
            </a:r>
          </a:p>
          <a:p>
            <a:pPr marL="285750" indent="-285750">
              <a:buFont typeface="Arial" panose="020B0604020202020204" pitchFamily="34" charset="0"/>
              <a:buChar char="•"/>
            </a:pPr>
            <a:r>
              <a:rPr lang="en-US" altLang="zh-CN" sz="1400" b="1" dirty="0"/>
              <a:t>For each word, 0 – nonexistence, 1– existence </a:t>
            </a:r>
          </a:p>
          <a:p>
            <a:pPr marL="285750" indent="-285750">
              <a:buFont typeface="Arial" panose="020B0604020202020204" pitchFamily="34" charset="0"/>
              <a:buChar char="•"/>
            </a:pPr>
            <a:r>
              <a:rPr lang="en-US" altLang="zh-CN" sz="1400" b="1" dirty="0"/>
              <a:t>Transform the matrix using TF-IDF</a:t>
            </a:r>
          </a:p>
          <a:p>
            <a:pPr marL="285750" indent="-285750">
              <a:buFont typeface="Arial" panose="020B0604020202020204" pitchFamily="34" charset="0"/>
              <a:buChar char="•"/>
            </a:pPr>
            <a:r>
              <a:rPr lang="en-US" altLang="zh-CN" sz="1400" b="1" dirty="0"/>
              <a:t>Form</a:t>
            </a:r>
            <a:r>
              <a:rPr lang="zh-CN" altLang="en-US" sz="1400" b="1" dirty="0"/>
              <a:t> </a:t>
            </a:r>
            <a:r>
              <a:rPr lang="en-US" altLang="zh-CN" sz="1400" b="1" dirty="0"/>
              <a:t>into</a:t>
            </a:r>
            <a:r>
              <a:rPr lang="zh-CN" altLang="en-US" sz="1400" b="1" dirty="0"/>
              <a:t> </a:t>
            </a:r>
            <a:r>
              <a:rPr lang="en-US" altLang="zh-CN" sz="1400" b="1" dirty="0"/>
              <a:t>a</a:t>
            </a:r>
            <a:r>
              <a:rPr lang="zh-CN" altLang="en-US" sz="1400" b="1" dirty="0"/>
              <a:t> </a:t>
            </a:r>
            <a:r>
              <a:rPr lang="en-US" altLang="zh-CN" sz="1400" b="1" dirty="0"/>
              <a:t>Numerical</a:t>
            </a:r>
            <a:r>
              <a:rPr lang="zh-CN" altLang="en-US" sz="1400" b="1" dirty="0"/>
              <a:t> </a:t>
            </a:r>
            <a:r>
              <a:rPr lang="en-US" altLang="zh-CN" sz="1400" b="1" dirty="0"/>
              <a:t>Vector</a:t>
            </a:r>
            <a:r>
              <a:rPr lang="zh-CN" altLang="en-US" sz="1400" b="1" dirty="0"/>
              <a:t> </a:t>
            </a:r>
            <a:r>
              <a:rPr lang="en-US" altLang="zh-CN" sz="1400" b="1" dirty="0"/>
              <a:t>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Job</a:t>
            </a:r>
            <a:r>
              <a:rPr lang="zh-CN" altLang="en-US" sz="1400" b="1" dirty="0"/>
              <a:t> </a:t>
            </a:r>
            <a:r>
              <a:rPr lang="en-US" altLang="zh-CN" sz="1400" b="1" dirty="0"/>
              <a:t>Posting</a:t>
            </a:r>
            <a:endParaRPr lang="en-CN" sz="1400" b="1" dirty="0"/>
          </a:p>
        </p:txBody>
      </p:sp>
      <p:sp>
        <p:nvSpPr>
          <p:cNvPr id="71" name="Oval 70">
            <a:extLst>
              <a:ext uri="{FF2B5EF4-FFF2-40B4-BE49-F238E27FC236}">
                <a16:creationId xmlns:a16="http://schemas.microsoft.com/office/drawing/2014/main" id="{356279DD-D83E-3BBF-BA58-858B256B13CC}"/>
              </a:ext>
            </a:extLst>
          </p:cNvPr>
          <p:cNvSpPr/>
          <p:nvPr/>
        </p:nvSpPr>
        <p:spPr>
          <a:xfrm>
            <a:off x="8983073" y="4301233"/>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3" name="TextBox 72">
            <a:extLst>
              <a:ext uri="{FF2B5EF4-FFF2-40B4-BE49-F238E27FC236}">
                <a16:creationId xmlns:a16="http://schemas.microsoft.com/office/drawing/2014/main" id="{38C53A36-11EF-F7C8-DFEE-ED1DB5CB80C6}"/>
              </a:ext>
            </a:extLst>
          </p:cNvPr>
          <p:cNvSpPr txBox="1"/>
          <p:nvPr/>
        </p:nvSpPr>
        <p:spPr>
          <a:xfrm>
            <a:off x="8308125" y="3339907"/>
            <a:ext cx="4335989" cy="954107"/>
          </a:xfrm>
          <a:prstGeom prst="rect">
            <a:avLst/>
          </a:prstGeom>
          <a:noFill/>
        </p:spPr>
        <p:txBody>
          <a:bodyPr wrap="square" rtlCol="0">
            <a:spAutoFit/>
          </a:bodyPr>
          <a:lstStyle/>
          <a:p>
            <a:r>
              <a:rPr lang="en-US" altLang="zh-CN" sz="1400" b="1" dirty="0">
                <a:solidFill>
                  <a:srgbClr val="C00000"/>
                </a:solidFill>
              </a:rPr>
              <a:t>Sample</a:t>
            </a:r>
            <a:r>
              <a:rPr lang="zh-CN" altLang="en-US" sz="1400" b="1" dirty="0">
                <a:solidFill>
                  <a:srgbClr val="C00000"/>
                </a:solidFill>
              </a:rPr>
              <a:t> </a:t>
            </a:r>
            <a:r>
              <a:rPr lang="en-US" altLang="zh-CN" sz="1400" b="1" dirty="0">
                <a:solidFill>
                  <a:srgbClr val="C00000"/>
                </a:solidFill>
              </a:rPr>
              <a:t>Training</a:t>
            </a:r>
            <a:r>
              <a:rPr lang="zh-CN" altLang="en-US" sz="1400" b="1" dirty="0">
                <a:solidFill>
                  <a:srgbClr val="C00000"/>
                </a:solidFill>
              </a:rPr>
              <a:t> </a:t>
            </a:r>
            <a:r>
              <a:rPr lang="en-US" altLang="zh-CN" sz="1400" b="1" dirty="0">
                <a:solidFill>
                  <a:srgbClr val="C00000"/>
                </a:solidFill>
              </a:rPr>
              <a:t>Data</a:t>
            </a:r>
            <a:r>
              <a:rPr lang="zh-CN" altLang="en-US" sz="1400" b="1" dirty="0">
                <a:solidFill>
                  <a:srgbClr val="C00000"/>
                </a:solidFill>
              </a:rPr>
              <a:t> </a:t>
            </a:r>
            <a:r>
              <a:rPr lang="en-US" altLang="zh-CN" sz="1400" b="1" dirty="0">
                <a:solidFill>
                  <a:srgbClr val="C00000"/>
                </a:solidFill>
              </a:rPr>
              <a:t>for</a:t>
            </a:r>
            <a:r>
              <a:rPr lang="zh-CN" altLang="en-US" sz="1400" b="1" dirty="0">
                <a:solidFill>
                  <a:srgbClr val="C00000"/>
                </a:solidFill>
              </a:rPr>
              <a:t> </a:t>
            </a:r>
            <a:r>
              <a:rPr lang="en-US" altLang="zh-CN" sz="1400" b="1" dirty="0">
                <a:solidFill>
                  <a:srgbClr val="C00000"/>
                </a:solidFill>
              </a:rPr>
              <a:t>the</a:t>
            </a:r>
            <a:r>
              <a:rPr lang="zh-CN" altLang="en-US" sz="1400" b="1" dirty="0">
                <a:solidFill>
                  <a:srgbClr val="C00000"/>
                </a:solidFill>
              </a:rPr>
              <a:t> </a:t>
            </a:r>
            <a:r>
              <a:rPr lang="en-US" altLang="zh-CN" sz="1400" b="1" dirty="0">
                <a:solidFill>
                  <a:srgbClr val="C00000"/>
                </a:solidFill>
              </a:rPr>
              <a:t>Model:</a:t>
            </a:r>
          </a:p>
          <a:p>
            <a:r>
              <a:rPr lang="en-US" altLang="zh-CN" sz="1400" b="1" dirty="0"/>
              <a:t>Y</a:t>
            </a:r>
            <a:r>
              <a:rPr lang="zh-CN" altLang="en-US" sz="1400" b="1" dirty="0"/>
              <a:t> </a:t>
            </a:r>
            <a:r>
              <a:rPr lang="en-US" altLang="zh-CN" sz="1400" b="1" dirty="0"/>
              <a:t>=</a:t>
            </a:r>
            <a:r>
              <a:rPr lang="zh-CN" altLang="en-US" sz="1400" b="1" dirty="0"/>
              <a:t> </a:t>
            </a:r>
            <a:r>
              <a:rPr lang="en-US" altLang="zh-CN" sz="1400" b="1" dirty="0"/>
              <a:t>1</a:t>
            </a:r>
            <a:r>
              <a:rPr lang="zh-CN" altLang="en-US" sz="1400" b="1" dirty="0"/>
              <a:t> </a:t>
            </a:r>
            <a:r>
              <a:rPr lang="en-US" altLang="zh-CN" sz="1400" b="1" dirty="0"/>
              <a:t>/</a:t>
            </a:r>
            <a:r>
              <a:rPr lang="zh-CN" altLang="en-US" sz="1400" b="1" dirty="0"/>
              <a:t> </a:t>
            </a:r>
            <a:r>
              <a:rPr lang="en-US" altLang="zh-CN" sz="1400" b="1" dirty="0"/>
              <a:t>0</a:t>
            </a:r>
          </a:p>
          <a:p>
            <a:r>
              <a:rPr lang="en-US" altLang="zh-CN" sz="1400" b="1" dirty="0"/>
              <a:t>X</a:t>
            </a:r>
            <a:r>
              <a:rPr lang="zh-CN" altLang="en-US" sz="1400" b="1" dirty="0"/>
              <a:t> </a:t>
            </a:r>
            <a:r>
              <a:rPr lang="en-US" altLang="zh-CN" sz="1400" b="1" dirty="0"/>
              <a:t>=</a:t>
            </a:r>
            <a:r>
              <a:rPr lang="zh-CN" altLang="en-US" sz="1400" b="1" dirty="0"/>
              <a:t> </a:t>
            </a:r>
            <a:r>
              <a:rPr lang="en-US" altLang="zh-CN" sz="1400" b="1" dirty="0"/>
              <a:t>[0.345723,</a:t>
            </a:r>
            <a:r>
              <a:rPr lang="zh-CN" altLang="en-US" sz="1400" b="1" dirty="0"/>
              <a:t> </a:t>
            </a:r>
            <a:r>
              <a:rPr lang="en-US" altLang="zh-CN" sz="1400" b="1" dirty="0"/>
              <a:t>0.567823,0.7264,</a:t>
            </a:r>
            <a:r>
              <a:rPr lang="zh-CN" altLang="en-US" sz="1400" b="1" dirty="0"/>
              <a:t> </a:t>
            </a:r>
            <a:r>
              <a:rPr lang="en-US" altLang="zh-CN" sz="1400" b="1" dirty="0"/>
              <a:t>0.13765,</a:t>
            </a:r>
            <a:r>
              <a:rPr lang="zh-CN" altLang="en-US" sz="1400" b="1" dirty="0"/>
              <a:t> </a:t>
            </a:r>
            <a:r>
              <a:rPr lang="en-US" altLang="zh-CN" sz="1400" b="1" dirty="0"/>
              <a:t>…]</a:t>
            </a:r>
          </a:p>
          <a:p>
            <a:endParaRPr lang="en-US" altLang="zh-CN" sz="1400" b="1" dirty="0">
              <a:solidFill>
                <a:srgbClr val="C00000"/>
              </a:solidFill>
            </a:endParaRPr>
          </a:p>
        </p:txBody>
      </p:sp>
    </p:spTree>
    <p:extLst>
      <p:ext uri="{BB962C8B-B14F-4D97-AF65-F5344CB8AC3E}">
        <p14:creationId xmlns:p14="http://schemas.microsoft.com/office/powerpoint/2010/main" val="33287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8" grpId="0" animBg="1"/>
      <p:bldP spid="58" grpId="1" animBg="1"/>
      <p:bldP spid="60" grpId="0" animBg="1"/>
      <p:bldP spid="31" grpId="0" animBg="1"/>
      <p:bldP spid="31" grpId="1" animBg="1"/>
      <p:bldP spid="50" grpId="0" animBg="1"/>
      <p:bldP spid="50"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9950AA5C-ECC1-B81C-F1D9-66CEFCB2E562}"/>
              </a:ext>
            </a:extLst>
          </p:cNvPr>
          <p:cNvPicPr>
            <a:picLocks noChangeAspect="1"/>
          </p:cNvPicPr>
          <p:nvPr/>
        </p:nvPicPr>
        <p:blipFill rotWithShape="1">
          <a:blip r:embed="rId2"/>
          <a:srcRect l="15897" r="16766"/>
          <a:stretch/>
        </p:blipFill>
        <p:spPr>
          <a:xfrm>
            <a:off x="6572309" y="1726795"/>
            <a:ext cx="2894427" cy="1864800"/>
          </a:xfrm>
          <a:prstGeom prst="rect">
            <a:avLst/>
          </a:prstGeom>
        </p:spPr>
      </p:pic>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3" name="TextBox 22">
            <a:extLst>
              <a:ext uri="{FF2B5EF4-FFF2-40B4-BE49-F238E27FC236}">
                <a16:creationId xmlns:a16="http://schemas.microsoft.com/office/drawing/2014/main" id="{81F68979-7977-A059-C854-7BC386AC99AA}"/>
              </a:ext>
            </a:extLst>
          </p:cNvPr>
          <p:cNvSpPr txBox="1"/>
          <p:nvPr/>
        </p:nvSpPr>
        <p:spPr>
          <a:xfrm>
            <a:off x="900355" y="1498379"/>
            <a:ext cx="2011427" cy="338554"/>
          </a:xfrm>
          <a:prstGeom prst="rect">
            <a:avLst/>
          </a:prstGeom>
          <a:noFill/>
        </p:spPr>
        <p:txBody>
          <a:bodyPr wrap="square" rtlCol="0">
            <a:spAutoFit/>
          </a:bodyPr>
          <a:lstStyle/>
          <a:p>
            <a:r>
              <a:rPr lang="en-US" sz="1600" b="1" dirty="0"/>
              <a:t>Accuracy Score:</a:t>
            </a:r>
            <a:endParaRPr lang="en-CN" sz="1600" b="1" dirty="0"/>
          </a:p>
        </p:txBody>
      </p:sp>
      <p:sp>
        <p:nvSpPr>
          <p:cNvPr id="30" name="Rectangle 29">
            <a:extLst>
              <a:ext uri="{FF2B5EF4-FFF2-40B4-BE49-F238E27FC236}">
                <a16:creationId xmlns:a16="http://schemas.microsoft.com/office/drawing/2014/main" id="{6E17CC9F-65DF-C2A3-7424-FD712228E228}"/>
              </a:ext>
            </a:extLst>
          </p:cNvPr>
          <p:cNvSpPr/>
          <p:nvPr/>
        </p:nvSpPr>
        <p:spPr>
          <a:xfrm>
            <a:off x="496093" y="1117288"/>
            <a:ext cx="1864595" cy="318499"/>
          </a:xfrm>
          <a:custGeom>
            <a:avLst/>
            <a:gdLst>
              <a:gd name="connsiteX0" fmla="*/ 0 w 1864595"/>
              <a:gd name="connsiteY0" fmla="*/ 0 h 318499"/>
              <a:gd name="connsiteX1" fmla="*/ 428857 w 1864595"/>
              <a:gd name="connsiteY1" fmla="*/ 0 h 318499"/>
              <a:gd name="connsiteX2" fmla="*/ 876360 w 1864595"/>
              <a:gd name="connsiteY2" fmla="*/ 0 h 318499"/>
              <a:gd name="connsiteX3" fmla="*/ 1305217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59379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98608" y="-33580"/>
                  <a:pt x="313801" y="8757"/>
                  <a:pt x="428857" y="0"/>
                </a:cubicBezTo>
                <a:cubicBezTo>
                  <a:pt x="543913" y="-8757"/>
                  <a:pt x="678446" y="32486"/>
                  <a:pt x="876360" y="0"/>
                </a:cubicBezTo>
                <a:cubicBezTo>
                  <a:pt x="1074274" y="-32486"/>
                  <a:pt x="1208728" y="48993"/>
                  <a:pt x="1305217" y="0"/>
                </a:cubicBezTo>
                <a:cubicBezTo>
                  <a:pt x="1401706" y="-48993"/>
                  <a:pt x="1644757" y="34860"/>
                  <a:pt x="1864595" y="0"/>
                </a:cubicBezTo>
                <a:cubicBezTo>
                  <a:pt x="1901242" y="71790"/>
                  <a:pt x="1858768" y="181051"/>
                  <a:pt x="1864595" y="318499"/>
                </a:cubicBezTo>
                <a:cubicBezTo>
                  <a:pt x="1713056" y="342319"/>
                  <a:pt x="1590553" y="304142"/>
                  <a:pt x="1398446" y="318499"/>
                </a:cubicBezTo>
                <a:cubicBezTo>
                  <a:pt x="1206339" y="332856"/>
                  <a:pt x="1162532" y="275514"/>
                  <a:pt x="969589" y="318499"/>
                </a:cubicBezTo>
                <a:cubicBezTo>
                  <a:pt x="776646" y="361484"/>
                  <a:pt x="695707" y="285509"/>
                  <a:pt x="559379" y="318499"/>
                </a:cubicBezTo>
                <a:cubicBezTo>
                  <a:pt x="423051" y="351489"/>
                  <a:pt x="241037" y="313160"/>
                  <a:pt x="0" y="318499"/>
                </a:cubicBezTo>
                <a:cubicBezTo>
                  <a:pt x="-32074" y="185165"/>
                  <a:pt x="18483" y="122693"/>
                  <a:pt x="0" y="0"/>
                </a:cubicBezTo>
                <a:close/>
              </a:path>
              <a:path w="1864595" h="318499" stroke="0" extrusionOk="0">
                <a:moveTo>
                  <a:pt x="0" y="0"/>
                </a:moveTo>
                <a:cubicBezTo>
                  <a:pt x="226843" y="-33464"/>
                  <a:pt x="329817" y="14583"/>
                  <a:pt x="503441" y="0"/>
                </a:cubicBezTo>
                <a:cubicBezTo>
                  <a:pt x="677065" y="-14583"/>
                  <a:pt x="810049" y="11623"/>
                  <a:pt x="969589" y="0"/>
                </a:cubicBezTo>
                <a:cubicBezTo>
                  <a:pt x="1129129" y="-11623"/>
                  <a:pt x="1240798" y="51381"/>
                  <a:pt x="1398446" y="0"/>
                </a:cubicBezTo>
                <a:cubicBezTo>
                  <a:pt x="1556094" y="-51381"/>
                  <a:pt x="1672479" y="17720"/>
                  <a:pt x="1864595" y="0"/>
                </a:cubicBezTo>
                <a:cubicBezTo>
                  <a:pt x="1888820" y="91409"/>
                  <a:pt x="1842787" y="161431"/>
                  <a:pt x="1864595" y="318499"/>
                </a:cubicBezTo>
                <a:cubicBezTo>
                  <a:pt x="1744581" y="334750"/>
                  <a:pt x="1575849" y="314729"/>
                  <a:pt x="1398446" y="318499"/>
                </a:cubicBezTo>
                <a:cubicBezTo>
                  <a:pt x="1221043" y="322269"/>
                  <a:pt x="1122342" y="286837"/>
                  <a:pt x="913652" y="318499"/>
                </a:cubicBezTo>
                <a:cubicBezTo>
                  <a:pt x="704962" y="350161"/>
                  <a:pt x="580751" y="317560"/>
                  <a:pt x="428857" y="318499"/>
                </a:cubicBezTo>
                <a:cubicBezTo>
                  <a:pt x="276963" y="319438"/>
                  <a:pt x="192111" y="302372"/>
                  <a:pt x="0" y="318499"/>
                </a:cubicBezTo>
                <a:cubicBezTo>
                  <a:pt x="-14217" y="160007"/>
                  <a:pt x="3276" y="130428"/>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32" name="Rectangle 31">
            <a:extLst>
              <a:ext uri="{FF2B5EF4-FFF2-40B4-BE49-F238E27FC236}">
                <a16:creationId xmlns:a16="http://schemas.microsoft.com/office/drawing/2014/main" id="{1D3CB85E-2B2E-4552-4351-EDEDB8FE4890}"/>
              </a:ext>
            </a:extLst>
          </p:cNvPr>
          <p:cNvSpPr/>
          <p:nvPr/>
        </p:nvSpPr>
        <p:spPr>
          <a:xfrm>
            <a:off x="6252074" y="1117288"/>
            <a:ext cx="1880475" cy="318499"/>
          </a:xfrm>
          <a:custGeom>
            <a:avLst/>
            <a:gdLst>
              <a:gd name="connsiteX0" fmla="*/ 0 w 1880475"/>
              <a:gd name="connsiteY0" fmla="*/ 0 h 318499"/>
              <a:gd name="connsiteX1" fmla="*/ 470119 w 1880475"/>
              <a:gd name="connsiteY1" fmla="*/ 0 h 318499"/>
              <a:gd name="connsiteX2" fmla="*/ 921433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466771 w 1880475"/>
              <a:gd name="connsiteY6" fmla="*/ 318499 h 318499"/>
              <a:gd name="connsiteX7" fmla="*/ 1015457 w 1880475"/>
              <a:gd name="connsiteY7" fmla="*/ 318499 h 318499"/>
              <a:gd name="connsiteX8" fmla="*/ 564143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67268" y="-24234"/>
                  <a:pt x="246667" y="21336"/>
                  <a:pt x="470119" y="0"/>
                </a:cubicBezTo>
                <a:cubicBezTo>
                  <a:pt x="693571" y="-21336"/>
                  <a:pt x="697498" y="8368"/>
                  <a:pt x="921433" y="0"/>
                </a:cubicBezTo>
                <a:cubicBezTo>
                  <a:pt x="1145368" y="-8368"/>
                  <a:pt x="1236129" y="28678"/>
                  <a:pt x="1353942" y="0"/>
                </a:cubicBezTo>
                <a:cubicBezTo>
                  <a:pt x="1471755" y="-28678"/>
                  <a:pt x="1702888" y="15277"/>
                  <a:pt x="1880475" y="0"/>
                </a:cubicBezTo>
                <a:cubicBezTo>
                  <a:pt x="1895576" y="118174"/>
                  <a:pt x="1867220" y="223426"/>
                  <a:pt x="1880475" y="318499"/>
                </a:cubicBezTo>
                <a:cubicBezTo>
                  <a:pt x="1703593" y="353698"/>
                  <a:pt x="1551304" y="293302"/>
                  <a:pt x="1466771" y="318499"/>
                </a:cubicBezTo>
                <a:cubicBezTo>
                  <a:pt x="1382238" y="343696"/>
                  <a:pt x="1193707" y="301258"/>
                  <a:pt x="1015457" y="318499"/>
                </a:cubicBezTo>
                <a:cubicBezTo>
                  <a:pt x="837207" y="335740"/>
                  <a:pt x="689578" y="270274"/>
                  <a:pt x="564143" y="318499"/>
                </a:cubicBezTo>
                <a:cubicBezTo>
                  <a:pt x="438708" y="366724"/>
                  <a:pt x="125978" y="252945"/>
                  <a:pt x="0" y="318499"/>
                </a:cubicBezTo>
                <a:cubicBezTo>
                  <a:pt x="-28207" y="246600"/>
                  <a:pt x="13729" y="130538"/>
                  <a:pt x="0" y="0"/>
                </a:cubicBezTo>
                <a:close/>
              </a:path>
              <a:path w="1880475" h="318499" stroke="0" extrusionOk="0">
                <a:moveTo>
                  <a:pt x="0" y="0"/>
                </a:moveTo>
                <a:cubicBezTo>
                  <a:pt x="225591" y="-21456"/>
                  <a:pt x="269469" y="13091"/>
                  <a:pt x="470119" y="0"/>
                </a:cubicBezTo>
                <a:cubicBezTo>
                  <a:pt x="670769" y="-13091"/>
                  <a:pt x="779626" y="5397"/>
                  <a:pt x="940238" y="0"/>
                </a:cubicBezTo>
                <a:cubicBezTo>
                  <a:pt x="1100850" y="-5397"/>
                  <a:pt x="1335030" y="58081"/>
                  <a:pt x="1447966" y="0"/>
                </a:cubicBezTo>
                <a:cubicBezTo>
                  <a:pt x="1560902" y="-58081"/>
                  <a:pt x="1666234" y="1474"/>
                  <a:pt x="1880475" y="0"/>
                </a:cubicBezTo>
                <a:cubicBezTo>
                  <a:pt x="1885364" y="117180"/>
                  <a:pt x="1859713" y="187944"/>
                  <a:pt x="1880475" y="318499"/>
                </a:cubicBezTo>
                <a:cubicBezTo>
                  <a:pt x="1697000" y="356523"/>
                  <a:pt x="1567958" y="279635"/>
                  <a:pt x="1447966" y="318499"/>
                </a:cubicBezTo>
                <a:cubicBezTo>
                  <a:pt x="1327974" y="357363"/>
                  <a:pt x="1157501" y="317468"/>
                  <a:pt x="996652" y="318499"/>
                </a:cubicBezTo>
                <a:cubicBezTo>
                  <a:pt x="835803" y="319530"/>
                  <a:pt x="739019" y="259368"/>
                  <a:pt x="488924" y="318499"/>
                </a:cubicBezTo>
                <a:cubicBezTo>
                  <a:pt x="238829" y="377630"/>
                  <a:pt x="162477" y="266547"/>
                  <a:pt x="0" y="318499"/>
                </a:cubicBezTo>
                <a:cubicBezTo>
                  <a:pt x="-30427" y="227920"/>
                  <a:pt x="9280" y="151846"/>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39782480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35" name="Rectangle 34">
            <a:extLst>
              <a:ext uri="{FF2B5EF4-FFF2-40B4-BE49-F238E27FC236}">
                <a16:creationId xmlns:a16="http://schemas.microsoft.com/office/drawing/2014/main" id="{326A138D-4879-02CF-5298-4D838DA6202E}"/>
              </a:ext>
            </a:extLst>
          </p:cNvPr>
          <p:cNvSpPr/>
          <p:nvPr/>
        </p:nvSpPr>
        <p:spPr>
          <a:xfrm>
            <a:off x="471986" y="3697983"/>
            <a:ext cx="1864595" cy="318499"/>
          </a:xfrm>
          <a:custGeom>
            <a:avLst/>
            <a:gdLst>
              <a:gd name="connsiteX0" fmla="*/ 0 w 1864595"/>
              <a:gd name="connsiteY0" fmla="*/ 0 h 318499"/>
              <a:gd name="connsiteX1" fmla="*/ 447503 w 1864595"/>
              <a:gd name="connsiteY1" fmla="*/ 0 h 318499"/>
              <a:gd name="connsiteX2" fmla="*/ 913652 w 1864595"/>
              <a:gd name="connsiteY2" fmla="*/ 0 h 318499"/>
              <a:gd name="connsiteX3" fmla="*/ 1379800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40733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35581" y="-860"/>
                  <a:pt x="259673" y="35498"/>
                  <a:pt x="447503" y="0"/>
                </a:cubicBezTo>
                <a:cubicBezTo>
                  <a:pt x="635333" y="-35498"/>
                  <a:pt x="792603" y="25449"/>
                  <a:pt x="913652" y="0"/>
                </a:cubicBezTo>
                <a:cubicBezTo>
                  <a:pt x="1034701" y="-25449"/>
                  <a:pt x="1271664" y="4233"/>
                  <a:pt x="1379800" y="0"/>
                </a:cubicBezTo>
                <a:cubicBezTo>
                  <a:pt x="1487936" y="-4233"/>
                  <a:pt x="1632583" y="10079"/>
                  <a:pt x="1864595" y="0"/>
                </a:cubicBezTo>
                <a:cubicBezTo>
                  <a:pt x="1866368" y="89768"/>
                  <a:pt x="1853093" y="168301"/>
                  <a:pt x="1864595" y="318499"/>
                </a:cubicBezTo>
                <a:cubicBezTo>
                  <a:pt x="1648590" y="342533"/>
                  <a:pt x="1604907" y="266607"/>
                  <a:pt x="1398446" y="318499"/>
                </a:cubicBezTo>
                <a:cubicBezTo>
                  <a:pt x="1191985" y="370391"/>
                  <a:pt x="1132693" y="305994"/>
                  <a:pt x="969589" y="318499"/>
                </a:cubicBezTo>
                <a:cubicBezTo>
                  <a:pt x="806485" y="331004"/>
                  <a:pt x="635092" y="279991"/>
                  <a:pt x="540733" y="318499"/>
                </a:cubicBezTo>
                <a:cubicBezTo>
                  <a:pt x="446374" y="357007"/>
                  <a:pt x="113802" y="282922"/>
                  <a:pt x="0" y="318499"/>
                </a:cubicBezTo>
                <a:cubicBezTo>
                  <a:pt x="-23992" y="198653"/>
                  <a:pt x="7265" y="110655"/>
                  <a:pt x="0" y="0"/>
                </a:cubicBezTo>
                <a:close/>
              </a:path>
              <a:path w="1864595" h="318499" stroke="0" extrusionOk="0">
                <a:moveTo>
                  <a:pt x="0" y="0"/>
                </a:moveTo>
                <a:cubicBezTo>
                  <a:pt x="100987" y="-38727"/>
                  <a:pt x="297361" y="6229"/>
                  <a:pt x="447503" y="0"/>
                </a:cubicBezTo>
                <a:cubicBezTo>
                  <a:pt x="597645" y="-6229"/>
                  <a:pt x="736773" y="48283"/>
                  <a:pt x="857714" y="0"/>
                </a:cubicBezTo>
                <a:cubicBezTo>
                  <a:pt x="978655" y="-48283"/>
                  <a:pt x="1256412" y="2712"/>
                  <a:pt x="1361154" y="0"/>
                </a:cubicBezTo>
                <a:cubicBezTo>
                  <a:pt x="1465896" y="-2712"/>
                  <a:pt x="1724359" y="57139"/>
                  <a:pt x="1864595" y="0"/>
                </a:cubicBezTo>
                <a:cubicBezTo>
                  <a:pt x="1890521" y="99788"/>
                  <a:pt x="1859832" y="239883"/>
                  <a:pt x="1864595" y="318499"/>
                </a:cubicBezTo>
                <a:cubicBezTo>
                  <a:pt x="1754391" y="351563"/>
                  <a:pt x="1571474" y="308447"/>
                  <a:pt x="1435738" y="318499"/>
                </a:cubicBezTo>
                <a:cubicBezTo>
                  <a:pt x="1300002" y="328551"/>
                  <a:pt x="1125269" y="286199"/>
                  <a:pt x="1006881" y="318499"/>
                </a:cubicBezTo>
                <a:cubicBezTo>
                  <a:pt x="888493" y="350799"/>
                  <a:pt x="717831" y="316802"/>
                  <a:pt x="503441" y="318499"/>
                </a:cubicBezTo>
                <a:cubicBezTo>
                  <a:pt x="289051" y="320196"/>
                  <a:pt x="120063" y="262742"/>
                  <a:pt x="0" y="318499"/>
                </a:cubicBezTo>
                <a:cubicBezTo>
                  <a:pt x="-18151" y="183424"/>
                  <a:pt x="14164" y="71803"/>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37" name="Rectangle 36">
            <a:extLst>
              <a:ext uri="{FF2B5EF4-FFF2-40B4-BE49-F238E27FC236}">
                <a16:creationId xmlns:a16="http://schemas.microsoft.com/office/drawing/2014/main" id="{EC0FF159-6986-F6BA-0E0A-40AD2D6C0DF6}"/>
              </a:ext>
            </a:extLst>
          </p:cNvPr>
          <p:cNvSpPr/>
          <p:nvPr/>
        </p:nvSpPr>
        <p:spPr>
          <a:xfrm>
            <a:off x="6252074" y="3697983"/>
            <a:ext cx="1880475" cy="318499"/>
          </a:xfrm>
          <a:custGeom>
            <a:avLst/>
            <a:gdLst>
              <a:gd name="connsiteX0" fmla="*/ 0 w 1880475"/>
              <a:gd name="connsiteY0" fmla="*/ 0 h 318499"/>
              <a:gd name="connsiteX1" fmla="*/ 413705 w 1880475"/>
              <a:gd name="connsiteY1" fmla="*/ 0 h 318499"/>
              <a:gd name="connsiteX2" fmla="*/ 846214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391552 w 1880475"/>
              <a:gd name="connsiteY6" fmla="*/ 318499 h 318499"/>
              <a:gd name="connsiteX7" fmla="*/ 883823 w 1880475"/>
              <a:gd name="connsiteY7" fmla="*/ 318499 h 318499"/>
              <a:gd name="connsiteX8" fmla="*/ 413704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90723" y="-28440"/>
                  <a:pt x="252290" y="22017"/>
                  <a:pt x="413705" y="0"/>
                </a:cubicBezTo>
                <a:cubicBezTo>
                  <a:pt x="575120" y="-22017"/>
                  <a:pt x="754992" y="35652"/>
                  <a:pt x="846214" y="0"/>
                </a:cubicBezTo>
                <a:cubicBezTo>
                  <a:pt x="937436" y="-35652"/>
                  <a:pt x="1130998" y="46088"/>
                  <a:pt x="1353942" y="0"/>
                </a:cubicBezTo>
                <a:cubicBezTo>
                  <a:pt x="1576886" y="-46088"/>
                  <a:pt x="1619863" y="2230"/>
                  <a:pt x="1880475" y="0"/>
                </a:cubicBezTo>
                <a:cubicBezTo>
                  <a:pt x="1913638" y="83143"/>
                  <a:pt x="1872849" y="178882"/>
                  <a:pt x="1880475" y="318499"/>
                </a:cubicBezTo>
                <a:cubicBezTo>
                  <a:pt x="1705621" y="326550"/>
                  <a:pt x="1534080" y="306202"/>
                  <a:pt x="1391552" y="318499"/>
                </a:cubicBezTo>
                <a:cubicBezTo>
                  <a:pt x="1249024" y="330796"/>
                  <a:pt x="1065517" y="287639"/>
                  <a:pt x="883823" y="318499"/>
                </a:cubicBezTo>
                <a:cubicBezTo>
                  <a:pt x="702129" y="349359"/>
                  <a:pt x="576977" y="294680"/>
                  <a:pt x="413704" y="318499"/>
                </a:cubicBezTo>
                <a:cubicBezTo>
                  <a:pt x="250431" y="342318"/>
                  <a:pt x="200724" y="277302"/>
                  <a:pt x="0" y="318499"/>
                </a:cubicBezTo>
                <a:cubicBezTo>
                  <a:pt x="-18963" y="184405"/>
                  <a:pt x="16997" y="118765"/>
                  <a:pt x="0" y="0"/>
                </a:cubicBezTo>
                <a:close/>
              </a:path>
              <a:path w="1880475" h="318499" stroke="0" extrusionOk="0">
                <a:moveTo>
                  <a:pt x="0" y="0"/>
                </a:moveTo>
                <a:cubicBezTo>
                  <a:pt x="120467" y="-39259"/>
                  <a:pt x="290900" y="17035"/>
                  <a:pt x="470119" y="0"/>
                </a:cubicBezTo>
                <a:cubicBezTo>
                  <a:pt x="649338" y="-17035"/>
                  <a:pt x="770291" y="46968"/>
                  <a:pt x="902628" y="0"/>
                </a:cubicBezTo>
                <a:cubicBezTo>
                  <a:pt x="1034965" y="-46968"/>
                  <a:pt x="1149099" y="50130"/>
                  <a:pt x="1353942" y="0"/>
                </a:cubicBezTo>
                <a:cubicBezTo>
                  <a:pt x="1558785" y="-50130"/>
                  <a:pt x="1768343" y="779"/>
                  <a:pt x="1880475" y="0"/>
                </a:cubicBezTo>
                <a:cubicBezTo>
                  <a:pt x="1905873" y="132882"/>
                  <a:pt x="1870180" y="182028"/>
                  <a:pt x="1880475" y="318499"/>
                </a:cubicBezTo>
                <a:cubicBezTo>
                  <a:pt x="1765193" y="366132"/>
                  <a:pt x="1528217" y="314637"/>
                  <a:pt x="1429161" y="318499"/>
                </a:cubicBezTo>
                <a:cubicBezTo>
                  <a:pt x="1330105" y="322361"/>
                  <a:pt x="1142568" y="312461"/>
                  <a:pt x="921433" y="318499"/>
                </a:cubicBezTo>
                <a:cubicBezTo>
                  <a:pt x="700298" y="324537"/>
                  <a:pt x="660884" y="306534"/>
                  <a:pt x="470119" y="318499"/>
                </a:cubicBezTo>
                <a:cubicBezTo>
                  <a:pt x="279354" y="330464"/>
                  <a:pt x="195121" y="285759"/>
                  <a:pt x="0" y="318499"/>
                </a:cubicBezTo>
                <a:cubicBezTo>
                  <a:pt x="-11449" y="187242"/>
                  <a:pt x="34922" y="76232"/>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61725608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2" name="TextBox 1">
            <a:extLst>
              <a:ext uri="{FF2B5EF4-FFF2-40B4-BE49-F238E27FC236}">
                <a16:creationId xmlns:a16="http://schemas.microsoft.com/office/drawing/2014/main" id="{694CFC60-E98B-9450-6372-F80AFBD0F54F}"/>
              </a:ext>
            </a:extLst>
          </p:cNvPr>
          <p:cNvSpPr txBox="1"/>
          <p:nvPr/>
        </p:nvSpPr>
        <p:spPr>
          <a:xfrm>
            <a:off x="2360688" y="1508004"/>
            <a:ext cx="750770" cy="338554"/>
          </a:xfrm>
          <a:prstGeom prst="rect">
            <a:avLst/>
          </a:prstGeom>
          <a:noFill/>
        </p:spPr>
        <p:txBody>
          <a:bodyPr wrap="square" rtlCol="0">
            <a:spAutoFit/>
          </a:bodyPr>
          <a:lstStyle/>
          <a:p>
            <a:r>
              <a:rPr lang="en-US" altLang="zh-CN" sz="1600" b="1" dirty="0">
                <a:solidFill>
                  <a:srgbClr val="C00000"/>
                </a:solidFill>
              </a:rPr>
              <a:t>86%</a:t>
            </a:r>
            <a:endParaRPr lang="en-CN" sz="1600" b="1" dirty="0">
              <a:solidFill>
                <a:srgbClr val="C00000"/>
              </a:solidFill>
            </a:endParaRPr>
          </a:p>
        </p:txBody>
      </p:sp>
      <p:sp>
        <p:nvSpPr>
          <p:cNvPr id="38" name="TextBox 37">
            <a:extLst>
              <a:ext uri="{FF2B5EF4-FFF2-40B4-BE49-F238E27FC236}">
                <a16:creationId xmlns:a16="http://schemas.microsoft.com/office/drawing/2014/main" id="{0BDCF11B-E321-BFDE-E9A7-EFC24D4F8124}"/>
              </a:ext>
            </a:extLst>
          </p:cNvPr>
          <p:cNvSpPr txBox="1"/>
          <p:nvPr/>
        </p:nvSpPr>
        <p:spPr>
          <a:xfrm>
            <a:off x="900355" y="4101156"/>
            <a:ext cx="2011427" cy="338554"/>
          </a:xfrm>
          <a:prstGeom prst="rect">
            <a:avLst/>
          </a:prstGeom>
          <a:noFill/>
        </p:spPr>
        <p:txBody>
          <a:bodyPr wrap="square" rtlCol="0">
            <a:spAutoFit/>
          </a:bodyPr>
          <a:lstStyle/>
          <a:p>
            <a:r>
              <a:rPr lang="en-US" sz="1600" b="1" dirty="0"/>
              <a:t>Accuracy Score:</a:t>
            </a:r>
            <a:endParaRPr lang="en-CN" sz="1600" b="1" dirty="0"/>
          </a:p>
        </p:txBody>
      </p:sp>
      <p:sp>
        <p:nvSpPr>
          <p:cNvPr id="39" name="TextBox 38">
            <a:extLst>
              <a:ext uri="{FF2B5EF4-FFF2-40B4-BE49-F238E27FC236}">
                <a16:creationId xmlns:a16="http://schemas.microsoft.com/office/drawing/2014/main" id="{7AFA74E3-F194-8BF7-AB5A-747CFA48A854}"/>
              </a:ext>
            </a:extLst>
          </p:cNvPr>
          <p:cNvSpPr txBox="1"/>
          <p:nvPr/>
        </p:nvSpPr>
        <p:spPr>
          <a:xfrm>
            <a:off x="2360689" y="4101156"/>
            <a:ext cx="750770" cy="338554"/>
          </a:xfrm>
          <a:prstGeom prst="rect">
            <a:avLst/>
          </a:prstGeom>
          <a:noFill/>
        </p:spPr>
        <p:txBody>
          <a:bodyPr wrap="square" rtlCol="0">
            <a:spAutoFit/>
          </a:bodyPr>
          <a:lstStyle/>
          <a:p>
            <a:r>
              <a:rPr lang="en-US" altLang="zh-CN" sz="1600" b="1" dirty="0">
                <a:solidFill>
                  <a:srgbClr val="C00000"/>
                </a:solidFill>
              </a:rPr>
              <a:t>78%</a:t>
            </a:r>
            <a:endParaRPr lang="en-CN" sz="1600" b="1" dirty="0">
              <a:solidFill>
                <a:srgbClr val="C00000"/>
              </a:solidFill>
            </a:endParaRPr>
          </a:p>
        </p:txBody>
      </p:sp>
      <p:sp>
        <p:nvSpPr>
          <p:cNvPr id="40" name="TextBox 39">
            <a:extLst>
              <a:ext uri="{FF2B5EF4-FFF2-40B4-BE49-F238E27FC236}">
                <a16:creationId xmlns:a16="http://schemas.microsoft.com/office/drawing/2014/main" id="{EE284B33-5436-9F2A-EEEA-31D6B3F0E00E}"/>
              </a:ext>
            </a:extLst>
          </p:cNvPr>
          <p:cNvSpPr txBox="1"/>
          <p:nvPr/>
        </p:nvSpPr>
        <p:spPr>
          <a:xfrm>
            <a:off x="6635407" y="1500864"/>
            <a:ext cx="2011427" cy="338554"/>
          </a:xfrm>
          <a:prstGeom prst="rect">
            <a:avLst/>
          </a:prstGeom>
          <a:noFill/>
        </p:spPr>
        <p:txBody>
          <a:bodyPr wrap="square" rtlCol="0">
            <a:spAutoFit/>
          </a:bodyPr>
          <a:lstStyle/>
          <a:p>
            <a:r>
              <a:rPr lang="en-US" sz="1600" b="1" dirty="0"/>
              <a:t>Accuracy Score:</a:t>
            </a:r>
            <a:endParaRPr lang="en-CN" sz="1600" b="1" dirty="0"/>
          </a:p>
        </p:txBody>
      </p:sp>
      <p:sp>
        <p:nvSpPr>
          <p:cNvPr id="41" name="TextBox 40">
            <a:extLst>
              <a:ext uri="{FF2B5EF4-FFF2-40B4-BE49-F238E27FC236}">
                <a16:creationId xmlns:a16="http://schemas.microsoft.com/office/drawing/2014/main" id="{A501F4F4-C21B-CA61-57D9-46789115FF8B}"/>
              </a:ext>
            </a:extLst>
          </p:cNvPr>
          <p:cNvSpPr txBox="1"/>
          <p:nvPr/>
        </p:nvSpPr>
        <p:spPr>
          <a:xfrm>
            <a:off x="8095740" y="1510489"/>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sp>
        <p:nvSpPr>
          <p:cNvPr id="42" name="TextBox 41">
            <a:extLst>
              <a:ext uri="{FF2B5EF4-FFF2-40B4-BE49-F238E27FC236}">
                <a16:creationId xmlns:a16="http://schemas.microsoft.com/office/drawing/2014/main" id="{EBFD119A-877B-5E92-86F3-056BB05B4DB2}"/>
              </a:ext>
            </a:extLst>
          </p:cNvPr>
          <p:cNvSpPr txBox="1"/>
          <p:nvPr/>
        </p:nvSpPr>
        <p:spPr>
          <a:xfrm>
            <a:off x="6672216" y="4122870"/>
            <a:ext cx="2011427" cy="338554"/>
          </a:xfrm>
          <a:prstGeom prst="rect">
            <a:avLst/>
          </a:prstGeom>
          <a:noFill/>
        </p:spPr>
        <p:txBody>
          <a:bodyPr wrap="square" rtlCol="0">
            <a:spAutoFit/>
          </a:bodyPr>
          <a:lstStyle/>
          <a:p>
            <a:r>
              <a:rPr lang="en-US" sz="1600" b="1" dirty="0"/>
              <a:t>Accuracy Score:</a:t>
            </a:r>
            <a:endParaRPr lang="en-CN" sz="1600" b="1" dirty="0"/>
          </a:p>
        </p:txBody>
      </p:sp>
      <p:sp>
        <p:nvSpPr>
          <p:cNvPr id="43" name="TextBox 42">
            <a:extLst>
              <a:ext uri="{FF2B5EF4-FFF2-40B4-BE49-F238E27FC236}">
                <a16:creationId xmlns:a16="http://schemas.microsoft.com/office/drawing/2014/main" id="{D63755C4-638A-68DB-3A55-02375A4A8CBB}"/>
              </a:ext>
            </a:extLst>
          </p:cNvPr>
          <p:cNvSpPr txBox="1"/>
          <p:nvPr/>
        </p:nvSpPr>
        <p:spPr>
          <a:xfrm>
            <a:off x="8132549" y="4132495"/>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pic>
        <p:nvPicPr>
          <p:cNvPr id="44" name="Picture 43">
            <a:extLst>
              <a:ext uri="{FF2B5EF4-FFF2-40B4-BE49-F238E27FC236}">
                <a16:creationId xmlns:a16="http://schemas.microsoft.com/office/drawing/2014/main" id="{63090214-CF88-CF43-C053-8003E0469AD9}"/>
              </a:ext>
            </a:extLst>
          </p:cNvPr>
          <p:cNvPicPr>
            <a:picLocks noChangeAspect="1"/>
          </p:cNvPicPr>
          <p:nvPr/>
        </p:nvPicPr>
        <p:blipFill>
          <a:blip r:embed="rId3"/>
          <a:stretch>
            <a:fillRect/>
          </a:stretch>
        </p:blipFill>
        <p:spPr>
          <a:xfrm>
            <a:off x="392304" y="1791581"/>
            <a:ext cx="3780175" cy="1842687"/>
          </a:xfrm>
          <a:prstGeom prst="rect">
            <a:avLst/>
          </a:prstGeom>
        </p:spPr>
      </p:pic>
      <p:pic>
        <p:nvPicPr>
          <p:cNvPr id="46" name="Picture 45">
            <a:extLst>
              <a:ext uri="{FF2B5EF4-FFF2-40B4-BE49-F238E27FC236}">
                <a16:creationId xmlns:a16="http://schemas.microsoft.com/office/drawing/2014/main" id="{66FEBE7E-4207-A0A3-E39D-321993BBB6D4}"/>
              </a:ext>
            </a:extLst>
          </p:cNvPr>
          <p:cNvPicPr>
            <a:picLocks noChangeAspect="1"/>
          </p:cNvPicPr>
          <p:nvPr/>
        </p:nvPicPr>
        <p:blipFill>
          <a:blip r:embed="rId4"/>
          <a:stretch>
            <a:fillRect/>
          </a:stretch>
        </p:blipFill>
        <p:spPr>
          <a:xfrm>
            <a:off x="443083" y="4439710"/>
            <a:ext cx="4386791" cy="1860523"/>
          </a:xfrm>
          <a:prstGeom prst="rect">
            <a:avLst/>
          </a:prstGeom>
        </p:spPr>
      </p:pic>
      <p:pic>
        <p:nvPicPr>
          <p:cNvPr id="50" name="Picture 49">
            <a:extLst>
              <a:ext uri="{FF2B5EF4-FFF2-40B4-BE49-F238E27FC236}">
                <a16:creationId xmlns:a16="http://schemas.microsoft.com/office/drawing/2014/main" id="{EFB38DF5-B163-7636-C961-C8EB8D0D5B82}"/>
              </a:ext>
            </a:extLst>
          </p:cNvPr>
          <p:cNvPicPr>
            <a:picLocks noChangeAspect="1"/>
          </p:cNvPicPr>
          <p:nvPr/>
        </p:nvPicPr>
        <p:blipFill>
          <a:blip r:embed="rId5"/>
          <a:stretch>
            <a:fillRect/>
          </a:stretch>
        </p:blipFill>
        <p:spPr>
          <a:xfrm>
            <a:off x="6286241" y="4413967"/>
            <a:ext cx="3615616" cy="1860523"/>
          </a:xfrm>
          <a:prstGeom prst="rect">
            <a:avLst/>
          </a:prstGeom>
        </p:spPr>
      </p:pic>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3" name="Pentagon 22">
            <a:extLst>
              <a:ext uri="{FF2B5EF4-FFF2-40B4-BE49-F238E27FC236}">
                <a16:creationId xmlns:a16="http://schemas.microsoft.com/office/drawing/2014/main" id="{1F88CA91-D109-84A2-0FE9-40361D362F5B}"/>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24" name="Chevron 23">
            <a:extLst>
              <a:ext uri="{FF2B5EF4-FFF2-40B4-BE49-F238E27FC236}">
                <a16:creationId xmlns:a16="http://schemas.microsoft.com/office/drawing/2014/main" id="{30A8C964-71C8-0CC9-CCA1-8C4C9BE727B0}"/>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25" name="Chevron 24">
            <a:extLst>
              <a:ext uri="{FF2B5EF4-FFF2-40B4-BE49-F238E27FC236}">
                <a16:creationId xmlns:a16="http://schemas.microsoft.com/office/drawing/2014/main" id="{EFBCDB86-3583-70C9-BECB-E808A3EAE344}"/>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26" name="Chevron 25">
            <a:extLst>
              <a:ext uri="{FF2B5EF4-FFF2-40B4-BE49-F238E27FC236}">
                <a16:creationId xmlns:a16="http://schemas.microsoft.com/office/drawing/2014/main" id="{91E07276-3BBF-F9DB-E262-9BC5FC27DBFA}"/>
              </a:ext>
            </a:extLst>
          </p:cNvPr>
          <p:cNvSpPr/>
          <p:nvPr/>
        </p:nvSpPr>
        <p:spPr>
          <a:xfrm>
            <a:off x="3303658" y="6355452"/>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27" name="Chevron 26">
            <a:extLst>
              <a:ext uri="{FF2B5EF4-FFF2-40B4-BE49-F238E27FC236}">
                <a16:creationId xmlns:a16="http://schemas.microsoft.com/office/drawing/2014/main" id="{9C1BA4BE-827A-57BA-04FC-517B4217FE0D}"/>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28" name="组合 68">
            <a:extLst>
              <a:ext uri="{FF2B5EF4-FFF2-40B4-BE49-F238E27FC236}">
                <a16:creationId xmlns:a16="http://schemas.microsoft.com/office/drawing/2014/main" id="{FF1773DF-8940-5A77-4AF9-407CEBCCFB6B}"/>
              </a:ext>
            </a:extLst>
          </p:cNvPr>
          <p:cNvGrpSpPr/>
          <p:nvPr/>
        </p:nvGrpSpPr>
        <p:grpSpPr>
          <a:xfrm>
            <a:off x="389251" y="849359"/>
            <a:ext cx="289473" cy="412561"/>
            <a:chOff x="5700260" y="545431"/>
            <a:chExt cx="3443982" cy="4908418"/>
          </a:xfrm>
        </p:grpSpPr>
        <p:sp>
          <p:nvSpPr>
            <p:cNvPr id="29" name="任意多边形 69">
              <a:extLst>
                <a:ext uri="{FF2B5EF4-FFF2-40B4-BE49-F238E27FC236}">
                  <a16:creationId xmlns:a16="http://schemas.microsoft.com/office/drawing/2014/main" id="{A7D4C5FE-08AF-D2B4-08D7-0A55071E2539}"/>
                </a:ext>
              </a:extLst>
            </p:cNvPr>
            <p:cNvSpPr/>
            <p:nvPr/>
          </p:nvSpPr>
          <p:spPr>
            <a:xfrm>
              <a:off x="5700260" y="545431"/>
              <a:ext cx="3443982" cy="3930315"/>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70">
              <a:extLst>
                <a:ext uri="{FF2B5EF4-FFF2-40B4-BE49-F238E27FC236}">
                  <a16:creationId xmlns:a16="http://schemas.microsoft.com/office/drawing/2014/main" id="{DFCC13BB-E64D-BCD1-4819-0B3496DEE25F}"/>
                </a:ext>
              </a:extLst>
            </p:cNvPr>
            <p:cNvGrpSpPr/>
            <p:nvPr/>
          </p:nvGrpSpPr>
          <p:grpSpPr>
            <a:xfrm>
              <a:off x="7010895" y="4475746"/>
              <a:ext cx="913905" cy="978103"/>
              <a:chOff x="5869765" y="4949067"/>
              <a:chExt cx="1450294" cy="1552171"/>
            </a:xfrm>
          </p:grpSpPr>
          <p:sp>
            <p:nvSpPr>
              <p:cNvPr id="34" name="椭圆 31">
                <a:extLst>
                  <a:ext uri="{FF2B5EF4-FFF2-40B4-BE49-F238E27FC236}">
                    <a16:creationId xmlns:a16="http://schemas.microsoft.com/office/drawing/2014/main" id="{DE49DF28-B682-54DE-50D1-2A9A95CFFA6C}"/>
                  </a:ext>
                </a:extLst>
              </p:cNvPr>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5" name="组合 75">
                <a:extLst>
                  <a:ext uri="{FF2B5EF4-FFF2-40B4-BE49-F238E27FC236}">
                    <a16:creationId xmlns:a16="http://schemas.microsoft.com/office/drawing/2014/main" id="{636946F0-143A-71E5-95A6-E9A7A62C8874}"/>
                  </a:ext>
                </a:extLst>
              </p:cNvPr>
              <p:cNvGrpSpPr/>
              <p:nvPr/>
            </p:nvGrpSpPr>
            <p:grpSpPr>
              <a:xfrm>
                <a:off x="5869765" y="4949067"/>
                <a:ext cx="1440000" cy="728759"/>
                <a:chOff x="5869765" y="4949067"/>
                <a:chExt cx="1440000" cy="728759"/>
              </a:xfrm>
            </p:grpSpPr>
            <p:sp>
              <p:nvSpPr>
                <p:cNvPr id="36" name="任意多边形 76">
                  <a:extLst>
                    <a:ext uri="{FF2B5EF4-FFF2-40B4-BE49-F238E27FC236}">
                      <a16:creationId xmlns:a16="http://schemas.microsoft.com/office/drawing/2014/main" id="{C6F2148A-F05C-F145-4243-744EA30685E9}"/>
                    </a:ext>
                  </a:extLst>
                </p:cNvPr>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77">
                  <a:extLst>
                    <a:ext uri="{FF2B5EF4-FFF2-40B4-BE49-F238E27FC236}">
                      <a16:creationId xmlns:a16="http://schemas.microsoft.com/office/drawing/2014/main" id="{A98ABB58-21D0-E439-9E47-C8D70C0F2A32}"/>
                    </a:ext>
                  </a:extLst>
                </p:cNvPr>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78">
                  <a:extLst>
                    <a:ext uri="{FF2B5EF4-FFF2-40B4-BE49-F238E27FC236}">
                      <a16:creationId xmlns:a16="http://schemas.microsoft.com/office/drawing/2014/main" id="{D4DA02D6-C32C-126B-7B9A-B5A710897820}"/>
                    </a:ext>
                  </a:extLst>
                </p:cNvPr>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1">
                  <a:extLst>
                    <a:ext uri="{FF2B5EF4-FFF2-40B4-BE49-F238E27FC236}">
                      <a16:creationId xmlns:a16="http://schemas.microsoft.com/office/drawing/2014/main" id="{0265CBDC-FE86-107F-7B78-C406A3D8EE01}"/>
                    </a:ext>
                  </a:extLst>
                </p:cNvPr>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31" name="任意多边形 71">
              <a:extLst>
                <a:ext uri="{FF2B5EF4-FFF2-40B4-BE49-F238E27FC236}">
                  <a16:creationId xmlns:a16="http://schemas.microsoft.com/office/drawing/2014/main" id="{C6C0C2A8-2614-2DEA-A43A-E7765989CE71}"/>
                </a:ext>
              </a:extLst>
            </p:cNvPr>
            <p:cNvSpPr/>
            <p:nvPr/>
          </p:nvSpPr>
          <p:spPr>
            <a:xfrm>
              <a:off x="6543419" y="636428"/>
              <a:ext cx="628025"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72">
              <a:extLst>
                <a:ext uri="{FF2B5EF4-FFF2-40B4-BE49-F238E27FC236}">
                  <a16:creationId xmlns:a16="http://schemas.microsoft.com/office/drawing/2014/main" id="{4E44AB95-C233-E315-229F-5196B0BBAE5F}"/>
                </a:ext>
              </a:extLst>
            </p:cNvPr>
            <p:cNvSpPr/>
            <p:nvPr/>
          </p:nvSpPr>
          <p:spPr>
            <a:xfrm flipH="1">
              <a:off x="7423457" y="593252"/>
              <a:ext cx="169750"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73">
              <a:extLst>
                <a:ext uri="{FF2B5EF4-FFF2-40B4-BE49-F238E27FC236}">
                  <a16:creationId xmlns:a16="http://schemas.microsoft.com/office/drawing/2014/main" id="{4BD52D4D-5238-FC0D-36D8-04A8CDF4F51C}"/>
                </a:ext>
              </a:extLst>
            </p:cNvPr>
            <p:cNvSpPr/>
            <p:nvPr/>
          </p:nvSpPr>
          <p:spPr>
            <a:xfrm flipH="1">
              <a:off x="7723941" y="636427"/>
              <a:ext cx="661847"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1">
            <a:extLst>
              <a:ext uri="{FF2B5EF4-FFF2-40B4-BE49-F238E27FC236}">
                <a16:creationId xmlns:a16="http://schemas.microsoft.com/office/drawing/2014/main" id="{C235236A-6E84-9B69-9849-C6395721C49F}"/>
              </a:ext>
            </a:extLst>
          </p:cNvPr>
          <p:cNvSpPr txBox="1"/>
          <p:nvPr/>
        </p:nvSpPr>
        <p:spPr>
          <a:xfrm>
            <a:off x="785068" y="904040"/>
            <a:ext cx="3871010" cy="338554"/>
          </a:xfrm>
          <a:prstGeom prst="rect">
            <a:avLst/>
          </a:prstGeom>
          <a:noFill/>
        </p:spPr>
        <p:txBody>
          <a:bodyPr wrap="square" rtlCol="0">
            <a:spAutoFit/>
          </a:bodyPr>
          <a:lstStyle/>
          <a:p>
            <a:r>
              <a:rPr lang="en-US" altLang="zh-CN" sz="1600" b="1" dirty="0"/>
              <a:t>Sample</a:t>
            </a:r>
            <a:r>
              <a:rPr lang="zh-CN" altLang="en-US" sz="1600" b="1" dirty="0"/>
              <a:t> </a:t>
            </a:r>
            <a:r>
              <a:rPr lang="en-US" altLang="zh-CN" sz="1600" b="1" dirty="0"/>
              <a:t>Implementation</a:t>
            </a:r>
            <a:r>
              <a:rPr lang="zh-CN" altLang="en-US" sz="1600" b="1" dirty="0"/>
              <a:t> </a:t>
            </a:r>
            <a:r>
              <a:rPr lang="en-US" altLang="zh-CN" sz="1600" b="1" dirty="0"/>
              <a:t>I</a:t>
            </a:r>
            <a:endParaRPr lang="en-CN" sz="1600" b="1" dirty="0"/>
          </a:p>
        </p:txBody>
      </p:sp>
      <p:sp>
        <p:nvSpPr>
          <p:cNvPr id="40" name="TextBox 39">
            <a:extLst>
              <a:ext uri="{FF2B5EF4-FFF2-40B4-BE49-F238E27FC236}">
                <a16:creationId xmlns:a16="http://schemas.microsoft.com/office/drawing/2014/main" id="{21B7B99E-CF21-4207-3C25-AC3143162ED7}"/>
              </a:ext>
            </a:extLst>
          </p:cNvPr>
          <p:cNvSpPr txBox="1"/>
          <p:nvPr/>
        </p:nvSpPr>
        <p:spPr>
          <a:xfrm>
            <a:off x="2461254" y="1277953"/>
            <a:ext cx="1709668" cy="323165"/>
          </a:xfrm>
          <a:prstGeom prst="rect">
            <a:avLst/>
          </a:prstGeom>
          <a:noFill/>
        </p:spPr>
        <p:txBody>
          <a:bodyPr wrap="square" rtlCol="0">
            <a:spAutoFit/>
          </a:bodyPr>
          <a:lstStyle/>
          <a:p>
            <a:r>
              <a:rPr lang="en-US" altLang="zh-CN" sz="1500" b="1" dirty="0">
                <a:solidFill>
                  <a:srgbClr val="1F4E79"/>
                </a:solidFill>
              </a:rPr>
              <a:t>Input</a:t>
            </a:r>
            <a:endParaRPr lang="en-CN" sz="1500" b="1" dirty="0">
              <a:solidFill>
                <a:srgbClr val="1F4E79"/>
              </a:solidFill>
            </a:endParaRPr>
          </a:p>
        </p:txBody>
      </p:sp>
      <p:sp>
        <p:nvSpPr>
          <p:cNvPr id="41" name="TextBox 40">
            <a:extLst>
              <a:ext uri="{FF2B5EF4-FFF2-40B4-BE49-F238E27FC236}">
                <a16:creationId xmlns:a16="http://schemas.microsoft.com/office/drawing/2014/main" id="{04F056BC-CEFC-2244-D23F-A484EEE19CAA}"/>
              </a:ext>
            </a:extLst>
          </p:cNvPr>
          <p:cNvSpPr txBox="1"/>
          <p:nvPr/>
        </p:nvSpPr>
        <p:spPr>
          <a:xfrm>
            <a:off x="460120" y="1617150"/>
            <a:ext cx="5094485" cy="1815882"/>
          </a:xfrm>
          <a:prstGeom prst="rect">
            <a:avLst/>
          </a:prstGeom>
          <a:noFill/>
        </p:spPr>
        <p:txBody>
          <a:bodyPr wrap="square" rtlCol="0">
            <a:spAutoFit/>
          </a:bodyPr>
          <a:lstStyle/>
          <a:p>
            <a:r>
              <a:rPr lang="en-US" altLang="zh-CN" sz="1400" b="1" dirty="0"/>
              <a:t>Company</a:t>
            </a:r>
            <a:r>
              <a:rPr lang="en-US" altLang="zh-CN" sz="1400" dirty="0"/>
              <a:t>:</a:t>
            </a:r>
            <a:r>
              <a:rPr lang="zh-CN" altLang="en-US" sz="1400" dirty="0"/>
              <a:t> </a:t>
            </a:r>
            <a:r>
              <a:rPr lang="en-US" altLang="zh-CN" sz="1400" dirty="0"/>
              <a:t>Intel</a:t>
            </a:r>
            <a:r>
              <a:rPr lang="zh-CN" altLang="en-US" sz="1400" dirty="0"/>
              <a:t> </a:t>
            </a:r>
            <a:r>
              <a:rPr lang="en-US" altLang="zh-CN" sz="1400" dirty="0"/>
              <a:t>Corporation</a:t>
            </a:r>
          </a:p>
          <a:p>
            <a:r>
              <a:rPr lang="en-US" altLang="zh-CN" sz="1400" b="1" dirty="0"/>
              <a:t>Job</a:t>
            </a:r>
            <a:r>
              <a:rPr lang="zh-CN" altLang="en-US" sz="1400" b="1" dirty="0"/>
              <a:t> </a:t>
            </a:r>
            <a:r>
              <a:rPr lang="en-US" altLang="zh-CN" sz="1400" b="1" dirty="0"/>
              <a:t>Title</a:t>
            </a:r>
            <a:r>
              <a:rPr lang="en-US" altLang="zh-CN" sz="1400" dirty="0"/>
              <a:t>:</a:t>
            </a:r>
            <a:r>
              <a:rPr lang="zh-CN" altLang="en-US" sz="1400" dirty="0"/>
              <a:t> </a:t>
            </a:r>
            <a:r>
              <a:rPr lang="en-US" altLang="zh-CN" sz="1400" dirty="0"/>
              <a:t>Data</a:t>
            </a:r>
            <a:r>
              <a:rPr lang="zh-CN" altLang="en-US" sz="1400" dirty="0"/>
              <a:t> </a:t>
            </a:r>
            <a:r>
              <a:rPr lang="en-US" altLang="zh-CN" sz="1400" dirty="0"/>
              <a:t>Scientist</a:t>
            </a:r>
            <a:r>
              <a:rPr lang="zh-CN" altLang="en-US" sz="1400" dirty="0"/>
              <a:t> </a:t>
            </a:r>
            <a:endParaRPr lang="en-US" altLang="zh-CN" sz="1400" dirty="0"/>
          </a:p>
          <a:p>
            <a:r>
              <a:rPr lang="en-US" altLang="zh-CN" sz="1400" b="1" dirty="0"/>
              <a:t>Job</a:t>
            </a:r>
            <a:r>
              <a:rPr lang="zh-CN" altLang="en-US" sz="1400" b="1" dirty="0"/>
              <a:t> </a:t>
            </a:r>
            <a:r>
              <a:rPr lang="en-US" altLang="zh-CN" sz="1400" b="1" dirty="0"/>
              <a:t>Description</a:t>
            </a:r>
            <a:r>
              <a:rPr lang="en-US" altLang="zh-CN" sz="1400" dirty="0"/>
              <a:t>:</a:t>
            </a:r>
            <a:r>
              <a:rPr lang="zh-CN" altLang="en-US" sz="1400" dirty="0"/>
              <a:t> </a:t>
            </a:r>
            <a:r>
              <a:rPr lang="en-US" altLang="zh-CN" sz="1400" dirty="0"/>
              <a:t>O</a:t>
            </a:r>
            <a:r>
              <a:rPr lang="en-US" sz="1400" dirty="0"/>
              <a:t>ur team invents next-generation "AI for Security" solutions to detect cyber threats using Intel CPU features and machine learning techniques Solutions developed by our team have been deployed in over a billion systems.\n\</a:t>
            </a:r>
            <a:r>
              <a:rPr lang="en-US" sz="1400" dirty="0" err="1"/>
              <a:t>nWe</a:t>
            </a:r>
            <a:r>
              <a:rPr lang="en-US" sz="1400" dirty="0"/>
              <a:t> are seeking a motivated Data Scientist to research and develop innovative, industry-leading Machine Learning (ML)-based</a:t>
            </a:r>
            <a:r>
              <a:rPr lang="en-US" altLang="zh-CN" sz="1400" dirty="0"/>
              <a:t>….</a:t>
            </a:r>
          </a:p>
        </p:txBody>
      </p:sp>
      <p:sp>
        <p:nvSpPr>
          <p:cNvPr id="42" name="TextBox 41">
            <a:extLst>
              <a:ext uri="{FF2B5EF4-FFF2-40B4-BE49-F238E27FC236}">
                <a16:creationId xmlns:a16="http://schemas.microsoft.com/office/drawing/2014/main" id="{7A6B63B5-554E-AEA0-3657-DA4A76318FE9}"/>
              </a:ext>
            </a:extLst>
          </p:cNvPr>
          <p:cNvSpPr txBox="1"/>
          <p:nvPr/>
        </p:nvSpPr>
        <p:spPr>
          <a:xfrm>
            <a:off x="2461254" y="3414297"/>
            <a:ext cx="1709668" cy="323165"/>
          </a:xfrm>
          <a:prstGeom prst="rect">
            <a:avLst/>
          </a:prstGeom>
          <a:noFill/>
        </p:spPr>
        <p:txBody>
          <a:bodyPr wrap="square" rtlCol="0">
            <a:spAutoFit/>
          </a:bodyPr>
          <a:lstStyle/>
          <a:p>
            <a:r>
              <a:rPr lang="en-US" altLang="zh-CN" sz="1500" b="1" dirty="0">
                <a:solidFill>
                  <a:srgbClr val="FFC000"/>
                </a:solidFill>
              </a:rPr>
              <a:t>Output</a:t>
            </a:r>
            <a:endParaRPr lang="en-CN" sz="1500" b="1" dirty="0">
              <a:solidFill>
                <a:srgbClr val="FFC000"/>
              </a:solidFill>
            </a:endParaRPr>
          </a:p>
        </p:txBody>
      </p:sp>
      <p:sp>
        <p:nvSpPr>
          <p:cNvPr id="43" name="TextBox 42">
            <a:extLst>
              <a:ext uri="{FF2B5EF4-FFF2-40B4-BE49-F238E27FC236}">
                <a16:creationId xmlns:a16="http://schemas.microsoft.com/office/drawing/2014/main" id="{61C05302-7038-A827-E743-D601A0B1BC32}"/>
              </a:ext>
            </a:extLst>
          </p:cNvPr>
          <p:cNvSpPr txBox="1"/>
          <p:nvPr/>
        </p:nvSpPr>
        <p:spPr>
          <a:xfrm>
            <a:off x="299105" y="3639517"/>
            <a:ext cx="5094485" cy="307777"/>
          </a:xfrm>
          <a:prstGeom prst="rect">
            <a:avLst/>
          </a:prstGeom>
          <a:noFill/>
        </p:spPr>
        <p:txBody>
          <a:bodyPr wrap="square" rtlCol="0">
            <a:spAutoFit/>
          </a:bodyPr>
          <a:lstStyle/>
          <a:p>
            <a:pPr algn="ctr"/>
            <a:r>
              <a:rPr lang="en-US" altLang="zh-CN" sz="1400" b="1" dirty="0"/>
              <a:t>Summarization:</a:t>
            </a:r>
            <a:r>
              <a:rPr lang="zh-CN" altLang="en-US" sz="1400" b="1" dirty="0"/>
              <a:t> </a:t>
            </a:r>
            <a:endParaRPr lang="en-US" altLang="zh-CN" sz="1400" b="1" dirty="0"/>
          </a:p>
        </p:txBody>
      </p:sp>
      <p:sp>
        <p:nvSpPr>
          <p:cNvPr id="46" name="Rectangle 45">
            <a:extLst>
              <a:ext uri="{FF2B5EF4-FFF2-40B4-BE49-F238E27FC236}">
                <a16:creationId xmlns:a16="http://schemas.microsoft.com/office/drawing/2014/main" id="{1AF83842-6D14-77D3-8985-B85EA8CB7687}"/>
              </a:ext>
            </a:extLst>
          </p:cNvPr>
          <p:cNvSpPr/>
          <p:nvPr/>
        </p:nvSpPr>
        <p:spPr>
          <a:xfrm>
            <a:off x="692732" y="4006806"/>
            <a:ext cx="791974" cy="396262"/>
          </a:xfrm>
          <a:custGeom>
            <a:avLst/>
            <a:gdLst>
              <a:gd name="connsiteX0" fmla="*/ 0 w 791974"/>
              <a:gd name="connsiteY0" fmla="*/ 0 h 396262"/>
              <a:gd name="connsiteX1" fmla="*/ 791974 w 791974"/>
              <a:gd name="connsiteY1" fmla="*/ 0 h 396262"/>
              <a:gd name="connsiteX2" fmla="*/ 791974 w 791974"/>
              <a:gd name="connsiteY2" fmla="*/ 396262 h 396262"/>
              <a:gd name="connsiteX3" fmla="*/ 0 w 791974"/>
              <a:gd name="connsiteY3" fmla="*/ 396262 h 396262"/>
              <a:gd name="connsiteX4" fmla="*/ 0 w 791974"/>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74" h="396262" fill="none" extrusionOk="0">
                <a:moveTo>
                  <a:pt x="0" y="0"/>
                </a:moveTo>
                <a:cubicBezTo>
                  <a:pt x="342821" y="13668"/>
                  <a:pt x="457514" y="-32138"/>
                  <a:pt x="791974" y="0"/>
                </a:cubicBezTo>
                <a:cubicBezTo>
                  <a:pt x="825729" y="91406"/>
                  <a:pt x="805309" y="293435"/>
                  <a:pt x="791974" y="396262"/>
                </a:cubicBezTo>
                <a:cubicBezTo>
                  <a:pt x="662706" y="396247"/>
                  <a:pt x="160087" y="422488"/>
                  <a:pt x="0" y="396262"/>
                </a:cubicBezTo>
                <a:cubicBezTo>
                  <a:pt x="29498" y="317548"/>
                  <a:pt x="34244" y="140552"/>
                  <a:pt x="0" y="0"/>
                </a:cubicBezTo>
                <a:close/>
              </a:path>
              <a:path w="791974" h="396262" stroke="0" extrusionOk="0">
                <a:moveTo>
                  <a:pt x="0" y="0"/>
                </a:moveTo>
                <a:cubicBezTo>
                  <a:pt x="352845" y="33207"/>
                  <a:pt x="486653" y="-13258"/>
                  <a:pt x="791974" y="0"/>
                </a:cubicBezTo>
                <a:cubicBezTo>
                  <a:pt x="821929" y="53048"/>
                  <a:pt x="773741" y="354055"/>
                  <a:pt x="791974" y="396262"/>
                </a:cubicBezTo>
                <a:cubicBezTo>
                  <a:pt x="558026" y="368611"/>
                  <a:pt x="163636" y="424928"/>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Python</a:t>
            </a:r>
            <a:endParaRPr lang="en-CN" sz="1100" b="1" dirty="0">
              <a:solidFill>
                <a:srgbClr val="C00000"/>
              </a:solidFill>
            </a:endParaRPr>
          </a:p>
        </p:txBody>
      </p:sp>
      <p:sp>
        <p:nvSpPr>
          <p:cNvPr id="47" name="Rectangle 46">
            <a:extLst>
              <a:ext uri="{FF2B5EF4-FFF2-40B4-BE49-F238E27FC236}">
                <a16:creationId xmlns:a16="http://schemas.microsoft.com/office/drawing/2014/main" id="{0FC19DE0-C2BB-D91C-E3F4-681415038695}"/>
              </a:ext>
            </a:extLst>
          </p:cNvPr>
          <p:cNvSpPr/>
          <p:nvPr/>
        </p:nvSpPr>
        <p:spPr>
          <a:xfrm>
            <a:off x="1603797" y="4009301"/>
            <a:ext cx="796880" cy="393767"/>
          </a:xfrm>
          <a:custGeom>
            <a:avLst/>
            <a:gdLst>
              <a:gd name="connsiteX0" fmla="*/ 0 w 796880"/>
              <a:gd name="connsiteY0" fmla="*/ 0 h 393767"/>
              <a:gd name="connsiteX1" fmla="*/ 796880 w 796880"/>
              <a:gd name="connsiteY1" fmla="*/ 0 h 393767"/>
              <a:gd name="connsiteX2" fmla="*/ 796880 w 796880"/>
              <a:gd name="connsiteY2" fmla="*/ 393767 h 393767"/>
              <a:gd name="connsiteX3" fmla="*/ 0 w 796880"/>
              <a:gd name="connsiteY3" fmla="*/ 393767 h 393767"/>
              <a:gd name="connsiteX4" fmla="*/ 0 w 796880"/>
              <a:gd name="connsiteY4" fmla="*/ 0 h 39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80" h="393767" fill="none" extrusionOk="0">
                <a:moveTo>
                  <a:pt x="0" y="0"/>
                </a:moveTo>
                <a:cubicBezTo>
                  <a:pt x="184239" y="-37820"/>
                  <a:pt x="669870" y="49166"/>
                  <a:pt x="796880" y="0"/>
                </a:cubicBezTo>
                <a:cubicBezTo>
                  <a:pt x="817819" y="43614"/>
                  <a:pt x="781912" y="220805"/>
                  <a:pt x="796880" y="393767"/>
                </a:cubicBezTo>
                <a:cubicBezTo>
                  <a:pt x="693299" y="337801"/>
                  <a:pt x="370214" y="393508"/>
                  <a:pt x="0" y="393767"/>
                </a:cubicBezTo>
                <a:cubicBezTo>
                  <a:pt x="30141" y="329448"/>
                  <a:pt x="10047" y="107713"/>
                  <a:pt x="0" y="0"/>
                </a:cubicBezTo>
                <a:close/>
              </a:path>
              <a:path w="796880" h="393767" stroke="0" extrusionOk="0">
                <a:moveTo>
                  <a:pt x="0" y="0"/>
                </a:moveTo>
                <a:cubicBezTo>
                  <a:pt x="245152" y="49723"/>
                  <a:pt x="572460" y="2264"/>
                  <a:pt x="796880" y="0"/>
                </a:cubicBezTo>
                <a:cubicBezTo>
                  <a:pt x="798919" y="148322"/>
                  <a:pt x="767730" y="344423"/>
                  <a:pt x="796880" y="393767"/>
                </a:cubicBezTo>
                <a:cubicBezTo>
                  <a:pt x="604363" y="381253"/>
                  <a:pt x="157469" y="394196"/>
                  <a:pt x="0" y="393767"/>
                </a:cubicBezTo>
                <a:cubicBezTo>
                  <a:pt x="22665" y="197478"/>
                  <a:pt x="-10764" y="125534"/>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Engine</a:t>
            </a:r>
            <a:endParaRPr lang="en-CN" sz="1100" b="1" dirty="0">
              <a:solidFill>
                <a:srgbClr val="C00000"/>
              </a:solidFill>
            </a:endParaRPr>
          </a:p>
        </p:txBody>
      </p:sp>
      <p:sp>
        <p:nvSpPr>
          <p:cNvPr id="48" name="Rectangle 47">
            <a:extLst>
              <a:ext uri="{FF2B5EF4-FFF2-40B4-BE49-F238E27FC236}">
                <a16:creationId xmlns:a16="http://schemas.microsoft.com/office/drawing/2014/main" id="{80E0AAC5-60E7-BA7C-61F6-A2102DD56BC1}"/>
              </a:ext>
            </a:extLst>
          </p:cNvPr>
          <p:cNvSpPr/>
          <p:nvPr/>
        </p:nvSpPr>
        <p:spPr>
          <a:xfrm>
            <a:off x="2482173" y="4002843"/>
            <a:ext cx="792564" cy="396262"/>
          </a:xfrm>
          <a:custGeom>
            <a:avLst/>
            <a:gdLst>
              <a:gd name="connsiteX0" fmla="*/ 0 w 792564"/>
              <a:gd name="connsiteY0" fmla="*/ 0 h 396262"/>
              <a:gd name="connsiteX1" fmla="*/ 792564 w 792564"/>
              <a:gd name="connsiteY1" fmla="*/ 0 h 396262"/>
              <a:gd name="connsiteX2" fmla="*/ 792564 w 792564"/>
              <a:gd name="connsiteY2" fmla="*/ 396262 h 396262"/>
              <a:gd name="connsiteX3" fmla="*/ 0 w 792564"/>
              <a:gd name="connsiteY3" fmla="*/ 396262 h 396262"/>
              <a:gd name="connsiteX4" fmla="*/ 0 w 792564"/>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564" h="396262" fill="none" extrusionOk="0">
                <a:moveTo>
                  <a:pt x="0" y="0"/>
                </a:moveTo>
                <a:cubicBezTo>
                  <a:pt x="270900" y="52694"/>
                  <a:pt x="527586" y="69470"/>
                  <a:pt x="792564" y="0"/>
                </a:cubicBezTo>
                <a:cubicBezTo>
                  <a:pt x="826319" y="91406"/>
                  <a:pt x="805899" y="293435"/>
                  <a:pt x="792564" y="396262"/>
                </a:cubicBezTo>
                <a:cubicBezTo>
                  <a:pt x="555543" y="424018"/>
                  <a:pt x="279641" y="403924"/>
                  <a:pt x="0" y="396262"/>
                </a:cubicBezTo>
                <a:cubicBezTo>
                  <a:pt x="29498" y="317548"/>
                  <a:pt x="34244" y="140552"/>
                  <a:pt x="0" y="0"/>
                </a:cubicBezTo>
                <a:close/>
              </a:path>
              <a:path w="792564" h="396262" stroke="0" extrusionOk="0">
                <a:moveTo>
                  <a:pt x="0" y="0"/>
                </a:moveTo>
                <a:cubicBezTo>
                  <a:pt x="311919" y="-40340"/>
                  <a:pt x="653407" y="65060"/>
                  <a:pt x="792564" y="0"/>
                </a:cubicBezTo>
                <a:cubicBezTo>
                  <a:pt x="822519" y="53048"/>
                  <a:pt x="774331" y="354055"/>
                  <a:pt x="792564" y="396262"/>
                </a:cubicBezTo>
                <a:cubicBezTo>
                  <a:pt x="550140" y="367641"/>
                  <a:pt x="156694" y="449976"/>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Statist</a:t>
            </a:r>
            <a:endParaRPr lang="en-CN" sz="1100" b="1" dirty="0">
              <a:solidFill>
                <a:srgbClr val="C00000"/>
              </a:solidFill>
            </a:endParaRPr>
          </a:p>
        </p:txBody>
      </p:sp>
      <p:sp>
        <p:nvSpPr>
          <p:cNvPr id="49" name="Rectangle 48">
            <a:extLst>
              <a:ext uri="{FF2B5EF4-FFF2-40B4-BE49-F238E27FC236}">
                <a16:creationId xmlns:a16="http://schemas.microsoft.com/office/drawing/2014/main" id="{682D7CDB-182E-EC63-8588-9D9A2CFD448E}"/>
              </a:ext>
            </a:extLst>
          </p:cNvPr>
          <p:cNvSpPr/>
          <p:nvPr/>
        </p:nvSpPr>
        <p:spPr>
          <a:xfrm>
            <a:off x="3356233" y="4015543"/>
            <a:ext cx="767747" cy="396262"/>
          </a:xfrm>
          <a:custGeom>
            <a:avLst/>
            <a:gdLst>
              <a:gd name="connsiteX0" fmla="*/ 0 w 767747"/>
              <a:gd name="connsiteY0" fmla="*/ 0 h 396262"/>
              <a:gd name="connsiteX1" fmla="*/ 767747 w 767747"/>
              <a:gd name="connsiteY1" fmla="*/ 0 h 396262"/>
              <a:gd name="connsiteX2" fmla="*/ 767747 w 767747"/>
              <a:gd name="connsiteY2" fmla="*/ 396262 h 396262"/>
              <a:gd name="connsiteX3" fmla="*/ 0 w 767747"/>
              <a:gd name="connsiteY3" fmla="*/ 396262 h 396262"/>
              <a:gd name="connsiteX4" fmla="*/ 0 w 767747"/>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2" fill="none" extrusionOk="0">
                <a:moveTo>
                  <a:pt x="0" y="0"/>
                </a:moveTo>
                <a:cubicBezTo>
                  <a:pt x="329594" y="-21670"/>
                  <a:pt x="688118" y="-25347"/>
                  <a:pt x="767747" y="0"/>
                </a:cubicBezTo>
                <a:cubicBezTo>
                  <a:pt x="801502" y="91406"/>
                  <a:pt x="781082" y="293435"/>
                  <a:pt x="767747" y="396262"/>
                </a:cubicBezTo>
                <a:cubicBezTo>
                  <a:pt x="539457" y="361438"/>
                  <a:pt x="232020" y="392879"/>
                  <a:pt x="0" y="396262"/>
                </a:cubicBezTo>
                <a:cubicBezTo>
                  <a:pt x="29498" y="317548"/>
                  <a:pt x="34244" y="140552"/>
                  <a:pt x="0" y="0"/>
                </a:cubicBezTo>
                <a:close/>
              </a:path>
              <a:path w="767747" h="396262" stroke="0" extrusionOk="0">
                <a:moveTo>
                  <a:pt x="0" y="0"/>
                </a:moveTo>
                <a:cubicBezTo>
                  <a:pt x="310576" y="59963"/>
                  <a:pt x="567524" y="19788"/>
                  <a:pt x="767747" y="0"/>
                </a:cubicBezTo>
                <a:cubicBezTo>
                  <a:pt x="797702" y="53048"/>
                  <a:pt x="749514" y="354055"/>
                  <a:pt x="767747" y="396262"/>
                </a:cubicBezTo>
                <a:cubicBezTo>
                  <a:pt x="590045" y="391798"/>
                  <a:pt x="104642" y="370636"/>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Program</a:t>
            </a:r>
            <a:endParaRPr lang="en-CN" sz="1100" b="1" dirty="0">
              <a:solidFill>
                <a:srgbClr val="C00000"/>
              </a:solidFill>
            </a:endParaRPr>
          </a:p>
        </p:txBody>
      </p:sp>
      <p:sp>
        <p:nvSpPr>
          <p:cNvPr id="50" name="Rectangle 49">
            <a:extLst>
              <a:ext uri="{FF2B5EF4-FFF2-40B4-BE49-F238E27FC236}">
                <a16:creationId xmlns:a16="http://schemas.microsoft.com/office/drawing/2014/main" id="{3700D7AC-D741-A198-70C0-62ABD033F934}"/>
              </a:ext>
            </a:extLst>
          </p:cNvPr>
          <p:cNvSpPr/>
          <p:nvPr/>
        </p:nvSpPr>
        <p:spPr>
          <a:xfrm>
            <a:off x="4272204" y="4015542"/>
            <a:ext cx="767747" cy="396263"/>
          </a:xfrm>
          <a:custGeom>
            <a:avLst/>
            <a:gdLst>
              <a:gd name="connsiteX0" fmla="*/ 0 w 767747"/>
              <a:gd name="connsiteY0" fmla="*/ 0 h 396263"/>
              <a:gd name="connsiteX1" fmla="*/ 767747 w 767747"/>
              <a:gd name="connsiteY1" fmla="*/ 0 h 396263"/>
              <a:gd name="connsiteX2" fmla="*/ 767747 w 767747"/>
              <a:gd name="connsiteY2" fmla="*/ 396263 h 396263"/>
              <a:gd name="connsiteX3" fmla="*/ 0 w 767747"/>
              <a:gd name="connsiteY3" fmla="*/ 396263 h 396263"/>
              <a:gd name="connsiteX4" fmla="*/ 0 w 767747"/>
              <a:gd name="connsiteY4" fmla="*/ 0 h 39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3" fill="none" extrusionOk="0">
                <a:moveTo>
                  <a:pt x="0" y="0"/>
                </a:moveTo>
                <a:cubicBezTo>
                  <a:pt x="329594" y="-21670"/>
                  <a:pt x="688118" y="-25347"/>
                  <a:pt x="767747" y="0"/>
                </a:cubicBezTo>
                <a:cubicBezTo>
                  <a:pt x="734185" y="84860"/>
                  <a:pt x="788536" y="290434"/>
                  <a:pt x="767747" y="396263"/>
                </a:cubicBezTo>
                <a:cubicBezTo>
                  <a:pt x="539457" y="361439"/>
                  <a:pt x="232020" y="392880"/>
                  <a:pt x="0" y="396263"/>
                </a:cubicBezTo>
                <a:cubicBezTo>
                  <a:pt x="26628" y="319627"/>
                  <a:pt x="25675" y="146878"/>
                  <a:pt x="0" y="0"/>
                </a:cubicBezTo>
                <a:close/>
              </a:path>
              <a:path w="767747" h="396263" stroke="0" extrusionOk="0">
                <a:moveTo>
                  <a:pt x="0" y="0"/>
                </a:moveTo>
                <a:cubicBezTo>
                  <a:pt x="310576" y="59963"/>
                  <a:pt x="567524" y="19788"/>
                  <a:pt x="767747" y="0"/>
                </a:cubicBezTo>
                <a:cubicBezTo>
                  <a:pt x="732891" y="46318"/>
                  <a:pt x="756848" y="345978"/>
                  <a:pt x="767747" y="396263"/>
                </a:cubicBezTo>
                <a:cubicBezTo>
                  <a:pt x="590045" y="391799"/>
                  <a:pt x="104642" y="370637"/>
                  <a:pt x="0" y="396263"/>
                </a:cubicBezTo>
                <a:cubicBezTo>
                  <a:pt x="26376" y="264289"/>
                  <a:pt x="5675" y="41300"/>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Machine</a:t>
            </a:r>
            <a:endParaRPr lang="en-CN" sz="1100" b="1" dirty="0">
              <a:solidFill>
                <a:srgbClr val="C00000"/>
              </a:solidFill>
            </a:endParaRPr>
          </a:p>
        </p:txBody>
      </p:sp>
      <p:sp>
        <p:nvSpPr>
          <p:cNvPr id="51" name="Rectangle 50">
            <a:extLst>
              <a:ext uri="{FF2B5EF4-FFF2-40B4-BE49-F238E27FC236}">
                <a16:creationId xmlns:a16="http://schemas.microsoft.com/office/drawing/2014/main" id="{B1346F1F-6D0A-2677-C597-3D97D6D7E079}"/>
              </a:ext>
            </a:extLst>
          </p:cNvPr>
          <p:cNvSpPr/>
          <p:nvPr/>
        </p:nvSpPr>
        <p:spPr>
          <a:xfrm>
            <a:off x="5146264" y="4015542"/>
            <a:ext cx="767747" cy="396263"/>
          </a:xfrm>
          <a:custGeom>
            <a:avLst/>
            <a:gdLst>
              <a:gd name="connsiteX0" fmla="*/ 0 w 767747"/>
              <a:gd name="connsiteY0" fmla="*/ 0 h 396263"/>
              <a:gd name="connsiteX1" fmla="*/ 767747 w 767747"/>
              <a:gd name="connsiteY1" fmla="*/ 0 h 396263"/>
              <a:gd name="connsiteX2" fmla="*/ 767747 w 767747"/>
              <a:gd name="connsiteY2" fmla="*/ 396263 h 396263"/>
              <a:gd name="connsiteX3" fmla="*/ 0 w 767747"/>
              <a:gd name="connsiteY3" fmla="*/ 396263 h 396263"/>
              <a:gd name="connsiteX4" fmla="*/ 0 w 767747"/>
              <a:gd name="connsiteY4" fmla="*/ 0 h 39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3" fill="none" extrusionOk="0">
                <a:moveTo>
                  <a:pt x="0" y="0"/>
                </a:moveTo>
                <a:cubicBezTo>
                  <a:pt x="329594" y="-21670"/>
                  <a:pt x="688118" y="-25347"/>
                  <a:pt x="767747" y="0"/>
                </a:cubicBezTo>
                <a:cubicBezTo>
                  <a:pt x="734185" y="84860"/>
                  <a:pt x="788536" y="290434"/>
                  <a:pt x="767747" y="396263"/>
                </a:cubicBezTo>
                <a:cubicBezTo>
                  <a:pt x="539457" y="361439"/>
                  <a:pt x="232020" y="392880"/>
                  <a:pt x="0" y="396263"/>
                </a:cubicBezTo>
                <a:cubicBezTo>
                  <a:pt x="26628" y="319627"/>
                  <a:pt x="25675" y="146878"/>
                  <a:pt x="0" y="0"/>
                </a:cubicBezTo>
                <a:close/>
              </a:path>
              <a:path w="767747" h="396263" stroke="0" extrusionOk="0">
                <a:moveTo>
                  <a:pt x="0" y="0"/>
                </a:moveTo>
                <a:cubicBezTo>
                  <a:pt x="310576" y="59963"/>
                  <a:pt x="567524" y="19788"/>
                  <a:pt x="767747" y="0"/>
                </a:cubicBezTo>
                <a:cubicBezTo>
                  <a:pt x="732891" y="46318"/>
                  <a:pt x="756848" y="345978"/>
                  <a:pt x="767747" y="396263"/>
                </a:cubicBezTo>
                <a:cubicBezTo>
                  <a:pt x="590045" y="391799"/>
                  <a:pt x="104642" y="370637"/>
                  <a:pt x="0" y="396263"/>
                </a:cubicBezTo>
                <a:cubicBezTo>
                  <a:pt x="26376" y="264289"/>
                  <a:pt x="5675" y="41300"/>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ML</a:t>
            </a:r>
            <a:endParaRPr lang="en-CN" sz="1100" b="1" dirty="0">
              <a:solidFill>
                <a:srgbClr val="C00000"/>
              </a:solidFill>
            </a:endParaRPr>
          </a:p>
        </p:txBody>
      </p:sp>
      <p:sp>
        <p:nvSpPr>
          <p:cNvPr id="52" name="Rectangle 51">
            <a:extLst>
              <a:ext uri="{FF2B5EF4-FFF2-40B4-BE49-F238E27FC236}">
                <a16:creationId xmlns:a16="http://schemas.microsoft.com/office/drawing/2014/main" id="{DFFE3FE8-AD6C-CD81-4F43-5A73F5179679}"/>
              </a:ext>
            </a:extLst>
          </p:cNvPr>
          <p:cNvSpPr/>
          <p:nvPr/>
        </p:nvSpPr>
        <p:spPr>
          <a:xfrm>
            <a:off x="785068" y="4536489"/>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54" name="Rectangle 53">
            <a:extLst>
              <a:ext uri="{FF2B5EF4-FFF2-40B4-BE49-F238E27FC236}">
                <a16:creationId xmlns:a16="http://schemas.microsoft.com/office/drawing/2014/main" id="{BCD36D5B-1975-828E-A9C5-E00B7DFDD3EB}"/>
              </a:ext>
            </a:extLst>
          </p:cNvPr>
          <p:cNvSpPr/>
          <p:nvPr/>
        </p:nvSpPr>
        <p:spPr>
          <a:xfrm>
            <a:off x="1603797" y="4996852"/>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55" name="Rectangle 54">
            <a:extLst>
              <a:ext uri="{FF2B5EF4-FFF2-40B4-BE49-F238E27FC236}">
                <a16:creationId xmlns:a16="http://schemas.microsoft.com/office/drawing/2014/main" id="{13D8943E-F21C-6A47-5D4C-447265CADE5F}"/>
              </a:ext>
            </a:extLst>
          </p:cNvPr>
          <p:cNvSpPr/>
          <p:nvPr/>
        </p:nvSpPr>
        <p:spPr>
          <a:xfrm>
            <a:off x="785068" y="5897500"/>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56" name="Rectangle 55">
            <a:extLst>
              <a:ext uri="{FF2B5EF4-FFF2-40B4-BE49-F238E27FC236}">
                <a16:creationId xmlns:a16="http://schemas.microsoft.com/office/drawing/2014/main" id="{65C01419-7AA8-44F4-358E-F94780A967FB}"/>
              </a:ext>
            </a:extLst>
          </p:cNvPr>
          <p:cNvSpPr/>
          <p:nvPr/>
        </p:nvSpPr>
        <p:spPr>
          <a:xfrm>
            <a:off x="814121" y="5441062"/>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57" name="Rectangle 56">
            <a:extLst>
              <a:ext uri="{FF2B5EF4-FFF2-40B4-BE49-F238E27FC236}">
                <a16:creationId xmlns:a16="http://schemas.microsoft.com/office/drawing/2014/main" id="{49405F17-54DD-639B-94AB-57095B36286C}"/>
              </a:ext>
            </a:extLst>
          </p:cNvPr>
          <p:cNvSpPr/>
          <p:nvPr/>
        </p:nvSpPr>
        <p:spPr>
          <a:xfrm>
            <a:off x="1603797" y="5441063"/>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0" name="Rectangle 59">
            <a:extLst>
              <a:ext uri="{FF2B5EF4-FFF2-40B4-BE49-F238E27FC236}">
                <a16:creationId xmlns:a16="http://schemas.microsoft.com/office/drawing/2014/main" id="{222EE7B1-6EE0-A34C-8F19-BAC619F7D46E}"/>
              </a:ext>
            </a:extLst>
          </p:cNvPr>
          <p:cNvSpPr/>
          <p:nvPr/>
        </p:nvSpPr>
        <p:spPr>
          <a:xfrm>
            <a:off x="2482173" y="5897500"/>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1" name="Rectangle 60">
            <a:extLst>
              <a:ext uri="{FF2B5EF4-FFF2-40B4-BE49-F238E27FC236}">
                <a16:creationId xmlns:a16="http://schemas.microsoft.com/office/drawing/2014/main" id="{68608103-428F-536F-7FED-F22C82EB8C5B}"/>
              </a:ext>
            </a:extLst>
          </p:cNvPr>
          <p:cNvSpPr/>
          <p:nvPr/>
        </p:nvSpPr>
        <p:spPr>
          <a:xfrm>
            <a:off x="3414299" y="5442496"/>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2" name="Rectangle 61">
            <a:extLst>
              <a:ext uri="{FF2B5EF4-FFF2-40B4-BE49-F238E27FC236}">
                <a16:creationId xmlns:a16="http://schemas.microsoft.com/office/drawing/2014/main" id="{6565C9B1-0CFA-70C4-7705-BDD98175C510}"/>
              </a:ext>
            </a:extLst>
          </p:cNvPr>
          <p:cNvSpPr/>
          <p:nvPr/>
        </p:nvSpPr>
        <p:spPr>
          <a:xfrm>
            <a:off x="3408245" y="4996852"/>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3" name="Rectangle 62">
            <a:extLst>
              <a:ext uri="{FF2B5EF4-FFF2-40B4-BE49-F238E27FC236}">
                <a16:creationId xmlns:a16="http://schemas.microsoft.com/office/drawing/2014/main" id="{A0EEEAAD-8186-28D1-6AF0-FBF2FBAD205E}"/>
              </a:ext>
            </a:extLst>
          </p:cNvPr>
          <p:cNvSpPr/>
          <p:nvPr/>
        </p:nvSpPr>
        <p:spPr>
          <a:xfrm>
            <a:off x="4278258" y="5442888"/>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5" name="Rectangle 64">
            <a:extLst>
              <a:ext uri="{FF2B5EF4-FFF2-40B4-BE49-F238E27FC236}">
                <a16:creationId xmlns:a16="http://schemas.microsoft.com/office/drawing/2014/main" id="{059431E6-8F11-BE4A-49A8-170B5B4EAB0A}"/>
              </a:ext>
            </a:extLst>
          </p:cNvPr>
          <p:cNvSpPr/>
          <p:nvPr/>
        </p:nvSpPr>
        <p:spPr>
          <a:xfrm>
            <a:off x="1603797" y="5898910"/>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6" name="Rectangle 65">
            <a:extLst>
              <a:ext uri="{FF2B5EF4-FFF2-40B4-BE49-F238E27FC236}">
                <a16:creationId xmlns:a16="http://schemas.microsoft.com/office/drawing/2014/main" id="{AD29C10A-DD17-C219-0549-D19D66667745}"/>
              </a:ext>
            </a:extLst>
          </p:cNvPr>
          <p:cNvSpPr/>
          <p:nvPr/>
        </p:nvSpPr>
        <p:spPr>
          <a:xfrm>
            <a:off x="2491309" y="5441062"/>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7" name="Rectangle 66">
            <a:extLst>
              <a:ext uri="{FF2B5EF4-FFF2-40B4-BE49-F238E27FC236}">
                <a16:creationId xmlns:a16="http://schemas.microsoft.com/office/drawing/2014/main" id="{2BD4D61B-C184-9417-88FA-62C5DB8BCAE1}"/>
              </a:ext>
            </a:extLst>
          </p:cNvPr>
          <p:cNvSpPr/>
          <p:nvPr/>
        </p:nvSpPr>
        <p:spPr>
          <a:xfrm>
            <a:off x="5166946" y="5449085"/>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68" name="TextBox 67">
            <a:extLst>
              <a:ext uri="{FF2B5EF4-FFF2-40B4-BE49-F238E27FC236}">
                <a16:creationId xmlns:a16="http://schemas.microsoft.com/office/drawing/2014/main" id="{D405B381-E985-FEE1-55A8-B3C61ACDE454}"/>
              </a:ext>
            </a:extLst>
          </p:cNvPr>
          <p:cNvSpPr txBox="1"/>
          <p:nvPr/>
        </p:nvSpPr>
        <p:spPr>
          <a:xfrm>
            <a:off x="6477" y="4587431"/>
            <a:ext cx="850900" cy="307777"/>
          </a:xfrm>
          <a:prstGeom prst="rect">
            <a:avLst/>
          </a:prstGeom>
          <a:noFill/>
        </p:spPr>
        <p:txBody>
          <a:bodyPr wrap="square" rtlCol="0">
            <a:spAutoFit/>
          </a:bodyPr>
          <a:lstStyle/>
          <a:p>
            <a:pPr algn="ctr"/>
            <a:r>
              <a:rPr lang="en-US" altLang="zh-CN" sz="1400" dirty="0"/>
              <a:t>BA</a:t>
            </a:r>
            <a:endParaRPr lang="en-CN" sz="1400" dirty="0"/>
          </a:p>
        </p:txBody>
      </p:sp>
      <p:sp>
        <p:nvSpPr>
          <p:cNvPr id="69" name="TextBox 68">
            <a:extLst>
              <a:ext uri="{FF2B5EF4-FFF2-40B4-BE49-F238E27FC236}">
                <a16:creationId xmlns:a16="http://schemas.microsoft.com/office/drawing/2014/main" id="{7EA2371D-7049-F9CB-FF89-930FBAE875D1}"/>
              </a:ext>
            </a:extLst>
          </p:cNvPr>
          <p:cNvSpPr txBox="1"/>
          <p:nvPr/>
        </p:nvSpPr>
        <p:spPr>
          <a:xfrm>
            <a:off x="5304" y="5097531"/>
            <a:ext cx="850900" cy="307777"/>
          </a:xfrm>
          <a:prstGeom prst="rect">
            <a:avLst/>
          </a:prstGeom>
          <a:noFill/>
        </p:spPr>
        <p:txBody>
          <a:bodyPr wrap="square" rtlCol="0">
            <a:spAutoFit/>
          </a:bodyPr>
          <a:lstStyle/>
          <a:p>
            <a:pPr algn="ctr"/>
            <a:r>
              <a:rPr lang="en-US" altLang="zh-CN" sz="1400" dirty="0"/>
              <a:t>DA</a:t>
            </a:r>
            <a:endParaRPr lang="en-CN" sz="1400" dirty="0"/>
          </a:p>
        </p:txBody>
      </p:sp>
      <p:sp>
        <p:nvSpPr>
          <p:cNvPr id="70" name="TextBox 69">
            <a:extLst>
              <a:ext uri="{FF2B5EF4-FFF2-40B4-BE49-F238E27FC236}">
                <a16:creationId xmlns:a16="http://schemas.microsoft.com/office/drawing/2014/main" id="{2681BA3F-D990-48FE-C477-F95C2EF6B2C1}"/>
              </a:ext>
            </a:extLst>
          </p:cNvPr>
          <p:cNvSpPr txBox="1"/>
          <p:nvPr/>
        </p:nvSpPr>
        <p:spPr>
          <a:xfrm>
            <a:off x="6477" y="5526216"/>
            <a:ext cx="850900" cy="307777"/>
          </a:xfrm>
          <a:prstGeom prst="rect">
            <a:avLst/>
          </a:prstGeom>
          <a:noFill/>
        </p:spPr>
        <p:txBody>
          <a:bodyPr wrap="square" rtlCol="0">
            <a:spAutoFit/>
          </a:bodyPr>
          <a:lstStyle/>
          <a:p>
            <a:pPr algn="ctr"/>
            <a:r>
              <a:rPr lang="en-US" altLang="zh-CN" sz="1400" dirty="0"/>
              <a:t>DS</a:t>
            </a:r>
            <a:endParaRPr lang="en-CN" sz="1400" dirty="0"/>
          </a:p>
        </p:txBody>
      </p:sp>
      <p:sp>
        <p:nvSpPr>
          <p:cNvPr id="71" name="TextBox 70">
            <a:extLst>
              <a:ext uri="{FF2B5EF4-FFF2-40B4-BE49-F238E27FC236}">
                <a16:creationId xmlns:a16="http://schemas.microsoft.com/office/drawing/2014/main" id="{599B6E2E-C20A-F41A-AEF6-C60F7648A152}"/>
              </a:ext>
            </a:extLst>
          </p:cNvPr>
          <p:cNvSpPr txBox="1"/>
          <p:nvPr/>
        </p:nvSpPr>
        <p:spPr>
          <a:xfrm>
            <a:off x="5304" y="5989247"/>
            <a:ext cx="850900" cy="307777"/>
          </a:xfrm>
          <a:prstGeom prst="rect">
            <a:avLst/>
          </a:prstGeom>
          <a:noFill/>
        </p:spPr>
        <p:txBody>
          <a:bodyPr wrap="square" rtlCol="0">
            <a:spAutoFit/>
          </a:bodyPr>
          <a:lstStyle/>
          <a:p>
            <a:pPr algn="ctr"/>
            <a:r>
              <a:rPr lang="en-US" altLang="zh-CN" sz="1400" dirty="0"/>
              <a:t>DE</a:t>
            </a:r>
            <a:endParaRPr lang="en-CN" sz="1400" dirty="0"/>
          </a:p>
        </p:txBody>
      </p:sp>
      <p:grpSp>
        <p:nvGrpSpPr>
          <p:cNvPr id="72" name="组合 68">
            <a:extLst>
              <a:ext uri="{FF2B5EF4-FFF2-40B4-BE49-F238E27FC236}">
                <a16:creationId xmlns:a16="http://schemas.microsoft.com/office/drawing/2014/main" id="{36B7A305-949F-1A03-11EA-855BB6703AA1}"/>
              </a:ext>
            </a:extLst>
          </p:cNvPr>
          <p:cNvGrpSpPr/>
          <p:nvPr/>
        </p:nvGrpSpPr>
        <p:grpSpPr>
          <a:xfrm>
            <a:off x="6345075" y="849359"/>
            <a:ext cx="289473" cy="412561"/>
            <a:chOff x="5700260" y="545431"/>
            <a:chExt cx="3443982" cy="4908418"/>
          </a:xfrm>
        </p:grpSpPr>
        <p:sp>
          <p:nvSpPr>
            <p:cNvPr id="73" name="任意多边形 69">
              <a:extLst>
                <a:ext uri="{FF2B5EF4-FFF2-40B4-BE49-F238E27FC236}">
                  <a16:creationId xmlns:a16="http://schemas.microsoft.com/office/drawing/2014/main" id="{B32E0ECE-3AFC-3D13-5E9F-2E3F6F59DDDE}"/>
                </a:ext>
              </a:extLst>
            </p:cNvPr>
            <p:cNvSpPr/>
            <p:nvPr/>
          </p:nvSpPr>
          <p:spPr>
            <a:xfrm>
              <a:off x="5700260" y="545431"/>
              <a:ext cx="3443982" cy="3930315"/>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0">
              <a:extLst>
                <a:ext uri="{FF2B5EF4-FFF2-40B4-BE49-F238E27FC236}">
                  <a16:creationId xmlns:a16="http://schemas.microsoft.com/office/drawing/2014/main" id="{E4D83903-70C6-1FC3-9ABD-BE018400610D}"/>
                </a:ext>
              </a:extLst>
            </p:cNvPr>
            <p:cNvGrpSpPr/>
            <p:nvPr/>
          </p:nvGrpSpPr>
          <p:grpSpPr>
            <a:xfrm>
              <a:off x="7010895" y="4475746"/>
              <a:ext cx="913905" cy="978103"/>
              <a:chOff x="5869765" y="4949067"/>
              <a:chExt cx="1450294" cy="1552171"/>
            </a:xfrm>
          </p:grpSpPr>
          <p:sp>
            <p:nvSpPr>
              <p:cNvPr id="78" name="椭圆 31">
                <a:extLst>
                  <a:ext uri="{FF2B5EF4-FFF2-40B4-BE49-F238E27FC236}">
                    <a16:creationId xmlns:a16="http://schemas.microsoft.com/office/drawing/2014/main" id="{087A0286-4446-0535-15B5-22970302E4A2}"/>
                  </a:ext>
                </a:extLst>
              </p:cNvPr>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9" name="组合 75">
                <a:extLst>
                  <a:ext uri="{FF2B5EF4-FFF2-40B4-BE49-F238E27FC236}">
                    <a16:creationId xmlns:a16="http://schemas.microsoft.com/office/drawing/2014/main" id="{8498F998-3332-FC82-D2F4-9C6C8236779E}"/>
                  </a:ext>
                </a:extLst>
              </p:cNvPr>
              <p:cNvGrpSpPr/>
              <p:nvPr/>
            </p:nvGrpSpPr>
            <p:grpSpPr>
              <a:xfrm>
                <a:off x="5869765" y="4949067"/>
                <a:ext cx="1440000" cy="728759"/>
                <a:chOff x="5869765" y="4949067"/>
                <a:chExt cx="1440000" cy="728759"/>
              </a:xfrm>
            </p:grpSpPr>
            <p:sp>
              <p:nvSpPr>
                <p:cNvPr id="80" name="任意多边形 76">
                  <a:extLst>
                    <a:ext uri="{FF2B5EF4-FFF2-40B4-BE49-F238E27FC236}">
                      <a16:creationId xmlns:a16="http://schemas.microsoft.com/office/drawing/2014/main" id="{8E760F36-D039-5BA2-7B16-F43E598919D7}"/>
                    </a:ext>
                  </a:extLst>
                </p:cNvPr>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77">
                  <a:extLst>
                    <a:ext uri="{FF2B5EF4-FFF2-40B4-BE49-F238E27FC236}">
                      <a16:creationId xmlns:a16="http://schemas.microsoft.com/office/drawing/2014/main" id="{572561B3-3715-B19F-FFD3-3B607A30E8A8}"/>
                    </a:ext>
                  </a:extLst>
                </p:cNvPr>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78">
                  <a:extLst>
                    <a:ext uri="{FF2B5EF4-FFF2-40B4-BE49-F238E27FC236}">
                      <a16:creationId xmlns:a16="http://schemas.microsoft.com/office/drawing/2014/main" id="{20219E56-6515-4672-E985-584F52495CAE}"/>
                    </a:ext>
                  </a:extLst>
                </p:cNvPr>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31">
                  <a:extLst>
                    <a:ext uri="{FF2B5EF4-FFF2-40B4-BE49-F238E27FC236}">
                      <a16:creationId xmlns:a16="http://schemas.microsoft.com/office/drawing/2014/main" id="{3ACF890E-6EF6-CEC7-0683-9A522EA7B42E}"/>
                    </a:ext>
                  </a:extLst>
                </p:cNvPr>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75" name="任意多边形 71">
              <a:extLst>
                <a:ext uri="{FF2B5EF4-FFF2-40B4-BE49-F238E27FC236}">
                  <a16:creationId xmlns:a16="http://schemas.microsoft.com/office/drawing/2014/main" id="{391DA29C-98F0-D1CF-7093-F5290C57B958}"/>
                </a:ext>
              </a:extLst>
            </p:cNvPr>
            <p:cNvSpPr/>
            <p:nvPr/>
          </p:nvSpPr>
          <p:spPr>
            <a:xfrm>
              <a:off x="6543419" y="636428"/>
              <a:ext cx="628025"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2">
              <a:extLst>
                <a:ext uri="{FF2B5EF4-FFF2-40B4-BE49-F238E27FC236}">
                  <a16:creationId xmlns:a16="http://schemas.microsoft.com/office/drawing/2014/main" id="{F1B74508-3B42-6659-FDC8-517852FCB53B}"/>
                </a:ext>
              </a:extLst>
            </p:cNvPr>
            <p:cNvSpPr/>
            <p:nvPr/>
          </p:nvSpPr>
          <p:spPr>
            <a:xfrm flipH="1">
              <a:off x="7423457" y="593252"/>
              <a:ext cx="169750"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3">
              <a:extLst>
                <a:ext uri="{FF2B5EF4-FFF2-40B4-BE49-F238E27FC236}">
                  <a16:creationId xmlns:a16="http://schemas.microsoft.com/office/drawing/2014/main" id="{3995EDE5-2D10-4D04-A8F0-6DF699C637D7}"/>
                </a:ext>
              </a:extLst>
            </p:cNvPr>
            <p:cNvSpPr/>
            <p:nvPr/>
          </p:nvSpPr>
          <p:spPr>
            <a:xfrm flipH="1">
              <a:off x="7723941" y="636427"/>
              <a:ext cx="661847"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Box 83">
            <a:extLst>
              <a:ext uri="{FF2B5EF4-FFF2-40B4-BE49-F238E27FC236}">
                <a16:creationId xmlns:a16="http://schemas.microsoft.com/office/drawing/2014/main" id="{48DE108B-1BA7-0A93-8D5F-CFA6B66043AF}"/>
              </a:ext>
            </a:extLst>
          </p:cNvPr>
          <p:cNvSpPr txBox="1"/>
          <p:nvPr/>
        </p:nvSpPr>
        <p:spPr>
          <a:xfrm>
            <a:off x="6740891" y="904040"/>
            <a:ext cx="4381257" cy="338554"/>
          </a:xfrm>
          <a:prstGeom prst="rect">
            <a:avLst/>
          </a:prstGeom>
          <a:noFill/>
        </p:spPr>
        <p:txBody>
          <a:bodyPr wrap="square" rtlCol="0">
            <a:spAutoFit/>
          </a:bodyPr>
          <a:lstStyle/>
          <a:p>
            <a:r>
              <a:rPr lang="en-US" altLang="zh-CN" sz="1600" b="1" dirty="0"/>
              <a:t>Sample</a:t>
            </a:r>
            <a:r>
              <a:rPr lang="zh-CN" altLang="en-US" sz="1600" b="1" dirty="0"/>
              <a:t> </a:t>
            </a:r>
            <a:r>
              <a:rPr lang="en-US" altLang="zh-CN" sz="1600" b="1" dirty="0"/>
              <a:t>Implementation</a:t>
            </a:r>
            <a:r>
              <a:rPr lang="zh-CN" altLang="en-US" sz="1600" b="1" dirty="0"/>
              <a:t> </a:t>
            </a:r>
            <a:r>
              <a:rPr lang="en-US" altLang="zh-CN" sz="1600" b="1" dirty="0"/>
              <a:t>II</a:t>
            </a:r>
            <a:r>
              <a:rPr lang="zh-CN" altLang="en-US" sz="1600" b="1" dirty="0"/>
              <a:t> </a:t>
            </a:r>
            <a:r>
              <a:rPr lang="en-US" altLang="zh-CN" sz="1600" b="1" dirty="0"/>
              <a:t>--</a:t>
            </a:r>
            <a:r>
              <a:rPr lang="zh-CN" altLang="en-US" sz="1600" b="1" dirty="0"/>
              <a:t> </a:t>
            </a:r>
            <a:r>
              <a:rPr lang="en-US" altLang="zh-CN" sz="1600" b="1" dirty="0">
                <a:solidFill>
                  <a:srgbClr val="C00000"/>
                </a:solidFill>
              </a:rPr>
              <a:t>Misclassification</a:t>
            </a:r>
            <a:endParaRPr lang="en-CN" sz="1600" b="1" dirty="0">
              <a:solidFill>
                <a:srgbClr val="C00000"/>
              </a:solidFill>
            </a:endParaRPr>
          </a:p>
        </p:txBody>
      </p:sp>
      <p:sp>
        <p:nvSpPr>
          <p:cNvPr id="85" name="TextBox 84">
            <a:extLst>
              <a:ext uri="{FF2B5EF4-FFF2-40B4-BE49-F238E27FC236}">
                <a16:creationId xmlns:a16="http://schemas.microsoft.com/office/drawing/2014/main" id="{7B21BA1A-AAC6-C875-242A-3A502AAC8D86}"/>
              </a:ext>
            </a:extLst>
          </p:cNvPr>
          <p:cNvSpPr txBox="1"/>
          <p:nvPr/>
        </p:nvSpPr>
        <p:spPr>
          <a:xfrm>
            <a:off x="8417078" y="1277953"/>
            <a:ext cx="1709668" cy="323165"/>
          </a:xfrm>
          <a:prstGeom prst="rect">
            <a:avLst/>
          </a:prstGeom>
          <a:noFill/>
        </p:spPr>
        <p:txBody>
          <a:bodyPr wrap="square" rtlCol="0">
            <a:spAutoFit/>
          </a:bodyPr>
          <a:lstStyle/>
          <a:p>
            <a:r>
              <a:rPr lang="en-US" altLang="zh-CN" sz="1500" b="1" dirty="0">
                <a:solidFill>
                  <a:srgbClr val="1F4E79"/>
                </a:solidFill>
              </a:rPr>
              <a:t>Input</a:t>
            </a:r>
            <a:endParaRPr lang="en-CN" sz="1500" b="1" dirty="0">
              <a:solidFill>
                <a:srgbClr val="1F4E79"/>
              </a:solidFill>
            </a:endParaRPr>
          </a:p>
        </p:txBody>
      </p:sp>
      <p:sp>
        <p:nvSpPr>
          <p:cNvPr id="86" name="TextBox 85">
            <a:extLst>
              <a:ext uri="{FF2B5EF4-FFF2-40B4-BE49-F238E27FC236}">
                <a16:creationId xmlns:a16="http://schemas.microsoft.com/office/drawing/2014/main" id="{5012CABE-C18B-BC69-6775-12630F49DF9D}"/>
              </a:ext>
            </a:extLst>
          </p:cNvPr>
          <p:cNvSpPr txBox="1"/>
          <p:nvPr/>
        </p:nvSpPr>
        <p:spPr>
          <a:xfrm>
            <a:off x="6415944" y="1617150"/>
            <a:ext cx="5094485" cy="1815882"/>
          </a:xfrm>
          <a:prstGeom prst="rect">
            <a:avLst/>
          </a:prstGeom>
          <a:noFill/>
        </p:spPr>
        <p:txBody>
          <a:bodyPr wrap="square" rtlCol="0">
            <a:spAutoFit/>
          </a:bodyPr>
          <a:lstStyle/>
          <a:p>
            <a:r>
              <a:rPr lang="en-US" altLang="zh-CN" sz="1400" b="1" dirty="0"/>
              <a:t>Company</a:t>
            </a:r>
            <a:r>
              <a:rPr lang="en-US" altLang="zh-CN" sz="1400" dirty="0"/>
              <a:t>:</a:t>
            </a:r>
            <a:r>
              <a:rPr lang="zh-CN" altLang="en-US" sz="1400" dirty="0"/>
              <a:t> </a:t>
            </a:r>
            <a:r>
              <a:rPr lang="en-US" altLang="zh-CN" sz="1400" dirty="0"/>
              <a:t>Citi</a:t>
            </a:r>
          </a:p>
          <a:p>
            <a:r>
              <a:rPr lang="en-US" altLang="zh-CN" sz="1400" b="1" dirty="0"/>
              <a:t>Job</a:t>
            </a:r>
            <a:r>
              <a:rPr lang="zh-CN" altLang="en-US" sz="1400" b="1" dirty="0"/>
              <a:t> </a:t>
            </a:r>
            <a:r>
              <a:rPr lang="en-US" altLang="zh-CN" sz="1400" b="1" dirty="0"/>
              <a:t>Title</a:t>
            </a:r>
            <a:r>
              <a:rPr lang="en-US" altLang="zh-CN" sz="1400" dirty="0"/>
              <a:t>:</a:t>
            </a:r>
            <a:r>
              <a:rPr lang="zh-CN" altLang="en-US" sz="1400" dirty="0"/>
              <a:t> </a:t>
            </a:r>
            <a:r>
              <a:rPr lang="en-US" altLang="zh-CN" sz="1400" dirty="0"/>
              <a:t>Data</a:t>
            </a:r>
            <a:r>
              <a:rPr lang="zh-CN" altLang="en-US" sz="1400" dirty="0"/>
              <a:t> </a:t>
            </a:r>
            <a:r>
              <a:rPr lang="en-US" altLang="zh-CN" sz="1400" dirty="0"/>
              <a:t>Analyst</a:t>
            </a:r>
          </a:p>
          <a:p>
            <a:r>
              <a:rPr lang="en-US" altLang="zh-CN" sz="1400" b="1" dirty="0"/>
              <a:t>Job</a:t>
            </a:r>
            <a:r>
              <a:rPr lang="zh-CN" altLang="en-US" sz="1400" b="1" dirty="0"/>
              <a:t> </a:t>
            </a:r>
            <a:r>
              <a:rPr lang="en-US" altLang="zh-CN" sz="1400" b="1" dirty="0"/>
              <a:t>Description</a:t>
            </a:r>
            <a:r>
              <a:rPr lang="en-US" altLang="zh-CN" sz="1400" dirty="0"/>
              <a:t>:</a:t>
            </a:r>
            <a:r>
              <a:rPr lang="zh-CN" altLang="en-US" sz="1400" dirty="0"/>
              <a:t> </a:t>
            </a:r>
            <a:r>
              <a:rPr lang="en-US" sz="1400" dirty="0"/>
              <a:t>This AVP Data Analyst role supports LATAM Markets, a regional franchise that has Sales &amp; Trading teams in 21 countries</a:t>
            </a:r>
            <a:r>
              <a:rPr lang="en-US" altLang="zh-CN" sz="1400" dirty="0"/>
              <a:t>.</a:t>
            </a:r>
            <a:r>
              <a:rPr lang="zh-CN" altLang="en-US" sz="1400" dirty="0"/>
              <a:t> </a:t>
            </a:r>
            <a:r>
              <a:rPr lang="en-US" sz="1400" dirty="0"/>
              <a:t>The Data Analyst role is responsible for working closely with our Business, Technology and Innovation teams to originate impactful data use cases and increase data literacy across our business</a:t>
            </a:r>
            <a:r>
              <a:rPr lang="en-US" altLang="zh-CN" sz="1400" dirty="0"/>
              <a:t>….</a:t>
            </a:r>
          </a:p>
        </p:txBody>
      </p:sp>
      <p:sp>
        <p:nvSpPr>
          <p:cNvPr id="87" name="TextBox 86">
            <a:extLst>
              <a:ext uri="{FF2B5EF4-FFF2-40B4-BE49-F238E27FC236}">
                <a16:creationId xmlns:a16="http://schemas.microsoft.com/office/drawing/2014/main" id="{6B85DE7E-23F1-6D1B-69F3-FAFAB7B792F2}"/>
              </a:ext>
            </a:extLst>
          </p:cNvPr>
          <p:cNvSpPr txBox="1"/>
          <p:nvPr/>
        </p:nvSpPr>
        <p:spPr>
          <a:xfrm>
            <a:off x="8417078" y="3414297"/>
            <a:ext cx="1709668" cy="323165"/>
          </a:xfrm>
          <a:prstGeom prst="rect">
            <a:avLst/>
          </a:prstGeom>
          <a:noFill/>
        </p:spPr>
        <p:txBody>
          <a:bodyPr wrap="square" rtlCol="0">
            <a:spAutoFit/>
          </a:bodyPr>
          <a:lstStyle/>
          <a:p>
            <a:r>
              <a:rPr lang="en-US" altLang="zh-CN" sz="1500" b="1" dirty="0">
                <a:solidFill>
                  <a:srgbClr val="FFC000"/>
                </a:solidFill>
              </a:rPr>
              <a:t>Output</a:t>
            </a:r>
            <a:endParaRPr lang="en-CN" sz="1500" b="1" dirty="0">
              <a:solidFill>
                <a:srgbClr val="FFC000"/>
              </a:solidFill>
            </a:endParaRPr>
          </a:p>
        </p:txBody>
      </p:sp>
      <p:sp>
        <p:nvSpPr>
          <p:cNvPr id="88" name="TextBox 87">
            <a:extLst>
              <a:ext uri="{FF2B5EF4-FFF2-40B4-BE49-F238E27FC236}">
                <a16:creationId xmlns:a16="http://schemas.microsoft.com/office/drawing/2014/main" id="{AA89E8CD-117F-C345-A220-ABECA5159E06}"/>
              </a:ext>
            </a:extLst>
          </p:cNvPr>
          <p:cNvSpPr txBox="1"/>
          <p:nvPr/>
        </p:nvSpPr>
        <p:spPr>
          <a:xfrm>
            <a:off x="6254929" y="3639517"/>
            <a:ext cx="5094485" cy="307777"/>
          </a:xfrm>
          <a:prstGeom prst="rect">
            <a:avLst/>
          </a:prstGeom>
          <a:noFill/>
        </p:spPr>
        <p:txBody>
          <a:bodyPr wrap="square" rtlCol="0">
            <a:spAutoFit/>
          </a:bodyPr>
          <a:lstStyle/>
          <a:p>
            <a:pPr algn="ctr"/>
            <a:r>
              <a:rPr lang="en-US" altLang="zh-CN" sz="1400" b="1" dirty="0"/>
              <a:t>Summarization:</a:t>
            </a:r>
            <a:r>
              <a:rPr lang="zh-CN" altLang="en-US" sz="1400" b="1" dirty="0"/>
              <a:t> </a:t>
            </a:r>
            <a:endParaRPr lang="en-US" altLang="zh-CN" sz="1400" b="1" dirty="0"/>
          </a:p>
        </p:txBody>
      </p:sp>
      <p:sp>
        <p:nvSpPr>
          <p:cNvPr id="89" name="Rectangle 88">
            <a:extLst>
              <a:ext uri="{FF2B5EF4-FFF2-40B4-BE49-F238E27FC236}">
                <a16:creationId xmlns:a16="http://schemas.microsoft.com/office/drawing/2014/main" id="{BC22D294-1F64-7E85-B482-87FD7E5716FD}"/>
              </a:ext>
            </a:extLst>
          </p:cNvPr>
          <p:cNvSpPr/>
          <p:nvPr/>
        </p:nvSpPr>
        <p:spPr>
          <a:xfrm>
            <a:off x="6648556" y="4006806"/>
            <a:ext cx="791974" cy="396262"/>
          </a:xfrm>
          <a:custGeom>
            <a:avLst/>
            <a:gdLst>
              <a:gd name="connsiteX0" fmla="*/ 0 w 791974"/>
              <a:gd name="connsiteY0" fmla="*/ 0 h 396262"/>
              <a:gd name="connsiteX1" fmla="*/ 791974 w 791974"/>
              <a:gd name="connsiteY1" fmla="*/ 0 h 396262"/>
              <a:gd name="connsiteX2" fmla="*/ 791974 w 791974"/>
              <a:gd name="connsiteY2" fmla="*/ 396262 h 396262"/>
              <a:gd name="connsiteX3" fmla="*/ 0 w 791974"/>
              <a:gd name="connsiteY3" fmla="*/ 396262 h 396262"/>
              <a:gd name="connsiteX4" fmla="*/ 0 w 791974"/>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74" h="396262" fill="none" extrusionOk="0">
                <a:moveTo>
                  <a:pt x="0" y="0"/>
                </a:moveTo>
                <a:cubicBezTo>
                  <a:pt x="342821" y="13668"/>
                  <a:pt x="457514" y="-32138"/>
                  <a:pt x="791974" y="0"/>
                </a:cubicBezTo>
                <a:cubicBezTo>
                  <a:pt x="825729" y="91406"/>
                  <a:pt x="805309" y="293435"/>
                  <a:pt x="791974" y="396262"/>
                </a:cubicBezTo>
                <a:cubicBezTo>
                  <a:pt x="662706" y="396247"/>
                  <a:pt x="160087" y="422488"/>
                  <a:pt x="0" y="396262"/>
                </a:cubicBezTo>
                <a:cubicBezTo>
                  <a:pt x="29498" y="317548"/>
                  <a:pt x="34244" y="140552"/>
                  <a:pt x="0" y="0"/>
                </a:cubicBezTo>
                <a:close/>
              </a:path>
              <a:path w="791974" h="396262" stroke="0" extrusionOk="0">
                <a:moveTo>
                  <a:pt x="0" y="0"/>
                </a:moveTo>
                <a:cubicBezTo>
                  <a:pt x="352845" y="33207"/>
                  <a:pt x="486653" y="-13258"/>
                  <a:pt x="791974" y="0"/>
                </a:cubicBezTo>
                <a:cubicBezTo>
                  <a:pt x="821929" y="53048"/>
                  <a:pt x="773741" y="354055"/>
                  <a:pt x="791974" y="396262"/>
                </a:cubicBezTo>
                <a:cubicBezTo>
                  <a:pt x="558026" y="368611"/>
                  <a:pt x="163636" y="424928"/>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err="1">
                <a:solidFill>
                  <a:srgbClr val="C00000"/>
                </a:solidFill>
              </a:rPr>
              <a:t>Commun</a:t>
            </a:r>
            <a:endParaRPr lang="en-CN" sz="1100" b="1" dirty="0">
              <a:solidFill>
                <a:srgbClr val="C00000"/>
              </a:solidFill>
            </a:endParaRPr>
          </a:p>
        </p:txBody>
      </p:sp>
      <p:sp>
        <p:nvSpPr>
          <p:cNvPr id="90" name="Rectangle 89">
            <a:extLst>
              <a:ext uri="{FF2B5EF4-FFF2-40B4-BE49-F238E27FC236}">
                <a16:creationId xmlns:a16="http://schemas.microsoft.com/office/drawing/2014/main" id="{FD8872C4-D2CC-738B-7EF4-2DDF24BF6D59}"/>
              </a:ext>
            </a:extLst>
          </p:cNvPr>
          <p:cNvSpPr/>
          <p:nvPr/>
        </p:nvSpPr>
        <p:spPr>
          <a:xfrm>
            <a:off x="7559621" y="4009301"/>
            <a:ext cx="796880" cy="393767"/>
          </a:xfrm>
          <a:custGeom>
            <a:avLst/>
            <a:gdLst>
              <a:gd name="connsiteX0" fmla="*/ 0 w 796880"/>
              <a:gd name="connsiteY0" fmla="*/ 0 h 393767"/>
              <a:gd name="connsiteX1" fmla="*/ 796880 w 796880"/>
              <a:gd name="connsiteY1" fmla="*/ 0 h 393767"/>
              <a:gd name="connsiteX2" fmla="*/ 796880 w 796880"/>
              <a:gd name="connsiteY2" fmla="*/ 393767 h 393767"/>
              <a:gd name="connsiteX3" fmla="*/ 0 w 796880"/>
              <a:gd name="connsiteY3" fmla="*/ 393767 h 393767"/>
              <a:gd name="connsiteX4" fmla="*/ 0 w 796880"/>
              <a:gd name="connsiteY4" fmla="*/ 0 h 39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80" h="393767" fill="none" extrusionOk="0">
                <a:moveTo>
                  <a:pt x="0" y="0"/>
                </a:moveTo>
                <a:cubicBezTo>
                  <a:pt x="184239" y="-37820"/>
                  <a:pt x="669870" y="49166"/>
                  <a:pt x="796880" y="0"/>
                </a:cubicBezTo>
                <a:cubicBezTo>
                  <a:pt x="817819" y="43614"/>
                  <a:pt x="781912" y="220805"/>
                  <a:pt x="796880" y="393767"/>
                </a:cubicBezTo>
                <a:cubicBezTo>
                  <a:pt x="693299" y="337801"/>
                  <a:pt x="370214" y="393508"/>
                  <a:pt x="0" y="393767"/>
                </a:cubicBezTo>
                <a:cubicBezTo>
                  <a:pt x="30141" y="329448"/>
                  <a:pt x="10047" y="107713"/>
                  <a:pt x="0" y="0"/>
                </a:cubicBezTo>
                <a:close/>
              </a:path>
              <a:path w="796880" h="393767" stroke="0" extrusionOk="0">
                <a:moveTo>
                  <a:pt x="0" y="0"/>
                </a:moveTo>
                <a:cubicBezTo>
                  <a:pt x="245152" y="49723"/>
                  <a:pt x="572460" y="2264"/>
                  <a:pt x="796880" y="0"/>
                </a:cubicBezTo>
                <a:cubicBezTo>
                  <a:pt x="798919" y="148322"/>
                  <a:pt x="767730" y="344423"/>
                  <a:pt x="796880" y="393767"/>
                </a:cubicBezTo>
                <a:cubicBezTo>
                  <a:pt x="604363" y="381253"/>
                  <a:pt x="157469" y="394196"/>
                  <a:pt x="0" y="393767"/>
                </a:cubicBezTo>
                <a:cubicBezTo>
                  <a:pt x="22665" y="197478"/>
                  <a:pt x="-10764" y="125534"/>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Engine</a:t>
            </a:r>
            <a:endParaRPr lang="en-CN" sz="1100" b="1" dirty="0">
              <a:solidFill>
                <a:srgbClr val="C00000"/>
              </a:solidFill>
            </a:endParaRPr>
          </a:p>
        </p:txBody>
      </p:sp>
      <p:sp>
        <p:nvSpPr>
          <p:cNvPr id="91" name="Rectangle 90">
            <a:extLst>
              <a:ext uri="{FF2B5EF4-FFF2-40B4-BE49-F238E27FC236}">
                <a16:creationId xmlns:a16="http://schemas.microsoft.com/office/drawing/2014/main" id="{E3B687BF-DE6B-297E-7E43-8138A50A503F}"/>
              </a:ext>
            </a:extLst>
          </p:cNvPr>
          <p:cNvSpPr/>
          <p:nvPr/>
        </p:nvSpPr>
        <p:spPr>
          <a:xfrm>
            <a:off x="8437997" y="4002843"/>
            <a:ext cx="792564" cy="396262"/>
          </a:xfrm>
          <a:custGeom>
            <a:avLst/>
            <a:gdLst>
              <a:gd name="connsiteX0" fmla="*/ 0 w 792564"/>
              <a:gd name="connsiteY0" fmla="*/ 0 h 396262"/>
              <a:gd name="connsiteX1" fmla="*/ 792564 w 792564"/>
              <a:gd name="connsiteY1" fmla="*/ 0 h 396262"/>
              <a:gd name="connsiteX2" fmla="*/ 792564 w 792564"/>
              <a:gd name="connsiteY2" fmla="*/ 396262 h 396262"/>
              <a:gd name="connsiteX3" fmla="*/ 0 w 792564"/>
              <a:gd name="connsiteY3" fmla="*/ 396262 h 396262"/>
              <a:gd name="connsiteX4" fmla="*/ 0 w 792564"/>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564" h="396262" fill="none" extrusionOk="0">
                <a:moveTo>
                  <a:pt x="0" y="0"/>
                </a:moveTo>
                <a:cubicBezTo>
                  <a:pt x="270900" y="52694"/>
                  <a:pt x="527586" y="69470"/>
                  <a:pt x="792564" y="0"/>
                </a:cubicBezTo>
                <a:cubicBezTo>
                  <a:pt x="826319" y="91406"/>
                  <a:pt x="805899" y="293435"/>
                  <a:pt x="792564" y="396262"/>
                </a:cubicBezTo>
                <a:cubicBezTo>
                  <a:pt x="555543" y="424018"/>
                  <a:pt x="279641" y="403924"/>
                  <a:pt x="0" y="396262"/>
                </a:cubicBezTo>
                <a:cubicBezTo>
                  <a:pt x="29498" y="317548"/>
                  <a:pt x="34244" y="140552"/>
                  <a:pt x="0" y="0"/>
                </a:cubicBezTo>
                <a:close/>
              </a:path>
              <a:path w="792564" h="396262" stroke="0" extrusionOk="0">
                <a:moveTo>
                  <a:pt x="0" y="0"/>
                </a:moveTo>
                <a:cubicBezTo>
                  <a:pt x="311919" y="-40340"/>
                  <a:pt x="653407" y="65060"/>
                  <a:pt x="792564" y="0"/>
                </a:cubicBezTo>
                <a:cubicBezTo>
                  <a:pt x="822519" y="53048"/>
                  <a:pt x="774331" y="354055"/>
                  <a:pt x="792564" y="396262"/>
                </a:cubicBezTo>
                <a:cubicBezTo>
                  <a:pt x="550140" y="367641"/>
                  <a:pt x="156694" y="449976"/>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Statist</a:t>
            </a:r>
            <a:endParaRPr lang="en-CN" sz="1100" b="1" dirty="0">
              <a:solidFill>
                <a:srgbClr val="C00000"/>
              </a:solidFill>
            </a:endParaRPr>
          </a:p>
        </p:txBody>
      </p:sp>
      <p:sp>
        <p:nvSpPr>
          <p:cNvPr id="92" name="Rectangle 91">
            <a:extLst>
              <a:ext uri="{FF2B5EF4-FFF2-40B4-BE49-F238E27FC236}">
                <a16:creationId xmlns:a16="http://schemas.microsoft.com/office/drawing/2014/main" id="{7F2B03A6-170A-E8F1-7F1D-39AEBE4D398D}"/>
              </a:ext>
            </a:extLst>
          </p:cNvPr>
          <p:cNvSpPr/>
          <p:nvPr/>
        </p:nvSpPr>
        <p:spPr>
          <a:xfrm>
            <a:off x="9312057" y="4015543"/>
            <a:ext cx="767747" cy="396262"/>
          </a:xfrm>
          <a:custGeom>
            <a:avLst/>
            <a:gdLst>
              <a:gd name="connsiteX0" fmla="*/ 0 w 767747"/>
              <a:gd name="connsiteY0" fmla="*/ 0 h 396262"/>
              <a:gd name="connsiteX1" fmla="*/ 767747 w 767747"/>
              <a:gd name="connsiteY1" fmla="*/ 0 h 396262"/>
              <a:gd name="connsiteX2" fmla="*/ 767747 w 767747"/>
              <a:gd name="connsiteY2" fmla="*/ 396262 h 396262"/>
              <a:gd name="connsiteX3" fmla="*/ 0 w 767747"/>
              <a:gd name="connsiteY3" fmla="*/ 396262 h 396262"/>
              <a:gd name="connsiteX4" fmla="*/ 0 w 767747"/>
              <a:gd name="connsiteY4" fmla="*/ 0 h 396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2" fill="none" extrusionOk="0">
                <a:moveTo>
                  <a:pt x="0" y="0"/>
                </a:moveTo>
                <a:cubicBezTo>
                  <a:pt x="329594" y="-21670"/>
                  <a:pt x="688118" y="-25347"/>
                  <a:pt x="767747" y="0"/>
                </a:cubicBezTo>
                <a:cubicBezTo>
                  <a:pt x="801502" y="91406"/>
                  <a:pt x="781082" y="293435"/>
                  <a:pt x="767747" y="396262"/>
                </a:cubicBezTo>
                <a:cubicBezTo>
                  <a:pt x="539457" y="361438"/>
                  <a:pt x="232020" y="392879"/>
                  <a:pt x="0" y="396262"/>
                </a:cubicBezTo>
                <a:cubicBezTo>
                  <a:pt x="29498" y="317548"/>
                  <a:pt x="34244" y="140552"/>
                  <a:pt x="0" y="0"/>
                </a:cubicBezTo>
                <a:close/>
              </a:path>
              <a:path w="767747" h="396262" stroke="0" extrusionOk="0">
                <a:moveTo>
                  <a:pt x="0" y="0"/>
                </a:moveTo>
                <a:cubicBezTo>
                  <a:pt x="310576" y="59963"/>
                  <a:pt x="567524" y="19788"/>
                  <a:pt x="767747" y="0"/>
                </a:cubicBezTo>
                <a:cubicBezTo>
                  <a:pt x="797702" y="53048"/>
                  <a:pt x="749514" y="354055"/>
                  <a:pt x="767747" y="396262"/>
                </a:cubicBezTo>
                <a:cubicBezTo>
                  <a:pt x="590045" y="391798"/>
                  <a:pt x="104642" y="370636"/>
                  <a:pt x="0" y="396262"/>
                </a:cubicBezTo>
                <a:cubicBezTo>
                  <a:pt x="26403" y="260665"/>
                  <a:pt x="8252" y="194476"/>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Predict</a:t>
            </a:r>
            <a:endParaRPr lang="en-CN" sz="1100" b="1" dirty="0">
              <a:solidFill>
                <a:srgbClr val="C00000"/>
              </a:solidFill>
            </a:endParaRPr>
          </a:p>
        </p:txBody>
      </p:sp>
      <p:sp>
        <p:nvSpPr>
          <p:cNvPr id="93" name="Rectangle 92">
            <a:extLst>
              <a:ext uri="{FF2B5EF4-FFF2-40B4-BE49-F238E27FC236}">
                <a16:creationId xmlns:a16="http://schemas.microsoft.com/office/drawing/2014/main" id="{9E5C369E-2D95-0E2C-6132-7E9575CF9B50}"/>
              </a:ext>
            </a:extLst>
          </p:cNvPr>
          <p:cNvSpPr/>
          <p:nvPr/>
        </p:nvSpPr>
        <p:spPr>
          <a:xfrm>
            <a:off x="10228028" y="4015542"/>
            <a:ext cx="767747" cy="396263"/>
          </a:xfrm>
          <a:custGeom>
            <a:avLst/>
            <a:gdLst>
              <a:gd name="connsiteX0" fmla="*/ 0 w 767747"/>
              <a:gd name="connsiteY0" fmla="*/ 0 h 396263"/>
              <a:gd name="connsiteX1" fmla="*/ 767747 w 767747"/>
              <a:gd name="connsiteY1" fmla="*/ 0 h 396263"/>
              <a:gd name="connsiteX2" fmla="*/ 767747 w 767747"/>
              <a:gd name="connsiteY2" fmla="*/ 396263 h 396263"/>
              <a:gd name="connsiteX3" fmla="*/ 0 w 767747"/>
              <a:gd name="connsiteY3" fmla="*/ 396263 h 396263"/>
              <a:gd name="connsiteX4" fmla="*/ 0 w 767747"/>
              <a:gd name="connsiteY4" fmla="*/ 0 h 39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3" fill="none" extrusionOk="0">
                <a:moveTo>
                  <a:pt x="0" y="0"/>
                </a:moveTo>
                <a:cubicBezTo>
                  <a:pt x="329594" y="-21670"/>
                  <a:pt x="688118" y="-25347"/>
                  <a:pt x="767747" y="0"/>
                </a:cubicBezTo>
                <a:cubicBezTo>
                  <a:pt x="734185" y="84860"/>
                  <a:pt x="788536" y="290434"/>
                  <a:pt x="767747" y="396263"/>
                </a:cubicBezTo>
                <a:cubicBezTo>
                  <a:pt x="539457" y="361439"/>
                  <a:pt x="232020" y="392880"/>
                  <a:pt x="0" y="396263"/>
                </a:cubicBezTo>
                <a:cubicBezTo>
                  <a:pt x="26628" y="319627"/>
                  <a:pt x="25675" y="146878"/>
                  <a:pt x="0" y="0"/>
                </a:cubicBezTo>
                <a:close/>
              </a:path>
              <a:path w="767747" h="396263" stroke="0" extrusionOk="0">
                <a:moveTo>
                  <a:pt x="0" y="0"/>
                </a:moveTo>
                <a:cubicBezTo>
                  <a:pt x="310576" y="59963"/>
                  <a:pt x="567524" y="19788"/>
                  <a:pt x="767747" y="0"/>
                </a:cubicBezTo>
                <a:cubicBezTo>
                  <a:pt x="732891" y="46318"/>
                  <a:pt x="756848" y="345978"/>
                  <a:pt x="767747" y="396263"/>
                </a:cubicBezTo>
                <a:cubicBezTo>
                  <a:pt x="590045" y="391799"/>
                  <a:pt x="104642" y="370637"/>
                  <a:pt x="0" y="396263"/>
                </a:cubicBezTo>
                <a:cubicBezTo>
                  <a:pt x="26376" y="264289"/>
                  <a:pt x="5675" y="41300"/>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Machine</a:t>
            </a:r>
            <a:endParaRPr lang="en-CN" sz="1100" b="1" dirty="0">
              <a:solidFill>
                <a:srgbClr val="C00000"/>
              </a:solidFill>
            </a:endParaRPr>
          </a:p>
        </p:txBody>
      </p:sp>
      <p:sp>
        <p:nvSpPr>
          <p:cNvPr id="94" name="Rectangle 93">
            <a:extLst>
              <a:ext uri="{FF2B5EF4-FFF2-40B4-BE49-F238E27FC236}">
                <a16:creationId xmlns:a16="http://schemas.microsoft.com/office/drawing/2014/main" id="{B04BAF02-80DA-797E-21BA-DEB8942F653C}"/>
              </a:ext>
            </a:extLst>
          </p:cNvPr>
          <p:cNvSpPr/>
          <p:nvPr/>
        </p:nvSpPr>
        <p:spPr>
          <a:xfrm>
            <a:off x="11102088" y="4015542"/>
            <a:ext cx="767747" cy="396263"/>
          </a:xfrm>
          <a:custGeom>
            <a:avLst/>
            <a:gdLst>
              <a:gd name="connsiteX0" fmla="*/ 0 w 767747"/>
              <a:gd name="connsiteY0" fmla="*/ 0 h 396263"/>
              <a:gd name="connsiteX1" fmla="*/ 767747 w 767747"/>
              <a:gd name="connsiteY1" fmla="*/ 0 h 396263"/>
              <a:gd name="connsiteX2" fmla="*/ 767747 w 767747"/>
              <a:gd name="connsiteY2" fmla="*/ 396263 h 396263"/>
              <a:gd name="connsiteX3" fmla="*/ 0 w 767747"/>
              <a:gd name="connsiteY3" fmla="*/ 396263 h 396263"/>
              <a:gd name="connsiteX4" fmla="*/ 0 w 767747"/>
              <a:gd name="connsiteY4" fmla="*/ 0 h 39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47" h="396263" fill="none" extrusionOk="0">
                <a:moveTo>
                  <a:pt x="0" y="0"/>
                </a:moveTo>
                <a:cubicBezTo>
                  <a:pt x="329594" y="-21670"/>
                  <a:pt x="688118" y="-25347"/>
                  <a:pt x="767747" y="0"/>
                </a:cubicBezTo>
                <a:cubicBezTo>
                  <a:pt x="734185" y="84860"/>
                  <a:pt x="788536" y="290434"/>
                  <a:pt x="767747" y="396263"/>
                </a:cubicBezTo>
                <a:cubicBezTo>
                  <a:pt x="539457" y="361439"/>
                  <a:pt x="232020" y="392880"/>
                  <a:pt x="0" y="396263"/>
                </a:cubicBezTo>
                <a:cubicBezTo>
                  <a:pt x="26628" y="319627"/>
                  <a:pt x="25675" y="146878"/>
                  <a:pt x="0" y="0"/>
                </a:cubicBezTo>
                <a:close/>
              </a:path>
              <a:path w="767747" h="396263" stroke="0" extrusionOk="0">
                <a:moveTo>
                  <a:pt x="0" y="0"/>
                </a:moveTo>
                <a:cubicBezTo>
                  <a:pt x="310576" y="59963"/>
                  <a:pt x="567524" y="19788"/>
                  <a:pt x="767747" y="0"/>
                </a:cubicBezTo>
                <a:cubicBezTo>
                  <a:pt x="732891" y="46318"/>
                  <a:pt x="756848" y="345978"/>
                  <a:pt x="767747" y="396263"/>
                </a:cubicBezTo>
                <a:cubicBezTo>
                  <a:pt x="590045" y="391799"/>
                  <a:pt x="104642" y="370637"/>
                  <a:pt x="0" y="396263"/>
                </a:cubicBezTo>
                <a:cubicBezTo>
                  <a:pt x="26376" y="264289"/>
                  <a:pt x="5675" y="41300"/>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b="1" dirty="0">
                <a:solidFill>
                  <a:srgbClr val="C00000"/>
                </a:solidFill>
              </a:rPr>
              <a:t>Pipeline</a:t>
            </a:r>
            <a:endParaRPr lang="en-CN" sz="1100" b="1" dirty="0">
              <a:solidFill>
                <a:srgbClr val="C00000"/>
              </a:solidFill>
            </a:endParaRPr>
          </a:p>
        </p:txBody>
      </p:sp>
      <p:sp>
        <p:nvSpPr>
          <p:cNvPr id="95" name="Rectangle 94">
            <a:extLst>
              <a:ext uri="{FF2B5EF4-FFF2-40B4-BE49-F238E27FC236}">
                <a16:creationId xmlns:a16="http://schemas.microsoft.com/office/drawing/2014/main" id="{9FD59B87-3A83-2D25-B1DD-AF60AD388F12}"/>
              </a:ext>
            </a:extLst>
          </p:cNvPr>
          <p:cNvSpPr/>
          <p:nvPr/>
        </p:nvSpPr>
        <p:spPr>
          <a:xfrm>
            <a:off x="6740892" y="4536489"/>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97" name="Rectangle 96">
            <a:extLst>
              <a:ext uri="{FF2B5EF4-FFF2-40B4-BE49-F238E27FC236}">
                <a16:creationId xmlns:a16="http://schemas.microsoft.com/office/drawing/2014/main" id="{A85D3A66-A9B5-66C8-18E1-F5BE1A78F65A}"/>
              </a:ext>
            </a:extLst>
          </p:cNvPr>
          <p:cNvSpPr/>
          <p:nvPr/>
        </p:nvSpPr>
        <p:spPr>
          <a:xfrm>
            <a:off x="11110101" y="5913400"/>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00" name="Rectangle 99">
            <a:extLst>
              <a:ext uri="{FF2B5EF4-FFF2-40B4-BE49-F238E27FC236}">
                <a16:creationId xmlns:a16="http://schemas.microsoft.com/office/drawing/2014/main" id="{0C4DF836-6E54-8E92-0B30-534C1D9B5BE9}"/>
              </a:ext>
            </a:extLst>
          </p:cNvPr>
          <p:cNvSpPr/>
          <p:nvPr/>
        </p:nvSpPr>
        <p:spPr>
          <a:xfrm>
            <a:off x="8528646" y="5923292"/>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04" name="Rectangle 103">
            <a:extLst>
              <a:ext uri="{FF2B5EF4-FFF2-40B4-BE49-F238E27FC236}">
                <a16:creationId xmlns:a16="http://schemas.microsoft.com/office/drawing/2014/main" id="{9A51DEAF-7BEE-134A-A555-3F88BB99B273}"/>
              </a:ext>
            </a:extLst>
          </p:cNvPr>
          <p:cNvSpPr/>
          <p:nvPr/>
        </p:nvSpPr>
        <p:spPr>
          <a:xfrm>
            <a:off x="9422405" y="5913399"/>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07" name="TextBox 106">
            <a:extLst>
              <a:ext uri="{FF2B5EF4-FFF2-40B4-BE49-F238E27FC236}">
                <a16:creationId xmlns:a16="http://schemas.microsoft.com/office/drawing/2014/main" id="{12626762-6434-CB1C-2A10-54C8F1520391}"/>
              </a:ext>
            </a:extLst>
          </p:cNvPr>
          <p:cNvSpPr txBox="1"/>
          <p:nvPr/>
        </p:nvSpPr>
        <p:spPr>
          <a:xfrm>
            <a:off x="5962301" y="4587431"/>
            <a:ext cx="850900" cy="307777"/>
          </a:xfrm>
          <a:prstGeom prst="rect">
            <a:avLst/>
          </a:prstGeom>
          <a:noFill/>
        </p:spPr>
        <p:txBody>
          <a:bodyPr wrap="square" rtlCol="0">
            <a:spAutoFit/>
          </a:bodyPr>
          <a:lstStyle/>
          <a:p>
            <a:pPr algn="ctr"/>
            <a:r>
              <a:rPr lang="en-US" altLang="zh-CN" sz="1400" dirty="0"/>
              <a:t>BA</a:t>
            </a:r>
            <a:endParaRPr lang="en-CN" sz="1400" dirty="0"/>
          </a:p>
        </p:txBody>
      </p:sp>
      <p:sp>
        <p:nvSpPr>
          <p:cNvPr id="108" name="TextBox 107">
            <a:extLst>
              <a:ext uri="{FF2B5EF4-FFF2-40B4-BE49-F238E27FC236}">
                <a16:creationId xmlns:a16="http://schemas.microsoft.com/office/drawing/2014/main" id="{07574F99-AD3B-8DFC-7622-7434866F50D1}"/>
              </a:ext>
            </a:extLst>
          </p:cNvPr>
          <p:cNvSpPr txBox="1"/>
          <p:nvPr/>
        </p:nvSpPr>
        <p:spPr>
          <a:xfrm>
            <a:off x="5961128" y="5097531"/>
            <a:ext cx="850900" cy="307777"/>
          </a:xfrm>
          <a:prstGeom prst="rect">
            <a:avLst/>
          </a:prstGeom>
          <a:noFill/>
        </p:spPr>
        <p:txBody>
          <a:bodyPr wrap="square" rtlCol="0">
            <a:spAutoFit/>
          </a:bodyPr>
          <a:lstStyle/>
          <a:p>
            <a:pPr algn="ctr"/>
            <a:r>
              <a:rPr lang="en-US" altLang="zh-CN" sz="1400" dirty="0"/>
              <a:t>DA</a:t>
            </a:r>
            <a:endParaRPr lang="en-CN" sz="1400" dirty="0"/>
          </a:p>
        </p:txBody>
      </p:sp>
      <p:sp>
        <p:nvSpPr>
          <p:cNvPr id="109" name="TextBox 108">
            <a:extLst>
              <a:ext uri="{FF2B5EF4-FFF2-40B4-BE49-F238E27FC236}">
                <a16:creationId xmlns:a16="http://schemas.microsoft.com/office/drawing/2014/main" id="{3CC9B3DD-217B-680E-BF63-3928D062290C}"/>
              </a:ext>
            </a:extLst>
          </p:cNvPr>
          <p:cNvSpPr txBox="1"/>
          <p:nvPr/>
        </p:nvSpPr>
        <p:spPr>
          <a:xfrm>
            <a:off x="5962301" y="5526216"/>
            <a:ext cx="850900" cy="307777"/>
          </a:xfrm>
          <a:prstGeom prst="rect">
            <a:avLst/>
          </a:prstGeom>
          <a:noFill/>
        </p:spPr>
        <p:txBody>
          <a:bodyPr wrap="square" rtlCol="0">
            <a:spAutoFit/>
          </a:bodyPr>
          <a:lstStyle/>
          <a:p>
            <a:pPr algn="ctr"/>
            <a:r>
              <a:rPr lang="en-US" altLang="zh-CN" sz="1400" dirty="0"/>
              <a:t>DS</a:t>
            </a:r>
            <a:endParaRPr lang="en-CN" sz="1400" dirty="0"/>
          </a:p>
        </p:txBody>
      </p:sp>
      <p:sp>
        <p:nvSpPr>
          <p:cNvPr id="110" name="TextBox 109">
            <a:extLst>
              <a:ext uri="{FF2B5EF4-FFF2-40B4-BE49-F238E27FC236}">
                <a16:creationId xmlns:a16="http://schemas.microsoft.com/office/drawing/2014/main" id="{60680594-6D37-B504-1A38-F2550C6916DA}"/>
              </a:ext>
            </a:extLst>
          </p:cNvPr>
          <p:cNvSpPr txBox="1"/>
          <p:nvPr/>
        </p:nvSpPr>
        <p:spPr>
          <a:xfrm>
            <a:off x="5961128" y="5989247"/>
            <a:ext cx="850900" cy="307777"/>
          </a:xfrm>
          <a:prstGeom prst="rect">
            <a:avLst/>
          </a:prstGeom>
          <a:noFill/>
        </p:spPr>
        <p:txBody>
          <a:bodyPr wrap="square" rtlCol="0">
            <a:spAutoFit/>
          </a:bodyPr>
          <a:lstStyle/>
          <a:p>
            <a:pPr algn="ctr"/>
            <a:r>
              <a:rPr lang="en-US" altLang="zh-CN" sz="1400" dirty="0"/>
              <a:t>DE</a:t>
            </a:r>
            <a:endParaRPr lang="en-CN" sz="1400" dirty="0"/>
          </a:p>
        </p:txBody>
      </p:sp>
      <p:sp>
        <p:nvSpPr>
          <p:cNvPr id="111" name="Rectangle 110">
            <a:extLst>
              <a:ext uri="{FF2B5EF4-FFF2-40B4-BE49-F238E27FC236}">
                <a16:creationId xmlns:a16="http://schemas.microsoft.com/office/drawing/2014/main" id="{0D9E38C3-F4F4-7B04-FBD6-3338AE0B8CD8}"/>
              </a:ext>
            </a:extLst>
          </p:cNvPr>
          <p:cNvSpPr/>
          <p:nvPr/>
        </p:nvSpPr>
        <p:spPr>
          <a:xfrm>
            <a:off x="6769945" y="5007259"/>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12" name="Rectangle 111">
            <a:extLst>
              <a:ext uri="{FF2B5EF4-FFF2-40B4-BE49-F238E27FC236}">
                <a16:creationId xmlns:a16="http://schemas.microsoft.com/office/drawing/2014/main" id="{BEF9D965-6AC6-3F2B-61DC-70257E72536B}"/>
              </a:ext>
            </a:extLst>
          </p:cNvPr>
          <p:cNvSpPr/>
          <p:nvPr/>
        </p:nvSpPr>
        <p:spPr>
          <a:xfrm>
            <a:off x="7556189" y="4993721"/>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FFC000">
              <a:alpha val="85034"/>
            </a:srgbClr>
          </a:solidFill>
          <a:ln>
            <a:solidFill>
              <a:srgbClr val="1F4E79"/>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13" name="Rectangle 112">
            <a:extLst>
              <a:ext uri="{FF2B5EF4-FFF2-40B4-BE49-F238E27FC236}">
                <a16:creationId xmlns:a16="http://schemas.microsoft.com/office/drawing/2014/main" id="{69E30847-70F9-6D8D-B143-BF0CFAB4ACFB}"/>
              </a:ext>
            </a:extLst>
          </p:cNvPr>
          <p:cNvSpPr/>
          <p:nvPr/>
        </p:nvSpPr>
        <p:spPr>
          <a:xfrm>
            <a:off x="8528646" y="5373238"/>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14" name="Rectangle 113">
            <a:extLst>
              <a:ext uri="{FF2B5EF4-FFF2-40B4-BE49-F238E27FC236}">
                <a16:creationId xmlns:a16="http://schemas.microsoft.com/office/drawing/2014/main" id="{504B19D1-363B-FF43-05DD-016D9C3AA21D}"/>
              </a:ext>
            </a:extLst>
          </p:cNvPr>
          <p:cNvSpPr/>
          <p:nvPr/>
        </p:nvSpPr>
        <p:spPr>
          <a:xfrm>
            <a:off x="9408674" y="5373238"/>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15" name="Rectangle 114">
            <a:extLst>
              <a:ext uri="{FF2B5EF4-FFF2-40B4-BE49-F238E27FC236}">
                <a16:creationId xmlns:a16="http://schemas.microsoft.com/office/drawing/2014/main" id="{2832B8C8-3A08-0C4C-0647-954DCDB3467A}"/>
              </a:ext>
            </a:extLst>
          </p:cNvPr>
          <p:cNvSpPr/>
          <p:nvPr/>
        </p:nvSpPr>
        <p:spPr>
          <a:xfrm>
            <a:off x="10314678" y="5373238"/>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
        <p:nvSpPr>
          <p:cNvPr id="116" name="Rectangle 115">
            <a:extLst>
              <a:ext uri="{FF2B5EF4-FFF2-40B4-BE49-F238E27FC236}">
                <a16:creationId xmlns:a16="http://schemas.microsoft.com/office/drawing/2014/main" id="{4BADDE93-78EE-ECB4-EEF3-335A282D749E}"/>
              </a:ext>
            </a:extLst>
          </p:cNvPr>
          <p:cNvSpPr/>
          <p:nvPr/>
        </p:nvSpPr>
        <p:spPr>
          <a:xfrm>
            <a:off x="7693241" y="5913399"/>
            <a:ext cx="510818" cy="396261"/>
          </a:xfrm>
          <a:custGeom>
            <a:avLst/>
            <a:gdLst>
              <a:gd name="connsiteX0" fmla="*/ 0 w 510818"/>
              <a:gd name="connsiteY0" fmla="*/ 0 h 396261"/>
              <a:gd name="connsiteX1" fmla="*/ 510818 w 510818"/>
              <a:gd name="connsiteY1" fmla="*/ 0 h 396261"/>
              <a:gd name="connsiteX2" fmla="*/ 510818 w 510818"/>
              <a:gd name="connsiteY2" fmla="*/ 396261 h 396261"/>
              <a:gd name="connsiteX3" fmla="*/ 0 w 510818"/>
              <a:gd name="connsiteY3" fmla="*/ 396261 h 396261"/>
              <a:gd name="connsiteX4" fmla="*/ 0 w 510818"/>
              <a:gd name="connsiteY4" fmla="*/ 0 h 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18" h="396261" fill="none" extrusionOk="0">
                <a:moveTo>
                  <a:pt x="0" y="0"/>
                </a:moveTo>
                <a:cubicBezTo>
                  <a:pt x="131321" y="11709"/>
                  <a:pt x="365672" y="1043"/>
                  <a:pt x="510818" y="0"/>
                </a:cubicBezTo>
                <a:cubicBezTo>
                  <a:pt x="540562" y="97953"/>
                  <a:pt x="516698" y="296436"/>
                  <a:pt x="510818" y="396261"/>
                </a:cubicBezTo>
                <a:cubicBezTo>
                  <a:pt x="320629" y="402636"/>
                  <a:pt x="248504" y="385852"/>
                  <a:pt x="0" y="396261"/>
                </a:cubicBezTo>
                <a:cubicBezTo>
                  <a:pt x="32367" y="315469"/>
                  <a:pt x="-28513" y="134226"/>
                  <a:pt x="0" y="0"/>
                </a:cubicBezTo>
                <a:close/>
              </a:path>
              <a:path w="510818" h="396261" stroke="0" extrusionOk="0">
                <a:moveTo>
                  <a:pt x="0" y="0"/>
                </a:moveTo>
                <a:cubicBezTo>
                  <a:pt x="111815" y="-21375"/>
                  <a:pt x="401413" y="28614"/>
                  <a:pt x="510818" y="0"/>
                </a:cubicBezTo>
                <a:cubicBezTo>
                  <a:pt x="534256" y="59778"/>
                  <a:pt x="485252" y="203626"/>
                  <a:pt x="510818" y="396261"/>
                </a:cubicBezTo>
                <a:cubicBezTo>
                  <a:pt x="258483" y="372539"/>
                  <a:pt x="208031" y="362391"/>
                  <a:pt x="0" y="396261"/>
                </a:cubicBezTo>
                <a:cubicBezTo>
                  <a:pt x="26429" y="257042"/>
                  <a:pt x="10830" y="189145"/>
                  <a:pt x="0" y="0"/>
                </a:cubicBezTo>
                <a:close/>
              </a:path>
            </a:pathLst>
          </a:custGeom>
          <a:solidFill>
            <a:srgbClr val="1F4E79">
              <a:alpha val="85034"/>
            </a:srgbClr>
          </a:solidFill>
          <a:ln>
            <a:solidFill>
              <a:srgbClr val="FFC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N" sz="1100" b="1" dirty="0">
              <a:solidFill>
                <a:srgbClr val="C00000"/>
              </a:solidFill>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User</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Study</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 name="TextBox 1">
            <a:extLst>
              <a:ext uri="{FF2B5EF4-FFF2-40B4-BE49-F238E27FC236}">
                <a16:creationId xmlns:a16="http://schemas.microsoft.com/office/drawing/2014/main" id="{06F60B83-7296-8CDE-70C4-126422E26852}"/>
              </a:ext>
            </a:extLst>
          </p:cNvPr>
          <p:cNvSpPr txBox="1"/>
          <p:nvPr/>
        </p:nvSpPr>
        <p:spPr>
          <a:xfrm>
            <a:off x="801226" y="1172347"/>
            <a:ext cx="4295438" cy="4764024"/>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endParaRPr lang="en-CN" dirty="0"/>
          </a:p>
        </p:txBody>
      </p:sp>
      <p:sp>
        <p:nvSpPr>
          <p:cNvPr id="3" name="TextBox 2">
            <a:extLst>
              <a:ext uri="{FF2B5EF4-FFF2-40B4-BE49-F238E27FC236}">
                <a16:creationId xmlns:a16="http://schemas.microsoft.com/office/drawing/2014/main" id="{CB731455-7C6D-A595-1E39-1D1C45DA4FB6}"/>
              </a:ext>
            </a:extLst>
          </p:cNvPr>
          <p:cNvSpPr txBox="1"/>
          <p:nvPr/>
        </p:nvSpPr>
        <p:spPr>
          <a:xfrm>
            <a:off x="1541929" y="1280160"/>
            <a:ext cx="3206496" cy="369332"/>
          </a:xfrm>
          <a:prstGeom prst="rect">
            <a:avLst/>
          </a:prstGeom>
          <a:noFill/>
        </p:spPr>
        <p:txBody>
          <a:bodyPr wrap="square" rtlCol="0">
            <a:spAutoFit/>
          </a:bodyPr>
          <a:lstStyle/>
          <a:p>
            <a:r>
              <a:rPr lang="en-US" altLang="zh-CN" dirty="0"/>
              <a:t>Summarization</a:t>
            </a:r>
            <a:r>
              <a:rPr lang="zh-CN" altLang="en-US" dirty="0"/>
              <a:t> </a:t>
            </a:r>
            <a:r>
              <a:rPr lang="en-US" altLang="zh-CN" dirty="0"/>
              <a:t>Evaluation</a:t>
            </a:r>
            <a:endParaRPr lang="en-CN" dirty="0"/>
          </a:p>
        </p:txBody>
      </p:sp>
      <p:sp>
        <p:nvSpPr>
          <p:cNvPr id="21" name="TextBox 20">
            <a:extLst>
              <a:ext uri="{FF2B5EF4-FFF2-40B4-BE49-F238E27FC236}">
                <a16:creationId xmlns:a16="http://schemas.microsoft.com/office/drawing/2014/main" id="{903EBA21-EF64-E6AF-495D-E8824143F78D}"/>
              </a:ext>
            </a:extLst>
          </p:cNvPr>
          <p:cNvSpPr txBox="1"/>
          <p:nvPr/>
        </p:nvSpPr>
        <p:spPr>
          <a:xfrm>
            <a:off x="902644" y="1861701"/>
            <a:ext cx="5888710" cy="461665"/>
          </a:xfrm>
          <a:prstGeom prst="rect">
            <a:avLst/>
          </a:prstGeom>
          <a:noFill/>
        </p:spPr>
        <p:txBody>
          <a:bodyPr wrap="square" rtlCol="0">
            <a:spAutoFit/>
          </a:bodyPr>
          <a:lstStyle/>
          <a:p>
            <a:r>
              <a:rPr lang="en-US" altLang="zh-CN" sz="1200" b="1" dirty="0"/>
              <a:t>1.</a:t>
            </a:r>
            <a:r>
              <a:rPr lang="zh-CN" altLang="en-US" sz="1200" b="1" dirty="0"/>
              <a:t> </a:t>
            </a:r>
            <a:r>
              <a:rPr lang="en-US" altLang="zh-CN" sz="1200" b="1" dirty="0"/>
              <a:t>On</a:t>
            </a:r>
            <a:r>
              <a:rPr lang="zh-CN" altLang="en-US" sz="1200" b="1" dirty="0"/>
              <a:t> </a:t>
            </a:r>
            <a:r>
              <a:rPr lang="en-US" altLang="zh-CN" sz="1200" b="1" dirty="0"/>
              <a:t>a</a:t>
            </a:r>
            <a:r>
              <a:rPr lang="zh-CN" altLang="en-US" sz="1200" b="1" dirty="0"/>
              <a:t> </a:t>
            </a:r>
            <a:r>
              <a:rPr lang="en-US" altLang="zh-CN" sz="1200" b="1" dirty="0"/>
              <a:t>scales 1-5:</a:t>
            </a:r>
            <a:r>
              <a:rPr lang="zh-CN" altLang="en-US" sz="1200" b="1" dirty="0"/>
              <a:t> </a:t>
            </a:r>
            <a:r>
              <a:rPr lang="en-US" altLang="zh-CN" sz="1200" b="1" dirty="0"/>
              <a:t>How</a:t>
            </a:r>
            <a:r>
              <a:rPr lang="zh-CN" altLang="en-US" sz="1200" b="1" dirty="0"/>
              <a:t> </a:t>
            </a:r>
            <a:r>
              <a:rPr lang="en-US" altLang="zh-CN" sz="1200" b="1" dirty="0"/>
              <a:t>would</a:t>
            </a:r>
            <a:r>
              <a:rPr lang="zh-CN" altLang="en-US" sz="1200" b="1" dirty="0"/>
              <a:t> </a:t>
            </a:r>
            <a:r>
              <a:rPr lang="en-US" altLang="zh-CN" sz="1200" b="1" dirty="0"/>
              <a:t>you</a:t>
            </a:r>
            <a:r>
              <a:rPr lang="zh-CN" altLang="en-US" sz="1200" b="1" dirty="0"/>
              <a:t> </a:t>
            </a:r>
            <a:r>
              <a:rPr lang="en-US" altLang="zh-CN" sz="1200" b="1" dirty="0"/>
              <a:t>rate</a:t>
            </a:r>
            <a:r>
              <a:rPr lang="zh-CN" altLang="en-US" sz="1200" b="1" dirty="0"/>
              <a:t> </a:t>
            </a:r>
            <a:r>
              <a:rPr lang="en-US" altLang="zh-CN" sz="1200" b="1" dirty="0"/>
              <a:t>the</a:t>
            </a:r>
            <a:r>
              <a:rPr lang="zh-CN" altLang="en-US" sz="1200" b="1" dirty="0"/>
              <a:t> </a:t>
            </a:r>
            <a:r>
              <a:rPr lang="en-US" altLang="zh-CN" sz="1200" b="1" dirty="0"/>
              <a:t>summarization? </a:t>
            </a:r>
          </a:p>
          <a:p>
            <a:endParaRPr lang="en-CN" sz="1200" b="1" dirty="0"/>
          </a:p>
        </p:txBody>
      </p:sp>
      <p:sp>
        <p:nvSpPr>
          <p:cNvPr id="22" name="TextBox 21">
            <a:extLst>
              <a:ext uri="{FF2B5EF4-FFF2-40B4-BE49-F238E27FC236}">
                <a16:creationId xmlns:a16="http://schemas.microsoft.com/office/drawing/2014/main" id="{9EB760AB-0A90-183C-E133-0EC27BC241A3}"/>
              </a:ext>
            </a:extLst>
          </p:cNvPr>
          <p:cNvSpPr txBox="1"/>
          <p:nvPr/>
        </p:nvSpPr>
        <p:spPr>
          <a:xfrm>
            <a:off x="863134" y="3693077"/>
            <a:ext cx="5888710" cy="646331"/>
          </a:xfrm>
          <a:prstGeom prst="rect">
            <a:avLst/>
          </a:prstGeom>
          <a:noFill/>
        </p:spPr>
        <p:txBody>
          <a:bodyPr wrap="square" rtlCol="0">
            <a:spAutoFit/>
          </a:bodyPr>
          <a:lstStyle/>
          <a:p>
            <a:r>
              <a:rPr lang="en-US" altLang="zh-CN" sz="1200" b="1" dirty="0"/>
              <a:t>2.</a:t>
            </a:r>
            <a:r>
              <a:rPr lang="zh-CN" altLang="en-US" sz="1200" b="1" dirty="0"/>
              <a:t> </a:t>
            </a:r>
            <a:r>
              <a:rPr lang="en-US" altLang="zh-CN" sz="1200" b="1" dirty="0"/>
              <a:t>On</a:t>
            </a:r>
            <a:r>
              <a:rPr lang="zh-CN" altLang="en-US" sz="1200" b="1" dirty="0"/>
              <a:t> </a:t>
            </a:r>
            <a:r>
              <a:rPr lang="en-US" altLang="zh-CN" sz="1200" b="1" dirty="0"/>
              <a:t>a</a:t>
            </a:r>
            <a:r>
              <a:rPr lang="zh-CN" altLang="en-US" sz="1200" b="1" dirty="0"/>
              <a:t> </a:t>
            </a:r>
            <a:r>
              <a:rPr lang="en-US" altLang="zh-CN" sz="1200" b="1" dirty="0"/>
              <a:t>scales</a:t>
            </a:r>
            <a:r>
              <a:rPr lang="zh-CN" altLang="en-US" sz="1200" b="1" dirty="0"/>
              <a:t> </a:t>
            </a:r>
            <a:r>
              <a:rPr lang="en-US" altLang="zh-CN" sz="1200" b="1" dirty="0"/>
              <a:t>of</a:t>
            </a:r>
            <a:r>
              <a:rPr lang="zh-CN" altLang="en-US" sz="1200" b="1" dirty="0"/>
              <a:t> </a:t>
            </a:r>
            <a:r>
              <a:rPr lang="en-US" altLang="zh-CN" sz="1200" b="1" dirty="0"/>
              <a:t>1-5:</a:t>
            </a:r>
            <a:r>
              <a:rPr lang="zh-CN" altLang="en-US" sz="1200" b="1" dirty="0"/>
              <a:t> </a:t>
            </a:r>
            <a:r>
              <a:rPr lang="en-US" altLang="zh-CN" sz="1200" b="1" dirty="0"/>
              <a:t>Would</a:t>
            </a:r>
            <a:r>
              <a:rPr lang="zh-CN" altLang="en-US" sz="1200" b="1" dirty="0"/>
              <a:t> </a:t>
            </a:r>
            <a:r>
              <a:rPr lang="en-US" altLang="zh-CN" sz="1200" b="1" dirty="0"/>
              <a:t>you</a:t>
            </a:r>
            <a:r>
              <a:rPr lang="zh-CN" altLang="en-US" sz="1200" b="1" dirty="0"/>
              <a:t> </a:t>
            </a:r>
            <a:r>
              <a:rPr lang="en-US" altLang="zh-CN" sz="1200" b="1" dirty="0"/>
              <a:t>like</a:t>
            </a:r>
            <a:r>
              <a:rPr lang="zh-CN" altLang="en-US" sz="1200" b="1" dirty="0"/>
              <a:t> </a:t>
            </a:r>
            <a:r>
              <a:rPr lang="en-US" altLang="zh-CN" sz="1200" b="1" dirty="0"/>
              <a:t>to</a:t>
            </a:r>
            <a:r>
              <a:rPr lang="zh-CN" altLang="en-US" sz="1200" b="1" dirty="0"/>
              <a:t> </a:t>
            </a:r>
            <a:r>
              <a:rPr lang="en-US" altLang="zh-CN" sz="1200" b="1" dirty="0"/>
              <a:t>have</a:t>
            </a:r>
            <a:r>
              <a:rPr lang="zh-CN" altLang="en-US" sz="1200" b="1" dirty="0"/>
              <a:t> </a:t>
            </a:r>
            <a:r>
              <a:rPr lang="en-US" altLang="zh-CN" sz="1200" b="1" dirty="0"/>
              <a:t>the</a:t>
            </a:r>
            <a:r>
              <a:rPr lang="zh-CN" altLang="en-US" sz="1200" b="1" dirty="0"/>
              <a:t> </a:t>
            </a:r>
            <a:r>
              <a:rPr lang="en-US" altLang="zh-CN" sz="1200" b="1" dirty="0"/>
              <a:t>summarization</a:t>
            </a:r>
          </a:p>
          <a:p>
            <a:r>
              <a:rPr lang="en-US" altLang="zh-CN" sz="1200" b="1" dirty="0"/>
              <a:t>during</a:t>
            </a:r>
            <a:r>
              <a:rPr lang="zh-CN" altLang="en-US" sz="1200" b="1" dirty="0"/>
              <a:t> </a:t>
            </a:r>
            <a:r>
              <a:rPr lang="en-US" altLang="zh-CN" sz="1200" b="1" dirty="0"/>
              <a:t>the</a:t>
            </a:r>
            <a:r>
              <a:rPr lang="zh-CN" altLang="en-US" sz="1200" b="1" dirty="0"/>
              <a:t> </a:t>
            </a:r>
            <a:r>
              <a:rPr lang="en-US" altLang="zh-CN" sz="1200" b="1" dirty="0"/>
              <a:t>recruiting</a:t>
            </a:r>
            <a:r>
              <a:rPr lang="zh-CN" altLang="en-US" sz="1200" b="1" dirty="0"/>
              <a:t> </a:t>
            </a:r>
            <a:r>
              <a:rPr lang="en-US" altLang="zh-CN" sz="1200" b="1" dirty="0"/>
              <a:t>process?</a:t>
            </a:r>
          </a:p>
          <a:p>
            <a:endParaRPr lang="en-CN" sz="1200" b="1" dirty="0"/>
          </a:p>
        </p:txBody>
      </p:sp>
      <p:sp>
        <p:nvSpPr>
          <p:cNvPr id="24" name="Frame 23">
            <a:extLst>
              <a:ext uri="{FF2B5EF4-FFF2-40B4-BE49-F238E27FC236}">
                <a16:creationId xmlns:a16="http://schemas.microsoft.com/office/drawing/2014/main" id="{0253720D-7286-E807-DF09-9304D67F1CCD}"/>
              </a:ext>
            </a:extLst>
          </p:cNvPr>
          <p:cNvSpPr/>
          <p:nvPr/>
        </p:nvSpPr>
        <p:spPr>
          <a:xfrm>
            <a:off x="1010765" y="2237429"/>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5" name="Frame 24">
            <a:extLst>
              <a:ext uri="{FF2B5EF4-FFF2-40B4-BE49-F238E27FC236}">
                <a16:creationId xmlns:a16="http://schemas.microsoft.com/office/drawing/2014/main" id="{F015BD46-6297-BEA7-7251-8A7C14295A79}"/>
              </a:ext>
            </a:extLst>
          </p:cNvPr>
          <p:cNvSpPr/>
          <p:nvPr/>
        </p:nvSpPr>
        <p:spPr>
          <a:xfrm>
            <a:off x="1010765" y="2522202"/>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6" name="Frame 25">
            <a:extLst>
              <a:ext uri="{FF2B5EF4-FFF2-40B4-BE49-F238E27FC236}">
                <a16:creationId xmlns:a16="http://schemas.microsoft.com/office/drawing/2014/main" id="{AD8268E5-FCAD-1872-C38F-28E24BFBEDB5}"/>
              </a:ext>
            </a:extLst>
          </p:cNvPr>
          <p:cNvSpPr/>
          <p:nvPr/>
        </p:nvSpPr>
        <p:spPr>
          <a:xfrm>
            <a:off x="1010765" y="2806975"/>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7" name="Frame 26">
            <a:extLst>
              <a:ext uri="{FF2B5EF4-FFF2-40B4-BE49-F238E27FC236}">
                <a16:creationId xmlns:a16="http://schemas.microsoft.com/office/drawing/2014/main" id="{656FC4B5-AA26-041E-3EAB-D2F9D520454A}"/>
              </a:ext>
            </a:extLst>
          </p:cNvPr>
          <p:cNvSpPr/>
          <p:nvPr/>
        </p:nvSpPr>
        <p:spPr>
          <a:xfrm>
            <a:off x="1010765" y="3088156"/>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8" name="Frame 27">
            <a:extLst>
              <a:ext uri="{FF2B5EF4-FFF2-40B4-BE49-F238E27FC236}">
                <a16:creationId xmlns:a16="http://schemas.microsoft.com/office/drawing/2014/main" id="{FC2F5EFB-1100-1DEC-03EE-3E4ECEC86F11}"/>
              </a:ext>
            </a:extLst>
          </p:cNvPr>
          <p:cNvSpPr/>
          <p:nvPr/>
        </p:nvSpPr>
        <p:spPr>
          <a:xfrm>
            <a:off x="1010765" y="3372524"/>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29" name="TextBox 28">
            <a:extLst>
              <a:ext uri="{FF2B5EF4-FFF2-40B4-BE49-F238E27FC236}">
                <a16:creationId xmlns:a16="http://schemas.microsoft.com/office/drawing/2014/main" id="{A4281A44-1118-CCDC-90D8-8211EFA7C028}"/>
              </a:ext>
            </a:extLst>
          </p:cNvPr>
          <p:cNvSpPr txBox="1"/>
          <p:nvPr/>
        </p:nvSpPr>
        <p:spPr>
          <a:xfrm>
            <a:off x="1295063" y="2273965"/>
            <a:ext cx="2303878" cy="261610"/>
          </a:xfrm>
          <a:prstGeom prst="rect">
            <a:avLst/>
          </a:prstGeom>
          <a:noFill/>
        </p:spPr>
        <p:txBody>
          <a:bodyPr wrap="square" rtlCol="0">
            <a:spAutoFit/>
          </a:bodyPr>
          <a:lstStyle/>
          <a:p>
            <a:r>
              <a:rPr lang="en-US" altLang="zh-CN" sz="1100" b="1" dirty="0"/>
              <a:t>1</a:t>
            </a:r>
            <a:r>
              <a:rPr lang="zh-CN" altLang="en-US" sz="1100" b="1" dirty="0"/>
              <a:t> </a:t>
            </a:r>
            <a:r>
              <a:rPr lang="en-US" altLang="zh-CN" sz="1100" b="1" dirty="0"/>
              <a:t>(Does</a:t>
            </a:r>
            <a:r>
              <a:rPr lang="zh-CN" altLang="en-US" sz="1100" b="1" dirty="0"/>
              <a:t> </a:t>
            </a:r>
            <a:r>
              <a:rPr lang="en-US" altLang="zh-CN" sz="1100" b="1" dirty="0"/>
              <a:t>not</a:t>
            </a:r>
            <a:r>
              <a:rPr lang="zh-CN" altLang="en-US" sz="1100" b="1" dirty="0"/>
              <a:t> </a:t>
            </a:r>
            <a:r>
              <a:rPr lang="en-US" altLang="zh-CN" sz="1100" b="1" dirty="0"/>
              <a:t>Match)</a:t>
            </a:r>
            <a:endParaRPr lang="en-CN" sz="1100" b="1" dirty="0"/>
          </a:p>
        </p:txBody>
      </p:sp>
      <p:sp>
        <p:nvSpPr>
          <p:cNvPr id="30" name="TextBox 29">
            <a:extLst>
              <a:ext uri="{FF2B5EF4-FFF2-40B4-BE49-F238E27FC236}">
                <a16:creationId xmlns:a16="http://schemas.microsoft.com/office/drawing/2014/main" id="{8CD02AEE-E9FF-2262-1914-62402B6A6D90}"/>
              </a:ext>
            </a:extLst>
          </p:cNvPr>
          <p:cNvSpPr txBox="1"/>
          <p:nvPr/>
        </p:nvSpPr>
        <p:spPr>
          <a:xfrm>
            <a:off x="1295063" y="2581901"/>
            <a:ext cx="2303878" cy="261610"/>
          </a:xfrm>
          <a:prstGeom prst="rect">
            <a:avLst/>
          </a:prstGeom>
          <a:noFill/>
        </p:spPr>
        <p:txBody>
          <a:bodyPr wrap="square" rtlCol="0">
            <a:spAutoFit/>
          </a:bodyPr>
          <a:lstStyle/>
          <a:p>
            <a:r>
              <a:rPr lang="en-US" altLang="zh-CN" sz="1100" b="1" dirty="0"/>
              <a:t>2</a:t>
            </a:r>
            <a:endParaRPr lang="en-CN" sz="1100" b="1" dirty="0"/>
          </a:p>
        </p:txBody>
      </p:sp>
      <p:sp>
        <p:nvSpPr>
          <p:cNvPr id="31" name="TextBox 30">
            <a:extLst>
              <a:ext uri="{FF2B5EF4-FFF2-40B4-BE49-F238E27FC236}">
                <a16:creationId xmlns:a16="http://schemas.microsoft.com/office/drawing/2014/main" id="{2D55498E-396C-227E-0909-3EF8B86B3DD1}"/>
              </a:ext>
            </a:extLst>
          </p:cNvPr>
          <p:cNvSpPr txBox="1"/>
          <p:nvPr/>
        </p:nvSpPr>
        <p:spPr>
          <a:xfrm>
            <a:off x="1295063" y="2827582"/>
            <a:ext cx="2303878" cy="261610"/>
          </a:xfrm>
          <a:prstGeom prst="rect">
            <a:avLst/>
          </a:prstGeom>
          <a:noFill/>
        </p:spPr>
        <p:txBody>
          <a:bodyPr wrap="square" rtlCol="0">
            <a:spAutoFit/>
          </a:bodyPr>
          <a:lstStyle/>
          <a:p>
            <a:r>
              <a:rPr lang="en-US" altLang="zh-CN" sz="1100" b="1" dirty="0"/>
              <a:t>3</a:t>
            </a:r>
            <a:endParaRPr lang="en-CN" sz="1100" b="1" dirty="0"/>
          </a:p>
        </p:txBody>
      </p:sp>
      <p:sp>
        <p:nvSpPr>
          <p:cNvPr id="32" name="TextBox 31">
            <a:extLst>
              <a:ext uri="{FF2B5EF4-FFF2-40B4-BE49-F238E27FC236}">
                <a16:creationId xmlns:a16="http://schemas.microsoft.com/office/drawing/2014/main" id="{7E31BCC9-5143-1CFB-6186-ACDBCDEA98A8}"/>
              </a:ext>
            </a:extLst>
          </p:cNvPr>
          <p:cNvSpPr txBox="1"/>
          <p:nvPr/>
        </p:nvSpPr>
        <p:spPr>
          <a:xfrm>
            <a:off x="1295063" y="3099008"/>
            <a:ext cx="2303878" cy="261610"/>
          </a:xfrm>
          <a:prstGeom prst="rect">
            <a:avLst/>
          </a:prstGeom>
          <a:noFill/>
        </p:spPr>
        <p:txBody>
          <a:bodyPr wrap="square" rtlCol="0">
            <a:spAutoFit/>
          </a:bodyPr>
          <a:lstStyle/>
          <a:p>
            <a:r>
              <a:rPr lang="en-US" altLang="zh-CN" sz="1100" b="1" dirty="0"/>
              <a:t>4</a:t>
            </a:r>
            <a:endParaRPr lang="en-CN" sz="1100" b="1" dirty="0"/>
          </a:p>
        </p:txBody>
      </p:sp>
      <p:sp>
        <p:nvSpPr>
          <p:cNvPr id="33" name="TextBox 32">
            <a:extLst>
              <a:ext uri="{FF2B5EF4-FFF2-40B4-BE49-F238E27FC236}">
                <a16:creationId xmlns:a16="http://schemas.microsoft.com/office/drawing/2014/main" id="{BD5982B1-C938-FE93-75C7-9BC65B7635D3}"/>
              </a:ext>
            </a:extLst>
          </p:cNvPr>
          <p:cNvSpPr txBox="1"/>
          <p:nvPr/>
        </p:nvSpPr>
        <p:spPr>
          <a:xfrm>
            <a:off x="1295063" y="3373448"/>
            <a:ext cx="2303878" cy="261610"/>
          </a:xfrm>
          <a:prstGeom prst="rect">
            <a:avLst/>
          </a:prstGeom>
          <a:noFill/>
        </p:spPr>
        <p:txBody>
          <a:bodyPr wrap="square" rtlCol="0">
            <a:spAutoFit/>
          </a:bodyPr>
          <a:lstStyle/>
          <a:p>
            <a:r>
              <a:rPr lang="en-US" altLang="zh-CN" sz="1100" b="1" dirty="0"/>
              <a:t>5</a:t>
            </a:r>
            <a:r>
              <a:rPr lang="zh-CN" altLang="en-US" sz="1100" b="1" dirty="0"/>
              <a:t> </a:t>
            </a:r>
            <a:r>
              <a:rPr lang="en-US" altLang="zh-CN" sz="1100" b="1" dirty="0"/>
              <a:t>(Very</a:t>
            </a:r>
            <a:r>
              <a:rPr lang="zh-CN" altLang="en-US" sz="1100" b="1" dirty="0"/>
              <a:t> </a:t>
            </a:r>
            <a:r>
              <a:rPr lang="en-US" altLang="zh-CN" sz="1100" b="1" dirty="0"/>
              <a:t>Match)</a:t>
            </a:r>
            <a:endParaRPr lang="en-CN" sz="1100" b="1" dirty="0"/>
          </a:p>
        </p:txBody>
      </p:sp>
      <p:sp>
        <p:nvSpPr>
          <p:cNvPr id="34" name="Frame 33">
            <a:extLst>
              <a:ext uri="{FF2B5EF4-FFF2-40B4-BE49-F238E27FC236}">
                <a16:creationId xmlns:a16="http://schemas.microsoft.com/office/drawing/2014/main" id="{34004F78-678E-4533-FD57-FFBECE3CEF13}"/>
              </a:ext>
            </a:extLst>
          </p:cNvPr>
          <p:cNvSpPr/>
          <p:nvPr/>
        </p:nvSpPr>
        <p:spPr>
          <a:xfrm>
            <a:off x="1010765" y="4219148"/>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35" name="Frame 34">
            <a:extLst>
              <a:ext uri="{FF2B5EF4-FFF2-40B4-BE49-F238E27FC236}">
                <a16:creationId xmlns:a16="http://schemas.microsoft.com/office/drawing/2014/main" id="{94938BC0-783B-C864-15C0-B39E8CA2D0F5}"/>
              </a:ext>
            </a:extLst>
          </p:cNvPr>
          <p:cNvSpPr/>
          <p:nvPr/>
        </p:nvSpPr>
        <p:spPr>
          <a:xfrm>
            <a:off x="1010765" y="4503921"/>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36" name="Frame 35">
            <a:extLst>
              <a:ext uri="{FF2B5EF4-FFF2-40B4-BE49-F238E27FC236}">
                <a16:creationId xmlns:a16="http://schemas.microsoft.com/office/drawing/2014/main" id="{080173D5-1F0E-CCCB-649C-F6504EB0CF82}"/>
              </a:ext>
            </a:extLst>
          </p:cNvPr>
          <p:cNvSpPr/>
          <p:nvPr/>
        </p:nvSpPr>
        <p:spPr>
          <a:xfrm>
            <a:off x="1010765" y="4788694"/>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37" name="Frame 36">
            <a:extLst>
              <a:ext uri="{FF2B5EF4-FFF2-40B4-BE49-F238E27FC236}">
                <a16:creationId xmlns:a16="http://schemas.microsoft.com/office/drawing/2014/main" id="{6836CE17-F348-2772-D48A-42B3D23C24C2}"/>
              </a:ext>
            </a:extLst>
          </p:cNvPr>
          <p:cNvSpPr/>
          <p:nvPr/>
        </p:nvSpPr>
        <p:spPr>
          <a:xfrm>
            <a:off x="1010765" y="5069875"/>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38" name="Frame 37">
            <a:extLst>
              <a:ext uri="{FF2B5EF4-FFF2-40B4-BE49-F238E27FC236}">
                <a16:creationId xmlns:a16="http://schemas.microsoft.com/office/drawing/2014/main" id="{C69B3D85-C2B0-BD65-1883-867C04EADF61}"/>
              </a:ext>
            </a:extLst>
          </p:cNvPr>
          <p:cNvSpPr/>
          <p:nvPr/>
        </p:nvSpPr>
        <p:spPr>
          <a:xfrm>
            <a:off x="1010765" y="5354243"/>
            <a:ext cx="182880" cy="212209"/>
          </a:xfrm>
          <a:prstGeom prst="frame">
            <a:avLst/>
          </a:prstGeom>
          <a:solidFill>
            <a:schemeClr val="tx1">
              <a:alpha val="44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39" name="TextBox 38">
            <a:extLst>
              <a:ext uri="{FF2B5EF4-FFF2-40B4-BE49-F238E27FC236}">
                <a16:creationId xmlns:a16="http://schemas.microsoft.com/office/drawing/2014/main" id="{5DC1E614-EAEF-0D85-7FBD-AAE3D9EA3797}"/>
              </a:ext>
            </a:extLst>
          </p:cNvPr>
          <p:cNvSpPr txBox="1"/>
          <p:nvPr/>
        </p:nvSpPr>
        <p:spPr>
          <a:xfrm>
            <a:off x="1295063" y="4255684"/>
            <a:ext cx="2303878" cy="261610"/>
          </a:xfrm>
          <a:prstGeom prst="rect">
            <a:avLst/>
          </a:prstGeom>
          <a:noFill/>
        </p:spPr>
        <p:txBody>
          <a:bodyPr wrap="square" rtlCol="0">
            <a:spAutoFit/>
          </a:bodyPr>
          <a:lstStyle/>
          <a:p>
            <a:r>
              <a:rPr lang="en-US" altLang="zh-CN" sz="1100" b="1" dirty="0"/>
              <a:t>1</a:t>
            </a:r>
            <a:r>
              <a:rPr lang="zh-CN" altLang="en-US" sz="1100" b="1" dirty="0"/>
              <a:t> </a:t>
            </a:r>
            <a:r>
              <a:rPr lang="en-US" altLang="zh-CN" sz="1100" b="1" dirty="0"/>
              <a:t>(Does</a:t>
            </a:r>
            <a:r>
              <a:rPr lang="zh-CN" altLang="en-US" sz="1100" b="1" dirty="0"/>
              <a:t> </a:t>
            </a:r>
            <a:r>
              <a:rPr lang="en-US" altLang="zh-CN" sz="1100" b="1" dirty="0"/>
              <a:t>not</a:t>
            </a:r>
            <a:r>
              <a:rPr lang="zh-CN" altLang="en-US" sz="1100" b="1" dirty="0"/>
              <a:t> </a:t>
            </a:r>
            <a:r>
              <a:rPr lang="en-US" altLang="zh-CN" sz="1100" b="1" dirty="0"/>
              <a:t>Match)</a:t>
            </a:r>
            <a:endParaRPr lang="en-CN" sz="1100" b="1" dirty="0"/>
          </a:p>
        </p:txBody>
      </p:sp>
      <p:sp>
        <p:nvSpPr>
          <p:cNvPr id="40" name="TextBox 39">
            <a:extLst>
              <a:ext uri="{FF2B5EF4-FFF2-40B4-BE49-F238E27FC236}">
                <a16:creationId xmlns:a16="http://schemas.microsoft.com/office/drawing/2014/main" id="{E52F938C-4CEA-CA65-FD29-5CF0CB9E5860}"/>
              </a:ext>
            </a:extLst>
          </p:cNvPr>
          <p:cNvSpPr txBox="1"/>
          <p:nvPr/>
        </p:nvSpPr>
        <p:spPr>
          <a:xfrm>
            <a:off x="1295063" y="4563620"/>
            <a:ext cx="2303878" cy="261610"/>
          </a:xfrm>
          <a:prstGeom prst="rect">
            <a:avLst/>
          </a:prstGeom>
          <a:noFill/>
        </p:spPr>
        <p:txBody>
          <a:bodyPr wrap="square" rtlCol="0">
            <a:spAutoFit/>
          </a:bodyPr>
          <a:lstStyle/>
          <a:p>
            <a:r>
              <a:rPr lang="en-US" altLang="zh-CN" sz="1100" b="1" dirty="0"/>
              <a:t>2</a:t>
            </a:r>
            <a:endParaRPr lang="en-CN" sz="1100" b="1" dirty="0"/>
          </a:p>
        </p:txBody>
      </p:sp>
      <p:sp>
        <p:nvSpPr>
          <p:cNvPr id="41" name="TextBox 40">
            <a:extLst>
              <a:ext uri="{FF2B5EF4-FFF2-40B4-BE49-F238E27FC236}">
                <a16:creationId xmlns:a16="http://schemas.microsoft.com/office/drawing/2014/main" id="{D13A5568-8B00-C664-D042-62A0144C93E3}"/>
              </a:ext>
            </a:extLst>
          </p:cNvPr>
          <p:cNvSpPr txBox="1"/>
          <p:nvPr/>
        </p:nvSpPr>
        <p:spPr>
          <a:xfrm>
            <a:off x="1295063" y="4809301"/>
            <a:ext cx="2303878" cy="261610"/>
          </a:xfrm>
          <a:prstGeom prst="rect">
            <a:avLst/>
          </a:prstGeom>
          <a:noFill/>
        </p:spPr>
        <p:txBody>
          <a:bodyPr wrap="square" rtlCol="0">
            <a:spAutoFit/>
          </a:bodyPr>
          <a:lstStyle/>
          <a:p>
            <a:r>
              <a:rPr lang="en-US" altLang="zh-CN" sz="1100" b="1" dirty="0"/>
              <a:t>3</a:t>
            </a:r>
            <a:endParaRPr lang="en-CN" sz="1100" b="1" dirty="0"/>
          </a:p>
        </p:txBody>
      </p:sp>
      <p:sp>
        <p:nvSpPr>
          <p:cNvPr id="42" name="TextBox 41">
            <a:extLst>
              <a:ext uri="{FF2B5EF4-FFF2-40B4-BE49-F238E27FC236}">
                <a16:creationId xmlns:a16="http://schemas.microsoft.com/office/drawing/2014/main" id="{3AB70176-6A6E-2440-4C44-F53F0DEE25CB}"/>
              </a:ext>
            </a:extLst>
          </p:cNvPr>
          <p:cNvSpPr txBox="1"/>
          <p:nvPr/>
        </p:nvSpPr>
        <p:spPr>
          <a:xfrm>
            <a:off x="1295063" y="5080727"/>
            <a:ext cx="2303878" cy="261610"/>
          </a:xfrm>
          <a:prstGeom prst="rect">
            <a:avLst/>
          </a:prstGeom>
          <a:noFill/>
        </p:spPr>
        <p:txBody>
          <a:bodyPr wrap="square" rtlCol="0">
            <a:spAutoFit/>
          </a:bodyPr>
          <a:lstStyle/>
          <a:p>
            <a:r>
              <a:rPr lang="en-US" altLang="zh-CN" sz="1100" b="1" dirty="0"/>
              <a:t>4</a:t>
            </a:r>
            <a:endParaRPr lang="en-CN" sz="1100" b="1" dirty="0"/>
          </a:p>
        </p:txBody>
      </p:sp>
      <p:sp>
        <p:nvSpPr>
          <p:cNvPr id="43" name="TextBox 42">
            <a:extLst>
              <a:ext uri="{FF2B5EF4-FFF2-40B4-BE49-F238E27FC236}">
                <a16:creationId xmlns:a16="http://schemas.microsoft.com/office/drawing/2014/main" id="{71A6D347-9648-B225-798A-7AF984DE11B2}"/>
              </a:ext>
            </a:extLst>
          </p:cNvPr>
          <p:cNvSpPr txBox="1"/>
          <p:nvPr/>
        </p:nvSpPr>
        <p:spPr>
          <a:xfrm>
            <a:off x="1295063" y="5355167"/>
            <a:ext cx="2303878" cy="261610"/>
          </a:xfrm>
          <a:prstGeom prst="rect">
            <a:avLst/>
          </a:prstGeom>
          <a:noFill/>
        </p:spPr>
        <p:txBody>
          <a:bodyPr wrap="square" rtlCol="0">
            <a:spAutoFit/>
          </a:bodyPr>
          <a:lstStyle/>
          <a:p>
            <a:r>
              <a:rPr lang="en-US" altLang="zh-CN" sz="1100" b="1" dirty="0"/>
              <a:t>5</a:t>
            </a:r>
            <a:r>
              <a:rPr lang="zh-CN" altLang="en-US" sz="1100" b="1" dirty="0"/>
              <a:t> </a:t>
            </a:r>
            <a:r>
              <a:rPr lang="en-US" altLang="zh-CN" sz="1100" b="1" dirty="0"/>
              <a:t>(Very</a:t>
            </a:r>
            <a:r>
              <a:rPr lang="zh-CN" altLang="en-US" sz="1100" b="1" dirty="0"/>
              <a:t> </a:t>
            </a:r>
            <a:r>
              <a:rPr lang="en-US" altLang="zh-CN" sz="1100" b="1" dirty="0"/>
              <a:t>Match)</a:t>
            </a:r>
            <a:endParaRPr lang="en-CN" sz="1100" b="1" dirty="0"/>
          </a:p>
        </p:txBody>
      </p:sp>
      <p:sp>
        <p:nvSpPr>
          <p:cNvPr id="44" name="Shape 109">
            <a:extLst>
              <a:ext uri="{FF2B5EF4-FFF2-40B4-BE49-F238E27FC236}">
                <a16:creationId xmlns:a16="http://schemas.microsoft.com/office/drawing/2014/main" id="{0D7FA4ED-3709-9095-5735-5B92BC12AEFB}"/>
              </a:ext>
            </a:extLst>
          </p:cNvPr>
          <p:cNvSpPr/>
          <p:nvPr/>
        </p:nvSpPr>
        <p:spPr>
          <a:xfrm>
            <a:off x="6405389" y="2400594"/>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5" name="Shape 109">
            <a:extLst>
              <a:ext uri="{FF2B5EF4-FFF2-40B4-BE49-F238E27FC236}">
                <a16:creationId xmlns:a16="http://schemas.microsoft.com/office/drawing/2014/main" id="{0953CADE-C581-213B-F347-A3C8170B871E}"/>
              </a:ext>
            </a:extLst>
          </p:cNvPr>
          <p:cNvSpPr/>
          <p:nvPr/>
        </p:nvSpPr>
        <p:spPr>
          <a:xfrm>
            <a:off x="6405389" y="3752402"/>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6" name="Shape 109">
            <a:extLst>
              <a:ext uri="{FF2B5EF4-FFF2-40B4-BE49-F238E27FC236}">
                <a16:creationId xmlns:a16="http://schemas.microsoft.com/office/drawing/2014/main" id="{00C3B327-F93C-D6C6-AF6A-4ADD707D35B8}"/>
              </a:ext>
            </a:extLst>
          </p:cNvPr>
          <p:cNvSpPr/>
          <p:nvPr/>
        </p:nvSpPr>
        <p:spPr>
          <a:xfrm>
            <a:off x="6405389" y="5104210"/>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7" name="TextBox 46">
            <a:extLst>
              <a:ext uri="{FF2B5EF4-FFF2-40B4-BE49-F238E27FC236}">
                <a16:creationId xmlns:a16="http://schemas.microsoft.com/office/drawing/2014/main" id="{4CAD0B3B-EAF6-144E-F63B-0B2964DC648F}"/>
              </a:ext>
            </a:extLst>
          </p:cNvPr>
          <p:cNvSpPr txBox="1"/>
          <p:nvPr/>
        </p:nvSpPr>
        <p:spPr>
          <a:xfrm>
            <a:off x="6432239" y="1788565"/>
            <a:ext cx="5759761" cy="307777"/>
          </a:xfrm>
          <a:prstGeom prst="rect">
            <a:avLst/>
          </a:prstGeom>
          <a:noFill/>
        </p:spPr>
        <p:txBody>
          <a:bodyPr wrap="square" rtlCol="0">
            <a:spAutoFit/>
          </a:bodyPr>
          <a:lstStyle/>
          <a:p>
            <a:r>
              <a:rPr lang="zh-CN" altLang="en-US" sz="1400" dirty="0"/>
              <a:t>***</a:t>
            </a:r>
            <a:r>
              <a:rPr lang="en-US" altLang="zh-CN" sz="1400" dirty="0"/>
              <a:t>Each</a:t>
            </a:r>
            <a:r>
              <a:rPr lang="zh-CN" altLang="en-US" sz="1400" dirty="0"/>
              <a:t> </a:t>
            </a:r>
            <a:r>
              <a:rPr lang="en-US" altLang="zh-CN" sz="1400" dirty="0"/>
              <a:t>Participant</a:t>
            </a:r>
            <a:r>
              <a:rPr lang="zh-CN" altLang="en-US" sz="1400" dirty="0"/>
              <a:t> </a:t>
            </a:r>
            <a:r>
              <a:rPr lang="en-US" altLang="zh-CN" sz="1400" dirty="0"/>
              <a:t>was</a:t>
            </a:r>
            <a:r>
              <a:rPr lang="zh-CN" altLang="en-US" sz="1400" dirty="0"/>
              <a:t> </a:t>
            </a:r>
            <a:r>
              <a:rPr lang="en-US" altLang="zh-CN" sz="1400" dirty="0"/>
              <a:t>given</a:t>
            </a:r>
            <a:r>
              <a:rPr lang="zh-CN" altLang="en-US" sz="1400" dirty="0"/>
              <a:t> </a:t>
            </a:r>
            <a:r>
              <a:rPr lang="en-US" altLang="zh-CN" sz="1400" dirty="0"/>
              <a:t>10</a:t>
            </a:r>
            <a:r>
              <a:rPr lang="zh-CN" altLang="en-US" sz="1400" dirty="0"/>
              <a:t> </a:t>
            </a:r>
            <a:r>
              <a:rPr lang="en-US" altLang="zh-CN" sz="1400" dirty="0"/>
              <a:t>random</a:t>
            </a:r>
            <a:r>
              <a:rPr lang="zh-CN" altLang="en-US" sz="1400" dirty="0"/>
              <a:t> </a:t>
            </a:r>
            <a:r>
              <a:rPr lang="en-US" altLang="zh-CN" sz="1400" dirty="0"/>
              <a:t>summarization</a:t>
            </a:r>
            <a:r>
              <a:rPr lang="zh-CN" altLang="en-US" sz="1400" dirty="0"/>
              <a:t> </a:t>
            </a:r>
            <a:r>
              <a:rPr lang="en-US" altLang="zh-CN" sz="1400" dirty="0"/>
              <a:t>during</a:t>
            </a:r>
            <a:r>
              <a:rPr lang="zh-CN" altLang="en-US" sz="1400" dirty="0"/>
              <a:t> </a:t>
            </a:r>
            <a:r>
              <a:rPr lang="en-US" altLang="zh-CN" sz="1400" dirty="0"/>
              <a:t>the</a:t>
            </a:r>
            <a:r>
              <a:rPr lang="zh-CN" altLang="en-US" sz="1400" dirty="0"/>
              <a:t> </a:t>
            </a:r>
            <a:r>
              <a:rPr lang="en-US" altLang="zh-CN" sz="1400" dirty="0"/>
              <a:t>survey</a:t>
            </a:r>
            <a:endParaRPr lang="en-CN" sz="1400" dirty="0"/>
          </a:p>
        </p:txBody>
      </p:sp>
      <p:sp>
        <p:nvSpPr>
          <p:cNvPr id="48" name="TextBox 47">
            <a:extLst>
              <a:ext uri="{FF2B5EF4-FFF2-40B4-BE49-F238E27FC236}">
                <a16:creationId xmlns:a16="http://schemas.microsoft.com/office/drawing/2014/main" id="{FEFB6FF6-6E12-3075-CF13-96C4B8180EA4}"/>
              </a:ext>
            </a:extLst>
          </p:cNvPr>
          <p:cNvSpPr txBox="1"/>
          <p:nvPr/>
        </p:nvSpPr>
        <p:spPr>
          <a:xfrm>
            <a:off x="8609845" y="1249382"/>
            <a:ext cx="938784" cy="400110"/>
          </a:xfrm>
          <a:prstGeom prst="rect">
            <a:avLst/>
          </a:prstGeom>
          <a:noFill/>
        </p:spPr>
        <p:txBody>
          <a:bodyPr wrap="square" rtlCol="0">
            <a:spAutoFit/>
          </a:bodyPr>
          <a:lstStyle/>
          <a:p>
            <a:r>
              <a:rPr lang="en-US" altLang="zh-CN" sz="2000" b="1" dirty="0">
                <a:solidFill>
                  <a:srgbClr val="1F4E79"/>
                </a:solidFill>
              </a:rPr>
              <a:t>Result</a:t>
            </a:r>
            <a:endParaRPr lang="en-CN" sz="2000" b="1" dirty="0">
              <a:solidFill>
                <a:srgbClr val="1F4E79"/>
              </a:solidFill>
            </a:endParaRPr>
          </a:p>
        </p:txBody>
      </p:sp>
      <p:sp>
        <p:nvSpPr>
          <p:cNvPr id="49" name="TextBox 48">
            <a:extLst>
              <a:ext uri="{FF2B5EF4-FFF2-40B4-BE49-F238E27FC236}">
                <a16:creationId xmlns:a16="http://schemas.microsoft.com/office/drawing/2014/main" id="{52F20781-E191-1BF0-245C-8ADA738F99EF}"/>
              </a:ext>
            </a:extLst>
          </p:cNvPr>
          <p:cNvSpPr txBox="1"/>
          <p:nvPr/>
        </p:nvSpPr>
        <p:spPr>
          <a:xfrm>
            <a:off x="7156298" y="2619833"/>
            <a:ext cx="5298931" cy="338554"/>
          </a:xfrm>
          <a:prstGeom prst="rect">
            <a:avLst/>
          </a:prstGeom>
          <a:noFill/>
        </p:spPr>
        <p:txBody>
          <a:bodyPr wrap="square" rtlCol="0">
            <a:spAutoFit/>
          </a:bodyPr>
          <a:lstStyle/>
          <a:p>
            <a:r>
              <a:rPr lang="en-US" altLang="zh-CN" sz="1600" b="1" dirty="0"/>
              <a:t>The</a:t>
            </a:r>
            <a:r>
              <a:rPr lang="zh-CN" altLang="en-US" sz="1600" b="1" dirty="0"/>
              <a:t> </a:t>
            </a:r>
            <a:r>
              <a:rPr lang="en-US" altLang="zh-CN" sz="1600" b="1" dirty="0"/>
              <a:t>Summarization</a:t>
            </a:r>
            <a:r>
              <a:rPr lang="zh-CN" altLang="en-US" sz="1600" b="1" dirty="0"/>
              <a:t> </a:t>
            </a:r>
            <a:r>
              <a:rPr lang="en-US" altLang="zh-CN" sz="1600" b="1" dirty="0"/>
              <a:t>Obtain</a:t>
            </a:r>
            <a:r>
              <a:rPr lang="zh-CN" altLang="en-US" sz="1600" b="1" dirty="0"/>
              <a:t> </a:t>
            </a:r>
            <a:r>
              <a:rPr lang="en-US" altLang="zh-CN" sz="1600" b="1" dirty="0"/>
              <a:t>an</a:t>
            </a:r>
            <a:r>
              <a:rPr lang="zh-CN" altLang="en-US" sz="1600" b="1" dirty="0"/>
              <a:t> </a:t>
            </a:r>
            <a:r>
              <a:rPr lang="en-US" altLang="zh-CN" sz="1600" b="1" dirty="0"/>
              <a:t>Average</a:t>
            </a:r>
            <a:r>
              <a:rPr lang="zh-CN" altLang="en-US" sz="1600" b="1" dirty="0"/>
              <a:t> </a:t>
            </a:r>
            <a:r>
              <a:rPr lang="en-US" altLang="zh-CN" sz="1600" b="1" dirty="0"/>
              <a:t>of</a:t>
            </a:r>
            <a:r>
              <a:rPr lang="zh-CN" altLang="en-US" sz="1600" b="1" dirty="0"/>
              <a:t> </a:t>
            </a:r>
            <a:r>
              <a:rPr lang="en-US" altLang="zh-CN" sz="1600" b="1" dirty="0"/>
              <a:t>4.2</a:t>
            </a:r>
            <a:r>
              <a:rPr lang="zh-CN" altLang="en-US" sz="1600" b="1" dirty="0"/>
              <a:t> </a:t>
            </a:r>
            <a:r>
              <a:rPr lang="en-US" altLang="zh-CN" sz="1600" b="1" dirty="0"/>
              <a:t>/</a:t>
            </a:r>
            <a:r>
              <a:rPr lang="zh-CN" altLang="en-US" sz="1600" b="1" dirty="0"/>
              <a:t> </a:t>
            </a:r>
            <a:r>
              <a:rPr lang="en-US" altLang="zh-CN" sz="1600" b="1" dirty="0"/>
              <a:t>5.0</a:t>
            </a:r>
            <a:r>
              <a:rPr lang="zh-CN" altLang="en-US" sz="1600" b="1" dirty="0"/>
              <a:t> </a:t>
            </a:r>
            <a:endParaRPr lang="en-CN" sz="1600" b="1" dirty="0"/>
          </a:p>
        </p:txBody>
      </p:sp>
      <p:sp>
        <p:nvSpPr>
          <p:cNvPr id="50" name="TextBox 49">
            <a:extLst>
              <a:ext uri="{FF2B5EF4-FFF2-40B4-BE49-F238E27FC236}">
                <a16:creationId xmlns:a16="http://schemas.microsoft.com/office/drawing/2014/main" id="{A4FC33AB-EFD4-CD7E-4355-592A476CB8DF}"/>
              </a:ext>
            </a:extLst>
          </p:cNvPr>
          <p:cNvSpPr txBox="1"/>
          <p:nvPr/>
        </p:nvSpPr>
        <p:spPr>
          <a:xfrm>
            <a:off x="7156298" y="3899614"/>
            <a:ext cx="5298931" cy="584775"/>
          </a:xfrm>
          <a:prstGeom prst="rect">
            <a:avLst/>
          </a:prstGeom>
          <a:noFill/>
        </p:spPr>
        <p:txBody>
          <a:bodyPr wrap="square" rtlCol="0">
            <a:spAutoFit/>
          </a:bodyPr>
          <a:lstStyle/>
          <a:p>
            <a:r>
              <a:rPr lang="en-US" altLang="zh-CN" sz="1600" b="1" dirty="0"/>
              <a:t>About</a:t>
            </a:r>
            <a:r>
              <a:rPr lang="zh-CN" altLang="en-US" sz="1600" b="1" dirty="0"/>
              <a:t> </a:t>
            </a:r>
            <a:r>
              <a:rPr lang="en-US" altLang="zh-CN" sz="1600" b="1" dirty="0"/>
              <a:t>90%</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Participants</a:t>
            </a:r>
            <a:r>
              <a:rPr lang="zh-CN" altLang="en-US" sz="1600" b="1" dirty="0"/>
              <a:t> </a:t>
            </a:r>
            <a:r>
              <a:rPr lang="en-US" altLang="zh-CN" sz="1600" b="1" dirty="0"/>
              <a:t>Would</a:t>
            </a:r>
            <a:r>
              <a:rPr lang="zh-CN" altLang="en-US" sz="1600" b="1" dirty="0"/>
              <a:t> </a:t>
            </a:r>
            <a:r>
              <a:rPr lang="en-US" altLang="zh-CN" sz="1600" b="1" dirty="0"/>
              <a:t>Like</a:t>
            </a:r>
            <a:r>
              <a:rPr lang="zh-CN" altLang="en-US" sz="1600" b="1" dirty="0"/>
              <a:t> </a:t>
            </a:r>
            <a:r>
              <a:rPr lang="en-US" altLang="zh-CN" sz="1600" b="1" dirty="0"/>
              <a:t>to</a:t>
            </a:r>
            <a:r>
              <a:rPr lang="zh-CN" altLang="en-US" sz="1600" b="1" dirty="0"/>
              <a:t> </a:t>
            </a:r>
            <a:r>
              <a:rPr lang="en-US" altLang="zh-CN" sz="1600" b="1" dirty="0"/>
              <a:t>Use</a:t>
            </a:r>
            <a:r>
              <a:rPr lang="zh-CN" altLang="en-US" sz="1600" b="1" dirty="0"/>
              <a:t> </a:t>
            </a:r>
            <a:r>
              <a:rPr lang="en-US" altLang="zh-CN" sz="1600" b="1" dirty="0"/>
              <a:t>the</a:t>
            </a:r>
            <a:r>
              <a:rPr lang="zh-CN" altLang="en-US" sz="1600" b="1" dirty="0"/>
              <a:t> </a:t>
            </a:r>
            <a:r>
              <a:rPr lang="en-US" altLang="zh-CN" sz="1600" b="1" dirty="0"/>
              <a:t>Summarization.</a:t>
            </a:r>
            <a:r>
              <a:rPr lang="zh-CN" altLang="en-US" sz="1600" b="1" dirty="0"/>
              <a:t> </a:t>
            </a:r>
            <a:r>
              <a:rPr lang="en-US" altLang="zh-CN" sz="1600" b="1" dirty="0"/>
              <a:t>(Rate</a:t>
            </a:r>
            <a:r>
              <a:rPr lang="zh-CN" altLang="en-US" sz="1600" b="1" dirty="0"/>
              <a:t> </a:t>
            </a:r>
            <a:r>
              <a:rPr lang="en-US" altLang="zh-CN" sz="1600" b="1" dirty="0"/>
              <a:t>4</a:t>
            </a:r>
            <a:r>
              <a:rPr lang="zh-CN" altLang="en-US" sz="1600" b="1" dirty="0"/>
              <a:t> </a:t>
            </a:r>
            <a:r>
              <a:rPr lang="en-US" altLang="zh-CN" sz="1600" b="1" dirty="0"/>
              <a:t>and</a:t>
            </a:r>
            <a:r>
              <a:rPr lang="zh-CN" altLang="en-US" sz="1600" b="1" dirty="0"/>
              <a:t> </a:t>
            </a:r>
            <a:r>
              <a:rPr lang="en-US" altLang="zh-CN" sz="1600" b="1" dirty="0"/>
              <a:t>above)</a:t>
            </a:r>
            <a:endParaRPr lang="en-CN" sz="1600" b="1" dirty="0"/>
          </a:p>
        </p:txBody>
      </p:sp>
      <p:sp>
        <p:nvSpPr>
          <p:cNvPr id="51" name="TextBox 50">
            <a:extLst>
              <a:ext uri="{FF2B5EF4-FFF2-40B4-BE49-F238E27FC236}">
                <a16:creationId xmlns:a16="http://schemas.microsoft.com/office/drawing/2014/main" id="{2176FBAB-9A38-04FC-5811-2102719B401B}"/>
              </a:ext>
            </a:extLst>
          </p:cNvPr>
          <p:cNvSpPr txBox="1"/>
          <p:nvPr/>
        </p:nvSpPr>
        <p:spPr>
          <a:xfrm>
            <a:off x="7156298" y="5342337"/>
            <a:ext cx="5298931" cy="338554"/>
          </a:xfrm>
          <a:prstGeom prst="rect">
            <a:avLst/>
          </a:prstGeom>
          <a:noFill/>
        </p:spPr>
        <p:txBody>
          <a:bodyPr wrap="square" rtlCol="0">
            <a:spAutoFit/>
          </a:bodyPr>
          <a:lstStyle/>
          <a:p>
            <a:r>
              <a:rPr lang="en-US" altLang="zh-CN" sz="1600" b="1" dirty="0"/>
              <a:t>Able</a:t>
            </a:r>
            <a:r>
              <a:rPr lang="zh-CN" altLang="en-US" sz="1600" b="1" dirty="0"/>
              <a:t> </a:t>
            </a:r>
            <a:r>
              <a:rPr lang="en-US" altLang="zh-CN" sz="1600" b="1" dirty="0"/>
              <a:t>to</a:t>
            </a:r>
            <a:r>
              <a:rPr lang="zh-CN" altLang="en-US" sz="1600" b="1" dirty="0"/>
              <a:t> </a:t>
            </a:r>
            <a:r>
              <a:rPr lang="en-US" altLang="zh-CN" sz="1600" b="1" dirty="0"/>
              <a:t>Hugely</a:t>
            </a:r>
            <a:r>
              <a:rPr lang="zh-CN" altLang="en-US" sz="1600" b="1" dirty="0"/>
              <a:t> </a:t>
            </a:r>
            <a:r>
              <a:rPr lang="en-US" altLang="zh-CN" sz="1600" b="1" dirty="0"/>
              <a:t>Cut</a:t>
            </a:r>
            <a:r>
              <a:rPr lang="zh-CN" altLang="en-US" sz="1600" b="1" dirty="0"/>
              <a:t> </a:t>
            </a:r>
            <a:r>
              <a:rPr lang="en-US" altLang="zh-CN" sz="1600" b="1" dirty="0"/>
              <a:t>Down</a:t>
            </a:r>
            <a:r>
              <a:rPr lang="zh-CN" altLang="en-US" sz="1600" b="1" dirty="0"/>
              <a:t> </a:t>
            </a:r>
            <a:r>
              <a:rPr lang="en-US" altLang="zh-CN" sz="1600" b="1" dirty="0"/>
              <a:t>Reading</a:t>
            </a:r>
            <a:r>
              <a:rPr lang="zh-CN" altLang="en-US" sz="1600" b="1" dirty="0"/>
              <a:t> </a:t>
            </a:r>
            <a:r>
              <a:rPr lang="en-US" altLang="zh-CN" sz="1600" b="1" dirty="0"/>
              <a:t>Time</a:t>
            </a:r>
            <a:r>
              <a:rPr lang="zh-CN" altLang="en-US" sz="1600" b="1" dirty="0"/>
              <a:t> </a:t>
            </a:r>
            <a:r>
              <a:rPr lang="en-US" altLang="zh-CN" sz="1600" b="1" dirty="0"/>
              <a:t>of</a:t>
            </a:r>
            <a:r>
              <a:rPr lang="zh-CN" altLang="en-US" sz="1600" b="1" dirty="0"/>
              <a:t> </a:t>
            </a:r>
            <a:r>
              <a:rPr lang="en-US" altLang="zh-CN" sz="1600" b="1" dirty="0"/>
              <a:t>Summarization</a:t>
            </a:r>
            <a:r>
              <a:rPr lang="zh-CN" altLang="en-US" sz="1600" b="1" dirty="0"/>
              <a:t> </a:t>
            </a:r>
            <a:endParaRPr lang="en-CN" sz="1600" b="1" dirty="0"/>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1298</Words>
  <Application>Microsoft Macintosh PowerPoint</Application>
  <PresentationFormat>Widescreen</PresentationFormat>
  <Paragraphs>201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NAN LIAO</cp:lastModifiedBy>
  <cp:revision>106</cp:revision>
  <dcterms:created xsi:type="dcterms:W3CDTF">2022-04-20T18:48:11Z</dcterms:created>
  <dcterms:modified xsi:type="dcterms:W3CDTF">2022-04-24T15:16:50Z</dcterms:modified>
</cp:coreProperties>
</file>