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6" r:id="rId4"/>
    <p:sldId id="257" r:id="rId5"/>
    <p:sldId id="260" r:id="rId6"/>
    <p:sldId id="267" r:id="rId7"/>
    <p:sldId id="262" r:id="rId8"/>
    <p:sldId id="263" r:id="rId9"/>
    <p:sldId id="264" r:id="rId10"/>
    <p:sldId id="265"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371"/>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7"/>
    <p:restoredTop sz="96327"/>
  </p:normalViewPr>
  <p:slideViewPr>
    <p:cSldViewPr snapToGrid="0" snapToObjects="1">
      <p:cViewPr>
        <p:scale>
          <a:sx n="90" d="100"/>
          <a:sy n="90" d="100"/>
        </p:scale>
        <p:origin x="864"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746-295E-4A5B-D657-7C763526F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0C739D-C06E-BBC7-F639-5E49128C4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5224DF-906A-C3DC-5440-D3354CA239FA}"/>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96953DA6-E6D2-60A9-DEAE-944B204E3DD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895C00B-A9EA-5B8A-FCD4-777B3E1E306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2096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8CC6-3AAC-FA25-BFDA-B9B81F0519E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8D4B784-5116-E055-72DA-7D36166F6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ADC49B4-40C7-1955-D39A-A9DB1B19D561}"/>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770FA5DB-24E3-8D63-B4B5-FE6DE25ED8B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D863269-AE07-73DB-55CB-5600039AF79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6480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D089C-EF7C-6A91-7AC2-98EA2B72B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1DEADD3-8B4B-8A0C-BA67-C7D0C9A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108D9B7-FBBD-5203-A853-1F94937E16F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6DC7430-C145-4A5A-8D79-45A96207D9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7B1846A-565A-4B0D-C446-922DFEF2B57A}"/>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167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00E7-CBD7-F240-E30C-8C3BC65A5A8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84A5264-EBE2-F152-6B6D-537C3F683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C4936C1-DFA0-94FF-8E9B-76FC6F1C3AEB}"/>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396BDD5C-69A0-5CA1-1CB5-8BA67BB49A6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290E19D-C130-7B26-6B55-3EA9BA95FD4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829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6DF-77E6-1941-B081-1E7657D00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6221338-D88A-539B-4B5D-87EDA185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5FA58-F96D-B6D6-8809-29FCB8A57764}"/>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1B436AD-53D9-1C51-B1AC-8EEDAD0720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8B90280-D312-848B-08E1-16B6B598981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586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9C6B-1E59-49A6-C95A-A968FB07754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A980CA0-5DF9-9EE7-A8E9-0A966248A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1568155-5F4C-F3E8-BD64-BEB6E2A85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BCCEC37-84ED-A9B5-BCE5-0A7AA826DB9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E49286B2-96FA-4D10-71A1-0E6ED3A70D6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D51EDB8-65DD-4CF9-F3FB-FBBB882D3691}"/>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73743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C8A6-F072-8847-EAFA-81393C446D5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2DC7E2C-29FE-FED9-7A50-B56EE1302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2358D-B15D-6579-0702-8FDEA694B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507E70D-98AC-C10B-E93D-E39374963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71724-66FD-A1BD-F068-BD508608B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626B76C-E5B7-C0B0-05E5-C63BB13FF79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8" name="Footer Placeholder 7">
            <a:extLst>
              <a:ext uri="{FF2B5EF4-FFF2-40B4-BE49-F238E27FC236}">
                <a16:creationId xmlns:a16="http://schemas.microsoft.com/office/drawing/2014/main" id="{5767D234-8392-6E60-6A7B-579D36CBDFA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7AD2788F-C122-0F9A-2384-5C41FC5FB77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303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C6A3-29CF-F3C9-E262-EFD1383260C3}"/>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00D18EF-CF55-DD10-AD48-E1B6BC4A828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4" name="Footer Placeholder 3">
            <a:extLst>
              <a:ext uri="{FF2B5EF4-FFF2-40B4-BE49-F238E27FC236}">
                <a16:creationId xmlns:a16="http://schemas.microsoft.com/office/drawing/2014/main" id="{F78E375E-5DCF-A68B-B589-F3D6C16FD26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9BF165F-1F2B-1348-A25B-CE85F6290B97}"/>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02468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AAA8-F749-9E59-A4DF-514CC9C1993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3" name="Footer Placeholder 2">
            <a:extLst>
              <a:ext uri="{FF2B5EF4-FFF2-40B4-BE49-F238E27FC236}">
                <a16:creationId xmlns:a16="http://schemas.microsoft.com/office/drawing/2014/main" id="{6E9DD874-90D9-5D18-9F62-ECD611EB8C2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93EEC3-A082-1FFE-7D5E-54EEB69120C5}"/>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903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26B8-7843-306A-A8E3-6BD06031F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A0ABC37-BF0F-7A20-E6E3-BD7FE3E7F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F92AB69-0C00-C646-18DD-9A852B4E8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CBDA0-F009-234B-1F6F-8A0F0BA4952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43A08EB-3E44-DEAB-3B39-9206507B744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893DE68-16B1-F622-6EEE-7DE37128967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8316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DBD7-B938-A556-0221-440DC38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65B91BF-0A79-0B75-52B7-EF20C2E5C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2F4749B8-42FF-C33D-9854-C1D98C53A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CE4E3-6D84-CC34-2B4C-96B6BC6B5F52}"/>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81A1087-3C18-FA00-4114-5548DC2027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23E55D6-F496-22F1-3B68-D2F47C81EFFF}"/>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57257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EB07-CBE7-DA24-BB5B-9D5B3144E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D0E47A7-AF78-C415-E9CD-6383CE18E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9A69DE2-1FCC-1B6D-3C5B-E0F376AB2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4EFD1733-0B48-7B58-896A-DD6F6429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522EA7E8-6FF9-5296-1B56-DBBB19696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5B032-1BDF-FB45-82B0-924FEB2682A6}" type="slidenum">
              <a:rPr lang="en-CN" smtClean="0"/>
              <a:t>‹#›</a:t>
            </a:fld>
            <a:endParaRPr lang="en-CN"/>
          </a:p>
        </p:txBody>
      </p:sp>
    </p:spTree>
    <p:extLst>
      <p:ext uri="{BB962C8B-B14F-4D97-AF65-F5344CB8AC3E}">
        <p14:creationId xmlns:p14="http://schemas.microsoft.com/office/powerpoint/2010/main" val="262309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023784" y="2433355"/>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4673180" y="2165594"/>
            <a:ext cx="5468741" cy="646331"/>
          </a:xfrm>
          <a:prstGeom prst="rect">
            <a:avLst/>
          </a:prstGeom>
          <a:noFill/>
        </p:spPr>
        <p:txBody>
          <a:bodyPr wrap="none" rtlCol="0">
            <a:spAutoFit/>
          </a:bodyPr>
          <a:lstStyle/>
          <a:p>
            <a:pPr algn="ct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Accelerating</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Your</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C00000"/>
                </a:solidFill>
                <a:latin typeface="Arial" panose="020B0604020202020204" pitchFamily="34" charset="0"/>
                <a:ea typeface="方正静蕾简体" panose="02000000000000000000" pitchFamily="2" charset="-122"/>
                <a:cs typeface="Arial" panose="020B0604020202020204" pitchFamily="34" charset="0"/>
              </a:rPr>
              <a:t>OFFER</a:t>
            </a:r>
          </a:p>
        </p:txBody>
      </p:sp>
      <p:grpSp>
        <p:nvGrpSpPr>
          <p:cNvPr id="174" name="组合 173"/>
          <p:cNvGrpSpPr/>
          <p:nvPr/>
        </p:nvGrpSpPr>
        <p:grpSpPr>
          <a:xfrm>
            <a:off x="9876631" y="939269"/>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TextBox 1">
            <a:extLst>
              <a:ext uri="{FF2B5EF4-FFF2-40B4-BE49-F238E27FC236}">
                <a16:creationId xmlns:a16="http://schemas.microsoft.com/office/drawing/2014/main" id="{8C4A5B49-7CCD-2BCB-57AA-76921FE4CE53}"/>
              </a:ext>
            </a:extLst>
          </p:cNvPr>
          <p:cNvSpPr txBox="1"/>
          <p:nvPr/>
        </p:nvSpPr>
        <p:spPr>
          <a:xfrm>
            <a:off x="5695122" y="2852752"/>
            <a:ext cx="6006135" cy="369332"/>
          </a:xfrm>
          <a:prstGeom prst="rect">
            <a:avLst/>
          </a:prstGeom>
          <a:noFill/>
        </p:spPr>
        <p:txBody>
          <a:bodyPr wrap="square" rtlCol="0">
            <a:spAutoFit/>
          </a:bodyPr>
          <a:lstStyle/>
          <a:p>
            <a:r>
              <a:rPr lang="en-US" altLang="zh-CN" dirty="0"/>
              <a:t>--</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Practice</a:t>
            </a:r>
            <a:r>
              <a:rPr lang="zh-CN" altLang="en-US" dirty="0"/>
              <a:t> </a:t>
            </a:r>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Application</a:t>
            </a:r>
            <a:r>
              <a:rPr lang="zh-CN" altLang="en-US" dirty="0"/>
              <a:t> </a:t>
            </a:r>
            <a:r>
              <a:rPr lang="en-US" altLang="zh-CN" dirty="0"/>
              <a:t>Process</a:t>
            </a:r>
            <a:endParaRPr lang="en-CN" dirty="0"/>
          </a:p>
        </p:txBody>
      </p:sp>
      <p:sp>
        <p:nvSpPr>
          <p:cNvPr id="142" name="TextBox 141">
            <a:extLst>
              <a:ext uri="{FF2B5EF4-FFF2-40B4-BE49-F238E27FC236}">
                <a16:creationId xmlns:a16="http://schemas.microsoft.com/office/drawing/2014/main" id="{55D18924-F741-586C-DABA-FB99E812144A}"/>
              </a:ext>
            </a:extLst>
          </p:cNvPr>
          <p:cNvSpPr txBox="1"/>
          <p:nvPr/>
        </p:nvSpPr>
        <p:spPr>
          <a:xfrm>
            <a:off x="7248525" y="4912381"/>
            <a:ext cx="5089168" cy="307777"/>
          </a:xfrm>
          <a:prstGeom prst="rect">
            <a:avLst/>
          </a:prstGeom>
          <a:noFill/>
        </p:spPr>
        <p:txBody>
          <a:bodyPr wrap="square" rtlCol="0">
            <a:spAutoFit/>
          </a:bodyPr>
          <a:lstStyle/>
          <a:p>
            <a:r>
              <a:rPr lang="en-US" sz="1400" dirty="0" err="1"/>
              <a:t>Siyuan</a:t>
            </a:r>
            <a:r>
              <a:rPr lang="en-US" sz="1400" dirty="0"/>
              <a:t> Bai</a:t>
            </a:r>
            <a:r>
              <a:rPr lang="en-US" altLang="zh-CN" sz="1400" dirty="0"/>
              <a:t>,</a:t>
            </a:r>
            <a:r>
              <a:rPr lang="zh-CN" altLang="en-US" sz="1400" dirty="0"/>
              <a:t> </a:t>
            </a:r>
            <a:r>
              <a:rPr lang="en-US" altLang="zh-CN" sz="1400" dirty="0"/>
              <a:t>Nan</a:t>
            </a:r>
            <a:r>
              <a:rPr lang="zh-CN" altLang="en-US" sz="1400" dirty="0"/>
              <a:t> </a:t>
            </a:r>
            <a:r>
              <a:rPr lang="en-US" altLang="zh-CN" sz="1400" dirty="0"/>
              <a:t>Liao,</a:t>
            </a:r>
            <a:r>
              <a:rPr lang="zh-CN" altLang="en-US" sz="1400" dirty="0"/>
              <a:t> </a:t>
            </a:r>
            <a:r>
              <a:rPr lang="en-US" altLang="zh-CN" sz="1400" dirty="0"/>
              <a:t>Lichen</a:t>
            </a:r>
            <a:r>
              <a:rPr lang="zh-CN" altLang="en-US" sz="1400" dirty="0"/>
              <a:t> </a:t>
            </a:r>
            <a:r>
              <a:rPr lang="en-US" altLang="zh-CN" sz="1400" dirty="0"/>
              <a:t>Kuai, </a:t>
            </a:r>
            <a:r>
              <a:rPr lang="en-US" altLang="zh-CN" sz="1400" dirty="0" err="1"/>
              <a:t>Bingle</a:t>
            </a:r>
            <a:r>
              <a:rPr lang="en-US" altLang="zh-CN" sz="1400" dirty="0"/>
              <a:t> Wu, </a:t>
            </a:r>
            <a:r>
              <a:rPr lang="en-US" altLang="zh-CN" sz="1400" dirty="0" err="1"/>
              <a:t>Wenxiao</a:t>
            </a:r>
            <a:r>
              <a:rPr lang="en-US" altLang="zh-CN" sz="1400" dirty="0"/>
              <a:t> Wu</a:t>
            </a:r>
            <a:endParaRPr lang="en-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ED9-A798-36B2-AEFE-91A85B52DA83}"/>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A9ECFC4-B98A-E6D6-9A6D-613A6643BA1E}"/>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9083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53">
            <a:extLst>
              <a:ext uri="{FF2B5EF4-FFF2-40B4-BE49-F238E27FC236}">
                <a16:creationId xmlns:a16="http://schemas.microsoft.com/office/drawing/2014/main" id="{CA94D26C-B708-B94A-BC21-2AD943B4C1FD}"/>
              </a:ext>
            </a:extLst>
          </p:cNvPr>
          <p:cNvSpPr/>
          <p:nvPr/>
        </p:nvSpPr>
        <p:spPr>
          <a:xfrm rot="10800000">
            <a:off x="5803900" y="1354130"/>
            <a:ext cx="5785358" cy="4294230"/>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10" name="Pentagon 9">
            <a:extLst>
              <a:ext uri="{FF2B5EF4-FFF2-40B4-BE49-F238E27FC236}">
                <a16:creationId xmlns:a16="http://schemas.microsoft.com/office/drawing/2014/main" id="{71A19B9B-6EEF-B4F3-CB60-61D72EA7F7D5}"/>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11" name="Chevron 10">
            <a:extLst>
              <a:ext uri="{FF2B5EF4-FFF2-40B4-BE49-F238E27FC236}">
                <a16:creationId xmlns:a16="http://schemas.microsoft.com/office/drawing/2014/main" id="{E8F6C6CB-92A6-AA1A-BC60-2A6DACF8473E}"/>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8" name="Chevron 67">
            <a:extLst>
              <a:ext uri="{FF2B5EF4-FFF2-40B4-BE49-F238E27FC236}">
                <a16:creationId xmlns:a16="http://schemas.microsoft.com/office/drawing/2014/main" id="{58136C24-40A0-0A83-1066-C5FDD07C3105}"/>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69" name="Chevron 68">
            <a:extLst>
              <a:ext uri="{FF2B5EF4-FFF2-40B4-BE49-F238E27FC236}">
                <a16:creationId xmlns:a16="http://schemas.microsoft.com/office/drawing/2014/main" id="{07F0ACD4-072D-E34E-F931-ABECD898A09C}"/>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70" name="Chevron 69">
            <a:extLst>
              <a:ext uri="{FF2B5EF4-FFF2-40B4-BE49-F238E27FC236}">
                <a16:creationId xmlns:a16="http://schemas.microsoft.com/office/drawing/2014/main" id="{44C15C79-D637-0D28-B8CC-71BDE94948EF}"/>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sp>
        <p:nvSpPr>
          <p:cNvPr id="13" name="TextBox 12">
            <a:extLst>
              <a:ext uri="{FF2B5EF4-FFF2-40B4-BE49-F238E27FC236}">
                <a16:creationId xmlns:a16="http://schemas.microsoft.com/office/drawing/2014/main" id="{DB8A0C5E-3336-5C7F-0E4E-7E21AD9CF12E}"/>
              </a:ext>
            </a:extLst>
          </p:cNvPr>
          <p:cNvSpPr txBox="1"/>
          <p:nvPr/>
        </p:nvSpPr>
        <p:spPr>
          <a:xfrm>
            <a:off x="6118789" y="1635348"/>
            <a:ext cx="5229093" cy="3785652"/>
          </a:xfrm>
          <a:prstGeom prst="rect">
            <a:avLst/>
          </a:prstGeom>
          <a:noFill/>
        </p:spPr>
        <p:txBody>
          <a:bodyPr wrap="square" rtlCol="0">
            <a:spAutoFit/>
          </a:bodyPr>
          <a:lstStyle/>
          <a:p>
            <a:r>
              <a:rPr lang="en-US" sz="1200" dirty="0"/>
              <a:t>"Company Overview\n\n\</a:t>
            </a:r>
            <a:r>
              <a:rPr lang="en-US" sz="1200" dirty="0" err="1"/>
              <a:t>nAt</a:t>
            </a:r>
            <a:r>
              <a:rPr lang="en-US" sz="1200" dirty="0"/>
              <a:t> Memorial Sloan Kettering (MSK), we’re not only changing the way we treat cancer, but also the way the world thinks about it. By working together and pushing forward with innovation and discovery, we’re driving excellence and improving outcomes. For the 28th year, MSK has been named a top hospital for cancer by U.S. News &amp; World Report. We are proud to be on Becker’s Healthcare list as one of the 150 Great Places to Work in Healthcare in 2018, as well as one of Glassdoor’s Employees’ Choice Best Place to Work for 2018. We’re treating cancer, one patient at a time. Join us and make a difference every day.\n\</a:t>
            </a:r>
            <a:r>
              <a:rPr lang="en-US" sz="1200" dirty="0" err="1"/>
              <a:t>nJob</a:t>
            </a:r>
            <a:r>
              <a:rPr lang="en-US" sz="1200" dirty="0"/>
              <a:t> Description</a:t>
            </a:r>
            <a:r>
              <a:rPr lang="en-US" altLang="zh-CN" sz="1200" dirty="0"/>
              <a:t>:</a:t>
            </a:r>
            <a:endParaRPr lang="en-US" sz="1200" dirty="0"/>
          </a:p>
          <a:p>
            <a:pPr algn="ctr"/>
            <a:r>
              <a:rPr lang="en-US" altLang="zh-CN" sz="1200" dirty="0"/>
              <a:t>·······</a:t>
            </a:r>
            <a:endParaRPr lang="en-US" sz="1200" dirty="0"/>
          </a:p>
          <a:p>
            <a:r>
              <a:rPr lang="en-US" altLang="zh-CN" sz="1200" dirty="0"/>
              <a:t>\</a:t>
            </a:r>
            <a:r>
              <a:rPr lang="en-US" sz="1200" dirty="0"/>
              <a:t>n\</a:t>
            </a:r>
            <a:r>
              <a:rPr lang="en-US" sz="1200" dirty="0" err="1"/>
              <a:t>nYou</a:t>
            </a:r>
            <a:r>
              <a:rPr lang="en-US" sz="1200" dirty="0"/>
              <a:t> will:\</a:t>
            </a:r>
            <a:r>
              <a:rPr lang="en-US" sz="1200" dirty="0" err="1"/>
              <a:t>nSupport</a:t>
            </a:r>
            <a:r>
              <a:rPr lang="en-US" sz="1200" dirty="0"/>
              <a:t> agile team in translating end user requirements into set of user product criteria for technical development team &amp; developing documentation\</a:t>
            </a:r>
            <a:r>
              <a:rPr lang="en-US" sz="1200" dirty="0" err="1"/>
              <a:t>nConnect</a:t>
            </a:r>
            <a:r>
              <a:rPr lang="en-US" sz="1200" dirty="0"/>
              <a:t> with team to confirm product commitments\</a:t>
            </a:r>
            <a:r>
              <a:rPr lang="en-US" sz="1200" dirty="0" err="1"/>
              <a:t>nConduct</a:t>
            </a:r>
            <a:r>
              <a:rPr lang="en-US" sz="1200" dirty="0"/>
              <a:t> data analysis and research required for development team to make decisions\</a:t>
            </a:r>
            <a:r>
              <a:rPr lang="en-US" sz="1200" dirty="0" err="1"/>
              <a:t>nCollaborate</a:t>
            </a:r>
            <a:r>
              <a:rPr lang="en-US" sz="1200" dirty="0"/>
              <a:t> with team to understand, analyze, document, and communicate platform requirements\</a:t>
            </a:r>
            <a:r>
              <a:rPr lang="en-US" sz="1200" dirty="0" err="1"/>
              <a:t>nPartner</a:t>
            </a:r>
            <a:r>
              <a:rPr lang="en-US" sz="1200" dirty="0"/>
              <a:t> with key stakeholders to articulate and refine product vision throughout the iteration process\</a:t>
            </a:r>
            <a:r>
              <a:rPr lang="en-US" sz="1200" dirty="0" err="1"/>
              <a:t>nHelp</a:t>
            </a:r>
            <a:r>
              <a:rPr lang="en-US" sz="1200" dirty="0"/>
              <a:t> design team in translating product needs/requirements into deliverable units of work\</a:t>
            </a:r>
            <a:r>
              <a:rPr lang="en-US" sz="1200" dirty="0" err="1"/>
              <a:t>nAble</a:t>
            </a:r>
            <a:r>
              <a:rPr lang="en-US" sz="1200" dirty="0"/>
              <a:t> to synthesize metrics such as: user satisfaction/adoption, quality of products delivered, time-to-market, timely delivery </a:t>
            </a:r>
            <a:r>
              <a:rPr lang="en-US" sz="1200" dirty="0" err="1"/>
              <a:t>etc</a:t>
            </a:r>
            <a:r>
              <a:rPr lang="en-US" altLang="zh-CN" sz="1200" dirty="0"/>
              <a:t>···</a:t>
            </a:r>
            <a:endParaRPr lang="en-CN" sz="1200" dirty="0"/>
          </a:p>
        </p:txBody>
      </p:sp>
      <p:grpSp>
        <p:nvGrpSpPr>
          <p:cNvPr id="73" name="Group 98">
            <a:extLst>
              <a:ext uri="{FF2B5EF4-FFF2-40B4-BE49-F238E27FC236}">
                <a16:creationId xmlns:a16="http://schemas.microsoft.com/office/drawing/2014/main" id="{FB13605C-A0F3-1BB4-5C45-B4C5343C405F}"/>
              </a:ext>
            </a:extLst>
          </p:cNvPr>
          <p:cNvGrpSpPr/>
          <p:nvPr/>
        </p:nvGrpSpPr>
        <p:grpSpPr>
          <a:xfrm rot="1262012">
            <a:off x="178153" y="210249"/>
            <a:ext cx="460218" cy="515073"/>
            <a:chOff x="0" y="0"/>
            <a:chExt cx="1561716" cy="1953500"/>
          </a:xfrm>
        </p:grpSpPr>
        <p:grpSp>
          <p:nvGrpSpPr>
            <p:cNvPr id="74" name="Group 90">
              <a:extLst>
                <a:ext uri="{FF2B5EF4-FFF2-40B4-BE49-F238E27FC236}">
                  <a16:creationId xmlns:a16="http://schemas.microsoft.com/office/drawing/2014/main" id="{8E409A24-B50C-98D9-B78B-1833298850BA}"/>
                </a:ext>
              </a:extLst>
            </p:cNvPr>
            <p:cNvGrpSpPr/>
            <p:nvPr/>
          </p:nvGrpSpPr>
          <p:grpSpPr>
            <a:xfrm>
              <a:off x="622299" y="723900"/>
              <a:ext cx="539187" cy="576209"/>
              <a:chOff x="0" y="0"/>
              <a:chExt cx="539185" cy="576208"/>
            </a:xfrm>
          </p:grpSpPr>
          <p:sp>
            <p:nvSpPr>
              <p:cNvPr id="82" name="Shape 88">
                <a:extLst>
                  <a:ext uri="{FF2B5EF4-FFF2-40B4-BE49-F238E27FC236}">
                    <a16:creationId xmlns:a16="http://schemas.microsoft.com/office/drawing/2014/main" id="{2CC786D9-FE78-0FF1-8E9B-2C3CB6FED702}"/>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3" name="Shape 89">
                <a:extLst>
                  <a:ext uri="{FF2B5EF4-FFF2-40B4-BE49-F238E27FC236}">
                    <a16:creationId xmlns:a16="http://schemas.microsoft.com/office/drawing/2014/main" id="{BA552CB6-A85C-8EB0-DC49-32329E0F20A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75" name="Group 97">
              <a:extLst>
                <a:ext uri="{FF2B5EF4-FFF2-40B4-BE49-F238E27FC236}">
                  <a16:creationId xmlns:a16="http://schemas.microsoft.com/office/drawing/2014/main" id="{9BD5FAC2-2C87-5984-ECA7-B6FF6BBBA316}"/>
                </a:ext>
              </a:extLst>
            </p:cNvPr>
            <p:cNvGrpSpPr/>
            <p:nvPr/>
          </p:nvGrpSpPr>
          <p:grpSpPr>
            <a:xfrm>
              <a:off x="0" y="-1"/>
              <a:ext cx="1561717" cy="1953502"/>
              <a:chOff x="0" y="0"/>
              <a:chExt cx="1561716" cy="1953500"/>
            </a:xfrm>
          </p:grpSpPr>
          <p:sp>
            <p:nvSpPr>
              <p:cNvPr id="76" name="Shape 91">
                <a:extLst>
                  <a:ext uri="{FF2B5EF4-FFF2-40B4-BE49-F238E27FC236}">
                    <a16:creationId xmlns:a16="http://schemas.microsoft.com/office/drawing/2014/main" id="{89901290-E555-8BAF-1F77-BD3E35594A3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7" name="Shape 92">
                <a:extLst>
                  <a:ext uri="{FF2B5EF4-FFF2-40B4-BE49-F238E27FC236}">
                    <a16:creationId xmlns:a16="http://schemas.microsoft.com/office/drawing/2014/main" id="{43B5E103-4B02-D283-329F-F41344200E4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8" name="Shape 93">
                <a:extLst>
                  <a:ext uri="{FF2B5EF4-FFF2-40B4-BE49-F238E27FC236}">
                    <a16:creationId xmlns:a16="http://schemas.microsoft.com/office/drawing/2014/main" id="{BFB6BC43-D04F-D5C7-ABF6-E51A35E6292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9" name="Shape 94">
                <a:extLst>
                  <a:ext uri="{FF2B5EF4-FFF2-40B4-BE49-F238E27FC236}">
                    <a16:creationId xmlns:a16="http://schemas.microsoft.com/office/drawing/2014/main" id="{3142AFB0-7453-EF02-A0C1-34FFCA3FF1C6}"/>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0" name="Shape 95">
                <a:extLst>
                  <a:ext uri="{FF2B5EF4-FFF2-40B4-BE49-F238E27FC236}">
                    <a16:creationId xmlns:a16="http://schemas.microsoft.com/office/drawing/2014/main" id="{E7C13E29-0A58-A1AF-9FCA-8F308051F7DB}"/>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1" name="Shape 96">
                <a:extLst>
                  <a:ext uri="{FF2B5EF4-FFF2-40B4-BE49-F238E27FC236}">
                    <a16:creationId xmlns:a16="http://schemas.microsoft.com/office/drawing/2014/main" id="{8539939D-77DA-9343-84AB-D2881E42B68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84" name="文本框 249">
            <a:extLst>
              <a:ext uri="{FF2B5EF4-FFF2-40B4-BE49-F238E27FC236}">
                <a16:creationId xmlns:a16="http://schemas.microsoft.com/office/drawing/2014/main" id="{3F2FBD68-E567-7DA0-2FC5-B7CFA54971AD}"/>
              </a:ext>
            </a:extLst>
          </p:cNvPr>
          <p:cNvSpPr txBox="1"/>
          <p:nvPr/>
        </p:nvSpPr>
        <p:spPr>
          <a:xfrm>
            <a:off x="736445" y="206176"/>
            <a:ext cx="6003402"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Preprocessing--Cleaning</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63" name="Rectangle 62">
            <a:extLst>
              <a:ext uri="{FF2B5EF4-FFF2-40B4-BE49-F238E27FC236}">
                <a16:creationId xmlns:a16="http://schemas.microsoft.com/office/drawing/2014/main" id="{CDE141AC-2015-018C-A65F-4DC4B0C6BBCF}"/>
              </a:ext>
            </a:extLst>
          </p:cNvPr>
          <p:cNvSpPr/>
          <p:nvPr/>
        </p:nvSpPr>
        <p:spPr>
          <a:xfrm>
            <a:off x="8061597" y="1673310"/>
            <a:ext cx="1979023" cy="17513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 name="Straight Connector 15">
            <a:extLst>
              <a:ext uri="{FF2B5EF4-FFF2-40B4-BE49-F238E27FC236}">
                <a16:creationId xmlns:a16="http://schemas.microsoft.com/office/drawing/2014/main" id="{65A9909A-0E3D-6B0B-914C-6108FA026F67}"/>
              </a:ext>
            </a:extLst>
          </p:cNvPr>
          <p:cNvCxnSpPr>
            <a:cxnSpLocks/>
          </p:cNvCxnSpPr>
          <p:nvPr/>
        </p:nvCxnSpPr>
        <p:spPr>
          <a:xfrm>
            <a:off x="7892716" y="1785983"/>
            <a:ext cx="312761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F6747D8-532C-D151-10B7-E41DDBC8BB24}"/>
              </a:ext>
            </a:extLst>
          </p:cNvPr>
          <p:cNvCxnSpPr/>
          <p:nvPr/>
        </p:nvCxnSpPr>
        <p:spPr>
          <a:xfrm>
            <a:off x="6221911" y="1964509"/>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93D8291D-AF5A-7AA4-A9E5-DC6E01B94015}"/>
              </a:ext>
            </a:extLst>
          </p:cNvPr>
          <p:cNvCxnSpPr>
            <a:cxnSpLocks/>
          </p:cNvCxnSpPr>
          <p:nvPr/>
        </p:nvCxnSpPr>
        <p:spPr>
          <a:xfrm>
            <a:off x="6221911" y="2319525"/>
            <a:ext cx="4798424" cy="639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DF5F0265-D698-5CAB-E51D-0EED0C713999}"/>
              </a:ext>
            </a:extLst>
          </p:cNvPr>
          <p:cNvCxnSpPr>
            <a:cxnSpLocks/>
          </p:cNvCxnSpPr>
          <p:nvPr/>
        </p:nvCxnSpPr>
        <p:spPr>
          <a:xfrm>
            <a:off x="6221911" y="2521857"/>
            <a:ext cx="381870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96" name="Rectangle 95">
            <a:extLst>
              <a:ext uri="{FF2B5EF4-FFF2-40B4-BE49-F238E27FC236}">
                <a16:creationId xmlns:a16="http://schemas.microsoft.com/office/drawing/2014/main" id="{CD32D45E-9C13-AF7E-E37C-53BD9A6CF628}"/>
              </a:ext>
            </a:extLst>
          </p:cNvPr>
          <p:cNvSpPr/>
          <p:nvPr/>
        </p:nvSpPr>
        <p:spPr>
          <a:xfrm>
            <a:off x="7456351" y="3174464"/>
            <a:ext cx="344437" cy="154044"/>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8" name="Rectangle 97">
            <a:extLst>
              <a:ext uri="{FF2B5EF4-FFF2-40B4-BE49-F238E27FC236}">
                <a16:creationId xmlns:a16="http://schemas.microsoft.com/office/drawing/2014/main" id="{A75AADCD-52C2-0059-BD78-1FFE77B7063F}"/>
              </a:ext>
            </a:extLst>
          </p:cNvPr>
          <p:cNvSpPr/>
          <p:nvPr/>
        </p:nvSpPr>
        <p:spPr>
          <a:xfrm>
            <a:off x="6221911" y="3528174"/>
            <a:ext cx="296092" cy="16497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9" name="Rectangle 98">
            <a:extLst>
              <a:ext uri="{FF2B5EF4-FFF2-40B4-BE49-F238E27FC236}">
                <a16:creationId xmlns:a16="http://schemas.microsoft.com/office/drawing/2014/main" id="{734B2EE8-1F45-69FC-56BD-F33651AE859F}"/>
              </a:ext>
            </a:extLst>
          </p:cNvPr>
          <p:cNvSpPr/>
          <p:nvPr/>
        </p:nvSpPr>
        <p:spPr>
          <a:xfrm>
            <a:off x="6929482" y="3521644"/>
            <a:ext cx="211184" cy="164961"/>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0" name="Rectangle 99">
            <a:extLst>
              <a:ext uri="{FF2B5EF4-FFF2-40B4-BE49-F238E27FC236}">
                <a16:creationId xmlns:a16="http://schemas.microsoft.com/office/drawing/2014/main" id="{436ED6EC-DB89-81B4-0021-8C35FA8828F0}"/>
              </a:ext>
            </a:extLst>
          </p:cNvPr>
          <p:cNvSpPr/>
          <p:nvPr/>
        </p:nvSpPr>
        <p:spPr>
          <a:xfrm>
            <a:off x="7140665" y="3885342"/>
            <a:ext cx="165463" cy="18010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4" name="Rectangle 103">
            <a:extLst>
              <a:ext uri="{FF2B5EF4-FFF2-40B4-BE49-F238E27FC236}">
                <a16:creationId xmlns:a16="http://schemas.microsoft.com/office/drawing/2014/main" id="{96830400-7008-99A2-19FE-B3599E83359E}"/>
              </a:ext>
            </a:extLst>
          </p:cNvPr>
          <p:cNvSpPr/>
          <p:nvPr/>
        </p:nvSpPr>
        <p:spPr>
          <a:xfrm>
            <a:off x="10517322" y="2063184"/>
            <a:ext cx="420281" cy="182540"/>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6" name="Rectangle 105">
            <a:extLst>
              <a:ext uri="{FF2B5EF4-FFF2-40B4-BE49-F238E27FC236}">
                <a16:creationId xmlns:a16="http://schemas.microsoft.com/office/drawing/2014/main" id="{5548900B-D951-8CB3-388F-6FFFB4189CCF}"/>
              </a:ext>
            </a:extLst>
          </p:cNvPr>
          <p:cNvSpPr/>
          <p:nvPr/>
        </p:nvSpPr>
        <p:spPr>
          <a:xfrm flipV="1">
            <a:off x="7140665" y="2945353"/>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7" name="Rectangle 106">
            <a:extLst>
              <a:ext uri="{FF2B5EF4-FFF2-40B4-BE49-F238E27FC236}">
                <a16:creationId xmlns:a16="http://schemas.microsoft.com/office/drawing/2014/main" id="{3D236E18-74C6-4561-81F3-516ADC0FF6DA}"/>
              </a:ext>
            </a:extLst>
          </p:cNvPr>
          <p:cNvSpPr/>
          <p:nvPr/>
        </p:nvSpPr>
        <p:spPr>
          <a:xfrm flipV="1">
            <a:off x="10184996" y="2980523"/>
            <a:ext cx="199719" cy="17435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8" name="Rectangle 107">
            <a:extLst>
              <a:ext uri="{FF2B5EF4-FFF2-40B4-BE49-F238E27FC236}">
                <a16:creationId xmlns:a16="http://schemas.microsoft.com/office/drawing/2014/main" id="{9F4650A0-36CD-6096-D77F-02549EB96BDD}"/>
              </a:ext>
            </a:extLst>
          </p:cNvPr>
          <p:cNvSpPr/>
          <p:nvPr/>
        </p:nvSpPr>
        <p:spPr>
          <a:xfrm>
            <a:off x="10014484" y="2427416"/>
            <a:ext cx="341025" cy="18888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1" name="任意多边形 62">
            <a:extLst>
              <a:ext uri="{FF2B5EF4-FFF2-40B4-BE49-F238E27FC236}">
                <a16:creationId xmlns:a16="http://schemas.microsoft.com/office/drawing/2014/main" id="{A80123BE-2C08-C995-AC80-52101704C627}"/>
              </a:ext>
            </a:extLst>
          </p:cNvPr>
          <p:cNvSpPr/>
          <p:nvPr/>
        </p:nvSpPr>
        <p:spPr>
          <a:xfrm>
            <a:off x="424967" y="1522378"/>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62">
            <a:extLst>
              <a:ext uri="{FF2B5EF4-FFF2-40B4-BE49-F238E27FC236}">
                <a16:creationId xmlns:a16="http://schemas.microsoft.com/office/drawing/2014/main" id="{92C76197-E158-0918-19BF-935D09115C79}"/>
              </a:ext>
            </a:extLst>
          </p:cNvPr>
          <p:cNvSpPr/>
          <p:nvPr/>
        </p:nvSpPr>
        <p:spPr>
          <a:xfrm>
            <a:off x="424968" y="2291544"/>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62">
            <a:extLst>
              <a:ext uri="{FF2B5EF4-FFF2-40B4-BE49-F238E27FC236}">
                <a16:creationId xmlns:a16="http://schemas.microsoft.com/office/drawing/2014/main" id="{24BA4752-6B6F-89F6-523D-F42F8D49B069}"/>
              </a:ext>
            </a:extLst>
          </p:cNvPr>
          <p:cNvSpPr/>
          <p:nvPr/>
        </p:nvSpPr>
        <p:spPr>
          <a:xfrm>
            <a:off x="428893" y="389825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a:extLst>
              <a:ext uri="{FF2B5EF4-FFF2-40B4-BE49-F238E27FC236}">
                <a16:creationId xmlns:a16="http://schemas.microsoft.com/office/drawing/2014/main" id="{C09542EF-1DD1-7746-B7B8-78C5624F1B90}"/>
              </a:ext>
            </a:extLst>
          </p:cNvPr>
          <p:cNvSpPr txBox="1"/>
          <p:nvPr/>
        </p:nvSpPr>
        <p:spPr>
          <a:xfrm>
            <a:off x="301383" y="1190526"/>
            <a:ext cx="1727200" cy="338554"/>
          </a:xfrm>
          <a:prstGeom prst="rect">
            <a:avLst/>
          </a:prstGeom>
          <a:noFill/>
        </p:spPr>
        <p:txBody>
          <a:bodyPr wrap="square" rtlCol="0">
            <a:spAutoFit/>
          </a:bodyPr>
          <a:lstStyle/>
          <a:p>
            <a:r>
              <a:rPr lang="en-US" altLang="zh-CN" sz="1600" b="1" dirty="0"/>
              <a:t>Company</a:t>
            </a:r>
            <a:r>
              <a:rPr lang="zh-CN" altLang="en-US" sz="1600" b="1" dirty="0"/>
              <a:t> </a:t>
            </a:r>
            <a:r>
              <a:rPr lang="en-US" altLang="zh-CN" sz="1600" b="1" dirty="0"/>
              <a:t>Name</a:t>
            </a:r>
            <a:endParaRPr lang="en-CN" sz="1600" b="1" dirty="0"/>
          </a:p>
        </p:txBody>
      </p:sp>
      <p:sp>
        <p:nvSpPr>
          <p:cNvPr id="115" name="TextBox 114">
            <a:extLst>
              <a:ext uri="{FF2B5EF4-FFF2-40B4-BE49-F238E27FC236}">
                <a16:creationId xmlns:a16="http://schemas.microsoft.com/office/drawing/2014/main" id="{5102D50E-4AA1-7B80-7869-53F40D4ABFD5}"/>
              </a:ext>
            </a:extLst>
          </p:cNvPr>
          <p:cNvSpPr txBox="1"/>
          <p:nvPr/>
        </p:nvSpPr>
        <p:spPr>
          <a:xfrm>
            <a:off x="346168" y="1948082"/>
            <a:ext cx="1727200"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Title</a:t>
            </a:r>
            <a:r>
              <a:rPr lang="zh-CN" altLang="en-US" sz="1600" b="1" dirty="0"/>
              <a:t> </a:t>
            </a:r>
            <a:r>
              <a:rPr lang="en-US" altLang="zh-CN" sz="1600" b="1" dirty="0"/>
              <a:t>(JT)</a:t>
            </a:r>
            <a:endParaRPr lang="en-CN" sz="1600" b="1" dirty="0"/>
          </a:p>
        </p:txBody>
      </p:sp>
      <p:sp>
        <p:nvSpPr>
          <p:cNvPr id="116" name="TextBox 115">
            <a:extLst>
              <a:ext uri="{FF2B5EF4-FFF2-40B4-BE49-F238E27FC236}">
                <a16:creationId xmlns:a16="http://schemas.microsoft.com/office/drawing/2014/main" id="{FBE07327-1554-A9BC-6FDD-311D8E8CF8CF}"/>
              </a:ext>
            </a:extLst>
          </p:cNvPr>
          <p:cNvSpPr txBox="1"/>
          <p:nvPr/>
        </p:nvSpPr>
        <p:spPr>
          <a:xfrm>
            <a:off x="311207" y="3558747"/>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72" name="TextBox 71">
            <a:extLst>
              <a:ext uri="{FF2B5EF4-FFF2-40B4-BE49-F238E27FC236}">
                <a16:creationId xmlns:a16="http://schemas.microsoft.com/office/drawing/2014/main" id="{FC258C72-51FB-4D81-92A9-44A26832225E}"/>
              </a:ext>
            </a:extLst>
          </p:cNvPr>
          <p:cNvSpPr txBox="1"/>
          <p:nvPr/>
        </p:nvSpPr>
        <p:spPr>
          <a:xfrm>
            <a:off x="1602311" y="2383163"/>
            <a:ext cx="3137055" cy="1323439"/>
          </a:xfrm>
          <a:prstGeom prst="rect">
            <a:avLst/>
          </a:prstGeom>
          <a:noFill/>
        </p:spPr>
        <p:txBody>
          <a:bodyPr wrap="square" rtlCol="0">
            <a:spAutoFit/>
          </a:bodyPr>
          <a:lstStyle/>
          <a:p>
            <a:r>
              <a:rPr lang="en-US" altLang="zh-CN" sz="1600" dirty="0"/>
              <a:t>Normalizing</a:t>
            </a:r>
            <a:r>
              <a:rPr lang="zh-CN" altLang="en-US" sz="1600" dirty="0"/>
              <a:t> </a:t>
            </a:r>
            <a:r>
              <a:rPr lang="en-US" altLang="zh-CN" sz="1600" dirty="0"/>
              <a:t>JT</a:t>
            </a:r>
            <a:r>
              <a:rPr lang="zh-CN" altLang="en-US" sz="1600" dirty="0"/>
              <a:t> </a:t>
            </a:r>
            <a:r>
              <a:rPr lang="en-US" altLang="zh-CN" sz="1600" dirty="0"/>
              <a:t>into</a:t>
            </a:r>
            <a:r>
              <a:rPr lang="zh-CN" altLang="en-US" sz="1600" dirty="0"/>
              <a:t> </a:t>
            </a:r>
            <a:r>
              <a:rPr lang="en-US" altLang="zh-CN" sz="1600" dirty="0"/>
              <a:t>4</a:t>
            </a:r>
            <a:r>
              <a:rPr lang="zh-CN" altLang="en-US" sz="1600" dirty="0"/>
              <a:t> </a:t>
            </a:r>
            <a:r>
              <a:rPr lang="en-US" altLang="zh-CN" sz="1600" dirty="0"/>
              <a:t>Categories:</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Business</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Scientist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Engineer</a:t>
            </a:r>
            <a:endParaRPr lang="en-CN" sz="1600" dirty="0"/>
          </a:p>
        </p:txBody>
      </p:sp>
      <p:sp>
        <p:nvSpPr>
          <p:cNvPr id="117" name="TextBox 116">
            <a:extLst>
              <a:ext uri="{FF2B5EF4-FFF2-40B4-BE49-F238E27FC236}">
                <a16:creationId xmlns:a16="http://schemas.microsoft.com/office/drawing/2014/main" id="{71B57DC2-47E9-ACBA-680F-81993032A3C1}"/>
              </a:ext>
            </a:extLst>
          </p:cNvPr>
          <p:cNvSpPr txBox="1"/>
          <p:nvPr/>
        </p:nvSpPr>
        <p:spPr>
          <a:xfrm>
            <a:off x="1600685" y="4132869"/>
            <a:ext cx="3800378" cy="1323439"/>
          </a:xfrm>
          <a:prstGeom prst="rect">
            <a:avLst/>
          </a:prstGeom>
          <a:noFill/>
        </p:spPr>
        <p:txBody>
          <a:bodyPr wrap="square" rtlCol="0">
            <a:spAutoFit/>
          </a:bodyPr>
          <a:lstStyle/>
          <a:p>
            <a:r>
              <a:rPr lang="en-US" altLang="zh-CN" sz="1600" dirty="0"/>
              <a:t>Removing</a:t>
            </a:r>
            <a:r>
              <a:rPr lang="zh-CN" altLang="en-US" sz="1600" dirty="0"/>
              <a:t> </a:t>
            </a:r>
            <a:r>
              <a:rPr lang="en-US" altLang="zh-CN" sz="1600" dirty="0"/>
              <a:t>Unnecessary</a:t>
            </a:r>
            <a:r>
              <a:rPr lang="zh-CN" altLang="en-US" sz="1600" dirty="0"/>
              <a:t> </a:t>
            </a:r>
            <a:r>
              <a:rPr lang="en-US" altLang="zh-CN" sz="1600" dirty="0"/>
              <a:t>Words/</a:t>
            </a:r>
            <a:r>
              <a:rPr lang="zh-CN" altLang="en-US" sz="1600" dirty="0"/>
              <a:t> </a:t>
            </a:r>
            <a:r>
              <a:rPr lang="en-US" altLang="zh-CN" sz="1600" dirty="0"/>
              <a:t>Sentences</a:t>
            </a:r>
          </a:p>
          <a:p>
            <a:pPr marL="742950" lvl="1" indent="-285750">
              <a:buFont typeface="Arial" panose="020B0604020202020204" pitchFamily="34" charset="0"/>
              <a:buChar char="•"/>
            </a:pPr>
            <a:r>
              <a:rPr lang="en-US" altLang="zh-CN" sz="1600" dirty="0"/>
              <a:t>Sentence</a:t>
            </a:r>
            <a:r>
              <a:rPr lang="zh-CN" altLang="en-US" sz="1600" dirty="0"/>
              <a:t> </a:t>
            </a:r>
            <a:r>
              <a:rPr lang="en-US" altLang="zh-CN" sz="1600" dirty="0"/>
              <a:t>with</a:t>
            </a:r>
            <a:r>
              <a:rPr lang="zh-CN" altLang="en-US" sz="1600" dirty="0"/>
              <a:t> </a:t>
            </a:r>
            <a:r>
              <a:rPr lang="en-US" altLang="zh-CN" sz="1600" dirty="0"/>
              <a:t>Company</a:t>
            </a:r>
            <a:r>
              <a:rPr lang="zh-CN" altLang="en-US" sz="1600" dirty="0"/>
              <a:t> </a:t>
            </a:r>
            <a:r>
              <a:rPr lang="en-US" altLang="zh-CN" sz="1600" dirty="0"/>
              <a:t>Name</a:t>
            </a:r>
          </a:p>
          <a:p>
            <a:pPr marL="742950" lvl="1" indent="-285750">
              <a:buFont typeface="Arial" panose="020B0604020202020204" pitchFamily="34" charset="0"/>
              <a:buChar char="•"/>
            </a:pPr>
            <a:r>
              <a:rPr lang="en-US" altLang="zh-CN" sz="1600" dirty="0"/>
              <a:t>Sentence with</a:t>
            </a:r>
            <a:r>
              <a:rPr lang="zh-CN" altLang="en-US" sz="1600" dirty="0"/>
              <a:t> </a:t>
            </a:r>
            <a:r>
              <a:rPr lang="en-US" altLang="zh-CN" sz="1600" dirty="0"/>
              <a:t>[‘we’, ‘our’]…</a:t>
            </a:r>
          </a:p>
          <a:p>
            <a:pPr marL="742950" lvl="1" indent="-285750">
              <a:buFont typeface="Arial" panose="020B0604020202020204" pitchFamily="34" charset="0"/>
              <a:buChar char="•"/>
            </a:pPr>
            <a:r>
              <a:rPr lang="en-US" altLang="zh-CN" sz="1600" dirty="0"/>
              <a:t>Line/</a:t>
            </a:r>
            <a:r>
              <a:rPr lang="zh-CN" altLang="en-US" sz="1600" dirty="0"/>
              <a:t> </a:t>
            </a:r>
            <a:r>
              <a:rPr lang="en-US" altLang="zh-CN" sz="1600" dirty="0"/>
              <a:t>Tab</a:t>
            </a:r>
            <a:r>
              <a:rPr lang="zh-CN" altLang="en-US" sz="1600" dirty="0"/>
              <a:t> </a:t>
            </a:r>
            <a:r>
              <a:rPr lang="en-US" altLang="zh-CN" sz="1600" dirty="0"/>
              <a:t>Characters</a:t>
            </a:r>
          </a:p>
          <a:p>
            <a:pPr marL="742950" lvl="1" indent="-285750">
              <a:buFont typeface="Arial" panose="020B0604020202020204" pitchFamily="34" charset="0"/>
              <a:buChar char="•"/>
            </a:pPr>
            <a:r>
              <a:rPr lang="en-US" altLang="zh-CN" sz="1600" dirty="0"/>
              <a:t>Symbols</a:t>
            </a:r>
            <a:endParaRPr lang="en-CN" sz="1600" dirty="0"/>
          </a:p>
        </p:txBody>
      </p:sp>
      <p:sp>
        <p:nvSpPr>
          <p:cNvPr id="118" name="Rectangle 117">
            <a:extLst>
              <a:ext uri="{FF2B5EF4-FFF2-40B4-BE49-F238E27FC236}">
                <a16:creationId xmlns:a16="http://schemas.microsoft.com/office/drawing/2014/main" id="{CBB7ACD3-13CD-60DE-C242-82DB9A9372C9}"/>
              </a:ext>
            </a:extLst>
          </p:cNvPr>
          <p:cNvSpPr/>
          <p:nvPr/>
        </p:nvSpPr>
        <p:spPr>
          <a:xfrm>
            <a:off x="8687363" y="3136666"/>
            <a:ext cx="165463" cy="180105"/>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9" name="Rectangle 118">
            <a:extLst>
              <a:ext uri="{FF2B5EF4-FFF2-40B4-BE49-F238E27FC236}">
                <a16:creationId xmlns:a16="http://schemas.microsoft.com/office/drawing/2014/main" id="{E4F2AC9E-736F-0BE9-EDB6-A49472CAFC7C}"/>
              </a:ext>
            </a:extLst>
          </p:cNvPr>
          <p:cNvSpPr/>
          <p:nvPr/>
        </p:nvSpPr>
        <p:spPr>
          <a:xfrm>
            <a:off x="2400728" y="4467310"/>
            <a:ext cx="2615772" cy="180890"/>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0" name="Rectangle 119">
            <a:extLst>
              <a:ext uri="{FF2B5EF4-FFF2-40B4-BE49-F238E27FC236}">
                <a16:creationId xmlns:a16="http://schemas.microsoft.com/office/drawing/2014/main" id="{5BA04AEA-E2ED-3031-3867-02872852E98B}"/>
              </a:ext>
            </a:extLst>
          </p:cNvPr>
          <p:cNvSpPr/>
          <p:nvPr/>
        </p:nvSpPr>
        <p:spPr>
          <a:xfrm>
            <a:off x="2400604" y="4701640"/>
            <a:ext cx="2338762" cy="17466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1" name="Rectangle 120">
            <a:extLst>
              <a:ext uri="{FF2B5EF4-FFF2-40B4-BE49-F238E27FC236}">
                <a16:creationId xmlns:a16="http://schemas.microsoft.com/office/drawing/2014/main" id="{C5448810-3971-5311-98E0-BEB057AE9FB9}"/>
              </a:ext>
            </a:extLst>
          </p:cNvPr>
          <p:cNvSpPr/>
          <p:nvPr/>
        </p:nvSpPr>
        <p:spPr>
          <a:xfrm>
            <a:off x="2431345" y="4956904"/>
            <a:ext cx="1734255" cy="180890"/>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2" name="Rectangle 121">
            <a:extLst>
              <a:ext uri="{FF2B5EF4-FFF2-40B4-BE49-F238E27FC236}">
                <a16:creationId xmlns:a16="http://schemas.microsoft.com/office/drawing/2014/main" id="{BB47BDE8-B782-367B-7A89-09736DCF2CF3}"/>
              </a:ext>
            </a:extLst>
          </p:cNvPr>
          <p:cNvSpPr/>
          <p:nvPr/>
        </p:nvSpPr>
        <p:spPr>
          <a:xfrm>
            <a:off x="2428999" y="5207273"/>
            <a:ext cx="817678" cy="174661"/>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6" name="TextBox 85">
            <a:extLst>
              <a:ext uri="{FF2B5EF4-FFF2-40B4-BE49-F238E27FC236}">
                <a16:creationId xmlns:a16="http://schemas.microsoft.com/office/drawing/2014/main" id="{040BEEA7-3E7D-EE03-5D0C-499EA402ECF6}"/>
              </a:ext>
            </a:extLst>
          </p:cNvPr>
          <p:cNvSpPr txBox="1"/>
          <p:nvPr/>
        </p:nvSpPr>
        <p:spPr>
          <a:xfrm>
            <a:off x="7625217" y="1004151"/>
            <a:ext cx="2568574" cy="338554"/>
          </a:xfrm>
          <a:prstGeom prst="rect">
            <a:avLst/>
          </a:prstGeom>
          <a:noFill/>
        </p:spPr>
        <p:txBody>
          <a:bodyPr wrap="square" rtlCol="0">
            <a:spAutoFit/>
          </a:bodyPr>
          <a:lstStyle/>
          <a:p>
            <a:r>
              <a:rPr lang="en-US" altLang="zh-CN" sz="1600" dirty="0"/>
              <a:t>Sample</a:t>
            </a:r>
            <a:r>
              <a:rPr lang="zh-CN" altLang="en-US" sz="1600" dirty="0"/>
              <a:t> </a:t>
            </a:r>
            <a:r>
              <a:rPr lang="en-US" altLang="zh-CN" sz="1600" dirty="0"/>
              <a:t>Job</a:t>
            </a:r>
            <a:r>
              <a:rPr lang="zh-CN" altLang="en-US" sz="1600" dirty="0"/>
              <a:t> </a:t>
            </a:r>
            <a:r>
              <a:rPr lang="en-US" altLang="zh-CN" sz="1600" dirty="0"/>
              <a:t>Description</a:t>
            </a:r>
            <a:endParaRPr lang="en-CN" sz="1600" dirty="0"/>
          </a:p>
        </p:txBody>
      </p:sp>
      <p:cxnSp>
        <p:nvCxnSpPr>
          <p:cNvPr id="50" name="Straight Connector 49">
            <a:extLst>
              <a:ext uri="{FF2B5EF4-FFF2-40B4-BE49-F238E27FC236}">
                <a16:creationId xmlns:a16="http://schemas.microsoft.com/office/drawing/2014/main" id="{EA553DB8-5132-4512-3EF4-EE4775ADC939}"/>
              </a:ext>
            </a:extLst>
          </p:cNvPr>
          <p:cNvCxnSpPr/>
          <p:nvPr/>
        </p:nvCxnSpPr>
        <p:spPr>
          <a:xfrm>
            <a:off x="6221911" y="2146201"/>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D9A7445-6049-132C-20D2-29D7C1931922}"/>
              </a:ext>
            </a:extLst>
          </p:cNvPr>
          <p:cNvCxnSpPr/>
          <p:nvPr/>
        </p:nvCxnSpPr>
        <p:spPr>
          <a:xfrm>
            <a:off x="6221911" y="2521857"/>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51BB0EF-6F76-AA2A-71E0-FE380F02F3B8}"/>
              </a:ext>
            </a:extLst>
          </p:cNvPr>
          <p:cNvCxnSpPr>
            <a:cxnSpLocks/>
          </p:cNvCxnSpPr>
          <p:nvPr/>
        </p:nvCxnSpPr>
        <p:spPr>
          <a:xfrm>
            <a:off x="6263277" y="2880360"/>
            <a:ext cx="4950155"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46B51A4D-CF14-5FE2-A9C8-8F6AB269C46C}"/>
              </a:ext>
            </a:extLst>
          </p:cNvPr>
          <p:cNvCxnSpPr/>
          <p:nvPr/>
        </p:nvCxnSpPr>
        <p:spPr>
          <a:xfrm>
            <a:off x="6221911" y="3047288"/>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2AC1D43B-AD5F-E20E-0AFB-983A96B04BAD}"/>
              </a:ext>
            </a:extLst>
          </p:cNvPr>
          <p:cNvCxnSpPr>
            <a:cxnSpLocks/>
          </p:cNvCxnSpPr>
          <p:nvPr/>
        </p:nvCxnSpPr>
        <p:spPr>
          <a:xfrm>
            <a:off x="6246243" y="3232090"/>
            <a:ext cx="1151708" cy="22223"/>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D90AB2A0-8F36-EA97-93CC-16CD423385A0}"/>
              </a:ext>
            </a:extLst>
          </p:cNvPr>
          <p:cNvCxnSpPr>
            <a:cxnSpLocks/>
          </p:cNvCxnSpPr>
          <p:nvPr/>
        </p:nvCxnSpPr>
        <p:spPr>
          <a:xfrm>
            <a:off x="6163166" y="2714126"/>
            <a:ext cx="4375711"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9EA27BC-7214-6F9A-83E2-FE7BAAB15EDE}"/>
              </a:ext>
            </a:extLst>
          </p:cNvPr>
          <p:cNvSpPr/>
          <p:nvPr/>
        </p:nvSpPr>
        <p:spPr>
          <a:xfrm>
            <a:off x="10040620" y="2220653"/>
            <a:ext cx="350110" cy="18925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2" name="Rectangle 61">
            <a:extLst>
              <a:ext uri="{FF2B5EF4-FFF2-40B4-BE49-F238E27FC236}">
                <a16:creationId xmlns:a16="http://schemas.microsoft.com/office/drawing/2014/main" id="{745170E3-B60B-65D4-5C0F-4DD78A55FC2B}"/>
              </a:ext>
            </a:extLst>
          </p:cNvPr>
          <p:cNvSpPr/>
          <p:nvPr/>
        </p:nvSpPr>
        <p:spPr>
          <a:xfrm flipV="1">
            <a:off x="10093813" y="1702450"/>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4" name="Rectangle 63">
            <a:extLst>
              <a:ext uri="{FF2B5EF4-FFF2-40B4-BE49-F238E27FC236}">
                <a16:creationId xmlns:a16="http://schemas.microsoft.com/office/drawing/2014/main" id="{8FEA37A6-18C8-8FF3-48BF-A3D2E95CAD59}"/>
              </a:ext>
            </a:extLst>
          </p:cNvPr>
          <p:cNvSpPr/>
          <p:nvPr/>
        </p:nvSpPr>
        <p:spPr>
          <a:xfrm>
            <a:off x="7306128" y="1861249"/>
            <a:ext cx="179355" cy="189305"/>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6A69D6C-DE48-074F-11EC-FE5649A058C3}"/>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5" name="Chevron 4">
            <a:extLst>
              <a:ext uri="{FF2B5EF4-FFF2-40B4-BE49-F238E27FC236}">
                <a16:creationId xmlns:a16="http://schemas.microsoft.com/office/drawing/2014/main" id="{F6252D50-2ED6-55D2-043D-B2B288EB2E9A}"/>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AA177A17-B074-3BE5-6597-61ED8AE5318A}"/>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AD24D57-45B9-6612-6F74-4DBC3B206E9D}"/>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7020D78B-5045-CF91-4A09-C45EDF272662}"/>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F2F5C90-4D04-51D0-981A-2B2BBA20577A}"/>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EBD40C7C-6AE9-15BA-5972-F0E1A86C2DC7}"/>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EABD15B7-3708-869F-2F61-AD619E9786AA}"/>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F6E31E28-2E17-C666-3375-5E0AEBC3F6A1}"/>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3D2E03C1-4A25-06B0-904D-F9B612B2A384}"/>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B9B10B54-0192-E0AF-E543-63831143A76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5378D222-49B9-D939-254F-F1A51B86F4CB}"/>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C5894E19-32A0-BA87-976A-3858548CCA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88A3679-F705-CE2D-B19A-4E8B8599529E}"/>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2428F223-6244-C5B2-5748-B5C0C1137D74}"/>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3D22087-DF28-DB4A-3B9B-70746ACB49F3}"/>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DCC5B618-7E61-A0A1-ADDB-5010A7E81A29}"/>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 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Freeform 21">
            <a:extLst>
              <a:ext uri="{FF2B5EF4-FFF2-40B4-BE49-F238E27FC236}">
                <a16:creationId xmlns:a16="http://schemas.microsoft.com/office/drawing/2014/main" id="{2E0ADDFF-5D06-1F86-1F4F-DA4746169354}"/>
              </a:ext>
            </a:extLst>
          </p:cNvPr>
          <p:cNvSpPr/>
          <p:nvPr/>
        </p:nvSpPr>
        <p:spPr bwMode="auto">
          <a:xfrm>
            <a:off x="2633711" y="1433777"/>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2" name="TextBox 21">
            <a:extLst>
              <a:ext uri="{FF2B5EF4-FFF2-40B4-BE49-F238E27FC236}">
                <a16:creationId xmlns:a16="http://schemas.microsoft.com/office/drawing/2014/main" id="{E8E91053-E07F-9CD2-20D1-C5E8703B3FDB}"/>
              </a:ext>
            </a:extLst>
          </p:cNvPr>
          <p:cNvSpPr txBox="1"/>
          <p:nvPr/>
        </p:nvSpPr>
        <p:spPr>
          <a:xfrm>
            <a:off x="2483665" y="1095221"/>
            <a:ext cx="7506137" cy="338554"/>
          </a:xfrm>
          <a:prstGeom prst="rect">
            <a:avLst/>
          </a:prstGeom>
          <a:noFill/>
        </p:spPr>
        <p:txBody>
          <a:bodyPr wrap="square" rtlCol="0">
            <a:spAutoFit/>
          </a:bodyPr>
          <a:lstStyle/>
          <a:p>
            <a:r>
              <a:rPr lang="en-US" altLang="zh-CN" sz="1600" b="1" dirty="0"/>
              <a:t>A</a:t>
            </a:r>
            <a:r>
              <a:rPr lang="zh-CN" altLang="en-US" sz="1600" b="1" dirty="0"/>
              <a:t> </a:t>
            </a:r>
            <a:r>
              <a:rPr lang="en-US" altLang="zh-CN" sz="1600" b="1" dirty="0"/>
              <a:t>Set</a:t>
            </a:r>
            <a:r>
              <a:rPr lang="zh-CN" altLang="en-US" sz="1600" b="1" dirty="0"/>
              <a:t> </a:t>
            </a:r>
            <a:r>
              <a:rPr lang="en-US" altLang="zh-CN" sz="1600" b="1" dirty="0"/>
              <a:t>of</a:t>
            </a:r>
            <a:r>
              <a:rPr lang="zh-CN" altLang="en-US" sz="1600" b="1" dirty="0"/>
              <a:t> </a:t>
            </a:r>
            <a:r>
              <a:rPr lang="en-US" altLang="zh-CN" sz="1600" b="1" dirty="0"/>
              <a:t>Words</a:t>
            </a:r>
            <a:r>
              <a:rPr lang="zh-CN" altLang="en-US" sz="1600" b="1" dirty="0"/>
              <a:t> </a:t>
            </a:r>
            <a:r>
              <a:rPr lang="en-US" altLang="zh-CN" sz="1600" b="1" dirty="0"/>
              <a:t>that</a:t>
            </a:r>
            <a:r>
              <a:rPr lang="zh-CN" altLang="en-US" sz="1600" b="1" dirty="0"/>
              <a:t> </a:t>
            </a:r>
            <a:r>
              <a:rPr lang="en-US" altLang="zh-CN" sz="1600" b="1" dirty="0"/>
              <a:t>contains</a:t>
            </a:r>
            <a:r>
              <a:rPr lang="zh-CN" altLang="en-US" sz="1600" b="1" dirty="0"/>
              <a:t> </a:t>
            </a:r>
            <a:r>
              <a:rPr lang="en-US" altLang="zh-CN" sz="1600" b="1" dirty="0"/>
              <a:t>all</a:t>
            </a:r>
            <a:r>
              <a:rPr lang="zh-CN" altLang="en-US" sz="1600" b="1" dirty="0"/>
              <a:t> </a:t>
            </a:r>
            <a:r>
              <a:rPr lang="en-US" altLang="zh-CN" sz="1600" b="1" dirty="0"/>
              <a:t>the</a:t>
            </a:r>
            <a:r>
              <a:rPr lang="zh-CN" altLang="en-US" sz="1600" b="1" dirty="0"/>
              <a:t> </a:t>
            </a:r>
            <a:r>
              <a:rPr lang="en-US" altLang="zh-CN" sz="1600" b="1" dirty="0"/>
              <a:t>Technical</a:t>
            </a:r>
            <a:r>
              <a:rPr lang="zh-CN" altLang="en-US" sz="1600" b="1" dirty="0"/>
              <a:t> </a:t>
            </a:r>
            <a:r>
              <a:rPr lang="en-US" altLang="zh-CN" sz="1600" b="1" dirty="0"/>
              <a:t>Skills</a:t>
            </a:r>
            <a:r>
              <a:rPr lang="zh-CN" altLang="en-US" sz="1600" b="1" dirty="0"/>
              <a:t> </a:t>
            </a:r>
            <a:r>
              <a:rPr lang="en-US" altLang="zh-CN" sz="1600" b="1" dirty="0"/>
              <a:t>and</a:t>
            </a:r>
            <a:r>
              <a:rPr lang="zh-CN" altLang="en-US" sz="1600" b="1" dirty="0"/>
              <a:t> </a:t>
            </a:r>
            <a:r>
              <a:rPr lang="en-US" altLang="zh-CN" sz="1600" b="1" dirty="0"/>
              <a:t>Tools</a:t>
            </a:r>
            <a:r>
              <a:rPr lang="zh-CN" altLang="en-US" sz="1600" b="1" dirty="0"/>
              <a:t> </a:t>
            </a:r>
            <a:r>
              <a:rPr lang="en-US" altLang="zh-CN" sz="1600" b="1" dirty="0"/>
              <a:t>for</a:t>
            </a:r>
            <a:r>
              <a:rPr lang="zh-CN" altLang="en-US" sz="1600" b="1" dirty="0"/>
              <a:t> </a:t>
            </a:r>
            <a:r>
              <a:rPr lang="en-US" altLang="zh-CN" sz="1600" b="1" dirty="0"/>
              <a:t>Data</a:t>
            </a:r>
            <a:r>
              <a:rPr lang="zh-CN" altLang="en-US" sz="1600" b="1" dirty="0"/>
              <a:t> </a:t>
            </a:r>
            <a:r>
              <a:rPr lang="en-US" altLang="zh-CN" sz="1600" b="1" dirty="0"/>
              <a:t>Related</a:t>
            </a:r>
            <a:r>
              <a:rPr lang="zh-CN" altLang="en-US" sz="1600" b="1" dirty="0"/>
              <a:t> </a:t>
            </a:r>
            <a:r>
              <a:rPr lang="en-US" altLang="zh-CN" sz="1600" b="1" dirty="0"/>
              <a:t>Jobs</a:t>
            </a:r>
            <a:endParaRPr lang="en-CN" sz="1600" b="1" dirty="0"/>
          </a:p>
        </p:txBody>
      </p:sp>
      <p:sp>
        <p:nvSpPr>
          <p:cNvPr id="26" name="Rectangle 25">
            <a:extLst>
              <a:ext uri="{FF2B5EF4-FFF2-40B4-BE49-F238E27FC236}">
                <a16:creationId xmlns:a16="http://schemas.microsoft.com/office/drawing/2014/main" id="{F49A9DE7-E689-449D-274B-FBF1726B0BCA}"/>
              </a:ext>
            </a:extLst>
          </p:cNvPr>
          <p:cNvSpPr/>
          <p:nvPr/>
        </p:nvSpPr>
        <p:spPr>
          <a:xfrm>
            <a:off x="2857780" y="1558031"/>
            <a:ext cx="6114781" cy="1015663"/>
          </a:xfrm>
          <a:prstGeom prst="rect">
            <a:avLst/>
          </a:prstGeom>
        </p:spPr>
        <p:txBody>
          <a:bodyPr wrap="square">
            <a:spAutoFit/>
          </a:bodyPr>
          <a:lstStyle/>
          <a:p>
            <a:r>
              <a:rPr lang="en-CN" sz="1000" b="1" dirty="0"/>
              <a:t>tool_keywords </a:t>
            </a:r>
            <a:r>
              <a:rPr lang="en-CN" sz="1000" dirty="0"/>
              <a:t>= </a:t>
            </a:r>
            <a:r>
              <a:rPr lang="en-US" altLang="zh-CN" sz="1000" dirty="0"/>
              <a:t>set(</a:t>
            </a:r>
            <a:r>
              <a:rPr lang="en-CN" sz="1000" dirty="0"/>
              <a:t>['python', 'pytorch', 'sql', 'mxnet', 'mlflow', 'einstein', 'theano', 'pyspark', 'solr', 'mahout', </a:t>
            </a:r>
          </a:p>
          <a:p>
            <a:r>
              <a:rPr lang="en-CN" sz="1000" dirty="0"/>
              <a:t> 'cassandra', 'aws', 'powerpoint', 'spark', 'pig', 'sas', 'java', 'nosql', 'docker', 'salesforce', 'scala', 'r',</a:t>
            </a:r>
          </a:p>
          <a:p>
            <a:r>
              <a:rPr lang="en-CN" sz="1000" dirty="0"/>
              <a:t> 'c', 'c++', 'net', 'tableau', 'pandas', 'scikitlearn', 'sklearn', 'matlab','keras', 'tensorflow', 'clojure’,</a:t>
            </a:r>
            <a:r>
              <a:rPr lang="en-US" altLang="zh-CN" sz="1000" dirty="0"/>
              <a:t>…])</a:t>
            </a:r>
          </a:p>
          <a:p>
            <a:r>
              <a:rPr lang="en-US" altLang="zh-CN" sz="1000" b="1" dirty="0" err="1"/>
              <a:t>skill_keywords</a:t>
            </a:r>
            <a:r>
              <a:rPr lang="en-US" altLang="zh-CN" sz="1000" b="1" dirty="0"/>
              <a:t> </a:t>
            </a:r>
            <a:r>
              <a:rPr lang="en-US" altLang="zh-CN" sz="1000" dirty="0"/>
              <a:t>= set(['statistics', 'chatbot', 'cleaning', 'blockchain', 'causality', 'correlation', 'bandit', 'anomaly', '</a:t>
            </a:r>
            <a:r>
              <a:rPr lang="en-US" altLang="zh-CN" sz="1000" dirty="0" err="1"/>
              <a:t>kpi</a:t>
            </a:r>
            <a:r>
              <a:rPr lang="en-US" altLang="zh-CN" sz="1000" dirty="0"/>
              <a:t>',</a:t>
            </a:r>
          </a:p>
          <a:p>
            <a:r>
              <a:rPr lang="en-US" altLang="zh-CN" sz="1000" dirty="0"/>
              <a:t> 'dashboard', 'geospatial', '</a:t>
            </a:r>
            <a:r>
              <a:rPr lang="en-US" altLang="zh-CN" sz="1000" dirty="0" err="1"/>
              <a:t>ocr</a:t>
            </a:r>
            <a:r>
              <a:rPr lang="en-US" altLang="zh-CN" sz="1000" dirty="0"/>
              <a:t>', 'econometrics', '</a:t>
            </a:r>
            <a:r>
              <a:rPr lang="en-US" altLang="zh-CN" sz="1000" dirty="0" err="1"/>
              <a:t>pca</a:t>
            </a:r>
            <a:r>
              <a:rPr lang="en-US" altLang="zh-CN" sz="1000" dirty="0"/>
              <a:t>', '</a:t>
            </a:r>
            <a:r>
              <a:rPr lang="en-US" altLang="zh-CN" sz="1000" dirty="0" err="1"/>
              <a:t>gis</a:t>
            </a:r>
            <a:r>
              <a:rPr lang="en-US" altLang="zh-CN" sz="1000" dirty="0"/>
              <a:t>', '</a:t>
            </a:r>
            <a:r>
              <a:rPr lang="en-US" altLang="zh-CN" sz="1000" dirty="0" err="1"/>
              <a:t>svm</a:t>
            </a:r>
            <a:r>
              <a:rPr lang="en-US" altLang="zh-CN" sz="1000" dirty="0"/>
              <a:t>', '</a:t>
            </a:r>
            <a:r>
              <a:rPr lang="en-US" altLang="zh-CN" sz="1000" dirty="0" err="1"/>
              <a:t>svd</a:t>
            </a:r>
            <a:r>
              <a:rPr lang="en-US" altLang="zh-CN" sz="1000" dirty="0"/>
              <a:t>', 'tuning', 'hyperparameter', 'hypothesis',</a:t>
            </a:r>
          </a:p>
          <a:p>
            <a:r>
              <a:rPr lang="en-US" altLang="zh-CN" sz="1000" dirty="0"/>
              <a:t> '</a:t>
            </a:r>
            <a:r>
              <a:rPr lang="en-US" altLang="zh-CN" sz="1000" dirty="0" err="1"/>
              <a:t>salesforcecom</a:t>
            </a:r>
            <a:r>
              <a:rPr lang="en-US" altLang="zh-CN" sz="1000" dirty="0"/>
              <a:t>', 'segmentation', 'biostatistics', 'unsupervised', 'supervised’,…])</a:t>
            </a:r>
            <a:endParaRPr lang="en-CN" sz="1000" dirty="0"/>
          </a:p>
        </p:txBody>
      </p:sp>
      <p:sp>
        <p:nvSpPr>
          <p:cNvPr id="27" name="Freeform 21">
            <a:extLst>
              <a:ext uri="{FF2B5EF4-FFF2-40B4-BE49-F238E27FC236}">
                <a16:creationId xmlns:a16="http://schemas.microsoft.com/office/drawing/2014/main" id="{D36B615D-5D8E-7752-0D76-763B9E31E372}"/>
              </a:ext>
            </a:extLst>
          </p:cNvPr>
          <p:cNvSpPr/>
          <p:nvPr/>
        </p:nvSpPr>
        <p:spPr bwMode="auto">
          <a:xfrm>
            <a:off x="2787612" y="5832294"/>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8" name="TextBox 27">
            <a:extLst>
              <a:ext uri="{FF2B5EF4-FFF2-40B4-BE49-F238E27FC236}">
                <a16:creationId xmlns:a16="http://schemas.microsoft.com/office/drawing/2014/main" id="{AE1BBA82-392E-C979-333C-7BE6CAD7CF1F}"/>
              </a:ext>
            </a:extLst>
          </p:cNvPr>
          <p:cNvSpPr txBox="1"/>
          <p:nvPr/>
        </p:nvSpPr>
        <p:spPr>
          <a:xfrm>
            <a:off x="4785944" y="5509797"/>
            <a:ext cx="1569112"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endParaRPr lang="en-CN" sz="1600" b="1" dirty="0"/>
          </a:p>
        </p:txBody>
      </p:sp>
      <p:sp>
        <p:nvSpPr>
          <p:cNvPr id="29" name="Down Arrow 28">
            <a:extLst>
              <a:ext uri="{FF2B5EF4-FFF2-40B4-BE49-F238E27FC236}">
                <a16:creationId xmlns:a16="http://schemas.microsoft.com/office/drawing/2014/main" id="{DDFFB6CC-E836-64FC-624C-3FFE1A924FCF}"/>
              </a:ext>
            </a:extLst>
          </p:cNvPr>
          <p:cNvSpPr/>
          <p:nvPr/>
        </p:nvSpPr>
        <p:spPr>
          <a:xfrm>
            <a:off x="5337048" y="2547113"/>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Down Arrow 29">
            <a:extLst>
              <a:ext uri="{FF2B5EF4-FFF2-40B4-BE49-F238E27FC236}">
                <a16:creationId xmlns:a16="http://schemas.microsoft.com/office/drawing/2014/main" id="{CDCE7907-342D-AB55-B963-28F255A0327D}"/>
              </a:ext>
            </a:extLst>
          </p:cNvPr>
          <p:cNvSpPr/>
          <p:nvPr/>
        </p:nvSpPr>
        <p:spPr>
          <a:xfrm rot="10800000">
            <a:off x="5367042" y="4835390"/>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D80E476C-6A55-58C8-176A-06AC43339811}"/>
              </a:ext>
            </a:extLst>
          </p:cNvPr>
          <p:cNvSpPr txBox="1"/>
          <p:nvPr/>
        </p:nvSpPr>
        <p:spPr>
          <a:xfrm>
            <a:off x="4431379" y="2630262"/>
            <a:ext cx="2621665" cy="307777"/>
          </a:xfrm>
          <a:prstGeom prst="rect">
            <a:avLst/>
          </a:prstGeom>
          <a:noFill/>
        </p:spPr>
        <p:txBody>
          <a:bodyPr wrap="square" rtlCol="0">
            <a:spAutoFit/>
          </a:bodyPr>
          <a:lstStyle/>
          <a:p>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Sets</a:t>
            </a:r>
            <a:endParaRPr lang="en-CN" sz="1400" dirty="0">
              <a:solidFill>
                <a:srgbClr val="C00000"/>
              </a:solidFill>
            </a:endParaRPr>
          </a:p>
        </p:txBody>
      </p:sp>
      <p:sp>
        <p:nvSpPr>
          <p:cNvPr id="32" name="TextBox 31">
            <a:extLst>
              <a:ext uri="{FF2B5EF4-FFF2-40B4-BE49-F238E27FC236}">
                <a16:creationId xmlns:a16="http://schemas.microsoft.com/office/drawing/2014/main" id="{2E5B2F9C-18B6-9C53-88C6-8685BD518A15}"/>
              </a:ext>
            </a:extLst>
          </p:cNvPr>
          <p:cNvSpPr txBox="1"/>
          <p:nvPr/>
        </p:nvSpPr>
        <p:spPr>
          <a:xfrm>
            <a:off x="3678499" y="5064859"/>
            <a:ext cx="4827184" cy="307777"/>
          </a:xfrm>
          <a:prstGeom prst="rect">
            <a:avLst/>
          </a:prstGeom>
          <a:noFill/>
        </p:spPr>
        <p:txBody>
          <a:bodyPr wrap="square" rtlCol="0">
            <a:spAutoFit/>
          </a:bodyPr>
          <a:lstStyle/>
          <a:p>
            <a:r>
              <a:rPr lang="en-US" altLang="zh-CN" sz="1400" dirty="0">
                <a:solidFill>
                  <a:srgbClr val="C00000"/>
                </a:solidFill>
              </a:rPr>
              <a:t>Tokenize</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String</a:t>
            </a:r>
            <a:r>
              <a:rPr lang="zh-CN" altLang="en-US" sz="1400" dirty="0">
                <a:solidFill>
                  <a:srgbClr val="C00000"/>
                </a:solidFill>
              </a:rPr>
              <a:t> </a:t>
            </a:r>
            <a:r>
              <a:rPr lang="en-US" altLang="zh-CN" sz="1400" dirty="0">
                <a:solidFill>
                  <a:srgbClr val="C00000"/>
                </a:solidFill>
              </a:rPr>
              <a:t>then</a:t>
            </a:r>
            <a:r>
              <a:rPr lang="zh-CN" altLang="en-US" sz="1400" dirty="0">
                <a:solidFill>
                  <a:srgbClr val="C00000"/>
                </a:solidFill>
              </a:rPr>
              <a:t> </a:t>
            </a:r>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Each</a:t>
            </a:r>
            <a:r>
              <a:rPr lang="zh-CN" altLang="en-US" sz="1400" dirty="0">
                <a:solidFill>
                  <a:srgbClr val="C00000"/>
                </a:solidFill>
              </a:rPr>
              <a:t> </a:t>
            </a:r>
            <a:r>
              <a:rPr lang="en-US" altLang="zh-CN" sz="1400" dirty="0">
                <a:solidFill>
                  <a:srgbClr val="C00000"/>
                </a:solidFill>
              </a:rPr>
              <a:t>Word</a:t>
            </a:r>
          </a:p>
        </p:txBody>
      </p:sp>
      <p:pic>
        <p:nvPicPr>
          <p:cNvPr id="38" name="Picture 37">
            <a:extLst>
              <a:ext uri="{FF2B5EF4-FFF2-40B4-BE49-F238E27FC236}">
                <a16:creationId xmlns:a16="http://schemas.microsoft.com/office/drawing/2014/main" id="{11109AB2-C477-D8F6-7143-60E6DF83243C}"/>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colorTemperature colorTemp="7200"/>
                    </a14:imgEffect>
                  </a14:imgLayer>
                </a14:imgProps>
              </a:ext>
            </a:extLst>
          </a:blip>
          <a:stretch>
            <a:fillRect/>
          </a:stretch>
        </p:blipFill>
        <p:spPr>
          <a:xfrm>
            <a:off x="4154747" y="2969977"/>
            <a:ext cx="2621666" cy="1909925"/>
          </a:xfrm>
          <a:prstGeom prst="rect">
            <a:avLst/>
          </a:prstGeom>
        </p:spPr>
      </p:pic>
      <p:sp>
        <p:nvSpPr>
          <p:cNvPr id="40" name="TextBox 39">
            <a:extLst>
              <a:ext uri="{FF2B5EF4-FFF2-40B4-BE49-F238E27FC236}">
                <a16:creationId xmlns:a16="http://schemas.microsoft.com/office/drawing/2014/main" id="{632D84B7-FEA9-5196-C093-D42398D1F3FF}"/>
              </a:ext>
            </a:extLst>
          </p:cNvPr>
          <p:cNvSpPr txBox="1"/>
          <p:nvPr/>
        </p:nvSpPr>
        <p:spPr>
          <a:xfrm>
            <a:off x="2813132" y="3733407"/>
            <a:ext cx="6361689" cy="338554"/>
          </a:xfrm>
          <a:prstGeom prst="rect">
            <a:avLst/>
          </a:prstGeom>
          <a:noFill/>
        </p:spPr>
        <p:txBody>
          <a:bodyPr wrap="square" rtlCol="0">
            <a:spAutoFit/>
          </a:bodyPr>
          <a:lstStyle/>
          <a:p>
            <a:r>
              <a:rPr lang="en-US" altLang="zh-CN" sz="1600" b="1" dirty="0">
                <a:solidFill>
                  <a:srgbClr val="FFC000"/>
                </a:solidFill>
              </a:rPr>
              <a:t>Intersect</a:t>
            </a:r>
            <a:r>
              <a:rPr lang="zh-CN" altLang="en-US" sz="1600" b="1" dirty="0">
                <a:solidFill>
                  <a:srgbClr val="FFC000"/>
                </a:solidFill>
              </a:rPr>
              <a:t> </a:t>
            </a:r>
            <a:r>
              <a:rPr lang="en-US" altLang="zh-CN" sz="1600" b="1" dirty="0">
                <a:solidFill>
                  <a:srgbClr val="FFC000"/>
                </a:solidFill>
              </a:rPr>
              <a:t>Two</a:t>
            </a:r>
            <a:r>
              <a:rPr lang="zh-CN" altLang="en-US" sz="1600" b="1" dirty="0">
                <a:solidFill>
                  <a:srgbClr val="FFC000"/>
                </a:solidFill>
              </a:rPr>
              <a:t> </a:t>
            </a:r>
            <a:r>
              <a:rPr lang="en-US" altLang="zh-CN" sz="1600" b="1" dirty="0">
                <a:solidFill>
                  <a:srgbClr val="FFC000"/>
                </a:solidFill>
              </a:rPr>
              <a:t>Set</a:t>
            </a:r>
            <a:r>
              <a:rPr lang="zh-CN" altLang="en-US" sz="1600" b="1" dirty="0">
                <a:solidFill>
                  <a:srgbClr val="FFC000"/>
                </a:solidFill>
              </a:rPr>
              <a:t> </a:t>
            </a:r>
            <a:r>
              <a:rPr lang="en-US" altLang="zh-CN" sz="1600" b="1" dirty="0">
                <a:solidFill>
                  <a:srgbClr val="FFC000"/>
                </a:solidFill>
              </a:rPr>
              <a:t>to</a:t>
            </a:r>
            <a:r>
              <a:rPr lang="zh-CN" altLang="en-US" sz="1600" b="1" dirty="0">
                <a:solidFill>
                  <a:srgbClr val="FFC000"/>
                </a:solidFill>
              </a:rPr>
              <a:t> </a:t>
            </a:r>
            <a:r>
              <a:rPr lang="en-US" altLang="zh-CN" sz="1600" b="1" dirty="0">
                <a:solidFill>
                  <a:srgbClr val="FFC000"/>
                </a:solidFill>
              </a:rPr>
              <a:t>Obtain</a:t>
            </a:r>
            <a:r>
              <a:rPr lang="zh-CN" altLang="en-US" sz="1600" b="1" dirty="0">
                <a:solidFill>
                  <a:srgbClr val="FFC000"/>
                </a:solidFill>
              </a:rPr>
              <a:t> </a:t>
            </a:r>
            <a:r>
              <a:rPr lang="en-US" altLang="zh-CN" sz="1600" b="1" dirty="0">
                <a:solidFill>
                  <a:srgbClr val="FFC000"/>
                </a:solidFill>
              </a:rPr>
              <a:t>a</a:t>
            </a:r>
            <a:r>
              <a:rPr lang="zh-CN" altLang="en-US" sz="1600" b="1" dirty="0">
                <a:solidFill>
                  <a:srgbClr val="FFC000"/>
                </a:solidFill>
              </a:rPr>
              <a:t> </a:t>
            </a:r>
            <a:r>
              <a:rPr lang="en-US" altLang="zh-CN" sz="1600" b="1" dirty="0">
                <a:solidFill>
                  <a:srgbClr val="FFC000"/>
                </a:solidFill>
              </a:rPr>
              <a:t>Vector</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Feature</a:t>
            </a:r>
            <a:r>
              <a:rPr lang="zh-CN" altLang="en-US" sz="1600" b="1" dirty="0">
                <a:solidFill>
                  <a:srgbClr val="FFC000"/>
                </a:solidFill>
              </a:rPr>
              <a:t> </a:t>
            </a:r>
            <a:r>
              <a:rPr lang="en-US" altLang="zh-CN" sz="1600" b="1" dirty="0">
                <a:solidFill>
                  <a:srgbClr val="FFC000"/>
                </a:solidFill>
              </a:rPr>
              <a:t>for</a:t>
            </a:r>
            <a:r>
              <a:rPr lang="zh-CN" altLang="en-US" sz="1600" b="1" dirty="0">
                <a:solidFill>
                  <a:srgbClr val="FFC000"/>
                </a:solidFill>
              </a:rPr>
              <a:t> </a:t>
            </a:r>
            <a:r>
              <a:rPr lang="en-US" altLang="zh-CN" sz="1600" b="1" dirty="0">
                <a:solidFill>
                  <a:srgbClr val="FFC000"/>
                </a:solidFill>
              </a:rPr>
              <a:t>Each</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the</a:t>
            </a:r>
            <a:r>
              <a:rPr lang="zh-CN" altLang="en-US" sz="1600" b="1" dirty="0">
                <a:solidFill>
                  <a:srgbClr val="FFC000"/>
                </a:solidFill>
              </a:rPr>
              <a:t> </a:t>
            </a:r>
            <a:r>
              <a:rPr lang="en-US" altLang="zh-CN" sz="1600" b="1" dirty="0">
                <a:solidFill>
                  <a:srgbClr val="FFC000"/>
                </a:solidFill>
              </a:rPr>
              <a:t>Company</a:t>
            </a:r>
          </a:p>
        </p:txBody>
      </p:sp>
    </p:spTree>
    <p:extLst>
      <p:ext uri="{BB962C8B-B14F-4D97-AF65-F5344CB8AC3E}">
        <p14:creationId xmlns:p14="http://schemas.microsoft.com/office/powerpoint/2010/main" val="39614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042B84F-B697-3372-3567-B68F5C3B04B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E1D000BD-67A1-E105-2C08-B82F2FCF51B9}"/>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II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21" name="组合 87">
            <a:extLst>
              <a:ext uri="{FF2B5EF4-FFF2-40B4-BE49-F238E27FC236}">
                <a16:creationId xmlns:a16="http://schemas.microsoft.com/office/drawing/2014/main" id="{047A8522-4CA3-2DFB-0042-9E71C63EA3B6}"/>
              </a:ext>
            </a:extLst>
          </p:cNvPr>
          <p:cNvGrpSpPr/>
          <p:nvPr/>
        </p:nvGrpSpPr>
        <p:grpSpPr>
          <a:xfrm rot="5400000">
            <a:off x="2787237" y="3244842"/>
            <a:ext cx="3162474" cy="844093"/>
            <a:chOff x="3034998" y="4110451"/>
            <a:chExt cx="5672328" cy="1513996"/>
          </a:xfrm>
        </p:grpSpPr>
        <p:sp>
          <p:nvSpPr>
            <p:cNvPr id="22" name="任意多边形 88">
              <a:extLst>
                <a:ext uri="{FF2B5EF4-FFF2-40B4-BE49-F238E27FC236}">
                  <a16:creationId xmlns:a16="http://schemas.microsoft.com/office/drawing/2014/main" id="{5D338A5A-2BA6-A0C2-BBE0-7B1C3C416B43}"/>
                </a:ext>
              </a:extLst>
            </p:cNvPr>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89">
              <a:extLst>
                <a:ext uri="{FF2B5EF4-FFF2-40B4-BE49-F238E27FC236}">
                  <a16:creationId xmlns:a16="http://schemas.microsoft.com/office/drawing/2014/main" id="{0716EE28-AC92-496A-84A1-C3AF18DB1ED0}"/>
                </a:ext>
              </a:extLst>
            </p:cNvPr>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90">
              <a:extLst>
                <a:ext uri="{FF2B5EF4-FFF2-40B4-BE49-F238E27FC236}">
                  <a16:creationId xmlns:a16="http://schemas.microsoft.com/office/drawing/2014/main" id="{84F1AA50-1163-AAAD-6F82-8AC7E43559A1}"/>
                </a:ext>
              </a:extLst>
            </p:cNvPr>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91">
              <a:extLst>
                <a:ext uri="{FF2B5EF4-FFF2-40B4-BE49-F238E27FC236}">
                  <a16:creationId xmlns:a16="http://schemas.microsoft.com/office/drawing/2014/main" id="{03AEC9CC-427F-373F-3469-19414E297E9B}"/>
                </a:ext>
              </a:extLst>
            </p:cNvPr>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2">
              <a:extLst>
                <a:ext uri="{FF2B5EF4-FFF2-40B4-BE49-F238E27FC236}">
                  <a16:creationId xmlns:a16="http://schemas.microsoft.com/office/drawing/2014/main" id="{8088F708-5CEE-A51F-434F-8E454E4952F2}"/>
                </a:ext>
              </a:extLst>
            </p:cNvPr>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4">
            <a:extLst>
              <a:ext uri="{FF2B5EF4-FFF2-40B4-BE49-F238E27FC236}">
                <a16:creationId xmlns:a16="http://schemas.microsoft.com/office/drawing/2014/main" id="{C719C532-9660-B1E6-4141-A8E1979CA7C6}"/>
              </a:ext>
            </a:extLst>
          </p:cNvPr>
          <p:cNvGrpSpPr/>
          <p:nvPr/>
        </p:nvGrpSpPr>
        <p:grpSpPr>
          <a:xfrm flipH="1">
            <a:off x="4873770" y="3066526"/>
            <a:ext cx="1847950" cy="1169037"/>
            <a:chOff x="1711856" y="2120999"/>
            <a:chExt cx="1196804" cy="757114"/>
          </a:xfrm>
        </p:grpSpPr>
        <p:sp>
          <p:nvSpPr>
            <p:cNvPr id="28" name="任意多边形 45">
              <a:extLst>
                <a:ext uri="{FF2B5EF4-FFF2-40B4-BE49-F238E27FC236}">
                  <a16:creationId xmlns:a16="http://schemas.microsoft.com/office/drawing/2014/main" id="{C6FB66DF-1B6B-E6B0-24B3-AEF345D8E32C}"/>
                </a:ext>
              </a:extLst>
            </p:cNvPr>
            <p:cNvSpPr/>
            <p:nvPr/>
          </p:nvSpPr>
          <p:spPr>
            <a:xfrm>
              <a:off x="1906707" y="2120999"/>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pattFill prst="pct10">
              <a:fgClr>
                <a:srgbClr val="34322F"/>
              </a:fgClr>
              <a:bgClr>
                <a:schemeClr val="bg1"/>
              </a:bgClr>
            </a:pattFill>
            <a:ln w="349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C00000"/>
                </a:solidFill>
                <a:ea typeface="方正静蕾简体" panose="02000000000000000000" pitchFamily="2" charset="-122"/>
              </a:endParaRPr>
            </a:p>
          </p:txBody>
        </p:sp>
        <p:sp>
          <p:nvSpPr>
            <p:cNvPr id="29" name="任意多边形 46">
              <a:extLst>
                <a:ext uri="{FF2B5EF4-FFF2-40B4-BE49-F238E27FC236}">
                  <a16:creationId xmlns:a16="http://schemas.microsoft.com/office/drawing/2014/main" id="{1077450F-7443-99FB-E9A7-F5B6821A737C}"/>
                </a:ext>
              </a:extLst>
            </p:cNvPr>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AE74CA61-39C7-BF5B-F7C6-9E3355032C29}"/>
              </a:ext>
            </a:extLst>
          </p:cNvPr>
          <p:cNvSpPr txBox="1"/>
          <p:nvPr/>
        </p:nvSpPr>
        <p:spPr>
          <a:xfrm>
            <a:off x="5376508" y="3366668"/>
            <a:ext cx="986319" cy="800219"/>
          </a:xfrm>
          <a:prstGeom prst="rect">
            <a:avLst/>
          </a:prstGeom>
          <a:noFill/>
        </p:spPr>
        <p:txBody>
          <a:bodyPr wrap="square" rtlCol="0">
            <a:spAutoFit/>
          </a:bodyPr>
          <a:lstStyle/>
          <a:p>
            <a:pPr lvl="0" algn="ctr"/>
            <a:r>
              <a:rPr lang="en-US" altLang="zh-CN" sz="2800" b="1" dirty="0">
                <a:solidFill>
                  <a:srgbClr val="C00000"/>
                </a:solidFill>
                <a:ea typeface="方正静蕾简体" panose="02000000000000000000" pitchFamily="2" charset="-122"/>
              </a:rPr>
              <a:t>LDA</a:t>
            </a:r>
          </a:p>
          <a:p>
            <a:endParaRPr lang="en-CN" dirty="0"/>
          </a:p>
        </p:txBody>
      </p:sp>
      <p:sp>
        <p:nvSpPr>
          <p:cNvPr id="31" name="Rectangle 30">
            <a:extLst>
              <a:ext uri="{FF2B5EF4-FFF2-40B4-BE49-F238E27FC236}">
                <a16:creationId xmlns:a16="http://schemas.microsoft.com/office/drawing/2014/main" id="{8C285E96-2F1D-B56A-1095-C91927F84E7A}"/>
              </a:ext>
            </a:extLst>
          </p:cNvPr>
          <p:cNvSpPr/>
          <p:nvPr/>
        </p:nvSpPr>
        <p:spPr>
          <a:xfrm>
            <a:off x="671672" y="1797708"/>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Input</a:t>
            </a:r>
            <a:r>
              <a:rPr lang="zh-CN" altLang="en-US" sz="1600" b="1" dirty="0">
                <a:solidFill>
                  <a:schemeClr val="tx1"/>
                </a:solidFill>
              </a:rPr>
              <a:t> </a:t>
            </a:r>
            <a:r>
              <a:rPr lang="en-US" altLang="zh-CN" sz="1600" b="1" dirty="0">
                <a:solidFill>
                  <a:schemeClr val="tx1"/>
                </a:solidFill>
              </a:rPr>
              <a:t>of</a:t>
            </a:r>
            <a:r>
              <a:rPr lang="zh-CN" altLang="en-US" sz="1600" b="1" dirty="0">
                <a:solidFill>
                  <a:schemeClr val="tx1"/>
                </a:solidFill>
              </a:rPr>
              <a:t> </a:t>
            </a:r>
            <a:r>
              <a:rPr lang="en-US" altLang="zh-CN" sz="1600" b="1" dirty="0">
                <a:solidFill>
                  <a:schemeClr val="tx1"/>
                </a:solidFill>
              </a:rPr>
              <a:t>the</a:t>
            </a:r>
            <a:r>
              <a:rPr lang="zh-CN" altLang="en-US" sz="1600" b="1" dirty="0">
                <a:solidFill>
                  <a:schemeClr val="tx1"/>
                </a:solidFill>
              </a:rPr>
              <a:t> </a:t>
            </a:r>
            <a:r>
              <a:rPr lang="en-US" altLang="zh-CN" sz="1600" b="1" dirty="0">
                <a:solidFill>
                  <a:schemeClr val="tx1"/>
                </a:solidFill>
              </a:rPr>
              <a:t>Models</a:t>
            </a:r>
            <a:endParaRPr lang="en-CN" sz="1600" b="1" dirty="0">
              <a:solidFill>
                <a:schemeClr val="tx1"/>
              </a:solidFill>
            </a:endParaRPr>
          </a:p>
        </p:txBody>
      </p:sp>
      <p:sp>
        <p:nvSpPr>
          <p:cNvPr id="32" name="任意多边形 55">
            <a:extLst>
              <a:ext uri="{FF2B5EF4-FFF2-40B4-BE49-F238E27FC236}">
                <a16:creationId xmlns:a16="http://schemas.microsoft.com/office/drawing/2014/main" id="{1A6ACD42-428B-0CB0-C484-E4883CFF130D}"/>
              </a:ext>
            </a:extLst>
          </p:cNvPr>
          <p:cNvSpPr/>
          <p:nvPr/>
        </p:nvSpPr>
        <p:spPr>
          <a:xfrm rot="8851013" flipV="1">
            <a:off x="6517085" y="2607574"/>
            <a:ext cx="1576904" cy="180181"/>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55">
            <a:extLst>
              <a:ext uri="{FF2B5EF4-FFF2-40B4-BE49-F238E27FC236}">
                <a16:creationId xmlns:a16="http://schemas.microsoft.com/office/drawing/2014/main" id="{AF0C6CF7-D55D-AC75-1825-9455EFC15C35}"/>
              </a:ext>
            </a:extLst>
          </p:cNvPr>
          <p:cNvSpPr/>
          <p:nvPr/>
        </p:nvSpPr>
        <p:spPr>
          <a:xfrm rot="12158354">
            <a:off x="6573033" y="4602911"/>
            <a:ext cx="1706082" cy="2426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Rectangle 33">
            <a:extLst>
              <a:ext uri="{FF2B5EF4-FFF2-40B4-BE49-F238E27FC236}">
                <a16:creationId xmlns:a16="http://schemas.microsoft.com/office/drawing/2014/main" id="{71399721-38A4-3BBD-BFC3-98DDF387EF71}"/>
              </a:ext>
            </a:extLst>
          </p:cNvPr>
          <p:cNvSpPr/>
          <p:nvPr/>
        </p:nvSpPr>
        <p:spPr>
          <a:xfrm>
            <a:off x="8768698" y="1797707"/>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Expected</a:t>
            </a:r>
            <a:r>
              <a:rPr lang="zh-CN" altLang="en-US" sz="1600" b="1" dirty="0">
                <a:solidFill>
                  <a:schemeClr val="tx1"/>
                </a:solidFill>
              </a:rPr>
              <a:t> </a:t>
            </a:r>
            <a:r>
              <a:rPr lang="en-US" altLang="zh-CN" sz="1600" b="1" dirty="0">
                <a:solidFill>
                  <a:schemeClr val="tx1"/>
                </a:solidFill>
              </a:rPr>
              <a:t>Output</a:t>
            </a:r>
            <a:endParaRPr lang="en-CN" sz="1600" b="1" dirty="0">
              <a:solidFill>
                <a:schemeClr val="tx1"/>
              </a:solidFill>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1131650" y="2154958"/>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36" name="任意多边形 62">
            <a:extLst>
              <a:ext uri="{FF2B5EF4-FFF2-40B4-BE49-F238E27FC236}">
                <a16:creationId xmlns:a16="http://schemas.microsoft.com/office/drawing/2014/main" id="{8D28F0F8-1CC1-956D-1AE8-A98AEE12AAE4}"/>
              </a:ext>
            </a:extLst>
          </p:cNvPr>
          <p:cNvSpPr/>
          <p:nvPr/>
        </p:nvSpPr>
        <p:spPr>
          <a:xfrm>
            <a:off x="1137353" y="29362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a:extLst>
              <a:ext uri="{FF2B5EF4-FFF2-40B4-BE49-F238E27FC236}">
                <a16:creationId xmlns:a16="http://schemas.microsoft.com/office/drawing/2014/main" id="{266E910D-092B-0988-DB90-36DBB815ADC9}"/>
              </a:ext>
            </a:extLst>
          </p:cNvPr>
          <p:cNvSpPr txBox="1"/>
          <p:nvPr/>
        </p:nvSpPr>
        <p:spPr>
          <a:xfrm>
            <a:off x="1019667" y="2596739"/>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39" name="任意多边形 55">
            <a:extLst>
              <a:ext uri="{FF2B5EF4-FFF2-40B4-BE49-F238E27FC236}">
                <a16:creationId xmlns:a16="http://schemas.microsoft.com/office/drawing/2014/main" id="{196A51A0-B05E-B9C0-07B0-AE22F8F85EA8}"/>
              </a:ext>
            </a:extLst>
          </p:cNvPr>
          <p:cNvSpPr/>
          <p:nvPr/>
        </p:nvSpPr>
        <p:spPr>
          <a:xfrm rot="16200000">
            <a:off x="1797543" y="3199136"/>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TextBox 39">
            <a:extLst>
              <a:ext uri="{FF2B5EF4-FFF2-40B4-BE49-F238E27FC236}">
                <a16:creationId xmlns:a16="http://schemas.microsoft.com/office/drawing/2014/main" id="{56C2D5AD-A454-8E53-7006-E114F9F2669D}"/>
              </a:ext>
            </a:extLst>
          </p:cNvPr>
          <p:cNvSpPr txBox="1"/>
          <p:nvPr/>
        </p:nvSpPr>
        <p:spPr>
          <a:xfrm>
            <a:off x="305641" y="3413182"/>
            <a:ext cx="3968407" cy="307777"/>
          </a:xfrm>
          <a:prstGeom prst="rect">
            <a:avLst/>
          </a:prstGeom>
          <a:noFill/>
        </p:spPr>
        <p:txBody>
          <a:bodyPr wrap="square" rtlCol="0">
            <a:spAutoFit/>
          </a:bodyPr>
          <a:lstStyle/>
          <a:p>
            <a:r>
              <a:rPr lang="en-US" altLang="zh-CN" sz="1400" b="1" dirty="0"/>
              <a:t>Tokenize</a:t>
            </a:r>
            <a:r>
              <a:rPr lang="zh-CN" altLang="en-US" sz="1400" b="1" dirty="0"/>
              <a:t> </a:t>
            </a:r>
            <a:r>
              <a:rPr lang="en-US" altLang="zh-CN" sz="1400" b="1" dirty="0"/>
              <a:t>the</a:t>
            </a:r>
            <a:r>
              <a:rPr lang="zh-CN" altLang="en-US" sz="1400" b="1" dirty="0"/>
              <a:t> </a:t>
            </a:r>
            <a:r>
              <a:rPr lang="en-US" altLang="zh-CN" sz="1400" b="1" dirty="0"/>
              <a:t>JD</a:t>
            </a:r>
            <a:r>
              <a:rPr lang="zh-CN" altLang="en-US" sz="1400" b="1" dirty="0"/>
              <a:t> </a:t>
            </a:r>
            <a:r>
              <a:rPr lang="en-US" altLang="zh-CN" sz="1400" b="1" dirty="0"/>
              <a:t>&amp;</a:t>
            </a:r>
            <a:r>
              <a:rPr lang="zh-CN" altLang="en-US" sz="1400" b="1" dirty="0"/>
              <a:t> </a:t>
            </a:r>
            <a:r>
              <a:rPr lang="en-US" altLang="zh-CN" sz="1400" b="1" dirty="0"/>
              <a:t>Count</a:t>
            </a:r>
            <a:r>
              <a:rPr lang="zh-CN" altLang="en-US" sz="1400" b="1" dirty="0"/>
              <a:t> </a:t>
            </a:r>
            <a:r>
              <a:rPr lang="en-US" altLang="zh-CN" sz="1400" b="1" dirty="0"/>
              <a:t>Each</a:t>
            </a:r>
            <a:r>
              <a:rPr lang="zh-CN" altLang="en-US" sz="1400" b="1" dirty="0"/>
              <a:t> </a:t>
            </a:r>
            <a:r>
              <a:rPr lang="en-US" altLang="zh-CN" sz="1400" b="1" dirty="0"/>
              <a:t>Word’s</a:t>
            </a:r>
            <a:r>
              <a:rPr lang="zh-CN" altLang="en-US" sz="1400" b="1" dirty="0"/>
              <a:t> </a:t>
            </a:r>
            <a:r>
              <a:rPr lang="en-US" altLang="zh-CN" sz="1400" b="1" dirty="0"/>
              <a:t>Frequency</a:t>
            </a:r>
            <a:r>
              <a:rPr lang="zh-CN" altLang="en-US" sz="1400" b="1" dirty="0"/>
              <a:t> </a:t>
            </a:r>
            <a:endParaRPr lang="en-CN" sz="1400" b="1" dirty="0"/>
          </a:p>
        </p:txBody>
      </p:sp>
      <p:sp>
        <p:nvSpPr>
          <p:cNvPr id="41" name="任意多边形 55">
            <a:extLst>
              <a:ext uri="{FF2B5EF4-FFF2-40B4-BE49-F238E27FC236}">
                <a16:creationId xmlns:a16="http://schemas.microsoft.com/office/drawing/2014/main" id="{1761B8C7-ECDF-CB17-E95A-5C9D80EC3F82}"/>
              </a:ext>
            </a:extLst>
          </p:cNvPr>
          <p:cNvSpPr/>
          <p:nvPr/>
        </p:nvSpPr>
        <p:spPr>
          <a:xfrm rot="16200000">
            <a:off x="1794983" y="3884368"/>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TextBox 41">
            <a:extLst>
              <a:ext uri="{FF2B5EF4-FFF2-40B4-BE49-F238E27FC236}">
                <a16:creationId xmlns:a16="http://schemas.microsoft.com/office/drawing/2014/main" id="{163F5351-1DA0-D36B-AC14-574B527EB0F2}"/>
              </a:ext>
            </a:extLst>
          </p:cNvPr>
          <p:cNvSpPr txBox="1"/>
          <p:nvPr/>
        </p:nvSpPr>
        <p:spPr>
          <a:xfrm>
            <a:off x="303081" y="4098414"/>
            <a:ext cx="3968407"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Top</a:t>
            </a:r>
            <a:r>
              <a:rPr lang="zh-CN" altLang="en-US" sz="1400" b="1" dirty="0"/>
              <a:t> </a:t>
            </a:r>
            <a:r>
              <a:rPr lang="en-US" altLang="zh-CN" sz="1400" b="1" dirty="0"/>
              <a:t>500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3" name="任意多边形 55">
            <a:extLst>
              <a:ext uri="{FF2B5EF4-FFF2-40B4-BE49-F238E27FC236}">
                <a16:creationId xmlns:a16="http://schemas.microsoft.com/office/drawing/2014/main" id="{C3A0662F-5F3F-4CDE-AD95-5A62D29B236D}"/>
              </a:ext>
            </a:extLst>
          </p:cNvPr>
          <p:cNvSpPr/>
          <p:nvPr/>
        </p:nvSpPr>
        <p:spPr>
          <a:xfrm rot="16200000">
            <a:off x="1804873" y="4533982"/>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303081" y="4748028"/>
            <a:ext cx="4132228"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Bottom</a:t>
            </a:r>
            <a:r>
              <a:rPr lang="zh-CN" altLang="en-US" sz="1400" b="1" dirty="0"/>
              <a:t> </a:t>
            </a:r>
            <a:r>
              <a:rPr lang="en-US" altLang="zh-CN" sz="1400" b="1" dirty="0"/>
              <a:t>100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5" name="TextBox 44">
            <a:extLst>
              <a:ext uri="{FF2B5EF4-FFF2-40B4-BE49-F238E27FC236}">
                <a16:creationId xmlns:a16="http://schemas.microsoft.com/office/drawing/2014/main" id="{B40E0BD2-7E39-9E27-C806-A805257AF9C8}"/>
              </a:ext>
            </a:extLst>
          </p:cNvPr>
          <p:cNvSpPr txBox="1"/>
          <p:nvPr/>
        </p:nvSpPr>
        <p:spPr>
          <a:xfrm>
            <a:off x="9228676" y="2138514"/>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46" name="Left Bracket 45">
            <a:extLst>
              <a:ext uri="{FF2B5EF4-FFF2-40B4-BE49-F238E27FC236}">
                <a16:creationId xmlns:a16="http://schemas.microsoft.com/office/drawing/2014/main" id="{C7ADCC70-1338-96EE-D6D9-585653AC607D}"/>
              </a:ext>
            </a:extLst>
          </p:cNvPr>
          <p:cNvSpPr/>
          <p:nvPr/>
        </p:nvSpPr>
        <p:spPr>
          <a:xfrm>
            <a:off x="8198776" y="2440411"/>
            <a:ext cx="45719" cy="344942"/>
          </a:xfrm>
          <a:prstGeom prst="lef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7" name="Right Bracket 46">
            <a:extLst>
              <a:ext uri="{FF2B5EF4-FFF2-40B4-BE49-F238E27FC236}">
                <a16:creationId xmlns:a16="http://schemas.microsoft.com/office/drawing/2014/main" id="{3A854D7F-6708-DF45-232E-783E5603C22B}"/>
              </a:ext>
            </a:extLst>
          </p:cNvPr>
          <p:cNvSpPr/>
          <p:nvPr/>
        </p:nvSpPr>
        <p:spPr>
          <a:xfrm>
            <a:off x="11845802" y="5033977"/>
            <a:ext cx="45719" cy="346210"/>
          </a:xfrm>
          <a:prstGeom prst="righ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8" name="TextBox 47">
            <a:extLst>
              <a:ext uri="{FF2B5EF4-FFF2-40B4-BE49-F238E27FC236}">
                <a16:creationId xmlns:a16="http://schemas.microsoft.com/office/drawing/2014/main" id="{CC200A23-51A4-28CE-BC3F-13045469830E}"/>
              </a:ext>
            </a:extLst>
          </p:cNvPr>
          <p:cNvSpPr txBox="1"/>
          <p:nvPr/>
        </p:nvSpPr>
        <p:spPr>
          <a:xfrm>
            <a:off x="8431307" y="2446799"/>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1:</a:t>
            </a:r>
            <a:endParaRPr lang="en-CN" sz="1600" b="1" dirty="0"/>
          </a:p>
        </p:txBody>
      </p:sp>
      <p:sp>
        <p:nvSpPr>
          <p:cNvPr id="49" name="TextBox 48">
            <a:extLst>
              <a:ext uri="{FF2B5EF4-FFF2-40B4-BE49-F238E27FC236}">
                <a16:creationId xmlns:a16="http://schemas.microsoft.com/office/drawing/2014/main" id="{5BDEA706-4A79-A226-F16F-6B7B2A17BD66}"/>
              </a:ext>
            </a:extLst>
          </p:cNvPr>
          <p:cNvSpPr txBox="1"/>
          <p:nvPr/>
        </p:nvSpPr>
        <p:spPr>
          <a:xfrm>
            <a:off x="8426378" y="3370277"/>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2:</a:t>
            </a:r>
            <a:endParaRPr lang="en-CN" sz="1600" b="1" dirty="0"/>
          </a:p>
        </p:txBody>
      </p:sp>
      <p:sp>
        <p:nvSpPr>
          <p:cNvPr id="50" name="TextBox 49">
            <a:extLst>
              <a:ext uri="{FF2B5EF4-FFF2-40B4-BE49-F238E27FC236}">
                <a16:creationId xmlns:a16="http://schemas.microsoft.com/office/drawing/2014/main" id="{23201BCB-59F8-6148-275E-ABCF78E52F84}"/>
              </a:ext>
            </a:extLst>
          </p:cNvPr>
          <p:cNvSpPr txBox="1"/>
          <p:nvPr/>
        </p:nvSpPr>
        <p:spPr>
          <a:xfrm>
            <a:off x="8433867" y="4385700"/>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3:</a:t>
            </a:r>
            <a:endParaRPr lang="en-CN" sz="1600" b="1" dirty="0"/>
          </a:p>
        </p:txBody>
      </p:sp>
      <p:sp>
        <p:nvSpPr>
          <p:cNvPr id="51" name="TextBox 50">
            <a:extLst>
              <a:ext uri="{FF2B5EF4-FFF2-40B4-BE49-F238E27FC236}">
                <a16:creationId xmlns:a16="http://schemas.microsoft.com/office/drawing/2014/main" id="{03D6DDF1-415E-0616-1234-0384B131F421}"/>
              </a:ext>
            </a:extLst>
          </p:cNvPr>
          <p:cNvSpPr txBox="1"/>
          <p:nvPr/>
        </p:nvSpPr>
        <p:spPr>
          <a:xfrm>
            <a:off x="9042748" y="2889323"/>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2" name="TextBox 51">
            <a:extLst>
              <a:ext uri="{FF2B5EF4-FFF2-40B4-BE49-F238E27FC236}">
                <a16:creationId xmlns:a16="http://schemas.microsoft.com/office/drawing/2014/main" id="{F3440382-7A75-6B74-5407-6EB26D2F8BF6}"/>
              </a:ext>
            </a:extLst>
          </p:cNvPr>
          <p:cNvSpPr txBox="1"/>
          <p:nvPr/>
        </p:nvSpPr>
        <p:spPr>
          <a:xfrm>
            <a:off x="9042748" y="3815232"/>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3" name="TextBox 52">
            <a:extLst>
              <a:ext uri="{FF2B5EF4-FFF2-40B4-BE49-F238E27FC236}">
                <a16:creationId xmlns:a16="http://schemas.microsoft.com/office/drawing/2014/main" id="{784E72BE-8E59-3C8A-7ECA-9D8C163341B3}"/>
              </a:ext>
            </a:extLst>
          </p:cNvPr>
          <p:cNvSpPr txBox="1"/>
          <p:nvPr/>
        </p:nvSpPr>
        <p:spPr>
          <a:xfrm>
            <a:off x="9042747" y="4833056"/>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Tree>
    <p:extLst>
      <p:ext uri="{BB962C8B-B14F-4D97-AF65-F5344CB8AC3E}">
        <p14:creationId xmlns:p14="http://schemas.microsoft.com/office/powerpoint/2010/main" val="289485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1A386699-A41A-BB3B-2873-CDE6EAD5E346}"/>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B88E8F1B-E527-C1AC-70DB-E0EB5DAA869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96762A04-0C6A-BE89-DC3B-6760DD887B42}"/>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1CE05F35-E6B2-9551-58E7-6165525030E4}"/>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B16831E0-91E2-F521-4534-0641E6733B7E}"/>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5E15624E-FCD1-7C4A-5476-64151BF293E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0D8C9C6-DAF5-C79D-0A97-BBD0CC205BCB}"/>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C556227D-4357-F1C0-4149-1ACE5F47F64B}"/>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469F4823-0153-0553-E42E-3F5A088100F5}"/>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425FE4BE-4FA4-54C7-01A5-7B0AF006E5AD}"/>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D75449BD-869A-957A-C914-ED1537B9D70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EC129FE5-EC05-FAFA-99CB-B050B354CDE3}"/>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34D901F-A950-6E78-B9AA-632FE1E400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0FA871F2-F205-9DC8-3ABF-B2D774F56FA8}"/>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C562ECE-0FDD-8195-C029-7DE21BBAF159}"/>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73E3031D-7843-9208-D50D-725EAD1B294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6E67FD4A-4FB1-FD8B-6626-69B95D298F43}"/>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2" name="Freeform 66">
            <a:extLst>
              <a:ext uri="{FF2B5EF4-FFF2-40B4-BE49-F238E27FC236}">
                <a16:creationId xmlns:a16="http://schemas.microsoft.com/office/drawing/2014/main" id="{493195C7-CCE4-92DE-EF8E-1849CB646C18}"/>
              </a:ext>
            </a:extLst>
          </p:cNvPr>
          <p:cNvSpPr>
            <a:spLocks noEditPoints="1"/>
          </p:cNvSpPr>
          <p:nvPr/>
        </p:nvSpPr>
        <p:spPr bwMode="auto">
          <a:xfrm rot="218059">
            <a:off x="568495" y="86394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3" name="Freeform 66">
            <a:extLst>
              <a:ext uri="{FF2B5EF4-FFF2-40B4-BE49-F238E27FC236}">
                <a16:creationId xmlns:a16="http://schemas.microsoft.com/office/drawing/2014/main" id="{93AC79FD-3106-7CE8-DDCE-80D937FCF5C0}"/>
              </a:ext>
            </a:extLst>
          </p:cNvPr>
          <p:cNvSpPr>
            <a:spLocks noEditPoints="1"/>
          </p:cNvSpPr>
          <p:nvPr/>
        </p:nvSpPr>
        <p:spPr bwMode="auto">
          <a:xfrm rot="218059">
            <a:off x="577642" y="2241512"/>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8" name="任意多边形 62">
            <a:extLst>
              <a:ext uri="{FF2B5EF4-FFF2-40B4-BE49-F238E27FC236}">
                <a16:creationId xmlns:a16="http://schemas.microsoft.com/office/drawing/2014/main" id="{2DFC063A-E082-2ACD-86A5-4DC026B72D72}"/>
              </a:ext>
            </a:extLst>
          </p:cNvPr>
          <p:cNvSpPr/>
          <p:nvPr/>
        </p:nvSpPr>
        <p:spPr>
          <a:xfrm>
            <a:off x="1031963" y="252518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id="{1DA0C53D-80F5-0DC4-F829-739B3A5CE17F}"/>
              </a:ext>
            </a:extLst>
          </p:cNvPr>
          <p:cNvSpPr txBox="1"/>
          <p:nvPr/>
        </p:nvSpPr>
        <p:spPr>
          <a:xfrm>
            <a:off x="1008940" y="2194958"/>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Analyst</a:t>
            </a:r>
            <a:endParaRPr lang="en-CN" sz="1600" b="1" dirty="0"/>
          </a:p>
        </p:txBody>
      </p:sp>
      <p:sp>
        <p:nvSpPr>
          <p:cNvPr id="32" name="任意多边形 62">
            <a:extLst>
              <a:ext uri="{FF2B5EF4-FFF2-40B4-BE49-F238E27FC236}">
                <a16:creationId xmlns:a16="http://schemas.microsoft.com/office/drawing/2014/main" id="{9B69F2E9-907F-13CA-22BC-0D74403E85B1}"/>
              </a:ext>
            </a:extLst>
          </p:cNvPr>
          <p:cNvSpPr/>
          <p:nvPr/>
        </p:nvSpPr>
        <p:spPr>
          <a:xfrm>
            <a:off x="1054986" y="122817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a:extLst>
              <a:ext uri="{FF2B5EF4-FFF2-40B4-BE49-F238E27FC236}">
                <a16:creationId xmlns:a16="http://schemas.microsoft.com/office/drawing/2014/main" id="{95FB7CCE-76A1-D45E-4F96-5D91928F305C}"/>
              </a:ext>
            </a:extLst>
          </p:cNvPr>
          <p:cNvSpPr txBox="1"/>
          <p:nvPr/>
        </p:nvSpPr>
        <p:spPr>
          <a:xfrm>
            <a:off x="1031963" y="897953"/>
            <a:ext cx="2011427" cy="338554"/>
          </a:xfrm>
          <a:prstGeom prst="rect">
            <a:avLst/>
          </a:prstGeom>
          <a:noFill/>
        </p:spPr>
        <p:txBody>
          <a:bodyPr wrap="square" rtlCol="0">
            <a:spAutoFit/>
          </a:bodyPr>
          <a:lstStyle/>
          <a:p>
            <a:r>
              <a:rPr lang="en-US" altLang="zh-CN" sz="1600" b="1" dirty="0"/>
              <a:t>Business</a:t>
            </a:r>
            <a:r>
              <a:rPr lang="zh-CN" altLang="en-US" sz="1600" b="1" dirty="0"/>
              <a:t> </a:t>
            </a:r>
            <a:r>
              <a:rPr lang="en-US" altLang="zh-CN" sz="1600" b="1" dirty="0"/>
              <a:t>Analyst</a:t>
            </a:r>
            <a:endParaRPr lang="en-CN" sz="1600" b="1" dirty="0"/>
          </a:p>
        </p:txBody>
      </p:sp>
      <p:sp>
        <p:nvSpPr>
          <p:cNvPr id="35" name="TextBox 34">
            <a:extLst>
              <a:ext uri="{FF2B5EF4-FFF2-40B4-BE49-F238E27FC236}">
                <a16:creationId xmlns:a16="http://schemas.microsoft.com/office/drawing/2014/main" id="{AB3FC3D1-91A1-FF31-CC09-0EFA47D162C0}"/>
              </a:ext>
            </a:extLst>
          </p:cNvPr>
          <p:cNvSpPr txBox="1"/>
          <p:nvPr/>
        </p:nvSpPr>
        <p:spPr>
          <a:xfrm>
            <a:off x="948763" y="1367788"/>
            <a:ext cx="4466374" cy="738664"/>
          </a:xfrm>
          <a:prstGeom prst="rect">
            <a:avLst/>
          </a:prstGeom>
          <a:noFill/>
        </p:spPr>
        <p:txBody>
          <a:bodyPr wrap="square" rtlCol="0">
            <a:spAutoFit/>
          </a:bodyPr>
          <a:lstStyle/>
          <a:p>
            <a:r>
              <a:rPr lang="en-US" sz="1400" dirty="0"/>
              <a:t>'decision', 'medical', 'procurement'</a:t>
            </a:r>
            <a:r>
              <a:rPr lang="en-US" altLang="zh-CN" sz="1400" dirty="0"/>
              <a:t>,</a:t>
            </a:r>
            <a:r>
              <a:rPr lang="zh-CN" altLang="en-US" sz="1400" dirty="0"/>
              <a:t> </a:t>
            </a:r>
            <a:r>
              <a:rPr lang="en-US" sz="1400" dirty="0"/>
              <a:t>'physical', 'collaboration', 'judgment', 'quantitative', 'operating', '</a:t>
            </a:r>
            <a:r>
              <a:rPr lang="en-US" sz="1400" dirty="0" err="1"/>
              <a:t>skillsstrong</a:t>
            </a:r>
            <a:r>
              <a:rPr lang="en-US" sz="1400" dirty="0"/>
              <a:t>', 'party', 'input', 'feedback', 'common'</a:t>
            </a:r>
            <a:r>
              <a:rPr lang="en-US" altLang="zh-CN" sz="1400" dirty="0"/>
              <a:t>…</a:t>
            </a:r>
            <a:endParaRPr lang="en-CN" sz="1400" dirty="0"/>
          </a:p>
        </p:txBody>
      </p:sp>
      <p:sp>
        <p:nvSpPr>
          <p:cNvPr id="36" name="TextBox 35">
            <a:extLst>
              <a:ext uri="{FF2B5EF4-FFF2-40B4-BE49-F238E27FC236}">
                <a16:creationId xmlns:a16="http://schemas.microsoft.com/office/drawing/2014/main" id="{1F269872-4F9D-8E94-A315-A5365564BCBC}"/>
              </a:ext>
            </a:extLst>
          </p:cNvPr>
          <p:cNvSpPr txBox="1"/>
          <p:nvPr/>
        </p:nvSpPr>
        <p:spPr>
          <a:xfrm>
            <a:off x="962606" y="2636421"/>
            <a:ext cx="4466374" cy="738664"/>
          </a:xfrm>
          <a:prstGeom prst="rect">
            <a:avLst/>
          </a:prstGeom>
          <a:noFill/>
        </p:spPr>
        <p:txBody>
          <a:bodyPr wrap="square" rtlCol="0">
            <a:spAutoFit/>
          </a:bodyPr>
          <a:lstStyle/>
          <a:p>
            <a:r>
              <a:rPr lang="en-US" sz="1400" dirty="0"/>
              <a:t>'</a:t>
            </a:r>
            <a:r>
              <a:rPr lang="en-US" sz="1400" dirty="0" err="1"/>
              <a:t>accuracyadept</a:t>
            </a:r>
            <a:r>
              <a:rPr lang="en-US" sz="1400" dirty="0"/>
              <a:t>', '</a:t>
            </a:r>
            <a:r>
              <a:rPr lang="en-US" sz="1400" dirty="0" err="1"/>
              <a:t>reportsdevelop</a:t>
            </a:r>
            <a:r>
              <a:rPr lang="en-US" sz="1400" dirty="0"/>
              <a:t>', '</a:t>
            </a:r>
            <a:r>
              <a:rPr lang="en-US" sz="1400" dirty="0" err="1"/>
              <a:t>setsfilter</a:t>
            </a:r>
            <a:r>
              <a:rPr lang="en-US" sz="1400" dirty="0"/>
              <a:t>', '</a:t>
            </a:r>
            <a:r>
              <a:rPr lang="en-US" sz="1400" dirty="0" err="1"/>
              <a:t>qualityacquire</a:t>
            </a:r>
            <a:r>
              <a:rPr lang="en-US" sz="1400" dirty="0"/>
              <a:t>', '</a:t>
            </a:r>
            <a:r>
              <a:rPr lang="en-US" sz="1400" dirty="0" err="1"/>
              <a:t>problemswork</a:t>
            </a:r>
            <a:r>
              <a:rPr lang="en-US" sz="1400" dirty="0"/>
              <a:t>', 'bull', '</a:t>
            </a:r>
            <a:r>
              <a:rPr lang="en-US" sz="1400" dirty="0" err="1"/>
              <a:t>analyststrong</a:t>
            </a:r>
            <a:r>
              <a:rPr lang="en-US" sz="1400" dirty="0"/>
              <a:t>', '</a:t>
            </a:r>
            <a:r>
              <a:rPr lang="en-US" sz="1400" dirty="0" err="1"/>
              <a:t>needslocate</a:t>
            </a:r>
            <a:r>
              <a:rPr lang="en-US" sz="1400" dirty="0"/>
              <a:t>', 'opportunities', 'flow', 'clearance'</a:t>
            </a:r>
            <a:r>
              <a:rPr lang="en-US" altLang="zh-CN" sz="1400" dirty="0"/>
              <a:t>…</a:t>
            </a:r>
            <a:endParaRPr lang="en-CN" sz="1400" dirty="0"/>
          </a:p>
        </p:txBody>
      </p:sp>
      <p:sp>
        <p:nvSpPr>
          <p:cNvPr id="40" name="TextBox 39">
            <a:extLst>
              <a:ext uri="{FF2B5EF4-FFF2-40B4-BE49-F238E27FC236}">
                <a16:creationId xmlns:a16="http://schemas.microsoft.com/office/drawing/2014/main" id="{077A33A9-4ADC-252E-0982-D7FF83EDD417}"/>
              </a:ext>
            </a:extLst>
          </p:cNvPr>
          <p:cNvSpPr txBox="1"/>
          <p:nvPr/>
        </p:nvSpPr>
        <p:spPr>
          <a:xfrm>
            <a:off x="6906202" y="1385422"/>
            <a:ext cx="2011427" cy="338554"/>
          </a:xfrm>
          <a:prstGeom prst="rect">
            <a:avLst/>
          </a:prstGeom>
          <a:noFill/>
        </p:spPr>
        <p:txBody>
          <a:bodyPr wrap="square" rtlCol="0">
            <a:spAutoFit/>
          </a:bodyPr>
          <a:lstStyle/>
          <a:p>
            <a:r>
              <a:rPr lang="en-US" altLang="zh-CN" sz="1600" b="1" dirty="0"/>
              <a:t>LDA_BA</a:t>
            </a:r>
            <a:r>
              <a:rPr lang="zh-CN" altLang="en-US" sz="1600" b="1" dirty="0"/>
              <a:t>   </a:t>
            </a:r>
            <a:r>
              <a:rPr lang="en-US" altLang="zh-CN" sz="1600" b="1" dirty="0"/>
              <a:t>+</a:t>
            </a:r>
            <a:endParaRPr lang="en-CN" sz="1600" b="1" dirty="0"/>
          </a:p>
        </p:txBody>
      </p:sp>
      <p:sp>
        <p:nvSpPr>
          <p:cNvPr id="41" name="TextBox 40">
            <a:extLst>
              <a:ext uri="{FF2B5EF4-FFF2-40B4-BE49-F238E27FC236}">
                <a16:creationId xmlns:a16="http://schemas.microsoft.com/office/drawing/2014/main" id="{ED4EEF0C-4A0E-E9C3-32FB-44175B36D304}"/>
              </a:ext>
            </a:extLst>
          </p:cNvPr>
          <p:cNvSpPr txBox="1"/>
          <p:nvPr/>
        </p:nvSpPr>
        <p:spPr>
          <a:xfrm>
            <a:off x="7911917" y="1367788"/>
            <a:ext cx="2011427" cy="338554"/>
          </a:xfrm>
          <a:prstGeom prst="rect">
            <a:avLst/>
          </a:prstGeom>
          <a:noFill/>
        </p:spPr>
        <p:txBody>
          <a:bodyPr wrap="square" rtlCol="0">
            <a:spAutoFit/>
          </a:bodyPr>
          <a:lstStyle/>
          <a:p>
            <a:r>
              <a:rPr lang="en-US" altLang="zh-CN" sz="1600" b="1" dirty="0"/>
              <a:t>LDA_DA</a:t>
            </a:r>
            <a:r>
              <a:rPr lang="zh-CN" altLang="en-US" sz="1600" b="1" dirty="0"/>
              <a:t>  </a:t>
            </a:r>
            <a:r>
              <a:rPr lang="en-US" altLang="zh-CN" sz="1600" b="1" dirty="0"/>
              <a:t>+</a:t>
            </a:r>
            <a:endParaRPr lang="en-CN" sz="1600" b="1" dirty="0"/>
          </a:p>
        </p:txBody>
      </p:sp>
      <p:sp>
        <p:nvSpPr>
          <p:cNvPr id="42" name="TextBox 41">
            <a:extLst>
              <a:ext uri="{FF2B5EF4-FFF2-40B4-BE49-F238E27FC236}">
                <a16:creationId xmlns:a16="http://schemas.microsoft.com/office/drawing/2014/main" id="{42E6073F-CF66-2D38-F737-287ED6B1D7CC}"/>
              </a:ext>
            </a:extLst>
          </p:cNvPr>
          <p:cNvSpPr txBox="1"/>
          <p:nvPr/>
        </p:nvSpPr>
        <p:spPr>
          <a:xfrm>
            <a:off x="8917629" y="1371753"/>
            <a:ext cx="2011427" cy="338554"/>
          </a:xfrm>
          <a:prstGeom prst="rect">
            <a:avLst/>
          </a:prstGeom>
          <a:noFill/>
        </p:spPr>
        <p:txBody>
          <a:bodyPr wrap="square" rtlCol="0">
            <a:spAutoFit/>
          </a:bodyPr>
          <a:lstStyle/>
          <a:p>
            <a:r>
              <a:rPr lang="en-US" altLang="zh-CN" sz="1600" b="1" dirty="0"/>
              <a:t>LDA_DS</a:t>
            </a:r>
            <a:r>
              <a:rPr lang="zh-CN" altLang="en-US" sz="1600" b="1" dirty="0"/>
              <a:t> </a:t>
            </a:r>
            <a:r>
              <a:rPr lang="en-US" altLang="zh-CN" sz="1600" b="1" dirty="0"/>
              <a:t>+</a:t>
            </a:r>
            <a:r>
              <a:rPr lang="zh-CN" altLang="en-US" sz="1600" b="1" dirty="0"/>
              <a:t> </a:t>
            </a:r>
            <a:endParaRPr lang="en-CN" sz="1600" b="1" dirty="0"/>
          </a:p>
        </p:txBody>
      </p:sp>
      <p:sp>
        <p:nvSpPr>
          <p:cNvPr id="43" name="TextBox 42">
            <a:extLst>
              <a:ext uri="{FF2B5EF4-FFF2-40B4-BE49-F238E27FC236}">
                <a16:creationId xmlns:a16="http://schemas.microsoft.com/office/drawing/2014/main" id="{961739B2-9661-F997-8AA6-7DD713CD8F12}"/>
              </a:ext>
            </a:extLst>
          </p:cNvPr>
          <p:cNvSpPr txBox="1"/>
          <p:nvPr/>
        </p:nvSpPr>
        <p:spPr>
          <a:xfrm>
            <a:off x="9813227" y="1371115"/>
            <a:ext cx="2011427" cy="338554"/>
          </a:xfrm>
          <a:prstGeom prst="rect">
            <a:avLst/>
          </a:prstGeom>
          <a:noFill/>
        </p:spPr>
        <p:txBody>
          <a:bodyPr wrap="square" rtlCol="0">
            <a:spAutoFit/>
          </a:bodyPr>
          <a:lstStyle/>
          <a:p>
            <a:r>
              <a:rPr lang="en-US" altLang="zh-CN" sz="1600" b="1" dirty="0"/>
              <a:t>LDA_DE</a:t>
            </a:r>
            <a:endParaRPr lang="en-CN" sz="1600" b="1" dirty="0"/>
          </a:p>
        </p:txBody>
      </p:sp>
      <p:sp>
        <p:nvSpPr>
          <p:cNvPr id="45" name="任意多边形 55">
            <a:extLst>
              <a:ext uri="{FF2B5EF4-FFF2-40B4-BE49-F238E27FC236}">
                <a16:creationId xmlns:a16="http://schemas.microsoft.com/office/drawing/2014/main" id="{C14C60B7-CDEB-4A07-F30A-12831F73B682}"/>
              </a:ext>
            </a:extLst>
          </p:cNvPr>
          <p:cNvSpPr/>
          <p:nvPr/>
        </p:nvSpPr>
        <p:spPr>
          <a:xfrm rot="16200000" flipV="1">
            <a:off x="8501994" y="1883923"/>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a:extLst>
              <a:ext uri="{FF2B5EF4-FFF2-40B4-BE49-F238E27FC236}">
                <a16:creationId xmlns:a16="http://schemas.microsoft.com/office/drawing/2014/main" id="{83AABDBF-7177-CED5-452E-3CFAD6EFD910}"/>
              </a:ext>
            </a:extLst>
          </p:cNvPr>
          <p:cNvSpPr txBox="1"/>
          <p:nvPr/>
        </p:nvSpPr>
        <p:spPr>
          <a:xfrm>
            <a:off x="8133678" y="2097305"/>
            <a:ext cx="2011427" cy="338554"/>
          </a:xfrm>
          <a:prstGeom prst="rect">
            <a:avLst/>
          </a:prstGeom>
          <a:noFill/>
        </p:spPr>
        <p:txBody>
          <a:bodyPr wrap="square" rtlCol="0">
            <a:spAutoFit/>
          </a:bodyPr>
          <a:lstStyle/>
          <a:p>
            <a:r>
              <a:rPr lang="en-US" altLang="zh-CN" sz="1600" b="1" dirty="0" err="1"/>
              <a:t>LDA_List</a:t>
            </a:r>
            <a:endParaRPr lang="en-CN" sz="1600" b="1" dirty="0"/>
          </a:p>
        </p:txBody>
      </p:sp>
      <p:sp>
        <p:nvSpPr>
          <p:cNvPr id="47" name="任意多边形 55">
            <a:extLst>
              <a:ext uri="{FF2B5EF4-FFF2-40B4-BE49-F238E27FC236}">
                <a16:creationId xmlns:a16="http://schemas.microsoft.com/office/drawing/2014/main" id="{1BE4809C-2E32-85C4-3FC6-61F6B6F27CD7}"/>
              </a:ext>
            </a:extLst>
          </p:cNvPr>
          <p:cNvSpPr/>
          <p:nvPr/>
        </p:nvSpPr>
        <p:spPr>
          <a:xfrm rot="16200000" flipV="1">
            <a:off x="8639269" y="5137798"/>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TextBox 47">
            <a:extLst>
              <a:ext uri="{FF2B5EF4-FFF2-40B4-BE49-F238E27FC236}">
                <a16:creationId xmlns:a16="http://schemas.microsoft.com/office/drawing/2014/main" id="{2A949B01-DA4C-38C8-B8D4-142791014908}"/>
              </a:ext>
            </a:extLst>
          </p:cNvPr>
          <p:cNvSpPr txBox="1"/>
          <p:nvPr/>
        </p:nvSpPr>
        <p:spPr>
          <a:xfrm>
            <a:off x="5605278" y="5515341"/>
            <a:ext cx="6439302" cy="338554"/>
          </a:xfrm>
          <a:prstGeom prst="rect">
            <a:avLst/>
          </a:prstGeom>
          <a:noFill/>
        </p:spPr>
        <p:txBody>
          <a:bodyPr wrap="square" rtlCol="0">
            <a:spAutoFit/>
          </a:bodyPr>
          <a:lstStyle/>
          <a:p>
            <a:r>
              <a:rPr lang="en-US" altLang="zh-CN" sz="1600" b="1" dirty="0"/>
              <a:t>Mapping</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Company</a:t>
            </a:r>
            <a:r>
              <a:rPr lang="zh-CN" altLang="en-US" sz="1600" b="1" dirty="0"/>
              <a:t> </a:t>
            </a:r>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to</a:t>
            </a:r>
            <a:r>
              <a:rPr lang="zh-CN" altLang="en-US" sz="1600" b="1" dirty="0"/>
              <a:t> </a:t>
            </a:r>
            <a:r>
              <a:rPr lang="en-US" altLang="zh-CN" sz="1600" b="1" dirty="0"/>
              <a:t>Obtain</a:t>
            </a:r>
            <a:r>
              <a:rPr lang="zh-CN" altLang="en-US" sz="1600" b="1" dirty="0"/>
              <a:t> </a:t>
            </a:r>
            <a:r>
              <a:rPr lang="en-US" altLang="zh-CN" sz="1600" b="1" dirty="0"/>
              <a:t>a</a:t>
            </a:r>
            <a:r>
              <a:rPr lang="zh-CN" altLang="en-US" sz="1600" b="1" dirty="0"/>
              <a:t> </a:t>
            </a:r>
            <a:r>
              <a:rPr lang="en-US" altLang="zh-CN" sz="1600" b="1" dirty="0"/>
              <a:t>New</a:t>
            </a:r>
            <a:r>
              <a:rPr lang="zh-CN" altLang="en-US" sz="1600" b="1" dirty="0"/>
              <a:t> </a:t>
            </a:r>
            <a:r>
              <a:rPr lang="en-US" altLang="zh-CN" sz="1600" b="1" dirty="0"/>
              <a:t>Vector</a:t>
            </a:r>
            <a:endParaRPr lang="en-CN" sz="1600" b="1" dirty="0"/>
          </a:p>
        </p:txBody>
      </p:sp>
      <p:sp>
        <p:nvSpPr>
          <p:cNvPr id="49" name="TextBox 48">
            <a:extLst>
              <a:ext uri="{FF2B5EF4-FFF2-40B4-BE49-F238E27FC236}">
                <a16:creationId xmlns:a16="http://schemas.microsoft.com/office/drawing/2014/main" id="{F8564CCD-05AA-37C3-C6BC-38B02F6708DD}"/>
              </a:ext>
            </a:extLst>
          </p:cNvPr>
          <p:cNvSpPr txBox="1"/>
          <p:nvPr/>
        </p:nvSpPr>
        <p:spPr>
          <a:xfrm>
            <a:off x="8419091" y="2463696"/>
            <a:ext cx="819421" cy="646331"/>
          </a:xfrm>
          <a:prstGeom prst="rect">
            <a:avLst/>
          </a:prstGeom>
          <a:noFill/>
        </p:spPr>
        <p:txBody>
          <a:bodyPr wrap="square" rtlCol="0">
            <a:spAutoFit/>
          </a:bodyPr>
          <a:lstStyle/>
          <a:p>
            <a:r>
              <a:rPr lang="en-US" altLang="zh-CN" sz="3600" b="1" dirty="0">
                <a:solidFill>
                  <a:srgbClr val="C00000"/>
                </a:solidFill>
              </a:rPr>
              <a:t>+</a:t>
            </a:r>
            <a:endParaRPr lang="en-CN" sz="3600" b="1" dirty="0">
              <a:solidFill>
                <a:srgbClr val="C00000"/>
              </a:solidFill>
            </a:endParaRPr>
          </a:p>
        </p:txBody>
      </p:sp>
      <p:sp>
        <p:nvSpPr>
          <p:cNvPr id="50" name="TextBox 49">
            <a:extLst>
              <a:ext uri="{FF2B5EF4-FFF2-40B4-BE49-F238E27FC236}">
                <a16:creationId xmlns:a16="http://schemas.microsoft.com/office/drawing/2014/main" id="{9D7599A7-A2B7-6491-67BE-3DDDB9A7DF6F}"/>
              </a:ext>
            </a:extLst>
          </p:cNvPr>
          <p:cNvSpPr txBox="1"/>
          <p:nvPr/>
        </p:nvSpPr>
        <p:spPr>
          <a:xfrm>
            <a:off x="6931113" y="3168818"/>
            <a:ext cx="3513081" cy="338554"/>
          </a:xfrm>
          <a:prstGeom prst="rect">
            <a:avLst/>
          </a:prstGeom>
          <a:noFill/>
        </p:spPr>
        <p:txBody>
          <a:bodyPr wrap="square" rtlCol="0">
            <a:spAutoFit/>
          </a:bodyPr>
          <a:lstStyle/>
          <a:p>
            <a:r>
              <a:rPr lang="en-US" altLang="zh-CN" sz="1600" b="1" dirty="0"/>
              <a:t>Pervious</a:t>
            </a:r>
            <a:r>
              <a:rPr lang="zh-CN" altLang="en-US" sz="1600" b="1" dirty="0"/>
              <a:t> </a:t>
            </a:r>
            <a:r>
              <a:rPr lang="en-US" altLang="zh-CN" sz="1600" b="1" dirty="0"/>
              <a:t>Vector</a:t>
            </a:r>
            <a:r>
              <a:rPr lang="zh-CN" altLang="en-US" sz="1600" b="1" dirty="0"/>
              <a:t> </a:t>
            </a:r>
            <a:r>
              <a:rPr lang="en-US" altLang="zh-CN" sz="1600" b="1" dirty="0"/>
              <a:t>From</a:t>
            </a:r>
            <a:r>
              <a:rPr lang="zh-CN" altLang="en-US" sz="1600" b="1" dirty="0"/>
              <a:t> </a:t>
            </a:r>
            <a:r>
              <a:rPr lang="en-US" altLang="zh-CN" sz="1600" b="1" dirty="0"/>
              <a:t>the</a:t>
            </a:r>
            <a:r>
              <a:rPr lang="zh-CN" altLang="en-US" sz="1600" b="1" dirty="0"/>
              <a:t> </a:t>
            </a:r>
            <a:r>
              <a:rPr lang="en-US" altLang="zh-CN" sz="1600" b="1" dirty="0"/>
              <a:t>Research</a:t>
            </a:r>
            <a:r>
              <a:rPr lang="zh-CN" altLang="en-US" sz="1600" b="1" dirty="0"/>
              <a:t> </a:t>
            </a:r>
            <a:r>
              <a:rPr lang="en-US" altLang="zh-CN" sz="1600" b="1" dirty="0"/>
              <a:t>List</a:t>
            </a:r>
            <a:endParaRPr lang="en-CN" sz="1600" b="1" dirty="0"/>
          </a:p>
        </p:txBody>
      </p:sp>
      <p:sp>
        <p:nvSpPr>
          <p:cNvPr id="51" name="TextBox 50">
            <a:extLst>
              <a:ext uri="{FF2B5EF4-FFF2-40B4-BE49-F238E27FC236}">
                <a16:creationId xmlns:a16="http://schemas.microsoft.com/office/drawing/2014/main" id="{17CA382B-8F67-67E3-E122-91823C3CCD35}"/>
              </a:ext>
            </a:extLst>
          </p:cNvPr>
          <p:cNvSpPr txBox="1"/>
          <p:nvPr/>
        </p:nvSpPr>
        <p:spPr>
          <a:xfrm>
            <a:off x="8085762" y="4496055"/>
            <a:ext cx="1390249" cy="338554"/>
          </a:xfrm>
          <a:prstGeom prst="rect">
            <a:avLst/>
          </a:prstGeom>
          <a:noFill/>
        </p:spPr>
        <p:txBody>
          <a:bodyPr wrap="square" rtlCol="0">
            <a:spAutoFit/>
          </a:bodyPr>
          <a:lstStyle/>
          <a:p>
            <a:r>
              <a:rPr lang="en-US" altLang="zh-CN" sz="1600" b="1" dirty="0">
                <a:solidFill>
                  <a:srgbClr val="C00000"/>
                </a:solidFill>
              </a:rPr>
              <a:t>Final</a:t>
            </a:r>
            <a:r>
              <a:rPr lang="zh-CN" altLang="en-US" sz="1600" b="1" dirty="0">
                <a:solidFill>
                  <a:srgbClr val="C00000"/>
                </a:solidFill>
              </a:rPr>
              <a:t> </a:t>
            </a:r>
            <a:r>
              <a:rPr lang="en-US" altLang="zh-CN" sz="1600" b="1" dirty="0">
                <a:solidFill>
                  <a:srgbClr val="C00000"/>
                </a:solidFill>
              </a:rPr>
              <a:t>Features</a:t>
            </a:r>
            <a:endParaRPr lang="en-CN" sz="1600" b="1" dirty="0">
              <a:solidFill>
                <a:srgbClr val="C00000"/>
              </a:solidFill>
            </a:endParaRPr>
          </a:p>
        </p:txBody>
      </p:sp>
      <p:sp>
        <p:nvSpPr>
          <p:cNvPr id="52" name="TextBox 51">
            <a:extLst>
              <a:ext uri="{FF2B5EF4-FFF2-40B4-BE49-F238E27FC236}">
                <a16:creationId xmlns:a16="http://schemas.microsoft.com/office/drawing/2014/main" id="{736C5C7C-20C7-799F-DCA8-B38D371C4388}"/>
              </a:ext>
            </a:extLst>
          </p:cNvPr>
          <p:cNvSpPr txBox="1"/>
          <p:nvPr/>
        </p:nvSpPr>
        <p:spPr>
          <a:xfrm>
            <a:off x="8507918" y="3690522"/>
            <a:ext cx="819421" cy="646331"/>
          </a:xfrm>
          <a:prstGeom prst="rect">
            <a:avLst/>
          </a:prstGeom>
          <a:noFill/>
        </p:spPr>
        <p:txBody>
          <a:bodyPr wrap="square" rtlCol="0">
            <a:spAutoFit/>
          </a:bodyPr>
          <a:lstStyle/>
          <a:p>
            <a:r>
              <a:rPr lang="en-US" altLang="zh-CN" sz="3600" b="1" dirty="0"/>
              <a:t>=</a:t>
            </a:r>
            <a:endParaRPr lang="en-CN" sz="3600" b="1" dirty="0"/>
          </a:p>
        </p:txBody>
      </p:sp>
      <p:sp>
        <p:nvSpPr>
          <p:cNvPr id="53" name="Freeform 66">
            <a:extLst>
              <a:ext uri="{FF2B5EF4-FFF2-40B4-BE49-F238E27FC236}">
                <a16:creationId xmlns:a16="http://schemas.microsoft.com/office/drawing/2014/main" id="{70775129-489F-9954-F776-BBE8446A5A22}"/>
              </a:ext>
            </a:extLst>
          </p:cNvPr>
          <p:cNvSpPr>
            <a:spLocks noEditPoints="1"/>
          </p:cNvSpPr>
          <p:nvPr/>
        </p:nvSpPr>
        <p:spPr bwMode="auto">
          <a:xfrm rot="218059">
            <a:off x="568495" y="3506508"/>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4" name="Freeform 66">
            <a:extLst>
              <a:ext uri="{FF2B5EF4-FFF2-40B4-BE49-F238E27FC236}">
                <a16:creationId xmlns:a16="http://schemas.microsoft.com/office/drawing/2014/main" id="{C893AF2C-21A3-D17B-362A-3FF93C8B4896}"/>
              </a:ext>
            </a:extLst>
          </p:cNvPr>
          <p:cNvSpPr>
            <a:spLocks noEditPoints="1"/>
          </p:cNvSpPr>
          <p:nvPr/>
        </p:nvSpPr>
        <p:spPr bwMode="auto">
          <a:xfrm rot="218059">
            <a:off x="577642" y="488407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5" name="TextBox 54">
            <a:extLst>
              <a:ext uri="{FF2B5EF4-FFF2-40B4-BE49-F238E27FC236}">
                <a16:creationId xmlns:a16="http://schemas.microsoft.com/office/drawing/2014/main" id="{FF845FF5-E22B-8256-BCCF-C1580FBADDBA}"/>
              </a:ext>
            </a:extLst>
          </p:cNvPr>
          <p:cNvSpPr txBox="1"/>
          <p:nvPr/>
        </p:nvSpPr>
        <p:spPr>
          <a:xfrm>
            <a:off x="992398" y="4867454"/>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Engineer</a:t>
            </a:r>
            <a:endParaRPr lang="en-CN" sz="1600" b="1" dirty="0"/>
          </a:p>
        </p:txBody>
      </p:sp>
      <p:sp>
        <p:nvSpPr>
          <p:cNvPr id="56" name="任意多边形 62">
            <a:extLst>
              <a:ext uri="{FF2B5EF4-FFF2-40B4-BE49-F238E27FC236}">
                <a16:creationId xmlns:a16="http://schemas.microsoft.com/office/drawing/2014/main" id="{2171D7D6-A9AE-0106-BA23-90CCDF666E67}"/>
              </a:ext>
            </a:extLst>
          </p:cNvPr>
          <p:cNvSpPr/>
          <p:nvPr/>
        </p:nvSpPr>
        <p:spPr>
          <a:xfrm>
            <a:off x="1015422" y="385159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a:extLst>
              <a:ext uri="{FF2B5EF4-FFF2-40B4-BE49-F238E27FC236}">
                <a16:creationId xmlns:a16="http://schemas.microsoft.com/office/drawing/2014/main" id="{7D5E13CB-2830-6E13-B83D-AFBD455B13DA}"/>
              </a:ext>
            </a:extLst>
          </p:cNvPr>
          <p:cNvSpPr txBox="1"/>
          <p:nvPr/>
        </p:nvSpPr>
        <p:spPr>
          <a:xfrm>
            <a:off x="992399" y="3521373"/>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Scientist</a:t>
            </a:r>
            <a:endParaRPr lang="en-CN" sz="1600" b="1" dirty="0"/>
          </a:p>
        </p:txBody>
      </p:sp>
      <p:sp>
        <p:nvSpPr>
          <p:cNvPr id="58" name="任意多边形 62">
            <a:extLst>
              <a:ext uri="{FF2B5EF4-FFF2-40B4-BE49-F238E27FC236}">
                <a16:creationId xmlns:a16="http://schemas.microsoft.com/office/drawing/2014/main" id="{1A1DADAC-F953-23FD-B7C6-89C506D0E0EB}"/>
              </a:ext>
            </a:extLst>
          </p:cNvPr>
          <p:cNvSpPr/>
          <p:nvPr/>
        </p:nvSpPr>
        <p:spPr>
          <a:xfrm>
            <a:off x="1015422" y="51677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a:extLst>
              <a:ext uri="{FF2B5EF4-FFF2-40B4-BE49-F238E27FC236}">
                <a16:creationId xmlns:a16="http://schemas.microsoft.com/office/drawing/2014/main" id="{6E686D8D-65A6-21ED-CD49-C46D97BE8CAC}"/>
              </a:ext>
            </a:extLst>
          </p:cNvPr>
          <p:cNvSpPr txBox="1"/>
          <p:nvPr/>
        </p:nvSpPr>
        <p:spPr>
          <a:xfrm>
            <a:off x="992398" y="4009883"/>
            <a:ext cx="4819364" cy="738664"/>
          </a:xfrm>
          <a:prstGeom prst="rect">
            <a:avLst/>
          </a:prstGeom>
          <a:noFill/>
        </p:spPr>
        <p:txBody>
          <a:bodyPr wrap="square" rtlCol="0">
            <a:spAutoFit/>
          </a:bodyPr>
          <a:lstStyle/>
          <a:p>
            <a:r>
              <a:rPr lang="en-US" sz="1400" dirty="0"/>
              <a:t>'statistical', 'machine', 'learning', 'analytic', 'scientist‘,</a:t>
            </a:r>
            <a:r>
              <a:rPr lang="zh-CN" altLang="en-US" sz="1400" dirty="0"/>
              <a:t> </a:t>
            </a:r>
            <a:r>
              <a:rPr lang="en-US" sz="1400" dirty="0"/>
              <a:t>'predictive', 'techniques', 'algorithms', 'visualization', 'machine', 'statistical', 'quantitative', 'techniques', 'programming'</a:t>
            </a:r>
            <a:r>
              <a:rPr lang="en-US" altLang="zh-CN" sz="1400" dirty="0"/>
              <a:t>…</a:t>
            </a:r>
            <a:endParaRPr lang="en-CN" sz="1400" dirty="0"/>
          </a:p>
        </p:txBody>
      </p:sp>
      <p:sp>
        <p:nvSpPr>
          <p:cNvPr id="60" name="TextBox 59">
            <a:extLst>
              <a:ext uri="{FF2B5EF4-FFF2-40B4-BE49-F238E27FC236}">
                <a16:creationId xmlns:a16="http://schemas.microsoft.com/office/drawing/2014/main" id="{15C222A6-BB15-0FA2-3277-BA6C768FCA19}"/>
              </a:ext>
            </a:extLst>
          </p:cNvPr>
          <p:cNvSpPr txBox="1"/>
          <p:nvPr/>
        </p:nvSpPr>
        <p:spPr>
          <a:xfrm>
            <a:off x="1110305" y="5278984"/>
            <a:ext cx="4819364" cy="738664"/>
          </a:xfrm>
          <a:prstGeom prst="rect">
            <a:avLst/>
          </a:prstGeom>
          <a:noFill/>
        </p:spPr>
        <p:txBody>
          <a:bodyPr wrap="square" rtlCol="0">
            <a:spAutoFit/>
          </a:bodyPr>
          <a:lstStyle/>
          <a:p>
            <a:r>
              <a:rPr lang="en-US" sz="1400" dirty="0"/>
              <a:t>'</a:t>
            </a:r>
            <a:r>
              <a:rPr lang="en-US" sz="1400" dirty="0" err="1"/>
              <a:t>etl</a:t>
            </a:r>
            <a:r>
              <a:rPr lang="en-US" sz="1400" dirty="0"/>
              <a:t>', 'python', 'pipelines', 'big', 'azure', 'engineer', '</a:t>
            </a:r>
            <a:r>
              <a:rPr lang="en-US" sz="1400" dirty="0" err="1"/>
              <a:t>aws</a:t>
            </a:r>
            <a:r>
              <a:rPr lang="en-US" sz="1400" dirty="0"/>
              <a:t>', 'warehouse', 'bi', 'learning', 'big', '</a:t>
            </a:r>
            <a:r>
              <a:rPr lang="en-US" sz="1400" dirty="0" err="1"/>
              <a:t>hadoop</a:t>
            </a:r>
            <a:r>
              <a:rPr lang="en-US" sz="1400" dirty="0"/>
              <a:t>', 'azure', 'spark', 'programming', 'python', 'streaming'</a:t>
            </a:r>
            <a:r>
              <a:rPr lang="en-US" altLang="zh-CN" sz="1400" dirty="0"/>
              <a:t>…</a:t>
            </a:r>
            <a:endParaRPr lang="en-CN" sz="1400" dirty="0"/>
          </a:p>
        </p:txBody>
      </p:sp>
    </p:spTree>
    <p:extLst>
      <p:ext uri="{BB962C8B-B14F-4D97-AF65-F5344CB8AC3E}">
        <p14:creationId xmlns:p14="http://schemas.microsoft.com/office/powerpoint/2010/main" val="42759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Constructions</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21" name="组合 87">
            <a:extLst>
              <a:ext uri="{FF2B5EF4-FFF2-40B4-BE49-F238E27FC236}">
                <a16:creationId xmlns:a16="http://schemas.microsoft.com/office/drawing/2014/main" id="{047A8522-4CA3-2DFB-0042-9E71C63EA3B6}"/>
              </a:ext>
            </a:extLst>
          </p:cNvPr>
          <p:cNvGrpSpPr/>
          <p:nvPr/>
        </p:nvGrpSpPr>
        <p:grpSpPr>
          <a:xfrm rot="5400000">
            <a:off x="2787237" y="3244842"/>
            <a:ext cx="3162474" cy="844093"/>
            <a:chOff x="3034998" y="4110451"/>
            <a:chExt cx="5672328" cy="1513996"/>
          </a:xfrm>
        </p:grpSpPr>
        <p:sp>
          <p:nvSpPr>
            <p:cNvPr id="22" name="任意多边形 88">
              <a:extLst>
                <a:ext uri="{FF2B5EF4-FFF2-40B4-BE49-F238E27FC236}">
                  <a16:creationId xmlns:a16="http://schemas.microsoft.com/office/drawing/2014/main" id="{5D338A5A-2BA6-A0C2-BBE0-7B1C3C416B43}"/>
                </a:ext>
              </a:extLst>
            </p:cNvPr>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89">
              <a:extLst>
                <a:ext uri="{FF2B5EF4-FFF2-40B4-BE49-F238E27FC236}">
                  <a16:creationId xmlns:a16="http://schemas.microsoft.com/office/drawing/2014/main" id="{0716EE28-AC92-496A-84A1-C3AF18DB1ED0}"/>
                </a:ext>
              </a:extLst>
            </p:cNvPr>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90">
              <a:extLst>
                <a:ext uri="{FF2B5EF4-FFF2-40B4-BE49-F238E27FC236}">
                  <a16:creationId xmlns:a16="http://schemas.microsoft.com/office/drawing/2014/main" id="{84F1AA50-1163-AAAD-6F82-8AC7E43559A1}"/>
                </a:ext>
              </a:extLst>
            </p:cNvPr>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91">
              <a:extLst>
                <a:ext uri="{FF2B5EF4-FFF2-40B4-BE49-F238E27FC236}">
                  <a16:creationId xmlns:a16="http://schemas.microsoft.com/office/drawing/2014/main" id="{03AEC9CC-427F-373F-3469-19414E297E9B}"/>
                </a:ext>
              </a:extLst>
            </p:cNvPr>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2">
              <a:extLst>
                <a:ext uri="{FF2B5EF4-FFF2-40B4-BE49-F238E27FC236}">
                  <a16:creationId xmlns:a16="http://schemas.microsoft.com/office/drawing/2014/main" id="{8088F708-5CEE-A51F-434F-8E454E4952F2}"/>
                </a:ext>
              </a:extLst>
            </p:cNvPr>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4">
            <a:extLst>
              <a:ext uri="{FF2B5EF4-FFF2-40B4-BE49-F238E27FC236}">
                <a16:creationId xmlns:a16="http://schemas.microsoft.com/office/drawing/2014/main" id="{C719C532-9660-B1E6-4141-A8E1979CA7C6}"/>
              </a:ext>
            </a:extLst>
          </p:cNvPr>
          <p:cNvGrpSpPr/>
          <p:nvPr/>
        </p:nvGrpSpPr>
        <p:grpSpPr>
          <a:xfrm flipH="1">
            <a:off x="4873770" y="3066526"/>
            <a:ext cx="2180662" cy="1285707"/>
            <a:chOff x="1711856" y="2120999"/>
            <a:chExt cx="1196804" cy="757114"/>
          </a:xfrm>
        </p:grpSpPr>
        <p:sp>
          <p:nvSpPr>
            <p:cNvPr id="28" name="任意多边形 45">
              <a:extLst>
                <a:ext uri="{FF2B5EF4-FFF2-40B4-BE49-F238E27FC236}">
                  <a16:creationId xmlns:a16="http://schemas.microsoft.com/office/drawing/2014/main" id="{C6FB66DF-1B6B-E6B0-24B3-AEF345D8E32C}"/>
                </a:ext>
              </a:extLst>
            </p:cNvPr>
            <p:cNvSpPr/>
            <p:nvPr/>
          </p:nvSpPr>
          <p:spPr>
            <a:xfrm>
              <a:off x="1906707" y="2120999"/>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pattFill prst="pct10">
              <a:fgClr>
                <a:srgbClr val="34322F"/>
              </a:fgClr>
              <a:bgClr>
                <a:schemeClr val="bg1"/>
              </a:bgClr>
            </a:pattFill>
            <a:ln w="349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C00000"/>
                </a:solidFill>
                <a:ea typeface="方正静蕾简体" panose="02000000000000000000" pitchFamily="2" charset="-122"/>
              </a:endParaRPr>
            </a:p>
          </p:txBody>
        </p:sp>
        <p:sp>
          <p:nvSpPr>
            <p:cNvPr id="29" name="任意多边形 46">
              <a:extLst>
                <a:ext uri="{FF2B5EF4-FFF2-40B4-BE49-F238E27FC236}">
                  <a16:creationId xmlns:a16="http://schemas.microsoft.com/office/drawing/2014/main" id="{1077450F-7443-99FB-E9A7-F5B6821A737C}"/>
                </a:ext>
              </a:extLst>
            </p:cNvPr>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AE74CA61-39C7-BF5B-F7C6-9E3355032C29}"/>
              </a:ext>
            </a:extLst>
          </p:cNvPr>
          <p:cNvSpPr txBox="1"/>
          <p:nvPr/>
        </p:nvSpPr>
        <p:spPr>
          <a:xfrm>
            <a:off x="5515426" y="3374292"/>
            <a:ext cx="986319" cy="800219"/>
          </a:xfrm>
          <a:prstGeom prst="rect">
            <a:avLst/>
          </a:prstGeom>
          <a:noFill/>
        </p:spPr>
        <p:txBody>
          <a:bodyPr wrap="square" rtlCol="0">
            <a:spAutoFit/>
          </a:bodyPr>
          <a:lstStyle/>
          <a:p>
            <a:pPr lvl="0" algn="ctr"/>
            <a:r>
              <a:rPr lang="en-US" altLang="zh-CN" sz="2800" b="1" dirty="0">
                <a:solidFill>
                  <a:srgbClr val="C00000"/>
                </a:solidFill>
                <a:ea typeface="方正静蕾简体" panose="02000000000000000000" pitchFamily="2" charset="-122"/>
              </a:rPr>
              <a:t>RF</a:t>
            </a:r>
          </a:p>
          <a:p>
            <a:endParaRPr lang="en-CN" dirty="0"/>
          </a:p>
        </p:txBody>
      </p:sp>
      <p:sp>
        <p:nvSpPr>
          <p:cNvPr id="31" name="Rectangle 30">
            <a:extLst>
              <a:ext uri="{FF2B5EF4-FFF2-40B4-BE49-F238E27FC236}">
                <a16:creationId xmlns:a16="http://schemas.microsoft.com/office/drawing/2014/main" id="{8C285E96-2F1D-B56A-1095-C91927F84E7A}"/>
              </a:ext>
            </a:extLst>
          </p:cNvPr>
          <p:cNvSpPr/>
          <p:nvPr/>
        </p:nvSpPr>
        <p:spPr>
          <a:xfrm>
            <a:off x="671672" y="1797708"/>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Input</a:t>
            </a:r>
            <a:r>
              <a:rPr lang="zh-CN" altLang="en-US" sz="1600" b="1" dirty="0">
                <a:solidFill>
                  <a:schemeClr val="tx1"/>
                </a:solidFill>
              </a:rPr>
              <a:t> </a:t>
            </a:r>
            <a:r>
              <a:rPr lang="en-US" altLang="zh-CN" sz="1600" b="1" dirty="0">
                <a:solidFill>
                  <a:schemeClr val="tx1"/>
                </a:solidFill>
              </a:rPr>
              <a:t>of</a:t>
            </a:r>
            <a:r>
              <a:rPr lang="zh-CN" altLang="en-US" sz="1600" b="1" dirty="0">
                <a:solidFill>
                  <a:schemeClr val="tx1"/>
                </a:solidFill>
              </a:rPr>
              <a:t> </a:t>
            </a:r>
            <a:r>
              <a:rPr lang="en-US" altLang="zh-CN" sz="1600" b="1" dirty="0">
                <a:solidFill>
                  <a:schemeClr val="tx1"/>
                </a:solidFill>
              </a:rPr>
              <a:t>the</a:t>
            </a:r>
            <a:r>
              <a:rPr lang="zh-CN" altLang="en-US" sz="1600" b="1" dirty="0">
                <a:solidFill>
                  <a:schemeClr val="tx1"/>
                </a:solidFill>
              </a:rPr>
              <a:t> </a:t>
            </a:r>
            <a:r>
              <a:rPr lang="en-US" altLang="zh-CN" sz="1600" b="1" dirty="0">
                <a:solidFill>
                  <a:schemeClr val="tx1"/>
                </a:solidFill>
              </a:rPr>
              <a:t>Models</a:t>
            </a:r>
            <a:endParaRPr lang="en-CN" sz="1600" b="1" dirty="0">
              <a:solidFill>
                <a:schemeClr val="tx1"/>
              </a:solidFill>
            </a:endParaRPr>
          </a:p>
        </p:txBody>
      </p:sp>
      <p:sp>
        <p:nvSpPr>
          <p:cNvPr id="32" name="任意多边形 55">
            <a:extLst>
              <a:ext uri="{FF2B5EF4-FFF2-40B4-BE49-F238E27FC236}">
                <a16:creationId xmlns:a16="http://schemas.microsoft.com/office/drawing/2014/main" id="{1A6ACD42-428B-0CB0-C484-E4883CFF130D}"/>
              </a:ext>
            </a:extLst>
          </p:cNvPr>
          <p:cNvSpPr/>
          <p:nvPr/>
        </p:nvSpPr>
        <p:spPr>
          <a:xfrm rot="8851013" flipV="1">
            <a:off x="6712596" y="2655724"/>
            <a:ext cx="1395419" cy="7507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55">
            <a:extLst>
              <a:ext uri="{FF2B5EF4-FFF2-40B4-BE49-F238E27FC236}">
                <a16:creationId xmlns:a16="http://schemas.microsoft.com/office/drawing/2014/main" id="{AF0C6CF7-D55D-AC75-1825-9455EFC15C35}"/>
              </a:ext>
            </a:extLst>
          </p:cNvPr>
          <p:cNvSpPr/>
          <p:nvPr/>
        </p:nvSpPr>
        <p:spPr>
          <a:xfrm rot="12158354">
            <a:off x="6573033" y="4602911"/>
            <a:ext cx="1706082" cy="2426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Rectangle 33">
            <a:extLst>
              <a:ext uri="{FF2B5EF4-FFF2-40B4-BE49-F238E27FC236}">
                <a16:creationId xmlns:a16="http://schemas.microsoft.com/office/drawing/2014/main" id="{71399721-38A4-3BBD-BFC3-98DDF387EF71}"/>
              </a:ext>
            </a:extLst>
          </p:cNvPr>
          <p:cNvSpPr/>
          <p:nvPr/>
        </p:nvSpPr>
        <p:spPr>
          <a:xfrm>
            <a:off x="8768698" y="1797707"/>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Expected</a:t>
            </a:r>
            <a:r>
              <a:rPr lang="zh-CN" altLang="en-US" sz="1600" b="1" dirty="0">
                <a:solidFill>
                  <a:schemeClr val="tx1"/>
                </a:solidFill>
              </a:rPr>
              <a:t> </a:t>
            </a:r>
            <a:r>
              <a:rPr lang="en-US" altLang="zh-CN" sz="1600" b="1" dirty="0">
                <a:solidFill>
                  <a:schemeClr val="tx1"/>
                </a:solidFill>
              </a:rPr>
              <a:t>Output</a:t>
            </a:r>
            <a:endParaRPr lang="en-CN" sz="1600" b="1" dirty="0">
              <a:solidFill>
                <a:schemeClr val="tx1"/>
              </a:solidFill>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1131650" y="2154958"/>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37" name="TextBox 36">
            <a:extLst>
              <a:ext uri="{FF2B5EF4-FFF2-40B4-BE49-F238E27FC236}">
                <a16:creationId xmlns:a16="http://schemas.microsoft.com/office/drawing/2014/main" id="{266E910D-092B-0988-DB90-36DBB815ADC9}"/>
              </a:ext>
            </a:extLst>
          </p:cNvPr>
          <p:cNvSpPr txBox="1"/>
          <p:nvPr/>
        </p:nvSpPr>
        <p:spPr>
          <a:xfrm>
            <a:off x="135620" y="2735434"/>
            <a:ext cx="3779565" cy="307777"/>
          </a:xfrm>
          <a:prstGeom prst="rect">
            <a:avLst/>
          </a:prstGeom>
          <a:noFill/>
        </p:spPr>
        <p:txBody>
          <a:bodyPr wrap="square" rtlCol="0">
            <a:spAutoFit/>
          </a:bodyPr>
          <a:lstStyle/>
          <a:p>
            <a:r>
              <a:rPr lang="en-US" altLang="zh-CN" sz="1400" b="1" dirty="0"/>
              <a:t>1000 Job</a:t>
            </a:r>
            <a:r>
              <a:rPr lang="zh-CN" altLang="en-US" sz="1400" b="1" dirty="0"/>
              <a:t> </a:t>
            </a:r>
            <a:r>
              <a:rPr lang="en-US" altLang="zh-CN" sz="1400" b="1" dirty="0"/>
              <a:t>Description</a:t>
            </a:r>
            <a:r>
              <a:rPr lang="zh-CN" altLang="en-US" sz="1400" b="1" dirty="0"/>
              <a:t> </a:t>
            </a:r>
            <a:r>
              <a:rPr lang="en-US" altLang="zh-CN" sz="1400" b="1" dirty="0"/>
              <a:t>(JD) from current category</a:t>
            </a:r>
            <a:endParaRPr lang="en-CN" sz="1400" b="1" dirty="0"/>
          </a:p>
        </p:txBody>
      </p:sp>
      <p:sp>
        <p:nvSpPr>
          <p:cNvPr id="42" name="TextBox 41">
            <a:extLst>
              <a:ext uri="{FF2B5EF4-FFF2-40B4-BE49-F238E27FC236}">
                <a16:creationId xmlns:a16="http://schemas.microsoft.com/office/drawing/2014/main" id="{163F5351-1DA0-D36B-AC14-574B527EB0F2}"/>
              </a:ext>
            </a:extLst>
          </p:cNvPr>
          <p:cNvSpPr txBox="1"/>
          <p:nvPr/>
        </p:nvSpPr>
        <p:spPr>
          <a:xfrm>
            <a:off x="144981" y="4025694"/>
            <a:ext cx="4181651" cy="307777"/>
          </a:xfrm>
          <a:prstGeom prst="rect">
            <a:avLst/>
          </a:prstGeom>
          <a:noFill/>
        </p:spPr>
        <p:txBody>
          <a:bodyPr wrap="square" rtlCol="0">
            <a:spAutoFit/>
          </a:bodyPr>
          <a:lstStyle/>
          <a:p>
            <a:r>
              <a:rPr lang="en-US" sz="1400" b="1" dirty="0"/>
              <a:t>Independent variables: vector list from previous steps</a:t>
            </a:r>
            <a:endParaRPr lang="en-CN" sz="1400" b="1"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541504" y="4636910"/>
            <a:ext cx="2777003" cy="307777"/>
          </a:xfrm>
          <a:prstGeom prst="rect">
            <a:avLst/>
          </a:prstGeom>
          <a:noFill/>
        </p:spPr>
        <p:txBody>
          <a:bodyPr wrap="square" rtlCol="0">
            <a:spAutoFit/>
          </a:bodyPr>
          <a:lstStyle/>
          <a:p>
            <a:r>
              <a:rPr lang="en-US" sz="1400" b="1" dirty="0"/>
              <a:t>Dependent variables: job category </a:t>
            </a:r>
            <a:endParaRPr lang="en-CN" sz="1400" b="1" dirty="0"/>
          </a:p>
        </p:txBody>
      </p:sp>
      <p:sp>
        <p:nvSpPr>
          <p:cNvPr id="45" name="TextBox 44">
            <a:extLst>
              <a:ext uri="{FF2B5EF4-FFF2-40B4-BE49-F238E27FC236}">
                <a16:creationId xmlns:a16="http://schemas.microsoft.com/office/drawing/2014/main" id="{B40E0BD2-7E39-9E27-C806-A805257AF9C8}"/>
              </a:ext>
            </a:extLst>
          </p:cNvPr>
          <p:cNvSpPr txBox="1"/>
          <p:nvPr/>
        </p:nvSpPr>
        <p:spPr>
          <a:xfrm>
            <a:off x="9228676" y="2138514"/>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46" name="Left Bracket 45">
            <a:extLst>
              <a:ext uri="{FF2B5EF4-FFF2-40B4-BE49-F238E27FC236}">
                <a16:creationId xmlns:a16="http://schemas.microsoft.com/office/drawing/2014/main" id="{C7ADCC70-1338-96EE-D6D9-585653AC607D}"/>
              </a:ext>
            </a:extLst>
          </p:cNvPr>
          <p:cNvSpPr/>
          <p:nvPr/>
        </p:nvSpPr>
        <p:spPr>
          <a:xfrm>
            <a:off x="8198776" y="2440411"/>
            <a:ext cx="45719" cy="344942"/>
          </a:xfrm>
          <a:prstGeom prst="lef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7" name="Right Bracket 46">
            <a:extLst>
              <a:ext uri="{FF2B5EF4-FFF2-40B4-BE49-F238E27FC236}">
                <a16:creationId xmlns:a16="http://schemas.microsoft.com/office/drawing/2014/main" id="{3A854D7F-6708-DF45-232E-783E5603C22B}"/>
              </a:ext>
            </a:extLst>
          </p:cNvPr>
          <p:cNvSpPr/>
          <p:nvPr/>
        </p:nvSpPr>
        <p:spPr>
          <a:xfrm>
            <a:off x="11826552" y="5460757"/>
            <a:ext cx="45719" cy="346210"/>
          </a:xfrm>
          <a:prstGeom prst="righ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8" name="TextBox 47">
            <a:extLst>
              <a:ext uri="{FF2B5EF4-FFF2-40B4-BE49-F238E27FC236}">
                <a16:creationId xmlns:a16="http://schemas.microsoft.com/office/drawing/2014/main" id="{CC200A23-51A4-28CE-BC3F-13045469830E}"/>
              </a:ext>
            </a:extLst>
          </p:cNvPr>
          <p:cNvSpPr txBox="1"/>
          <p:nvPr/>
        </p:nvSpPr>
        <p:spPr>
          <a:xfrm>
            <a:off x="8346689" y="2454760"/>
            <a:ext cx="2011427" cy="338554"/>
          </a:xfrm>
          <a:prstGeom prst="rect">
            <a:avLst/>
          </a:prstGeom>
          <a:noFill/>
        </p:spPr>
        <p:txBody>
          <a:bodyPr wrap="square" rtlCol="0">
            <a:spAutoFit/>
          </a:bodyPr>
          <a:lstStyle/>
          <a:p>
            <a:r>
              <a:rPr lang="en-US" sz="1600" b="1" dirty="0"/>
              <a:t>Accuracy Score:</a:t>
            </a:r>
            <a:endParaRPr lang="en-CN" sz="1600" b="1" dirty="0"/>
          </a:p>
        </p:txBody>
      </p:sp>
      <p:sp>
        <p:nvSpPr>
          <p:cNvPr id="49" name="TextBox 48">
            <a:extLst>
              <a:ext uri="{FF2B5EF4-FFF2-40B4-BE49-F238E27FC236}">
                <a16:creationId xmlns:a16="http://schemas.microsoft.com/office/drawing/2014/main" id="{5BDEA706-4A79-A226-F16F-6B7B2A17BD66}"/>
              </a:ext>
            </a:extLst>
          </p:cNvPr>
          <p:cNvSpPr txBox="1"/>
          <p:nvPr/>
        </p:nvSpPr>
        <p:spPr>
          <a:xfrm>
            <a:off x="8244495" y="3660901"/>
            <a:ext cx="2180662" cy="338554"/>
          </a:xfrm>
          <a:prstGeom prst="rect">
            <a:avLst/>
          </a:prstGeom>
          <a:noFill/>
        </p:spPr>
        <p:txBody>
          <a:bodyPr wrap="square" rtlCol="0">
            <a:spAutoFit/>
          </a:bodyPr>
          <a:lstStyle/>
          <a:p>
            <a:r>
              <a:rPr lang="en-US" sz="1600" b="1" dirty="0"/>
              <a:t>10 Important Features:</a:t>
            </a:r>
            <a:endParaRPr lang="en-CN" sz="1600" b="1" dirty="0"/>
          </a:p>
        </p:txBody>
      </p:sp>
      <p:sp>
        <p:nvSpPr>
          <p:cNvPr id="51" name="TextBox 50">
            <a:extLst>
              <a:ext uri="{FF2B5EF4-FFF2-40B4-BE49-F238E27FC236}">
                <a16:creationId xmlns:a16="http://schemas.microsoft.com/office/drawing/2014/main" id="{03D6DDF1-415E-0616-1234-0384B131F421}"/>
              </a:ext>
            </a:extLst>
          </p:cNvPr>
          <p:cNvSpPr txBox="1"/>
          <p:nvPr/>
        </p:nvSpPr>
        <p:spPr>
          <a:xfrm>
            <a:off x="8768698" y="2889323"/>
            <a:ext cx="2748822" cy="307777"/>
          </a:xfrm>
          <a:prstGeom prst="rect">
            <a:avLst/>
          </a:prstGeom>
          <a:noFill/>
        </p:spPr>
        <p:txBody>
          <a:bodyPr wrap="square" rtlCol="0">
            <a:spAutoFit/>
          </a:bodyPr>
          <a:lstStyle/>
          <a:p>
            <a:r>
              <a:rPr lang="en-US" sz="1400" b="1" dirty="0"/>
              <a:t>Correctly identify current category</a:t>
            </a:r>
            <a:endParaRPr lang="en-CN" sz="1400" b="1" dirty="0"/>
          </a:p>
        </p:txBody>
      </p:sp>
      <p:sp>
        <p:nvSpPr>
          <p:cNvPr id="54" name="Chevron 53">
            <a:extLst>
              <a:ext uri="{FF2B5EF4-FFF2-40B4-BE49-F238E27FC236}">
                <a16:creationId xmlns:a16="http://schemas.microsoft.com/office/drawing/2014/main" id="{44D365FA-491F-737F-9CC2-FED0277E3343}"/>
              </a:ext>
            </a:extLst>
          </p:cNvPr>
          <p:cNvSpPr/>
          <p:nvPr/>
        </p:nvSpPr>
        <p:spPr>
          <a:xfrm>
            <a:off x="2256629" y="636338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57" name="Chevron 56">
            <a:extLst>
              <a:ext uri="{FF2B5EF4-FFF2-40B4-BE49-F238E27FC236}">
                <a16:creationId xmlns:a16="http://schemas.microsoft.com/office/drawing/2014/main" id="{BE546AFF-42B8-B0ED-9676-BF6CDADFAB2C}"/>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59" name="TextBox 58">
            <a:extLst>
              <a:ext uri="{FF2B5EF4-FFF2-40B4-BE49-F238E27FC236}">
                <a16:creationId xmlns:a16="http://schemas.microsoft.com/office/drawing/2014/main" id="{E851FFFB-53D7-6FF4-50AC-4A147E183370}"/>
              </a:ext>
            </a:extLst>
          </p:cNvPr>
          <p:cNvSpPr txBox="1"/>
          <p:nvPr/>
        </p:nvSpPr>
        <p:spPr>
          <a:xfrm>
            <a:off x="135620" y="3394412"/>
            <a:ext cx="3968407" cy="523220"/>
          </a:xfrm>
          <a:prstGeom prst="rect">
            <a:avLst/>
          </a:prstGeom>
          <a:noFill/>
        </p:spPr>
        <p:txBody>
          <a:bodyPr wrap="square" rtlCol="0">
            <a:spAutoFit/>
          </a:bodyPr>
          <a:lstStyle/>
          <a:p>
            <a:r>
              <a:rPr lang="en-US" sz="1400" b="1" dirty="0"/>
              <a:t>330</a:t>
            </a:r>
            <a:r>
              <a:rPr lang="en-US" altLang="zh-CN" sz="1400" b="1" dirty="0"/>
              <a:t> Job</a:t>
            </a:r>
            <a:r>
              <a:rPr lang="zh-CN" altLang="en-US" sz="1400" b="1" dirty="0"/>
              <a:t> </a:t>
            </a:r>
            <a:r>
              <a:rPr lang="en-US" altLang="zh-CN" sz="1400" b="1" dirty="0"/>
              <a:t>Description</a:t>
            </a:r>
            <a:r>
              <a:rPr lang="zh-CN" altLang="en-US" sz="1400" b="1" dirty="0"/>
              <a:t> </a:t>
            </a:r>
            <a:r>
              <a:rPr lang="en-US" altLang="zh-CN" sz="1400" b="1" dirty="0"/>
              <a:t>(JD) from other categories</a:t>
            </a:r>
            <a:endParaRPr lang="en-CN" sz="1400" b="1"/>
          </a:p>
          <a:p>
            <a:endParaRPr lang="en-CN" sz="1400" b="1" dirty="0"/>
          </a:p>
        </p:txBody>
      </p:sp>
      <p:sp>
        <p:nvSpPr>
          <p:cNvPr id="61" name="TextBox 60">
            <a:extLst>
              <a:ext uri="{FF2B5EF4-FFF2-40B4-BE49-F238E27FC236}">
                <a16:creationId xmlns:a16="http://schemas.microsoft.com/office/drawing/2014/main" id="{82AD1CDA-D982-DBB5-0635-C0C19AD83DC9}"/>
              </a:ext>
            </a:extLst>
          </p:cNvPr>
          <p:cNvSpPr txBox="1"/>
          <p:nvPr/>
        </p:nvSpPr>
        <p:spPr>
          <a:xfrm>
            <a:off x="8795082" y="3247426"/>
            <a:ext cx="2748822" cy="307777"/>
          </a:xfrm>
          <a:prstGeom prst="rect">
            <a:avLst/>
          </a:prstGeom>
          <a:noFill/>
        </p:spPr>
        <p:txBody>
          <a:bodyPr wrap="square" rtlCol="0">
            <a:spAutoFit/>
          </a:bodyPr>
          <a:lstStyle/>
          <a:p>
            <a:r>
              <a:rPr lang="en-US" sz="1400" b="1" dirty="0"/>
              <a:t>BA: 86%, DA:78%, DS:90%, DE:90%</a:t>
            </a:r>
            <a:endParaRPr lang="en-CN" sz="1400" b="1" dirty="0"/>
          </a:p>
        </p:txBody>
      </p:sp>
      <p:pic>
        <p:nvPicPr>
          <p:cNvPr id="3" name="Picture 2" descr="Chart, bar chart&#10;&#10;Description automatically generated">
            <a:extLst>
              <a:ext uri="{FF2B5EF4-FFF2-40B4-BE49-F238E27FC236}">
                <a16:creationId xmlns:a16="http://schemas.microsoft.com/office/drawing/2014/main" id="{459CD4A1-D26E-0718-A4C3-96AE021C1198}"/>
              </a:ext>
            </a:extLst>
          </p:cNvPr>
          <p:cNvPicPr>
            <a:picLocks noChangeAspect="1"/>
          </p:cNvPicPr>
          <p:nvPr/>
        </p:nvPicPr>
        <p:blipFill>
          <a:blip r:embed="rId2"/>
          <a:stretch>
            <a:fillRect/>
          </a:stretch>
        </p:blipFill>
        <p:spPr>
          <a:xfrm>
            <a:off x="8346689" y="4011234"/>
            <a:ext cx="3052236" cy="1747405"/>
          </a:xfrm>
          <a:prstGeom prst="rect">
            <a:avLst/>
          </a:prstGeom>
        </p:spPr>
      </p:pic>
    </p:spTree>
    <p:extLst>
      <p:ext uri="{BB962C8B-B14F-4D97-AF65-F5344CB8AC3E}">
        <p14:creationId xmlns:p14="http://schemas.microsoft.com/office/powerpoint/2010/main" val="332870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7F08106-8B73-B565-DED0-224FA31A326E}"/>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394A94B4-BE08-03B1-58DF-A51EE48A749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D95B6866-8DAF-04FC-D372-1A4684584E46}"/>
              </a:ext>
            </a:extLst>
          </p:cNvPr>
          <p:cNvSpPr/>
          <p:nvPr/>
        </p:nvSpPr>
        <p:spPr>
          <a:xfrm>
            <a:off x="2267909"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7" name="Chevron 6">
            <a:extLst>
              <a:ext uri="{FF2B5EF4-FFF2-40B4-BE49-F238E27FC236}">
                <a16:creationId xmlns:a16="http://schemas.microsoft.com/office/drawing/2014/main" id="{2D815B08-ED81-8BCD-E185-97C7A96D03EF}"/>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8289D134-7922-858B-9CB4-B06D2A94924C}"/>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708455D0-6B34-4C4E-8FB7-33D71E984BC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768D591-4CE2-6E86-8969-AF05B146B12A}"/>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AA199A2E-1022-8AD4-EF26-A6125A5A506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881C7374-6831-8E8F-BBBE-66A40E4A2A89}"/>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C8802E36-7064-4FFD-F9EB-6CB1E41FC4DE}"/>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EF66192F-5E03-0930-5598-BCF2B38BA8CC}"/>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1927559-A880-1DE6-527D-DCC604C1C786}"/>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855D2916-9057-5BCE-0CD5-20E003B25A60}"/>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399C1A61-B52F-64F7-2D7D-BFA84BF19C87}"/>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014CD10A-07BC-0C43-AB64-A6EC114B8FA7}"/>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1CF9E2DC-BFBF-ED66-3376-D6BD86751160}"/>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BA194E46-27B3-4435-A11F-AB5144D4B4DE}"/>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94159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AA57D0A3-8B5B-061A-651B-24864BC4BD91}"/>
              </a:ext>
            </a:extLst>
          </p:cNvPr>
          <p:cNvSpPr/>
          <p:nvPr/>
        </p:nvSpPr>
        <p:spPr>
          <a:xfrm>
            <a:off x="6332802" y="6424847"/>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89AB9A4-9FE4-E665-D0DA-2524763D59A7}"/>
              </a:ext>
            </a:extLst>
          </p:cNvPr>
          <p:cNvSpPr/>
          <p:nvPr/>
        </p:nvSpPr>
        <p:spPr>
          <a:xfrm>
            <a:off x="7412942"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25B9DD07-C091-B80D-553E-4E68F7D647FE}"/>
              </a:ext>
            </a:extLst>
          </p:cNvPr>
          <p:cNvSpPr/>
          <p:nvPr/>
        </p:nvSpPr>
        <p:spPr>
          <a:xfrm>
            <a:off x="8488385"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FED0164A-BC33-73F4-22D3-483D24557F01}"/>
              </a:ext>
            </a:extLst>
          </p:cNvPr>
          <p:cNvSpPr/>
          <p:nvPr/>
        </p:nvSpPr>
        <p:spPr>
          <a:xfrm>
            <a:off x="9552506" y="6387821"/>
            <a:ext cx="1176987" cy="404191"/>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50" b="1" dirty="0">
                <a:solidFill>
                  <a:schemeClr val="tx1"/>
                </a:solidFill>
              </a:rPr>
              <a:t>Application</a:t>
            </a:r>
            <a:endParaRPr lang="en-CN" sz="950" b="1" dirty="0">
              <a:solidFill>
                <a:schemeClr val="tx1"/>
              </a:solidFill>
            </a:endParaRPr>
          </a:p>
        </p:txBody>
      </p:sp>
      <p:sp>
        <p:nvSpPr>
          <p:cNvPr id="8" name="Chevron 7">
            <a:extLst>
              <a:ext uri="{FF2B5EF4-FFF2-40B4-BE49-F238E27FC236}">
                <a16:creationId xmlns:a16="http://schemas.microsoft.com/office/drawing/2014/main" id="{D8DA8D57-180B-002D-060B-8E868F336331}"/>
              </a:ext>
            </a:extLst>
          </p:cNvPr>
          <p:cNvSpPr/>
          <p:nvPr/>
        </p:nvSpPr>
        <p:spPr>
          <a:xfrm>
            <a:off x="10612015" y="6387821"/>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04A269C-29E6-BCF6-D1DE-B7EAE828BA02}"/>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8910F34D-946C-8E34-2718-7699DA610A20}"/>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F12943C0-5265-B5CC-221A-12832266EE1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66A769B9-38EE-F6D9-F423-F6D109F3417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7F2696F8-AA4C-CA1A-D1BF-33AE395CD407}"/>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40801F25-F48E-7F7E-AE24-4A4759C9F503}"/>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0EA7DBB0-4DBA-7406-485F-1AD4B3ED6A0A}"/>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3BE1A6A1-23F1-1CC0-1B7E-9E507C624CEE}"/>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7248545B-542D-C4E6-65C7-285699D4A6F4}"/>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CC70F64-92B7-006B-1B10-86502BB9BAC2}"/>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008EA86E-488F-7A56-6273-56F7657D0DE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9F0D1B18-EA0D-16F8-1462-16D050445784}"/>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Application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任意多边形 53">
            <a:extLst>
              <a:ext uri="{FF2B5EF4-FFF2-40B4-BE49-F238E27FC236}">
                <a16:creationId xmlns:a16="http://schemas.microsoft.com/office/drawing/2014/main" id="{803C4819-818F-B337-271C-1729070B4D8D}"/>
              </a:ext>
            </a:extLst>
          </p:cNvPr>
          <p:cNvSpPr/>
          <p:nvPr/>
        </p:nvSpPr>
        <p:spPr>
          <a:xfrm rot="10800000">
            <a:off x="65683" y="704323"/>
            <a:ext cx="6301539" cy="5867446"/>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N" sz="800" dirty="0"/>
          </a:p>
        </p:txBody>
      </p:sp>
      <p:sp>
        <p:nvSpPr>
          <p:cNvPr id="22" name="TextBox 21">
            <a:extLst>
              <a:ext uri="{FF2B5EF4-FFF2-40B4-BE49-F238E27FC236}">
                <a16:creationId xmlns:a16="http://schemas.microsoft.com/office/drawing/2014/main" id="{B91618E0-5658-6E86-D766-50BC19E8FB09}"/>
              </a:ext>
            </a:extLst>
          </p:cNvPr>
          <p:cNvSpPr txBox="1"/>
          <p:nvPr/>
        </p:nvSpPr>
        <p:spPr>
          <a:xfrm>
            <a:off x="274844" y="819706"/>
            <a:ext cx="5906343" cy="5747727"/>
          </a:xfrm>
          <a:prstGeom prst="rect">
            <a:avLst/>
          </a:prstGeom>
          <a:noFill/>
        </p:spPr>
        <p:txBody>
          <a:bodyPr wrap="square">
            <a:spAutoFit/>
          </a:bodyPr>
          <a:lstStyle/>
          <a:p>
            <a:r>
              <a:rPr lang="en-US" sz="1050" dirty="0"/>
              <a:t>"</a:t>
            </a:r>
            <a:r>
              <a:rPr lang="en-US" sz="1050" dirty="0">
                <a:highlight>
                  <a:srgbClr val="C0C0C0"/>
                </a:highlight>
              </a:rPr>
              <a:t>Who We Are\n\</a:t>
            </a:r>
            <a:r>
              <a:rPr lang="en-US" sz="1050" dirty="0" err="1">
                <a:highlight>
                  <a:srgbClr val="C0C0C0"/>
                </a:highlight>
              </a:rPr>
              <a:t>nCisco</a:t>
            </a:r>
            <a:r>
              <a:rPr lang="en-US" sz="1050" dirty="0">
                <a:highlight>
                  <a:srgbClr val="C0C0C0"/>
                </a:highlight>
              </a:rPr>
              <a:t> Security – at Cisco we deliver intelligent cybersecurity for the real world, providing one of the industry's most comprehensive advanced threat protection portfolios that is integrated, pervasive, continuous, and open. Cisco's threat-centric approach to security reduces complexity while providing unmatched visibility, continuous control and advanced threat protection.\n\</a:t>
            </a:r>
            <a:r>
              <a:rPr lang="en-US" sz="1050" dirty="0" err="1">
                <a:highlight>
                  <a:srgbClr val="C0C0C0"/>
                </a:highlight>
              </a:rPr>
              <a:t>n</a:t>
            </a:r>
            <a:r>
              <a:rPr lang="en-US" sz="1050" dirty="0" err="1"/>
              <a:t>Who</a:t>
            </a:r>
            <a:r>
              <a:rPr lang="en-US" sz="1050" dirty="0"/>
              <a:t> You Are\n\</a:t>
            </a:r>
            <a:r>
              <a:rPr lang="en-US" sz="1050" dirty="0" err="1"/>
              <a:t>nAs</a:t>
            </a:r>
            <a:r>
              <a:rPr lang="en-US" sz="1050" dirty="0"/>
              <a:t> an Security Licensing Specialist, you will assist in support tickets related to licensing questions and concerns. Looking for a candidate who can review business processes and make process improvement recommendations.\n\</a:t>
            </a:r>
            <a:r>
              <a:rPr lang="en-US" sz="1050" dirty="0" err="1"/>
              <a:t>nThis</a:t>
            </a:r>
            <a:r>
              <a:rPr lang="en-US" sz="1050" dirty="0"/>
              <a:t> role offers the extraordinary opportunity to interact with all parts of the business. Not only does it require a high-touch customer interface, but it also puts you in direct contact with Product, Sales, Renewals, Marketing, </a:t>
            </a:r>
            <a:r>
              <a:rPr lang="en-US" sz="1050" dirty="0">
                <a:highlight>
                  <a:srgbClr val="FC6371"/>
                </a:highlight>
              </a:rPr>
              <a:t>Engineering</a:t>
            </a:r>
            <a:r>
              <a:rPr lang="en-US" sz="1050" dirty="0"/>
              <a:t>, UX, and Support. </a:t>
            </a:r>
            <a:r>
              <a:rPr lang="en-US" sz="1050" dirty="0">
                <a:highlight>
                  <a:srgbClr val="C0C0C0"/>
                </a:highlight>
              </a:rPr>
              <a:t>You will have the opportunity to use, showcase, and grow your operations skills, drive internal programmatic changes to better service our customers, and be part of an amazing Cisco Security Business Group.\</a:t>
            </a:r>
            <a:r>
              <a:rPr lang="en-US" sz="1050" dirty="0"/>
              <a:t>n\</a:t>
            </a:r>
            <a:r>
              <a:rPr lang="en-US" sz="1050" dirty="0" err="1"/>
              <a:t>nWhat</a:t>
            </a:r>
            <a:r>
              <a:rPr lang="en-US" sz="1050" dirty="0"/>
              <a:t> You'll Do\</a:t>
            </a:r>
            <a:r>
              <a:rPr lang="en-US" sz="1050" dirty="0" err="1"/>
              <a:t>nWork</a:t>
            </a:r>
            <a:r>
              <a:rPr lang="en-US" sz="1050" dirty="0"/>
              <a:t> closely with various technical and internal support teams to resolve cases related to licensing queries\</a:t>
            </a:r>
            <a:r>
              <a:rPr lang="en-US" sz="1050" dirty="0" err="1"/>
              <a:t>nEnsure</a:t>
            </a:r>
            <a:r>
              <a:rPr lang="en-US" sz="1050" dirty="0"/>
              <a:t> that the quality and frequency of support are consistent with the Cloud Security customer cases\</a:t>
            </a:r>
            <a:r>
              <a:rPr lang="en-US" sz="1050" dirty="0" err="1"/>
              <a:t>nWork</a:t>
            </a:r>
            <a:r>
              <a:rPr lang="en-US" sz="1050" dirty="0"/>
              <a:t> closely with internal teams, including Sales, Renewals, Business Systems, Sales Operations, to ensure the successful resolution of all licensing related queries.\</a:t>
            </a:r>
            <a:r>
              <a:rPr lang="en-US" sz="1050" dirty="0" err="1"/>
              <a:t>nCreate</a:t>
            </a:r>
            <a:r>
              <a:rPr lang="en-US" sz="1050" dirty="0"/>
              <a:t> and maintain documentation for processes and workflows as needed.\</a:t>
            </a:r>
            <a:r>
              <a:rPr lang="en-US" sz="1050" dirty="0" err="1"/>
              <a:t>nTrack</a:t>
            </a:r>
            <a:r>
              <a:rPr lang="en-US" sz="1050" dirty="0"/>
              <a:t> progress and follow up on cases created by customers, partners and internal teams\</a:t>
            </a:r>
            <a:r>
              <a:rPr lang="en-US" sz="1050" dirty="0" err="1"/>
              <a:t>nMinimum</a:t>
            </a:r>
            <a:r>
              <a:rPr lang="en-US" sz="1050" dirty="0"/>
              <a:t> Qualifications\n3+ years’ work experience in an equivalent capacity\</a:t>
            </a:r>
            <a:r>
              <a:rPr lang="en-US" sz="1050" dirty="0" err="1"/>
              <a:t>nExcellent</a:t>
            </a:r>
            <a:r>
              <a:rPr lang="en-US" sz="1050" dirty="0"/>
              <a:t> </a:t>
            </a:r>
            <a:r>
              <a:rPr lang="en-US" sz="1050" dirty="0">
                <a:highlight>
                  <a:srgbClr val="FC6371"/>
                </a:highlight>
              </a:rPr>
              <a:t>communications</a:t>
            </a:r>
            <a:r>
              <a:rPr lang="en-US" sz="1050" dirty="0"/>
              <a:t> skills both written and verbal\</a:t>
            </a:r>
            <a:r>
              <a:rPr lang="en-US" sz="1050" dirty="0" err="1"/>
              <a:t>nA</a:t>
            </a:r>
            <a:r>
              <a:rPr lang="en-US" sz="1050" dirty="0"/>
              <a:t> true passion for customers and customer success\</a:t>
            </a:r>
            <a:r>
              <a:rPr lang="en-US" sz="1050" dirty="0" err="1"/>
              <a:t>nExperience</a:t>
            </a:r>
            <a:r>
              <a:rPr lang="en-US" sz="1050" dirty="0"/>
              <a:t> with SaaS-based applications and services\</a:t>
            </a:r>
            <a:r>
              <a:rPr lang="en-US" sz="1050" dirty="0" err="1"/>
              <a:t>nSelf</a:t>
            </a:r>
            <a:r>
              <a:rPr lang="en-US" sz="1050" dirty="0"/>
              <a:t>-starter, high energy, positive attitude, customer focused, detailed oriented\</a:t>
            </a:r>
            <a:r>
              <a:rPr lang="en-US" sz="1050" dirty="0" err="1"/>
              <a:t>nBachelor's</a:t>
            </a:r>
            <a:r>
              <a:rPr lang="en-US" sz="1050" dirty="0"/>
              <a:t> degree or equivalent experience\</a:t>
            </a:r>
            <a:r>
              <a:rPr lang="en-US" sz="1050" dirty="0" err="1"/>
              <a:t>nStrong</a:t>
            </a:r>
            <a:r>
              <a:rPr lang="en-US" sz="1050" dirty="0"/>
              <a:t> customer service, management, listening, and presentation skills\</a:t>
            </a:r>
            <a:r>
              <a:rPr lang="en-US" sz="1050" dirty="0" err="1"/>
              <a:t>nAbility</a:t>
            </a:r>
            <a:r>
              <a:rPr lang="en-US" sz="1050" dirty="0"/>
              <a:t> to juggle multiple tasks\</a:t>
            </a:r>
            <a:r>
              <a:rPr lang="en-US" sz="1050" dirty="0" err="1"/>
              <a:t>nExperience</a:t>
            </a:r>
            <a:r>
              <a:rPr lang="en-US" sz="1050" dirty="0"/>
              <a:t> with SaaS-based applications and services\</a:t>
            </a:r>
            <a:r>
              <a:rPr lang="en-US" sz="1050" dirty="0" err="1"/>
              <a:t>nExperience</a:t>
            </a:r>
            <a:r>
              <a:rPr lang="en-US" sz="1050" dirty="0"/>
              <a:t> working with Salesforce and Zendesk a plus\n\</a:t>
            </a:r>
            <a:r>
              <a:rPr lang="en-US" sz="1050" dirty="0" err="1">
                <a:highlight>
                  <a:srgbClr val="C0C0C0"/>
                </a:highlight>
              </a:rPr>
              <a:t>nWhy</a:t>
            </a:r>
            <a:r>
              <a:rPr lang="en-US" sz="1050" dirty="0">
                <a:highlight>
                  <a:srgbClr val="C0C0C0"/>
                </a:highlight>
              </a:rPr>
              <a:t> Cisco\n\</a:t>
            </a:r>
            <a:r>
              <a:rPr lang="en-US" sz="1050" dirty="0" err="1">
                <a:highlight>
                  <a:srgbClr val="C0C0C0"/>
                </a:highlight>
              </a:rPr>
              <a:t>nThe</a:t>
            </a:r>
            <a:r>
              <a:rPr lang="en-US" sz="1050" dirty="0">
                <a:highlight>
                  <a:srgbClr val="C0C0C0"/>
                </a:highlight>
              </a:rPr>
              <a:t> Internet of Everything is a phenomenon driving new opportunities for Cisco and it's transforming our customers' businesses worldwide. We are pioneers and have been since the early days of connectivity. Today, we are building teams that are growing our technology solutions in the mobile, cloud, security, IT, and big data spaces, including software and consulting services. As Cisco delivers the network that powers the Internet, we are connecting the unconnected. </a:t>
            </a:r>
            <a:r>
              <a:rPr lang="en-US" sz="1050" dirty="0"/>
              <a:t>Imagine creating unprecedented disruption. Your revolutionary ideas will impact everything from retail, healthcare, and entertainment, to public and private sectors, and far beyond. </a:t>
            </a:r>
            <a:r>
              <a:rPr lang="en-US" sz="1050" dirty="0">
                <a:highlight>
                  <a:srgbClr val="C0C0C0"/>
                </a:highlight>
              </a:rPr>
              <a:t>Collaborate with like-minded innovators in a fun and flexible culture that has earned Cisco global recognition as an extraordinary place to work. With roughly\n\n10 billion connected things in the world now and over 50 billion estimated in the future, your career has exponential possibilities at Cisco.\n\</a:t>
            </a:r>
            <a:r>
              <a:rPr lang="en-US" sz="1050" dirty="0" err="1">
                <a:highlight>
                  <a:srgbClr val="C0C0C0"/>
                </a:highlight>
              </a:rPr>
              <a:t>nWe</a:t>
            </a:r>
            <a:r>
              <a:rPr lang="en-US" sz="1050" dirty="0">
                <a:highlight>
                  <a:srgbClr val="C0C0C0"/>
                </a:highlight>
              </a:rPr>
              <a:t> are an equal opportunity employer and value diversity at our company. We do not discriminate on the basis of race, religion, color, national origin, gender, sexual orientation, age, marital status, veteran status, or disability status."</a:t>
            </a:r>
            <a:endParaRPr lang="en-CN" sz="1050" dirty="0">
              <a:highlight>
                <a:srgbClr val="C0C0C0"/>
              </a:highlight>
            </a:endParaRPr>
          </a:p>
        </p:txBody>
      </p:sp>
    </p:spTree>
    <p:extLst>
      <p:ext uri="{BB962C8B-B14F-4D97-AF65-F5344CB8AC3E}">
        <p14:creationId xmlns:p14="http://schemas.microsoft.com/office/powerpoint/2010/main" val="468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8BB646E-0B75-AD0D-0B19-88C25CF130A7}"/>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48D17FCB-23B1-DAA8-1891-D11D12C5B2E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7E67C511-90FA-F9F6-BF1D-2754D7E4C1CD}"/>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B6291982-338E-437F-D3B7-76187FFA9827}"/>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48579256-4A91-6F15-E23D-81BE0B7AD485}"/>
              </a:ext>
            </a:extLst>
          </p:cNvPr>
          <p:cNvSpPr/>
          <p:nvPr/>
        </p:nvSpPr>
        <p:spPr>
          <a:xfrm>
            <a:off x="4382665" y="6355452"/>
            <a:ext cx="1140337" cy="404193"/>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Validation</a:t>
            </a:r>
            <a:endParaRPr lang="en-CN" sz="1000" b="1" dirty="0">
              <a:solidFill>
                <a:schemeClr val="tx1"/>
              </a:solidFill>
            </a:endParaRPr>
          </a:p>
        </p:txBody>
      </p:sp>
      <p:grpSp>
        <p:nvGrpSpPr>
          <p:cNvPr id="9" name="Group 98">
            <a:extLst>
              <a:ext uri="{FF2B5EF4-FFF2-40B4-BE49-F238E27FC236}">
                <a16:creationId xmlns:a16="http://schemas.microsoft.com/office/drawing/2014/main" id="{9FA3BBEC-B1CA-8C5D-167D-148C0D762BA7}"/>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1277608D-9CC2-E725-FB19-E0623A117AB8}"/>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44D53337-9019-0042-5F1F-80E4C3FC16E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0B28985A-22F3-58C3-0306-D4CA4388549A}"/>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B954ED07-8A28-CC28-E6F8-07C08AC6AF01}"/>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5628D3A8-A41A-F54C-D60B-5D91C3D5458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08B7E53-8454-5250-376B-8754BCD4088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FE1B0C9-7DEE-4210-22DA-8A5D8A512C8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FC32716B-B8E5-E9FF-AA05-3B4C3C6A72F2}"/>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567C4B0-E493-06AD-D7E1-006AFE17872A}"/>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CD49BBB-6421-933B-F916-574AC345ABF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06A18989-5FFA-4274-5CF0-A36EC63CE79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Validation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378766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1520</Words>
  <Application>Microsoft Macintosh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方正静蕾简体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Lichen Kuai</dc:creator>
  <cp:lastModifiedBy>NAN LIAO</cp:lastModifiedBy>
  <cp:revision>63</cp:revision>
  <dcterms:created xsi:type="dcterms:W3CDTF">2022-04-20T18:48:11Z</dcterms:created>
  <dcterms:modified xsi:type="dcterms:W3CDTF">2022-04-23T15:47:56Z</dcterms:modified>
</cp:coreProperties>
</file>