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8"/>
  </p:notesMasterIdLst>
  <p:sldIdLst>
    <p:sldId id="286" r:id="rId2"/>
    <p:sldId id="285" r:id="rId3"/>
    <p:sldId id="280" r:id="rId4"/>
    <p:sldId id="284" r:id="rId5"/>
    <p:sldId id="282" r:id="rId6"/>
    <p:sldId id="287" r:id="rId7"/>
    <p:sldId id="283" r:id="rId8"/>
    <p:sldId id="273" r:id="rId9"/>
    <p:sldId id="276" r:id="rId10"/>
    <p:sldId id="292" r:id="rId11"/>
    <p:sldId id="275" r:id="rId12"/>
    <p:sldId id="260" r:id="rId13"/>
    <p:sldId id="293" r:id="rId14"/>
    <p:sldId id="291" r:id="rId15"/>
    <p:sldId id="263" r:id="rId16"/>
    <p:sldId id="277" r:id="rId17"/>
    <p:sldId id="264" r:id="rId18"/>
    <p:sldId id="288" r:id="rId19"/>
    <p:sldId id="289" r:id="rId20"/>
    <p:sldId id="290" r:id="rId21"/>
    <p:sldId id="278" r:id="rId22"/>
    <p:sldId id="267" r:id="rId23"/>
    <p:sldId id="271" r:id="rId24"/>
    <p:sldId id="266" r:id="rId25"/>
    <p:sldId id="294" r:id="rId26"/>
    <p:sldId id="29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1BE"/>
    <a:srgbClr val="7FDBFF"/>
    <a:srgbClr val="EDEECE"/>
    <a:srgbClr val="9EB5C4"/>
    <a:srgbClr val="001F3F"/>
    <a:srgbClr val="FF4136"/>
    <a:srgbClr val="B7B798"/>
    <a:srgbClr val="8989E5"/>
    <a:srgbClr val="FADFCA"/>
    <a:srgbClr val="F36C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71"/>
    <p:restoredTop sz="92405"/>
  </p:normalViewPr>
  <p:slideViewPr>
    <p:cSldViewPr snapToGrid="0" snapToObjects="1">
      <p:cViewPr varScale="1">
        <p:scale>
          <a:sx n="110" d="100"/>
          <a:sy n="110" d="100"/>
        </p:scale>
        <p:origin x="208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814BA-4C12-6248-980B-4A6690B48171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36194-DDF2-2C48-A29C-3E6470DDA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91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book says that `locate` is used to find files the easy way, but `find` is used to find files the hard way. </a:t>
            </a:r>
          </a:p>
          <a:p>
            <a:endParaRPr lang="en-US" dirty="0"/>
          </a:p>
          <a:p>
            <a:r>
              <a:rPr lang="en-US" dirty="0"/>
              <a:t>Whereas `locate` identifies files anywhere on your machine using a pre-constructed index, `find` searches at runtime through one or more given directories and their subdirectories (up to a given minimum or maximum depth).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36194-DDF2-2C48-A29C-3E6470DDAE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37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is used to identify files that meet specific criteria, based on certain: OPTIONS, TESTS, and ACTIONS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36194-DDF2-2C48-A29C-3E6470DDAE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34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is used to identify files that meet specific criteria, based on certain: OPTIONS, TESTS, and ACTIONS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36194-DDF2-2C48-A29C-3E6470DDAE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91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36194-DDF2-2C48-A29C-3E6470DDAE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2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7FD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remember that while </a:t>
            </a:r>
            <a:r>
              <a:rPr lang="en-US" sz="1200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locate</a:t>
            </a:r>
            <a:r>
              <a:rPr lang="en-US" sz="1200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can search your entire filesystem via its index, </a:t>
            </a:r>
            <a:r>
              <a:rPr lang="en-US" sz="1200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en-US" sz="1200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only searches the given directory/directories and subdirectories.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36194-DDF2-2C48-A29C-3E6470DDAE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8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5E2-C992-644B-ACE1-2203B047675F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F2E9-CF0D-354F-BEEE-E9C354F5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7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5E2-C992-644B-ACE1-2203B047675F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F2E9-CF0D-354F-BEEE-E9C354F5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6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5E2-C992-644B-ACE1-2203B047675F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F2E9-CF0D-354F-BEEE-E9C354F5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6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5E2-C992-644B-ACE1-2203B047675F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F2E9-CF0D-354F-BEEE-E9C354F5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5E2-C992-644B-ACE1-2203B047675F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F2E9-CF0D-354F-BEEE-E9C354F5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5E2-C992-644B-ACE1-2203B047675F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F2E9-CF0D-354F-BEEE-E9C354F5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3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5E2-C992-644B-ACE1-2203B047675F}" type="datetimeFigureOut">
              <a:rPr lang="en-US" smtClean="0"/>
              <a:t>9/12/20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F2E9-CF0D-354F-BEEE-E9C354F5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3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5E2-C992-644B-ACE1-2203B047675F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F2E9-CF0D-354F-BEEE-E9C354F5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8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5E2-C992-644B-ACE1-2203B047675F}" type="datetimeFigureOut">
              <a:rPr lang="en-US" smtClean="0"/>
              <a:t>9/12/20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F2E9-CF0D-354F-BEEE-E9C354F5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0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5E2-C992-644B-ACE1-2203B047675F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F2E9-CF0D-354F-BEEE-E9C354F5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3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5E2-C992-644B-ACE1-2203B047675F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F2E9-CF0D-354F-BEEE-E9C354F5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C95E2-C992-644B-ACE1-2203B047675F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F2E9-CF0D-354F-BEEE-E9C354F5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83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E984-A5B4-0A40-81E9-EA984E419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Dude, Where’s</a:t>
            </a:r>
            <a:br>
              <a:rPr lang="en-US" dirty="0">
                <a:solidFill>
                  <a:srgbClr val="7FDBFF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My File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7A5BE-3E33-D648-AF46-DB9D5EC47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96657"/>
          </a:xfrm>
        </p:spPr>
        <p:txBody>
          <a:bodyPr>
            <a:normAutofit fontScale="92500" lnSpcReduction="10000"/>
          </a:bodyPr>
          <a:lstStyle/>
          <a:p>
            <a:endParaRPr lang="en-US" dirty="0">
              <a:solidFill>
                <a:srgbClr val="7FD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or, learning about find from Chapter 17 </a:t>
            </a:r>
          </a:p>
          <a:p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‘The Linux Command Line’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Nicholas LiCalzi</a:t>
            </a:r>
          </a:p>
        </p:txBody>
      </p:sp>
    </p:spTree>
    <p:extLst>
      <p:ext uri="{BB962C8B-B14F-4D97-AF65-F5344CB8AC3E}">
        <p14:creationId xmlns:p14="http://schemas.microsoft.com/office/powerpoint/2010/main" val="3502061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EF70-A242-4644-B3E6-3B1C1EA7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[-type] [</a:t>
            </a:r>
            <a:r>
              <a:rPr lang="en-US" dirty="0" err="1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dfl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...]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BFED-EC20-D44D-959E-BA49CF106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0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the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–type 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 will return files that are of the type matching the argument used:</a:t>
            </a:r>
          </a:p>
          <a:p>
            <a:pPr lvl="1"/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d: directory, f: file, l: symbolic link, </a:t>
            </a:r>
            <a:r>
              <a:rPr lang="en-US" dirty="0" err="1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rgbClr val="7FD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~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-type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 | </a:t>
            </a:r>
            <a:r>
              <a:rPr lang="en-US" dirty="0" err="1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–l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=&gt; Print the count of directories in home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/</a:t>
            </a:r>
            <a:r>
              <a:rPr lang="en-US" dirty="0" err="1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-type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 –empty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=&gt; Find all empty directories in 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(good deletion candidates?)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438CFE-C79B-1A44-93F8-22860D810219}"/>
              </a:ext>
            </a:extLst>
          </p:cNvPr>
          <p:cNvSpPr txBox="1">
            <a:spLocks/>
          </p:cNvSpPr>
          <p:nvPr/>
        </p:nvSpPr>
        <p:spPr>
          <a:xfrm>
            <a:off x="8170336" y="221187"/>
            <a:ext cx="3767671" cy="49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b="1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43190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E984-A5B4-0A40-81E9-EA984E419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Searching by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7A5BE-3E33-D648-AF46-DB9D5EC47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find’s </a:t>
            </a:r>
            <a:r>
              <a:rPr lang="en-US" i="1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</a:t>
            </a:r>
            <a:endParaRPr lang="en-US" dirty="0">
              <a:solidFill>
                <a:srgbClr val="7FD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524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EF70-A242-4644-B3E6-3B1C1EA7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[-</a:t>
            </a:r>
            <a:r>
              <a:rPr lang="en-US" dirty="0" err="1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mtime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[n] [</a:t>
            </a:r>
            <a:r>
              <a:rPr lang="en-US" dirty="0" err="1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smhdw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BFED-EC20-D44D-959E-BA49CF10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files that were last modified </a:t>
            </a:r>
            <a:r>
              <a:rPr lang="en-US" i="1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time units ago.</a:t>
            </a:r>
          </a:p>
          <a:p>
            <a:pPr marL="0" indent="0">
              <a:buNone/>
            </a:pPr>
            <a:endParaRPr lang="en-US" dirty="0">
              <a:solidFill>
                <a:srgbClr val="7FD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.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mtime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modified exactly 1 day ago</a:t>
            </a:r>
          </a:p>
          <a:p>
            <a:pPr marL="0" indent="0">
              <a:buNone/>
            </a:pP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.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mtime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modified &lt;1h ago</a:t>
            </a:r>
          </a:p>
          <a:p>
            <a:pPr marL="0" indent="0">
              <a:buNone/>
            </a:pP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.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mtime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+1h 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modified &gt;1h ago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/</a:t>
            </a:r>
            <a:r>
              <a:rPr lang="en-US" dirty="0" err="1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-type f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mtime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+30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dirty="0" err="1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mtime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-60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files in /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modified between 30 and 60 days ago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0BFDDB-67C3-0343-91AE-2A75CBDA1E1F}"/>
              </a:ext>
            </a:extLst>
          </p:cNvPr>
          <p:cNvSpPr txBox="1">
            <a:spLocks/>
          </p:cNvSpPr>
          <p:nvPr/>
        </p:nvSpPr>
        <p:spPr>
          <a:xfrm>
            <a:off x="8170336" y="221187"/>
            <a:ext cx="3767671" cy="49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b="1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2635369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EF70-A242-4644-B3E6-3B1C1EA7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[-</a:t>
            </a:r>
            <a:r>
              <a:rPr lang="en-US" dirty="0" err="1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ctime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[n]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BFED-EC20-D44D-959E-BA49CF10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files with statuses changed </a:t>
            </a:r>
            <a:r>
              <a:rPr lang="en-US" i="1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time units ago.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9354F1-88EE-E44F-A1BA-E38ED793C304}"/>
              </a:ext>
            </a:extLst>
          </p:cNvPr>
          <p:cNvSpPr txBox="1">
            <a:spLocks/>
          </p:cNvSpPr>
          <p:nvPr/>
        </p:nvSpPr>
        <p:spPr>
          <a:xfrm>
            <a:off x="8170336" y="221187"/>
            <a:ext cx="3767671" cy="49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b="1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4DDFDF-ED59-584E-ADAF-06537D181534}"/>
              </a:ext>
            </a:extLst>
          </p:cNvPr>
          <p:cNvSpPr txBox="1">
            <a:spLocks/>
          </p:cNvSpPr>
          <p:nvPr/>
        </p:nvSpPr>
        <p:spPr>
          <a:xfrm>
            <a:off x="838200" y="29810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[-atime] [n]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186810-1832-074E-99FF-EA09DB6E2A74}"/>
              </a:ext>
            </a:extLst>
          </p:cNvPr>
          <p:cNvSpPr txBox="1">
            <a:spLocks/>
          </p:cNvSpPr>
          <p:nvPr/>
        </p:nvSpPr>
        <p:spPr>
          <a:xfrm>
            <a:off x="838200" y="4441504"/>
            <a:ext cx="10515600" cy="55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files that were last accessed </a:t>
            </a:r>
            <a:r>
              <a:rPr lang="en-US" i="1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time units ago.</a:t>
            </a:r>
          </a:p>
        </p:txBody>
      </p:sp>
    </p:spTree>
    <p:extLst>
      <p:ext uri="{BB962C8B-B14F-4D97-AF65-F5344CB8AC3E}">
        <p14:creationId xmlns:p14="http://schemas.microsoft.com/office/powerpoint/2010/main" val="1555157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E984-A5B4-0A40-81E9-EA984E419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Searching by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Size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7A5BE-3E33-D648-AF46-DB9D5EC47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find’s </a:t>
            </a:r>
            <a:r>
              <a:rPr lang="en-US" i="1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</a:t>
            </a:r>
            <a:endParaRPr lang="en-US" dirty="0">
              <a:solidFill>
                <a:srgbClr val="7FD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591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EF70-A242-4644-B3E6-3B1C1EA7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[-size] [+/-][</a:t>
            </a:r>
            <a:r>
              <a:rPr lang="en-US" dirty="0" err="1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ckMG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BFED-EC20-D44D-959E-BA49CF106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three of the following commands will return identical results– names of files up to 5MB:</a:t>
            </a:r>
          </a:p>
          <a:p>
            <a:pPr marL="0" indent="0">
              <a:buNone/>
            </a:pPr>
            <a:endParaRPr lang="en-US" dirty="0">
              <a:solidFill>
                <a:srgbClr val="7FD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/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-size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+5000000c	# c: bytes</a:t>
            </a:r>
          </a:p>
          <a:p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/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-size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+5000k 	# k: KBs</a:t>
            </a:r>
          </a:p>
          <a:p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/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-size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+5M 		# M: MBs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438CFE-C79B-1A44-93F8-22860D810219}"/>
              </a:ext>
            </a:extLst>
          </p:cNvPr>
          <p:cNvSpPr txBox="1">
            <a:spLocks/>
          </p:cNvSpPr>
          <p:nvPr/>
        </p:nvSpPr>
        <p:spPr>
          <a:xfrm>
            <a:off x="8170336" y="221187"/>
            <a:ext cx="3767671" cy="49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b="1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560215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E984-A5B4-0A40-81E9-EA984E419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Limiting 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Search</a:t>
            </a:r>
            <a:endParaRPr lang="en-US" dirty="0">
              <a:solidFill>
                <a:srgbClr val="F011BE"/>
              </a:solidFill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7A5BE-3E33-D648-AF46-DB9D5EC47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find’s </a:t>
            </a:r>
            <a:r>
              <a:rPr lang="en-US" i="1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Options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081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EF70-A242-4644-B3E6-3B1C1EA7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[-depth]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BFED-EC20-D44D-959E-BA49CF10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 a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–depth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will direct find to process a directory’s files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directory itself.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C81AA8-B504-E743-A926-004BF2A90F79}"/>
              </a:ext>
            </a:extLst>
          </p:cNvPr>
          <p:cNvSpPr txBox="1">
            <a:spLocks/>
          </p:cNvSpPr>
          <p:nvPr/>
        </p:nvSpPr>
        <p:spPr>
          <a:xfrm>
            <a:off x="8170336" y="221187"/>
            <a:ext cx="3767671" cy="49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b="1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9A9B044-A828-DC4B-842B-5C63CA5EB42D}"/>
              </a:ext>
            </a:extLst>
          </p:cNvPr>
          <p:cNvSpPr txBox="1">
            <a:spLocks/>
          </p:cNvSpPr>
          <p:nvPr/>
        </p:nvSpPr>
        <p:spPr>
          <a:xfrm>
            <a:off x="838200" y="2957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[-(max/min)depth] [levels]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6A256D-668C-8F45-BCE6-41081D6E02A4}"/>
              </a:ext>
            </a:extLst>
          </p:cNvPr>
          <p:cNvSpPr txBox="1">
            <a:spLocks/>
          </p:cNvSpPr>
          <p:nvPr/>
        </p:nvSpPr>
        <p:spPr>
          <a:xfrm>
            <a:off x="838200" y="4418353"/>
            <a:ext cx="10515600" cy="4760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either the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maximum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minimum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levels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that find will descend into a directory tree.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</a:t>
            </a:r>
            <a:r>
              <a:rPr lang="en-US" dirty="0" err="1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maxdepth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1 -name ‘*.mp3’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=&gt; find files in 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that match ‘*.mp3’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7FD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rgbClr val="7FD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76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E984-A5B4-0A40-81E9-EA984E419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Ok, I found my file… now what?</a:t>
            </a:r>
            <a:endParaRPr lang="en-US" dirty="0">
              <a:solidFill>
                <a:srgbClr val="F011BE"/>
              </a:solidFill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524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E984-A5B4-0A40-81E9-EA984E419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Ok, I found my file… now what?</a:t>
            </a:r>
            <a:endParaRPr lang="en-US" dirty="0">
              <a:solidFill>
                <a:srgbClr val="F011BE"/>
              </a:solidFill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7A5BE-3E33-D648-AF46-DB9D5EC47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find’s </a:t>
            </a:r>
            <a:r>
              <a:rPr lang="en-US" i="1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Actions</a:t>
            </a:r>
            <a:endParaRPr lang="en-US" dirty="0">
              <a:solidFill>
                <a:srgbClr val="7FD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86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EF70-A242-4644-B3E6-3B1C1EA75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45667" cy="1325563"/>
          </a:xfrm>
        </p:spPr>
        <p:txBody>
          <a:bodyPr/>
          <a:lstStyle/>
          <a:p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 Methods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78652E-3C21-F248-B7BA-39800ECC75ED}"/>
              </a:ext>
            </a:extLst>
          </p:cNvPr>
          <p:cNvGrpSpPr/>
          <p:nvPr/>
        </p:nvGrpSpPr>
        <p:grpSpPr>
          <a:xfrm>
            <a:off x="4461933" y="5401367"/>
            <a:ext cx="3276600" cy="406766"/>
            <a:chOff x="4461933" y="5401367"/>
            <a:chExt cx="3276600" cy="406766"/>
          </a:xfrm>
        </p:grpSpPr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5BEEB682-2141-294D-AEC5-5C5FA78F0C89}"/>
                </a:ext>
              </a:extLst>
            </p:cNvPr>
            <p:cNvSpPr/>
            <p:nvPr/>
          </p:nvSpPr>
          <p:spPr>
            <a:xfrm rot="16200000">
              <a:off x="6061950" y="4131550"/>
              <a:ext cx="76566" cy="3276600"/>
            </a:xfrm>
            <a:prstGeom prst="downArrow">
              <a:avLst/>
            </a:prstGeom>
            <a:solidFill>
              <a:srgbClr val="F011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55CB4F2B-7228-B64B-B38C-3A40D99464B1}"/>
                </a:ext>
              </a:extLst>
            </p:cNvPr>
            <p:cNvSpPr txBox="1">
              <a:spLocks/>
            </p:cNvSpPr>
            <p:nvPr/>
          </p:nvSpPr>
          <p:spPr>
            <a:xfrm>
              <a:off x="5079999" y="5401367"/>
              <a:ext cx="2040467" cy="33019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47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rgbClr val="F011B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Granularity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118F5CC6-F2C9-AA47-882A-ADD4C168E623}"/>
              </a:ext>
            </a:extLst>
          </p:cNvPr>
          <p:cNvSpPr txBox="1">
            <a:spLocks/>
          </p:cNvSpPr>
          <p:nvPr/>
        </p:nvSpPr>
        <p:spPr>
          <a:xfrm>
            <a:off x="8170336" y="221187"/>
            <a:ext cx="3767671" cy="49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b="1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INTRO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EF4410-D15C-D746-8DA3-FE3421B9D512}"/>
              </a:ext>
            </a:extLst>
          </p:cNvPr>
          <p:cNvGrpSpPr/>
          <p:nvPr/>
        </p:nvGrpSpPr>
        <p:grpSpPr>
          <a:xfrm>
            <a:off x="1947334" y="2886828"/>
            <a:ext cx="8305799" cy="1481605"/>
            <a:chOff x="1947334" y="2886828"/>
            <a:chExt cx="8305799" cy="1481605"/>
          </a:xfrm>
          <a:noFill/>
        </p:grpSpPr>
        <p:sp>
          <p:nvSpPr>
            <p:cNvPr id="20" name="Chevron 19">
              <a:extLst>
                <a:ext uri="{FF2B5EF4-FFF2-40B4-BE49-F238E27FC236}">
                  <a16:creationId xmlns:a16="http://schemas.microsoft.com/office/drawing/2014/main" id="{7389F3C2-D67D-E34E-8CF8-2B2874A86066}"/>
                </a:ext>
              </a:extLst>
            </p:cNvPr>
            <p:cNvSpPr/>
            <p:nvPr/>
          </p:nvSpPr>
          <p:spPr>
            <a:xfrm>
              <a:off x="1947334" y="2886828"/>
              <a:ext cx="2942166" cy="1084344"/>
            </a:xfrm>
            <a:prstGeom prst="chevron">
              <a:avLst/>
            </a:prstGeom>
            <a:grpFill/>
            <a:ln>
              <a:solidFill>
                <a:srgbClr val="F01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7FDBFF"/>
                  </a:solidFill>
                </a:rPr>
                <a:t>LOCATE</a:t>
              </a:r>
            </a:p>
          </p:txBody>
        </p:sp>
        <p:sp>
          <p:nvSpPr>
            <p:cNvPr id="21" name="Chevron 20">
              <a:extLst>
                <a:ext uri="{FF2B5EF4-FFF2-40B4-BE49-F238E27FC236}">
                  <a16:creationId xmlns:a16="http://schemas.microsoft.com/office/drawing/2014/main" id="{E3FB19F6-48A9-154D-B3BF-AC363368642C}"/>
                </a:ext>
              </a:extLst>
            </p:cNvPr>
            <p:cNvSpPr/>
            <p:nvPr/>
          </p:nvSpPr>
          <p:spPr>
            <a:xfrm>
              <a:off x="4629150" y="2886828"/>
              <a:ext cx="2942166" cy="1084344"/>
            </a:xfrm>
            <a:prstGeom prst="chevron">
              <a:avLst/>
            </a:prstGeom>
            <a:grpFill/>
            <a:ln>
              <a:solidFill>
                <a:srgbClr val="F01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7FDB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FIND</a:t>
              </a:r>
            </a:p>
          </p:txBody>
        </p:sp>
        <p:sp>
          <p:nvSpPr>
            <p:cNvPr id="22" name="Chevron 21">
              <a:extLst>
                <a:ext uri="{FF2B5EF4-FFF2-40B4-BE49-F238E27FC236}">
                  <a16:creationId xmlns:a16="http://schemas.microsoft.com/office/drawing/2014/main" id="{10BCDE82-1DF2-F34A-8A7D-A8A8F95C4EFE}"/>
                </a:ext>
              </a:extLst>
            </p:cNvPr>
            <p:cNvSpPr/>
            <p:nvPr/>
          </p:nvSpPr>
          <p:spPr>
            <a:xfrm>
              <a:off x="7310967" y="2886828"/>
              <a:ext cx="2942166" cy="1084344"/>
            </a:xfrm>
            <a:prstGeom prst="chevron">
              <a:avLst/>
            </a:prstGeom>
            <a:grpFill/>
            <a:ln>
              <a:solidFill>
                <a:srgbClr val="F01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7FDB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GREP</a:t>
              </a:r>
            </a:p>
          </p:txBody>
        </p:sp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14B84F91-68C5-DB47-8FE4-A527FB726E7F}"/>
                </a:ext>
              </a:extLst>
            </p:cNvPr>
            <p:cNvSpPr txBox="1">
              <a:spLocks/>
            </p:cNvSpPr>
            <p:nvPr/>
          </p:nvSpPr>
          <p:spPr>
            <a:xfrm>
              <a:off x="2398184" y="4038234"/>
              <a:ext cx="2040467" cy="330199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>
                  <a:solidFill>
                    <a:srgbClr val="7FDB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 Name</a:t>
              </a: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F79AF589-01E1-8042-9DF7-4556DA0F7A52}"/>
                </a:ext>
              </a:extLst>
            </p:cNvPr>
            <p:cNvSpPr txBox="1">
              <a:spLocks/>
            </p:cNvSpPr>
            <p:nvPr/>
          </p:nvSpPr>
          <p:spPr>
            <a:xfrm>
              <a:off x="5080000" y="4038234"/>
              <a:ext cx="2040467" cy="330199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>
                  <a:solidFill>
                    <a:srgbClr val="7FDB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 Attributes</a:t>
              </a:r>
            </a:p>
          </p:txBody>
        </p:sp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E82BC06F-D887-D145-9FBA-47C52952D679}"/>
                </a:ext>
              </a:extLst>
            </p:cNvPr>
            <p:cNvSpPr txBox="1">
              <a:spLocks/>
            </p:cNvSpPr>
            <p:nvPr/>
          </p:nvSpPr>
          <p:spPr>
            <a:xfrm>
              <a:off x="7761817" y="4038234"/>
              <a:ext cx="2040467" cy="330199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>
                  <a:solidFill>
                    <a:srgbClr val="7FDB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 Contents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298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EF70-A242-4644-B3E6-3B1C1EA7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[action]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BFED-EC20-D44D-959E-BA49CF10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-delete</a:t>
            </a:r>
          </a:p>
          <a:p>
            <a:pPr lvl="2"/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the files we’ve found.</a:t>
            </a:r>
          </a:p>
          <a:p>
            <a:pPr lvl="2"/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~ -type d -empty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–delete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delete empty 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dirs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home (~)</a:t>
            </a:r>
          </a:p>
          <a:p>
            <a:pPr lvl="1"/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-ls</a:t>
            </a:r>
            <a:endParaRPr lang="en-US" dirty="0">
              <a:solidFill>
                <a:srgbClr val="7FD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Equivalent to calling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</a:t>
            </a:r>
            <a:r>
              <a:rPr lang="en-US" dirty="0" err="1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dils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(longform output)</a:t>
            </a:r>
          </a:p>
          <a:p>
            <a:pPr lvl="1"/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-print</a:t>
            </a:r>
            <a:endParaRPr lang="en-US" dirty="0">
              <a:solidFill>
                <a:srgbClr val="7FD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 action, printing the results to </a:t>
            </a:r>
            <a:r>
              <a:rPr lang="en-US" dirty="0" err="1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endParaRPr lang="en-US" dirty="0">
              <a:solidFill>
                <a:srgbClr val="7FD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-quit</a:t>
            </a:r>
            <a:endParaRPr lang="en-US" dirty="0">
              <a:solidFill>
                <a:srgbClr val="7FD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Quits immediately, useful for stopping search once we’ve found what we want.</a:t>
            </a:r>
          </a:p>
          <a:p>
            <a:pPr lvl="2"/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/</a:t>
            </a:r>
            <a:r>
              <a:rPr lang="en-US" dirty="0" err="1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/foo /</a:t>
            </a:r>
            <a:r>
              <a:rPr lang="en-US" dirty="0" err="1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/bar -print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-quit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only prints /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/foo</a:t>
            </a:r>
            <a:endParaRPr lang="en-US" dirty="0">
              <a:solidFill>
                <a:srgbClr val="7FD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C81AA8-B504-E743-A926-004BF2A90F79}"/>
              </a:ext>
            </a:extLst>
          </p:cNvPr>
          <p:cNvSpPr txBox="1">
            <a:spLocks/>
          </p:cNvSpPr>
          <p:nvPr/>
        </p:nvSpPr>
        <p:spPr>
          <a:xfrm>
            <a:off x="8170336" y="221187"/>
            <a:ext cx="3767671" cy="49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b="1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2666421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E984-A5B4-0A40-81E9-EA984E419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Extending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Search Functionality</a:t>
            </a:r>
            <a:endParaRPr lang="en-US" dirty="0">
              <a:solidFill>
                <a:srgbClr val="F011BE"/>
              </a:solidFill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7A5BE-3E33-D648-AF46-DB9D5EC47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 handy tricks with find (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xargs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etc.)</a:t>
            </a:r>
          </a:p>
        </p:txBody>
      </p:sp>
    </p:spTree>
    <p:extLst>
      <p:ext uri="{BB962C8B-B14F-4D97-AF65-F5344CB8AC3E}">
        <p14:creationId xmlns:p14="http://schemas.microsoft.com/office/powerpoint/2010/main" val="3249255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EF70-A242-4644-B3E6-3B1C1EA7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xargs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BFED-EC20-D44D-959E-BA49CF10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xargs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accepts input from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stdin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converts it into an argument list for a specified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command:</a:t>
            </a:r>
          </a:p>
          <a:p>
            <a:pPr marL="0" indent="0">
              <a:buNone/>
            </a:pPr>
            <a:endParaRPr lang="en-US" dirty="0">
              <a:solidFill>
                <a:srgbClr val="F011B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-type f -name 'foo*' -print |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xargs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–l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=&gt; find all files having names like ‘foo*’ in home, and list them in long format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FE5EB6-5C53-8749-AF58-C3565521AB08}"/>
              </a:ext>
            </a:extLst>
          </p:cNvPr>
          <p:cNvSpPr txBox="1">
            <a:spLocks/>
          </p:cNvSpPr>
          <p:nvPr/>
        </p:nvSpPr>
        <p:spPr>
          <a:xfrm>
            <a:off x="8170336" y="221187"/>
            <a:ext cx="3767671" cy="49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b="1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TRICKS</a:t>
            </a:r>
          </a:p>
        </p:txBody>
      </p:sp>
    </p:spTree>
    <p:extLst>
      <p:ext uri="{BB962C8B-B14F-4D97-AF65-F5344CB8AC3E}">
        <p14:creationId xmlns:p14="http://schemas.microsoft.com/office/powerpoint/2010/main" val="1672707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EF70-A242-4644-B3E6-3B1C1EA7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| xargs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BFED-EC20-D44D-959E-BA49CF10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 -name '*.</a:t>
            </a:r>
            <a:r>
              <a:rPr lang="en-US" dirty="0" err="1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|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xargs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-l |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dirty="0" err="1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endParaRPr lang="en-US" dirty="0">
              <a:solidFill>
                <a:srgbClr val="7FD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=&gt;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1467 total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322 user/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base.rb</a:t>
            </a:r>
            <a:endParaRPr lang="en-US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261 user/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general.rb</a:t>
            </a:r>
            <a:endParaRPr lang="en-US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251 user/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collections.rb</a:t>
            </a:r>
            <a:endParaRPr lang="en-US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1066EB-93E1-684D-8BDE-6718D8B38FCF}"/>
              </a:ext>
            </a:extLst>
          </p:cNvPr>
          <p:cNvSpPr txBox="1">
            <a:spLocks/>
          </p:cNvSpPr>
          <p:nvPr/>
        </p:nvSpPr>
        <p:spPr>
          <a:xfrm>
            <a:off x="8170336" y="221187"/>
            <a:ext cx="3767671" cy="49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b="1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TRICKS</a:t>
            </a:r>
          </a:p>
        </p:txBody>
      </p:sp>
    </p:spTree>
    <p:extLst>
      <p:ext uri="{BB962C8B-B14F-4D97-AF65-F5344CB8AC3E}">
        <p14:creationId xmlns:p14="http://schemas.microsoft.com/office/powerpoint/2010/main" val="1303335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EF70-A242-4644-B3E6-3B1C1EA7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find, now with error handling!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BFED-EC20-D44D-959E-BA49CF10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Oftentimes, find will end up returning some type of error for a given file (like “Permission Denied”). We can send those to the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bitbucket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keep our output clean! </a:t>
            </a:r>
          </a:p>
          <a:p>
            <a:pPr marL="0" indent="0">
              <a:buNone/>
            </a:pPr>
            <a:endParaRPr lang="en-US" dirty="0">
              <a:solidFill>
                <a:srgbClr val="7FD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[paths] [expression] [actions]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2&gt;/dev/null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2A5581-DFAE-2A4B-A05D-E2040E5DF637}"/>
              </a:ext>
            </a:extLst>
          </p:cNvPr>
          <p:cNvSpPr txBox="1">
            <a:spLocks/>
          </p:cNvSpPr>
          <p:nvPr/>
        </p:nvSpPr>
        <p:spPr>
          <a:xfrm>
            <a:off x="8170336" y="221187"/>
            <a:ext cx="3767671" cy="49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b="1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TRICKS</a:t>
            </a:r>
          </a:p>
        </p:txBody>
      </p:sp>
    </p:spTree>
    <p:extLst>
      <p:ext uri="{BB962C8B-B14F-4D97-AF65-F5344CB8AC3E}">
        <p14:creationId xmlns:p14="http://schemas.microsoft.com/office/powerpoint/2010/main" val="3936454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EF70-A242-4644-B3E6-3B1C1EA7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and </a:t>
            </a:r>
            <a:r>
              <a:rPr lang="en-US" i="1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permissions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BFED-EC20-D44D-959E-BA49CF10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/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-perm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/a=x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=&gt; find all executable files</a:t>
            </a:r>
          </a:p>
          <a:p>
            <a:pPr marL="0" indent="0">
              <a:buNone/>
            </a:pPr>
            <a:endParaRPr lang="en-US" dirty="0">
              <a:solidFill>
                <a:srgbClr val="7FD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/ -type f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-perm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0777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-exec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644 {} \;</a:t>
            </a:r>
            <a:b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=&gt; find all files with 777 permissions (read, write, execute for owner, group, and others) and modify each file using –exec {} and 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have 644 permissions (Ow: RWE, G: R, 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R)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2A5581-DFAE-2A4B-A05D-E2040E5DF637}"/>
              </a:ext>
            </a:extLst>
          </p:cNvPr>
          <p:cNvSpPr txBox="1">
            <a:spLocks/>
          </p:cNvSpPr>
          <p:nvPr/>
        </p:nvSpPr>
        <p:spPr>
          <a:xfrm>
            <a:off x="8170336" y="221187"/>
            <a:ext cx="3767671" cy="49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b="1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TRICKS</a:t>
            </a:r>
          </a:p>
        </p:txBody>
      </p:sp>
    </p:spTree>
    <p:extLst>
      <p:ext uri="{BB962C8B-B14F-4D97-AF65-F5344CB8AC3E}">
        <p14:creationId xmlns:p14="http://schemas.microsoft.com/office/powerpoint/2010/main" val="1687005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EF70-A242-4644-B3E6-3B1C1EA7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-q!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BFED-EC20-D44D-959E-BA49CF10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solidFill>
                <a:srgbClr val="7FD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7FD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7FD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Thanks for your time!</a:t>
            </a:r>
            <a:endParaRPr lang="en-US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4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EF70-A242-4644-B3E6-3B1C1EA75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45667" cy="1325563"/>
          </a:xfrm>
        </p:spPr>
        <p:txBody>
          <a:bodyPr/>
          <a:lstStyle/>
          <a:p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 Methods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18F5CC6-F2C9-AA47-882A-ADD4C168E623}"/>
              </a:ext>
            </a:extLst>
          </p:cNvPr>
          <p:cNvSpPr txBox="1">
            <a:spLocks/>
          </p:cNvSpPr>
          <p:nvPr/>
        </p:nvSpPr>
        <p:spPr>
          <a:xfrm>
            <a:off x="8170336" y="221187"/>
            <a:ext cx="3767671" cy="49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b="1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INTRO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EF4410-D15C-D746-8DA3-FE3421B9D512}"/>
              </a:ext>
            </a:extLst>
          </p:cNvPr>
          <p:cNvGrpSpPr/>
          <p:nvPr/>
        </p:nvGrpSpPr>
        <p:grpSpPr>
          <a:xfrm>
            <a:off x="1947334" y="2886828"/>
            <a:ext cx="8305799" cy="1481605"/>
            <a:chOff x="1947334" y="2886828"/>
            <a:chExt cx="8305799" cy="1481605"/>
          </a:xfrm>
        </p:grpSpPr>
        <p:sp>
          <p:nvSpPr>
            <p:cNvPr id="20" name="Chevron 19">
              <a:extLst>
                <a:ext uri="{FF2B5EF4-FFF2-40B4-BE49-F238E27FC236}">
                  <a16:creationId xmlns:a16="http://schemas.microsoft.com/office/drawing/2014/main" id="{7389F3C2-D67D-E34E-8CF8-2B2874A86066}"/>
                </a:ext>
              </a:extLst>
            </p:cNvPr>
            <p:cNvSpPr/>
            <p:nvPr/>
          </p:nvSpPr>
          <p:spPr>
            <a:xfrm>
              <a:off x="1947334" y="2886828"/>
              <a:ext cx="2942166" cy="1084344"/>
            </a:xfrm>
            <a:prstGeom prst="chevron">
              <a:avLst/>
            </a:prstGeom>
            <a:noFill/>
            <a:ln>
              <a:solidFill>
                <a:srgbClr val="F01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7FDBFF"/>
                  </a:solidFill>
                </a:rPr>
                <a:t>LOCATE</a:t>
              </a:r>
            </a:p>
          </p:txBody>
        </p:sp>
        <p:sp>
          <p:nvSpPr>
            <p:cNvPr id="21" name="Chevron 20">
              <a:extLst>
                <a:ext uri="{FF2B5EF4-FFF2-40B4-BE49-F238E27FC236}">
                  <a16:creationId xmlns:a16="http://schemas.microsoft.com/office/drawing/2014/main" id="{E3FB19F6-48A9-154D-B3BF-AC363368642C}"/>
                </a:ext>
              </a:extLst>
            </p:cNvPr>
            <p:cNvSpPr/>
            <p:nvPr/>
          </p:nvSpPr>
          <p:spPr>
            <a:xfrm>
              <a:off x="4629150" y="2886828"/>
              <a:ext cx="2942166" cy="1084344"/>
            </a:xfrm>
            <a:prstGeom prst="chevron">
              <a:avLst/>
            </a:prstGeom>
            <a:solidFill>
              <a:srgbClr val="F011BE"/>
            </a:solidFill>
            <a:ln>
              <a:solidFill>
                <a:srgbClr val="F01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7FDB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FIND</a:t>
              </a:r>
            </a:p>
          </p:txBody>
        </p:sp>
        <p:sp>
          <p:nvSpPr>
            <p:cNvPr id="22" name="Chevron 21">
              <a:extLst>
                <a:ext uri="{FF2B5EF4-FFF2-40B4-BE49-F238E27FC236}">
                  <a16:creationId xmlns:a16="http://schemas.microsoft.com/office/drawing/2014/main" id="{10BCDE82-1DF2-F34A-8A7D-A8A8F95C4EFE}"/>
                </a:ext>
              </a:extLst>
            </p:cNvPr>
            <p:cNvSpPr/>
            <p:nvPr/>
          </p:nvSpPr>
          <p:spPr>
            <a:xfrm>
              <a:off x="7310967" y="2886828"/>
              <a:ext cx="2942166" cy="1084344"/>
            </a:xfrm>
            <a:prstGeom prst="chevron">
              <a:avLst/>
            </a:prstGeom>
            <a:noFill/>
            <a:ln>
              <a:solidFill>
                <a:srgbClr val="F01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7FDB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GREP</a:t>
              </a:r>
            </a:p>
          </p:txBody>
        </p:sp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14B84F91-68C5-DB47-8FE4-A527FB726E7F}"/>
                </a:ext>
              </a:extLst>
            </p:cNvPr>
            <p:cNvSpPr txBox="1">
              <a:spLocks/>
            </p:cNvSpPr>
            <p:nvPr/>
          </p:nvSpPr>
          <p:spPr>
            <a:xfrm>
              <a:off x="2398184" y="4038234"/>
              <a:ext cx="2040467" cy="33019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>
                  <a:solidFill>
                    <a:srgbClr val="7FDB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 Name</a:t>
              </a: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F79AF589-01E1-8042-9DF7-4556DA0F7A52}"/>
                </a:ext>
              </a:extLst>
            </p:cNvPr>
            <p:cNvSpPr txBox="1">
              <a:spLocks/>
            </p:cNvSpPr>
            <p:nvPr/>
          </p:nvSpPr>
          <p:spPr>
            <a:xfrm>
              <a:off x="5080000" y="4038234"/>
              <a:ext cx="2040467" cy="33019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>
                  <a:solidFill>
                    <a:srgbClr val="7FDB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 Attributes</a:t>
              </a:r>
            </a:p>
          </p:txBody>
        </p:sp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E82BC06F-D887-D145-9FBA-47C52952D679}"/>
                </a:ext>
              </a:extLst>
            </p:cNvPr>
            <p:cNvSpPr txBox="1">
              <a:spLocks/>
            </p:cNvSpPr>
            <p:nvPr/>
          </p:nvSpPr>
          <p:spPr>
            <a:xfrm>
              <a:off x="7761817" y="4038234"/>
              <a:ext cx="2040467" cy="33019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>
                  <a:solidFill>
                    <a:srgbClr val="7FDB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 Contents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017A10-FFED-3140-A73E-7A200A78D464}"/>
              </a:ext>
            </a:extLst>
          </p:cNvPr>
          <p:cNvGrpSpPr/>
          <p:nvPr/>
        </p:nvGrpSpPr>
        <p:grpSpPr>
          <a:xfrm>
            <a:off x="4461933" y="5401367"/>
            <a:ext cx="3276600" cy="406766"/>
            <a:chOff x="4461933" y="5401367"/>
            <a:chExt cx="3276600" cy="406766"/>
          </a:xfrm>
        </p:grpSpPr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55CB4F2B-7228-B64B-B38C-3A40D99464B1}"/>
                </a:ext>
              </a:extLst>
            </p:cNvPr>
            <p:cNvSpPr txBox="1">
              <a:spLocks/>
            </p:cNvSpPr>
            <p:nvPr/>
          </p:nvSpPr>
          <p:spPr>
            <a:xfrm>
              <a:off x="5079999" y="5401367"/>
              <a:ext cx="2040467" cy="33019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47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solidFill>
                    <a:srgbClr val="F011B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Granularity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D618EF54-90D6-2741-97B9-8AD373A06ECA}"/>
                </a:ext>
              </a:extLst>
            </p:cNvPr>
            <p:cNvSpPr/>
            <p:nvPr/>
          </p:nvSpPr>
          <p:spPr>
            <a:xfrm rot="16200000">
              <a:off x="6061950" y="4131550"/>
              <a:ext cx="76566" cy="3276600"/>
            </a:xfrm>
            <a:prstGeom prst="downArrow">
              <a:avLst/>
            </a:prstGeom>
            <a:solidFill>
              <a:srgbClr val="F011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46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EF70-A242-4644-B3E6-3B1C1EA7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BFED-EC20-D44D-959E-BA49CF10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7FD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7FD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is used to find files and directories based on their attributes, doing so through the application of </a:t>
            </a:r>
            <a:r>
              <a:rPr lang="en-US" i="1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options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and </a:t>
            </a:r>
            <a:r>
              <a:rPr lang="en-US" i="1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actions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7FD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 its most basic, we can call something like:</a:t>
            </a:r>
          </a:p>
          <a:p>
            <a:pPr marL="0" indent="0">
              <a:buNone/>
            </a:pPr>
            <a:endParaRPr lang="en-US" dirty="0">
              <a:solidFill>
                <a:srgbClr val="7FD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/</a:t>
            </a:r>
            <a:r>
              <a:rPr lang="en-US" dirty="0" err="1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A70C98-968F-4941-AA7A-F69DBDDC4BA3}"/>
              </a:ext>
            </a:extLst>
          </p:cNvPr>
          <p:cNvSpPr txBox="1">
            <a:spLocks/>
          </p:cNvSpPr>
          <p:nvPr/>
        </p:nvSpPr>
        <p:spPr>
          <a:xfrm>
            <a:off x="8170336" y="221187"/>
            <a:ext cx="3767671" cy="49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b="1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38304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EF70-A242-4644-B3E6-3B1C1EA7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72405-9DC5-3747-A649-E8EC75533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171" y="1660729"/>
            <a:ext cx="7271658" cy="468113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F5D3FF7-B811-3E40-AF76-0D2056B965D9}"/>
              </a:ext>
            </a:extLst>
          </p:cNvPr>
          <p:cNvSpPr txBox="1">
            <a:spLocks/>
          </p:cNvSpPr>
          <p:nvPr/>
        </p:nvSpPr>
        <p:spPr>
          <a:xfrm>
            <a:off x="8170336" y="221187"/>
            <a:ext cx="3767671" cy="49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b="1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82325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EF70-A242-4644-B3E6-3B1C1EA7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BFED-EC20-D44D-959E-BA49CF106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7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</a:t>
            </a:r>
          </a:p>
          <a:p>
            <a:pPr lvl="1"/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searching by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Time, Type, and Size</a:t>
            </a:r>
          </a:p>
          <a:p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Options</a:t>
            </a:r>
          </a:p>
          <a:p>
            <a:pPr lvl="1"/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varying search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Depth</a:t>
            </a:r>
            <a:endParaRPr lang="en-US" dirty="0">
              <a:solidFill>
                <a:srgbClr val="7FD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(Pre-defined) Actions</a:t>
            </a:r>
          </a:p>
          <a:p>
            <a:pPr lvl="1"/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-delete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-ls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-print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and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-quit</a:t>
            </a:r>
          </a:p>
          <a:p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Extending our power with `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xargs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 and other tricks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A70C98-968F-4941-AA7A-F69DBDDC4BA3}"/>
              </a:ext>
            </a:extLst>
          </p:cNvPr>
          <p:cNvSpPr txBox="1">
            <a:spLocks/>
          </p:cNvSpPr>
          <p:nvPr/>
        </p:nvSpPr>
        <p:spPr>
          <a:xfrm>
            <a:off x="8170336" y="221187"/>
            <a:ext cx="3767671" cy="49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b="1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72791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E984-A5B4-0A40-81E9-EA984E419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Searching by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7A5BE-3E33-D648-AF46-DB9D5EC47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find’s </a:t>
            </a:r>
            <a:r>
              <a:rPr lang="en-US" i="1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155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EF70-A242-4644-B3E6-3B1C1EA7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[-name]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BFED-EC20-D44D-959E-BA49CF10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 the </a:t>
            </a:r>
            <a:r>
              <a:rPr lang="en-US" i="1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basename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the file to a passed-in </a:t>
            </a:r>
            <a:r>
              <a:rPr lang="en-US" i="1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pattern, finding matches.</a:t>
            </a:r>
          </a:p>
          <a:p>
            <a:pPr marL="0" indent="0">
              <a:buNone/>
            </a:pPr>
            <a:endParaRPr lang="en-US" dirty="0">
              <a:solidFill>
                <a:srgbClr val="7FD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</a:t>
            </a:r>
            <a:r>
              <a:rPr lang="en-US" dirty="0" err="1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‘*.mp3’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=&gt; Print all files ending in .mp3 in 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case-sensitive, but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iname</a:t>
            </a:r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will match 	  in a case insensitive manner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2C6325-D1BE-FD43-9CDF-788714FBC94D}"/>
              </a:ext>
            </a:extLst>
          </p:cNvPr>
          <p:cNvSpPr txBox="1">
            <a:spLocks/>
          </p:cNvSpPr>
          <p:nvPr/>
        </p:nvSpPr>
        <p:spPr>
          <a:xfrm>
            <a:off x="8170336" y="221187"/>
            <a:ext cx="3767671" cy="49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b="1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227418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E984-A5B4-0A40-81E9-EA984E419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Searching by </a:t>
            </a:r>
            <a:r>
              <a:rPr lang="en-US" dirty="0">
                <a:solidFill>
                  <a:srgbClr val="F011BE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7A5BE-3E33-D648-AF46-DB9D5EC47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7FDB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find’s </a:t>
            </a:r>
            <a:r>
              <a:rPr lang="en-US" i="1" dirty="0">
                <a:solidFill>
                  <a:srgbClr val="F011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</a:t>
            </a:r>
            <a:endParaRPr lang="en-US" dirty="0">
              <a:solidFill>
                <a:srgbClr val="7FDB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672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1744</TotalTime>
  <Words>1097</Words>
  <Application>Microsoft Macintosh PowerPoint</Application>
  <PresentationFormat>Widescreen</PresentationFormat>
  <Paragraphs>161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Verdana</vt:lpstr>
      <vt:lpstr>Office Theme</vt:lpstr>
      <vt:lpstr>Dude, Where’s My File?</vt:lpstr>
      <vt:lpstr>$ Search Methods</vt:lpstr>
      <vt:lpstr>$ Search Methods</vt:lpstr>
      <vt:lpstr>$ find</vt:lpstr>
      <vt:lpstr>$ find</vt:lpstr>
      <vt:lpstr>$ find</vt:lpstr>
      <vt:lpstr>Searching by Name</vt:lpstr>
      <vt:lpstr>$ find [-name]</vt:lpstr>
      <vt:lpstr>Searching by Type</vt:lpstr>
      <vt:lpstr>$ find [-type] [dfl...]</vt:lpstr>
      <vt:lpstr>Searching by Time</vt:lpstr>
      <vt:lpstr>$ find [-mtime] [n] [smhdw]</vt:lpstr>
      <vt:lpstr>$ find [-ctime] [n]</vt:lpstr>
      <vt:lpstr>Searching by Size</vt:lpstr>
      <vt:lpstr>$ find [-size] [+/-][ckMG]</vt:lpstr>
      <vt:lpstr>Limiting Search</vt:lpstr>
      <vt:lpstr>$ find [-depth]</vt:lpstr>
      <vt:lpstr>Ok, I found my file… now what?</vt:lpstr>
      <vt:lpstr>Ok, I found my file… now what?</vt:lpstr>
      <vt:lpstr>$ find [action]</vt:lpstr>
      <vt:lpstr>Extending Search Functionality</vt:lpstr>
      <vt:lpstr>$ xargs</vt:lpstr>
      <vt:lpstr>$ find | xargs</vt:lpstr>
      <vt:lpstr>$ find, now with error handling!</vt:lpstr>
      <vt:lpstr>$ find and permissions</vt:lpstr>
      <vt:lpstr>$ -q!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43</cp:revision>
  <cp:lastPrinted>2020-09-13T18:15:02Z</cp:lastPrinted>
  <dcterms:created xsi:type="dcterms:W3CDTF">2020-09-12T16:43:50Z</dcterms:created>
  <dcterms:modified xsi:type="dcterms:W3CDTF">2020-09-13T21:48:24Z</dcterms:modified>
</cp:coreProperties>
</file>