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3" r:id="rId3"/>
    <p:sldId id="350" r:id="rId4"/>
    <p:sldId id="307" r:id="rId5"/>
    <p:sldId id="301" r:id="rId6"/>
    <p:sldId id="299" r:id="rId7"/>
    <p:sldId id="308" r:id="rId8"/>
    <p:sldId id="309" r:id="rId9"/>
    <p:sldId id="304" r:id="rId10"/>
    <p:sldId id="332" r:id="rId11"/>
    <p:sldId id="333" r:id="rId12"/>
    <p:sldId id="334" r:id="rId13"/>
    <p:sldId id="306" r:id="rId14"/>
    <p:sldId id="330" r:id="rId15"/>
    <p:sldId id="312" r:id="rId16"/>
    <p:sldId id="305" r:id="rId17"/>
    <p:sldId id="331" r:id="rId18"/>
    <p:sldId id="302" r:id="rId19"/>
    <p:sldId id="313" r:id="rId20"/>
    <p:sldId id="311" r:id="rId21"/>
    <p:sldId id="335" r:id="rId22"/>
    <p:sldId id="336" r:id="rId23"/>
    <p:sldId id="314" r:id="rId24"/>
    <p:sldId id="337" r:id="rId25"/>
    <p:sldId id="318" r:id="rId26"/>
    <p:sldId id="319" r:id="rId27"/>
    <p:sldId id="320" r:id="rId28"/>
    <p:sldId id="321" r:id="rId29"/>
    <p:sldId id="341" r:id="rId30"/>
    <p:sldId id="340" r:id="rId31"/>
    <p:sldId id="342" r:id="rId32"/>
    <p:sldId id="343" r:id="rId33"/>
    <p:sldId id="344" r:id="rId34"/>
    <p:sldId id="345" r:id="rId35"/>
    <p:sldId id="346" r:id="rId36"/>
    <p:sldId id="347" r:id="rId37"/>
    <p:sldId id="358" r:id="rId38"/>
    <p:sldId id="361" r:id="rId39"/>
    <p:sldId id="360" r:id="rId40"/>
    <p:sldId id="362"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80" autoAdjust="0"/>
  </p:normalViewPr>
  <p:slideViewPr>
    <p:cSldViewPr snapToGrid="0">
      <p:cViewPr varScale="1">
        <p:scale>
          <a:sx n="81" d="100"/>
          <a:sy n="81" d="100"/>
        </p:scale>
        <p:origin x="754"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B40E238-F39C-467F-92B6-25F5A1488BBA}" type="datetimeFigureOut">
              <a:rPr lang="en-US" smtClean="0"/>
              <a:pPr/>
              <a:t>1/10/2020</a:t>
            </a:fld>
            <a:endParaRPr lang="en-US"/>
          </a:p>
        </p:txBody>
      </p:sp>
      <p:sp>
        <p:nvSpPr>
          <p:cNvPr id="5" name="Footer Placeholder 4"/>
          <p:cNvSpPr>
            <a:spLocks noGrp="1"/>
          </p:cNvSpPr>
          <p:nvPr>
            <p:ph type="ftr" sz="quarter" idx="11"/>
          </p:nvPr>
        </p:nvSpPr>
        <p:spPr/>
        <p:txBody>
          <a:bodyPr/>
          <a:lstStyle/>
          <a:p>
            <a:r>
              <a:rPr lang="en-US" dirty="0"/>
              <a:t>IT Expert Systems Inc</a:t>
            </a:r>
          </a:p>
        </p:txBody>
      </p:sp>
      <p:sp>
        <p:nvSpPr>
          <p:cNvPr id="6" name="Slide Number Placeholder 5"/>
          <p:cNvSpPr>
            <a:spLocks noGrp="1"/>
          </p:cNvSpPr>
          <p:nvPr>
            <p:ph type="sldNum" sz="quarter" idx="12"/>
          </p:nvPr>
        </p:nvSpPr>
        <p:spPr/>
        <p:txBody>
          <a:bodyPr/>
          <a:lstStyle/>
          <a:p>
            <a:fld id="{B32F3300-EE29-443A-BCAD-454B86470793}" type="slidenum">
              <a:rPr lang="en-US" smtClean="0"/>
              <a:pPr/>
              <a:t>‹#›</a:t>
            </a:fld>
            <a:endParaRPr lang="en-US"/>
          </a:p>
        </p:txBody>
      </p:sp>
    </p:spTree>
    <p:extLst>
      <p:ext uri="{BB962C8B-B14F-4D97-AF65-F5344CB8AC3E}">
        <p14:creationId xmlns:p14="http://schemas.microsoft.com/office/powerpoint/2010/main" val="1115977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40E238-F39C-467F-92B6-25F5A1488BBA}" type="datetimeFigureOut">
              <a:rPr lang="en-US" smtClean="0"/>
              <a:pPr/>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F3300-EE29-443A-BCAD-454B86470793}" type="slidenum">
              <a:rPr lang="en-US" smtClean="0"/>
              <a:pPr/>
              <a:t>‹#›</a:t>
            </a:fld>
            <a:endParaRPr lang="en-US"/>
          </a:p>
        </p:txBody>
      </p:sp>
    </p:spTree>
    <p:extLst>
      <p:ext uri="{BB962C8B-B14F-4D97-AF65-F5344CB8AC3E}">
        <p14:creationId xmlns:p14="http://schemas.microsoft.com/office/powerpoint/2010/main" val="3861689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40E238-F39C-467F-92B6-25F5A1488BBA}" type="datetimeFigureOut">
              <a:rPr lang="en-US" smtClean="0"/>
              <a:pPr/>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F3300-EE29-443A-BCAD-454B86470793}" type="slidenum">
              <a:rPr lang="en-US" smtClean="0"/>
              <a:pPr/>
              <a:t>‹#›</a:t>
            </a:fld>
            <a:endParaRPr lang="en-US"/>
          </a:p>
        </p:txBody>
      </p:sp>
    </p:spTree>
    <p:extLst>
      <p:ext uri="{BB962C8B-B14F-4D97-AF65-F5344CB8AC3E}">
        <p14:creationId xmlns:p14="http://schemas.microsoft.com/office/powerpoint/2010/main" val="4261048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40E238-F39C-467F-92B6-25F5A1488BBA}" type="datetimeFigureOut">
              <a:rPr lang="en-US" smtClean="0"/>
              <a:pPr/>
              <a:t>1/10/2020</a:t>
            </a:fld>
            <a:endParaRPr lang="en-US"/>
          </a:p>
        </p:txBody>
      </p:sp>
      <p:sp>
        <p:nvSpPr>
          <p:cNvPr id="5" name="Footer Placeholder 4"/>
          <p:cNvSpPr>
            <a:spLocks noGrp="1"/>
          </p:cNvSpPr>
          <p:nvPr>
            <p:ph type="ftr" sz="quarter" idx="11"/>
          </p:nvPr>
        </p:nvSpPr>
        <p:spPr/>
        <p:txBody>
          <a:bodyPr/>
          <a:lstStyle/>
          <a:p>
            <a:r>
              <a:rPr lang="en-US" dirty="0"/>
              <a:t>IT Expert System Inc</a:t>
            </a:r>
          </a:p>
        </p:txBody>
      </p:sp>
      <p:sp>
        <p:nvSpPr>
          <p:cNvPr id="6" name="Slide Number Placeholder 5"/>
          <p:cNvSpPr>
            <a:spLocks noGrp="1"/>
          </p:cNvSpPr>
          <p:nvPr>
            <p:ph type="sldNum" sz="quarter" idx="12"/>
          </p:nvPr>
        </p:nvSpPr>
        <p:spPr/>
        <p:txBody>
          <a:bodyPr/>
          <a:lstStyle/>
          <a:p>
            <a:fld id="{B32F3300-EE29-443A-BCAD-454B86470793}" type="slidenum">
              <a:rPr lang="en-US" smtClean="0"/>
              <a:pPr/>
              <a:t>‹#›</a:t>
            </a:fld>
            <a:endParaRPr lang="en-US"/>
          </a:p>
        </p:txBody>
      </p:sp>
    </p:spTree>
    <p:extLst>
      <p:ext uri="{BB962C8B-B14F-4D97-AF65-F5344CB8AC3E}">
        <p14:creationId xmlns:p14="http://schemas.microsoft.com/office/powerpoint/2010/main" val="408047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B40E238-F39C-467F-92B6-25F5A1488BBA}" type="datetimeFigureOut">
              <a:rPr lang="en-US" smtClean="0"/>
              <a:pPr/>
              <a:t>1/10/2020</a:t>
            </a:fld>
            <a:endParaRPr lang="en-US"/>
          </a:p>
        </p:txBody>
      </p:sp>
      <p:sp>
        <p:nvSpPr>
          <p:cNvPr id="5" name="Footer Placeholder 4"/>
          <p:cNvSpPr>
            <a:spLocks noGrp="1"/>
          </p:cNvSpPr>
          <p:nvPr>
            <p:ph type="ftr" sz="quarter" idx="11"/>
          </p:nvPr>
        </p:nvSpPr>
        <p:spPr/>
        <p:txBody>
          <a:bodyPr/>
          <a:lstStyle/>
          <a:p>
            <a:r>
              <a:rPr lang="en-US" dirty="0"/>
              <a:t>IT Expert System Inc</a:t>
            </a:r>
          </a:p>
        </p:txBody>
      </p:sp>
      <p:sp>
        <p:nvSpPr>
          <p:cNvPr id="6" name="Slide Number Placeholder 5"/>
          <p:cNvSpPr>
            <a:spLocks noGrp="1"/>
          </p:cNvSpPr>
          <p:nvPr>
            <p:ph type="sldNum" sz="quarter" idx="12"/>
          </p:nvPr>
        </p:nvSpPr>
        <p:spPr/>
        <p:txBody>
          <a:bodyPr/>
          <a:lstStyle/>
          <a:p>
            <a:fld id="{B32F3300-EE29-443A-BCAD-454B86470793}" type="slidenum">
              <a:rPr lang="en-US" smtClean="0"/>
              <a:pPr/>
              <a:t>‹#›</a:t>
            </a:fld>
            <a:endParaRPr lang="en-US"/>
          </a:p>
        </p:txBody>
      </p:sp>
      <p:sp>
        <p:nvSpPr>
          <p:cNvPr id="8" name="Picture Placeholder 7"/>
          <p:cNvSpPr>
            <a:spLocks noGrp="1"/>
          </p:cNvSpPr>
          <p:nvPr>
            <p:ph type="pic" sz="quarter" idx="13"/>
          </p:nvPr>
        </p:nvSpPr>
        <p:spPr>
          <a:xfrm>
            <a:off x="0" y="6089650"/>
            <a:ext cx="831850" cy="768350"/>
          </a:xfrm>
        </p:spPr>
        <p:txBody>
          <a:bodyPr/>
          <a:lstStyle/>
          <a:p>
            <a:endParaRPr lang="en-US"/>
          </a:p>
        </p:txBody>
      </p:sp>
    </p:spTree>
    <p:extLst>
      <p:ext uri="{BB962C8B-B14F-4D97-AF65-F5344CB8AC3E}">
        <p14:creationId xmlns:p14="http://schemas.microsoft.com/office/powerpoint/2010/main" val="445062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40E238-F39C-467F-92B6-25F5A1488BBA}" type="datetimeFigureOut">
              <a:rPr lang="en-US" smtClean="0"/>
              <a:pPr/>
              <a:t>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2F3300-EE29-443A-BCAD-454B86470793}" type="slidenum">
              <a:rPr lang="en-US" smtClean="0"/>
              <a:pPr/>
              <a:t>‹#›</a:t>
            </a:fld>
            <a:endParaRPr lang="en-US"/>
          </a:p>
        </p:txBody>
      </p:sp>
    </p:spTree>
    <p:extLst>
      <p:ext uri="{BB962C8B-B14F-4D97-AF65-F5344CB8AC3E}">
        <p14:creationId xmlns:p14="http://schemas.microsoft.com/office/powerpoint/2010/main" val="357853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40E238-F39C-467F-92B6-25F5A1488BBA}" type="datetimeFigureOut">
              <a:rPr lang="en-US" smtClean="0"/>
              <a:pPr/>
              <a:t>1/10/2020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2F3300-EE29-443A-BCAD-454B86470793}" type="slidenum">
              <a:rPr lang="en-US" smtClean="0"/>
              <a:pPr/>
              <a:t>‹#›</a:t>
            </a:fld>
            <a:endParaRPr lang="en-US"/>
          </a:p>
        </p:txBody>
      </p:sp>
    </p:spTree>
    <p:extLst>
      <p:ext uri="{BB962C8B-B14F-4D97-AF65-F5344CB8AC3E}">
        <p14:creationId xmlns:p14="http://schemas.microsoft.com/office/powerpoint/2010/main" val="4239457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B40E238-F39C-467F-92B6-25F5A1488BBA}" type="datetimeFigureOut">
              <a:rPr lang="en-US" smtClean="0"/>
              <a:pPr/>
              <a:t>1/10/2020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2F3300-EE29-443A-BCAD-454B86470793}" type="slidenum">
              <a:rPr lang="en-US" smtClean="0"/>
              <a:pPr/>
              <a:t>‹#›</a:t>
            </a:fld>
            <a:endParaRPr lang="en-US"/>
          </a:p>
        </p:txBody>
      </p:sp>
    </p:spTree>
    <p:extLst>
      <p:ext uri="{BB962C8B-B14F-4D97-AF65-F5344CB8AC3E}">
        <p14:creationId xmlns:p14="http://schemas.microsoft.com/office/powerpoint/2010/main" val="326937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40E238-F39C-467F-92B6-25F5A1488BBA}" type="datetimeFigureOut">
              <a:rPr lang="en-US" smtClean="0"/>
              <a:pPr/>
              <a:t>1/10/2020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2F3300-EE29-443A-BCAD-454B86470793}" type="slidenum">
              <a:rPr lang="en-US" smtClean="0"/>
              <a:pPr/>
              <a:t>‹#›</a:t>
            </a:fld>
            <a:endParaRPr lang="en-US"/>
          </a:p>
        </p:txBody>
      </p:sp>
    </p:spTree>
    <p:extLst>
      <p:ext uri="{BB962C8B-B14F-4D97-AF65-F5344CB8AC3E}">
        <p14:creationId xmlns:p14="http://schemas.microsoft.com/office/powerpoint/2010/main" val="1188784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B40E238-F39C-467F-92B6-25F5A1488BBA}" type="datetimeFigureOut">
              <a:rPr lang="en-US" smtClean="0"/>
              <a:pPr/>
              <a:t>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2F3300-EE29-443A-BCAD-454B86470793}" type="slidenum">
              <a:rPr lang="en-US" smtClean="0"/>
              <a:pPr/>
              <a:t>‹#›</a:t>
            </a:fld>
            <a:endParaRPr lang="en-US"/>
          </a:p>
        </p:txBody>
      </p:sp>
    </p:spTree>
    <p:extLst>
      <p:ext uri="{BB962C8B-B14F-4D97-AF65-F5344CB8AC3E}">
        <p14:creationId xmlns:p14="http://schemas.microsoft.com/office/powerpoint/2010/main" val="3774255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B40E238-F39C-467F-92B6-25F5A1488BBA}" type="datetimeFigureOut">
              <a:rPr lang="en-US" smtClean="0"/>
              <a:pPr/>
              <a:t>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2F3300-EE29-443A-BCAD-454B86470793}" type="slidenum">
              <a:rPr lang="en-US" smtClean="0"/>
              <a:pPr/>
              <a:t>‹#›</a:t>
            </a:fld>
            <a:endParaRPr lang="en-US"/>
          </a:p>
        </p:txBody>
      </p:sp>
    </p:spTree>
    <p:extLst>
      <p:ext uri="{BB962C8B-B14F-4D97-AF65-F5344CB8AC3E}">
        <p14:creationId xmlns:p14="http://schemas.microsoft.com/office/powerpoint/2010/main" val="1102978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40E238-F39C-467F-92B6-25F5A1488BBA}" type="datetimeFigureOut">
              <a:rPr lang="en-US" smtClean="0"/>
              <a:pPr/>
              <a:t>1/10/2020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2F3300-EE29-443A-BCAD-454B86470793}" type="slidenum">
              <a:rPr lang="en-US" smtClean="0"/>
              <a:pPr/>
              <a:t>‹#›</a:t>
            </a:fld>
            <a:endParaRPr lang="en-US"/>
          </a:p>
        </p:txBody>
      </p:sp>
    </p:spTree>
    <p:extLst>
      <p:ext uri="{BB962C8B-B14F-4D97-AF65-F5344CB8AC3E}">
        <p14:creationId xmlns:p14="http://schemas.microsoft.com/office/powerpoint/2010/main" val="2496958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docker/machine/releases/tag/v0.14.0" TargetMode="External"/><Relationship Id="rId2" Type="http://schemas.openxmlformats.org/officeDocument/2006/relationships/hyperlink" Target="https://docs.docker.com/toolbox/toolbox_install_window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virtualbox.org/wiki/Download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docker.com/compose/compose-file/" TargetMode="Externa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hyperlink" Target="http://localhost:5000/"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docs.docker.com/engine/swarm/key-concepts/#services-and-tasks"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95018"/>
            <a:ext cx="9144000" cy="862781"/>
          </a:xfrm>
        </p:spPr>
        <p:txBody>
          <a:bodyPr>
            <a:normAutofit/>
          </a:bodyPr>
          <a:lstStyle/>
          <a:p>
            <a:r>
              <a:rPr lang="en-US" sz="3200" dirty="0" err="1">
                <a:solidFill>
                  <a:srgbClr val="00B0F0"/>
                </a:solidFill>
              </a:rPr>
              <a:t>Devops</a:t>
            </a:r>
            <a:endParaRPr lang="en-US" sz="3200" dirty="0">
              <a:solidFill>
                <a:srgbClr val="00B0F0"/>
              </a:solidFill>
            </a:endParaRPr>
          </a:p>
        </p:txBody>
      </p:sp>
      <p:pic>
        <p:nvPicPr>
          <p:cNvPr id="2" name="Picture 1"/>
          <p:cNvPicPr>
            <a:picLocks noChangeAspect="1"/>
          </p:cNvPicPr>
          <p:nvPr/>
        </p:nvPicPr>
        <p:blipFill>
          <a:blip r:embed="rId2"/>
          <a:stretch>
            <a:fillRect/>
          </a:stretch>
        </p:blipFill>
        <p:spPr>
          <a:xfrm>
            <a:off x="4638675" y="1039813"/>
            <a:ext cx="2914650" cy="2562225"/>
          </a:xfrm>
          <a:prstGeom prst="rect">
            <a:avLst/>
          </a:prstGeom>
        </p:spPr>
      </p:pic>
    </p:spTree>
    <p:extLst>
      <p:ext uri="{BB962C8B-B14F-4D97-AF65-F5344CB8AC3E}">
        <p14:creationId xmlns:p14="http://schemas.microsoft.com/office/powerpoint/2010/main" val="3876535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Setting up </a:t>
            </a:r>
            <a:r>
              <a:rPr lang="en-US" dirty="0" err="1">
                <a:solidFill>
                  <a:schemeClr val="accent5"/>
                </a:solidFill>
              </a:rPr>
              <a:t>Docker</a:t>
            </a:r>
            <a:r>
              <a:rPr lang="en-US" dirty="0">
                <a:solidFill>
                  <a:schemeClr val="accent5"/>
                </a:solidFill>
              </a:rPr>
              <a:t> with </a:t>
            </a:r>
            <a:r>
              <a:rPr lang="en-US" dirty="0" err="1">
                <a:solidFill>
                  <a:schemeClr val="accent5"/>
                </a:solidFill>
              </a:rPr>
              <a:t>DockerMachine</a:t>
            </a:r>
            <a:endParaRPr lang="en-US" dirty="0">
              <a:solidFill>
                <a:schemeClr val="accent5"/>
              </a:solidFill>
            </a:endParaRPr>
          </a:p>
        </p:txBody>
      </p:sp>
      <p:sp>
        <p:nvSpPr>
          <p:cNvPr id="3" name="Content Placeholder 2"/>
          <p:cNvSpPr>
            <a:spLocks noGrp="1"/>
          </p:cNvSpPr>
          <p:nvPr>
            <p:ph idx="1"/>
          </p:nvPr>
        </p:nvSpPr>
        <p:spPr>
          <a:xfrm>
            <a:off x="1052946" y="1825625"/>
            <a:ext cx="10300854" cy="4351338"/>
          </a:xfrm>
        </p:spPr>
        <p:txBody>
          <a:bodyPr/>
          <a:lstStyle/>
          <a:p>
            <a:r>
              <a:rPr lang="en-US" dirty="0" err="1"/>
              <a:t>Docker</a:t>
            </a:r>
            <a:r>
              <a:rPr lang="en-US" dirty="0"/>
              <a:t> Host an be installed directly for Linux, Windows or Mac</a:t>
            </a:r>
          </a:p>
          <a:p>
            <a:r>
              <a:rPr lang="en-US" dirty="0"/>
              <a:t>Better way is to use </a:t>
            </a:r>
            <a:r>
              <a:rPr lang="en-US" dirty="0" err="1"/>
              <a:t>Docker</a:t>
            </a:r>
            <a:r>
              <a:rPr lang="en-US" dirty="0"/>
              <a:t> Machine</a:t>
            </a:r>
          </a:p>
          <a:p>
            <a:r>
              <a:rPr lang="en-US" dirty="0"/>
              <a:t>Two ways</a:t>
            </a:r>
          </a:p>
          <a:p>
            <a:pPr lvl="1"/>
            <a:r>
              <a:rPr lang="en-US" dirty="0"/>
              <a:t>Install </a:t>
            </a:r>
            <a:r>
              <a:rPr lang="en-US" dirty="0" err="1"/>
              <a:t>Docker</a:t>
            </a:r>
            <a:r>
              <a:rPr lang="en-US" dirty="0"/>
              <a:t> Toolbox for Windows</a:t>
            </a:r>
          </a:p>
          <a:p>
            <a:pPr lvl="1">
              <a:buNone/>
            </a:pPr>
            <a:r>
              <a:rPr lang="en-US" dirty="0">
                <a:hlinkClick r:id="rId2"/>
              </a:rPr>
              <a:t>https://docs.docker.com/toolbox/toolbox_install_windows/</a:t>
            </a:r>
            <a:endParaRPr lang="en-US" dirty="0"/>
          </a:p>
          <a:p>
            <a:pPr lvl="1">
              <a:buNone/>
            </a:pPr>
            <a:r>
              <a:rPr lang="en-US" dirty="0"/>
              <a:t>OR</a:t>
            </a:r>
          </a:p>
          <a:p>
            <a:pPr lvl="1">
              <a:buNone/>
            </a:pPr>
            <a:r>
              <a:rPr lang="en-US" dirty="0"/>
              <a:t>Download </a:t>
            </a:r>
            <a:r>
              <a:rPr lang="en-US" dirty="0" err="1"/>
              <a:t>Docker</a:t>
            </a:r>
            <a:r>
              <a:rPr lang="en-US" dirty="0"/>
              <a:t> Machine from </a:t>
            </a:r>
            <a:r>
              <a:rPr lang="en-US" dirty="0" err="1"/>
              <a:t>github</a:t>
            </a:r>
            <a:endParaRPr lang="en-US" dirty="0"/>
          </a:p>
          <a:p>
            <a:pPr lvl="1">
              <a:buNone/>
            </a:pPr>
            <a:r>
              <a:rPr lang="en-US" dirty="0">
                <a:hlinkClick r:id="rId3"/>
              </a:rPr>
              <a:t>https://github.com/docker/machine/releases/tag/v0.14.0</a:t>
            </a:r>
            <a:endParaRPr lang="en-US" dirty="0"/>
          </a:p>
          <a:p>
            <a:pPr lvl="1">
              <a:buNone/>
            </a:pPr>
            <a:endParaRPr lang="en-US" dirty="0"/>
          </a:p>
          <a:p>
            <a:pPr lvl="1">
              <a:buNone/>
            </a:pPr>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5"/>
                </a:solidFill>
              </a:rPr>
              <a:t>Docker</a:t>
            </a:r>
            <a:r>
              <a:rPr lang="en-US" dirty="0">
                <a:solidFill>
                  <a:schemeClr val="accent5"/>
                </a:solidFill>
              </a:rPr>
              <a:t> Machine</a:t>
            </a:r>
          </a:p>
        </p:txBody>
      </p:sp>
      <p:sp>
        <p:nvSpPr>
          <p:cNvPr id="3" name="Content Placeholder 2"/>
          <p:cNvSpPr>
            <a:spLocks noGrp="1"/>
          </p:cNvSpPr>
          <p:nvPr>
            <p:ph idx="1"/>
          </p:nvPr>
        </p:nvSpPr>
        <p:spPr>
          <a:xfrm>
            <a:off x="588819" y="2338243"/>
            <a:ext cx="5327073" cy="2109066"/>
          </a:xfrm>
        </p:spPr>
        <p:txBody>
          <a:bodyPr>
            <a:normAutofit fontScale="92500" lnSpcReduction="10000"/>
          </a:bodyPr>
          <a:lstStyle/>
          <a:p>
            <a:pPr>
              <a:buNone/>
            </a:pPr>
            <a:r>
              <a:rPr lang="en-US" dirty="0"/>
              <a:t>Usage</a:t>
            </a:r>
          </a:p>
          <a:p>
            <a:r>
              <a:rPr lang="en-US" dirty="0"/>
              <a:t>Install </a:t>
            </a:r>
            <a:r>
              <a:rPr lang="en-US" dirty="0" err="1"/>
              <a:t>Docker</a:t>
            </a:r>
            <a:r>
              <a:rPr lang="en-US" dirty="0"/>
              <a:t> on Windows or Mac</a:t>
            </a:r>
          </a:p>
          <a:p>
            <a:r>
              <a:rPr lang="en-US" dirty="0"/>
              <a:t>Provision and manage multiple remote </a:t>
            </a:r>
            <a:r>
              <a:rPr lang="en-US" dirty="0" err="1"/>
              <a:t>Docker</a:t>
            </a:r>
            <a:r>
              <a:rPr lang="en-US" dirty="0"/>
              <a:t> hosts</a:t>
            </a:r>
          </a:p>
          <a:p>
            <a:r>
              <a:rPr lang="en-US" dirty="0"/>
              <a:t>Provision swarm clusters</a:t>
            </a:r>
          </a:p>
          <a:p>
            <a:endParaRPr lang="en-US" dirty="0"/>
          </a:p>
        </p:txBody>
      </p:sp>
      <p:pic>
        <p:nvPicPr>
          <p:cNvPr id="1026" name="Picture 2" descr="Docker Machine"/>
          <p:cNvPicPr>
            <a:picLocks noChangeAspect="1" noChangeArrowheads="1"/>
          </p:cNvPicPr>
          <p:nvPr/>
        </p:nvPicPr>
        <p:blipFill>
          <a:blip r:embed="rId2"/>
          <a:srcRect/>
          <a:stretch>
            <a:fillRect/>
          </a:stretch>
        </p:blipFill>
        <p:spPr bwMode="auto">
          <a:xfrm>
            <a:off x="6068291" y="1634836"/>
            <a:ext cx="5865380" cy="3269673"/>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Provision a </a:t>
            </a:r>
            <a:r>
              <a:rPr lang="en-US" dirty="0" err="1"/>
              <a:t>Docker</a:t>
            </a:r>
            <a:r>
              <a:rPr lang="en-US" dirty="0"/>
              <a:t> Host on local machine</a:t>
            </a:r>
          </a:p>
        </p:txBody>
      </p:sp>
      <p:sp>
        <p:nvSpPr>
          <p:cNvPr id="3" name="Content Placeholder 2"/>
          <p:cNvSpPr>
            <a:spLocks noGrp="1"/>
          </p:cNvSpPr>
          <p:nvPr>
            <p:ph idx="1"/>
          </p:nvPr>
        </p:nvSpPr>
        <p:spPr>
          <a:xfrm>
            <a:off x="838200" y="1825625"/>
            <a:ext cx="8818418" cy="2469284"/>
          </a:xfrm>
        </p:spPr>
        <p:txBody>
          <a:bodyPr>
            <a:normAutofit fontScale="77500" lnSpcReduction="20000"/>
          </a:bodyPr>
          <a:lstStyle/>
          <a:p>
            <a:r>
              <a:rPr lang="en-US" dirty="0"/>
              <a:t>Install </a:t>
            </a:r>
            <a:r>
              <a:rPr lang="en-US" dirty="0" err="1"/>
              <a:t>VirtualBox</a:t>
            </a:r>
            <a:r>
              <a:rPr lang="en-US" dirty="0"/>
              <a:t> if not already installed on your local machine</a:t>
            </a:r>
          </a:p>
          <a:p>
            <a:pPr lvl="1"/>
            <a:r>
              <a:rPr lang="en-US" dirty="0">
                <a:hlinkClick r:id="rId2"/>
              </a:rPr>
              <a:t>https://www.virtualbox.org/wiki/Downloads</a:t>
            </a:r>
            <a:endParaRPr lang="en-US" dirty="0"/>
          </a:p>
          <a:p>
            <a:r>
              <a:rPr lang="en-US" dirty="0"/>
              <a:t>Check if you have any running </a:t>
            </a:r>
            <a:r>
              <a:rPr lang="en-US" dirty="0" err="1"/>
              <a:t>docker</a:t>
            </a:r>
            <a:r>
              <a:rPr lang="en-US" dirty="0"/>
              <a:t> machines</a:t>
            </a:r>
          </a:p>
          <a:p>
            <a:pPr lvl="1"/>
            <a:r>
              <a:rPr lang="en-US" dirty="0"/>
              <a:t>$</a:t>
            </a:r>
            <a:r>
              <a:rPr lang="en-US" b="1" i="1" dirty="0" err="1">
                <a:solidFill>
                  <a:srgbClr val="00B0F0"/>
                </a:solidFill>
              </a:rPr>
              <a:t>docker</a:t>
            </a:r>
            <a:r>
              <a:rPr lang="en-US" b="1" i="1" dirty="0">
                <a:solidFill>
                  <a:srgbClr val="00B0F0"/>
                </a:solidFill>
              </a:rPr>
              <a:t>-machine </a:t>
            </a:r>
            <a:r>
              <a:rPr lang="en-US" b="1" i="1" dirty="0" err="1">
                <a:solidFill>
                  <a:srgbClr val="00B0F0"/>
                </a:solidFill>
              </a:rPr>
              <a:t>ls</a:t>
            </a:r>
            <a:endParaRPr lang="en-US" b="1" i="1" dirty="0">
              <a:solidFill>
                <a:srgbClr val="00B0F0"/>
              </a:solidFill>
            </a:endParaRPr>
          </a:p>
          <a:p>
            <a:r>
              <a:rPr lang="en-US" dirty="0"/>
              <a:t>Create a new </a:t>
            </a:r>
            <a:r>
              <a:rPr lang="en-US" dirty="0" err="1"/>
              <a:t>docker</a:t>
            </a:r>
            <a:r>
              <a:rPr lang="en-US" dirty="0"/>
              <a:t> host</a:t>
            </a:r>
          </a:p>
          <a:p>
            <a:pPr lvl="1"/>
            <a:r>
              <a:rPr lang="en-US" b="1" dirty="0"/>
              <a:t>$</a:t>
            </a:r>
            <a:r>
              <a:rPr lang="en-US" b="1" i="1" dirty="0" err="1">
                <a:solidFill>
                  <a:srgbClr val="00B0F0"/>
                </a:solidFill>
              </a:rPr>
              <a:t>docker</a:t>
            </a:r>
            <a:r>
              <a:rPr lang="en-US" b="1" i="1" dirty="0">
                <a:solidFill>
                  <a:srgbClr val="00B0F0"/>
                </a:solidFill>
              </a:rPr>
              <a:t>-machine create default</a:t>
            </a:r>
          </a:p>
          <a:p>
            <a:pPr lvl="1">
              <a:buNone/>
            </a:pPr>
            <a:r>
              <a:rPr lang="en-US" b="1" i="1" dirty="0">
                <a:solidFill>
                  <a:srgbClr val="00B0F0"/>
                </a:solidFill>
              </a:rPr>
              <a:t>OR</a:t>
            </a:r>
          </a:p>
          <a:p>
            <a:pPr lvl="1">
              <a:buNone/>
            </a:pPr>
            <a:r>
              <a:rPr lang="en-US" b="1" dirty="0"/>
              <a:t>$</a:t>
            </a:r>
            <a:r>
              <a:rPr lang="en-US" b="1" i="1" dirty="0" err="1">
                <a:solidFill>
                  <a:srgbClr val="00B0F0"/>
                </a:solidFill>
              </a:rPr>
              <a:t>docker</a:t>
            </a:r>
            <a:r>
              <a:rPr lang="en-US" b="1" i="1" dirty="0">
                <a:solidFill>
                  <a:srgbClr val="00B0F0"/>
                </a:solidFill>
              </a:rPr>
              <a:t>-machine create –driver </a:t>
            </a:r>
            <a:r>
              <a:rPr lang="en-US" b="1" i="1" dirty="0" err="1">
                <a:solidFill>
                  <a:srgbClr val="00B0F0"/>
                </a:solidFill>
              </a:rPr>
              <a:t>virtualbox</a:t>
            </a:r>
            <a:r>
              <a:rPr lang="en-US" b="1" i="1" dirty="0">
                <a:solidFill>
                  <a:srgbClr val="00B0F0"/>
                </a:solidFill>
              </a:rPr>
              <a:t> default</a:t>
            </a:r>
          </a:p>
          <a:p>
            <a:endParaRPr lang="en-US" dirty="0"/>
          </a:p>
        </p:txBody>
      </p:sp>
      <p:sp>
        <p:nvSpPr>
          <p:cNvPr id="7" name="TextBox 6"/>
          <p:cNvSpPr txBox="1"/>
          <p:nvPr/>
        </p:nvSpPr>
        <p:spPr>
          <a:xfrm>
            <a:off x="6889008" y="3744026"/>
            <a:ext cx="4870564" cy="2585323"/>
          </a:xfrm>
          <a:prstGeom prst="rect">
            <a:avLst/>
          </a:prstGeom>
          <a:noFill/>
        </p:spPr>
        <p:txBody>
          <a:bodyPr wrap="none" rtlCol="0">
            <a:spAutoFit/>
          </a:bodyPr>
          <a:lstStyle/>
          <a:p>
            <a:r>
              <a:rPr lang="en-US" dirty="0"/>
              <a:t>Other Commands</a:t>
            </a:r>
          </a:p>
          <a:p>
            <a:r>
              <a:rPr lang="en-US" dirty="0"/>
              <a:t>To check the environment of provisioned machine</a:t>
            </a:r>
          </a:p>
          <a:p>
            <a:r>
              <a:rPr lang="en-US" dirty="0"/>
              <a:t>$</a:t>
            </a:r>
            <a:r>
              <a:rPr lang="en-US" dirty="0" err="1">
                <a:solidFill>
                  <a:schemeClr val="accent5"/>
                </a:solidFill>
              </a:rPr>
              <a:t>docker</a:t>
            </a:r>
            <a:r>
              <a:rPr lang="en-US" dirty="0">
                <a:solidFill>
                  <a:schemeClr val="accent5"/>
                </a:solidFill>
              </a:rPr>
              <a:t>-machine </a:t>
            </a:r>
            <a:r>
              <a:rPr lang="en-US" dirty="0" err="1">
                <a:solidFill>
                  <a:schemeClr val="accent5"/>
                </a:solidFill>
              </a:rPr>
              <a:t>env</a:t>
            </a:r>
            <a:r>
              <a:rPr lang="en-US" dirty="0">
                <a:solidFill>
                  <a:schemeClr val="accent5"/>
                </a:solidFill>
              </a:rPr>
              <a:t> default</a:t>
            </a:r>
          </a:p>
          <a:p>
            <a:r>
              <a:rPr lang="en-US" dirty="0"/>
              <a:t>Get the IP of deployed host</a:t>
            </a:r>
          </a:p>
          <a:p>
            <a:r>
              <a:rPr lang="en-US" dirty="0"/>
              <a:t>$</a:t>
            </a:r>
            <a:r>
              <a:rPr lang="en-US" dirty="0" err="1">
                <a:solidFill>
                  <a:schemeClr val="accent5"/>
                </a:solidFill>
              </a:rPr>
              <a:t>docker</a:t>
            </a:r>
            <a:r>
              <a:rPr lang="en-US" dirty="0">
                <a:solidFill>
                  <a:schemeClr val="accent5"/>
                </a:solidFill>
              </a:rPr>
              <a:t>-machine </a:t>
            </a:r>
            <a:r>
              <a:rPr lang="en-US" dirty="0" err="1">
                <a:solidFill>
                  <a:schemeClr val="accent5"/>
                </a:solidFill>
              </a:rPr>
              <a:t>ip</a:t>
            </a:r>
            <a:r>
              <a:rPr lang="en-US" dirty="0">
                <a:solidFill>
                  <a:schemeClr val="accent5"/>
                </a:solidFill>
              </a:rPr>
              <a:t> default</a:t>
            </a:r>
          </a:p>
          <a:p>
            <a:r>
              <a:rPr lang="en-US" dirty="0" err="1"/>
              <a:t>Connnect</a:t>
            </a:r>
            <a:r>
              <a:rPr lang="en-US" dirty="0"/>
              <a:t> with host using </a:t>
            </a:r>
            <a:r>
              <a:rPr lang="en-US" dirty="0" err="1"/>
              <a:t>ssh</a:t>
            </a:r>
            <a:endParaRPr lang="en-US" dirty="0"/>
          </a:p>
          <a:p>
            <a:r>
              <a:rPr lang="en-US" dirty="0"/>
              <a:t>$</a:t>
            </a:r>
            <a:r>
              <a:rPr lang="en-US" dirty="0" err="1">
                <a:solidFill>
                  <a:schemeClr val="accent5"/>
                </a:solidFill>
              </a:rPr>
              <a:t>docker</a:t>
            </a:r>
            <a:r>
              <a:rPr lang="en-US" dirty="0">
                <a:solidFill>
                  <a:schemeClr val="accent5"/>
                </a:solidFill>
              </a:rPr>
              <a:t>-machine </a:t>
            </a:r>
            <a:r>
              <a:rPr lang="en-US" dirty="0" err="1">
                <a:solidFill>
                  <a:schemeClr val="accent5"/>
                </a:solidFill>
              </a:rPr>
              <a:t>ssh</a:t>
            </a:r>
            <a:r>
              <a:rPr lang="en-US" dirty="0">
                <a:solidFill>
                  <a:schemeClr val="accent5"/>
                </a:solidFill>
              </a:rPr>
              <a:t> default</a:t>
            </a:r>
          </a:p>
          <a:p>
            <a:endParaRPr lang="en-US" dirty="0">
              <a:solidFill>
                <a:schemeClr val="accent5"/>
              </a:solidFill>
            </a:endParaRPr>
          </a:p>
          <a:p>
            <a:endParaRPr lang="en-US" dirty="0">
              <a:solidFill>
                <a:schemeClr val="accent5"/>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0263"/>
          </a:xfrm>
        </p:spPr>
        <p:txBody>
          <a:bodyPr/>
          <a:lstStyle/>
          <a:p>
            <a:r>
              <a:rPr lang="en-US" dirty="0">
                <a:solidFill>
                  <a:srgbClr val="0070C0"/>
                </a:solidFill>
              </a:rPr>
              <a:t>Let’s play with it</a:t>
            </a:r>
          </a:p>
        </p:txBody>
      </p:sp>
      <p:sp>
        <p:nvSpPr>
          <p:cNvPr id="3" name="Content Placeholder 2"/>
          <p:cNvSpPr>
            <a:spLocks noGrp="1"/>
          </p:cNvSpPr>
          <p:nvPr>
            <p:ph idx="1"/>
          </p:nvPr>
        </p:nvSpPr>
        <p:spPr>
          <a:xfrm>
            <a:off x="878459" y="1270252"/>
            <a:ext cx="7845411" cy="504620"/>
          </a:xfrm>
        </p:spPr>
        <p:txBody>
          <a:bodyPr/>
          <a:lstStyle/>
          <a:p>
            <a:pPr marL="0" indent="0">
              <a:buNone/>
            </a:pPr>
            <a:r>
              <a:rPr lang="en-US" dirty="0">
                <a:solidFill>
                  <a:schemeClr val="accent1">
                    <a:lumMod val="40000"/>
                    <a:lumOff val="60000"/>
                  </a:schemeClr>
                </a:solidFill>
              </a:rPr>
              <a:t>http://training.play-with-docker.com/helloworld/</a:t>
            </a:r>
          </a:p>
        </p:txBody>
      </p:sp>
      <p:sp>
        <p:nvSpPr>
          <p:cNvPr id="6" name="TextBox 5"/>
          <p:cNvSpPr txBox="1"/>
          <p:nvPr/>
        </p:nvSpPr>
        <p:spPr>
          <a:xfrm>
            <a:off x="960374" y="2151943"/>
            <a:ext cx="5191431" cy="646331"/>
          </a:xfrm>
          <a:prstGeom prst="rect">
            <a:avLst/>
          </a:prstGeom>
          <a:noFill/>
        </p:spPr>
        <p:txBody>
          <a:bodyPr wrap="square" rtlCol="0">
            <a:spAutoFit/>
          </a:bodyPr>
          <a:lstStyle/>
          <a:p>
            <a:r>
              <a:rPr lang="en-US" dirty="0">
                <a:solidFill>
                  <a:srgbClr val="0070C0"/>
                </a:solidFill>
              </a:rPr>
              <a:t>$</a:t>
            </a:r>
            <a:r>
              <a:rPr lang="en-US" dirty="0" err="1">
                <a:solidFill>
                  <a:srgbClr val="FF0000"/>
                </a:solidFill>
              </a:rPr>
              <a:t>docker</a:t>
            </a:r>
            <a:r>
              <a:rPr lang="en-US" dirty="0">
                <a:solidFill>
                  <a:srgbClr val="FF0000"/>
                </a:solidFill>
              </a:rPr>
              <a:t> </a:t>
            </a:r>
            <a:r>
              <a:rPr lang="en-US" dirty="0">
                <a:solidFill>
                  <a:srgbClr val="00B0F0"/>
                </a:solidFill>
              </a:rPr>
              <a:t>--version</a:t>
            </a:r>
          </a:p>
          <a:p>
            <a:r>
              <a:rPr lang="en-US" dirty="0">
                <a:solidFill>
                  <a:srgbClr val="0070C0"/>
                </a:solidFill>
              </a:rPr>
              <a:t>$</a:t>
            </a:r>
            <a:r>
              <a:rPr lang="en-US" dirty="0">
                <a:solidFill>
                  <a:srgbClr val="FF0000"/>
                </a:solidFill>
              </a:rPr>
              <a:t>docker </a:t>
            </a:r>
            <a:r>
              <a:rPr lang="en-US" dirty="0">
                <a:solidFill>
                  <a:srgbClr val="00B0F0"/>
                </a:solidFill>
              </a:rPr>
              <a:t>container run hello-world</a:t>
            </a:r>
          </a:p>
        </p:txBody>
      </p:sp>
      <p:sp>
        <p:nvSpPr>
          <p:cNvPr id="7" name="TextBox 6"/>
          <p:cNvSpPr txBox="1"/>
          <p:nvPr/>
        </p:nvSpPr>
        <p:spPr>
          <a:xfrm>
            <a:off x="960374" y="1802777"/>
            <a:ext cx="2940549" cy="369332"/>
          </a:xfrm>
          <a:prstGeom prst="rect">
            <a:avLst/>
          </a:prstGeom>
          <a:noFill/>
        </p:spPr>
        <p:txBody>
          <a:bodyPr wrap="none" rtlCol="0">
            <a:spAutoFit/>
          </a:bodyPr>
          <a:lstStyle/>
          <a:p>
            <a:r>
              <a:rPr lang="en-US" dirty="0"/>
              <a:t>Run the following commands</a:t>
            </a:r>
          </a:p>
        </p:txBody>
      </p:sp>
      <p:sp>
        <p:nvSpPr>
          <p:cNvPr id="8" name="TextBox 7"/>
          <p:cNvSpPr txBox="1"/>
          <p:nvPr/>
        </p:nvSpPr>
        <p:spPr>
          <a:xfrm>
            <a:off x="6151805" y="3180922"/>
            <a:ext cx="5110913" cy="2585323"/>
          </a:xfrm>
          <a:prstGeom prst="rect">
            <a:avLst/>
          </a:prstGeom>
          <a:noFill/>
        </p:spPr>
        <p:txBody>
          <a:bodyPr wrap="square" rtlCol="0">
            <a:spAutoFit/>
          </a:bodyPr>
          <a:lstStyle/>
          <a:p>
            <a:r>
              <a:rPr lang="en-US" dirty="0"/>
              <a:t>What happened?</a:t>
            </a:r>
          </a:p>
          <a:p>
            <a:pPr marL="342900" indent="-342900">
              <a:buAutoNum type="arabicPeriod"/>
            </a:pPr>
            <a:r>
              <a:rPr lang="en-US" dirty="0"/>
              <a:t>Docker client contacted the daemon</a:t>
            </a:r>
          </a:p>
          <a:p>
            <a:pPr marL="342900" indent="-342900">
              <a:buAutoNum type="arabicPeriod"/>
            </a:pPr>
            <a:r>
              <a:rPr lang="en-US" dirty="0"/>
              <a:t>Docker daemon pulled hello-world image from the Docker Hub</a:t>
            </a:r>
          </a:p>
          <a:p>
            <a:pPr marL="342900" indent="-342900">
              <a:buAutoNum type="arabicPeriod"/>
            </a:pPr>
            <a:r>
              <a:rPr lang="en-US" dirty="0"/>
              <a:t>Docker daemon created new container using the image as a template</a:t>
            </a:r>
          </a:p>
          <a:p>
            <a:pPr marL="342900" indent="-342900">
              <a:buAutoNum type="arabicPeriod"/>
            </a:pPr>
            <a:r>
              <a:rPr lang="en-US" dirty="0"/>
              <a:t>The container executes and produces the output</a:t>
            </a:r>
          </a:p>
          <a:p>
            <a:pPr marL="342900" indent="-342900">
              <a:buAutoNum type="arabicPeriod"/>
            </a:pPr>
            <a:r>
              <a:rPr lang="en-US" dirty="0"/>
              <a:t>The Docker daemon streamed output to the Docker client</a:t>
            </a:r>
          </a:p>
        </p:txBody>
      </p:sp>
      <p:pic>
        <p:nvPicPr>
          <p:cNvPr id="5" name="Graphic 4">
            <a:extLst>
              <a:ext uri="{FF2B5EF4-FFF2-40B4-BE49-F238E27FC236}">
                <a16:creationId xmlns:a16="http://schemas.microsoft.com/office/drawing/2014/main" id="{5FB1DBAB-8593-4A4F-A017-95758D9DE1C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6767" y="2726252"/>
            <a:ext cx="4962525" cy="3686175"/>
          </a:xfrm>
          <a:prstGeom prst="rect">
            <a:avLst/>
          </a:prstGeom>
        </p:spPr>
      </p:pic>
    </p:spTree>
    <p:extLst>
      <p:ext uri="{BB962C8B-B14F-4D97-AF65-F5344CB8AC3E}">
        <p14:creationId xmlns:p14="http://schemas.microsoft.com/office/powerpoint/2010/main" val="3652341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DB3DB-FAD7-4E0A-B3A3-7A03277A3C93}"/>
              </a:ext>
            </a:extLst>
          </p:cNvPr>
          <p:cNvSpPr>
            <a:spLocks noGrp="1"/>
          </p:cNvSpPr>
          <p:nvPr>
            <p:ph type="title"/>
          </p:nvPr>
        </p:nvSpPr>
        <p:spPr/>
        <p:txBody>
          <a:bodyPr/>
          <a:lstStyle/>
          <a:p>
            <a:r>
              <a:rPr lang="en-US" dirty="0"/>
              <a:t>Base </a:t>
            </a:r>
            <a:r>
              <a:rPr lang="en-US" dirty="0" err="1"/>
              <a:t>linux</a:t>
            </a:r>
            <a:r>
              <a:rPr lang="en-US" dirty="0"/>
              <a:t> container</a:t>
            </a:r>
          </a:p>
        </p:txBody>
      </p:sp>
      <p:sp>
        <p:nvSpPr>
          <p:cNvPr id="3" name="Content Placeholder 2">
            <a:extLst>
              <a:ext uri="{FF2B5EF4-FFF2-40B4-BE49-F238E27FC236}">
                <a16:creationId xmlns:a16="http://schemas.microsoft.com/office/drawing/2014/main" id="{DF1DA9A0-A524-4261-9BAB-F229396B72D5}"/>
              </a:ext>
            </a:extLst>
          </p:cNvPr>
          <p:cNvSpPr>
            <a:spLocks noGrp="1"/>
          </p:cNvSpPr>
          <p:nvPr>
            <p:ph idx="1"/>
          </p:nvPr>
        </p:nvSpPr>
        <p:spPr>
          <a:xfrm>
            <a:off x="838200" y="1690686"/>
            <a:ext cx="3972697" cy="1060751"/>
          </a:xfrm>
        </p:spPr>
        <p:txBody>
          <a:bodyPr>
            <a:normAutofit fontScale="70000" lnSpcReduction="20000"/>
          </a:bodyPr>
          <a:lstStyle/>
          <a:p>
            <a:pPr marL="0" indent="0">
              <a:buNone/>
            </a:pPr>
            <a:r>
              <a:rPr lang="en-US" dirty="0">
                <a:solidFill>
                  <a:srgbClr val="FF0000"/>
                </a:solidFill>
              </a:rPr>
              <a:t>$</a:t>
            </a:r>
            <a:r>
              <a:rPr lang="en-US" dirty="0">
                <a:solidFill>
                  <a:srgbClr val="00B0F0"/>
                </a:solidFill>
              </a:rPr>
              <a:t>docker image pull alpine</a:t>
            </a:r>
          </a:p>
          <a:p>
            <a:pPr marL="0" indent="0">
              <a:buNone/>
            </a:pPr>
            <a:r>
              <a:rPr lang="en-US" dirty="0">
                <a:solidFill>
                  <a:srgbClr val="FF0000"/>
                </a:solidFill>
              </a:rPr>
              <a:t>$</a:t>
            </a:r>
            <a:r>
              <a:rPr lang="en-US" dirty="0">
                <a:solidFill>
                  <a:srgbClr val="00B0F0"/>
                </a:solidFill>
              </a:rPr>
              <a:t>docker image ls -a</a:t>
            </a:r>
          </a:p>
          <a:p>
            <a:pPr marL="0" indent="0">
              <a:buNone/>
            </a:pPr>
            <a:r>
              <a:rPr lang="en-US" dirty="0">
                <a:solidFill>
                  <a:srgbClr val="FF0000"/>
                </a:solidFill>
              </a:rPr>
              <a:t>$</a:t>
            </a:r>
            <a:r>
              <a:rPr lang="en-US" dirty="0">
                <a:solidFill>
                  <a:srgbClr val="00B0F0"/>
                </a:solidFill>
              </a:rPr>
              <a:t>docker container run alpine ls -l</a:t>
            </a:r>
          </a:p>
        </p:txBody>
      </p:sp>
      <p:pic>
        <p:nvPicPr>
          <p:cNvPr id="6" name="Graphic 5">
            <a:extLst>
              <a:ext uri="{FF2B5EF4-FFF2-40B4-BE49-F238E27FC236}">
                <a16:creationId xmlns:a16="http://schemas.microsoft.com/office/drawing/2014/main" id="{9DA5EE7B-DAAC-41D0-B27B-9161D82635F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1767" y="2751437"/>
            <a:ext cx="6543675" cy="3505200"/>
          </a:xfrm>
          <a:prstGeom prst="rect">
            <a:avLst/>
          </a:prstGeom>
        </p:spPr>
      </p:pic>
      <p:sp>
        <p:nvSpPr>
          <p:cNvPr id="7" name="Content Placeholder 2">
            <a:extLst>
              <a:ext uri="{FF2B5EF4-FFF2-40B4-BE49-F238E27FC236}">
                <a16:creationId xmlns:a16="http://schemas.microsoft.com/office/drawing/2014/main" id="{1CAF7AB0-6E41-4CD5-99A6-0FFCBC8CB20E}"/>
              </a:ext>
            </a:extLst>
          </p:cNvPr>
          <p:cNvSpPr txBox="1">
            <a:spLocks/>
          </p:cNvSpPr>
          <p:nvPr/>
        </p:nvSpPr>
        <p:spPr>
          <a:xfrm>
            <a:off x="7505442" y="1890454"/>
            <a:ext cx="3972697" cy="661217"/>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Run container in an interactive mode</a:t>
            </a:r>
            <a:endParaRPr lang="en-US" dirty="0">
              <a:solidFill>
                <a:srgbClr val="00B0F0"/>
              </a:solidFill>
            </a:endParaRPr>
          </a:p>
          <a:p>
            <a:pPr marL="0" indent="0">
              <a:buFont typeface="Arial" panose="020B0604020202020204" pitchFamily="34" charset="0"/>
              <a:buNone/>
            </a:pPr>
            <a:r>
              <a:rPr lang="en-US" dirty="0">
                <a:solidFill>
                  <a:srgbClr val="FF0000"/>
                </a:solidFill>
              </a:rPr>
              <a:t>$</a:t>
            </a:r>
            <a:r>
              <a:rPr lang="en-US" dirty="0">
                <a:solidFill>
                  <a:srgbClr val="00B0F0"/>
                </a:solidFill>
              </a:rPr>
              <a:t>docker container run alpine –it /bin/</a:t>
            </a:r>
            <a:r>
              <a:rPr lang="en-US" dirty="0" err="1">
                <a:solidFill>
                  <a:srgbClr val="00B0F0"/>
                </a:solidFill>
              </a:rPr>
              <a:t>sh</a:t>
            </a:r>
            <a:endParaRPr lang="en-US" dirty="0">
              <a:solidFill>
                <a:srgbClr val="00B0F0"/>
              </a:solidFill>
            </a:endParaRPr>
          </a:p>
        </p:txBody>
      </p:sp>
    </p:spTree>
    <p:extLst>
      <p:ext uri="{BB962C8B-B14F-4D97-AF65-F5344CB8AC3E}">
        <p14:creationId xmlns:p14="http://schemas.microsoft.com/office/powerpoint/2010/main" val="1958547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7262"/>
          </a:xfrm>
        </p:spPr>
        <p:txBody>
          <a:bodyPr>
            <a:normAutofit fontScale="90000"/>
          </a:bodyPr>
          <a:lstStyle/>
          <a:p>
            <a:r>
              <a:rPr lang="en-US" dirty="0">
                <a:solidFill>
                  <a:srgbClr val="0070C0"/>
                </a:solidFill>
              </a:rPr>
              <a:t>Basic Docker commands</a:t>
            </a:r>
          </a:p>
        </p:txBody>
      </p:sp>
      <p:sp>
        <p:nvSpPr>
          <p:cNvPr id="5" name="Rectangle 2"/>
          <p:cNvSpPr>
            <a:spLocks noChangeArrowheads="1"/>
          </p:cNvSpPr>
          <p:nvPr/>
        </p:nvSpPr>
        <p:spPr bwMode="auto">
          <a:xfrm>
            <a:off x="970936" y="1453467"/>
            <a:ext cx="11046541" cy="82840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333333"/>
                </a:solidFill>
                <a:effectLst/>
                <a:latin typeface="Menlo"/>
              </a:rPr>
              <a:t>docker</a:t>
            </a:r>
            <a:r>
              <a:rPr kumimoji="0" lang="en-US" altLang="en-US" sz="2400" b="0" i="0" u="none" strike="noStrike" cap="none" normalizeH="0" baseline="0" dirty="0">
                <a:ln>
                  <a:noFill/>
                </a:ln>
                <a:solidFill>
                  <a:srgbClr val="333333"/>
                </a:solidFill>
                <a:effectLst/>
                <a:latin typeface="Menlo"/>
              </a:rPr>
              <a:t> container ls  </a:t>
            </a:r>
            <a:r>
              <a:rPr kumimoji="0" lang="en-US" altLang="en-US" sz="2400" b="0" i="0" u="none" strike="noStrike" cap="none" normalizeH="0" baseline="0" dirty="0">
                <a:ln>
                  <a:noFill/>
                </a:ln>
                <a:solidFill>
                  <a:srgbClr val="228B22"/>
                </a:solidFill>
                <a:effectLst/>
                <a:latin typeface="Menlo"/>
              </a:rPr>
              <a:t># List all running containers</a:t>
            </a:r>
            <a:r>
              <a:rPr kumimoji="0" lang="en-US" altLang="en-US" sz="24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333333"/>
                </a:solidFill>
                <a:effectLst/>
                <a:latin typeface="Menlo"/>
              </a:rPr>
              <a:t>docker</a:t>
            </a:r>
            <a:r>
              <a:rPr kumimoji="0" lang="en-US" altLang="en-US" sz="2400" b="0" i="0" u="none" strike="noStrike" cap="none" normalizeH="0" baseline="0" dirty="0">
                <a:ln>
                  <a:noFill/>
                </a:ln>
                <a:solidFill>
                  <a:srgbClr val="333333"/>
                </a:solidFill>
                <a:effectLst/>
                <a:latin typeface="Menlo"/>
              </a:rPr>
              <a:t> container ls -a </a:t>
            </a:r>
            <a:r>
              <a:rPr kumimoji="0" lang="en-US" altLang="en-US" sz="2400" b="0" i="0" u="none" strike="noStrike" cap="none" normalizeH="0" baseline="0" dirty="0">
                <a:ln>
                  <a:noFill/>
                </a:ln>
                <a:solidFill>
                  <a:srgbClr val="228B22"/>
                </a:solidFill>
                <a:effectLst/>
                <a:latin typeface="Menlo"/>
              </a:rPr>
              <a:t># List all containers, even those not running</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970936" y="3730646"/>
            <a:ext cx="11046541" cy="39751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333333"/>
                </a:solidFill>
                <a:effectLst/>
                <a:latin typeface="Menlo"/>
              </a:rPr>
              <a:t>docker</a:t>
            </a:r>
            <a:r>
              <a:rPr kumimoji="0" lang="en-US" altLang="en-US" sz="2000" b="0" i="0" u="none" strike="noStrike" cap="none" normalizeH="0" baseline="0" dirty="0">
                <a:ln>
                  <a:noFill/>
                </a:ln>
                <a:solidFill>
                  <a:srgbClr val="333333"/>
                </a:solidFill>
                <a:effectLst/>
                <a:latin typeface="Menlo"/>
              </a:rPr>
              <a:t> image ls -a </a:t>
            </a:r>
            <a:r>
              <a:rPr kumimoji="0" lang="en-US" altLang="en-US" sz="2000" b="0" i="0" u="none" strike="noStrike" cap="none" normalizeH="0" baseline="0" dirty="0">
                <a:ln>
                  <a:noFill/>
                </a:ln>
                <a:solidFill>
                  <a:srgbClr val="228B22"/>
                </a:solidFill>
                <a:effectLst/>
                <a:latin typeface="Menlo"/>
              </a:rPr>
              <a:t># List all images on this machine</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970936" y="4227805"/>
            <a:ext cx="11046541" cy="39751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333333"/>
                </a:solidFill>
                <a:effectLst/>
                <a:latin typeface="Menlo"/>
              </a:rPr>
              <a:t>docker image rm &lt;image id&gt; </a:t>
            </a:r>
            <a:r>
              <a:rPr kumimoji="0" lang="en-US" altLang="en-US" sz="2000" b="0" i="0" u="none" strike="noStrike" cap="none" normalizeH="0" baseline="0">
                <a:ln>
                  <a:noFill/>
                </a:ln>
                <a:solidFill>
                  <a:srgbClr val="228B22"/>
                </a:solidFill>
                <a:effectLst/>
                <a:latin typeface="Menlo"/>
              </a:rPr>
              <a:t># Remove specified image from this machine</a:t>
            </a:r>
            <a:r>
              <a:rPr kumimoji="0" lang="en-US" altLang="en-US" sz="2000" b="0" i="0" u="none" strike="noStrike" cap="none" normalizeH="0" baseline="0">
                <a:ln>
                  <a:noFill/>
                </a:ln>
                <a:solidFill>
                  <a:schemeClr val="tx1"/>
                </a:solidFill>
                <a:effectLst/>
              </a:rPr>
              <a:t> </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970936" y="2452711"/>
            <a:ext cx="9982200" cy="101307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333333"/>
                </a:solidFill>
                <a:effectLst/>
                <a:latin typeface="Menlo"/>
              </a:rPr>
              <a:t>docker</a:t>
            </a:r>
            <a:r>
              <a:rPr kumimoji="0" lang="en-US" altLang="en-US" sz="2000" b="0" i="0" u="none" strike="noStrike" cap="none" normalizeH="0" baseline="0" dirty="0">
                <a:ln>
                  <a:noFill/>
                </a:ln>
                <a:solidFill>
                  <a:srgbClr val="333333"/>
                </a:solidFill>
                <a:effectLst/>
                <a:latin typeface="Menlo"/>
              </a:rPr>
              <a:t> container stop &lt;hash&gt; </a:t>
            </a:r>
            <a:r>
              <a:rPr kumimoji="0" lang="en-US" altLang="en-US" sz="2000" b="0" i="0" u="none" strike="noStrike" cap="none" normalizeH="0" baseline="0" dirty="0">
                <a:ln>
                  <a:noFill/>
                </a:ln>
                <a:solidFill>
                  <a:srgbClr val="228B22"/>
                </a:solidFill>
                <a:effectLst/>
                <a:latin typeface="Menlo"/>
              </a:rPr>
              <a:t># Gracefully stop the specified container</a:t>
            </a:r>
            <a:r>
              <a:rPr kumimoji="0" lang="en-US" altLang="en-US" sz="20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333333"/>
                </a:solidFill>
                <a:effectLst/>
                <a:latin typeface="Menlo"/>
              </a:rPr>
              <a:t>docker</a:t>
            </a:r>
            <a:r>
              <a:rPr kumimoji="0" lang="en-US" altLang="en-US" sz="2000" b="0" i="0" u="none" strike="noStrike" cap="none" normalizeH="0" baseline="0" dirty="0">
                <a:ln>
                  <a:noFill/>
                </a:ln>
                <a:solidFill>
                  <a:srgbClr val="333333"/>
                </a:solidFill>
                <a:effectLst/>
                <a:latin typeface="Menlo"/>
              </a:rPr>
              <a:t> container  &lt;hash&gt; </a:t>
            </a:r>
            <a:r>
              <a:rPr kumimoji="0" lang="en-US" altLang="en-US" sz="2000" b="0" i="0" u="none" strike="noStrike" cap="none" normalizeH="0" baseline="0" dirty="0">
                <a:ln>
                  <a:noFill/>
                </a:ln>
                <a:solidFill>
                  <a:srgbClr val="228B22"/>
                </a:solidFill>
                <a:effectLst/>
                <a:latin typeface="Menlo"/>
              </a:rPr>
              <a:t># Force shutdown of the specified container</a:t>
            </a:r>
            <a:r>
              <a:rPr kumimoji="0" lang="en-US" altLang="en-US" sz="20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333333"/>
                </a:solidFill>
                <a:effectLst/>
                <a:latin typeface="Menlo"/>
              </a:rPr>
              <a:t>docker</a:t>
            </a:r>
            <a:r>
              <a:rPr kumimoji="0" lang="en-US" altLang="en-US" sz="2000" b="0" i="0" u="none" strike="noStrike" cap="none" normalizeH="0" baseline="0" dirty="0">
                <a:ln>
                  <a:noFill/>
                </a:ln>
                <a:solidFill>
                  <a:srgbClr val="333333"/>
                </a:solidFill>
                <a:effectLst/>
                <a:latin typeface="Menlo"/>
              </a:rPr>
              <a:t> container </a:t>
            </a:r>
            <a:r>
              <a:rPr kumimoji="0" lang="en-US" altLang="en-US" sz="2000" b="0" i="0" u="none" strike="noStrike" cap="none" normalizeH="0" baseline="0" dirty="0" err="1">
                <a:ln>
                  <a:noFill/>
                </a:ln>
                <a:solidFill>
                  <a:srgbClr val="333333"/>
                </a:solidFill>
                <a:effectLst/>
                <a:latin typeface="Menlo"/>
              </a:rPr>
              <a:t>rm</a:t>
            </a:r>
            <a:r>
              <a:rPr kumimoji="0" lang="en-US" altLang="en-US" sz="2000" b="0" i="0" u="none" strike="noStrike" cap="none" normalizeH="0" baseline="0" dirty="0">
                <a:ln>
                  <a:noFill/>
                </a:ln>
                <a:solidFill>
                  <a:srgbClr val="333333"/>
                </a:solidFill>
                <a:effectLst/>
                <a:latin typeface="Menlo"/>
              </a:rPr>
              <a:t> &lt;hash&gt; </a:t>
            </a:r>
            <a:r>
              <a:rPr kumimoji="0" lang="en-US" altLang="en-US" sz="2000" b="0" i="0" u="none" strike="noStrike" cap="none" normalizeH="0" baseline="0" dirty="0">
                <a:ln>
                  <a:noFill/>
                </a:ln>
                <a:solidFill>
                  <a:srgbClr val="228B22"/>
                </a:solidFill>
                <a:effectLst/>
                <a:latin typeface="Menlo"/>
              </a:rPr>
              <a:t># Remove specified container from this machine</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4194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3017"/>
          </a:xfrm>
        </p:spPr>
        <p:txBody>
          <a:bodyPr>
            <a:normAutofit fontScale="90000"/>
          </a:bodyPr>
          <a:lstStyle/>
          <a:p>
            <a:r>
              <a:rPr lang="en-US" dirty="0">
                <a:solidFill>
                  <a:srgbClr val="0070C0"/>
                </a:solidFill>
              </a:rPr>
              <a:t>Docker Objects</a:t>
            </a:r>
          </a:p>
        </p:txBody>
      </p:sp>
      <p:sp>
        <p:nvSpPr>
          <p:cNvPr id="3" name="Content Placeholder 2"/>
          <p:cNvSpPr>
            <a:spLocks noGrp="1"/>
          </p:cNvSpPr>
          <p:nvPr>
            <p:ph idx="1"/>
          </p:nvPr>
        </p:nvSpPr>
        <p:spPr>
          <a:xfrm>
            <a:off x="838200" y="1825625"/>
            <a:ext cx="10886768" cy="4324452"/>
          </a:xfrm>
        </p:spPr>
        <p:txBody>
          <a:bodyPr>
            <a:normAutofit fontScale="92500"/>
          </a:bodyPr>
          <a:lstStyle/>
          <a:p>
            <a:pPr>
              <a:buFont typeface="Wingdings" panose="05000000000000000000" pitchFamily="2" charset="2"/>
              <a:buChar char="v"/>
            </a:pPr>
            <a:r>
              <a:rPr lang="en-US" dirty="0"/>
              <a:t>Image</a:t>
            </a:r>
          </a:p>
          <a:p>
            <a:pPr marL="457200" lvl="1" indent="0">
              <a:buNone/>
            </a:pPr>
            <a:r>
              <a:rPr lang="en-US" dirty="0"/>
              <a:t>An </a:t>
            </a:r>
            <a:r>
              <a:rPr lang="en-US" b="1" dirty="0">
                <a:solidFill>
                  <a:srgbClr val="00B0F0"/>
                </a:solidFill>
              </a:rPr>
              <a:t>image</a:t>
            </a:r>
            <a:r>
              <a:rPr lang="en-US" dirty="0"/>
              <a:t> is a lightweight, stand-alone, executable package that includes everything needed to run a piece of software, including the code, a runtime, libraries, environment variables, and config files.</a:t>
            </a:r>
          </a:p>
          <a:p>
            <a:pPr>
              <a:buFont typeface="Wingdings" panose="05000000000000000000" pitchFamily="2" charset="2"/>
              <a:buChar char="v"/>
            </a:pPr>
            <a:r>
              <a:rPr lang="en-US" dirty="0"/>
              <a:t>Container</a:t>
            </a:r>
          </a:p>
          <a:p>
            <a:pPr marL="457200" lvl="1" indent="0">
              <a:buNone/>
            </a:pPr>
            <a:r>
              <a:rPr lang="en-US" dirty="0"/>
              <a:t>A </a:t>
            </a:r>
            <a:r>
              <a:rPr lang="en-US" b="1" dirty="0">
                <a:solidFill>
                  <a:srgbClr val="FFC000"/>
                </a:solidFill>
              </a:rPr>
              <a:t>container</a:t>
            </a:r>
            <a:r>
              <a:rPr lang="en-US" dirty="0"/>
              <a:t> is a runtime instance of an image—what the image becomes in memory when actually executed. It runs completely isolated from the host environment by default, only accessing host files and ports if configured to do so.</a:t>
            </a:r>
          </a:p>
          <a:p>
            <a:r>
              <a:rPr lang="en-US" dirty="0"/>
              <a:t>Services</a:t>
            </a:r>
          </a:p>
          <a:p>
            <a:pPr marL="457200" lvl="1" indent="0">
              <a:buNone/>
            </a:pPr>
            <a:r>
              <a:rPr lang="en-US" dirty="0"/>
              <a:t>In a distributed application, different pieces of the app are called “</a:t>
            </a:r>
            <a:r>
              <a:rPr lang="en-US" dirty="0">
                <a:solidFill>
                  <a:srgbClr val="00B050"/>
                </a:solidFill>
              </a:rPr>
              <a:t>services</a:t>
            </a:r>
            <a:r>
              <a:rPr lang="en-US" dirty="0"/>
              <a:t>.” For example, if you imagine a ecommerce site, it probably includes a service for storing product data in a database, a service for product search, a service for the front-end, and so on.</a:t>
            </a:r>
          </a:p>
        </p:txBody>
      </p:sp>
    </p:spTree>
    <p:extLst>
      <p:ext uri="{BB962C8B-B14F-4D97-AF65-F5344CB8AC3E}">
        <p14:creationId xmlns:p14="http://schemas.microsoft.com/office/powerpoint/2010/main" val="576645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99E5A-C527-4A95-BED6-E75431FA38BF}"/>
              </a:ext>
            </a:extLst>
          </p:cNvPr>
          <p:cNvSpPr>
            <a:spLocks noGrp="1"/>
          </p:cNvSpPr>
          <p:nvPr>
            <p:ph type="title"/>
          </p:nvPr>
        </p:nvSpPr>
        <p:spPr/>
        <p:txBody>
          <a:bodyPr/>
          <a:lstStyle/>
          <a:p>
            <a:r>
              <a:rPr lang="en-US" dirty="0"/>
              <a:t>Container Isolation</a:t>
            </a:r>
          </a:p>
        </p:txBody>
      </p:sp>
      <p:pic>
        <p:nvPicPr>
          <p:cNvPr id="7" name="Content Placeholder 6">
            <a:extLst>
              <a:ext uri="{FF2B5EF4-FFF2-40B4-BE49-F238E27FC236}">
                <a16:creationId xmlns:a16="http://schemas.microsoft.com/office/drawing/2014/main" id="{EC583120-A66C-4232-A7FB-130308E6A29A}"/>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9129" y="1690687"/>
            <a:ext cx="5890655" cy="4569237"/>
          </a:xfrm>
        </p:spPr>
      </p:pic>
      <p:sp>
        <p:nvSpPr>
          <p:cNvPr id="8" name="TextBox 7">
            <a:extLst>
              <a:ext uri="{FF2B5EF4-FFF2-40B4-BE49-F238E27FC236}">
                <a16:creationId xmlns:a16="http://schemas.microsoft.com/office/drawing/2014/main" id="{60B53F02-CF45-4CEE-8358-2CB0C687B9C0}"/>
              </a:ext>
            </a:extLst>
          </p:cNvPr>
          <p:cNvSpPr txBox="1"/>
          <p:nvPr/>
        </p:nvSpPr>
        <p:spPr>
          <a:xfrm>
            <a:off x="7364627" y="1326293"/>
            <a:ext cx="4423719" cy="2308324"/>
          </a:xfrm>
          <a:prstGeom prst="rect">
            <a:avLst/>
          </a:prstGeom>
          <a:noFill/>
        </p:spPr>
        <p:txBody>
          <a:bodyPr wrap="square" rtlCol="0">
            <a:spAutoFit/>
          </a:bodyPr>
          <a:lstStyle/>
          <a:p>
            <a:r>
              <a:rPr lang="en-US" dirty="0"/>
              <a:t>Each $docker run command starts a new container</a:t>
            </a:r>
          </a:p>
          <a:p>
            <a:r>
              <a:rPr lang="en-US" dirty="0"/>
              <a:t>Let’s check</a:t>
            </a:r>
          </a:p>
          <a:p>
            <a:r>
              <a:rPr lang="en-US" dirty="0">
                <a:solidFill>
                  <a:srgbClr val="FF0000"/>
                </a:solidFill>
              </a:rPr>
              <a:t>$</a:t>
            </a:r>
            <a:r>
              <a:rPr lang="en-US" dirty="0">
                <a:solidFill>
                  <a:srgbClr val="00B0F0"/>
                </a:solidFill>
              </a:rPr>
              <a:t>docker container run alpine ls  -a</a:t>
            </a:r>
          </a:p>
          <a:p>
            <a:r>
              <a:rPr lang="en-US" dirty="0">
                <a:solidFill>
                  <a:srgbClr val="FF0000"/>
                </a:solidFill>
              </a:rPr>
              <a:t>$</a:t>
            </a:r>
            <a:r>
              <a:rPr lang="en-US" dirty="0">
                <a:solidFill>
                  <a:srgbClr val="00B0F0"/>
                </a:solidFill>
              </a:rPr>
              <a:t>docker container run alpine –it /bin/</a:t>
            </a:r>
            <a:r>
              <a:rPr lang="en-US" dirty="0" err="1">
                <a:solidFill>
                  <a:srgbClr val="00B0F0"/>
                </a:solidFill>
              </a:rPr>
              <a:t>sh</a:t>
            </a:r>
            <a:endParaRPr lang="en-US" dirty="0">
              <a:solidFill>
                <a:srgbClr val="00B0F0"/>
              </a:solidFill>
            </a:endParaRPr>
          </a:p>
          <a:p>
            <a:r>
              <a:rPr lang="en-US" dirty="0">
                <a:solidFill>
                  <a:srgbClr val="00B0F0"/>
                </a:solidFill>
              </a:rPr>
              <a:t>	&gt; echo ‘Hello World’ &gt; hello.txt</a:t>
            </a:r>
          </a:p>
          <a:p>
            <a:r>
              <a:rPr lang="en-US" dirty="0">
                <a:solidFill>
                  <a:srgbClr val="00B0F0"/>
                </a:solidFill>
              </a:rPr>
              <a:t>	&gt; ls</a:t>
            </a:r>
          </a:p>
          <a:p>
            <a:r>
              <a:rPr lang="en-US" dirty="0">
                <a:solidFill>
                  <a:srgbClr val="FF0000"/>
                </a:solidFill>
              </a:rPr>
              <a:t>$</a:t>
            </a:r>
            <a:r>
              <a:rPr lang="en-US" dirty="0">
                <a:solidFill>
                  <a:srgbClr val="00B0F0"/>
                </a:solidFill>
              </a:rPr>
              <a:t>docker container run hello-world</a:t>
            </a:r>
          </a:p>
        </p:txBody>
      </p:sp>
      <p:sp>
        <p:nvSpPr>
          <p:cNvPr id="9" name="TextBox 8">
            <a:extLst>
              <a:ext uri="{FF2B5EF4-FFF2-40B4-BE49-F238E27FC236}">
                <a16:creationId xmlns:a16="http://schemas.microsoft.com/office/drawing/2014/main" id="{7F76888A-3D5C-4B8F-AF7B-F6DAA33EC8A4}"/>
              </a:ext>
            </a:extLst>
          </p:cNvPr>
          <p:cNvSpPr txBox="1"/>
          <p:nvPr/>
        </p:nvSpPr>
        <p:spPr>
          <a:xfrm>
            <a:off x="7492312" y="3785292"/>
            <a:ext cx="4423719" cy="2862322"/>
          </a:xfrm>
          <a:prstGeom prst="rect">
            <a:avLst/>
          </a:prstGeom>
          <a:noFill/>
        </p:spPr>
        <p:txBody>
          <a:bodyPr wrap="square" rtlCol="0">
            <a:spAutoFit/>
          </a:bodyPr>
          <a:lstStyle/>
          <a:p>
            <a:r>
              <a:rPr lang="en-US" dirty="0">
                <a:solidFill>
                  <a:srgbClr val="FF0000"/>
                </a:solidFill>
              </a:rPr>
              <a:t>Very important feature</a:t>
            </a:r>
          </a:p>
          <a:p>
            <a:pPr marL="285750" indent="-285750">
              <a:buFont typeface="Wingdings" panose="05000000000000000000" pitchFamily="2" charset="2"/>
              <a:buChar char="ü"/>
            </a:pPr>
            <a:r>
              <a:rPr lang="en-US" dirty="0"/>
              <a:t>Provides security across containers. No Container  can access content of another container</a:t>
            </a:r>
          </a:p>
          <a:p>
            <a:pPr marL="285750" indent="-285750">
              <a:buFont typeface="Wingdings" panose="05000000000000000000" pitchFamily="2" charset="2"/>
              <a:buChar char="ü"/>
            </a:pPr>
            <a:r>
              <a:rPr lang="en-US" dirty="0"/>
              <a:t>Useful to recreate application environments</a:t>
            </a:r>
          </a:p>
          <a:p>
            <a:pPr marL="285750" indent="-285750">
              <a:buFont typeface="Wingdings" panose="05000000000000000000" pitchFamily="2" charset="2"/>
              <a:buChar char="ü"/>
            </a:pPr>
            <a:r>
              <a:rPr lang="en-US" dirty="0"/>
              <a:t>Useful to quickly create separate, isolated copies of an  application and have them run side by side without interfering with each other</a:t>
            </a:r>
          </a:p>
        </p:txBody>
      </p:sp>
    </p:spTree>
    <p:extLst>
      <p:ext uri="{BB962C8B-B14F-4D97-AF65-F5344CB8AC3E}">
        <p14:creationId xmlns:p14="http://schemas.microsoft.com/office/powerpoint/2010/main" val="1787756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45690" y="293581"/>
            <a:ext cx="10810984" cy="6107219"/>
          </a:xfrm>
          <a:prstGeom prst="rect">
            <a:avLst/>
          </a:prstGeom>
        </p:spPr>
      </p:pic>
    </p:spTree>
    <p:extLst>
      <p:ext uri="{BB962C8B-B14F-4D97-AF65-F5344CB8AC3E}">
        <p14:creationId xmlns:p14="http://schemas.microsoft.com/office/powerpoint/2010/main" val="1870171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1004"/>
          </a:xfrm>
        </p:spPr>
        <p:txBody>
          <a:bodyPr/>
          <a:lstStyle/>
          <a:p>
            <a:r>
              <a:rPr lang="en-US" dirty="0">
                <a:solidFill>
                  <a:srgbClr val="0070C0"/>
                </a:solidFill>
              </a:rPr>
              <a:t>Basic steps to </a:t>
            </a:r>
            <a:r>
              <a:rPr lang="en-US" dirty="0" err="1">
                <a:solidFill>
                  <a:srgbClr val="0070C0"/>
                </a:solidFill>
              </a:rPr>
              <a:t>dockerization</a:t>
            </a:r>
            <a:endParaRPr lang="en-US" dirty="0">
              <a:solidFill>
                <a:srgbClr val="0070C0"/>
              </a:solidFill>
            </a:endParaRPr>
          </a:p>
        </p:txBody>
      </p:sp>
      <p:sp>
        <p:nvSpPr>
          <p:cNvPr id="3" name="Content Placeholder 2"/>
          <p:cNvSpPr>
            <a:spLocks noGrp="1"/>
          </p:cNvSpPr>
          <p:nvPr>
            <p:ph idx="1"/>
          </p:nvPr>
        </p:nvSpPr>
        <p:spPr>
          <a:xfrm>
            <a:off x="838200" y="1238865"/>
            <a:ext cx="10515600" cy="2477729"/>
          </a:xfrm>
        </p:spPr>
        <p:txBody>
          <a:bodyPr>
            <a:normAutofit fontScale="85000" lnSpcReduction="20000"/>
          </a:bodyPr>
          <a:lstStyle/>
          <a:p>
            <a:r>
              <a:rPr lang="en-US" dirty="0"/>
              <a:t>Step 0: Create the image (environment and a </a:t>
            </a:r>
            <a:r>
              <a:rPr lang="en-US" dirty="0" err="1"/>
              <a:t>Dockerfile</a:t>
            </a:r>
            <a:r>
              <a:rPr lang="en-US" dirty="0"/>
              <a:t>)</a:t>
            </a:r>
          </a:p>
          <a:p>
            <a:r>
              <a:rPr lang="en-US" dirty="0"/>
              <a:t>Step 1: Create Container (Instantiating form an image)</a:t>
            </a:r>
          </a:p>
          <a:p>
            <a:r>
              <a:rPr lang="en-US" dirty="0"/>
              <a:t>Step 2: Connect Services (Compose file, manage dependencies at run-time)</a:t>
            </a:r>
          </a:p>
          <a:p>
            <a:r>
              <a:rPr lang="en-US" dirty="0"/>
              <a:t>Step 3: Scale using swarms (Scale-out option)</a:t>
            </a:r>
          </a:p>
          <a:p>
            <a:r>
              <a:rPr lang="en-US" dirty="0"/>
              <a:t>Step 4: Stack (Template – Which describes all containers and infrastructure)</a:t>
            </a:r>
          </a:p>
          <a:p>
            <a:r>
              <a:rPr lang="en-US" dirty="0"/>
              <a:t>Step 5: Deploy App (Deploy </a:t>
            </a:r>
            <a:r>
              <a:rPr lang="en-US"/>
              <a:t>whole stack)</a:t>
            </a:r>
            <a:endParaRPr lang="en-US" dirty="0"/>
          </a:p>
          <a:p>
            <a:endParaRPr lang="en-US" dirty="0"/>
          </a:p>
        </p:txBody>
      </p:sp>
      <p:sp>
        <p:nvSpPr>
          <p:cNvPr id="20482" name="AutoShape 2" descr="commit container to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30102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8488"/>
          </a:xfrm>
        </p:spPr>
        <p:txBody>
          <a:bodyPr/>
          <a:lstStyle/>
          <a:p>
            <a:r>
              <a:rPr lang="en-US" dirty="0">
                <a:solidFill>
                  <a:srgbClr val="0070C0"/>
                </a:solidFill>
              </a:rPr>
              <a:t>Introduction – What is </a:t>
            </a:r>
            <a:r>
              <a:rPr lang="en-US" dirty="0" err="1">
                <a:solidFill>
                  <a:srgbClr val="0070C0"/>
                </a:solidFill>
              </a:rPr>
              <a:t>docker</a:t>
            </a:r>
            <a:r>
              <a:rPr lang="en-US" dirty="0">
                <a:solidFill>
                  <a:srgbClr val="0070C0"/>
                </a:solidFill>
              </a:rPr>
              <a:t>?</a:t>
            </a:r>
          </a:p>
        </p:txBody>
      </p:sp>
      <p:sp>
        <p:nvSpPr>
          <p:cNvPr id="3" name="Content Placeholder 2"/>
          <p:cNvSpPr>
            <a:spLocks noGrp="1"/>
          </p:cNvSpPr>
          <p:nvPr>
            <p:ph idx="1"/>
          </p:nvPr>
        </p:nvSpPr>
        <p:spPr>
          <a:xfrm>
            <a:off x="838200" y="1825625"/>
            <a:ext cx="10515600" cy="4191717"/>
          </a:xfrm>
        </p:spPr>
        <p:txBody>
          <a:bodyPr>
            <a:normAutofit lnSpcReduction="10000"/>
          </a:bodyPr>
          <a:lstStyle/>
          <a:p>
            <a:r>
              <a:rPr lang="en-US" dirty="0"/>
              <a:t>Docker is an open platform for developing, shipping, and running applications. Docker enables you to separate your applications from your infrastructure so you can deliver software quickly. </a:t>
            </a:r>
          </a:p>
          <a:p>
            <a:r>
              <a:rPr lang="en-US" dirty="0"/>
              <a:t>With Docker, you can manage your infrastructure in the same ways you manage your applications</a:t>
            </a:r>
          </a:p>
          <a:p>
            <a:r>
              <a:rPr lang="en-US" dirty="0"/>
              <a:t>Docker provides the ability to package and run an application in a loosely isolated environment called a container</a:t>
            </a:r>
          </a:p>
          <a:p>
            <a:r>
              <a:rPr lang="en-US" dirty="0"/>
              <a:t>Each container is isolated and secure</a:t>
            </a:r>
          </a:p>
          <a:p>
            <a:r>
              <a:rPr lang="en-US" dirty="0"/>
              <a:t>Containers are lightweight as they don’t need extra load of </a:t>
            </a:r>
            <a:r>
              <a:rPr lang="en-US" dirty="0" err="1"/>
              <a:t>os</a:t>
            </a:r>
            <a:r>
              <a:rPr lang="en-US" dirty="0"/>
              <a:t> or virtualization</a:t>
            </a:r>
          </a:p>
        </p:txBody>
      </p:sp>
    </p:spTree>
    <p:extLst>
      <p:ext uri="{BB962C8B-B14F-4D97-AF65-F5344CB8AC3E}">
        <p14:creationId xmlns:p14="http://schemas.microsoft.com/office/powerpoint/2010/main" val="2515641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8772"/>
          </a:xfrm>
        </p:spPr>
        <p:txBody>
          <a:bodyPr>
            <a:normAutofit fontScale="90000"/>
          </a:bodyPr>
          <a:lstStyle/>
          <a:p>
            <a:r>
              <a:rPr lang="en-US" dirty="0">
                <a:solidFill>
                  <a:srgbClr val="0070C0"/>
                </a:solidFill>
              </a:rPr>
              <a:t>Create Container – Docker Files</a:t>
            </a:r>
          </a:p>
        </p:txBody>
      </p:sp>
      <p:sp>
        <p:nvSpPr>
          <p:cNvPr id="3" name="Content Placeholder 2"/>
          <p:cNvSpPr>
            <a:spLocks noGrp="1"/>
          </p:cNvSpPr>
          <p:nvPr>
            <p:ph idx="1"/>
          </p:nvPr>
        </p:nvSpPr>
        <p:spPr>
          <a:xfrm>
            <a:off x="1088923" y="3130349"/>
            <a:ext cx="10916264" cy="1810362"/>
          </a:xfrm>
        </p:spPr>
        <p:txBody>
          <a:bodyPr>
            <a:normAutofit fontScale="85000" lnSpcReduction="20000"/>
          </a:bodyPr>
          <a:lstStyle/>
          <a:p>
            <a:pPr marL="0" indent="0">
              <a:buNone/>
            </a:pPr>
            <a:r>
              <a:rPr lang="en-US" dirty="0" err="1">
                <a:solidFill>
                  <a:srgbClr val="00B0F0"/>
                </a:solidFill>
              </a:rPr>
              <a:t>Dockerfile</a:t>
            </a:r>
            <a:r>
              <a:rPr lang="en-US" dirty="0">
                <a:solidFill>
                  <a:srgbClr val="00B0F0"/>
                </a:solidFill>
              </a:rPr>
              <a:t> </a:t>
            </a:r>
            <a:r>
              <a:rPr lang="en-US" dirty="0"/>
              <a:t>is a basic building block for containerizing apps</a:t>
            </a:r>
          </a:p>
          <a:p>
            <a:pPr marL="0" indent="0">
              <a:buNone/>
            </a:pPr>
            <a:r>
              <a:rPr lang="en-US" dirty="0">
                <a:solidFill>
                  <a:srgbClr val="00B0F0"/>
                </a:solidFill>
              </a:rPr>
              <a:t>Docker</a:t>
            </a:r>
            <a:r>
              <a:rPr lang="en-US" dirty="0"/>
              <a:t> uses </a:t>
            </a:r>
            <a:r>
              <a:rPr lang="en-US" dirty="0" err="1"/>
              <a:t>Dockerfile</a:t>
            </a:r>
            <a:r>
              <a:rPr lang="en-US" dirty="0"/>
              <a:t> contents to </a:t>
            </a:r>
            <a:r>
              <a:rPr lang="en-US" dirty="0">
                <a:solidFill>
                  <a:srgbClr val="FF0000"/>
                </a:solidFill>
              </a:rPr>
              <a:t>build images</a:t>
            </a:r>
          </a:p>
          <a:p>
            <a:pPr marL="0" indent="0">
              <a:buNone/>
            </a:pPr>
            <a:r>
              <a:rPr lang="en-US" dirty="0">
                <a:solidFill>
                  <a:srgbClr val="00B0F0"/>
                </a:solidFill>
              </a:rPr>
              <a:t>Docker file </a:t>
            </a:r>
            <a:r>
              <a:rPr lang="en-US" dirty="0"/>
              <a:t>is a simple text file that contains instructions to be executed on the command line</a:t>
            </a:r>
          </a:p>
          <a:p>
            <a:pPr marL="0" indent="0">
              <a:buNone/>
            </a:pPr>
            <a:r>
              <a:rPr lang="en-US" dirty="0"/>
              <a:t>$</a:t>
            </a:r>
            <a:r>
              <a:rPr lang="en-US" dirty="0" err="1"/>
              <a:t>docker</a:t>
            </a:r>
            <a:r>
              <a:rPr lang="en-US" dirty="0"/>
              <a:t> build command is used to build images using </a:t>
            </a:r>
            <a:r>
              <a:rPr lang="en-US" dirty="0" err="1"/>
              <a:t>dockerfile</a:t>
            </a:r>
            <a:endParaRPr lang="en-US" dirty="0"/>
          </a:p>
        </p:txBody>
      </p:sp>
      <p:pic>
        <p:nvPicPr>
          <p:cNvPr id="2050" name="Picture 2" descr="Image result for dockerfile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923" y="1179873"/>
            <a:ext cx="2924175"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442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t>
            </a:r>
            <a:r>
              <a:rPr lang="en-US" dirty="0" err="1"/>
              <a:t>Docker</a:t>
            </a:r>
            <a:r>
              <a:rPr lang="en-US" dirty="0"/>
              <a:t> Images from Container</a:t>
            </a:r>
          </a:p>
        </p:txBody>
      </p:sp>
      <p:sp>
        <p:nvSpPr>
          <p:cNvPr id="3" name="Content Placeholder 2"/>
          <p:cNvSpPr>
            <a:spLocks noGrp="1"/>
          </p:cNvSpPr>
          <p:nvPr>
            <p:ph idx="1"/>
          </p:nvPr>
        </p:nvSpPr>
        <p:spPr/>
        <p:txBody>
          <a:bodyPr/>
          <a:lstStyle/>
          <a:p>
            <a:r>
              <a:rPr lang="en-US" dirty="0"/>
              <a:t>Create a container from which we want to create a new </a:t>
            </a:r>
            <a:r>
              <a:rPr lang="en-US" dirty="0" err="1"/>
              <a:t>docker</a:t>
            </a:r>
            <a:r>
              <a:rPr lang="en-US" dirty="0"/>
              <a:t> image</a:t>
            </a:r>
          </a:p>
          <a:p>
            <a:r>
              <a:rPr lang="en-US" dirty="0"/>
              <a:t>Modify the container using </a:t>
            </a:r>
            <a:r>
              <a:rPr lang="en-US" dirty="0" err="1"/>
              <a:t>docker</a:t>
            </a:r>
            <a:r>
              <a:rPr lang="en-US" dirty="0"/>
              <a:t> commit</a:t>
            </a:r>
          </a:p>
          <a:p>
            <a:endParaRPr lang="en-US" dirty="0"/>
          </a:p>
        </p:txBody>
      </p:sp>
      <p:sp>
        <p:nvSpPr>
          <p:cNvPr id="2050" name="AutoShape 2" descr="commit container to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Image from existing container</a:t>
            </a:r>
          </a:p>
        </p:txBody>
      </p:sp>
      <p:sp>
        <p:nvSpPr>
          <p:cNvPr id="3" name="Content Placeholder 2"/>
          <p:cNvSpPr>
            <a:spLocks noGrp="1"/>
          </p:cNvSpPr>
          <p:nvPr>
            <p:ph idx="1"/>
          </p:nvPr>
        </p:nvSpPr>
        <p:spPr>
          <a:xfrm>
            <a:off x="838200" y="1825624"/>
            <a:ext cx="4398818" cy="5032375"/>
          </a:xfrm>
        </p:spPr>
        <p:txBody>
          <a:bodyPr>
            <a:normAutofit fontScale="40000" lnSpcReduction="20000"/>
          </a:bodyPr>
          <a:lstStyle/>
          <a:p>
            <a:pPr>
              <a:buNone/>
            </a:pPr>
            <a:r>
              <a:rPr lang="en-US" dirty="0"/>
              <a:t>Step 1: Get </a:t>
            </a:r>
            <a:r>
              <a:rPr lang="en-US" dirty="0" err="1"/>
              <a:t>ubuntu</a:t>
            </a:r>
            <a:r>
              <a:rPr lang="en-US" dirty="0"/>
              <a:t> container in the bash mode </a:t>
            </a:r>
          </a:p>
          <a:p>
            <a:pPr>
              <a:buNone/>
            </a:pPr>
            <a:r>
              <a:rPr lang="en-US" dirty="0"/>
              <a:t>$</a:t>
            </a:r>
            <a:r>
              <a:rPr lang="en-US" dirty="0" err="1"/>
              <a:t>docker</a:t>
            </a:r>
            <a:r>
              <a:rPr lang="en-US" dirty="0"/>
              <a:t> container run -</a:t>
            </a:r>
            <a:r>
              <a:rPr lang="en-US" dirty="0" err="1"/>
              <a:t>ti</a:t>
            </a:r>
            <a:r>
              <a:rPr lang="en-US" dirty="0"/>
              <a:t> </a:t>
            </a:r>
            <a:r>
              <a:rPr lang="en-US" dirty="0" err="1"/>
              <a:t>ubuntu</a:t>
            </a:r>
            <a:r>
              <a:rPr lang="en-US" dirty="0"/>
              <a:t> bash</a:t>
            </a:r>
          </a:p>
          <a:p>
            <a:pPr>
              <a:buNone/>
            </a:pPr>
            <a:r>
              <a:rPr lang="en-US" dirty="0"/>
              <a:t>Step 2: Install </a:t>
            </a:r>
            <a:r>
              <a:rPr lang="en-US" dirty="0" err="1"/>
              <a:t>figlet</a:t>
            </a:r>
            <a:r>
              <a:rPr lang="en-US" dirty="0"/>
              <a:t> in the container</a:t>
            </a:r>
          </a:p>
          <a:p>
            <a:pPr>
              <a:buNone/>
            </a:pPr>
            <a:r>
              <a:rPr lang="en-US" dirty="0"/>
              <a:t>apt-get update </a:t>
            </a:r>
          </a:p>
          <a:p>
            <a:pPr>
              <a:buNone/>
            </a:pPr>
            <a:r>
              <a:rPr lang="en-US" dirty="0"/>
              <a:t>apt-get install -y </a:t>
            </a:r>
            <a:r>
              <a:rPr lang="en-US" dirty="0" err="1"/>
              <a:t>figlet</a:t>
            </a:r>
            <a:endParaRPr lang="en-US" dirty="0"/>
          </a:p>
          <a:p>
            <a:pPr>
              <a:buNone/>
            </a:pPr>
            <a:r>
              <a:rPr lang="en-US" dirty="0"/>
              <a:t> </a:t>
            </a:r>
            <a:r>
              <a:rPr lang="en-US" dirty="0" err="1"/>
              <a:t>figlet</a:t>
            </a:r>
            <a:r>
              <a:rPr lang="en-US" dirty="0"/>
              <a:t> "hello </a:t>
            </a:r>
            <a:r>
              <a:rPr lang="en-US" dirty="0" err="1"/>
              <a:t>docker</a:t>
            </a:r>
            <a:r>
              <a:rPr lang="en-US" dirty="0"/>
              <a:t>“</a:t>
            </a:r>
          </a:p>
          <a:p>
            <a:pPr>
              <a:buNone/>
            </a:pPr>
            <a:r>
              <a:rPr lang="en-US" dirty="0"/>
              <a:t>Exit</a:t>
            </a:r>
          </a:p>
          <a:p>
            <a:pPr>
              <a:buNone/>
            </a:pPr>
            <a:r>
              <a:rPr lang="en-US" dirty="0"/>
              <a:t>Step 3: Get list of containers</a:t>
            </a:r>
          </a:p>
          <a:p>
            <a:pPr>
              <a:buNone/>
            </a:pPr>
            <a:r>
              <a:rPr lang="en-US" dirty="0" err="1"/>
              <a:t>Docker</a:t>
            </a:r>
            <a:r>
              <a:rPr lang="en-US" dirty="0"/>
              <a:t> container </a:t>
            </a:r>
            <a:r>
              <a:rPr lang="en-US" dirty="0" err="1"/>
              <a:t>ls</a:t>
            </a:r>
            <a:r>
              <a:rPr lang="en-US" dirty="0"/>
              <a:t>  -a</a:t>
            </a:r>
          </a:p>
          <a:p>
            <a:pPr>
              <a:buNone/>
            </a:pPr>
            <a:r>
              <a:rPr lang="en-US" dirty="0"/>
              <a:t>Step 4: Check the differences using container diff command</a:t>
            </a:r>
          </a:p>
          <a:p>
            <a:pPr>
              <a:buNone/>
            </a:pPr>
            <a:r>
              <a:rPr lang="en-US" dirty="0" err="1"/>
              <a:t>Docker</a:t>
            </a:r>
            <a:r>
              <a:rPr lang="en-US" dirty="0"/>
              <a:t> container diff &lt;</a:t>
            </a:r>
            <a:r>
              <a:rPr lang="en-US" dirty="0" err="1"/>
              <a:t>containerid</a:t>
            </a:r>
            <a:r>
              <a:rPr lang="en-US" dirty="0"/>
              <a:t>&gt;</a:t>
            </a:r>
          </a:p>
          <a:p>
            <a:pPr>
              <a:buNone/>
            </a:pPr>
            <a:r>
              <a:rPr lang="en-US" dirty="0"/>
              <a:t>Step 5: Create an image using commit</a:t>
            </a:r>
          </a:p>
          <a:p>
            <a:pPr>
              <a:buNone/>
            </a:pPr>
            <a:r>
              <a:rPr lang="en-US" dirty="0" err="1"/>
              <a:t>docker</a:t>
            </a:r>
            <a:r>
              <a:rPr lang="en-US" dirty="0"/>
              <a:t> container commit CONTAINER_ID</a:t>
            </a:r>
          </a:p>
          <a:p>
            <a:pPr>
              <a:buNone/>
            </a:pPr>
            <a:r>
              <a:rPr lang="en-US" dirty="0"/>
              <a:t>Step 6:  Check list of available images</a:t>
            </a:r>
          </a:p>
          <a:p>
            <a:pPr>
              <a:buNone/>
            </a:pPr>
            <a:r>
              <a:rPr lang="en-US" dirty="0" err="1"/>
              <a:t>Docker</a:t>
            </a:r>
            <a:r>
              <a:rPr lang="en-US" dirty="0"/>
              <a:t> image </a:t>
            </a:r>
            <a:r>
              <a:rPr lang="en-US" dirty="0" err="1"/>
              <a:t>ls</a:t>
            </a:r>
            <a:endParaRPr lang="en-US" dirty="0"/>
          </a:p>
          <a:p>
            <a:pPr>
              <a:buNone/>
            </a:pPr>
            <a:r>
              <a:rPr lang="en-US" dirty="0"/>
              <a:t>Step 7: Tag the image</a:t>
            </a:r>
          </a:p>
          <a:p>
            <a:pPr>
              <a:buNone/>
            </a:pPr>
            <a:r>
              <a:rPr lang="de-DE" dirty="0"/>
              <a:t>docker image tag &lt;IMAGE_ID&gt; ourfiglet </a:t>
            </a:r>
          </a:p>
          <a:p>
            <a:pPr>
              <a:buNone/>
            </a:pPr>
            <a:r>
              <a:rPr lang="de-DE" dirty="0"/>
              <a:t>docker image ls</a:t>
            </a:r>
          </a:p>
          <a:p>
            <a:pPr>
              <a:buNone/>
            </a:pPr>
            <a:r>
              <a:rPr lang="de-DE" dirty="0"/>
              <a:t>Step 8: Create container from new image</a:t>
            </a:r>
          </a:p>
          <a:p>
            <a:pPr>
              <a:buNone/>
            </a:pPr>
            <a:r>
              <a:rPr lang="de-DE" dirty="0"/>
              <a:t>Docker container run ourfiglet figlet hello world</a:t>
            </a:r>
            <a:endParaRPr lang="en-US" dirty="0"/>
          </a:p>
        </p:txBody>
      </p:sp>
      <p:pic>
        <p:nvPicPr>
          <p:cNvPr id="1026" name="Picture 2"/>
          <p:cNvPicPr>
            <a:picLocks noChangeAspect="1" noChangeArrowheads="1"/>
          </p:cNvPicPr>
          <p:nvPr/>
        </p:nvPicPr>
        <p:blipFill>
          <a:blip r:embed="rId2"/>
          <a:srcRect/>
          <a:stretch>
            <a:fillRect/>
          </a:stretch>
        </p:blipFill>
        <p:spPr bwMode="auto">
          <a:xfrm>
            <a:off x="5458257" y="4861213"/>
            <a:ext cx="6429375" cy="1485900"/>
          </a:xfrm>
          <a:prstGeom prst="rect">
            <a:avLst/>
          </a:prstGeom>
          <a:noFill/>
          <a:ln w="9525">
            <a:noFill/>
            <a:miter lim="800000"/>
            <a:headEnd/>
            <a:tailEnd/>
          </a:ln>
          <a:effectLst/>
        </p:spPr>
      </p:pic>
      <p:sp>
        <p:nvSpPr>
          <p:cNvPr id="1028" name="AutoShape 4" descr="commit container to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commit container to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commit container to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4" name="AutoShape 10" descr="commit container to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6" name="AutoShape 12" descr="commit container to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7" name="Picture 13"/>
          <p:cNvPicPr>
            <a:picLocks noChangeAspect="1" noChangeArrowheads="1"/>
          </p:cNvPicPr>
          <p:nvPr/>
        </p:nvPicPr>
        <p:blipFill>
          <a:blip r:embed="rId3"/>
          <a:srcRect/>
          <a:stretch>
            <a:fillRect/>
          </a:stretch>
        </p:blipFill>
        <p:spPr bwMode="auto">
          <a:xfrm>
            <a:off x="5461289" y="1535690"/>
            <a:ext cx="6229350" cy="303847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US" dirty="0" err="1">
                <a:solidFill>
                  <a:srgbClr val="0070C0"/>
                </a:solidFill>
              </a:rPr>
              <a:t>dockerfile</a:t>
            </a:r>
            <a:r>
              <a:rPr lang="en-US" dirty="0">
                <a:solidFill>
                  <a:srgbClr val="0070C0"/>
                </a:solidFill>
              </a:rPr>
              <a:t> commands</a:t>
            </a:r>
          </a:p>
        </p:txBody>
      </p:sp>
      <p:sp>
        <p:nvSpPr>
          <p:cNvPr id="4" name="Rectangle 1"/>
          <p:cNvSpPr>
            <a:spLocks noGrp="1" noChangeArrowheads="1"/>
          </p:cNvSpPr>
          <p:nvPr>
            <p:ph idx="1"/>
          </p:nvPr>
        </p:nvSpPr>
        <p:spPr bwMode="auto">
          <a:xfrm>
            <a:off x="779003" y="1205523"/>
            <a:ext cx="11285177" cy="400110"/>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55555"/>
                </a:solidFill>
                <a:effectLst/>
                <a:latin typeface="-apple-system"/>
              </a:rPr>
              <a:t>Common </a:t>
            </a:r>
            <a:r>
              <a:rPr kumimoji="0" lang="en-US" altLang="en-US" sz="2000" b="0" i="0" u="none" strike="noStrike" cap="none" normalizeH="0" baseline="0" dirty="0" err="1">
                <a:ln>
                  <a:noFill/>
                </a:ln>
                <a:solidFill>
                  <a:srgbClr val="555555"/>
                </a:solidFill>
                <a:effectLst/>
                <a:latin typeface="-apple-system"/>
              </a:rPr>
              <a:t>Dockerfile</a:t>
            </a:r>
            <a:r>
              <a:rPr kumimoji="0" lang="en-US" altLang="en-US" sz="2000" b="0" i="0" u="none" strike="noStrike" cap="none" normalizeH="0" baseline="0" dirty="0">
                <a:ln>
                  <a:noFill/>
                </a:ln>
                <a:solidFill>
                  <a:srgbClr val="555555"/>
                </a:solidFill>
                <a:effectLst/>
                <a:latin typeface="-apple-system"/>
              </a:rPr>
              <a:t> instructions start with </a:t>
            </a:r>
            <a:r>
              <a:rPr kumimoji="0" lang="en-US" altLang="en-US" sz="2000" b="0" i="0" u="none" strike="noStrike" cap="none" normalizeH="0" baseline="0" dirty="0">
                <a:ln>
                  <a:noFill/>
                </a:ln>
                <a:solidFill>
                  <a:srgbClr val="00B0F0"/>
                </a:solidFill>
                <a:effectLst/>
                <a:latin typeface="Courier New" panose="02070309020205020404" pitchFamily="49" charset="0"/>
                <a:cs typeface="Courier New" panose="02070309020205020404" pitchFamily="49" charset="0"/>
              </a:rPr>
              <a:t>RUN</a:t>
            </a:r>
            <a:r>
              <a:rPr kumimoji="0" lang="en-US" altLang="en-US" sz="2000" b="0" i="0" u="none" strike="noStrike" cap="none" normalizeH="0" baseline="0" dirty="0">
                <a:ln>
                  <a:noFill/>
                </a:ln>
                <a:solidFill>
                  <a:srgbClr val="00B0F0"/>
                </a:solidFill>
                <a:effectLst/>
                <a:latin typeface="-apple-system"/>
              </a:rPr>
              <a:t>, </a:t>
            </a:r>
            <a:r>
              <a:rPr kumimoji="0" lang="en-US" altLang="en-US" sz="2000" b="0" i="0" u="none" strike="noStrike" cap="none" normalizeH="0" baseline="0" dirty="0">
                <a:ln>
                  <a:noFill/>
                </a:ln>
                <a:solidFill>
                  <a:srgbClr val="00B0F0"/>
                </a:solidFill>
                <a:effectLst/>
                <a:latin typeface="Courier New" panose="02070309020205020404" pitchFamily="49" charset="0"/>
                <a:cs typeface="Courier New" panose="02070309020205020404" pitchFamily="49" charset="0"/>
              </a:rPr>
              <a:t>ENV</a:t>
            </a:r>
            <a:r>
              <a:rPr kumimoji="0" lang="en-US" altLang="en-US" sz="2000" b="0" i="0" u="none" strike="noStrike" cap="none" normalizeH="0" baseline="0" dirty="0">
                <a:ln>
                  <a:noFill/>
                </a:ln>
                <a:solidFill>
                  <a:srgbClr val="00B0F0"/>
                </a:solidFill>
                <a:effectLst/>
                <a:latin typeface="-apple-system"/>
              </a:rPr>
              <a:t>, </a:t>
            </a:r>
            <a:r>
              <a:rPr kumimoji="0" lang="en-US" altLang="en-US" sz="2000" b="0" i="0" u="none" strike="noStrike" cap="none" normalizeH="0" baseline="0" dirty="0">
                <a:ln>
                  <a:noFill/>
                </a:ln>
                <a:solidFill>
                  <a:srgbClr val="00B0F0"/>
                </a:solidFill>
                <a:effectLst/>
                <a:latin typeface="Courier New" panose="02070309020205020404" pitchFamily="49" charset="0"/>
                <a:cs typeface="Courier New" panose="02070309020205020404" pitchFamily="49" charset="0"/>
              </a:rPr>
              <a:t>FROM</a:t>
            </a:r>
            <a:r>
              <a:rPr kumimoji="0" lang="en-US" altLang="en-US" sz="2000" b="0" i="0" u="none" strike="noStrike" cap="none" normalizeH="0" baseline="0" dirty="0">
                <a:ln>
                  <a:noFill/>
                </a:ln>
                <a:solidFill>
                  <a:srgbClr val="00B0F0"/>
                </a:solidFill>
                <a:effectLst/>
                <a:latin typeface="-apple-system"/>
              </a:rPr>
              <a:t>, </a:t>
            </a:r>
            <a:r>
              <a:rPr kumimoji="0" lang="en-US" altLang="en-US" sz="2000" b="0" i="0" u="none" strike="noStrike" cap="none" normalizeH="0" baseline="0" dirty="0">
                <a:ln>
                  <a:noFill/>
                </a:ln>
                <a:solidFill>
                  <a:srgbClr val="00B0F0"/>
                </a:solidFill>
                <a:effectLst/>
                <a:latin typeface="Courier New" panose="02070309020205020404" pitchFamily="49" charset="0"/>
                <a:cs typeface="Courier New" panose="02070309020205020404" pitchFamily="49" charset="0"/>
              </a:rPr>
              <a:t>MAINTAINER</a:t>
            </a:r>
            <a:r>
              <a:rPr kumimoji="0" lang="en-US" altLang="en-US" sz="2000" b="0" i="0" u="none" strike="noStrike" cap="none" normalizeH="0" baseline="0" dirty="0">
                <a:ln>
                  <a:noFill/>
                </a:ln>
                <a:solidFill>
                  <a:srgbClr val="00B0F0"/>
                </a:solidFill>
                <a:effectLst/>
                <a:latin typeface="-apple-system"/>
              </a:rPr>
              <a:t>, </a:t>
            </a:r>
            <a:r>
              <a:rPr kumimoji="0" lang="en-US" altLang="en-US" sz="2000" b="0" i="0" u="none" strike="noStrike" cap="none" normalizeH="0" baseline="0" dirty="0">
                <a:ln>
                  <a:noFill/>
                </a:ln>
                <a:solidFill>
                  <a:srgbClr val="00B0F0"/>
                </a:solidFill>
                <a:effectLst/>
                <a:latin typeface="Courier New" panose="02070309020205020404" pitchFamily="49" charset="0"/>
                <a:cs typeface="Courier New" panose="02070309020205020404" pitchFamily="49" charset="0"/>
              </a:rPr>
              <a:t>ADD</a:t>
            </a:r>
            <a:r>
              <a:rPr kumimoji="0" lang="en-US" altLang="en-US" sz="2000" b="0" i="0" u="none" strike="noStrike" cap="none" normalizeH="0" baseline="0" dirty="0">
                <a:ln>
                  <a:noFill/>
                </a:ln>
                <a:solidFill>
                  <a:srgbClr val="555555"/>
                </a:solidFill>
                <a:effectLst/>
                <a:latin typeface="-apple-system"/>
              </a:rPr>
              <a:t>, and </a:t>
            </a:r>
            <a:r>
              <a:rPr kumimoji="0" lang="en-US" altLang="en-US" sz="2000" b="0" i="0" u="none" strike="noStrike" cap="none" normalizeH="0" baseline="0" dirty="0">
                <a:ln>
                  <a:noFill/>
                </a:ln>
                <a:solidFill>
                  <a:srgbClr val="00B0F0"/>
                </a:solidFill>
                <a:effectLst/>
                <a:latin typeface="Courier New" panose="02070309020205020404" pitchFamily="49" charset="0"/>
                <a:cs typeface="Courier New" panose="02070309020205020404" pitchFamily="49" charset="0"/>
              </a:rPr>
              <a:t>CMD</a:t>
            </a:r>
            <a:r>
              <a:rPr kumimoji="0" lang="en-US" altLang="en-US" sz="2000" b="0" i="0" u="none" strike="noStrike" cap="none" normalizeH="0" baseline="0" dirty="0">
                <a:ln>
                  <a:noFill/>
                </a:ln>
                <a:solidFill>
                  <a:srgbClr val="00B0F0"/>
                </a:solidFill>
                <a:effectLst/>
                <a:latin typeface="-apple-system"/>
              </a:rPr>
              <a:t>, </a:t>
            </a:r>
            <a:r>
              <a:rPr kumimoji="0" lang="en-US" altLang="en-US" sz="2000" b="0" i="0" u="none" strike="noStrike" cap="none" normalizeH="0" baseline="0" dirty="0">
                <a:ln>
                  <a:noFill/>
                </a:ln>
                <a:solidFill>
                  <a:srgbClr val="555555"/>
                </a:solidFill>
                <a:effectLst/>
                <a:latin typeface="-apple-system"/>
              </a:rPr>
              <a:t>among others.</a:t>
            </a:r>
            <a:r>
              <a:rPr kumimoji="0" lang="en-US" altLang="en-US" sz="2000" b="0" i="0" u="none" strike="noStrike" cap="none" normalizeH="0" baseline="0" dirty="0">
                <a:ln>
                  <a:noFill/>
                </a:ln>
                <a:solidFill>
                  <a:schemeClr val="tx1"/>
                </a:solidFill>
                <a:effectLst/>
              </a:rPr>
              <a:t> </a:t>
            </a:r>
          </a:p>
        </p:txBody>
      </p:sp>
      <p:sp>
        <p:nvSpPr>
          <p:cNvPr id="5" name="TextBox 4"/>
          <p:cNvSpPr txBox="1"/>
          <p:nvPr/>
        </p:nvSpPr>
        <p:spPr>
          <a:xfrm>
            <a:off x="838201" y="1799303"/>
            <a:ext cx="4839928" cy="3970318"/>
          </a:xfrm>
          <a:prstGeom prst="rect">
            <a:avLst/>
          </a:prstGeom>
          <a:noFill/>
        </p:spPr>
        <p:txBody>
          <a:bodyPr wrap="square" rtlCol="0">
            <a:spAutoFit/>
          </a:bodyPr>
          <a:lstStyle/>
          <a:p>
            <a:pPr marL="285750" indent="-285750">
              <a:buFont typeface="Wingdings" panose="05000000000000000000" pitchFamily="2" charset="2"/>
              <a:buChar char="Ø"/>
            </a:pPr>
            <a:r>
              <a:rPr lang="en-US" dirty="0"/>
              <a:t>A </a:t>
            </a:r>
            <a:r>
              <a:rPr lang="en-US" dirty="0" err="1"/>
              <a:t>Dockerfile</a:t>
            </a:r>
            <a:r>
              <a:rPr lang="en-US" dirty="0"/>
              <a:t> </a:t>
            </a:r>
            <a:r>
              <a:rPr lang="en-US" dirty="0">
                <a:solidFill>
                  <a:srgbClr val="FF0000"/>
                </a:solidFill>
              </a:rPr>
              <a:t>must start with a </a:t>
            </a:r>
            <a:r>
              <a:rPr lang="en-US" dirty="0">
                <a:solidFill>
                  <a:srgbClr val="00B0F0"/>
                </a:solidFill>
              </a:rPr>
              <a:t>FROM </a:t>
            </a:r>
            <a:r>
              <a:rPr lang="en-US" dirty="0"/>
              <a:t>instruction. FROM is used to specify the base image that is used for container</a:t>
            </a:r>
          </a:p>
          <a:p>
            <a:pPr marL="285750" indent="-285750">
              <a:buFont typeface="Wingdings" panose="05000000000000000000" pitchFamily="2" charset="2"/>
              <a:buChar char="Ø"/>
            </a:pPr>
            <a:r>
              <a:rPr lang="en-US" dirty="0">
                <a:solidFill>
                  <a:srgbClr val="0070C0"/>
                </a:solidFill>
              </a:rPr>
              <a:t>ENV</a:t>
            </a:r>
            <a:r>
              <a:rPr lang="en-US" dirty="0"/>
              <a:t> is used to create and export Environment variables</a:t>
            </a:r>
          </a:p>
          <a:p>
            <a:pPr marL="285750" indent="-285750">
              <a:buFont typeface="Wingdings" panose="05000000000000000000" pitchFamily="2" charset="2"/>
              <a:buChar char="Ø"/>
            </a:pPr>
            <a:r>
              <a:rPr lang="en-US" dirty="0">
                <a:solidFill>
                  <a:srgbClr val="0070C0"/>
                </a:solidFill>
              </a:rPr>
              <a:t>MAINTAINER</a:t>
            </a:r>
            <a:r>
              <a:rPr lang="en-US" dirty="0"/>
              <a:t> is for storing information about the maintainer of the image/App</a:t>
            </a:r>
          </a:p>
          <a:p>
            <a:pPr marL="285750" indent="-285750">
              <a:buFont typeface="Wingdings" panose="05000000000000000000" pitchFamily="2" charset="2"/>
              <a:buChar char="Ø"/>
            </a:pPr>
            <a:r>
              <a:rPr lang="en-US" dirty="0">
                <a:solidFill>
                  <a:srgbClr val="0070C0"/>
                </a:solidFill>
              </a:rPr>
              <a:t>ADD</a:t>
            </a:r>
            <a:r>
              <a:rPr lang="en-US" dirty="0"/>
              <a:t> is used to add files and folders to local file system of the container</a:t>
            </a:r>
          </a:p>
          <a:p>
            <a:pPr marL="285750" indent="-285750">
              <a:buFont typeface="Wingdings" panose="05000000000000000000" pitchFamily="2" charset="2"/>
              <a:buChar char="Ø"/>
            </a:pPr>
            <a:r>
              <a:rPr lang="en-US" dirty="0">
                <a:solidFill>
                  <a:srgbClr val="0070C0"/>
                </a:solidFill>
              </a:rPr>
              <a:t>CMD</a:t>
            </a:r>
            <a:r>
              <a:rPr lang="en-US" dirty="0"/>
              <a:t> is used to execute local commands in the container</a:t>
            </a:r>
          </a:p>
          <a:p>
            <a:pPr marL="285750" indent="-285750">
              <a:buFont typeface="Wingdings" panose="05000000000000000000" pitchFamily="2" charset="2"/>
              <a:buChar char="Ø"/>
            </a:pPr>
            <a:r>
              <a:rPr lang="en-US" dirty="0">
                <a:solidFill>
                  <a:srgbClr val="0070C0"/>
                </a:solidFill>
              </a:rPr>
              <a:t>RUN </a:t>
            </a:r>
            <a:r>
              <a:rPr lang="en-US" dirty="0"/>
              <a:t>is used to execute any commands in a new layer on top of the current image and commit the results</a:t>
            </a:r>
          </a:p>
        </p:txBody>
      </p:sp>
      <p:sp>
        <p:nvSpPr>
          <p:cNvPr id="18" name="Rectangle 17"/>
          <p:cNvSpPr/>
          <p:nvPr/>
        </p:nvSpPr>
        <p:spPr>
          <a:xfrm>
            <a:off x="6421591" y="1741384"/>
            <a:ext cx="1976438" cy="369332"/>
          </a:xfrm>
          <a:prstGeom prst="rect">
            <a:avLst/>
          </a:prstGeom>
        </p:spPr>
        <p:txBody>
          <a:bodyPr wrap="none">
            <a:spAutoFit/>
          </a:bodyPr>
          <a:lstStyle/>
          <a:p>
            <a:r>
              <a:rPr lang="en-US" dirty="0" err="1"/>
              <a:t>Dockerfile</a:t>
            </a:r>
            <a:r>
              <a:rPr lang="en-US" dirty="0"/>
              <a:t> Example</a:t>
            </a:r>
          </a:p>
        </p:txBody>
      </p:sp>
      <p:pic>
        <p:nvPicPr>
          <p:cNvPr id="19" name="Picture 18"/>
          <p:cNvPicPr>
            <a:picLocks noChangeAspect="1"/>
          </p:cNvPicPr>
          <p:nvPr/>
        </p:nvPicPr>
        <p:blipFill>
          <a:blip r:embed="rId2"/>
          <a:stretch>
            <a:fillRect/>
          </a:stretch>
        </p:blipFill>
        <p:spPr>
          <a:xfrm>
            <a:off x="5879518" y="2088484"/>
            <a:ext cx="6256968" cy="4769515"/>
          </a:xfrm>
          <a:prstGeom prst="rect">
            <a:avLst/>
          </a:prstGeom>
        </p:spPr>
      </p:pic>
    </p:spTree>
    <p:extLst>
      <p:ext uri="{BB962C8B-B14F-4D97-AF65-F5344CB8AC3E}">
        <p14:creationId xmlns:p14="http://schemas.microsoft.com/office/powerpoint/2010/main" val="271081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Create Image for Node.js</a:t>
            </a:r>
          </a:p>
        </p:txBody>
      </p:sp>
      <p:pic>
        <p:nvPicPr>
          <p:cNvPr id="52226" name="Picture 2"/>
          <p:cNvPicPr>
            <a:picLocks noChangeAspect="1" noChangeArrowheads="1"/>
          </p:cNvPicPr>
          <p:nvPr/>
        </p:nvPicPr>
        <p:blipFill>
          <a:blip r:embed="rId2"/>
          <a:srcRect/>
          <a:stretch>
            <a:fillRect/>
          </a:stretch>
        </p:blipFill>
        <p:spPr bwMode="auto">
          <a:xfrm>
            <a:off x="851622" y="1637001"/>
            <a:ext cx="6276975" cy="4276725"/>
          </a:xfrm>
          <a:prstGeom prst="rect">
            <a:avLst/>
          </a:prstGeom>
          <a:noFill/>
          <a:ln w="9525">
            <a:noFill/>
            <a:miter lim="800000"/>
            <a:headEnd/>
            <a:tailEnd/>
          </a:ln>
          <a:effectLst/>
        </p:spPr>
      </p:pic>
      <p:sp>
        <p:nvSpPr>
          <p:cNvPr id="5" name="TextBox 4"/>
          <p:cNvSpPr txBox="1"/>
          <p:nvPr/>
        </p:nvSpPr>
        <p:spPr>
          <a:xfrm>
            <a:off x="7509164" y="1454727"/>
            <a:ext cx="3237809" cy="646331"/>
          </a:xfrm>
          <a:prstGeom prst="rect">
            <a:avLst/>
          </a:prstGeom>
          <a:noFill/>
        </p:spPr>
        <p:txBody>
          <a:bodyPr wrap="none" rtlCol="0">
            <a:spAutoFit/>
          </a:bodyPr>
          <a:lstStyle/>
          <a:p>
            <a:r>
              <a:rPr lang="en-US" dirty="0"/>
              <a:t>Step 1: Create index.js as follows</a:t>
            </a:r>
          </a:p>
          <a:p>
            <a:endParaRPr lang="en-US" dirty="0"/>
          </a:p>
        </p:txBody>
      </p:sp>
      <p:pic>
        <p:nvPicPr>
          <p:cNvPr id="52227" name="Picture 3"/>
          <p:cNvPicPr>
            <a:picLocks noChangeAspect="1" noChangeArrowheads="1"/>
          </p:cNvPicPr>
          <p:nvPr/>
        </p:nvPicPr>
        <p:blipFill>
          <a:blip r:embed="rId3"/>
          <a:srcRect/>
          <a:stretch>
            <a:fillRect/>
          </a:stretch>
        </p:blipFill>
        <p:spPr bwMode="auto">
          <a:xfrm>
            <a:off x="8359054" y="1829234"/>
            <a:ext cx="2733675" cy="733425"/>
          </a:xfrm>
          <a:prstGeom prst="rect">
            <a:avLst/>
          </a:prstGeom>
          <a:noFill/>
          <a:ln w="9525">
            <a:noFill/>
            <a:miter lim="800000"/>
            <a:headEnd/>
            <a:tailEnd/>
          </a:ln>
          <a:effectLst/>
        </p:spPr>
      </p:pic>
      <p:sp>
        <p:nvSpPr>
          <p:cNvPr id="7" name="TextBox 6"/>
          <p:cNvSpPr txBox="1"/>
          <p:nvPr/>
        </p:nvSpPr>
        <p:spPr>
          <a:xfrm>
            <a:off x="7620000" y="2840182"/>
            <a:ext cx="4259499" cy="369332"/>
          </a:xfrm>
          <a:prstGeom prst="rect">
            <a:avLst/>
          </a:prstGeom>
          <a:noFill/>
        </p:spPr>
        <p:txBody>
          <a:bodyPr wrap="none" rtlCol="0">
            <a:spAutoFit/>
          </a:bodyPr>
          <a:lstStyle/>
          <a:p>
            <a:r>
              <a:rPr lang="en-US" dirty="0"/>
              <a:t>Step 2: Create </a:t>
            </a:r>
            <a:r>
              <a:rPr lang="en-US" dirty="0" err="1"/>
              <a:t>Dockerfile</a:t>
            </a:r>
            <a:r>
              <a:rPr lang="en-US" dirty="0"/>
              <a:t> in the same folder</a:t>
            </a:r>
          </a:p>
        </p:txBody>
      </p:sp>
      <p:pic>
        <p:nvPicPr>
          <p:cNvPr id="52228" name="Picture 4"/>
          <p:cNvPicPr>
            <a:picLocks noChangeAspect="1" noChangeArrowheads="1"/>
          </p:cNvPicPr>
          <p:nvPr/>
        </p:nvPicPr>
        <p:blipFill>
          <a:blip r:embed="rId4"/>
          <a:srcRect/>
          <a:stretch>
            <a:fillRect/>
          </a:stretch>
        </p:blipFill>
        <p:spPr bwMode="auto">
          <a:xfrm>
            <a:off x="8485044" y="3209059"/>
            <a:ext cx="2952750" cy="1104900"/>
          </a:xfrm>
          <a:prstGeom prst="rect">
            <a:avLst/>
          </a:prstGeom>
          <a:noFill/>
          <a:ln w="9525">
            <a:noFill/>
            <a:miter lim="800000"/>
            <a:headEnd/>
            <a:tailEnd/>
          </a:ln>
          <a:effectLst/>
        </p:spPr>
      </p:pic>
      <p:sp>
        <p:nvSpPr>
          <p:cNvPr id="9" name="TextBox 8"/>
          <p:cNvSpPr txBox="1"/>
          <p:nvPr/>
        </p:nvSpPr>
        <p:spPr>
          <a:xfrm>
            <a:off x="7689270" y="4350372"/>
            <a:ext cx="3481402" cy="646331"/>
          </a:xfrm>
          <a:prstGeom prst="rect">
            <a:avLst/>
          </a:prstGeom>
          <a:noFill/>
        </p:spPr>
        <p:txBody>
          <a:bodyPr wrap="none" rtlCol="0">
            <a:spAutoFit/>
          </a:bodyPr>
          <a:lstStyle/>
          <a:p>
            <a:r>
              <a:rPr lang="en-US" dirty="0"/>
              <a:t>Step 3: Run </a:t>
            </a:r>
            <a:r>
              <a:rPr lang="en-US" dirty="0" err="1"/>
              <a:t>Docker</a:t>
            </a:r>
            <a:r>
              <a:rPr lang="en-US" dirty="0"/>
              <a:t> build command</a:t>
            </a:r>
          </a:p>
          <a:p>
            <a:r>
              <a:rPr lang="en-US" dirty="0" err="1"/>
              <a:t>docker</a:t>
            </a:r>
            <a:r>
              <a:rPr lang="en-US" dirty="0"/>
              <a:t> image build -t hello:v0.1 . </a:t>
            </a:r>
          </a:p>
        </p:txBody>
      </p:sp>
      <p:sp>
        <p:nvSpPr>
          <p:cNvPr id="11" name="TextBox 10"/>
          <p:cNvSpPr txBox="1"/>
          <p:nvPr/>
        </p:nvSpPr>
        <p:spPr>
          <a:xfrm>
            <a:off x="7758540" y="5043117"/>
            <a:ext cx="3943515" cy="646331"/>
          </a:xfrm>
          <a:prstGeom prst="rect">
            <a:avLst/>
          </a:prstGeom>
          <a:noFill/>
        </p:spPr>
        <p:txBody>
          <a:bodyPr wrap="none" rtlCol="0">
            <a:spAutoFit/>
          </a:bodyPr>
          <a:lstStyle/>
          <a:p>
            <a:r>
              <a:rPr lang="en-US" dirty="0"/>
              <a:t>Step 4: Create container from the image</a:t>
            </a:r>
          </a:p>
          <a:p>
            <a:r>
              <a:rPr lang="en-US" dirty="0" err="1"/>
              <a:t>docker</a:t>
            </a:r>
            <a:r>
              <a:rPr lang="en-US" dirty="0"/>
              <a:t> container run hello:v0.1</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243"/>
          </a:xfrm>
        </p:spPr>
        <p:txBody>
          <a:bodyPr/>
          <a:lstStyle/>
          <a:p>
            <a:r>
              <a:rPr lang="en-US" dirty="0">
                <a:solidFill>
                  <a:schemeClr val="accent1"/>
                </a:solidFill>
              </a:rPr>
              <a:t>Automate</a:t>
            </a:r>
            <a:r>
              <a:rPr lang="en-US" dirty="0"/>
              <a:t> Docker Build</a:t>
            </a:r>
          </a:p>
        </p:txBody>
      </p:sp>
      <p:pic>
        <p:nvPicPr>
          <p:cNvPr id="1026" name="Picture 2" descr="Docker Hub Work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7469" y="1879037"/>
            <a:ext cx="5617291" cy="492169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406877" y="5619135"/>
            <a:ext cx="8568813" cy="855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Automate Docker build from </a:t>
            </a:r>
            <a:r>
              <a:rPr lang="en-US" dirty="0" err="1"/>
              <a:t>Git</a:t>
            </a:r>
            <a:endParaRPr lang="en-US" dirty="0"/>
          </a:p>
        </p:txBody>
      </p:sp>
    </p:spTree>
    <p:extLst>
      <p:ext uri="{BB962C8B-B14F-4D97-AF65-F5344CB8AC3E}">
        <p14:creationId xmlns:p14="http://schemas.microsoft.com/office/powerpoint/2010/main" val="4125428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8991"/>
          </a:xfrm>
        </p:spPr>
        <p:txBody>
          <a:bodyPr/>
          <a:lstStyle/>
          <a:p>
            <a:r>
              <a:rPr lang="en-US" dirty="0"/>
              <a:t>The </a:t>
            </a:r>
            <a:r>
              <a:rPr lang="en-US" dirty="0">
                <a:solidFill>
                  <a:schemeClr val="accent1"/>
                </a:solidFill>
              </a:rPr>
              <a:t>swarm</a:t>
            </a:r>
            <a:r>
              <a:rPr lang="en-US" dirty="0"/>
              <a:t> mode</a:t>
            </a:r>
          </a:p>
        </p:txBody>
      </p:sp>
      <p:pic>
        <p:nvPicPr>
          <p:cNvPr id="2050" name="Picture 2" descr="Image result for docker swarm mod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75199" y="986349"/>
            <a:ext cx="2343150" cy="19526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94968" y="1522045"/>
            <a:ext cx="8583562" cy="830997"/>
          </a:xfrm>
          <a:prstGeom prst="rect">
            <a:avLst/>
          </a:prstGeom>
          <a:noFill/>
        </p:spPr>
        <p:txBody>
          <a:bodyPr wrap="square" rtlCol="0">
            <a:spAutoFit/>
          </a:bodyPr>
          <a:lstStyle/>
          <a:p>
            <a:r>
              <a:rPr lang="en-US" sz="2400" dirty="0"/>
              <a:t>Docker swarm mode is a native clustering engine that allows you to create and manage swarm clusters</a:t>
            </a:r>
          </a:p>
        </p:txBody>
      </p:sp>
      <p:sp>
        <p:nvSpPr>
          <p:cNvPr id="6" name="TextBox 5"/>
          <p:cNvSpPr txBox="1"/>
          <p:nvPr/>
        </p:nvSpPr>
        <p:spPr>
          <a:xfrm>
            <a:off x="344131" y="2382367"/>
            <a:ext cx="8583562" cy="830997"/>
          </a:xfrm>
          <a:prstGeom prst="rect">
            <a:avLst/>
          </a:prstGeom>
          <a:noFill/>
        </p:spPr>
        <p:txBody>
          <a:bodyPr wrap="square" rtlCol="0">
            <a:spAutoFit/>
          </a:bodyPr>
          <a:lstStyle/>
          <a:p>
            <a:r>
              <a:rPr lang="en-US" sz="2400" dirty="0"/>
              <a:t>We can deploy services to cluster for load balancing and fault tolerance</a:t>
            </a:r>
          </a:p>
        </p:txBody>
      </p:sp>
      <p:pic>
        <p:nvPicPr>
          <p:cNvPr id="2052" name="Picture 4" descr="Image result for docker swarm mo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131" y="3270401"/>
            <a:ext cx="6076950" cy="34194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481919" y="3511293"/>
            <a:ext cx="4891548" cy="830997"/>
          </a:xfrm>
          <a:prstGeom prst="rect">
            <a:avLst/>
          </a:prstGeom>
          <a:noFill/>
        </p:spPr>
        <p:txBody>
          <a:bodyPr wrap="square" rtlCol="0">
            <a:spAutoFit/>
          </a:bodyPr>
          <a:lstStyle/>
          <a:p>
            <a:r>
              <a:rPr lang="en-US" sz="2400" dirty="0"/>
              <a:t>Swarm is a cluster of </a:t>
            </a:r>
            <a:r>
              <a:rPr lang="en-US" sz="2400" dirty="0" err="1"/>
              <a:t>docker</a:t>
            </a:r>
            <a:r>
              <a:rPr lang="en-US" sz="2400" dirty="0"/>
              <a:t> engines or nodes on which deploy services</a:t>
            </a:r>
          </a:p>
        </p:txBody>
      </p:sp>
      <p:sp>
        <p:nvSpPr>
          <p:cNvPr id="9" name="TextBox 8"/>
          <p:cNvSpPr txBox="1"/>
          <p:nvPr/>
        </p:nvSpPr>
        <p:spPr>
          <a:xfrm>
            <a:off x="6481919" y="4333806"/>
            <a:ext cx="4891548" cy="830997"/>
          </a:xfrm>
          <a:prstGeom prst="rect">
            <a:avLst/>
          </a:prstGeom>
          <a:noFill/>
        </p:spPr>
        <p:txBody>
          <a:bodyPr wrap="square" rtlCol="0">
            <a:spAutoFit/>
          </a:bodyPr>
          <a:lstStyle/>
          <a:p>
            <a:r>
              <a:rPr lang="en-US" sz="2400" dirty="0"/>
              <a:t>A </a:t>
            </a:r>
            <a:r>
              <a:rPr lang="en-US" sz="2400" dirty="0">
                <a:solidFill>
                  <a:srgbClr val="FF0000"/>
                </a:solidFill>
              </a:rPr>
              <a:t>node</a:t>
            </a:r>
            <a:r>
              <a:rPr lang="en-US" sz="2400" dirty="0"/>
              <a:t> is an instance of Docker engine participating in the </a:t>
            </a:r>
            <a:r>
              <a:rPr lang="en-US" sz="2400" dirty="0">
                <a:solidFill>
                  <a:schemeClr val="accent1"/>
                </a:solidFill>
              </a:rPr>
              <a:t>swarm</a:t>
            </a:r>
          </a:p>
        </p:txBody>
      </p:sp>
      <p:sp>
        <p:nvSpPr>
          <p:cNvPr id="10" name="TextBox 9"/>
          <p:cNvSpPr txBox="1"/>
          <p:nvPr/>
        </p:nvSpPr>
        <p:spPr>
          <a:xfrm>
            <a:off x="6545831" y="5208878"/>
            <a:ext cx="4891548" cy="1200329"/>
          </a:xfrm>
          <a:prstGeom prst="rect">
            <a:avLst/>
          </a:prstGeom>
          <a:noFill/>
        </p:spPr>
        <p:txBody>
          <a:bodyPr wrap="square" rtlCol="0">
            <a:spAutoFit/>
          </a:bodyPr>
          <a:lstStyle/>
          <a:p>
            <a:r>
              <a:rPr lang="en-US" sz="2400" dirty="0"/>
              <a:t>To deploy an application on swarm cluster, we need to submit a service definition to </a:t>
            </a:r>
            <a:r>
              <a:rPr lang="en-US" sz="2400" dirty="0">
                <a:solidFill>
                  <a:srgbClr val="FF0000"/>
                </a:solidFill>
              </a:rPr>
              <a:t>manager node</a:t>
            </a:r>
          </a:p>
        </p:txBody>
      </p:sp>
    </p:spTree>
    <p:extLst>
      <p:ext uri="{BB962C8B-B14F-4D97-AF65-F5344CB8AC3E}">
        <p14:creationId xmlns:p14="http://schemas.microsoft.com/office/powerpoint/2010/main" val="1872733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5" grpId="0"/>
      <p:bldP spid="9"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9873"/>
            <a:ext cx="10515600" cy="1325563"/>
          </a:xfrm>
        </p:spPr>
        <p:txBody>
          <a:bodyPr/>
          <a:lstStyle/>
          <a:p>
            <a:r>
              <a:rPr lang="en-US" dirty="0">
                <a:solidFill>
                  <a:schemeClr val="accent1"/>
                </a:solidFill>
              </a:rPr>
              <a:t>Services</a:t>
            </a:r>
          </a:p>
        </p:txBody>
      </p:sp>
      <p:sp>
        <p:nvSpPr>
          <p:cNvPr id="3" name="Content Placeholder 2"/>
          <p:cNvSpPr>
            <a:spLocks noGrp="1"/>
          </p:cNvSpPr>
          <p:nvPr>
            <p:ph idx="1"/>
          </p:nvPr>
        </p:nvSpPr>
        <p:spPr>
          <a:xfrm>
            <a:off x="838200" y="1825626"/>
            <a:ext cx="10515600" cy="3011846"/>
          </a:xfrm>
        </p:spPr>
        <p:txBody>
          <a:bodyPr/>
          <a:lstStyle/>
          <a:p>
            <a:r>
              <a:rPr lang="en-US" dirty="0"/>
              <a:t>Service is a definition of tasks to execute on the manager or worker nodes</a:t>
            </a:r>
          </a:p>
          <a:p>
            <a:r>
              <a:rPr lang="en-US" dirty="0"/>
              <a:t>When we create service, we specify information about the image to use and which commands to execute inside running containers</a:t>
            </a:r>
          </a:p>
          <a:p>
            <a:r>
              <a:rPr lang="en-US" dirty="0"/>
              <a:t>Service definitions are captured in simple to read manifest or compose file written in </a:t>
            </a:r>
            <a:r>
              <a:rPr lang="en-US" dirty="0" err="1"/>
              <a:t>yml</a:t>
            </a:r>
            <a:r>
              <a:rPr lang="en-US" dirty="0"/>
              <a:t> format</a:t>
            </a:r>
          </a:p>
          <a:p>
            <a:pPr marL="0" indent="0">
              <a:buNone/>
            </a:pPr>
            <a:endParaRPr lang="en-US" dirty="0"/>
          </a:p>
        </p:txBody>
      </p:sp>
    </p:spTree>
    <p:extLst>
      <p:ext uri="{BB962C8B-B14F-4D97-AF65-F5344CB8AC3E}">
        <p14:creationId xmlns:p14="http://schemas.microsoft.com/office/powerpoint/2010/main" val="2440905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3017"/>
          </a:xfrm>
        </p:spPr>
        <p:txBody>
          <a:bodyPr>
            <a:normAutofit fontScale="90000"/>
          </a:bodyPr>
          <a:lstStyle/>
          <a:p>
            <a:r>
              <a:rPr lang="en-US" dirty="0">
                <a:solidFill>
                  <a:schemeClr val="accent1"/>
                </a:solidFill>
              </a:rPr>
              <a:t>Service compose file</a:t>
            </a:r>
          </a:p>
        </p:txBody>
      </p:sp>
      <p:sp>
        <p:nvSpPr>
          <p:cNvPr id="3" name="Content Placeholder 2"/>
          <p:cNvSpPr>
            <a:spLocks noGrp="1"/>
          </p:cNvSpPr>
          <p:nvPr>
            <p:ph idx="1"/>
          </p:nvPr>
        </p:nvSpPr>
        <p:spPr>
          <a:xfrm>
            <a:off x="838200" y="988142"/>
            <a:ext cx="10515600" cy="1032387"/>
          </a:xfrm>
        </p:spPr>
        <p:txBody>
          <a:bodyPr/>
          <a:lstStyle/>
          <a:p>
            <a:pPr marL="0" indent="0">
              <a:buNone/>
            </a:pPr>
            <a:r>
              <a:rPr lang="en-US" dirty="0"/>
              <a:t>A kind of manifest file that defines service and its attributes</a:t>
            </a:r>
          </a:p>
          <a:p>
            <a:pPr marL="0" indent="0">
              <a:buNone/>
            </a:pPr>
            <a:r>
              <a:rPr lang="en-US" dirty="0"/>
              <a:t>It is stored as </a:t>
            </a:r>
            <a:r>
              <a:rPr lang="en-US" dirty="0" err="1"/>
              <a:t>yml</a:t>
            </a:r>
            <a:r>
              <a:rPr lang="en-US" dirty="0"/>
              <a:t> file</a:t>
            </a:r>
          </a:p>
        </p:txBody>
      </p:sp>
      <p:grpSp>
        <p:nvGrpSpPr>
          <p:cNvPr id="20" name="Group 19"/>
          <p:cNvGrpSpPr/>
          <p:nvPr/>
        </p:nvGrpSpPr>
        <p:grpSpPr>
          <a:xfrm>
            <a:off x="1006886" y="2020529"/>
            <a:ext cx="9543319" cy="4054353"/>
            <a:chOff x="1006886" y="2020529"/>
            <a:chExt cx="9543319" cy="4054353"/>
          </a:xfrm>
        </p:grpSpPr>
        <p:pic>
          <p:nvPicPr>
            <p:cNvPr id="4" name="Picture 3"/>
            <p:cNvPicPr>
              <a:picLocks noChangeAspect="1"/>
            </p:cNvPicPr>
            <p:nvPr/>
          </p:nvPicPr>
          <p:blipFill>
            <a:blip r:embed="rId2"/>
            <a:stretch>
              <a:fillRect/>
            </a:stretch>
          </p:blipFill>
          <p:spPr>
            <a:xfrm>
              <a:off x="1006886" y="2020529"/>
              <a:ext cx="5895360" cy="4054353"/>
            </a:xfrm>
            <a:prstGeom prst="rect">
              <a:avLst/>
            </a:prstGeom>
          </p:spPr>
        </p:pic>
        <p:sp>
          <p:nvSpPr>
            <p:cNvPr id="5" name="TextBox 4"/>
            <p:cNvSpPr txBox="1"/>
            <p:nvPr/>
          </p:nvSpPr>
          <p:spPr>
            <a:xfrm>
              <a:off x="7418439" y="2344994"/>
              <a:ext cx="2701702" cy="369332"/>
            </a:xfrm>
            <a:prstGeom prst="rect">
              <a:avLst/>
            </a:prstGeom>
            <a:noFill/>
          </p:spPr>
          <p:txBody>
            <a:bodyPr wrap="none" rtlCol="0">
              <a:spAutoFit/>
            </a:bodyPr>
            <a:lstStyle/>
            <a:p>
              <a:r>
                <a:rPr lang="en-US" dirty="0"/>
                <a:t>Docker image to download</a:t>
              </a:r>
            </a:p>
          </p:txBody>
        </p:sp>
        <p:cxnSp>
          <p:nvCxnSpPr>
            <p:cNvPr id="7" name="Straight Arrow Connector 6"/>
            <p:cNvCxnSpPr>
              <a:stCxn id="5" idx="1"/>
            </p:cNvCxnSpPr>
            <p:nvPr/>
          </p:nvCxnSpPr>
          <p:spPr>
            <a:xfrm flipH="1">
              <a:off x="3954566" y="2529660"/>
              <a:ext cx="3463873" cy="596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172633" y="3043084"/>
              <a:ext cx="2126929" cy="369332"/>
            </a:xfrm>
            <a:prstGeom prst="rect">
              <a:avLst/>
            </a:prstGeom>
            <a:noFill/>
          </p:spPr>
          <p:txBody>
            <a:bodyPr wrap="none" rtlCol="0">
              <a:spAutoFit/>
            </a:bodyPr>
            <a:lstStyle/>
            <a:p>
              <a:r>
                <a:rPr lang="en-US" dirty="0"/>
                <a:t>Number of instances</a:t>
              </a:r>
            </a:p>
          </p:txBody>
        </p:sp>
        <p:cxnSp>
          <p:nvCxnSpPr>
            <p:cNvPr id="10" name="Straight Arrow Connector 9"/>
            <p:cNvCxnSpPr>
              <a:stCxn id="8" idx="1"/>
            </p:cNvCxnSpPr>
            <p:nvPr/>
          </p:nvCxnSpPr>
          <p:spPr>
            <a:xfrm flipH="1">
              <a:off x="2595716" y="3227750"/>
              <a:ext cx="4576917" cy="282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06930" y="3678373"/>
              <a:ext cx="2373342" cy="369332"/>
            </a:xfrm>
            <a:prstGeom prst="rect">
              <a:avLst/>
            </a:prstGeom>
            <a:noFill/>
          </p:spPr>
          <p:txBody>
            <a:bodyPr wrap="none" rtlCol="0">
              <a:spAutoFit/>
            </a:bodyPr>
            <a:lstStyle/>
            <a:p>
              <a:r>
                <a:rPr lang="en-US" dirty="0"/>
                <a:t>Resource on each node</a:t>
              </a:r>
            </a:p>
          </p:txBody>
        </p:sp>
        <p:cxnSp>
          <p:nvCxnSpPr>
            <p:cNvPr id="13" name="Straight Arrow Connector 12"/>
            <p:cNvCxnSpPr>
              <a:stCxn id="11" idx="1"/>
            </p:cNvCxnSpPr>
            <p:nvPr/>
          </p:nvCxnSpPr>
          <p:spPr>
            <a:xfrm flipH="1">
              <a:off x="3008671" y="3863039"/>
              <a:ext cx="4498259" cy="392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070932" y="4348075"/>
              <a:ext cx="1636923" cy="369332"/>
            </a:xfrm>
            <a:prstGeom prst="rect">
              <a:avLst/>
            </a:prstGeom>
            <a:noFill/>
          </p:spPr>
          <p:txBody>
            <a:bodyPr wrap="none" rtlCol="0">
              <a:spAutoFit/>
            </a:bodyPr>
            <a:lstStyle/>
            <a:p>
              <a:r>
                <a:rPr lang="en-US" dirty="0"/>
                <a:t>Recovery mode</a:t>
              </a:r>
            </a:p>
          </p:txBody>
        </p:sp>
        <p:cxnSp>
          <p:nvCxnSpPr>
            <p:cNvPr id="16" name="Straight Arrow Connector 15"/>
            <p:cNvCxnSpPr>
              <a:stCxn id="14" idx="1"/>
            </p:cNvCxnSpPr>
            <p:nvPr/>
          </p:nvCxnSpPr>
          <p:spPr>
            <a:xfrm flipH="1">
              <a:off x="3467402" y="4532741"/>
              <a:ext cx="3603530"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223332" y="5031417"/>
              <a:ext cx="3326873" cy="369332"/>
            </a:xfrm>
            <a:prstGeom prst="rect">
              <a:avLst/>
            </a:prstGeom>
            <a:noFill/>
          </p:spPr>
          <p:txBody>
            <a:bodyPr wrap="none" rtlCol="0">
              <a:spAutoFit/>
            </a:bodyPr>
            <a:lstStyle/>
            <a:p>
              <a:r>
                <a:rPr lang="en-US" dirty="0"/>
                <a:t>Ports and load balancing protocol</a:t>
              </a:r>
            </a:p>
          </p:txBody>
        </p:sp>
        <p:cxnSp>
          <p:nvCxnSpPr>
            <p:cNvPr id="19" name="Straight Arrow Connector 18"/>
            <p:cNvCxnSpPr>
              <a:stCxn id="17" idx="1"/>
            </p:cNvCxnSpPr>
            <p:nvPr/>
          </p:nvCxnSpPr>
          <p:spPr>
            <a:xfrm flipH="1">
              <a:off x="3008672" y="5216083"/>
              <a:ext cx="4214660" cy="4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5010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F352-566E-4AE1-9571-C9D7885DDE69}"/>
              </a:ext>
            </a:extLst>
          </p:cNvPr>
          <p:cNvSpPr>
            <a:spLocks noGrp="1"/>
          </p:cNvSpPr>
          <p:nvPr>
            <p:ph type="title"/>
          </p:nvPr>
        </p:nvSpPr>
        <p:spPr/>
        <p:txBody>
          <a:bodyPr/>
          <a:lstStyle/>
          <a:p>
            <a:r>
              <a:rPr lang="en-US" dirty="0"/>
              <a:t>Docker compose  </a:t>
            </a:r>
          </a:p>
        </p:txBody>
      </p:sp>
      <p:sp>
        <p:nvSpPr>
          <p:cNvPr id="3" name="Content Placeholder 2">
            <a:extLst>
              <a:ext uri="{FF2B5EF4-FFF2-40B4-BE49-F238E27FC236}">
                <a16:creationId xmlns:a16="http://schemas.microsoft.com/office/drawing/2014/main" id="{4CB41315-EA6F-492E-B3A3-FFAB6D534207}"/>
              </a:ext>
            </a:extLst>
          </p:cNvPr>
          <p:cNvSpPr>
            <a:spLocks noGrp="1"/>
          </p:cNvSpPr>
          <p:nvPr>
            <p:ph idx="1"/>
          </p:nvPr>
        </p:nvSpPr>
        <p:spPr/>
        <p:txBody>
          <a:bodyPr/>
          <a:lstStyle/>
          <a:p>
            <a:r>
              <a:rPr lang="en-US" dirty="0"/>
              <a:t>Docker compose is a tool for running multi-container Docker applications</a:t>
            </a:r>
          </a:p>
          <a:p>
            <a:r>
              <a:rPr lang="en-US" dirty="0"/>
              <a:t>It’s a way to define service and application composition</a:t>
            </a:r>
          </a:p>
          <a:p>
            <a:r>
              <a:rPr lang="en-US" dirty="0"/>
              <a:t>Composition may contain multiple containers along with their relationships</a:t>
            </a:r>
          </a:p>
          <a:p>
            <a:r>
              <a:rPr lang="en-US" dirty="0"/>
              <a:t>It’s like packaging app and external dependencies together</a:t>
            </a:r>
          </a:p>
          <a:p>
            <a:r>
              <a:rPr lang="en-US" dirty="0"/>
              <a:t>You can describe composition using YAML format</a:t>
            </a:r>
          </a:p>
          <a:p>
            <a:endParaRPr lang="en-US" dirty="0"/>
          </a:p>
          <a:p>
            <a:endParaRPr lang="en-US" dirty="0"/>
          </a:p>
        </p:txBody>
      </p:sp>
      <p:pic>
        <p:nvPicPr>
          <p:cNvPr id="4" name="Picture 3">
            <a:extLst>
              <a:ext uri="{FF2B5EF4-FFF2-40B4-BE49-F238E27FC236}">
                <a16:creationId xmlns:a16="http://schemas.microsoft.com/office/drawing/2014/main" id="{4B0F2D64-36C5-4244-B346-82CFA3E5E9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4252" y="628424"/>
            <a:ext cx="1392196" cy="753155"/>
          </a:xfrm>
          <a:prstGeom prst="rect">
            <a:avLst/>
          </a:prstGeom>
        </p:spPr>
      </p:pic>
    </p:spTree>
    <p:extLst>
      <p:ext uri="{BB962C8B-B14F-4D97-AF65-F5344CB8AC3E}">
        <p14:creationId xmlns:p14="http://schemas.microsoft.com/office/powerpoint/2010/main" val="1641701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CA306-B4C6-4FDC-9F4E-51191FEC9D91}"/>
              </a:ext>
            </a:extLst>
          </p:cNvPr>
          <p:cNvSpPr>
            <a:spLocks noGrp="1"/>
          </p:cNvSpPr>
          <p:nvPr>
            <p:ph type="title"/>
          </p:nvPr>
        </p:nvSpPr>
        <p:spPr/>
        <p:txBody>
          <a:bodyPr/>
          <a:lstStyle/>
          <a:p>
            <a:r>
              <a:rPr lang="en-US" dirty="0"/>
              <a:t>Why Docker?</a:t>
            </a:r>
          </a:p>
        </p:txBody>
      </p:sp>
      <p:sp>
        <p:nvSpPr>
          <p:cNvPr id="3" name="Content Placeholder 2">
            <a:extLst>
              <a:ext uri="{FF2B5EF4-FFF2-40B4-BE49-F238E27FC236}">
                <a16:creationId xmlns:a16="http://schemas.microsoft.com/office/drawing/2014/main" id="{B85BCD88-8B8F-4D21-9869-F69EA3FDC80E}"/>
              </a:ext>
            </a:extLst>
          </p:cNvPr>
          <p:cNvSpPr>
            <a:spLocks noGrp="1"/>
          </p:cNvSpPr>
          <p:nvPr>
            <p:ph idx="1"/>
          </p:nvPr>
        </p:nvSpPr>
        <p:spPr>
          <a:xfrm>
            <a:off x="838200" y="1825625"/>
            <a:ext cx="4795982" cy="3014230"/>
          </a:xfrm>
        </p:spPr>
        <p:txBody>
          <a:bodyPr>
            <a:normAutofit lnSpcReduction="10000"/>
          </a:bodyPr>
          <a:lstStyle/>
          <a:p>
            <a:pPr>
              <a:buFont typeface="Wingdings" panose="05000000000000000000" pitchFamily="2" charset="2"/>
              <a:buChar char="ü"/>
            </a:pPr>
            <a:r>
              <a:rPr lang="en-US" dirty="0"/>
              <a:t>Faster Development Process</a:t>
            </a:r>
          </a:p>
          <a:p>
            <a:pPr>
              <a:buFont typeface="Wingdings" panose="05000000000000000000" pitchFamily="2" charset="2"/>
              <a:buChar char="ü"/>
            </a:pPr>
            <a:r>
              <a:rPr lang="en-US" dirty="0"/>
              <a:t>Application Encapsulation</a:t>
            </a:r>
          </a:p>
          <a:p>
            <a:pPr>
              <a:buFont typeface="Wingdings" panose="05000000000000000000" pitchFamily="2" charset="2"/>
              <a:buChar char="ü"/>
            </a:pPr>
            <a:r>
              <a:rPr lang="en-US" dirty="0"/>
              <a:t>Uniform behavior</a:t>
            </a:r>
          </a:p>
          <a:p>
            <a:pPr>
              <a:buFont typeface="Wingdings" panose="05000000000000000000" pitchFamily="2" charset="2"/>
              <a:buChar char="ü"/>
            </a:pPr>
            <a:r>
              <a:rPr lang="en-US" dirty="0"/>
              <a:t>Easy monitoring</a:t>
            </a:r>
          </a:p>
          <a:p>
            <a:pPr>
              <a:buFont typeface="Wingdings" panose="05000000000000000000" pitchFamily="2" charset="2"/>
              <a:buChar char="ü"/>
            </a:pPr>
            <a:r>
              <a:rPr lang="en-US" dirty="0"/>
              <a:t>Easy to scale </a:t>
            </a:r>
          </a:p>
          <a:p>
            <a:pPr>
              <a:buFont typeface="Wingdings" panose="05000000000000000000" pitchFamily="2" charset="2"/>
              <a:buChar char="ü"/>
            </a:pPr>
            <a:r>
              <a:rPr lang="en-US" dirty="0"/>
              <a:t>Secure</a:t>
            </a:r>
          </a:p>
        </p:txBody>
      </p:sp>
    </p:spTree>
    <p:extLst>
      <p:ext uri="{BB962C8B-B14F-4D97-AF65-F5344CB8AC3E}">
        <p14:creationId xmlns:p14="http://schemas.microsoft.com/office/powerpoint/2010/main" val="36028320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F352-566E-4AE1-9571-C9D7885DDE69}"/>
              </a:ext>
            </a:extLst>
          </p:cNvPr>
          <p:cNvSpPr>
            <a:spLocks noGrp="1"/>
          </p:cNvSpPr>
          <p:nvPr>
            <p:ph type="title"/>
          </p:nvPr>
        </p:nvSpPr>
        <p:spPr/>
        <p:txBody>
          <a:bodyPr/>
          <a:lstStyle/>
          <a:p>
            <a:r>
              <a:rPr lang="en-US" dirty="0"/>
              <a:t>Docker compose – Use Cases</a:t>
            </a:r>
          </a:p>
        </p:txBody>
      </p:sp>
      <p:sp>
        <p:nvSpPr>
          <p:cNvPr id="3" name="Content Placeholder 2">
            <a:extLst>
              <a:ext uri="{FF2B5EF4-FFF2-40B4-BE49-F238E27FC236}">
                <a16:creationId xmlns:a16="http://schemas.microsoft.com/office/drawing/2014/main" id="{4CB41315-EA6F-492E-B3A3-FFAB6D534207}"/>
              </a:ext>
            </a:extLst>
          </p:cNvPr>
          <p:cNvSpPr>
            <a:spLocks noGrp="1"/>
          </p:cNvSpPr>
          <p:nvPr>
            <p:ph idx="1"/>
          </p:nvPr>
        </p:nvSpPr>
        <p:spPr>
          <a:xfrm>
            <a:off x="838200" y="1825625"/>
            <a:ext cx="10515600" cy="2069575"/>
          </a:xfrm>
        </p:spPr>
        <p:txBody>
          <a:bodyPr>
            <a:normAutofit fontScale="92500"/>
          </a:bodyPr>
          <a:lstStyle/>
          <a:p>
            <a:pPr marL="0" indent="0">
              <a:buNone/>
            </a:pPr>
            <a:r>
              <a:rPr lang="en-US" b="1" u="sng" dirty="0"/>
              <a:t>Running Application in isolated environments</a:t>
            </a:r>
          </a:p>
          <a:p>
            <a:pPr marL="0" indent="0">
              <a:buNone/>
            </a:pPr>
            <a:r>
              <a:rPr lang="en-US" dirty="0"/>
              <a:t>Compose file  provides a way to document and configure all of the application’s service dependencies (databases, queues, caches, web service APIs, </a:t>
            </a:r>
            <a:r>
              <a:rPr lang="en-US" dirty="0" err="1"/>
              <a:t>etc</a:t>
            </a:r>
            <a:r>
              <a:rPr lang="en-US" dirty="0"/>
              <a:t>). Using the Compose command line tool you can create and start one or more containers for each dependency with a single command </a:t>
            </a:r>
          </a:p>
          <a:p>
            <a:pPr marL="0" indent="0">
              <a:buNone/>
            </a:pPr>
            <a:endParaRPr lang="en-US" dirty="0"/>
          </a:p>
          <a:p>
            <a:endParaRPr lang="en-US" dirty="0"/>
          </a:p>
        </p:txBody>
      </p:sp>
      <p:pic>
        <p:nvPicPr>
          <p:cNvPr id="5" name="Picture 4">
            <a:extLst>
              <a:ext uri="{FF2B5EF4-FFF2-40B4-BE49-F238E27FC236}">
                <a16:creationId xmlns:a16="http://schemas.microsoft.com/office/drawing/2014/main" id="{BCD8E5B4-8246-4B97-8B4B-49FA025996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9052" y="572128"/>
            <a:ext cx="1392196" cy="753155"/>
          </a:xfrm>
          <a:prstGeom prst="rect">
            <a:avLst/>
          </a:prstGeom>
        </p:spPr>
      </p:pic>
      <p:sp>
        <p:nvSpPr>
          <p:cNvPr id="6" name="Content Placeholder 2">
            <a:extLst>
              <a:ext uri="{FF2B5EF4-FFF2-40B4-BE49-F238E27FC236}">
                <a16:creationId xmlns:a16="http://schemas.microsoft.com/office/drawing/2014/main" id="{6957CF35-12D5-4BD1-8B38-BE74698E69DA}"/>
              </a:ext>
            </a:extLst>
          </p:cNvPr>
          <p:cNvSpPr txBox="1">
            <a:spLocks/>
          </p:cNvSpPr>
          <p:nvPr/>
        </p:nvSpPr>
        <p:spPr>
          <a:xfrm>
            <a:off x="990600" y="4037225"/>
            <a:ext cx="10515600" cy="20695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u="sng" dirty="0"/>
              <a:t>Automated testing environments</a:t>
            </a:r>
          </a:p>
          <a:p>
            <a:pPr marL="0" indent="0">
              <a:buNone/>
            </a:pPr>
            <a:r>
              <a:rPr lang="en-US" dirty="0"/>
              <a:t>Compose provides a convenient way to create and destroy isolated testing environments for your test suite. By defining the full environment in a </a:t>
            </a:r>
            <a:r>
              <a:rPr lang="en-US" dirty="0">
                <a:hlinkClick r:id="rId3"/>
              </a:rPr>
              <a:t>Compose file</a:t>
            </a:r>
            <a:r>
              <a:rPr lang="en-US" dirty="0"/>
              <a:t>, you can create and destroy these environments in just a few commands. This is very helpful in CI/CD processes</a:t>
            </a:r>
          </a:p>
          <a:p>
            <a:endParaRPr lang="en-US" dirty="0"/>
          </a:p>
        </p:txBody>
      </p:sp>
    </p:spTree>
    <p:extLst>
      <p:ext uri="{BB962C8B-B14F-4D97-AF65-F5344CB8AC3E}">
        <p14:creationId xmlns:p14="http://schemas.microsoft.com/office/powerpoint/2010/main" val="3696648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F352-566E-4AE1-9571-C9D7885DDE69}"/>
              </a:ext>
            </a:extLst>
          </p:cNvPr>
          <p:cNvSpPr>
            <a:spLocks noGrp="1"/>
          </p:cNvSpPr>
          <p:nvPr>
            <p:ph type="title"/>
          </p:nvPr>
        </p:nvSpPr>
        <p:spPr/>
        <p:txBody>
          <a:bodyPr/>
          <a:lstStyle/>
          <a:p>
            <a:r>
              <a:rPr lang="en-US" dirty="0"/>
              <a:t>Docker compose – Installation</a:t>
            </a:r>
          </a:p>
        </p:txBody>
      </p:sp>
      <p:sp>
        <p:nvSpPr>
          <p:cNvPr id="3" name="Content Placeholder 2">
            <a:extLst>
              <a:ext uri="{FF2B5EF4-FFF2-40B4-BE49-F238E27FC236}">
                <a16:creationId xmlns:a16="http://schemas.microsoft.com/office/drawing/2014/main" id="{4CB41315-EA6F-492E-B3A3-FFAB6D534207}"/>
              </a:ext>
            </a:extLst>
          </p:cNvPr>
          <p:cNvSpPr>
            <a:spLocks noGrp="1"/>
          </p:cNvSpPr>
          <p:nvPr>
            <p:ph idx="1"/>
          </p:nvPr>
        </p:nvSpPr>
        <p:spPr>
          <a:xfrm>
            <a:off x="903000" y="1825625"/>
            <a:ext cx="10515600" cy="3408775"/>
          </a:xfrm>
        </p:spPr>
        <p:txBody>
          <a:bodyPr>
            <a:normAutofit/>
          </a:bodyPr>
          <a:lstStyle/>
          <a:p>
            <a:pPr marL="0" indent="0">
              <a:buNone/>
            </a:pPr>
            <a:r>
              <a:rPr lang="en-US" b="1" u="sng" dirty="0"/>
              <a:t>Linux</a:t>
            </a:r>
          </a:p>
          <a:p>
            <a:pPr marL="0" indent="0">
              <a:buNone/>
            </a:pPr>
            <a:r>
              <a:rPr lang="en-US" dirty="0"/>
              <a:t>Step 1:</a:t>
            </a:r>
          </a:p>
          <a:p>
            <a:pPr marL="0" indent="0">
              <a:buNone/>
            </a:pPr>
            <a:r>
              <a:rPr lang="en-US" dirty="0"/>
              <a:t>Download docker-compose</a:t>
            </a:r>
          </a:p>
          <a:p>
            <a:pPr marL="0" indent="0">
              <a:buNone/>
            </a:pPr>
            <a:endParaRPr lang="en-US" dirty="0"/>
          </a:p>
          <a:p>
            <a:pPr marL="0" indent="0">
              <a:buNone/>
            </a:pPr>
            <a:r>
              <a:rPr lang="en-US" dirty="0"/>
              <a:t>Step 2: </a:t>
            </a:r>
          </a:p>
          <a:p>
            <a:pPr marL="0" indent="0">
              <a:buNone/>
            </a:pPr>
            <a:r>
              <a:rPr lang="en-US" dirty="0"/>
              <a:t>Apply executable permissions to binary</a:t>
            </a:r>
          </a:p>
          <a:p>
            <a:endParaRPr lang="en-US" dirty="0"/>
          </a:p>
        </p:txBody>
      </p:sp>
      <p:pic>
        <p:nvPicPr>
          <p:cNvPr id="5" name="Picture 4">
            <a:extLst>
              <a:ext uri="{FF2B5EF4-FFF2-40B4-BE49-F238E27FC236}">
                <a16:creationId xmlns:a16="http://schemas.microsoft.com/office/drawing/2014/main" id="{BCD8E5B4-8246-4B97-8B4B-49FA025996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9052" y="572128"/>
            <a:ext cx="1392196" cy="753155"/>
          </a:xfrm>
          <a:prstGeom prst="rect">
            <a:avLst/>
          </a:prstGeom>
        </p:spPr>
      </p:pic>
      <p:sp>
        <p:nvSpPr>
          <p:cNvPr id="4" name="Rectangle 1">
            <a:extLst>
              <a:ext uri="{FF2B5EF4-FFF2-40B4-BE49-F238E27FC236}">
                <a16:creationId xmlns:a16="http://schemas.microsoft.com/office/drawing/2014/main" id="{B43559AE-0726-45D6-9ED0-EEA8C67C676E}"/>
              </a:ext>
            </a:extLst>
          </p:cNvPr>
          <p:cNvSpPr>
            <a:spLocks noChangeArrowheads="1"/>
          </p:cNvSpPr>
          <p:nvPr/>
        </p:nvSpPr>
        <p:spPr bwMode="auto">
          <a:xfrm>
            <a:off x="990600" y="3273489"/>
            <a:ext cx="836940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curl -L https://github.com/docker/compose/releases/download/1.20.1/docker-compose-$(uname -s)-$(</a:t>
            </a:r>
            <a:r>
              <a:rPr kumimoji="0" lang="en-US" altLang="en-US" sz="1000" b="0" i="0" u="none" strike="noStrike" cap="none" normalizeH="0" baseline="0" dirty="0" err="1">
                <a:ln>
                  <a:noFill/>
                </a:ln>
                <a:solidFill>
                  <a:schemeClr val="tx1"/>
                </a:solidFill>
                <a:effectLst/>
                <a:latin typeface="Arial Unicode MS"/>
              </a:rPr>
              <a:t>uname</a:t>
            </a:r>
            <a:r>
              <a:rPr kumimoji="0" lang="en-US" altLang="en-US" sz="1000" b="0" i="0" u="none" strike="noStrike" cap="none" normalizeH="0" baseline="0" dirty="0">
                <a:ln>
                  <a:noFill/>
                </a:ln>
                <a:solidFill>
                  <a:schemeClr val="tx1"/>
                </a:solidFill>
                <a:effectLst/>
                <a:latin typeface="Arial Unicode MS"/>
              </a:rPr>
              <a:t> -m) -o /</a:t>
            </a:r>
            <a:r>
              <a:rPr kumimoji="0" lang="en-US" altLang="en-US" sz="1000" b="0" i="0" u="none" strike="noStrike" cap="none" normalizeH="0" baseline="0" dirty="0" err="1">
                <a:ln>
                  <a:noFill/>
                </a:ln>
                <a:solidFill>
                  <a:schemeClr val="tx1"/>
                </a:solidFill>
                <a:effectLst/>
                <a:latin typeface="Arial Unicode MS"/>
              </a:rPr>
              <a:t>usr</a:t>
            </a:r>
            <a:r>
              <a:rPr kumimoji="0" lang="en-US" altLang="en-US" sz="1000" b="0" i="0" u="none" strike="noStrike" cap="none" normalizeH="0" baseline="0" dirty="0">
                <a:ln>
                  <a:noFill/>
                </a:ln>
                <a:solidFill>
                  <a:schemeClr val="tx1"/>
                </a:solidFill>
                <a:effectLst/>
                <a:latin typeface="Arial Unicode MS"/>
              </a:rPr>
              <a:t>/local/bin/docker-compose</a:t>
            </a:r>
            <a:r>
              <a:rPr kumimoji="0" lang="en-US" altLang="en-US" sz="8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FB75E99B-0F11-4653-8686-956DC67A9EC7}"/>
              </a:ext>
            </a:extLst>
          </p:cNvPr>
          <p:cNvSpPr>
            <a:spLocks noChangeArrowheads="1"/>
          </p:cNvSpPr>
          <p:nvPr/>
        </p:nvSpPr>
        <p:spPr bwMode="auto">
          <a:xfrm>
            <a:off x="903000" y="4792689"/>
            <a:ext cx="303540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Arial Unicode MS"/>
              </a:rPr>
              <a:t>chmod</a:t>
            </a:r>
            <a:r>
              <a:rPr kumimoji="0" lang="en-US" altLang="en-US" sz="1000" b="0" i="0" u="none" strike="noStrike" cap="none" normalizeH="0" baseline="0" dirty="0">
                <a:ln>
                  <a:noFill/>
                </a:ln>
                <a:solidFill>
                  <a:schemeClr val="tx1"/>
                </a:solidFill>
                <a:effectLst/>
                <a:latin typeface="Arial Unicode MS"/>
              </a:rPr>
              <a:t> +x /</a:t>
            </a:r>
            <a:r>
              <a:rPr kumimoji="0" lang="en-US" altLang="en-US" sz="1000" b="0" i="0" u="none" strike="noStrike" cap="none" normalizeH="0" baseline="0" dirty="0" err="1">
                <a:ln>
                  <a:noFill/>
                </a:ln>
                <a:solidFill>
                  <a:schemeClr val="tx1"/>
                </a:solidFill>
                <a:effectLst/>
                <a:latin typeface="Arial Unicode MS"/>
              </a:rPr>
              <a:t>usr</a:t>
            </a:r>
            <a:r>
              <a:rPr kumimoji="0" lang="en-US" altLang="en-US" sz="1000" b="0" i="0" u="none" strike="noStrike" cap="none" normalizeH="0" baseline="0" dirty="0">
                <a:ln>
                  <a:noFill/>
                </a:ln>
                <a:solidFill>
                  <a:schemeClr val="tx1"/>
                </a:solidFill>
                <a:effectLst/>
                <a:latin typeface="Arial Unicode MS"/>
              </a:rPr>
              <a:t>/local/bin/docker-compose</a:t>
            </a:r>
            <a:r>
              <a:rPr kumimoji="0" lang="en-US" altLang="en-US" sz="8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5F1702B1-DB96-4694-8865-65B2C9106881}"/>
              </a:ext>
            </a:extLst>
          </p:cNvPr>
          <p:cNvSpPr>
            <a:spLocks noChangeArrowheads="1"/>
          </p:cNvSpPr>
          <p:nvPr/>
        </p:nvSpPr>
        <p:spPr bwMode="auto">
          <a:xfrm>
            <a:off x="919200" y="5070535"/>
            <a:ext cx="5241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Step 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 docker-compose --version docker-compose version 1.20.1, build 1719ceb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60686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F352-566E-4AE1-9571-C9D7885DDE69}"/>
              </a:ext>
            </a:extLst>
          </p:cNvPr>
          <p:cNvSpPr>
            <a:spLocks noGrp="1"/>
          </p:cNvSpPr>
          <p:nvPr>
            <p:ph type="title"/>
          </p:nvPr>
        </p:nvSpPr>
        <p:spPr/>
        <p:txBody>
          <a:bodyPr/>
          <a:lstStyle/>
          <a:p>
            <a:r>
              <a:rPr lang="en-US" dirty="0"/>
              <a:t>Lab: Python Web App with compose</a:t>
            </a:r>
          </a:p>
        </p:txBody>
      </p:sp>
      <p:pic>
        <p:nvPicPr>
          <p:cNvPr id="5" name="Picture 4">
            <a:extLst>
              <a:ext uri="{FF2B5EF4-FFF2-40B4-BE49-F238E27FC236}">
                <a16:creationId xmlns:a16="http://schemas.microsoft.com/office/drawing/2014/main" id="{BCD8E5B4-8246-4B97-8B4B-49FA025996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9452" y="651328"/>
            <a:ext cx="1392196" cy="753155"/>
          </a:xfrm>
          <a:prstGeom prst="rect">
            <a:avLst/>
          </a:prstGeom>
        </p:spPr>
      </p:pic>
      <p:sp>
        <p:nvSpPr>
          <p:cNvPr id="10" name="Rectangle 9">
            <a:extLst>
              <a:ext uri="{FF2B5EF4-FFF2-40B4-BE49-F238E27FC236}">
                <a16:creationId xmlns:a16="http://schemas.microsoft.com/office/drawing/2014/main" id="{942A68D9-67FF-48DD-A1F2-DCAF6395BBA5}"/>
              </a:ext>
            </a:extLst>
          </p:cNvPr>
          <p:cNvSpPr/>
          <p:nvPr/>
        </p:nvSpPr>
        <p:spPr>
          <a:xfrm>
            <a:off x="784800" y="4037224"/>
            <a:ext cx="2023200" cy="1139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with Flask framework</a:t>
            </a:r>
          </a:p>
          <a:p>
            <a:pPr algn="ctr"/>
            <a:r>
              <a:rPr lang="en-US" dirty="0"/>
              <a:t>App.py (Web Frontend)</a:t>
            </a:r>
          </a:p>
        </p:txBody>
      </p:sp>
      <p:sp>
        <p:nvSpPr>
          <p:cNvPr id="11" name="Rectangle 10">
            <a:extLst>
              <a:ext uri="{FF2B5EF4-FFF2-40B4-BE49-F238E27FC236}">
                <a16:creationId xmlns:a16="http://schemas.microsoft.com/office/drawing/2014/main" id="{D38A40DA-C2B7-48BD-85D6-4E9B261CCBBB}"/>
              </a:ext>
            </a:extLst>
          </p:cNvPr>
          <p:cNvSpPr/>
          <p:nvPr/>
        </p:nvSpPr>
        <p:spPr>
          <a:xfrm>
            <a:off x="3293174" y="4037224"/>
            <a:ext cx="1912426" cy="1139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Redis</a:t>
            </a:r>
            <a:endParaRPr lang="en-US" dirty="0"/>
          </a:p>
          <a:p>
            <a:pPr algn="ctr"/>
            <a:r>
              <a:rPr lang="en-US" dirty="0"/>
              <a:t>(Cache for managing counter)</a:t>
            </a:r>
          </a:p>
        </p:txBody>
      </p:sp>
      <p:pic>
        <p:nvPicPr>
          <p:cNvPr id="12" name="Picture 11">
            <a:extLst>
              <a:ext uri="{FF2B5EF4-FFF2-40B4-BE49-F238E27FC236}">
                <a16:creationId xmlns:a16="http://schemas.microsoft.com/office/drawing/2014/main" id="{BDA795DA-A28E-469B-B1C3-26E1816A7505}"/>
              </a:ext>
            </a:extLst>
          </p:cNvPr>
          <p:cNvPicPr>
            <a:picLocks noChangeAspect="1"/>
          </p:cNvPicPr>
          <p:nvPr/>
        </p:nvPicPr>
        <p:blipFill>
          <a:blip r:embed="rId3"/>
          <a:stretch>
            <a:fillRect/>
          </a:stretch>
        </p:blipFill>
        <p:spPr>
          <a:xfrm>
            <a:off x="838200" y="1564277"/>
            <a:ext cx="4207200" cy="2325347"/>
          </a:xfrm>
          <a:prstGeom prst="rect">
            <a:avLst/>
          </a:prstGeom>
        </p:spPr>
      </p:pic>
      <p:sp>
        <p:nvSpPr>
          <p:cNvPr id="13" name="TextBox 12">
            <a:extLst>
              <a:ext uri="{FF2B5EF4-FFF2-40B4-BE49-F238E27FC236}">
                <a16:creationId xmlns:a16="http://schemas.microsoft.com/office/drawing/2014/main" id="{347F7E27-6A73-4AA6-826E-ECF7ABEFC31E}"/>
              </a:ext>
            </a:extLst>
          </p:cNvPr>
          <p:cNvSpPr txBox="1"/>
          <p:nvPr/>
        </p:nvSpPr>
        <p:spPr>
          <a:xfrm>
            <a:off x="1022400" y="2916000"/>
            <a:ext cx="2983574" cy="369332"/>
          </a:xfrm>
          <a:prstGeom prst="rect">
            <a:avLst/>
          </a:prstGeom>
          <a:noFill/>
        </p:spPr>
        <p:txBody>
          <a:bodyPr wrap="none" rtlCol="0">
            <a:spAutoFit/>
          </a:bodyPr>
          <a:lstStyle/>
          <a:p>
            <a:r>
              <a:rPr lang="en-US" dirty="0"/>
              <a:t>Hit counter maintenance app</a:t>
            </a:r>
          </a:p>
        </p:txBody>
      </p:sp>
      <p:cxnSp>
        <p:nvCxnSpPr>
          <p:cNvPr id="15" name="Straight Connector 14">
            <a:extLst>
              <a:ext uri="{FF2B5EF4-FFF2-40B4-BE49-F238E27FC236}">
                <a16:creationId xmlns:a16="http://schemas.microsoft.com/office/drawing/2014/main" id="{985CCB4F-581F-4B9C-9C6C-F7B0A8D4007A}"/>
              </a:ext>
            </a:extLst>
          </p:cNvPr>
          <p:cNvCxnSpPr>
            <a:stCxn id="10" idx="3"/>
            <a:endCxn id="11" idx="1"/>
          </p:cNvCxnSpPr>
          <p:nvPr/>
        </p:nvCxnSpPr>
        <p:spPr>
          <a:xfrm>
            <a:off x="2808000" y="4607012"/>
            <a:ext cx="485174"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4">
            <a:extLst>
              <a:ext uri="{FF2B5EF4-FFF2-40B4-BE49-F238E27FC236}">
                <a16:creationId xmlns:a16="http://schemas.microsoft.com/office/drawing/2014/main" id="{4BE1F2BE-5673-41B7-AC1F-948F23FAC08F}"/>
              </a:ext>
            </a:extLst>
          </p:cNvPr>
          <p:cNvSpPr>
            <a:spLocks noChangeArrowheads="1"/>
          </p:cNvSpPr>
          <p:nvPr/>
        </p:nvSpPr>
        <p:spPr bwMode="auto">
          <a:xfrm>
            <a:off x="5408015" y="1875766"/>
            <a:ext cx="6047185"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import time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import </a:t>
            </a:r>
            <a:r>
              <a:rPr kumimoji="0" lang="en-US" altLang="en-US" sz="1000" b="0" i="0" u="none" strike="noStrike" cap="none" normalizeH="0" baseline="0" dirty="0" err="1">
                <a:ln>
                  <a:noFill/>
                </a:ln>
                <a:solidFill>
                  <a:schemeClr val="tx1"/>
                </a:solidFill>
                <a:effectLst/>
                <a:latin typeface="Arial Unicode MS"/>
              </a:rPr>
              <a:t>redis</a:t>
            </a:r>
            <a:r>
              <a:rPr kumimoji="0" lang="en-US" altLang="en-US" sz="1000" b="0" i="0" u="none" strike="noStrike" cap="none" normalizeH="0" baseline="0" dirty="0">
                <a:ln>
                  <a:noFill/>
                </a:ln>
                <a:solidFill>
                  <a:schemeClr val="tx1"/>
                </a:solidFill>
                <a:effectLst/>
                <a:latin typeface="Arial Unicode MS"/>
              </a:rPr>
              <a:t> from flask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 import Flask app = Flask(__name__)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cache = </a:t>
            </a:r>
            <a:r>
              <a:rPr kumimoji="0" lang="en-US" altLang="en-US" sz="1000" b="0" i="0" u="none" strike="noStrike" cap="none" normalizeH="0" baseline="0" dirty="0" err="1">
                <a:ln>
                  <a:noFill/>
                </a:ln>
                <a:solidFill>
                  <a:schemeClr val="tx1"/>
                </a:solidFill>
                <a:effectLst/>
                <a:latin typeface="Arial Unicode MS"/>
              </a:rPr>
              <a:t>redis.Redis</a:t>
            </a:r>
            <a:r>
              <a:rPr kumimoji="0" lang="en-US" altLang="en-US" sz="1000" b="0" i="0" u="none" strike="noStrike" cap="none" normalizeH="0" baseline="0" dirty="0">
                <a:ln>
                  <a:noFill/>
                </a:ln>
                <a:solidFill>
                  <a:schemeClr val="tx1"/>
                </a:solidFill>
                <a:effectLst/>
                <a:latin typeface="Arial Unicode MS"/>
              </a:rPr>
              <a:t>(host='</a:t>
            </a:r>
            <a:r>
              <a:rPr kumimoji="0" lang="en-US" altLang="en-US" sz="1000" b="0" i="0" u="none" strike="noStrike" cap="none" normalizeH="0" baseline="0" dirty="0" err="1">
                <a:ln>
                  <a:noFill/>
                </a:ln>
                <a:solidFill>
                  <a:schemeClr val="tx1"/>
                </a:solidFill>
                <a:effectLst/>
                <a:latin typeface="Arial Unicode MS"/>
              </a:rPr>
              <a:t>redis</a:t>
            </a:r>
            <a:r>
              <a:rPr kumimoji="0" lang="en-US" altLang="en-US" sz="1000" b="0" i="0" u="none" strike="noStrike" cap="none" normalizeH="0" baseline="0" dirty="0">
                <a:ln>
                  <a:noFill/>
                </a:ln>
                <a:solidFill>
                  <a:schemeClr val="tx1"/>
                </a:solidFill>
                <a:effectLst/>
                <a:latin typeface="Arial Unicode MS"/>
              </a:rPr>
              <a:t>', port=6379)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def </a:t>
            </a:r>
            <a:r>
              <a:rPr kumimoji="0" lang="en-US" altLang="en-US" sz="1000" b="0" i="0" u="none" strike="noStrike" cap="none" normalizeH="0" baseline="0" dirty="0" err="1">
                <a:ln>
                  <a:noFill/>
                </a:ln>
                <a:solidFill>
                  <a:schemeClr val="tx1"/>
                </a:solidFill>
                <a:effectLst/>
                <a:latin typeface="Arial Unicode MS"/>
              </a:rPr>
              <a:t>get_hit_count</a:t>
            </a:r>
            <a:r>
              <a:rPr kumimoji="0" lang="en-US" altLang="en-US" sz="10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Arial Unicode MS"/>
              </a:rPr>
              <a:t>	</a:t>
            </a:r>
            <a:r>
              <a:rPr kumimoji="0" lang="en-US" altLang="en-US" sz="1000" b="0" i="0" u="none" strike="noStrike" cap="none" normalizeH="0" baseline="0" dirty="0">
                <a:ln>
                  <a:noFill/>
                </a:ln>
                <a:solidFill>
                  <a:schemeClr val="tx1"/>
                </a:solidFill>
                <a:effectLst/>
                <a:latin typeface="Arial Unicode MS"/>
              </a:rPr>
              <a:t>retries = 5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Arial Unicode MS"/>
              </a:rPr>
              <a:t>	</a:t>
            </a:r>
            <a:r>
              <a:rPr kumimoji="0" lang="en-US" altLang="en-US" sz="1000" b="0" i="0" u="none" strike="noStrike" cap="none" normalizeH="0" baseline="0" dirty="0">
                <a:ln>
                  <a:noFill/>
                </a:ln>
                <a:solidFill>
                  <a:schemeClr val="tx1"/>
                </a:solidFill>
                <a:effectLst/>
                <a:latin typeface="Arial Unicode MS"/>
              </a:rPr>
              <a:t>while True: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Arial Unicode MS"/>
              </a:rPr>
              <a:t>		</a:t>
            </a:r>
            <a:r>
              <a:rPr kumimoji="0" lang="en-US" altLang="en-US" sz="1000" b="0" i="0" u="none" strike="noStrike" cap="none" normalizeH="0" baseline="0" dirty="0">
                <a:ln>
                  <a:noFill/>
                </a:ln>
                <a:solidFill>
                  <a:schemeClr val="tx1"/>
                </a:solidFill>
                <a:effectLst/>
                <a:latin typeface="Arial Unicode MS"/>
              </a:rPr>
              <a:t>try: return </a:t>
            </a:r>
            <a:r>
              <a:rPr kumimoji="0" lang="en-US" altLang="en-US" sz="1000" b="0" i="0" u="none" strike="noStrike" cap="none" normalizeH="0" baseline="0" dirty="0" err="1">
                <a:ln>
                  <a:noFill/>
                </a:ln>
                <a:solidFill>
                  <a:schemeClr val="tx1"/>
                </a:solidFill>
                <a:effectLst/>
                <a:latin typeface="Arial Unicode MS"/>
              </a:rPr>
              <a:t>cache.incr</a:t>
            </a:r>
            <a:r>
              <a:rPr kumimoji="0" lang="en-US" altLang="en-US" sz="1000" b="0" i="0" u="none" strike="noStrike" cap="none" normalizeH="0" baseline="0" dirty="0">
                <a:ln>
                  <a:noFill/>
                </a:ln>
                <a:solidFill>
                  <a:schemeClr val="tx1"/>
                </a:solidFill>
                <a:effectLst/>
                <a:latin typeface="Arial Unicode MS"/>
              </a:rPr>
              <a:t>('hits’)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Arial Unicode MS"/>
              </a:rPr>
              <a:t>		</a:t>
            </a:r>
            <a:r>
              <a:rPr kumimoji="0" lang="en-US" altLang="en-US" sz="1000" b="0" i="0" u="none" strike="noStrike" cap="none" normalizeH="0" baseline="0" dirty="0">
                <a:ln>
                  <a:noFill/>
                </a:ln>
                <a:solidFill>
                  <a:schemeClr val="tx1"/>
                </a:solidFill>
                <a:effectLst/>
                <a:latin typeface="Arial Unicode MS"/>
              </a:rPr>
              <a:t>except </a:t>
            </a:r>
            <a:r>
              <a:rPr kumimoji="0" lang="en-US" altLang="en-US" sz="1000" b="0" i="0" u="none" strike="noStrike" cap="none" normalizeH="0" baseline="0" dirty="0" err="1">
                <a:ln>
                  <a:noFill/>
                </a:ln>
                <a:solidFill>
                  <a:schemeClr val="tx1"/>
                </a:solidFill>
                <a:effectLst/>
                <a:latin typeface="Arial Unicode MS"/>
              </a:rPr>
              <a:t>redis.exceptions.ConnectionError</a:t>
            </a:r>
            <a:r>
              <a:rPr kumimoji="0" lang="en-US" altLang="en-US" sz="1000" b="0" i="0" u="none" strike="noStrike" cap="none" normalizeH="0" baseline="0" dirty="0">
                <a:ln>
                  <a:noFill/>
                </a:ln>
                <a:solidFill>
                  <a:schemeClr val="tx1"/>
                </a:solidFill>
                <a:effectLst/>
                <a:latin typeface="Arial Unicode MS"/>
              </a:rPr>
              <a:t> as </a:t>
            </a:r>
            <a:r>
              <a:rPr kumimoji="0" lang="en-US" altLang="en-US" sz="1000" b="0" i="0" u="none" strike="noStrike" cap="none" normalizeH="0" baseline="0" dirty="0" err="1">
                <a:ln>
                  <a:noFill/>
                </a:ln>
                <a:solidFill>
                  <a:schemeClr val="tx1"/>
                </a:solidFill>
                <a:effectLst/>
                <a:latin typeface="Arial Unicode MS"/>
              </a:rPr>
              <a:t>exc</a:t>
            </a:r>
            <a:r>
              <a:rPr kumimoji="0" lang="en-US" altLang="en-US" sz="10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Arial Unicode MS"/>
              </a:rPr>
              <a:t>			</a:t>
            </a:r>
            <a:r>
              <a:rPr kumimoji="0" lang="en-US" altLang="en-US" sz="1000" b="0" i="0" u="none" strike="noStrike" cap="none" normalizeH="0" baseline="0" dirty="0">
                <a:ln>
                  <a:noFill/>
                </a:ln>
                <a:solidFill>
                  <a:schemeClr val="tx1"/>
                </a:solidFill>
                <a:effectLst/>
                <a:latin typeface="Arial Unicode MS"/>
              </a:rPr>
              <a:t>if retries == 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Arial Unicode MS"/>
              </a:rPr>
              <a:t>				</a:t>
            </a:r>
            <a:r>
              <a:rPr kumimoji="0" lang="en-US" altLang="en-US" sz="1000" b="0" i="0" u="none" strike="noStrike" cap="none" normalizeH="0" baseline="0" dirty="0">
                <a:ln>
                  <a:noFill/>
                </a:ln>
                <a:solidFill>
                  <a:schemeClr val="tx1"/>
                </a:solidFill>
                <a:effectLst/>
                <a:latin typeface="Arial Unicode MS"/>
              </a:rPr>
              <a:t>raise </a:t>
            </a:r>
            <a:r>
              <a:rPr kumimoji="0" lang="en-US" altLang="en-US" sz="1000" b="0" i="0" u="none" strike="noStrike" cap="none" normalizeH="0" baseline="0" dirty="0" err="1">
                <a:ln>
                  <a:noFill/>
                </a:ln>
                <a:solidFill>
                  <a:schemeClr val="tx1"/>
                </a:solidFill>
                <a:effectLst/>
                <a:latin typeface="Arial Unicode MS"/>
              </a:rPr>
              <a:t>exc</a:t>
            </a:r>
            <a:r>
              <a:rPr kumimoji="0" lang="en-US" altLang="en-US" sz="10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Arial Unicode MS"/>
              </a:rPr>
              <a:t>			</a:t>
            </a:r>
            <a:r>
              <a:rPr kumimoji="0" lang="en-US" altLang="en-US" sz="1000" b="0" i="0" u="none" strike="noStrike" cap="none" normalizeH="0" baseline="0" dirty="0">
                <a:ln>
                  <a:noFill/>
                </a:ln>
                <a:solidFill>
                  <a:schemeClr val="tx1"/>
                </a:solidFill>
                <a:effectLst/>
                <a:latin typeface="Arial Unicode MS"/>
              </a:rPr>
              <a:t>retries -= 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Arial Unicode MS"/>
              </a:rPr>
              <a:t>			</a:t>
            </a:r>
            <a:r>
              <a:rPr kumimoji="0" lang="en-US" altLang="en-US" sz="1000" b="0" i="0" u="none" strike="noStrike" cap="none" normalizeH="0" baseline="0" dirty="0" err="1">
                <a:ln>
                  <a:noFill/>
                </a:ln>
                <a:solidFill>
                  <a:schemeClr val="tx1"/>
                </a:solidFill>
                <a:effectLst/>
                <a:latin typeface="Arial Unicode MS"/>
              </a:rPr>
              <a:t>time.sleep</a:t>
            </a:r>
            <a:r>
              <a:rPr kumimoji="0" lang="en-US" altLang="en-US" sz="1000" b="0" i="0" u="none" strike="noStrike" cap="none" normalizeH="0" baseline="0" dirty="0">
                <a:ln>
                  <a:noFill/>
                </a:ln>
                <a:solidFill>
                  <a:schemeClr val="tx1"/>
                </a:solidFill>
                <a:effectLst/>
                <a:latin typeface="Arial Unicode MS"/>
              </a:rPr>
              <a:t>(0.5)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app.route</a:t>
            </a:r>
            <a:r>
              <a:rPr kumimoji="0" lang="en-US" altLang="en-US" sz="10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def hello():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Arial Unicode MS"/>
              </a:rPr>
              <a:t>	</a:t>
            </a:r>
            <a:r>
              <a:rPr kumimoji="0" lang="en-US" altLang="en-US" sz="1000" b="0" i="0" u="none" strike="noStrike" cap="none" normalizeH="0" baseline="0" dirty="0">
                <a:ln>
                  <a:noFill/>
                </a:ln>
                <a:solidFill>
                  <a:schemeClr val="tx1"/>
                </a:solidFill>
                <a:effectLst/>
                <a:latin typeface="Arial Unicode MS"/>
              </a:rPr>
              <a:t>count = </a:t>
            </a:r>
            <a:r>
              <a:rPr kumimoji="0" lang="en-US" altLang="en-US" sz="1000" b="0" i="0" u="none" strike="noStrike" cap="none" normalizeH="0" baseline="0" dirty="0" err="1">
                <a:ln>
                  <a:noFill/>
                </a:ln>
                <a:solidFill>
                  <a:schemeClr val="tx1"/>
                </a:solidFill>
                <a:effectLst/>
                <a:latin typeface="Arial Unicode MS"/>
              </a:rPr>
              <a:t>get_hit_count</a:t>
            </a:r>
            <a:r>
              <a:rPr kumimoji="0" lang="en-US" altLang="en-US" sz="10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Arial Unicode MS"/>
              </a:rPr>
              <a:t>	</a:t>
            </a:r>
            <a:r>
              <a:rPr kumimoji="0" lang="en-US" altLang="en-US" sz="1000" b="0" i="0" u="none" strike="noStrike" cap="none" normalizeH="0" baseline="0" dirty="0">
                <a:ln>
                  <a:noFill/>
                </a:ln>
                <a:solidFill>
                  <a:schemeClr val="tx1"/>
                </a:solidFill>
                <a:effectLst/>
                <a:latin typeface="Arial Unicode MS"/>
              </a:rPr>
              <a:t>return 'Hello World! I have been seen {} times.\</a:t>
            </a:r>
            <a:r>
              <a:rPr kumimoji="0" lang="en-US" altLang="en-US" sz="1000" b="0" i="0" u="none" strike="noStrike" cap="none" normalizeH="0" baseline="0" dirty="0" err="1">
                <a:ln>
                  <a:noFill/>
                </a:ln>
                <a:solidFill>
                  <a:schemeClr val="tx1"/>
                </a:solidFill>
                <a:effectLst/>
                <a:latin typeface="Arial Unicode MS"/>
              </a:rPr>
              <a:t>n'.format</a:t>
            </a:r>
            <a:r>
              <a:rPr kumimoji="0" lang="en-US" altLang="en-US" sz="1000" b="0" i="0" u="none" strike="noStrike" cap="none" normalizeH="0" baseline="0" dirty="0">
                <a:ln>
                  <a:noFill/>
                </a:ln>
                <a:solidFill>
                  <a:schemeClr val="tx1"/>
                </a:solidFill>
                <a:effectLst/>
                <a:latin typeface="Arial Unicode MS"/>
              </a:rPr>
              <a:t>(count)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if __name__ == "__main__":</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Arial Unicode MS"/>
              </a:rPr>
              <a:t>	</a:t>
            </a:r>
            <a:r>
              <a:rPr kumimoji="0" lang="en-US" altLang="en-US" sz="1000" b="0" i="0" u="none" strike="noStrike" cap="none" normalizeH="0" baseline="0" dirty="0">
                <a:ln>
                  <a:noFill/>
                </a:ln>
                <a:solidFill>
                  <a:schemeClr val="tx1"/>
                </a:solidFill>
                <a:effectLst/>
                <a:latin typeface="Arial Unicode MS"/>
              </a:rPr>
              <a:t> </a:t>
            </a:r>
            <a:r>
              <a:rPr kumimoji="0" lang="en-US" altLang="en-US" sz="1000" b="0" i="0" u="none" strike="noStrike" cap="none" normalizeH="0" baseline="0" dirty="0" err="1">
                <a:ln>
                  <a:noFill/>
                </a:ln>
                <a:solidFill>
                  <a:schemeClr val="tx1"/>
                </a:solidFill>
                <a:effectLst/>
                <a:latin typeface="Arial Unicode MS"/>
              </a:rPr>
              <a:t>app.run</a:t>
            </a:r>
            <a:r>
              <a:rPr kumimoji="0" lang="en-US" altLang="en-US" sz="1000" b="0" i="0" u="none" strike="noStrike" cap="none" normalizeH="0" baseline="0" dirty="0">
                <a:ln>
                  <a:noFill/>
                </a:ln>
                <a:solidFill>
                  <a:schemeClr val="tx1"/>
                </a:solidFill>
                <a:effectLst/>
                <a:latin typeface="Arial Unicode MS"/>
              </a:rPr>
              <a:t>(host="0.0.0.0", debug=True)</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TextBox 21">
            <a:extLst>
              <a:ext uri="{FF2B5EF4-FFF2-40B4-BE49-F238E27FC236}">
                <a16:creationId xmlns:a16="http://schemas.microsoft.com/office/drawing/2014/main" id="{B546C982-68F8-40E6-A57B-19CED6A47A06}"/>
              </a:ext>
            </a:extLst>
          </p:cNvPr>
          <p:cNvSpPr txBox="1"/>
          <p:nvPr/>
        </p:nvSpPr>
        <p:spPr>
          <a:xfrm>
            <a:off x="5408015" y="1533922"/>
            <a:ext cx="821507" cy="369332"/>
          </a:xfrm>
          <a:prstGeom prst="rect">
            <a:avLst/>
          </a:prstGeom>
          <a:noFill/>
        </p:spPr>
        <p:txBody>
          <a:bodyPr wrap="none" rtlCol="0">
            <a:spAutoFit/>
          </a:bodyPr>
          <a:lstStyle/>
          <a:p>
            <a:r>
              <a:rPr lang="en-US" dirty="0"/>
              <a:t>app.py</a:t>
            </a:r>
          </a:p>
        </p:txBody>
      </p:sp>
      <p:sp>
        <p:nvSpPr>
          <p:cNvPr id="23" name="Rectangle 5">
            <a:extLst>
              <a:ext uri="{FF2B5EF4-FFF2-40B4-BE49-F238E27FC236}">
                <a16:creationId xmlns:a16="http://schemas.microsoft.com/office/drawing/2014/main" id="{1EB597B3-7E13-4925-B4C5-F38918E2E803}"/>
              </a:ext>
            </a:extLst>
          </p:cNvPr>
          <p:cNvSpPr>
            <a:spLocks noChangeArrowheads="1"/>
          </p:cNvSpPr>
          <p:nvPr/>
        </p:nvSpPr>
        <p:spPr bwMode="auto">
          <a:xfrm>
            <a:off x="5429615" y="5255745"/>
            <a:ext cx="1324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flask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Arial Unicode MS"/>
              </a:rPr>
              <a:t>redis</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TextBox 23">
            <a:extLst>
              <a:ext uri="{FF2B5EF4-FFF2-40B4-BE49-F238E27FC236}">
                <a16:creationId xmlns:a16="http://schemas.microsoft.com/office/drawing/2014/main" id="{53347310-0AF1-433A-9601-19CAFABAC411}"/>
              </a:ext>
            </a:extLst>
          </p:cNvPr>
          <p:cNvSpPr txBox="1"/>
          <p:nvPr/>
        </p:nvSpPr>
        <p:spPr>
          <a:xfrm>
            <a:off x="5474015" y="4904722"/>
            <a:ext cx="1759264" cy="369332"/>
          </a:xfrm>
          <a:prstGeom prst="rect">
            <a:avLst/>
          </a:prstGeom>
          <a:noFill/>
        </p:spPr>
        <p:txBody>
          <a:bodyPr wrap="none" rtlCol="0">
            <a:spAutoFit/>
          </a:bodyPr>
          <a:lstStyle/>
          <a:p>
            <a:r>
              <a:rPr lang="en-US" dirty="0"/>
              <a:t>requirements.txt</a:t>
            </a:r>
          </a:p>
        </p:txBody>
      </p:sp>
    </p:spTree>
    <p:extLst>
      <p:ext uri="{BB962C8B-B14F-4D97-AF65-F5344CB8AC3E}">
        <p14:creationId xmlns:p14="http://schemas.microsoft.com/office/powerpoint/2010/main" val="24753109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F352-566E-4AE1-9571-C9D7885DDE69}"/>
              </a:ext>
            </a:extLst>
          </p:cNvPr>
          <p:cNvSpPr>
            <a:spLocks noGrp="1"/>
          </p:cNvSpPr>
          <p:nvPr>
            <p:ph type="title"/>
          </p:nvPr>
        </p:nvSpPr>
        <p:spPr>
          <a:xfrm>
            <a:off x="838200" y="365125"/>
            <a:ext cx="10515600" cy="1021197"/>
          </a:xfrm>
        </p:spPr>
        <p:txBody>
          <a:bodyPr/>
          <a:lstStyle/>
          <a:p>
            <a:r>
              <a:rPr lang="en-US" dirty="0"/>
              <a:t>Lab: Python Web App with compose</a:t>
            </a:r>
          </a:p>
        </p:txBody>
      </p:sp>
      <p:pic>
        <p:nvPicPr>
          <p:cNvPr id="5" name="Picture 4">
            <a:extLst>
              <a:ext uri="{FF2B5EF4-FFF2-40B4-BE49-F238E27FC236}">
                <a16:creationId xmlns:a16="http://schemas.microsoft.com/office/drawing/2014/main" id="{BCD8E5B4-8246-4B97-8B4B-49FA025996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9452" y="651328"/>
            <a:ext cx="1392196" cy="753155"/>
          </a:xfrm>
          <a:prstGeom prst="rect">
            <a:avLst/>
          </a:prstGeom>
        </p:spPr>
      </p:pic>
      <p:sp>
        <p:nvSpPr>
          <p:cNvPr id="10" name="Rectangle 9">
            <a:extLst>
              <a:ext uri="{FF2B5EF4-FFF2-40B4-BE49-F238E27FC236}">
                <a16:creationId xmlns:a16="http://schemas.microsoft.com/office/drawing/2014/main" id="{942A68D9-67FF-48DD-A1F2-DCAF6395BBA5}"/>
              </a:ext>
            </a:extLst>
          </p:cNvPr>
          <p:cNvSpPr/>
          <p:nvPr/>
        </p:nvSpPr>
        <p:spPr>
          <a:xfrm>
            <a:off x="784800" y="4037224"/>
            <a:ext cx="2023200" cy="1139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with Flask framework</a:t>
            </a:r>
          </a:p>
          <a:p>
            <a:pPr algn="ctr"/>
            <a:r>
              <a:rPr lang="en-US" dirty="0"/>
              <a:t>App.py (Web Frontend)</a:t>
            </a:r>
          </a:p>
        </p:txBody>
      </p:sp>
      <p:sp>
        <p:nvSpPr>
          <p:cNvPr id="11" name="Rectangle 10">
            <a:extLst>
              <a:ext uri="{FF2B5EF4-FFF2-40B4-BE49-F238E27FC236}">
                <a16:creationId xmlns:a16="http://schemas.microsoft.com/office/drawing/2014/main" id="{D38A40DA-C2B7-48BD-85D6-4E9B261CCBBB}"/>
              </a:ext>
            </a:extLst>
          </p:cNvPr>
          <p:cNvSpPr/>
          <p:nvPr/>
        </p:nvSpPr>
        <p:spPr>
          <a:xfrm>
            <a:off x="3547536" y="4015144"/>
            <a:ext cx="1912426" cy="1139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Redis</a:t>
            </a:r>
            <a:endParaRPr lang="en-US" dirty="0"/>
          </a:p>
          <a:p>
            <a:pPr algn="ctr"/>
            <a:r>
              <a:rPr lang="en-US" dirty="0"/>
              <a:t>(Cache for managing counter)</a:t>
            </a:r>
          </a:p>
        </p:txBody>
      </p:sp>
      <p:pic>
        <p:nvPicPr>
          <p:cNvPr id="12" name="Picture 11">
            <a:extLst>
              <a:ext uri="{FF2B5EF4-FFF2-40B4-BE49-F238E27FC236}">
                <a16:creationId xmlns:a16="http://schemas.microsoft.com/office/drawing/2014/main" id="{BDA795DA-A28E-469B-B1C3-26E1816A7505}"/>
              </a:ext>
            </a:extLst>
          </p:cNvPr>
          <p:cNvPicPr>
            <a:picLocks noChangeAspect="1"/>
          </p:cNvPicPr>
          <p:nvPr/>
        </p:nvPicPr>
        <p:blipFill>
          <a:blip r:embed="rId3"/>
          <a:stretch>
            <a:fillRect/>
          </a:stretch>
        </p:blipFill>
        <p:spPr>
          <a:xfrm>
            <a:off x="838200" y="1564277"/>
            <a:ext cx="4207200" cy="2325347"/>
          </a:xfrm>
          <a:prstGeom prst="rect">
            <a:avLst/>
          </a:prstGeom>
        </p:spPr>
      </p:pic>
      <p:sp>
        <p:nvSpPr>
          <p:cNvPr id="13" name="TextBox 12">
            <a:extLst>
              <a:ext uri="{FF2B5EF4-FFF2-40B4-BE49-F238E27FC236}">
                <a16:creationId xmlns:a16="http://schemas.microsoft.com/office/drawing/2014/main" id="{347F7E27-6A73-4AA6-826E-ECF7ABEFC31E}"/>
              </a:ext>
            </a:extLst>
          </p:cNvPr>
          <p:cNvSpPr txBox="1"/>
          <p:nvPr/>
        </p:nvSpPr>
        <p:spPr>
          <a:xfrm>
            <a:off x="1022400" y="2916000"/>
            <a:ext cx="2983574" cy="369332"/>
          </a:xfrm>
          <a:prstGeom prst="rect">
            <a:avLst/>
          </a:prstGeom>
          <a:noFill/>
        </p:spPr>
        <p:txBody>
          <a:bodyPr wrap="none" rtlCol="0">
            <a:spAutoFit/>
          </a:bodyPr>
          <a:lstStyle/>
          <a:p>
            <a:r>
              <a:rPr lang="en-US" dirty="0"/>
              <a:t>Hit counter maintenance app</a:t>
            </a:r>
          </a:p>
        </p:txBody>
      </p:sp>
      <p:sp>
        <p:nvSpPr>
          <p:cNvPr id="22" name="TextBox 21">
            <a:extLst>
              <a:ext uri="{FF2B5EF4-FFF2-40B4-BE49-F238E27FC236}">
                <a16:creationId xmlns:a16="http://schemas.microsoft.com/office/drawing/2014/main" id="{B546C982-68F8-40E6-A57B-19CED6A47A06}"/>
              </a:ext>
            </a:extLst>
          </p:cNvPr>
          <p:cNvSpPr txBox="1"/>
          <p:nvPr/>
        </p:nvSpPr>
        <p:spPr>
          <a:xfrm>
            <a:off x="5408015" y="1533922"/>
            <a:ext cx="1131015" cy="369332"/>
          </a:xfrm>
          <a:prstGeom prst="rect">
            <a:avLst/>
          </a:prstGeom>
          <a:noFill/>
        </p:spPr>
        <p:txBody>
          <a:bodyPr wrap="none" rtlCol="0">
            <a:spAutoFit/>
          </a:bodyPr>
          <a:lstStyle/>
          <a:p>
            <a:r>
              <a:rPr lang="en-US" dirty="0" err="1"/>
              <a:t>Dockerfile</a:t>
            </a:r>
            <a:endParaRPr lang="en-US" dirty="0"/>
          </a:p>
        </p:txBody>
      </p:sp>
      <p:sp>
        <p:nvSpPr>
          <p:cNvPr id="24" name="TextBox 23">
            <a:extLst>
              <a:ext uri="{FF2B5EF4-FFF2-40B4-BE49-F238E27FC236}">
                <a16:creationId xmlns:a16="http://schemas.microsoft.com/office/drawing/2014/main" id="{53347310-0AF1-433A-9601-19CAFABAC411}"/>
              </a:ext>
            </a:extLst>
          </p:cNvPr>
          <p:cNvSpPr txBox="1"/>
          <p:nvPr/>
        </p:nvSpPr>
        <p:spPr>
          <a:xfrm>
            <a:off x="5429615" y="2924442"/>
            <a:ext cx="2130327" cy="369332"/>
          </a:xfrm>
          <a:prstGeom prst="rect">
            <a:avLst/>
          </a:prstGeom>
          <a:noFill/>
        </p:spPr>
        <p:txBody>
          <a:bodyPr wrap="none" rtlCol="0">
            <a:spAutoFit/>
          </a:bodyPr>
          <a:lstStyle/>
          <a:p>
            <a:r>
              <a:rPr lang="en-US" dirty="0"/>
              <a:t>docker-</a:t>
            </a:r>
            <a:r>
              <a:rPr lang="en-US" dirty="0" err="1"/>
              <a:t>compose.yml</a:t>
            </a:r>
            <a:endParaRPr lang="en-US" dirty="0"/>
          </a:p>
        </p:txBody>
      </p:sp>
      <p:sp>
        <p:nvSpPr>
          <p:cNvPr id="3" name="Rectangle 1">
            <a:extLst>
              <a:ext uri="{FF2B5EF4-FFF2-40B4-BE49-F238E27FC236}">
                <a16:creationId xmlns:a16="http://schemas.microsoft.com/office/drawing/2014/main" id="{65E07F88-E2C7-49AE-BBC8-6FFDE7F557EA}"/>
              </a:ext>
            </a:extLst>
          </p:cNvPr>
          <p:cNvSpPr>
            <a:spLocks noChangeArrowheads="1"/>
          </p:cNvSpPr>
          <p:nvPr/>
        </p:nvSpPr>
        <p:spPr bwMode="auto">
          <a:xfrm>
            <a:off x="5474015" y="1909161"/>
            <a:ext cx="254136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FROM python:3.4-alpine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ADD . /code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WORKDIR /code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RUN pip install -r requirements.txt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CMD ["python", "app.py"]</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FCC0568D-BF44-4AD8-9DAA-99DA5DC1E6A3}"/>
              </a:ext>
            </a:extLst>
          </p:cNvPr>
          <p:cNvSpPr>
            <a:spLocks noChangeArrowheads="1"/>
          </p:cNvSpPr>
          <p:nvPr/>
        </p:nvSpPr>
        <p:spPr bwMode="auto">
          <a:xfrm>
            <a:off x="5870774" y="3447281"/>
            <a:ext cx="329317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version: '3’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services: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Arial Unicode MS"/>
              </a:rPr>
              <a:t>	</a:t>
            </a:r>
            <a:r>
              <a:rPr kumimoji="0" lang="en-US" altLang="en-US" sz="1000" b="0" i="0" u="none" strike="noStrike" cap="none" normalizeH="0" baseline="0" dirty="0">
                <a:ln>
                  <a:noFill/>
                </a:ln>
                <a:solidFill>
                  <a:schemeClr val="tx1"/>
                </a:solidFill>
                <a:effectLst/>
                <a:latin typeface="Arial Unicode MS"/>
              </a:rPr>
              <a:t>web: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Arial Unicode MS"/>
              </a:rPr>
              <a:t>	</a:t>
            </a:r>
            <a:r>
              <a:rPr kumimoji="0" lang="en-US" altLang="en-US" sz="1000" b="0" i="0" u="none" strike="noStrike" cap="none" normalizeH="0" baseline="0" dirty="0">
                <a:ln>
                  <a:noFill/>
                </a:ln>
                <a:solidFill>
                  <a:schemeClr val="tx1"/>
                </a:solidFill>
                <a:effectLst/>
                <a:latin typeface="Arial Unicode MS"/>
              </a:rPr>
              <a:t>build: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Arial Unicode MS"/>
              </a:rPr>
              <a:t>	</a:t>
            </a:r>
            <a:r>
              <a:rPr kumimoji="0" lang="en-US" altLang="en-US" sz="1000" b="0" i="0" u="none" strike="noStrike" cap="none" normalizeH="0" baseline="0" dirty="0">
                <a:ln>
                  <a:noFill/>
                </a:ln>
                <a:solidFill>
                  <a:schemeClr val="tx1"/>
                </a:solidFill>
                <a:effectLst/>
                <a:latin typeface="Arial Unicode MS"/>
              </a:rPr>
              <a:t>ports: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Arial Unicode MS"/>
              </a:rPr>
              <a:t>	</a:t>
            </a:r>
            <a:r>
              <a:rPr kumimoji="0" lang="en-US" altLang="en-US" sz="1000" b="0" i="0" u="none" strike="noStrike" cap="none" normalizeH="0" baseline="0" dirty="0">
                <a:ln>
                  <a:noFill/>
                </a:ln>
                <a:solidFill>
                  <a:schemeClr val="tx1"/>
                </a:solidFill>
                <a:effectLst/>
                <a:latin typeface="Arial Unicode MS"/>
              </a:rPr>
              <a:t>- "5000:5000“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Arial Unicode MS"/>
              </a:rPr>
              <a:t>	</a:t>
            </a:r>
            <a:r>
              <a:rPr kumimoji="0" lang="en-US" altLang="en-US" sz="1000" b="0" i="0" u="none" strike="noStrike" cap="none" normalizeH="0" baseline="0" dirty="0">
                <a:ln>
                  <a:noFill/>
                </a:ln>
                <a:solidFill>
                  <a:schemeClr val="tx1"/>
                </a:solidFill>
                <a:effectLst/>
                <a:latin typeface="Arial Unicode MS"/>
              </a:rPr>
              <a:t> </a:t>
            </a:r>
            <a:r>
              <a:rPr kumimoji="0" lang="en-US" altLang="en-US" sz="1000" b="0" i="0" u="none" strike="noStrike" cap="none" normalizeH="0" baseline="0" dirty="0" err="1">
                <a:ln>
                  <a:noFill/>
                </a:ln>
                <a:solidFill>
                  <a:schemeClr val="tx1"/>
                </a:solidFill>
                <a:effectLst/>
                <a:latin typeface="Arial Unicode MS"/>
              </a:rPr>
              <a:t>redis</a:t>
            </a:r>
            <a:r>
              <a:rPr kumimoji="0" lang="en-US" altLang="en-US" sz="10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Arial Unicode MS"/>
              </a:rPr>
              <a:t>		</a:t>
            </a:r>
            <a:r>
              <a:rPr kumimoji="0" lang="en-US" altLang="en-US" sz="1000" b="0" i="0" u="none" strike="noStrike" cap="none" normalizeH="0" baseline="0" dirty="0">
                <a:ln>
                  <a:noFill/>
                </a:ln>
                <a:solidFill>
                  <a:schemeClr val="tx1"/>
                </a:solidFill>
                <a:effectLst/>
                <a:latin typeface="Arial Unicode MS"/>
              </a:rPr>
              <a:t>image: "</a:t>
            </a:r>
            <a:r>
              <a:rPr kumimoji="0" lang="en-US" altLang="en-US" sz="1000" b="0" i="0" u="none" strike="noStrike" cap="none" normalizeH="0" baseline="0" dirty="0" err="1">
                <a:ln>
                  <a:noFill/>
                </a:ln>
                <a:solidFill>
                  <a:schemeClr val="tx1"/>
                </a:solidFill>
                <a:effectLst/>
                <a:latin typeface="Arial Unicode MS"/>
              </a:rPr>
              <a:t>redis:alpine</a:t>
            </a:r>
            <a:r>
              <a:rPr kumimoji="0" lang="en-US" altLang="en-US" sz="1000" b="0" i="0" u="none" strike="noStrike" cap="none" normalizeH="0" baseline="0" dirty="0">
                <a:ln>
                  <a:noFill/>
                </a:ln>
                <a:solidFill>
                  <a:schemeClr val="tx1"/>
                </a:solidFill>
                <a:effectLst/>
                <a:latin typeface="Arial Unicode MS"/>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7" name="Straight Connector 6">
            <a:extLst>
              <a:ext uri="{FF2B5EF4-FFF2-40B4-BE49-F238E27FC236}">
                <a16:creationId xmlns:a16="http://schemas.microsoft.com/office/drawing/2014/main" id="{3335ABA0-90A2-4FD2-BDC2-8164374E8BB4}"/>
              </a:ext>
            </a:extLst>
          </p:cNvPr>
          <p:cNvCxnSpPr>
            <a:stCxn id="10" idx="2"/>
          </p:cNvCxnSpPr>
          <p:nvPr/>
        </p:nvCxnSpPr>
        <p:spPr>
          <a:xfrm flipH="1">
            <a:off x="1778400" y="5176800"/>
            <a:ext cx="18000" cy="62640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C65313D-1F1C-4189-8614-6604097AEE2D}"/>
              </a:ext>
            </a:extLst>
          </p:cNvPr>
          <p:cNvSpPr txBox="1"/>
          <p:nvPr/>
        </p:nvSpPr>
        <p:spPr>
          <a:xfrm>
            <a:off x="1173600" y="5947044"/>
            <a:ext cx="1008994" cy="369332"/>
          </a:xfrm>
          <a:prstGeom prst="rect">
            <a:avLst/>
          </a:prstGeom>
          <a:noFill/>
        </p:spPr>
        <p:txBody>
          <a:bodyPr wrap="none" rtlCol="0">
            <a:spAutoFit/>
          </a:bodyPr>
          <a:lstStyle/>
          <a:p>
            <a:r>
              <a:rPr lang="en-US" dirty="0"/>
              <a:t>tcp:5000</a:t>
            </a:r>
          </a:p>
        </p:txBody>
      </p:sp>
      <p:cxnSp>
        <p:nvCxnSpPr>
          <p:cNvPr id="14" name="Straight Connector 13">
            <a:extLst>
              <a:ext uri="{FF2B5EF4-FFF2-40B4-BE49-F238E27FC236}">
                <a16:creationId xmlns:a16="http://schemas.microsoft.com/office/drawing/2014/main" id="{73DCA3EA-65EB-4FDA-88F6-202DE1C8797A}"/>
              </a:ext>
            </a:extLst>
          </p:cNvPr>
          <p:cNvCxnSpPr>
            <a:stCxn id="11" idx="2"/>
          </p:cNvCxnSpPr>
          <p:nvPr/>
        </p:nvCxnSpPr>
        <p:spPr>
          <a:xfrm>
            <a:off x="4503749" y="5154720"/>
            <a:ext cx="0" cy="6984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51E821E-596D-4F94-92D5-0CF14C04DA08}"/>
              </a:ext>
            </a:extLst>
          </p:cNvPr>
          <p:cNvSpPr txBox="1"/>
          <p:nvPr/>
        </p:nvSpPr>
        <p:spPr>
          <a:xfrm>
            <a:off x="3847574" y="5936234"/>
            <a:ext cx="1008994" cy="369332"/>
          </a:xfrm>
          <a:prstGeom prst="rect">
            <a:avLst/>
          </a:prstGeom>
          <a:noFill/>
        </p:spPr>
        <p:txBody>
          <a:bodyPr wrap="none" rtlCol="0">
            <a:spAutoFit/>
          </a:bodyPr>
          <a:lstStyle/>
          <a:p>
            <a:r>
              <a:rPr lang="en-US" dirty="0"/>
              <a:t>tcp:6379</a:t>
            </a:r>
          </a:p>
        </p:txBody>
      </p:sp>
      <p:cxnSp>
        <p:nvCxnSpPr>
          <p:cNvPr id="18" name="Connector: Elbow 17">
            <a:extLst>
              <a:ext uri="{FF2B5EF4-FFF2-40B4-BE49-F238E27FC236}">
                <a16:creationId xmlns:a16="http://schemas.microsoft.com/office/drawing/2014/main" id="{1BA3CCD4-67E8-433F-84DE-32CD72362178}"/>
              </a:ext>
            </a:extLst>
          </p:cNvPr>
          <p:cNvCxnSpPr>
            <a:stCxn id="10" idx="3"/>
            <a:endCxn id="16" idx="1"/>
          </p:cNvCxnSpPr>
          <p:nvPr/>
        </p:nvCxnSpPr>
        <p:spPr>
          <a:xfrm>
            <a:off x="2808000" y="4607012"/>
            <a:ext cx="1039574" cy="1513888"/>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3586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F352-566E-4AE1-9571-C9D7885DDE69}"/>
              </a:ext>
            </a:extLst>
          </p:cNvPr>
          <p:cNvSpPr>
            <a:spLocks noGrp="1"/>
          </p:cNvSpPr>
          <p:nvPr>
            <p:ph type="title"/>
          </p:nvPr>
        </p:nvSpPr>
        <p:spPr>
          <a:xfrm>
            <a:off x="838200" y="365125"/>
            <a:ext cx="10515600" cy="1021197"/>
          </a:xfrm>
        </p:spPr>
        <p:txBody>
          <a:bodyPr/>
          <a:lstStyle/>
          <a:p>
            <a:r>
              <a:rPr lang="en-US" dirty="0"/>
              <a:t>Lab: Python Web App with compose</a:t>
            </a:r>
          </a:p>
        </p:txBody>
      </p:sp>
      <p:pic>
        <p:nvPicPr>
          <p:cNvPr id="5" name="Picture 4">
            <a:extLst>
              <a:ext uri="{FF2B5EF4-FFF2-40B4-BE49-F238E27FC236}">
                <a16:creationId xmlns:a16="http://schemas.microsoft.com/office/drawing/2014/main" id="{BCD8E5B4-8246-4B97-8B4B-49FA025996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9452" y="651328"/>
            <a:ext cx="1392196" cy="753155"/>
          </a:xfrm>
          <a:prstGeom prst="rect">
            <a:avLst/>
          </a:prstGeom>
        </p:spPr>
      </p:pic>
      <p:sp>
        <p:nvSpPr>
          <p:cNvPr id="10" name="Rectangle 9">
            <a:extLst>
              <a:ext uri="{FF2B5EF4-FFF2-40B4-BE49-F238E27FC236}">
                <a16:creationId xmlns:a16="http://schemas.microsoft.com/office/drawing/2014/main" id="{942A68D9-67FF-48DD-A1F2-DCAF6395BBA5}"/>
              </a:ext>
            </a:extLst>
          </p:cNvPr>
          <p:cNvSpPr/>
          <p:nvPr/>
        </p:nvSpPr>
        <p:spPr>
          <a:xfrm>
            <a:off x="784800" y="4037224"/>
            <a:ext cx="2023200" cy="1139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with Flask framework</a:t>
            </a:r>
          </a:p>
          <a:p>
            <a:pPr algn="ctr"/>
            <a:r>
              <a:rPr lang="en-US" dirty="0"/>
              <a:t>App.py (Web Frontend)</a:t>
            </a:r>
          </a:p>
        </p:txBody>
      </p:sp>
      <p:sp>
        <p:nvSpPr>
          <p:cNvPr id="11" name="Rectangle 10">
            <a:extLst>
              <a:ext uri="{FF2B5EF4-FFF2-40B4-BE49-F238E27FC236}">
                <a16:creationId xmlns:a16="http://schemas.microsoft.com/office/drawing/2014/main" id="{D38A40DA-C2B7-48BD-85D6-4E9B261CCBBB}"/>
              </a:ext>
            </a:extLst>
          </p:cNvPr>
          <p:cNvSpPr/>
          <p:nvPr/>
        </p:nvSpPr>
        <p:spPr>
          <a:xfrm>
            <a:off x="3547536" y="4015144"/>
            <a:ext cx="1912426" cy="1139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Redis</a:t>
            </a:r>
            <a:endParaRPr lang="en-US" dirty="0"/>
          </a:p>
          <a:p>
            <a:pPr algn="ctr"/>
            <a:r>
              <a:rPr lang="en-US" dirty="0"/>
              <a:t>(Cache for managing counter)</a:t>
            </a:r>
          </a:p>
        </p:txBody>
      </p:sp>
      <p:pic>
        <p:nvPicPr>
          <p:cNvPr id="12" name="Picture 11">
            <a:extLst>
              <a:ext uri="{FF2B5EF4-FFF2-40B4-BE49-F238E27FC236}">
                <a16:creationId xmlns:a16="http://schemas.microsoft.com/office/drawing/2014/main" id="{BDA795DA-A28E-469B-B1C3-26E1816A7505}"/>
              </a:ext>
            </a:extLst>
          </p:cNvPr>
          <p:cNvPicPr>
            <a:picLocks noChangeAspect="1"/>
          </p:cNvPicPr>
          <p:nvPr/>
        </p:nvPicPr>
        <p:blipFill>
          <a:blip r:embed="rId3"/>
          <a:stretch>
            <a:fillRect/>
          </a:stretch>
        </p:blipFill>
        <p:spPr>
          <a:xfrm>
            <a:off x="838200" y="1564277"/>
            <a:ext cx="4207200" cy="2325347"/>
          </a:xfrm>
          <a:prstGeom prst="rect">
            <a:avLst/>
          </a:prstGeom>
        </p:spPr>
      </p:pic>
      <p:sp>
        <p:nvSpPr>
          <p:cNvPr id="13" name="TextBox 12">
            <a:extLst>
              <a:ext uri="{FF2B5EF4-FFF2-40B4-BE49-F238E27FC236}">
                <a16:creationId xmlns:a16="http://schemas.microsoft.com/office/drawing/2014/main" id="{347F7E27-6A73-4AA6-826E-ECF7ABEFC31E}"/>
              </a:ext>
            </a:extLst>
          </p:cNvPr>
          <p:cNvSpPr txBox="1"/>
          <p:nvPr/>
        </p:nvSpPr>
        <p:spPr>
          <a:xfrm>
            <a:off x="1022400" y="2916000"/>
            <a:ext cx="2983574" cy="369332"/>
          </a:xfrm>
          <a:prstGeom prst="rect">
            <a:avLst/>
          </a:prstGeom>
          <a:noFill/>
        </p:spPr>
        <p:txBody>
          <a:bodyPr wrap="none" rtlCol="0">
            <a:spAutoFit/>
          </a:bodyPr>
          <a:lstStyle/>
          <a:p>
            <a:r>
              <a:rPr lang="en-US" dirty="0"/>
              <a:t>Hit counter maintenance app</a:t>
            </a:r>
          </a:p>
        </p:txBody>
      </p:sp>
      <p:sp>
        <p:nvSpPr>
          <p:cNvPr id="22" name="TextBox 21">
            <a:extLst>
              <a:ext uri="{FF2B5EF4-FFF2-40B4-BE49-F238E27FC236}">
                <a16:creationId xmlns:a16="http://schemas.microsoft.com/office/drawing/2014/main" id="{B546C982-68F8-40E6-A57B-19CED6A47A06}"/>
              </a:ext>
            </a:extLst>
          </p:cNvPr>
          <p:cNvSpPr txBox="1"/>
          <p:nvPr/>
        </p:nvSpPr>
        <p:spPr>
          <a:xfrm>
            <a:off x="5408015" y="1533922"/>
            <a:ext cx="2217274" cy="369332"/>
          </a:xfrm>
          <a:prstGeom prst="rect">
            <a:avLst/>
          </a:prstGeom>
          <a:noFill/>
        </p:spPr>
        <p:txBody>
          <a:bodyPr wrap="none" rtlCol="0">
            <a:spAutoFit/>
          </a:bodyPr>
          <a:lstStyle/>
          <a:p>
            <a:r>
              <a:rPr lang="en-US" dirty="0"/>
              <a:t>Build and run the app</a:t>
            </a:r>
          </a:p>
        </p:txBody>
      </p:sp>
      <p:cxnSp>
        <p:nvCxnSpPr>
          <p:cNvPr id="7" name="Straight Connector 6">
            <a:extLst>
              <a:ext uri="{FF2B5EF4-FFF2-40B4-BE49-F238E27FC236}">
                <a16:creationId xmlns:a16="http://schemas.microsoft.com/office/drawing/2014/main" id="{3335ABA0-90A2-4FD2-BDC2-8164374E8BB4}"/>
              </a:ext>
            </a:extLst>
          </p:cNvPr>
          <p:cNvCxnSpPr>
            <a:stCxn id="10" idx="2"/>
          </p:cNvCxnSpPr>
          <p:nvPr/>
        </p:nvCxnSpPr>
        <p:spPr>
          <a:xfrm flipH="1">
            <a:off x="1778400" y="5176800"/>
            <a:ext cx="18000" cy="62640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C65313D-1F1C-4189-8614-6604097AEE2D}"/>
              </a:ext>
            </a:extLst>
          </p:cNvPr>
          <p:cNvSpPr txBox="1"/>
          <p:nvPr/>
        </p:nvSpPr>
        <p:spPr>
          <a:xfrm>
            <a:off x="1173600" y="5947044"/>
            <a:ext cx="1008994" cy="369332"/>
          </a:xfrm>
          <a:prstGeom prst="rect">
            <a:avLst/>
          </a:prstGeom>
          <a:noFill/>
        </p:spPr>
        <p:txBody>
          <a:bodyPr wrap="none" rtlCol="0">
            <a:spAutoFit/>
          </a:bodyPr>
          <a:lstStyle/>
          <a:p>
            <a:r>
              <a:rPr lang="en-US" dirty="0"/>
              <a:t>tcp:5000</a:t>
            </a:r>
          </a:p>
        </p:txBody>
      </p:sp>
      <p:cxnSp>
        <p:nvCxnSpPr>
          <p:cNvPr id="14" name="Straight Connector 13">
            <a:extLst>
              <a:ext uri="{FF2B5EF4-FFF2-40B4-BE49-F238E27FC236}">
                <a16:creationId xmlns:a16="http://schemas.microsoft.com/office/drawing/2014/main" id="{73DCA3EA-65EB-4FDA-88F6-202DE1C8797A}"/>
              </a:ext>
            </a:extLst>
          </p:cNvPr>
          <p:cNvCxnSpPr>
            <a:stCxn id="11" idx="2"/>
          </p:cNvCxnSpPr>
          <p:nvPr/>
        </p:nvCxnSpPr>
        <p:spPr>
          <a:xfrm>
            <a:off x="4503749" y="5154720"/>
            <a:ext cx="0" cy="6984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51E821E-596D-4F94-92D5-0CF14C04DA08}"/>
              </a:ext>
            </a:extLst>
          </p:cNvPr>
          <p:cNvSpPr txBox="1"/>
          <p:nvPr/>
        </p:nvSpPr>
        <p:spPr>
          <a:xfrm>
            <a:off x="3847574" y="5936234"/>
            <a:ext cx="1008994" cy="369332"/>
          </a:xfrm>
          <a:prstGeom prst="rect">
            <a:avLst/>
          </a:prstGeom>
          <a:noFill/>
        </p:spPr>
        <p:txBody>
          <a:bodyPr wrap="none" rtlCol="0">
            <a:spAutoFit/>
          </a:bodyPr>
          <a:lstStyle/>
          <a:p>
            <a:r>
              <a:rPr lang="en-US" dirty="0"/>
              <a:t>tcp:6379</a:t>
            </a:r>
          </a:p>
        </p:txBody>
      </p:sp>
      <p:cxnSp>
        <p:nvCxnSpPr>
          <p:cNvPr id="18" name="Connector: Elbow 17">
            <a:extLst>
              <a:ext uri="{FF2B5EF4-FFF2-40B4-BE49-F238E27FC236}">
                <a16:creationId xmlns:a16="http://schemas.microsoft.com/office/drawing/2014/main" id="{1BA3CCD4-67E8-433F-84DE-32CD72362178}"/>
              </a:ext>
            </a:extLst>
          </p:cNvPr>
          <p:cNvCxnSpPr>
            <a:stCxn id="10" idx="3"/>
            <a:endCxn id="16" idx="1"/>
          </p:cNvCxnSpPr>
          <p:nvPr/>
        </p:nvCxnSpPr>
        <p:spPr>
          <a:xfrm>
            <a:off x="2808000" y="4607012"/>
            <a:ext cx="1039574" cy="151388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6" name="Rectangle 1">
            <a:extLst>
              <a:ext uri="{FF2B5EF4-FFF2-40B4-BE49-F238E27FC236}">
                <a16:creationId xmlns:a16="http://schemas.microsoft.com/office/drawing/2014/main" id="{D8D93743-518C-40E5-91D6-AD312F24119E}"/>
              </a:ext>
            </a:extLst>
          </p:cNvPr>
          <p:cNvSpPr>
            <a:spLocks noChangeArrowheads="1"/>
          </p:cNvSpPr>
          <p:nvPr/>
        </p:nvSpPr>
        <p:spPr bwMode="auto">
          <a:xfrm>
            <a:off x="5459962" y="1909140"/>
            <a:ext cx="6732038"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 </a:t>
            </a:r>
            <a:r>
              <a:rPr kumimoji="0" lang="en-US" altLang="en-US" sz="1000" b="1" i="0" u="none" strike="noStrike" cap="none" normalizeH="0" baseline="0" dirty="0">
                <a:ln>
                  <a:noFill/>
                </a:ln>
                <a:solidFill>
                  <a:srgbClr val="00B0F0"/>
                </a:solidFill>
                <a:effectLst/>
                <a:latin typeface="Arial Unicode MS"/>
              </a:rPr>
              <a:t>docker-compose 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Creating network "</a:t>
            </a:r>
            <a:r>
              <a:rPr kumimoji="0" lang="en-US" altLang="en-US" sz="1000" b="0" i="0" u="none" strike="noStrike" cap="none" normalizeH="0" baseline="0" dirty="0" err="1">
                <a:ln>
                  <a:noFill/>
                </a:ln>
                <a:solidFill>
                  <a:schemeClr val="tx1"/>
                </a:solidFill>
                <a:effectLst/>
                <a:latin typeface="Arial Unicode MS"/>
              </a:rPr>
              <a:t>composetest_default</a:t>
            </a:r>
            <a:r>
              <a:rPr kumimoji="0" lang="en-US" altLang="en-US" sz="1000" b="0" i="0" u="none" strike="noStrike" cap="none" normalizeH="0" baseline="0" dirty="0">
                <a:ln>
                  <a:noFill/>
                </a:ln>
                <a:solidFill>
                  <a:schemeClr val="tx1"/>
                </a:solidFill>
                <a:effectLst/>
                <a:latin typeface="Arial Unicode MS"/>
              </a:rPr>
              <a:t>" with the default driver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Creating composetest_web_1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Creating composetest_redis_1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Creating composetest_web_1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Creating composetest_redis_1 ... done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Attaching to composetest_web_1, composetest_redis_1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web_1 | * Running on http://0.0.0.0:5000/ (Press CTRL+C to quit)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redis_1 | 1:C 17 Aug 22:11:10.480 # oO0OoO0OoO0Oo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Arial Unicode MS"/>
              </a:rPr>
              <a:t>Redis</a:t>
            </a:r>
            <a:r>
              <a:rPr kumimoji="0" lang="en-US" altLang="en-US" sz="1000" b="0" i="0" u="none" strike="noStrike" cap="none" normalizeH="0" baseline="0" dirty="0">
                <a:ln>
                  <a:noFill/>
                </a:ln>
                <a:solidFill>
                  <a:schemeClr val="tx1"/>
                </a:solidFill>
                <a:effectLst/>
                <a:latin typeface="Arial Unicode MS"/>
              </a:rPr>
              <a:t> is starting oO0OoO0OoO0Oo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redis_1 | 1:C 17 Aug 22:11:10.480 # </a:t>
            </a:r>
            <a:r>
              <a:rPr kumimoji="0" lang="en-US" altLang="en-US" sz="1000" b="0" i="0" u="none" strike="noStrike" cap="none" normalizeH="0" baseline="0" dirty="0" err="1">
                <a:ln>
                  <a:noFill/>
                </a:ln>
                <a:solidFill>
                  <a:schemeClr val="tx1"/>
                </a:solidFill>
                <a:effectLst/>
                <a:latin typeface="Arial Unicode MS"/>
              </a:rPr>
              <a:t>Redis</a:t>
            </a:r>
            <a:r>
              <a:rPr kumimoji="0" lang="en-US" altLang="en-US" sz="1000" b="0" i="0" u="none" strike="noStrike" cap="none" normalizeH="0" baseline="0" dirty="0">
                <a:ln>
                  <a:noFill/>
                </a:ln>
                <a:solidFill>
                  <a:schemeClr val="tx1"/>
                </a:solidFill>
                <a:effectLst/>
                <a:latin typeface="Arial Unicode MS"/>
              </a:rPr>
              <a:t> version=4.0.1, bits=64, commit=00000000, modified=0, </a:t>
            </a:r>
            <a:r>
              <a:rPr kumimoji="0" lang="en-US" altLang="en-US" sz="1000" b="0" i="0" u="none" strike="noStrike" cap="none" normalizeH="0" baseline="0" dirty="0" err="1">
                <a:ln>
                  <a:noFill/>
                </a:ln>
                <a:solidFill>
                  <a:schemeClr val="tx1"/>
                </a:solidFill>
                <a:effectLst/>
                <a:latin typeface="Arial Unicode MS"/>
              </a:rPr>
              <a:t>pid</a:t>
            </a:r>
            <a:r>
              <a:rPr kumimoji="0" lang="en-US" altLang="en-US" sz="1000" b="0" i="0" u="none" strike="noStrike" cap="none" normalizeH="0" baseline="0" dirty="0">
                <a:ln>
                  <a:noFill/>
                </a:ln>
                <a:solidFill>
                  <a:schemeClr val="tx1"/>
                </a:solidFill>
                <a:effectLst/>
                <a:latin typeface="Arial Unicode MS"/>
              </a:rPr>
              <a:t>=1, just started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redis_1 | 1:C 17 Aug 22:11:10.480 # Warning: no config file specified, using the default config. In order to specify a config file use </a:t>
            </a:r>
            <a:r>
              <a:rPr kumimoji="0" lang="en-US" altLang="en-US" sz="1000" b="0" i="0" u="none" strike="noStrike" cap="none" normalizeH="0" baseline="0" dirty="0" err="1">
                <a:ln>
                  <a:noFill/>
                </a:ln>
                <a:solidFill>
                  <a:schemeClr val="tx1"/>
                </a:solidFill>
                <a:effectLst/>
                <a:latin typeface="Arial Unicode MS"/>
              </a:rPr>
              <a:t>redis</a:t>
            </a:r>
            <a:r>
              <a:rPr kumimoji="0" lang="en-US" altLang="en-US" sz="1000" b="0" i="0" u="none" strike="noStrike" cap="none" normalizeH="0" baseline="0" dirty="0">
                <a:ln>
                  <a:noFill/>
                </a:ln>
                <a:solidFill>
                  <a:schemeClr val="tx1"/>
                </a:solidFill>
                <a:effectLst/>
                <a:latin typeface="Arial Unicode MS"/>
              </a:rPr>
              <a:t>-server /path/to/</a:t>
            </a:r>
            <a:r>
              <a:rPr kumimoji="0" lang="en-US" altLang="en-US" sz="1000" b="0" i="0" u="none" strike="noStrike" cap="none" normalizeH="0" baseline="0" dirty="0" err="1">
                <a:ln>
                  <a:noFill/>
                </a:ln>
                <a:solidFill>
                  <a:schemeClr val="tx1"/>
                </a:solidFill>
                <a:effectLst/>
                <a:latin typeface="Arial Unicode MS"/>
              </a:rPr>
              <a:t>redis.conf</a:t>
            </a:r>
            <a:r>
              <a:rPr kumimoji="0" lang="en-US" altLang="en-US" sz="10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web_1 | * Restarting with stat redis_1 | 1:M 17 Aug 22:11:10.483 * Running mode=standalone, port=6379.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redis_1 | 1:M 17 Aug 22:11:10.483 # WARNING: The TCP backlog setting of 511 cannot be enforced because /proc/sys/net/core/</a:t>
            </a:r>
            <a:r>
              <a:rPr kumimoji="0" lang="en-US" altLang="en-US" sz="1000" b="0" i="0" u="none" strike="noStrike" cap="none" normalizeH="0" baseline="0" dirty="0" err="1">
                <a:ln>
                  <a:noFill/>
                </a:ln>
                <a:solidFill>
                  <a:schemeClr val="tx1"/>
                </a:solidFill>
                <a:effectLst/>
                <a:latin typeface="Arial Unicode MS"/>
              </a:rPr>
              <a:t>somaxconn</a:t>
            </a:r>
            <a:r>
              <a:rPr kumimoji="0" lang="en-US" altLang="en-US" sz="1000" b="0" i="0" u="none" strike="noStrike" cap="none" normalizeH="0" baseline="0" dirty="0">
                <a:ln>
                  <a:noFill/>
                </a:ln>
                <a:solidFill>
                  <a:schemeClr val="tx1"/>
                </a:solidFill>
                <a:effectLst/>
                <a:latin typeface="Arial Unicode MS"/>
              </a:rPr>
              <a:t> is set to the lower value of 128.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web_1 | * Debugger is active! redis_1 | 1:M 17 Aug 22:11:10.483 # Server initialized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redis_1 | 1:M 17 Aug 22:11:10.483 # WARNING you have Transparent Huge Pages (THP) support enabled in your kernel. This will create latency and memory usage issues with </a:t>
            </a:r>
            <a:r>
              <a:rPr kumimoji="0" lang="en-US" altLang="en-US" sz="1000" b="0" i="0" u="none" strike="noStrike" cap="none" normalizeH="0" baseline="0" dirty="0" err="1">
                <a:ln>
                  <a:noFill/>
                </a:ln>
                <a:solidFill>
                  <a:schemeClr val="tx1"/>
                </a:solidFill>
                <a:effectLst/>
                <a:latin typeface="Arial Unicode MS"/>
              </a:rPr>
              <a:t>Redis</a:t>
            </a:r>
            <a:r>
              <a:rPr kumimoji="0" lang="en-US" altLang="en-US" sz="1000" b="0" i="0" u="none" strike="noStrike" cap="none" normalizeH="0" baseline="0" dirty="0">
                <a:ln>
                  <a:noFill/>
                </a:ln>
                <a:solidFill>
                  <a:schemeClr val="tx1"/>
                </a:solidFill>
                <a:effectLst/>
                <a:latin typeface="Arial Unicode MS"/>
              </a:rPr>
              <a:t>. To fix this issue run the command 'echo never &gt; /sys/kernel/mm/</a:t>
            </a:r>
            <a:r>
              <a:rPr kumimoji="0" lang="en-US" altLang="en-US" sz="1000" b="0" i="0" u="none" strike="noStrike" cap="none" normalizeH="0" baseline="0" dirty="0" err="1">
                <a:ln>
                  <a:noFill/>
                </a:ln>
                <a:solidFill>
                  <a:schemeClr val="tx1"/>
                </a:solidFill>
                <a:effectLst/>
                <a:latin typeface="Arial Unicode MS"/>
              </a:rPr>
              <a:t>transparent_hugepage</a:t>
            </a:r>
            <a:r>
              <a:rPr kumimoji="0" lang="en-US" altLang="en-US" sz="1000" b="0" i="0" u="none" strike="noStrike" cap="none" normalizeH="0" baseline="0" dirty="0">
                <a:ln>
                  <a:noFill/>
                </a:ln>
                <a:solidFill>
                  <a:schemeClr val="tx1"/>
                </a:solidFill>
                <a:effectLst/>
                <a:latin typeface="Arial Unicode MS"/>
              </a:rPr>
              <a:t>/enabled' as root, and add it to your /</a:t>
            </a:r>
            <a:r>
              <a:rPr kumimoji="0" lang="en-US" altLang="en-US" sz="1000" b="0" i="0" u="none" strike="noStrike" cap="none" normalizeH="0" baseline="0" dirty="0" err="1">
                <a:ln>
                  <a:noFill/>
                </a:ln>
                <a:solidFill>
                  <a:schemeClr val="tx1"/>
                </a:solidFill>
                <a:effectLst/>
                <a:latin typeface="Arial Unicode MS"/>
              </a:rPr>
              <a:t>etc</a:t>
            </a: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rc.local</a:t>
            </a:r>
            <a:r>
              <a:rPr kumimoji="0" lang="en-US" altLang="en-US" sz="1000" b="0" i="0" u="none" strike="noStrike" cap="none" normalizeH="0" baseline="0" dirty="0">
                <a:ln>
                  <a:noFill/>
                </a:ln>
                <a:solidFill>
                  <a:schemeClr val="tx1"/>
                </a:solidFill>
                <a:effectLst/>
                <a:latin typeface="Arial Unicode MS"/>
              </a:rPr>
              <a:t> in order to retain the setting after a reboot. </a:t>
            </a:r>
            <a:r>
              <a:rPr kumimoji="0" lang="en-US" altLang="en-US" sz="1000" b="0" i="0" u="none" strike="noStrike" cap="none" normalizeH="0" baseline="0" dirty="0" err="1">
                <a:ln>
                  <a:noFill/>
                </a:ln>
                <a:solidFill>
                  <a:schemeClr val="tx1"/>
                </a:solidFill>
                <a:effectLst/>
                <a:latin typeface="Arial Unicode MS"/>
              </a:rPr>
              <a:t>Redis</a:t>
            </a:r>
            <a:r>
              <a:rPr kumimoji="0" lang="en-US" altLang="en-US" sz="1000" b="0" i="0" u="none" strike="noStrike" cap="none" normalizeH="0" baseline="0" dirty="0">
                <a:ln>
                  <a:noFill/>
                </a:ln>
                <a:solidFill>
                  <a:schemeClr val="tx1"/>
                </a:solidFill>
                <a:effectLst/>
                <a:latin typeface="Arial Unicode MS"/>
              </a:rPr>
              <a:t> must be restarted after THP is disabled.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web_1 | * Debugger PIN: 330-787-903 redis_1 | 1:M 17 Aug 22:11:10.483 * Ready to accept connections</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AE274D38-9392-43EF-8B8A-4CFFEB9E37E8}"/>
              </a:ext>
            </a:extLst>
          </p:cNvPr>
          <p:cNvSpPr txBox="1"/>
          <p:nvPr/>
        </p:nvSpPr>
        <p:spPr>
          <a:xfrm>
            <a:off x="5531615" y="5358322"/>
            <a:ext cx="1646733" cy="369332"/>
          </a:xfrm>
          <a:prstGeom prst="rect">
            <a:avLst/>
          </a:prstGeom>
          <a:noFill/>
        </p:spPr>
        <p:txBody>
          <a:bodyPr wrap="none" rtlCol="0">
            <a:spAutoFit/>
          </a:bodyPr>
          <a:lstStyle/>
          <a:p>
            <a:r>
              <a:rPr lang="en-US" dirty="0"/>
              <a:t>Test application</a:t>
            </a:r>
          </a:p>
        </p:txBody>
      </p:sp>
      <p:sp>
        <p:nvSpPr>
          <p:cNvPr id="9" name="TextBox 8">
            <a:extLst>
              <a:ext uri="{FF2B5EF4-FFF2-40B4-BE49-F238E27FC236}">
                <a16:creationId xmlns:a16="http://schemas.microsoft.com/office/drawing/2014/main" id="{3F1A0E4F-D55B-4A9B-A20B-D46F3CEEF8F7}"/>
              </a:ext>
            </a:extLst>
          </p:cNvPr>
          <p:cNvSpPr txBox="1"/>
          <p:nvPr/>
        </p:nvSpPr>
        <p:spPr>
          <a:xfrm>
            <a:off x="5512555" y="5683843"/>
            <a:ext cx="6561846" cy="584775"/>
          </a:xfrm>
          <a:prstGeom prst="rect">
            <a:avLst/>
          </a:prstGeom>
          <a:noFill/>
        </p:spPr>
        <p:txBody>
          <a:bodyPr wrap="square" rtlCol="0">
            <a:spAutoFit/>
          </a:bodyPr>
          <a:lstStyle/>
          <a:p>
            <a:r>
              <a:rPr lang="en-US" sz="1600" dirty="0"/>
              <a:t>Point web browser to </a:t>
            </a:r>
            <a:r>
              <a:rPr lang="en-US" sz="1600" dirty="0">
                <a:hlinkClick r:id="rId4"/>
              </a:rPr>
              <a:t>http://localhost:5000</a:t>
            </a:r>
            <a:r>
              <a:rPr lang="en-US" sz="1600" dirty="0"/>
              <a:t>, Refresh page and see if counter increments</a:t>
            </a:r>
          </a:p>
        </p:txBody>
      </p:sp>
    </p:spTree>
    <p:extLst>
      <p:ext uri="{BB962C8B-B14F-4D97-AF65-F5344CB8AC3E}">
        <p14:creationId xmlns:p14="http://schemas.microsoft.com/office/powerpoint/2010/main" val="31520644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CBC602-6192-44D8-B8DB-BC5EBBF4D5E2}"/>
              </a:ext>
            </a:extLst>
          </p:cNvPr>
          <p:cNvPicPr>
            <a:picLocks noChangeAspect="1"/>
          </p:cNvPicPr>
          <p:nvPr/>
        </p:nvPicPr>
        <p:blipFill>
          <a:blip r:embed="rId2"/>
          <a:stretch>
            <a:fillRect/>
          </a:stretch>
        </p:blipFill>
        <p:spPr>
          <a:xfrm>
            <a:off x="784800" y="1435630"/>
            <a:ext cx="3941898" cy="2514814"/>
          </a:xfrm>
          <a:prstGeom prst="rect">
            <a:avLst/>
          </a:prstGeom>
        </p:spPr>
      </p:pic>
      <p:sp>
        <p:nvSpPr>
          <p:cNvPr id="2" name="Title 1">
            <a:extLst>
              <a:ext uri="{FF2B5EF4-FFF2-40B4-BE49-F238E27FC236}">
                <a16:creationId xmlns:a16="http://schemas.microsoft.com/office/drawing/2014/main" id="{8302F352-566E-4AE1-9571-C9D7885DDE69}"/>
              </a:ext>
            </a:extLst>
          </p:cNvPr>
          <p:cNvSpPr>
            <a:spLocks noGrp="1"/>
          </p:cNvSpPr>
          <p:nvPr>
            <p:ph type="title"/>
          </p:nvPr>
        </p:nvSpPr>
        <p:spPr>
          <a:xfrm>
            <a:off x="838200" y="365125"/>
            <a:ext cx="10515600" cy="1021197"/>
          </a:xfrm>
        </p:spPr>
        <p:txBody>
          <a:bodyPr/>
          <a:lstStyle/>
          <a:p>
            <a:r>
              <a:rPr lang="en-US" dirty="0"/>
              <a:t>Lab: Python Web App with compose</a:t>
            </a:r>
          </a:p>
        </p:txBody>
      </p:sp>
      <p:pic>
        <p:nvPicPr>
          <p:cNvPr id="5" name="Picture 4">
            <a:extLst>
              <a:ext uri="{FF2B5EF4-FFF2-40B4-BE49-F238E27FC236}">
                <a16:creationId xmlns:a16="http://schemas.microsoft.com/office/drawing/2014/main" id="{BCD8E5B4-8246-4B97-8B4B-49FA025996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9452" y="651328"/>
            <a:ext cx="1392196" cy="753155"/>
          </a:xfrm>
          <a:prstGeom prst="rect">
            <a:avLst/>
          </a:prstGeom>
        </p:spPr>
      </p:pic>
      <p:sp>
        <p:nvSpPr>
          <p:cNvPr id="10" name="Rectangle 9">
            <a:extLst>
              <a:ext uri="{FF2B5EF4-FFF2-40B4-BE49-F238E27FC236}">
                <a16:creationId xmlns:a16="http://schemas.microsoft.com/office/drawing/2014/main" id="{942A68D9-67FF-48DD-A1F2-DCAF6395BBA5}"/>
              </a:ext>
            </a:extLst>
          </p:cNvPr>
          <p:cNvSpPr/>
          <p:nvPr/>
        </p:nvSpPr>
        <p:spPr>
          <a:xfrm>
            <a:off x="784800" y="4037224"/>
            <a:ext cx="2023200" cy="1139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with Flask framework</a:t>
            </a:r>
          </a:p>
          <a:p>
            <a:pPr algn="ctr"/>
            <a:r>
              <a:rPr lang="en-US" dirty="0"/>
              <a:t>App.py (Web Frontend)</a:t>
            </a:r>
          </a:p>
        </p:txBody>
      </p:sp>
      <p:sp>
        <p:nvSpPr>
          <p:cNvPr id="11" name="Rectangle 10">
            <a:extLst>
              <a:ext uri="{FF2B5EF4-FFF2-40B4-BE49-F238E27FC236}">
                <a16:creationId xmlns:a16="http://schemas.microsoft.com/office/drawing/2014/main" id="{D38A40DA-C2B7-48BD-85D6-4E9B261CCBBB}"/>
              </a:ext>
            </a:extLst>
          </p:cNvPr>
          <p:cNvSpPr/>
          <p:nvPr/>
        </p:nvSpPr>
        <p:spPr>
          <a:xfrm>
            <a:off x="3547536" y="4015144"/>
            <a:ext cx="1912426" cy="1139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Redis</a:t>
            </a:r>
            <a:endParaRPr lang="en-US" dirty="0"/>
          </a:p>
          <a:p>
            <a:pPr algn="ctr"/>
            <a:r>
              <a:rPr lang="en-US" dirty="0"/>
              <a:t>(Cache for managing counter)</a:t>
            </a:r>
          </a:p>
        </p:txBody>
      </p:sp>
      <p:sp>
        <p:nvSpPr>
          <p:cNvPr id="13" name="TextBox 12">
            <a:extLst>
              <a:ext uri="{FF2B5EF4-FFF2-40B4-BE49-F238E27FC236}">
                <a16:creationId xmlns:a16="http://schemas.microsoft.com/office/drawing/2014/main" id="{347F7E27-6A73-4AA6-826E-ECF7ABEFC31E}"/>
              </a:ext>
            </a:extLst>
          </p:cNvPr>
          <p:cNvSpPr txBox="1"/>
          <p:nvPr/>
        </p:nvSpPr>
        <p:spPr>
          <a:xfrm>
            <a:off x="1022400" y="2916000"/>
            <a:ext cx="2983574" cy="369332"/>
          </a:xfrm>
          <a:prstGeom prst="rect">
            <a:avLst/>
          </a:prstGeom>
          <a:noFill/>
        </p:spPr>
        <p:txBody>
          <a:bodyPr wrap="none" rtlCol="0">
            <a:spAutoFit/>
          </a:bodyPr>
          <a:lstStyle/>
          <a:p>
            <a:r>
              <a:rPr lang="en-US" dirty="0"/>
              <a:t>Hit counter maintenance app</a:t>
            </a:r>
          </a:p>
        </p:txBody>
      </p:sp>
      <p:sp>
        <p:nvSpPr>
          <p:cNvPr id="22" name="TextBox 21">
            <a:extLst>
              <a:ext uri="{FF2B5EF4-FFF2-40B4-BE49-F238E27FC236}">
                <a16:creationId xmlns:a16="http://schemas.microsoft.com/office/drawing/2014/main" id="{B546C982-68F8-40E6-A57B-19CED6A47A06}"/>
              </a:ext>
            </a:extLst>
          </p:cNvPr>
          <p:cNvSpPr txBox="1"/>
          <p:nvPr/>
        </p:nvSpPr>
        <p:spPr>
          <a:xfrm>
            <a:off x="5408015" y="1533922"/>
            <a:ext cx="4129592" cy="369332"/>
          </a:xfrm>
          <a:prstGeom prst="rect">
            <a:avLst/>
          </a:prstGeom>
          <a:noFill/>
        </p:spPr>
        <p:txBody>
          <a:bodyPr wrap="none" rtlCol="0">
            <a:spAutoFit/>
          </a:bodyPr>
          <a:lstStyle/>
          <a:p>
            <a:r>
              <a:rPr lang="en-US" dirty="0"/>
              <a:t>Edit the compose file to add a bind mount</a:t>
            </a:r>
          </a:p>
        </p:txBody>
      </p:sp>
      <p:cxnSp>
        <p:nvCxnSpPr>
          <p:cNvPr id="7" name="Straight Connector 6">
            <a:extLst>
              <a:ext uri="{FF2B5EF4-FFF2-40B4-BE49-F238E27FC236}">
                <a16:creationId xmlns:a16="http://schemas.microsoft.com/office/drawing/2014/main" id="{3335ABA0-90A2-4FD2-BDC2-8164374E8BB4}"/>
              </a:ext>
            </a:extLst>
          </p:cNvPr>
          <p:cNvCxnSpPr>
            <a:stCxn id="10" idx="2"/>
          </p:cNvCxnSpPr>
          <p:nvPr/>
        </p:nvCxnSpPr>
        <p:spPr>
          <a:xfrm flipH="1">
            <a:off x="1778400" y="5176800"/>
            <a:ext cx="18000" cy="62640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C65313D-1F1C-4189-8614-6604097AEE2D}"/>
              </a:ext>
            </a:extLst>
          </p:cNvPr>
          <p:cNvSpPr txBox="1"/>
          <p:nvPr/>
        </p:nvSpPr>
        <p:spPr>
          <a:xfrm>
            <a:off x="1173600" y="5947044"/>
            <a:ext cx="1008994" cy="369332"/>
          </a:xfrm>
          <a:prstGeom prst="rect">
            <a:avLst/>
          </a:prstGeom>
          <a:noFill/>
        </p:spPr>
        <p:txBody>
          <a:bodyPr wrap="none" rtlCol="0">
            <a:spAutoFit/>
          </a:bodyPr>
          <a:lstStyle/>
          <a:p>
            <a:r>
              <a:rPr lang="en-US" dirty="0"/>
              <a:t>tcp:5000</a:t>
            </a:r>
          </a:p>
        </p:txBody>
      </p:sp>
      <p:cxnSp>
        <p:nvCxnSpPr>
          <p:cNvPr id="14" name="Straight Connector 13">
            <a:extLst>
              <a:ext uri="{FF2B5EF4-FFF2-40B4-BE49-F238E27FC236}">
                <a16:creationId xmlns:a16="http://schemas.microsoft.com/office/drawing/2014/main" id="{73DCA3EA-65EB-4FDA-88F6-202DE1C8797A}"/>
              </a:ext>
            </a:extLst>
          </p:cNvPr>
          <p:cNvCxnSpPr>
            <a:stCxn id="11" idx="2"/>
          </p:cNvCxnSpPr>
          <p:nvPr/>
        </p:nvCxnSpPr>
        <p:spPr>
          <a:xfrm>
            <a:off x="4503749" y="5154720"/>
            <a:ext cx="0" cy="6984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51E821E-596D-4F94-92D5-0CF14C04DA08}"/>
              </a:ext>
            </a:extLst>
          </p:cNvPr>
          <p:cNvSpPr txBox="1"/>
          <p:nvPr/>
        </p:nvSpPr>
        <p:spPr>
          <a:xfrm>
            <a:off x="3847574" y="5936234"/>
            <a:ext cx="1008994" cy="369332"/>
          </a:xfrm>
          <a:prstGeom prst="rect">
            <a:avLst/>
          </a:prstGeom>
          <a:noFill/>
        </p:spPr>
        <p:txBody>
          <a:bodyPr wrap="none" rtlCol="0">
            <a:spAutoFit/>
          </a:bodyPr>
          <a:lstStyle/>
          <a:p>
            <a:r>
              <a:rPr lang="en-US" dirty="0"/>
              <a:t>tcp:6379</a:t>
            </a:r>
          </a:p>
        </p:txBody>
      </p:sp>
      <p:cxnSp>
        <p:nvCxnSpPr>
          <p:cNvPr id="18" name="Connector: Elbow 17">
            <a:extLst>
              <a:ext uri="{FF2B5EF4-FFF2-40B4-BE49-F238E27FC236}">
                <a16:creationId xmlns:a16="http://schemas.microsoft.com/office/drawing/2014/main" id="{1BA3CCD4-67E8-433F-84DE-32CD72362178}"/>
              </a:ext>
            </a:extLst>
          </p:cNvPr>
          <p:cNvCxnSpPr>
            <a:stCxn id="10" idx="3"/>
            <a:endCxn id="16" idx="1"/>
          </p:cNvCxnSpPr>
          <p:nvPr/>
        </p:nvCxnSpPr>
        <p:spPr>
          <a:xfrm>
            <a:off x="2808000" y="4607012"/>
            <a:ext cx="1039574" cy="151388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6" name="Rectangle 1">
            <a:extLst>
              <a:ext uri="{FF2B5EF4-FFF2-40B4-BE49-F238E27FC236}">
                <a16:creationId xmlns:a16="http://schemas.microsoft.com/office/drawing/2014/main" id="{D8D93743-518C-40E5-91D6-AD312F24119E}"/>
              </a:ext>
            </a:extLst>
          </p:cNvPr>
          <p:cNvSpPr>
            <a:spLocks noChangeArrowheads="1"/>
          </p:cNvSpPr>
          <p:nvPr/>
        </p:nvSpPr>
        <p:spPr bwMode="auto">
          <a:xfrm>
            <a:off x="10862614" y="5204384"/>
            <a:ext cx="44248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AE274D38-9392-43EF-8B8A-4CFFEB9E37E8}"/>
              </a:ext>
            </a:extLst>
          </p:cNvPr>
          <p:cNvSpPr txBox="1"/>
          <p:nvPr/>
        </p:nvSpPr>
        <p:spPr>
          <a:xfrm>
            <a:off x="5568486" y="3704958"/>
            <a:ext cx="2503378" cy="369332"/>
          </a:xfrm>
          <a:prstGeom prst="rect">
            <a:avLst/>
          </a:prstGeom>
          <a:noFill/>
        </p:spPr>
        <p:txBody>
          <a:bodyPr wrap="none" rtlCol="0">
            <a:spAutoFit/>
          </a:bodyPr>
          <a:lstStyle/>
          <a:p>
            <a:r>
              <a:rPr lang="en-US" dirty="0"/>
              <a:t>Re build and run the app</a:t>
            </a:r>
          </a:p>
        </p:txBody>
      </p:sp>
      <p:sp>
        <p:nvSpPr>
          <p:cNvPr id="3" name="Rectangle 1">
            <a:extLst>
              <a:ext uri="{FF2B5EF4-FFF2-40B4-BE49-F238E27FC236}">
                <a16:creationId xmlns:a16="http://schemas.microsoft.com/office/drawing/2014/main" id="{42CDF7FB-5239-41CF-A678-D00542EA68B5}"/>
              </a:ext>
            </a:extLst>
          </p:cNvPr>
          <p:cNvSpPr>
            <a:spLocks noChangeArrowheads="1"/>
          </p:cNvSpPr>
          <p:nvPr/>
        </p:nvSpPr>
        <p:spPr bwMode="auto">
          <a:xfrm>
            <a:off x="5482457" y="1999572"/>
            <a:ext cx="3307582"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version: '3’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services: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 web: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   build: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Arial Unicode MS"/>
              </a:rPr>
              <a:t>   </a:t>
            </a:r>
            <a:r>
              <a:rPr kumimoji="0" lang="en-US" altLang="en-US" sz="1000" b="0" i="0" u="none" strike="noStrike" cap="none" normalizeH="0" baseline="0" dirty="0">
                <a:ln>
                  <a:noFill/>
                </a:ln>
                <a:solidFill>
                  <a:schemeClr val="tx1"/>
                </a:solidFill>
                <a:effectLst/>
                <a:latin typeface="Arial Unicode MS"/>
              </a:rPr>
              <a:t>ports: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Arial Unicode MS"/>
              </a:rPr>
              <a:t>      </a:t>
            </a:r>
            <a:r>
              <a:rPr kumimoji="0" lang="en-US" altLang="en-US" sz="1000" b="0" i="0" u="none" strike="noStrike" cap="none" normalizeH="0" baseline="0" dirty="0">
                <a:ln>
                  <a:noFill/>
                </a:ln>
                <a:solidFill>
                  <a:schemeClr val="tx1"/>
                </a:solidFill>
                <a:effectLst/>
                <a:latin typeface="Arial Unicode MS"/>
              </a:rPr>
              <a:t>- "5000:5000"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Arial Unicode MS"/>
              </a:rPr>
              <a:t>   </a:t>
            </a:r>
            <a:r>
              <a:rPr kumimoji="0" lang="en-US" altLang="en-US" sz="1000" b="0" i="0" u="none" strike="noStrike" cap="none" normalizeH="0" baseline="0" dirty="0">
                <a:ln>
                  <a:noFill/>
                </a:ln>
                <a:solidFill>
                  <a:schemeClr val="tx1"/>
                </a:solidFill>
                <a:effectLst/>
                <a:latin typeface="Arial Unicode MS"/>
              </a:rPr>
              <a:t>volumes: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Arial Unicode MS"/>
              </a:rPr>
              <a:t>    </a:t>
            </a:r>
            <a:r>
              <a:rPr kumimoji="0" lang="en-US" altLang="en-US" sz="1000" b="0" i="0" u="none" strike="noStrike" cap="none" normalizeH="0" baseline="0" dirty="0">
                <a:ln>
                  <a:noFill/>
                </a:ln>
                <a:solidFill>
                  <a:schemeClr val="tx1"/>
                </a:solidFill>
                <a:effectLst/>
                <a:latin typeface="Arial Unicode MS"/>
              </a:rPr>
              <a:t> - .:/code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Arial Unicode MS"/>
              </a:rPr>
              <a:t>   </a:t>
            </a:r>
            <a:r>
              <a:rPr kumimoji="0" lang="en-US" altLang="en-US" sz="1000" b="0" i="0" u="none" strike="noStrike" cap="none" normalizeH="0" baseline="0" dirty="0" err="1">
                <a:ln>
                  <a:noFill/>
                </a:ln>
                <a:solidFill>
                  <a:schemeClr val="tx1"/>
                </a:solidFill>
                <a:effectLst/>
                <a:latin typeface="Arial Unicode MS"/>
              </a:rPr>
              <a:t>redis</a:t>
            </a:r>
            <a:r>
              <a:rPr kumimoji="0" lang="en-US" altLang="en-US" sz="10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Arial Unicode MS"/>
              </a:rPr>
              <a:t>     </a:t>
            </a:r>
            <a:r>
              <a:rPr kumimoji="0" lang="en-US" altLang="en-US" sz="1000" b="0" i="0" u="none" strike="noStrike" cap="none" normalizeH="0" baseline="0" dirty="0">
                <a:ln>
                  <a:noFill/>
                </a:ln>
                <a:solidFill>
                  <a:schemeClr val="tx1"/>
                </a:solidFill>
                <a:effectLst/>
                <a:latin typeface="Arial Unicode MS"/>
              </a:rPr>
              <a:t>image: "</a:t>
            </a:r>
            <a:r>
              <a:rPr kumimoji="0" lang="en-US" altLang="en-US" sz="1000" b="0" i="0" u="none" strike="noStrike" cap="none" normalizeH="0" baseline="0" dirty="0" err="1">
                <a:ln>
                  <a:noFill/>
                </a:ln>
                <a:solidFill>
                  <a:schemeClr val="tx1"/>
                </a:solidFill>
                <a:effectLst/>
                <a:latin typeface="Arial Unicode MS"/>
              </a:rPr>
              <a:t>redis:alpine</a:t>
            </a:r>
            <a:r>
              <a:rPr kumimoji="0" lang="en-US" altLang="en-US" sz="1000" b="0" i="0" u="none" strike="noStrike" cap="none" normalizeH="0" baseline="0" dirty="0">
                <a:ln>
                  <a:noFill/>
                </a:ln>
                <a:solidFill>
                  <a:schemeClr val="tx1"/>
                </a:solidFill>
                <a:effectLst/>
                <a:latin typeface="Arial Unicode MS"/>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2">
            <a:extLst>
              <a:ext uri="{FF2B5EF4-FFF2-40B4-BE49-F238E27FC236}">
                <a16:creationId xmlns:a16="http://schemas.microsoft.com/office/drawing/2014/main" id="{00E7135A-2C6C-4508-8E51-2309A420E99F}"/>
              </a:ext>
            </a:extLst>
          </p:cNvPr>
          <p:cNvSpPr>
            <a:spLocks noChangeArrowheads="1"/>
          </p:cNvSpPr>
          <p:nvPr/>
        </p:nvSpPr>
        <p:spPr bwMode="auto">
          <a:xfrm>
            <a:off x="5575202" y="4483901"/>
            <a:ext cx="433505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return 'Hello from Docker! I have been seen {} times.\</a:t>
            </a:r>
            <a:r>
              <a:rPr kumimoji="0" lang="en-US" altLang="en-US" sz="1000" b="0" i="0" u="none" strike="noStrike" cap="none" normalizeH="0" baseline="0" dirty="0" err="1">
                <a:ln>
                  <a:noFill/>
                </a:ln>
                <a:solidFill>
                  <a:schemeClr val="tx1"/>
                </a:solidFill>
                <a:effectLst/>
                <a:latin typeface="Arial Unicode MS"/>
              </a:rPr>
              <a:t>n'.format</a:t>
            </a:r>
            <a:r>
              <a:rPr kumimoji="0" lang="en-US" altLang="en-US" sz="1000" b="0" i="0" u="none" strike="noStrike" cap="none" normalizeH="0" baseline="0" dirty="0">
                <a:ln>
                  <a:noFill/>
                </a:ln>
                <a:solidFill>
                  <a:schemeClr val="tx1"/>
                </a:solidFill>
                <a:effectLst/>
                <a:latin typeface="Arial Unicode MS"/>
              </a:rPr>
              <a:t>(count)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TextBox 19">
            <a:extLst>
              <a:ext uri="{FF2B5EF4-FFF2-40B4-BE49-F238E27FC236}">
                <a16:creationId xmlns:a16="http://schemas.microsoft.com/office/drawing/2014/main" id="{BDA67E6A-733C-41D7-B295-DA14C5429402}"/>
              </a:ext>
            </a:extLst>
          </p:cNvPr>
          <p:cNvSpPr txBox="1"/>
          <p:nvPr/>
        </p:nvSpPr>
        <p:spPr>
          <a:xfrm>
            <a:off x="5575202" y="4126216"/>
            <a:ext cx="1574598" cy="369332"/>
          </a:xfrm>
          <a:prstGeom prst="rect">
            <a:avLst/>
          </a:prstGeom>
          <a:noFill/>
        </p:spPr>
        <p:txBody>
          <a:bodyPr wrap="none" rtlCol="0">
            <a:spAutoFit/>
          </a:bodyPr>
          <a:lstStyle/>
          <a:p>
            <a:r>
              <a:rPr lang="en-US" dirty="0"/>
              <a:t>Change app.py</a:t>
            </a:r>
          </a:p>
        </p:txBody>
      </p:sp>
      <p:sp>
        <p:nvSpPr>
          <p:cNvPr id="21" name="TextBox 20">
            <a:extLst>
              <a:ext uri="{FF2B5EF4-FFF2-40B4-BE49-F238E27FC236}">
                <a16:creationId xmlns:a16="http://schemas.microsoft.com/office/drawing/2014/main" id="{04F9320E-8479-4552-BA6D-44C6D0AB5512}"/>
              </a:ext>
            </a:extLst>
          </p:cNvPr>
          <p:cNvSpPr txBox="1"/>
          <p:nvPr/>
        </p:nvSpPr>
        <p:spPr>
          <a:xfrm>
            <a:off x="5625024" y="4860249"/>
            <a:ext cx="1548116" cy="369332"/>
          </a:xfrm>
          <a:prstGeom prst="rect">
            <a:avLst/>
          </a:prstGeom>
          <a:noFill/>
        </p:spPr>
        <p:txBody>
          <a:bodyPr wrap="none" rtlCol="0">
            <a:spAutoFit/>
          </a:bodyPr>
          <a:lstStyle/>
          <a:p>
            <a:r>
              <a:rPr lang="en-US" dirty="0"/>
              <a:t>Retest the app</a:t>
            </a:r>
          </a:p>
        </p:txBody>
      </p:sp>
    </p:spTree>
    <p:extLst>
      <p:ext uri="{BB962C8B-B14F-4D97-AF65-F5344CB8AC3E}">
        <p14:creationId xmlns:p14="http://schemas.microsoft.com/office/powerpoint/2010/main" val="1940345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F352-566E-4AE1-9571-C9D7885DDE69}"/>
              </a:ext>
            </a:extLst>
          </p:cNvPr>
          <p:cNvSpPr>
            <a:spLocks noGrp="1"/>
          </p:cNvSpPr>
          <p:nvPr>
            <p:ph type="title"/>
          </p:nvPr>
        </p:nvSpPr>
        <p:spPr>
          <a:xfrm>
            <a:off x="838200" y="365125"/>
            <a:ext cx="10515600" cy="1021197"/>
          </a:xfrm>
        </p:spPr>
        <p:txBody>
          <a:bodyPr/>
          <a:lstStyle/>
          <a:p>
            <a:r>
              <a:rPr lang="en-US" dirty="0"/>
              <a:t>Lab: docker-compose commands</a:t>
            </a:r>
          </a:p>
        </p:txBody>
      </p:sp>
      <p:pic>
        <p:nvPicPr>
          <p:cNvPr id="5" name="Picture 4">
            <a:extLst>
              <a:ext uri="{FF2B5EF4-FFF2-40B4-BE49-F238E27FC236}">
                <a16:creationId xmlns:a16="http://schemas.microsoft.com/office/drawing/2014/main" id="{BCD8E5B4-8246-4B97-8B4B-49FA025996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9452" y="651328"/>
            <a:ext cx="1392196" cy="753155"/>
          </a:xfrm>
          <a:prstGeom prst="rect">
            <a:avLst/>
          </a:prstGeom>
        </p:spPr>
      </p:pic>
      <p:sp>
        <p:nvSpPr>
          <p:cNvPr id="6" name="Rectangle 1">
            <a:extLst>
              <a:ext uri="{FF2B5EF4-FFF2-40B4-BE49-F238E27FC236}">
                <a16:creationId xmlns:a16="http://schemas.microsoft.com/office/drawing/2014/main" id="{D8D93743-518C-40E5-91D6-AD312F24119E}"/>
              </a:ext>
            </a:extLst>
          </p:cNvPr>
          <p:cNvSpPr>
            <a:spLocks noChangeArrowheads="1"/>
          </p:cNvSpPr>
          <p:nvPr/>
        </p:nvSpPr>
        <p:spPr bwMode="auto">
          <a:xfrm>
            <a:off x="10862614" y="5204384"/>
            <a:ext cx="44248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86191BEC-C0A4-4E1B-A207-492AC5B5EE8D}"/>
              </a:ext>
            </a:extLst>
          </p:cNvPr>
          <p:cNvSpPr>
            <a:spLocks noChangeArrowheads="1"/>
          </p:cNvSpPr>
          <p:nvPr/>
        </p:nvSpPr>
        <p:spPr bwMode="auto">
          <a:xfrm>
            <a:off x="948813" y="1543451"/>
            <a:ext cx="32618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effectLst/>
                <a:latin typeface="Arial Unicode MS"/>
              </a:rPr>
              <a:t>Start Services in the background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B0F0"/>
                </a:solidFill>
                <a:effectLst/>
                <a:latin typeface="Arial Unicode MS"/>
              </a:rPr>
              <a:t>$ docker-compose </a:t>
            </a:r>
            <a:r>
              <a:rPr kumimoji="0" lang="en-US" altLang="en-US" sz="1000" b="1" i="0" u="none" strike="noStrike" cap="none" normalizeH="0" baseline="0" dirty="0">
                <a:ln>
                  <a:noFill/>
                </a:ln>
                <a:solidFill>
                  <a:srgbClr val="FF0000"/>
                </a:solidFill>
                <a:effectLst/>
                <a:latin typeface="Arial Unicode MS"/>
              </a:rPr>
              <a:t>up -d</a:t>
            </a:r>
            <a:r>
              <a:rPr kumimoji="0" lang="en-US" altLang="en-US" sz="800" b="1" i="0" u="none" strike="noStrike" cap="none" normalizeH="0" baseline="0" dirty="0">
                <a:ln>
                  <a:noFill/>
                </a:ln>
                <a:solidFill>
                  <a:srgbClr val="FF0000"/>
                </a:solidFill>
                <a:effectLst/>
              </a:rPr>
              <a:t> </a:t>
            </a:r>
            <a:endParaRPr kumimoji="0" lang="en-US" altLang="en-US" sz="1800" b="1" i="0" u="none" strike="noStrike" cap="none" normalizeH="0" baseline="0" dirty="0">
              <a:ln>
                <a:noFill/>
              </a:ln>
              <a:solidFill>
                <a:srgbClr val="FF0000"/>
              </a:solidFill>
              <a:effectLst/>
              <a:latin typeface="Arial" panose="020B0604020202020204" pitchFamily="34" charset="0"/>
            </a:endParaRPr>
          </a:p>
        </p:txBody>
      </p:sp>
      <p:sp>
        <p:nvSpPr>
          <p:cNvPr id="23" name="Rectangle 1">
            <a:extLst>
              <a:ext uri="{FF2B5EF4-FFF2-40B4-BE49-F238E27FC236}">
                <a16:creationId xmlns:a16="http://schemas.microsoft.com/office/drawing/2014/main" id="{6A3A85B2-9C25-4889-A853-7458BB3D9179}"/>
              </a:ext>
            </a:extLst>
          </p:cNvPr>
          <p:cNvSpPr>
            <a:spLocks noChangeArrowheads="1"/>
          </p:cNvSpPr>
          <p:nvPr/>
        </p:nvSpPr>
        <p:spPr bwMode="auto">
          <a:xfrm>
            <a:off x="948813" y="1985858"/>
            <a:ext cx="32618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effectLst/>
                <a:latin typeface="Arial Unicode MS"/>
              </a:rPr>
              <a:t>Check all the services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B0F0"/>
                </a:solidFill>
                <a:effectLst/>
                <a:latin typeface="Arial Unicode MS"/>
              </a:rPr>
              <a:t>$ docker-compose </a:t>
            </a:r>
            <a:r>
              <a:rPr kumimoji="0" lang="en-US" altLang="en-US" sz="1000" b="1" i="0" u="none" strike="noStrike" cap="none" normalizeH="0" baseline="0" dirty="0" err="1">
                <a:ln>
                  <a:noFill/>
                </a:ln>
                <a:solidFill>
                  <a:srgbClr val="FF0000"/>
                </a:solidFill>
                <a:effectLst/>
                <a:latin typeface="Arial Unicode MS"/>
              </a:rPr>
              <a:t>ps</a:t>
            </a:r>
            <a:r>
              <a:rPr kumimoji="0" lang="en-US" altLang="en-US" sz="800" b="1" i="0" u="none" strike="noStrike" cap="none" normalizeH="0" baseline="0" dirty="0">
                <a:ln>
                  <a:noFill/>
                </a:ln>
                <a:solidFill>
                  <a:srgbClr val="FF0000"/>
                </a:solidFill>
                <a:effectLst/>
              </a:rPr>
              <a:t> </a:t>
            </a:r>
            <a:endParaRPr kumimoji="0" lang="en-US" altLang="en-US" sz="1800" b="1" i="0" u="none" strike="noStrike" cap="none" normalizeH="0" baseline="0" dirty="0">
              <a:ln>
                <a:noFill/>
              </a:ln>
              <a:solidFill>
                <a:srgbClr val="FF0000"/>
              </a:solidFill>
              <a:effectLst/>
              <a:latin typeface="Arial" panose="020B0604020202020204" pitchFamily="34" charset="0"/>
            </a:endParaRPr>
          </a:p>
        </p:txBody>
      </p:sp>
      <p:pic>
        <p:nvPicPr>
          <p:cNvPr id="17" name="Picture 16">
            <a:extLst>
              <a:ext uri="{FF2B5EF4-FFF2-40B4-BE49-F238E27FC236}">
                <a16:creationId xmlns:a16="http://schemas.microsoft.com/office/drawing/2014/main" id="{F45F0D79-494A-4E21-9F15-1F156AB02496}"/>
              </a:ext>
            </a:extLst>
          </p:cNvPr>
          <p:cNvPicPr>
            <a:picLocks noChangeAspect="1"/>
          </p:cNvPicPr>
          <p:nvPr/>
        </p:nvPicPr>
        <p:blipFill>
          <a:blip r:embed="rId3"/>
          <a:stretch>
            <a:fillRect/>
          </a:stretch>
        </p:blipFill>
        <p:spPr>
          <a:xfrm>
            <a:off x="1037421" y="2428265"/>
            <a:ext cx="7067550" cy="800100"/>
          </a:xfrm>
          <a:prstGeom prst="rect">
            <a:avLst/>
          </a:prstGeom>
        </p:spPr>
      </p:pic>
      <p:sp>
        <p:nvSpPr>
          <p:cNvPr id="24" name="Rectangle 1">
            <a:extLst>
              <a:ext uri="{FF2B5EF4-FFF2-40B4-BE49-F238E27FC236}">
                <a16:creationId xmlns:a16="http://schemas.microsoft.com/office/drawing/2014/main" id="{1F26529F-7B55-4DFB-AFB8-AC70F3A81A8A}"/>
              </a:ext>
            </a:extLst>
          </p:cNvPr>
          <p:cNvSpPr>
            <a:spLocks noChangeArrowheads="1"/>
          </p:cNvSpPr>
          <p:nvPr/>
        </p:nvSpPr>
        <p:spPr bwMode="auto">
          <a:xfrm>
            <a:off x="948813" y="3493162"/>
            <a:ext cx="410519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effectLst/>
                <a:latin typeface="Arial Unicode MS"/>
              </a:rPr>
              <a:t>Run one-off commands for the services that is running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B0F0"/>
                </a:solidFill>
                <a:effectLst/>
                <a:latin typeface="Arial Unicode MS"/>
              </a:rPr>
              <a:t>$ docker-compose </a:t>
            </a:r>
            <a:r>
              <a:rPr kumimoji="0" lang="en-US" altLang="en-US" sz="1000" b="1" i="0" u="none" strike="noStrike" cap="none" normalizeH="0" baseline="0" dirty="0">
                <a:ln>
                  <a:noFill/>
                </a:ln>
                <a:solidFill>
                  <a:srgbClr val="FF0000"/>
                </a:solidFill>
                <a:effectLst/>
                <a:latin typeface="Arial Unicode MS"/>
              </a:rPr>
              <a:t>run web </a:t>
            </a:r>
            <a:r>
              <a:rPr kumimoji="0" lang="en-US" altLang="en-US" sz="1000" b="1" i="0" u="none" strike="noStrike" cap="none" normalizeH="0" baseline="0" dirty="0" err="1">
                <a:ln>
                  <a:noFill/>
                </a:ln>
                <a:solidFill>
                  <a:srgbClr val="FF0000"/>
                </a:solidFill>
                <a:effectLst/>
                <a:latin typeface="Arial Unicode MS"/>
              </a:rPr>
              <a:t>env</a:t>
            </a:r>
            <a:r>
              <a:rPr kumimoji="0" lang="en-US" altLang="en-US" sz="800" b="1" i="0" u="none" strike="noStrike" cap="none" normalizeH="0" baseline="0" dirty="0">
                <a:ln>
                  <a:noFill/>
                </a:ln>
                <a:solidFill>
                  <a:srgbClr val="FF0000"/>
                </a:solidFill>
                <a:effectLst/>
              </a:rPr>
              <a:t> </a:t>
            </a:r>
          </a:p>
          <a:p>
            <a:pPr eaLnBrk="0" fontAlgn="base" hangingPunct="0">
              <a:spcBef>
                <a:spcPct val="0"/>
              </a:spcBef>
              <a:spcAft>
                <a:spcPct val="0"/>
              </a:spcAft>
            </a:pPr>
            <a:r>
              <a:rPr lang="en-US" altLang="en-US" sz="1000" b="1" dirty="0">
                <a:solidFill>
                  <a:srgbClr val="00B0F0"/>
                </a:solidFill>
                <a:latin typeface="Arial Unicode MS"/>
              </a:rPr>
              <a:t>$ docker-compose r</a:t>
            </a:r>
            <a:r>
              <a:rPr lang="en-US" altLang="en-US" sz="1000" b="1" dirty="0">
                <a:solidFill>
                  <a:srgbClr val="FF0000"/>
                </a:solidFill>
                <a:latin typeface="Arial Unicode MS"/>
              </a:rPr>
              <a:t>un </a:t>
            </a:r>
            <a:r>
              <a:rPr lang="en-US" altLang="en-US" sz="1000" b="1" dirty="0" err="1">
                <a:solidFill>
                  <a:srgbClr val="FF0000"/>
                </a:solidFill>
                <a:latin typeface="Arial Unicode MS"/>
              </a:rPr>
              <a:t>redis</a:t>
            </a:r>
            <a:r>
              <a:rPr lang="en-US" altLang="en-US" sz="1000" b="1" dirty="0">
                <a:solidFill>
                  <a:srgbClr val="FF0000"/>
                </a:solidFill>
                <a:latin typeface="Arial Unicode MS"/>
              </a:rPr>
              <a:t> </a:t>
            </a:r>
            <a:r>
              <a:rPr lang="en-US" altLang="en-US" sz="1000" b="1" dirty="0" err="1">
                <a:solidFill>
                  <a:srgbClr val="FF0000"/>
                </a:solidFill>
                <a:latin typeface="Arial Unicode MS"/>
              </a:rPr>
              <a:t>env</a:t>
            </a:r>
            <a:endParaRPr kumimoji="0" lang="en-US" altLang="en-US" sz="1800" b="1" i="0" u="none" strike="noStrike" cap="none" normalizeH="0" baseline="0" dirty="0">
              <a:ln>
                <a:noFill/>
              </a:ln>
              <a:solidFill>
                <a:srgbClr val="FF0000"/>
              </a:solidFill>
              <a:effectLst/>
              <a:latin typeface="Arial" panose="020B0604020202020204" pitchFamily="34" charset="0"/>
            </a:endParaRPr>
          </a:p>
        </p:txBody>
      </p:sp>
      <p:sp>
        <p:nvSpPr>
          <p:cNvPr id="25" name="Rectangle 1">
            <a:extLst>
              <a:ext uri="{FF2B5EF4-FFF2-40B4-BE49-F238E27FC236}">
                <a16:creationId xmlns:a16="http://schemas.microsoft.com/office/drawing/2014/main" id="{99B6C838-D2E4-47FA-935C-6C3B83849129}"/>
              </a:ext>
            </a:extLst>
          </p:cNvPr>
          <p:cNvSpPr>
            <a:spLocks noChangeArrowheads="1"/>
          </p:cNvSpPr>
          <p:nvPr/>
        </p:nvSpPr>
        <p:spPr bwMode="auto">
          <a:xfrm>
            <a:off x="948813" y="4282487"/>
            <a:ext cx="41051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effectLst/>
                <a:latin typeface="Arial Unicode MS"/>
              </a:rPr>
              <a:t>Stop running services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B0F0"/>
                </a:solidFill>
                <a:effectLst/>
                <a:latin typeface="Arial Unicode MS"/>
              </a:rPr>
              <a:t>$ docker-compose </a:t>
            </a:r>
            <a:r>
              <a:rPr kumimoji="0" lang="en-US" altLang="en-US" sz="1000" b="1" i="0" u="none" strike="noStrike" cap="none" normalizeH="0" baseline="0" dirty="0">
                <a:ln>
                  <a:noFill/>
                </a:ln>
                <a:solidFill>
                  <a:srgbClr val="FF0000"/>
                </a:solidFill>
                <a:effectLst/>
                <a:latin typeface="Arial Unicode MS"/>
              </a:rPr>
              <a:t>stop</a:t>
            </a:r>
            <a:r>
              <a:rPr kumimoji="0" lang="en-US" altLang="en-US" sz="800" b="1" i="0" u="none" strike="noStrike" cap="none" normalizeH="0" baseline="0" dirty="0">
                <a:ln>
                  <a:noFill/>
                </a:ln>
                <a:solidFill>
                  <a:srgbClr val="FF0000"/>
                </a:solidFill>
                <a:effectLst/>
              </a:rPr>
              <a:t> </a:t>
            </a:r>
          </a:p>
        </p:txBody>
      </p:sp>
      <p:sp>
        <p:nvSpPr>
          <p:cNvPr id="26" name="Rectangle 1">
            <a:extLst>
              <a:ext uri="{FF2B5EF4-FFF2-40B4-BE49-F238E27FC236}">
                <a16:creationId xmlns:a16="http://schemas.microsoft.com/office/drawing/2014/main" id="{A1C17EB2-B69C-4717-AC29-6D2B9FB4C66C}"/>
              </a:ext>
            </a:extLst>
          </p:cNvPr>
          <p:cNvSpPr>
            <a:spLocks noChangeArrowheads="1"/>
          </p:cNvSpPr>
          <p:nvPr/>
        </p:nvSpPr>
        <p:spPr bwMode="auto">
          <a:xfrm>
            <a:off x="948813" y="4804274"/>
            <a:ext cx="448088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effectLst/>
                <a:latin typeface="Arial Unicode MS"/>
              </a:rPr>
              <a:t>Bring everything down, stop running containers, remove volumes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B0F0"/>
                </a:solidFill>
                <a:effectLst/>
                <a:latin typeface="Arial Unicode MS"/>
              </a:rPr>
              <a:t>$ docker-compose </a:t>
            </a:r>
            <a:r>
              <a:rPr lang="en-US" altLang="en-US" sz="1000" b="1" dirty="0">
                <a:solidFill>
                  <a:srgbClr val="FF0000"/>
                </a:solidFill>
                <a:latin typeface="Arial Unicode MS"/>
              </a:rPr>
              <a:t>down --volumes</a:t>
            </a:r>
            <a:endParaRPr kumimoji="0" lang="en-US" altLang="en-US" sz="800" b="1" i="0" u="none" strike="noStrike" cap="none" normalizeH="0" baseline="0" dirty="0">
              <a:ln>
                <a:noFill/>
              </a:ln>
              <a:solidFill>
                <a:srgbClr val="FF0000"/>
              </a:solidFill>
              <a:effectLst/>
            </a:endParaRPr>
          </a:p>
        </p:txBody>
      </p:sp>
      <p:sp>
        <p:nvSpPr>
          <p:cNvPr id="27" name="Rectangle 1">
            <a:extLst>
              <a:ext uri="{FF2B5EF4-FFF2-40B4-BE49-F238E27FC236}">
                <a16:creationId xmlns:a16="http://schemas.microsoft.com/office/drawing/2014/main" id="{826DF2C9-7FB6-461B-8DB8-13083D9DF2B7}"/>
              </a:ext>
            </a:extLst>
          </p:cNvPr>
          <p:cNvSpPr>
            <a:spLocks noChangeArrowheads="1"/>
          </p:cNvSpPr>
          <p:nvPr/>
        </p:nvSpPr>
        <p:spPr bwMode="auto">
          <a:xfrm>
            <a:off x="948813" y="5326061"/>
            <a:ext cx="448088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effectLst/>
                <a:latin typeface="Arial Unicode MS"/>
              </a:rPr>
              <a:t>Validate compose files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B0F0"/>
                </a:solidFill>
                <a:effectLst/>
                <a:latin typeface="Arial Unicode MS"/>
              </a:rPr>
              <a:t>$ docker-compose </a:t>
            </a:r>
            <a:r>
              <a:rPr kumimoji="0" lang="en-US" altLang="en-US" sz="1000" b="1" i="0" u="none" strike="noStrike" cap="none" normalizeH="0" baseline="0" dirty="0">
                <a:ln>
                  <a:noFill/>
                </a:ln>
                <a:solidFill>
                  <a:srgbClr val="FF0000"/>
                </a:solidFill>
                <a:effectLst/>
                <a:latin typeface="Arial Unicode MS"/>
              </a:rPr>
              <a:t>config</a:t>
            </a:r>
            <a:endParaRPr kumimoji="0" lang="en-US" altLang="en-US" sz="800" b="1" i="0" u="none" strike="noStrike" cap="none" normalizeH="0" baseline="0" dirty="0">
              <a:ln>
                <a:noFill/>
              </a:ln>
              <a:solidFill>
                <a:srgbClr val="FF0000"/>
              </a:solidFill>
              <a:effectLst/>
            </a:endParaRPr>
          </a:p>
        </p:txBody>
      </p:sp>
      <p:sp>
        <p:nvSpPr>
          <p:cNvPr id="28" name="Rectangle 1">
            <a:extLst>
              <a:ext uri="{FF2B5EF4-FFF2-40B4-BE49-F238E27FC236}">
                <a16:creationId xmlns:a16="http://schemas.microsoft.com/office/drawing/2014/main" id="{661D5A08-9D4A-4BBA-A175-6F93659A99E1}"/>
              </a:ext>
            </a:extLst>
          </p:cNvPr>
          <p:cNvSpPr>
            <a:spLocks noChangeArrowheads="1"/>
          </p:cNvSpPr>
          <p:nvPr/>
        </p:nvSpPr>
        <p:spPr bwMode="auto">
          <a:xfrm>
            <a:off x="948813" y="5847848"/>
            <a:ext cx="448088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effectLst/>
                <a:latin typeface="Arial Unicode MS"/>
              </a:rPr>
              <a:t>Run </a:t>
            </a:r>
            <a:r>
              <a:rPr kumimoji="0" lang="en-US" altLang="en-US" sz="1000" b="1" i="0" u="none" strike="noStrike" cap="none" normalizeH="0" baseline="0" dirty="0" err="1">
                <a:ln>
                  <a:noFill/>
                </a:ln>
                <a:effectLst/>
                <a:latin typeface="Arial Unicode MS"/>
              </a:rPr>
              <a:t>arbitraty</a:t>
            </a:r>
            <a:r>
              <a:rPr kumimoji="0" lang="en-US" altLang="en-US" sz="1000" b="1" i="0" u="none" strike="noStrike" cap="none" normalizeH="0" baseline="0" dirty="0">
                <a:ln>
                  <a:noFill/>
                </a:ln>
                <a:effectLst/>
                <a:latin typeface="Arial Unicode MS"/>
              </a:rPr>
              <a:t> commands on running services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B0F0"/>
                </a:solidFill>
                <a:effectLst/>
                <a:latin typeface="Arial Unicode MS"/>
              </a:rPr>
              <a:t>$ docker-compose </a:t>
            </a:r>
            <a:r>
              <a:rPr lang="en-US" altLang="en-US" sz="1000" b="1" dirty="0">
                <a:solidFill>
                  <a:srgbClr val="FF0000"/>
                </a:solidFill>
                <a:latin typeface="Arial Unicode MS"/>
              </a:rPr>
              <a:t>exec web ls</a:t>
            </a:r>
            <a:endParaRPr kumimoji="0" lang="en-US" altLang="en-US" sz="800" b="1" i="0" u="none" strike="noStrike" cap="none" normalizeH="0" baseline="0" dirty="0">
              <a:ln>
                <a:noFill/>
              </a:ln>
              <a:solidFill>
                <a:srgbClr val="FF0000"/>
              </a:solidFill>
              <a:effectLst/>
            </a:endParaRPr>
          </a:p>
        </p:txBody>
      </p:sp>
      <p:sp>
        <p:nvSpPr>
          <p:cNvPr id="29" name="Rectangle 1">
            <a:extLst>
              <a:ext uri="{FF2B5EF4-FFF2-40B4-BE49-F238E27FC236}">
                <a16:creationId xmlns:a16="http://schemas.microsoft.com/office/drawing/2014/main" id="{ACAB5A0B-0E9A-49E1-AFC2-D6E04FC3BD25}"/>
              </a:ext>
            </a:extLst>
          </p:cNvPr>
          <p:cNvSpPr>
            <a:spLocks noChangeArrowheads="1"/>
          </p:cNvSpPr>
          <p:nvPr/>
        </p:nvSpPr>
        <p:spPr bwMode="auto">
          <a:xfrm>
            <a:off x="927720" y="6181562"/>
            <a:ext cx="448088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effectLst/>
                <a:latin typeface="Arial Unicode MS"/>
              </a:rPr>
              <a:t>Run logs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B0F0"/>
                </a:solidFill>
                <a:effectLst/>
                <a:latin typeface="Arial Unicode MS"/>
              </a:rPr>
              <a:t>$ docker-compose </a:t>
            </a:r>
            <a:r>
              <a:rPr lang="en-US" altLang="en-US" sz="1000" b="1" dirty="0">
                <a:solidFill>
                  <a:srgbClr val="FF0000"/>
                </a:solidFill>
                <a:latin typeface="Arial Unicode MS"/>
              </a:rPr>
              <a:t>logs [options] [SERVICE]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FF0000"/>
                </a:solidFill>
                <a:effectLst/>
                <a:latin typeface="Arial Unicode MS"/>
              </a:rPr>
              <a:t>(Options) </a:t>
            </a:r>
            <a:r>
              <a:rPr lang="en-US" altLang="en-US" sz="1000" b="1" dirty="0">
                <a:solidFill>
                  <a:srgbClr val="FF0000"/>
                </a:solidFill>
                <a:latin typeface="Arial Unicode MS"/>
              </a:rPr>
              <a:t>–f –t --tail</a:t>
            </a:r>
            <a:endParaRPr kumimoji="0" lang="en-US" altLang="en-US" sz="800" b="1" i="0" u="none" strike="noStrike" cap="none" normalizeH="0" baseline="0" dirty="0">
              <a:ln>
                <a:noFill/>
              </a:ln>
              <a:solidFill>
                <a:srgbClr val="FF0000"/>
              </a:solidFill>
              <a:effectLst/>
            </a:endParaRPr>
          </a:p>
        </p:txBody>
      </p:sp>
    </p:spTree>
    <p:extLst>
      <p:ext uri="{BB962C8B-B14F-4D97-AF65-F5344CB8AC3E}">
        <p14:creationId xmlns:p14="http://schemas.microsoft.com/office/powerpoint/2010/main" val="688106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3" grpId="0"/>
      <p:bldP spid="24" grpId="0"/>
      <p:bldP spid="25" grpId="0"/>
      <p:bldP spid="26" grpId="0"/>
      <p:bldP spid="27" grpId="0"/>
      <p:bldP spid="28" grpId="0"/>
      <p:bldP spid="2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56C345-3484-4EFC-9D3D-72FE6D19ADA6}"/>
              </a:ext>
            </a:extLst>
          </p:cNvPr>
          <p:cNvPicPr>
            <a:picLocks noChangeAspect="1"/>
          </p:cNvPicPr>
          <p:nvPr/>
        </p:nvPicPr>
        <p:blipFill>
          <a:blip r:embed="rId2"/>
          <a:stretch>
            <a:fillRect/>
          </a:stretch>
        </p:blipFill>
        <p:spPr>
          <a:xfrm>
            <a:off x="480060" y="2310080"/>
            <a:ext cx="3425957" cy="2237359"/>
          </a:xfrm>
          <a:prstGeom prst="rect">
            <a:avLst/>
          </a:prstGeom>
        </p:spPr>
      </p:pic>
      <p:sp>
        <p:nvSpPr>
          <p:cNvPr id="2" name="Title 1">
            <a:extLst>
              <a:ext uri="{FF2B5EF4-FFF2-40B4-BE49-F238E27FC236}">
                <a16:creationId xmlns:a16="http://schemas.microsoft.com/office/drawing/2014/main" id="{AEB1E9FA-D1F4-4CD3-B2FB-BBF6E8A2F377}"/>
              </a:ext>
            </a:extLst>
          </p:cNvPr>
          <p:cNvSpPr>
            <a:spLocks noGrp="1"/>
          </p:cNvSpPr>
          <p:nvPr>
            <p:ph type="title"/>
          </p:nvPr>
        </p:nvSpPr>
        <p:spPr>
          <a:xfrm>
            <a:off x="4384039" y="365125"/>
            <a:ext cx="7164493" cy="1325563"/>
          </a:xfrm>
        </p:spPr>
        <p:txBody>
          <a:bodyPr>
            <a:normAutofit/>
          </a:bodyPr>
          <a:lstStyle/>
          <a:p>
            <a:r>
              <a:rPr lang="en-US" dirty="0"/>
              <a:t>Swarm key concepts</a:t>
            </a:r>
          </a:p>
        </p:txBody>
      </p:sp>
      <p:sp>
        <p:nvSpPr>
          <p:cNvPr id="3" name="Content Placeholder 2">
            <a:extLst>
              <a:ext uri="{FF2B5EF4-FFF2-40B4-BE49-F238E27FC236}">
                <a16:creationId xmlns:a16="http://schemas.microsoft.com/office/drawing/2014/main" id="{2D11ED76-F6B5-4EF6-8E72-B0B1F1B20E05}"/>
              </a:ext>
            </a:extLst>
          </p:cNvPr>
          <p:cNvSpPr>
            <a:spLocks noGrp="1"/>
          </p:cNvSpPr>
          <p:nvPr>
            <p:ph idx="1"/>
          </p:nvPr>
        </p:nvSpPr>
        <p:spPr>
          <a:xfrm>
            <a:off x="4387515" y="2022601"/>
            <a:ext cx="7161017" cy="4154361"/>
          </a:xfrm>
        </p:spPr>
        <p:txBody>
          <a:bodyPr>
            <a:normAutofit/>
          </a:bodyPr>
          <a:lstStyle/>
          <a:p>
            <a:r>
              <a:rPr lang="en-US" sz="1700" dirty="0"/>
              <a:t>Swarm allows cluster management and service orchestration for docker containers</a:t>
            </a:r>
          </a:p>
          <a:p>
            <a:r>
              <a:rPr lang="en-US" sz="1700" dirty="0"/>
              <a:t>These features are embedded in Docker engine using a </a:t>
            </a:r>
            <a:r>
              <a:rPr lang="en-US" sz="1700" dirty="0" err="1"/>
              <a:t>swarmkit</a:t>
            </a:r>
            <a:endParaRPr lang="en-US" sz="1700" dirty="0"/>
          </a:p>
          <a:p>
            <a:r>
              <a:rPr lang="en-US" sz="1700" dirty="0"/>
              <a:t>A swarm consists of multiple Docker hosts which run in </a:t>
            </a:r>
            <a:r>
              <a:rPr lang="en-US" sz="1700" b="1" dirty="0"/>
              <a:t>swarm mode</a:t>
            </a:r>
            <a:r>
              <a:rPr lang="en-US" sz="1700" dirty="0"/>
              <a:t> and act as managers (to manage membership and delegation) and workers (which run </a:t>
            </a:r>
            <a:r>
              <a:rPr lang="en-US" sz="1700" dirty="0">
                <a:hlinkClick r:id="rId3"/>
              </a:rPr>
              <a:t>swarm services</a:t>
            </a:r>
            <a:r>
              <a:rPr lang="en-US" sz="1700" dirty="0"/>
              <a:t>).</a:t>
            </a:r>
          </a:p>
          <a:p>
            <a:r>
              <a:rPr lang="en-US" sz="1700" dirty="0"/>
              <a:t>When you create a service, you define its optimal state (number of replicas, network and storage resources available to it, ports the service exposes to the outside world, and more)</a:t>
            </a:r>
          </a:p>
          <a:p>
            <a:r>
              <a:rPr lang="en-US" sz="1700" dirty="0"/>
              <a:t>When Docker is running in swarm mode, you can still run standalone containers on any of the Docker hosts participating in the swarm, as well as swarm services.</a:t>
            </a:r>
          </a:p>
          <a:p>
            <a:r>
              <a:rPr lang="en-US" sz="1700" dirty="0"/>
              <a:t>Docker daemons can participate in a swarm as managers, workers, or both. </a:t>
            </a:r>
          </a:p>
        </p:txBody>
      </p:sp>
    </p:spTree>
    <p:extLst>
      <p:ext uri="{BB962C8B-B14F-4D97-AF65-F5344CB8AC3E}">
        <p14:creationId xmlns:p14="http://schemas.microsoft.com/office/powerpoint/2010/main" val="14607694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E2434-2191-4598-8A61-152471F50DAC}"/>
              </a:ext>
            </a:extLst>
          </p:cNvPr>
          <p:cNvSpPr>
            <a:spLocks noGrp="1"/>
          </p:cNvSpPr>
          <p:nvPr>
            <p:ph type="title"/>
          </p:nvPr>
        </p:nvSpPr>
        <p:spPr/>
        <p:txBody>
          <a:bodyPr/>
          <a:lstStyle/>
          <a:p>
            <a:r>
              <a:rPr lang="en-US" dirty="0"/>
              <a:t>Swarm Concepts</a:t>
            </a:r>
          </a:p>
        </p:txBody>
      </p:sp>
      <p:pic>
        <p:nvPicPr>
          <p:cNvPr id="4" name="Picture 3">
            <a:extLst>
              <a:ext uri="{FF2B5EF4-FFF2-40B4-BE49-F238E27FC236}">
                <a16:creationId xmlns:a16="http://schemas.microsoft.com/office/drawing/2014/main" id="{772661C4-69A3-4E83-9927-A777775B11CC}"/>
              </a:ext>
            </a:extLst>
          </p:cNvPr>
          <p:cNvPicPr>
            <a:picLocks noChangeAspect="1"/>
          </p:cNvPicPr>
          <p:nvPr/>
        </p:nvPicPr>
        <p:blipFill>
          <a:blip r:embed="rId2"/>
          <a:stretch>
            <a:fillRect/>
          </a:stretch>
        </p:blipFill>
        <p:spPr>
          <a:xfrm>
            <a:off x="735012" y="1690688"/>
            <a:ext cx="7267575" cy="2943225"/>
          </a:xfrm>
          <a:prstGeom prst="rect">
            <a:avLst/>
          </a:prstGeom>
        </p:spPr>
      </p:pic>
    </p:spTree>
    <p:extLst>
      <p:ext uri="{BB962C8B-B14F-4D97-AF65-F5344CB8AC3E}">
        <p14:creationId xmlns:p14="http://schemas.microsoft.com/office/powerpoint/2010/main" val="9877452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F1405-E2B9-47D6-AAF9-C01E820472C9}"/>
              </a:ext>
            </a:extLst>
          </p:cNvPr>
          <p:cNvSpPr>
            <a:spLocks noGrp="1"/>
          </p:cNvSpPr>
          <p:nvPr>
            <p:ph type="title"/>
          </p:nvPr>
        </p:nvSpPr>
        <p:spPr/>
        <p:txBody>
          <a:bodyPr/>
          <a:lstStyle/>
          <a:p>
            <a:r>
              <a:rPr lang="en-US" dirty="0"/>
              <a:t>Swarm Architecture</a:t>
            </a:r>
          </a:p>
        </p:txBody>
      </p:sp>
      <p:sp>
        <p:nvSpPr>
          <p:cNvPr id="3" name="Content Placeholder 2">
            <a:extLst>
              <a:ext uri="{FF2B5EF4-FFF2-40B4-BE49-F238E27FC236}">
                <a16:creationId xmlns:a16="http://schemas.microsoft.com/office/drawing/2014/main" id="{E8801A64-AA5E-40A8-83AD-9D8446C2D905}"/>
              </a:ext>
            </a:extLst>
          </p:cNvPr>
          <p:cNvSpPr>
            <a:spLocks noGrp="1"/>
          </p:cNvSpPr>
          <p:nvPr>
            <p:ph idx="1"/>
          </p:nvPr>
        </p:nvSpPr>
        <p:spPr>
          <a:xfrm>
            <a:off x="838200" y="1825625"/>
            <a:ext cx="5082309" cy="2164484"/>
          </a:xfrm>
        </p:spPr>
        <p:txBody>
          <a:bodyPr/>
          <a:lstStyle/>
          <a:p>
            <a:pPr marL="0" indent="0">
              <a:buNone/>
            </a:pPr>
            <a:r>
              <a:rPr lang="en-US" dirty="0">
                <a:solidFill>
                  <a:schemeClr val="accent1"/>
                </a:solidFill>
              </a:rPr>
              <a:t>Manager Nodes</a:t>
            </a:r>
          </a:p>
          <a:p>
            <a:pPr marL="0" indent="0">
              <a:buNone/>
            </a:pPr>
            <a:r>
              <a:rPr lang="en-US" dirty="0"/>
              <a:t>Responsible for orchestrating and maintaining the cluster state communication based on the RAFT protocol</a:t>
            </a:r>
          </a:p>
        </p:txBody>
      </p:sp>
      <p:pic>
        <p:nvPicPr>
          <p:cNvPr id="4" name="Picture 3">
            <a:extLst>
              <a:ext uri="{FF2B5EF4-FFF2-40B4-BE49-F238E27FC236}">
                <a16:creationId xmlns:a16="http://schemas.microsoft.com/office/drawing/2014/main" id="{206D05BB-6D8B-4655-9795-DDE4420043C3}"/>
              </a:ext>
            </a:extLst>
          </p:cNvPr>
          <p:cNvPicPr>
            <a:picLocks noChangeAspect="1"/>
          </p:cNvPicPr>
          <p:nvPr/>
        </p:nvPicPr>
        <p:blipFill>
          <a:blip r:embed="rId2"/>
          <a:stretch>
            <a:fillRect/>
          </a:stretch>
        </p:blipFill>
        <p:spPr>
          <a:xfrm>
            <a:off x="6741246" y="2907867"/>
            <a:ext cx="4048125" cy="1609725"/>
          </a:xfrm>
          <a:prstGeom prst="rect">
            <a:avLst/>
          </a:prstGeom>
        </p:spPr>
      </p:pic>
      <p:sp>
        <p:nvSpPr>
          <p:cNvPr id="5" name="Content Placeholder 2">
            <a:extLst>
              <a:ext uri="{FF2B5EF4-FFF2-40B4-BE49-F238E27FC236}">
                <a16:creationId xmlns:a16="http://schemas.microsoft.com/office/drawing/2014/main" id="{EB54436B-08D9-477E-AB33-1969BCCF606F}"/>
              </a:ext>
            </a:extLst>
          </p:cNvPr>
          <p:cNvSpPr txBox="1">
            <a:spLocks/>
          </p:cNvSpPr>
          <p:nvPr/>
        </p:nvSpPr>
        <p:spPr>
          <a:xfrm>
            <a:off x="838199" y="3990109"/>
            <a:ext cx="5082309" cy="2164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1"/>
                </a:solidFill>
              </a:rPr>
              <a:t>Worker Nodes</a:t>
            </a:r>
          </a:p>
          <a:p>
            <a:pPr marL="0" indent="0">
              <a:buFont typeface="Arial" panose="020B0604020202020204" pitchFamily="34" charset="0"/>
              <a:buNone/>
            </a:pPr>
            <a:r>
              <a:rPr lang="en-US" dirty="0"/>
              <a:t>Receives tasks dispatched by manager nodes</a:t>
            </a:r>
          </a:p>
        </p:txBody>
      </p:sp>
    </p:spTree>
    <p:extLst>
      <p:ext uri="{BB962C8B-B14F-4D97-AF65-F5344CB8AC3E}">
        <p14:creationId xmlns:p14="http://schemas.microsoft.com/office/powerpoint/2010/main" val="2127781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57328"/>
          </a:xfrm>
        </p:spPr>
        <p:txBody>
          <a:bodyPr/>
          <a:lstStyle/>
          <a:p>
            <a:r>
              <a:rPr lang="en-US" dirty="0">
                <a:solidFill>
                  <a:srgbClr val="0070C0"/>
                </a:solidFill>
              </a:rPr>
              <a:t>What is a container?</a:t>
            </a:r>
          </a:p>
        </p:txBody>
      </p:sp>
      <p:sp>
        <p:nvSpPr>
          <p:cNvPr id="3" name="Content Placeholder 2"/>
          <p:cNvSpPr>
            <a:spLocks noGrp="1"/>
          </p:cNvSpPr>
          <p:nvPr>
            <p:ph idx="1"/>
          </p:nvPr>
        </p:nvSpPr>
        <p:spPr>
          <a:xfrm>
            <a:off x="4693973" y="1676144"/>
            <a:ext cx="7167716" cy="3227301"/>
          </a:xfrm>
        </p:spPr>
        <p:txBody>
          <a:bodyPr>
            <a:normAutofit/>
          </a:bodyPr>
          <a:lstStyle/>
          <a:p>
            <a:pPr>
              <a:buFont typeface="Wingdings" panose="05000000000000000000" pitchFamily="2" charset="2"/>
              <a:buChar char="v"/>
            </a:pPr>
            <a:r>
              <a:rPr lang="en-US" dirty="0">
                <a:solidFill>
                  <a:srgbClr val="0070C0"/>
                </a:solidFill>
              </a:rPr>
              <a:t>Containers</a:t>
            </a:r>
            <a:r>
              <a:rPr lang="en-US" dirty="0"/>
              <a:t> are way to package software</a:t>
            </a:r>
          </a:p>
          <a:p>
            <a:pPr>
              <a:buFont typeface="Wingdings" panose="05000000000000000000" pitchFamily="2" charset="2"/>
              <a:buChar char="v"/>
            </a:pPr>
            <a:r>
              <a:rPr lang="en-US" dirty="0"/>
              <a:t>The format of the package allows it to run isolated on a </a:t>
            </a:r>
            <a:r>
              <a:rPr lang="en-US" dirty="0">
                <a:solidFill>
                  <a:srgbClr val="00B0F0"/>
                </a:solidFill>
              </a:rPr>
              <a:t>shared operating system</a:t>
            </a:r>
          </a:p>
          <a:p>
            <a:pPr>
              <a:buFont typeface="Wingdings" panose="05000000000000000000" pitchFamily="2" charset="2"/>
              <a:buChar char="v"/>
            </a:pPr>
            <a:r>
              <a:rPr lang="en-US" dirty="0"/>
              <a:t>Containers only </a:t>
            </a:r>
            <a:r>
              <a:rPr lang="en-US" dirty="0">
                <a:solidFill>
                  <a:srgbClr val="00B050"/>
                </a:solidFill>
              </a:rPr>
              <a:t>bundle libraries and settings </a:t>
            </a:r>
            <a:r>
              <a:rPr lang="en-US" dirty="0"/>
              <a:t>required to make software work</a:t>
            </a:r>
          </a:p>
          <a:p>
            <a:pPr>
              <a:buFont typeface="Wingdings" panose="05000000000000000000" pitchFamily="2" charset="2"/>
              <a:buChar char="v"/>
            </a:pPr>
            <a:r>
              <a:rPr lang="en-US" dirty="0"/>
              <a:t>Container image runs same irrespective of the operating system</a:t>
            </a:r>
          </a:p>
          <a:p>
            <a:pPr>
              <a:buFont typeface="Wingdings" panose="05000000000000000000" pitchFamily="2" charset="2"/>
              <a:buChar char="v"/>
            </a:pPr>
            <a:endParaRPr lang="en-US" dirty="0"/>
          </a:p>
        </p:txBody>
      </p:sp>
      <p:pic>
        <p:nvPicPr>
          <p:cNvPr id="4" name="Picture 3"/>
          <p:cNvPicPr>
            <a:picLocks noChangeAspect="1"/>
          </p:cNvPicPr>
          <p:nvPr/>
        </p:nvPicPr>
        <p:blipFill>
          <a:blip r:embed="rId2"/>
          <a:stretch>
            <a:fillRect/>
          </a:stretch>
        </p:blipFill>
        <p:spPr>
          <a:xfrm>
            <a:off x="300498" y="1690688"/>
            <a:ext cx="4305300" cy="2333625"/>
          </a:xfrm>
          <a:prstGeom prst="rect">
            <a:avLst/>
          </a:prstGeom>
        </p:spPr>
      </p:pic>
      <p:sp>
        <p:nvSpPr>
          <p:cNvPr id="5" name="TextBox 4"/>
          <p:cNvSpPr txBox="1"/>
          <p:nvPr/>
        </p:nvSpPr>
        <p:spPr>
          <a:xfrm>
            <a:off x="300498" y="4492548"/>
            <a:ext cx="3032638" cy="1200329"/>
          </a:xfrm>
          <a:prstGeom prst="rect">
            <a:avLst/>
          </a:prstGeom>
          <a:noFill/>
        </p:spPr>
        <p:txBody>
          <a:bodyPr wrap="square" rtlCol="0">
            <a:spAutoFit/>
          </a:bodyPr>
          <a:lstStyle/>
          <a:p>
            <a:pPr marL="285750" indent="-285750">
              <a:buFont typeface="Wingdings" panose="05000000000000000000" pitchFamily="2" charset="2"/>
              <a:buChar char="v"/>
            </a:pPr>
            <a:r>
              <a:rPr lang="en-US" sz="2400" dirty="0">
                <a:solidFill>
                  <a:srgbClr val="0070C0"/>
                </a:solidFill>
              </a:rPr>
              <a:t>Light weight</a:t>
            </a:r>
          </a:p>
          <a:p>
            <a:pPr marL="285750" indent="-285750">
              <a:buFont typeface="Wingdings" panose="05000000000000000000" pitchFamily="2" charset="2"/>
              <a:buChar char="v"/>
            </a:pPr>
            <a:r>
              <a:rPr lang="en-US" sz="2400" dirty="0">
                <a:solidFill>
                  <a:srgbClr val="FF0000"/>
                </a:solidFill>
              </a:rPr>
              <a:t>Standard</a:t>
            </a:r>
          </a:p>
          <a:p>
            <a:pPr marL="285750" indent="-285750">
              <a:buFont typeface="Wingdings" panose="05000000000000000000" pitchFamily="2" charset="2"/>
              <a:buChar char="v"/>
            </a:pPr>
            <a:r>
              <a:rPr lang="en-US" sz="2400" dirty="0">
                <a:solidFill>
                  <a:srgbClr val="00B050"/>
                </a:solidFill>
              </a:rPr>
              <a:t>Secure</a:t>
            </a:r>
          </a:p>
        </p:txBody>
      </p:sp>
    </p:spTree>
    <p:extLst>
      <p:ext uri="{BB962C8B-B14F-4D97-AF65-F5344CB8AC3E}">
        <p14:creationId xmlns:p14="http://schemas.microsoft.com/office/powerpoint/2010/main" val="4166696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B376-79E3-482E-829D-DF9F5899D4BC}"/>
              </a:ext>
            </a:extLst>
          </p:cNvPr>
          <p:cNvSpPr>
            <a:spLocks noGrp="1"/>
          </p:cNvSpPr>
          <p:nvPr>
            <p:ph type="title"/>
          </p:nvPr>
        </p:nvSpPr>
        <p:spPr/>
        <p:txBody>
          <a:bodyPr/>
          <a:lstStyle/>
          <a:p>
            <a:r>
              <a:rPr lang="en-US" dirty="0"/>
              <a:t>Lab: Setup Swarm</a:t>
            </a:r>
          </a:p>
        </p:txBody>
      </p:sp>
      <p:sp>
        <p:nvSpPr>
          <p:cNvPr id="3" name="Content Placeholder 2">
            <a:extLst>
              <a:ext uri="{FF2B5EF4-FFF2-40B4-BE49-F238E27FC236}">
                <a16:creationId xmlns:a16="http://schemas.microsoft.com/office/drawing/2014/main" id="{58511A40-B1F5-4D1A-BB71-0B79CE1A48F3}"/>
              </a:ext>
            </a:extLst>
          </p:cNvPr>
          <p:cNvSpPr>
            <a:spLocks noGrp="1"/>
          </p:cNvSpPr>
          <p:nvPr>
            <p:ph idx="1"/>
          </p:nvPr>
        </p:nvSpPr>
        <p:spPr>
          <a:xfrm>
            <a:off x="5901180" y="6023521"/>
            <a:ext cx="5377206" cy="542781"/>
          </a:xfrm>
        </p:spPr>
        <p:txBody>
          <a:bodyPr>
            <a:normAutofit fontScale="70000" lnSpcReduction="20000"/>
          </a:bodyPr>
          <a:lstStyle/>
          <a:p>
            <a:pPr marL="0" indent="0">
              <a:buNone/>
            </a:pPr>
            <a:r>
              <a:rPr lang="en-US" dirty="0"/>
              <a:t>https://docs.docker.com/engine/swarm/swarm-tutorial/</a:t>
            </a:r>
          </a:p>
        </p:txBody>
      </p:sp>
      <p:sp>
        <p:nvSpPr>
          <p:cNvPr id="6" name="TextBox 5">
            <a:extLst>
              <a:ext uri="{FF2B5EF4-FFF2-40B4-BE49-F238E27FC236}">
                <a16:creationId xmlns:a16="http://schemas.microsoft.com/office/drawing/2014/main" id="{82FD7CD9-ABE8-44E9-9325-F6B03341A605}"/>
              </a:ext>
            </a:extLst>
          </p:cNvPr>
          <p:cNvSpPr txBox="1"/>
          <p:nvPr/>
        </p:nvSpPr>
        <p:spPr>
          <a:xfrm>
            <a:off x="980387" y="1558713"/>
            <a:ext cx="7775462" cy="1477328"/>
          </a:xfrm>
          <a:prstGeom prst="rect">
            <a:avLst/>
          </a:prstGeom>
          <a:noFill/>
        </p:spPr>
        <p:txBody>
          <a:bodyPr wrap="none" rtlCol="0">
            <a:spAutoFit/>
          </a:bodyPr>
          <a:lstStyle/>
          <a:p>
            <a:r>
              <a:rPr lang="en-US" b="1" dirty="0"/>
              <a:t>Base Setup</a:t>
            </a:r>
          </a:p>
          <a:p>
            <a:r>
              <a:rPr lang="en-US" dirty="0"/>
              <a:t>Create 3 nodes</a:t>
            </a:r>
          </a:p>
          <a:p>
            <a:r>
              <a:rPr lang="en-US" dirty="0"/>
              <a:t>Initialize swarm on Manager node with </a:t>
            </a:r>
          </a:p>
          <a:p>
            <a:r>
              <a:rPr lang="en-US" i="1" dirty="0">
                <a:solidFill>
                  <a:srgbClr val="FF0000"/>
                </a:solidFill>
              </a:rPr>
              <a:t>$ docker swarm </a:t>
            </a:r>
            <a:r>
              <a:rPr lang="en-US" i="1" dirty="0" err="1">
                <a:solidFill>
                  <a:srgbClr val="FF0000"/>
                </a:solidFill>
              </a:rPr>
              <a:t>init</a:t>
            </a:r>
            <a:r>
              <a:rPr lang="en-US" i="1" dirty="0">
                <a:solidFill>
                  <a:srgbClr val="FF0000"/>
                </a:solidFill>
              </a:rPr>
              <a:t> –advertise-</a:t>
            </a:r>
            <a:r>
              <a:rPr lang="en-US" i="1" dirty="0" err="1">
                <a:solidFill>
                  <a:srgbClr val="FF0000"/>
                </a:solidFill>
              </a:rPr>
              <a:t>addr</a:t>
            </a:r>
            <a:r>
              <a:rPr lang="en-US" i="1" dirty="0">
                <a:solidFill>
                  <a:srgbClr val="FF0000"/>
                </a:solidFill>
              </a:rPr>
              <a:t> &lt;</a:t>
            </a:r>
            <a:r>
              <a:rPr lang="en-US" i="1" dirty="0" err="1">
                <a:solidFill>
                  <a:srgbClr val="FF0000"/>
                </a:solidFill>
              </a:rPr>
              <a:t>manager_ip</a:t>
            </a:r>
            <a:r>
              <a:rPr lang="en-US" i="1" dirty="0">
                <a:solidFill>
                  <a:srgbClr val="FF0000"/>
                </a:solidFill>
              </a:rPr>
              <a:t>&gt;</a:t>
            </a:r>
          </a:p>
          <a:p>
            <a:r>
              <a:rPr lang="en-US" dirty="0"/>
              <a:t>On the other two nodes, join the swarm node using token generated by manager</a:t>
            </a:r>
          </a:p>
        </p:txBody>
      </p:sp>
      <p:sp>
        <p:nvSpPr>
          <p:cNvPr id="7" name="TextBox 6">
            <a:extLst>
              <a:ext uri="{FF2B5EF4-FFF2-40B4-BE49-F238E27FC236}">
                <a16:creationId xmlns:a16="http://schemas.microsoft.com/office/drawing/2014/main" id="{E99F5C34-0590-4E59-9B6D-706B46F52742}"/>
              </a:ext>
            </a:extLst>
          </p:cNvPr>
          <p:cNvSpPr txBox="1"/>
          <p:nvPr/>
        </p:nvSpPr>
        <p:spPr>
          <a:xfrm>
            <a:off x="980387" y="3029471"/>
            <a:ext cx="6028895" cy="3693319"/>
          </a:xfrm>
          <a:prstGeom prst="rect">
            <a:avLst/>
          </a:prstGeom>
          <a:noFill/>
        </p:spPr>
        <p:txBody>
          <a:bodyPr wrap="none" rtlCol="0">
            <a:spAutoFit/>
          </a:bodyPr>
          <a:lstStyle/>
          <a:p>
            <a:r>
              <a:rPr lang="en-US" b="1" dirty="0"/>
              <a:t>Setup stack and deploy it on the swarm</a:t>
            </a:r>
          </a:p>
          <a:p>
            <a:r>
              <a:rPr lang="en-US" dirty="0"/>
              <a:t>On the manager node, deploy the stack with name</a:t>
            </a:r>
          </a:p>
          <a:p>
            <a:r>
              <a:rPr lang="en-US" i="1" dirty="0">
                <a:solidFill>
                  <a:srgbClr val="FF0000"/>
                </a:solidFill>
              </a:rPr>
              <a:t>$ docker stack deploy –compose-file docker-</a:t>
            </a:r>
            <a:r>
              <a:rPr lang="en-US" i="1" dirty="0" err="1">
                <a:solidFill>
                  <a:srgbClr val="FF0000"/>
                </a:solidFill>
              </a:rPr>
              <a:t>compose.yml</a:t>
            </a:r>
            <a:r>
              <a:rPr lang="en-US" i="1" dirty="0">
                <a:solidFill>
                  <a:srgbClr val="FF0000"/>
                </a:solidFill>
              </a:rPr>
              <a:t> app1</a:t>
            </a:r>
          </a:p>
          <a:p>
            <a:r>
              <a:rPr lang="en-US" i="1" dirty="0">
                <a:solidFill>
                  <a:srgbClr val="FF0000"/>
                </a:solidFill>
              </a:rPr>
              <a:t>$ docker stack services app1</a:t>
            </a:r>
          </a:p>
          <a:p>
            <a:r>
              <a:rPr lang="en-US" dirty="0"/>
              <a:t>Test the service with browser</a:t>
            </a:r>
          </a:p>
          <a:p>
            <a:r>
              <a:rPr lang="en-US" dirty="0"/>
              <a:t>Scale service instances</a:t>
            </a:r>
          </a:p>
          <a:p>
            <a:r>
              <a:rPr lang="en-US" i="1" dirty="0">
                <a:solidFill>
                  <a:srgbClr val="FF0000"/>
                </a:solidFill>
              </a:rPr>
              <a:t>$ docker service scale app1_web=2</a:t>
            </a:r>
          </a:p>
          <a:p>
            <a:r>
              <a:rPr lang="en-US" dirty="0"/>
              <a:t>Check node statuses</a:t>
            </a:r>
          </a:p>
          <a:p>
            <a:r>
              <a:rPr lang="en-US" dirty="0"/>
              <a:t>Remove the stack</a:t>
            </a:r>
          </a:p>
          <a:p>
            <a:r>
              <a:rPr lang="en-US" i="1" dirty="0">
                <a:solidFill>
                  <a:srgbClr val="FF0000"/>
                </a:solidFill>
              </a:rPr>
              <a:t>$ docker stack rm app1</a:t>
            </a:r>
          </a:p>
          <a:p>
            <a:endParaRPr lang="en-US" dirty="0"/>
          </a:p>
          <a:p>
            <a:endParaRPr lang="en-US" dirty="0"/>
          </a:p>
          <a:p>
            <a:endParaRPr lang="en-US" i="1" dirty="0">
              <a:solidFill>
                <a:srgbClr val="FF0000"/>
              </a:solidFill>
            </a:endParaRPr>
          </a:p>
        </p:txBody>
      </p:sp>
    </p:spTree>
    <p:extLst>
      <p:ext uri="{BB962C8B-B14F-4D97-AF65-F5344CB8AC3E}">
        <p14:creationId xmlns:p14="http://schemas.microsoft.com/office/powerpoint/2010/main" val="2045565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3898" y="162761"/>
            <a:ext cx="10928554" cy="6695239"/>
          </a:xfrm>
          <a:prstGeom prst="rect">
            <a:avLst/>
          </a:prstGeom>
        </p:spPr>
      </p:pic>
    </p:spTree>
    <p:extLst>
      <p:ext uri="{BB962C8B-B14F-4D97-AF65-F5344CB8AC3E}">
        <p14:creationId xmlns:p14="http://schemas.microsoft.com/office/powerpoint/2010/main" val="390068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0280"/>
          </a:xfrm>
        </p:spPr>
        <p:txBody>
          <a:bodyPr>
            <a:normAutofit fontScale="90000"/>
          </a:bodyPr>
          <a:lstStyle/>
          <a:p>
            <a:r>
              <a:rPr lang="en-US" dirty="0">
                <a:solidFill>
                  <a:srgbClr val="0070C0"/>
                </a:solidFill>
              </a:rPr>
              <a:t>Docker is a container system</a:t>
            </a:r>
          </a:p>
        </p:txBody>
      </p:sp>
      <p:pic>
        <p:nvPicPr>
          <p:cNvPr id="4" name="Picture 3"/>
          <p:cNvPicPr>
            <a:picLocks noChangeAspect="1"/>
          </p:cNvPicPr>
          <p:nvPr/>
        </p:nvPicPr>
        <p:blipFill>
          <a:blip r:embed="rId2"/>
          <a:stretch>
            <a:fillRect/>
          </a:stretch>
        </p:blipFill>
        <p:spPr>
          <a:xfrm>
            <a:off x="838200" y="1311303"/>
            <a:ext cx="9597052" cy="5350973"/>
          </a:xfrm>
          <a:prstGeom prst="rect">
            <a:avLst/>
          </a:prstGeom>
        </p:spPr>
      </p:pic>
    </p:spTree>
    <p:extLst>
      <p:ext uri="{BB962C8B-B14F-4D97-AF65-F5344CB8AC3E}">
        <p14:creationId xmlns:p14="http://schemas.microsoft.com/office/powerpoint/2010/main" val="3862248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5249"/>
          </a:xfrm>
        </p:spPr>
        <p:txBody>
          <a:bodyPr/>
          <a:lstStyle/>
          <a:p>
            <a:r>
              <a:rPr lang="en-US" dirty="0">
                <a:solidFill>
                  <a:srgbClr val="0070C0"/>
                </a:solidFill>
              </a:rPr>
              <a:t>What does it do?</a:t>
            </a:r>
          </a:p>
        </p:txBody>
      </p:sp>
      <p:sp>
        <p:nvSpPr>
          <p:cNvPr id="3" name="Content Placeholder 2"/>
          <p:cNvSpPr>
            <a:spLocks noGrp="1"/>
          </p:cNvSpPr>
          <p:nvPr>
            <p:ph idx="1"/>
          </p:nvPr>
        </p:nvSpPr>
        <p:spPr>
          <a:xfrm>
            <a:off x="838200" y="1825625"/>
            <a:ext cx="10515600" cy="1168298"/>
          </a:xfrm>
        </p:spPr>
        <p:txBody>
          <a:bodyPr>
            <a:normAutofit lnSpcReduction="10000"/>
          </a:bodyPr>
          <a:lstStyle/>
          <a:p>
            <a:r>
              <a:rPr lang="en-US" dirty="0"/>
              <a:t>Docker automates the repetitive tasks of setting up and configuring environments so that developers can focus on what matters : building software</a:t>
            </a:r>
          </a:p>
        </p:txBody>
      </p:sp>
      <p:sp>
        <p:nvSpPr>
          <p:cNvPr id="4" name="TextBox 3"/>
          <p:cNvSpPr txBox="1"/>
          <p:nvPr/>
        </p:nvSpPr>
        <p:spPr>
          <a:xfrm>
            <a:off x="838200" y="3244645"/>
            <a:ext cx="6060633" cy="2308324"/>
          </a:xfrm>
          <a:prstGeom prst="rect">
            <a:avLst/>
          </a:prstGeom>
          <a:noFill/>
        </p:spPr>
        <p:txBody>
          <a:bodyPr wrap="none" rtlCol="0">
            <a:spAutoFit/>
          </a:bodyPr>
          <a:lstStyle/>
          <a:p>
            <a:r>
              <a:rPr lang="en-US" dirty="0"/>
              <a:t>Example Tasks:</a:t>
            </a:r>
          </a:p>
          <a:p>
            <a:pPr marL="285750" indent="-285750">
              <a:buFont typeface="Arial" panose="020B0604020202020204" pitchFamily="34" charset="0"/>
              <a:buChar char="•"/>
            </a:pPr>
            <a:r>
              <a:rPr lang="en-US" dirty="0"/>
              <a:t>Download software needed for development</a:t>
            </a:r>
          </a:p>
          <a:p>
            <a:pPr marL="285750" indent="-285750">
              <a:buFont typeface="Arial" panose="020B0604020202020204" pitchFamily="34" charset="0"/>
              <a:buChar char="•"/>
            </a:pPr>
            <a:r>
              <a:rPr lang="en-US" dirty="0"/>
              <a:t>Configure dev environment</a:t>
            </a:r>
          </a:p>
          <a:p>
            <a:pPr marL="742950" lvl="1" indent="-285750">
              <a:buFont typeface="Arial" panose="020B0604020202020204" pitchFamily="34" charset="0"/>
              <a:buChar char="•"/>
            </a:pPr>
            <a:r>
              <a:rPr lang="en-US" dirty="0"/>
              <a:t>Create working directories</a:t>
            </a:r>
          </a:p>
          <a:p>
            <a:pPr marL="742950" lvl="1" indent="-285750">
              <a:buFont typeface="Arial" panose="020B0604020202020204" pitchFamily="34" charset="0"/>
              <a:buChar char="•"/>
            </a:pPr>
            <a:r>
              <a:rPr lang="en-US" dirty="0"/>
              <a:t>Configure options</a:t>
            </a:r>
          </a:p>
          <a:p>
            <a:pPr marL="742950" lvl="1" indent="-285750">
              <a:buFont typeface="Arial" panose="020B0604020202020204" pitchFamily="34" charset="0"/>
              <a:buChar char="•"/>
            </a:pPr>
            <a:r>
              <a:rPr lang="en-US" dirty="0"/>
              <a:t>Connect dependent software </a:t>
            </a:r>
            <a:r>
              <a:rPr lang="en-US" dirty="0" err="1"/>
              <a:t>ie</a:t>
            </a:r>
            <a:r>
              <a:rPr lang="en-US" dirty="0"/>
              <a:t> databases, Queues </a:t>
            </a:r>
            <a:r>
              <a:rPr lang="en-US" dirty="0" err="1"/>
              <a:t>etc</a:t>
            </a:r>
            <a:endParaRPr lang="en-US" dirty="0"/>
          </a:p>
          <a:p>
            <a:pPr marL="285750" indent="-285750">
              <a:buFont typeface="Arial" panose="020B0604020202020204" pitchFamily="34" charset="0"/>
              <a:buChar char="•"/>
            </a:pPr>
            <a:r>
              <a:rPr lang="en-US" dirty="0"/>
              <a:t>Build software</a:t>
            </a:r>
          </a:p>
          <a:p>
            <a:pPr marL="285750" indent="-285750">
              <a:buFont typeface="Arial" panose="020B0604020202020204" pitchFamily="34" charset="0"/>
              <a:buChar char="•"/>
            </a:pPr>
            <a:r>
              <a:rPr lang="en-US" dirty="0"/>
              <a:t>Install on QA, </a:t>
            </a:r>
            <a:r>
              <a:rPr lang="en-US" dirty="0" err="1"/>
              <a:t>PreProd</a:t>
            </a:r>
            <a:r>
              <a:rPr lang="en-US" dirty="0"/>
              <a:t>, Prod environments</a:t>
            </a:r>
          </a:p>
        </p:txBody>
      </p:sp>
      <p:sp>
        <p:nvSpPr>
          <p:cNvPr id="5" name="Rectangle 4"/>
          <p:cNvSpPr/>
          <p:nvPr/>
        </p:nvSpPr>
        <p:spPr>
          <a:xfrm>
            <a:off x="7713406" y="3480619"/>
            <a:ext cx="2802194" cy="811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 of this is automated</a:t>
            </a:r>
          </a:p>
        </p:txBody>
      </p:sp>
      <p:cxnSp>
        <p:nvCxnSpPr>
          <p:cNvPr id="7" name="Straight Arrow Connector 6"/>
          <p:cNvCxnSpPr>
            <a:stCxn id="5" idx="1"/>
          </p:cNvCxnSpPr>
          <p:nvPr/>
        </p:nvCxnSpPr>
        <p:spPr>
          <a:xfrm flipH="1">
            <a:off x="6666271" y="3886200"/>
            <a:ext cx="1047135" cy="81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416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5249"/>
          </a:xfrm>
        </p:spPr>
        <p:txBody>
          <a:bodyPr/>
          <a:lstStyle/>
          <a:p>
            <a:r>
              <a:rPr lang="en-US" dirty="0">
                <a:solidFill>
                  <a:srgbClr val="0070C0"/>
                </a:solidFill>
              </a:rPr>
              <a:t>End to end flow</a:t>
            </a:r>
          </a:p>
        </p:txBody>
      </p:sp>
      <p:pic>
        <p:nvPicPr>
          <p:cNvPr id="4" name="Picture 3"/>
          <p:cNvPicPr>
            <a:picLocks noChangeAspect="1"/>
          </p:cNvPicPr>
          <p:nvPr/>
        </p:nvPicPr>
        <p:blipFill>
          <a:blip r:embed="rId2"/>
          <a:stretch>
            <a:fillRect/>
          </a:stretch>
        </p:blipFill>
        <p:spPr>
          <a:xfrm>
            <a:off x="838200" y="1824805"/>
            <a:ext cx="9115425" cy="4476750"/>
          </a:xfrm>
          <a:prstGeom prst="rect">
            <a:avLst/>
          </a:prstGeom>
        </p:spPr>
      </p:pic>
    </p:spTree>
    <p:extLst>
      <p:ext uri="{BB962C8B-B14F-4D97-AF65-F5344CB8AC3E}">
        <p14:creationId xmlns:p14="http://schemas.microsoft.com/office/powerpoint/2010/main" val="1309689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8268"/>
          </a:xfrm>
        </p:spPr>
        <p:txBody>
          <a:bodyPr>
            <a:normAutofit fontScale="90000"/>
          </a:bodyPr>
          <a:lstStyle/>
          <a:p>
            <a:r>
              <a:rPr lang="en-US" dirty="0">
                <a:solidFill>
                  <a:srgbClr val="0070C0"/>
                </a:solidFill>
              </a:rPr>
              <a:t>Docker Architecture</a:t>
            </a:r>
          </a:p>
        </p:txBody>
      </p:sp>
      <p:pic>
        <p:nvPicPr>
          <p:cNvPr id="4" name="Picture 3"/>
          <p:cNvPicPr>
            <a:picLocks noChangeAspect="1"/>
          </p:cNvPicPr>
          <p:nvPr/>
        </p:nvPicPr>
        <p:blipFill>
          <a:blip r:embed="rId2"/>
          <a:stretch>
            <a:fillRect/>
          </a:stretch>
        </p:blipFill>
        <p:spPr>
          <a:xfrm>
            <a:off x="838200" y="1418150"/>
            <a:ext cx="6762750" cy="4481205"/>
          </a:xfrm>
          <a:prstGeom prst="rect">
            <a:avLst/>
          </a:prstGeom>
        </p:spPr>
      </p:pic>
      <p:sp>
        <p:nvSpPr>
          <p:cNvPr id="5" name="TextBox 4"/>
          <p:cNvSpPr txBox="1"/>
          <p:nvPr/>
        </p:nvSpPr>
        <p:spPr>
          <a:xfrm>
            <a:off x="7905135" y="1519083"/>
            <a:ext cx="4286865"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accent1">
                    <a:lumMod val="60000"/>
                    <a:lumOff val="40000"/>
                  </a:schemeClr>
                </a:solidFill>
              </a:rPr>
              <a:t>Docker daemon </a:t>
            </a:r>
            <a:r>
              <a:rPr lang="en-US" sz="2400" dirty="0"/>
              <a:t>listens for </a:t>
            </a:r>
            <a:r>
              <a:rPr lang="en-US" sz="2400" dirty="0" err="1"/>
              <a:t>docker</a:t>
            </a:r>
            <a:r>
              <a:rPr lang="en-US" sz="2400" dirty="0"/>
              <a:t> commands and also manages containers, images and network</a:t>
            </a:r>
          </a:p>
          <a:p>
            <a:pPr marL="285750" indent="-285750">
              <a:buFont typeface="Arial" panose="020B0604020202020204" pitchFamily="34" charset="0"/>
              <a:buChar char="•"/>
            </a:pPr>
            <a:r>
              <a:rPr lang="en-US" sz="2400" dirty="0">
                <a:solidFill>
                  <a:srgbClr val="0070C0"/>
                </a:solidFill>
              </a:rPr>
              <a:t>Docker client </a:t>
            </a:r>
            <a:r>
              <a:rPr lang="en-US" sz="2400" dirty="0"/>
              <a:t>is a primary way of communicating with Docker</a:t>
            </a:r>
          </a:p>
          <a:p>
            <a:pPr marL="285750" indent="-285750">
              <a:buFont typeface="Arial" panose="020B0604020202020204" pitchFamily="34" charset="0"/>
              <a:buChar char="•"/>
            </a:pPr>
            <a:r>
              <a:rPr lang="en-US" sz="2400" dirty="0">
                <a:solidFill>
                  <a:srgbClr val="FF0000"/>
                </a:solidFill>
              </a:rPr>
              <a:t>Docker Registry </a:t>
            </a:r>
            <a:r>
              <a:rPr lang="en-US" sz="2400" dirty="0"/>
              <a:t>stores </a:t>
            </a:r>
            <a:r>
              <a:rPr lang="en-US" sz="2400" dirty="0" err="1"/>
              <a:t>docker</a:t>
            </a:r>
            <a:r>
              <a:rPr lang="en-US" sz="2400" dirty="0"/>
              <a:t> images, Docker Hub and Docker cloud are public registries</a:t>
            </a:r>
          </a:p>
        </p:txBody>
      </p:sp>
    </p:spTree>
    <p:extLst>
      <p:ext uri="{BB962C8B-B14F-4D97-AF65-F5344CB8AC3E}">
        <p14:creationId xmlns:p14="http://schemas.microsoft.com/office/powerpoint/2010/main" val="2642603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9222</TotalTime>
  <Words>2588</Words>
  <Application>Microsoft Office PowerPoint</Application>
  <PresentationFormat>Widescreen</PresentationFormat>
  <Paragraphs>361</Paragraphs>
  <Slides>40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-apple-system</vt:lpstr>
      <vt:lpstr>Arial</vt:lpstr>
      <vt:lpstr>Arial Unicode MS</vt:lpstr>
      <vt:lpstr>Calibri</vt:lpstr>
      <vt:lpstr>Calibri Light</vt:lpstr>
      <vt:lpstr>Courier New</vt:lpstr>
      <vt:lpstr>Menlo</vt:lpstr>
      <vt:lpstr>Wingdings</vt:lpstr>
      <vt:lpstr>Office Theme</vt:lpstr>
      <vt:lpstr>PowerPoint Presentation</vt:lpstr>
      <vt:lpstr>Introduction – What is docker?</vt:lpstr>
      <vt:lpstr>Why Docker?</vt:lpstr>
      <vt:lpstr>What is a container?</vt:lpstr>
      <vt:lpstr>PowerPoint Presentation</vt:lpstr>
      <vt:lpstr>Docker is a container system</vt:lpstr>
      <vt:lpstr>What does it do?</vt:lpstr>
      <vt:lpstr>End to end flow</vt:lpstr>
      <vt:lpstr>Docker Architecture</vt:lpstr>
      <vt:lpstr>Setting up Docker with DockerMachine</vt:lpstr>
      <vt:lpstr>Docker Machine</vt:lpstr>
      <vt:lpstr>Provision a Docker Host on local machine</vt:lpstr>
      <vt:lpstr>Let’s play with it</vt:lpstr>
      <vt:lpstr>Base linux container</vt:lpstr>
      <vt:lpstr>Basic Docker commands</vt:lpstr>
      <vt:lpstr>Docker Objects</vt:lpstr>
      <vt:lpstr>Container Isolation</vt:lpstr>
      <vt:lpstr>PowerPoint Presentation</vt:lpstr>
      <vt:lpstr>Basic steps to dockerization</vt:lpstr>
      <vt:lpstr>Create Container – Docker Files</vt:lpstr>
      <vt:lpstr>Creating Docker Images from Container</vt:lpstr>
      <vt:lpstr>Lab: Image from existing container</vt:lpstr>
      <vt:lpstr>dockerfile commands</vt:lpstr>
      <vt:lpstr>Lab: Create Image for Node.js</vt:lpstr>
      <vt:lpstr>Automate Docker Build</vt:lpstr>
      <vt:lpstr>The swarm mode</vt:lpstr>
      <vt:lpstr>Services</vt:lpstr>
      <vt:lpstr>Service compose file</vt:lpstr>
      <vt:lpstr>Docker compose  </vt:lpstr>
      <vt:lpstr>Docker compose – Use Cases</vt:lpstr>
      <vt:lpstr>Docker compose – Installation</vt:lpstr>
      <vt:lpstr>Lab: Python Web App with compose</vt:lpstr>
      <vt:lpstr>Lab: Python Web App with compose</vt:lpstr>
      <vt:lpstr>Lab: Python Web App with compose</vt:lpstr>
      <vt:lpstr>Lab: Python Web App with compose</vt:lpstr>
      <vt:lpstr>Lab: docker-compose commands</vt:lpstr>
      <vt:lpstr>Swarm key concepts</vt:lpstr>
      <vt:lpstr>Swarm Concepts</vt:lpstr>
      <vt:lpstr>Swarm Architecture</vt:lpstr>
      <vt:lpstr>Lab: Setup Swarm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Puppet</dc:title>
  <dc:creator>Lilaramani, Narendra(GE Digital)</dc:creator>
  <cp:lastModifiedBy>Narendra Lilaramani</cp:lastModifiedBy>
  <cp:revision>370</cp:revision>
  <dcterms:created xsi:type="dcterms:W3CDTF">2017-07-04T21:55:58Z</dcterms:created>
  <dcterms:modified xsi:type="dcterms:W3CDTF">2020-01-11T04:32:20Z</dcterms:modified>
</cp:coreProperties>
</file>