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75"/>
  </p:notesMasterIdLst>
  <p:sldIdLst>
    <p:sldId id="448" r:id="rId2"/>
    <p:sldId id="1127" r:id="rId3"/>
    <p:sldId id="1128" r:id="rId4"/>
    <p:sldId id="1214" r:id="rId5"/>
    <p:sldId id="1132" r:id="rId6"/>
    <p:sldId id="1140" r:id="rId7"/>
    <p:sldId id="1209" r:id="rId8"/>
    <p:sldId id="1141" r:id="rId9"/>
    <p:sldId id="1142" r:id="rId10"/>
    <p:sldId id="1143" r:id="rId11"/>
    <p:sldId id="1144" r:id="rId12"/>
    <p:sldId id="1210" r:id="rId13"/>
    <p:sldId id="1145" r:id="rId14"/>
    <p:sldId id="1146" r:id="rId15"/>
    <p:sldId id="1147" r:id="rId16"/>
    <p:sldId id="1148" r:id="rId17"/>
    <p:sldId id="1149" r:id="rId18"/>
    <p:sldId id="1150" r:id="rId19"/>
    <p:sldId id="1211" r:id="rId20"/>
    <p:sldId id="1212" r:id="rId21"/>
    <p:sldId id="1151" r:id="rId22"/>
    <p:sldId id="1152" r:id="rId23"/>
    <p:sldId id="1155" r:id="rId24"/>
    <p:sldId id="1139" r:id="rId25"/>
    <p:sldId id="1138" r:id="rId26"/>
    <p:sldId id="1156" r:id="rId27"/>
    <p:sldId id="1157" r:id="rId28"/>
    <p:sldId id="1158" r:id="rId29"/>
    <p:sldId id="1159" r:id="rId30"/>
    <p:sldId id="1160" r:id="rId31"/>
    <p:sldId id="1161" r:id="rId32"/>
    <p:sldId id="1162" r:id="rId33"/>
    <p:sldId id="1163" r:id="rId34"/>
    <p:sldId id="1164" r:id="rId35"/>
    <p:sldId id="1165" r:id="rId36"/>
    <p:sldId id="1166" r:id="rId37"/>
    <p:sldId id="1185" r:id="rId38"/>
    <p:sldId id="1167" r:id="rId39"/>
    <p:sldId id="1168" r:id="rId40"/>
    <p:sldId id="1169" r:id="rId41"/>
    <p:sldId id="1170" r:id="rId42"/>
    <p:sldId id="1171" r:id="rId43"/>
    <p:sldId id="1186" r:id="rId44"/>
    <p:sldId id="1172" r:id="rId45"/>
    <p:sldId id="1173" r:id="rId46"/>
    <p:sldId id="1174" r:id="rId47"/>
    <p:sldId id="1175" r:id="rId48"/>
    <p:sldId id="1176" r:id="rId49"/>
    <p:sldId id="1177" r:id="rId50"/>
    <p:sldId id="1178" r:id="rId51"/>
    <p:sldId id="1213" r:id="rId52"/>
    <p:sldId id="1187" r:id="rId53"/>
    <p:sldId id="1188" r:id="rId54"/>
    <p:sldId id="1179" r:id="rId55"/>
    <p:sldId id="1180" r:id="rId56"/>
    <p:sldId id="1189" r:id="rId57"/>
    <p:sldId id="1195" r:id="rId58"/>
    <p:sldId id="1190" r:id="rId59"/>
    <p:sldId id="1196" r:id="rId60"/>
    <p:sldId id="1198" r:id="rId61"/>
    <p:sldId id="1197" r:id="rId62"/>
    <p:sldId id="1191" r:id="rId63"/>
    <p:sldId id="1192" r:id="rId64"/>
    <p:sldId id="1193" r:id="rId65"/>
    <p:sldId id="1194" r:id="rId66"/>
    <p:sldId id="1200" r:id="rId67"/>
    <p:sldId id="1201" r:id="rId68"/>
    <p:sldId id="1205" r:id="rId69"/>
    <p:sldId id="1204" r:id="rId70"/>
    <p:sldId id="1203" r:id="rId71"/>
    <p:sldId id="1202" r:id="rId72"/>
    <p:sldId id="1216" r:id="rId73"/>
    <p:sldId id="1217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00000"/>
    <a:srgbClr val="002B82"/>
    <a:srgbClr val="FF9900"/>
    <a:srgbClr val="F2F2F2"/>
    <a:srgbClr val="0000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94"/>
        <p:guide pos="2908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935CB-7F5B-4677-9CE1-ABAFFAE55D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01EDD9-9D97-4CEB-9DE3-EE9829750B50}">
      <dgm:prSet/>
      <dgm:spPr/>
      <dgm:t>
        <a:bodyPr/>
        <a:lstStyle/>
        <a:p>
          <a:pPr algn="ctr" rtl="0"/>
          <a:r>
            <a:rPr lang="zh-CN" b="1" smtClean="0"/>
            <a:t>关系模型</a:t>
          </a:r>
          <a:endParaRPr lang="zh-CN"/>
        </a:p>
      </dgm:t>
    </dgm:pt>
    <dgm:pt modelId="{8A19CFE6-BC1A-42BE-A228-6AA3E566DE62}" type="parTrans" cxnId="{C656914A-2FEA-471B-97D1-6AFC3F370EC6}">
      <dgm:prSet/>
      <dgm:spPr/>
      <dgm:t>
        <a:bodyPr/>
        <a:lstStyle/>
        <a:p>
          <a:endParaRPr lang="zh-CN" altLang="en-US"/>
        </a:p>
      </dgm:t>
    </dgm:pt>
    <dgm:pt modelId="{70CE9B72-E00E-4C73-9A75-31CCF2A7566D}" type="sibTrans" cxnId="{C656914A-2FEA-471B-97D1-6AFC3F370EC6}">
      <dgm:prSet/>
      <dgm:spPr/>
      <dgm:t>
        <a:bodyPr/>
        <a:lstStyle/>
        <a:p>
          <a:endParaRPr lang="zh-CN" altLang="en-US"/>
        </a:p>
      </dgm:t>
    </dgm:pt>
    <dgm:pt modelId="{2966CAE2-6783-4B70-A068-B9123CD9B795}">
      <dgm:prSet/>
      <dgm:spPr/>
      <dgm:t>
        <a:bodyPr/>
        <a:lstStyle/>
        <a:p>
          <a:pPr algn="ctr" rtl="0"/>
          <a:r>
            <a:rPr lang="zh-CN" b="1" smtClean="0"/>
            <a:t>关系代数</a:t>
          </a:r>
          <a:endParaRPr lang="zh-CN"/>
        </a:p>
      </dgm:t>
    </dgm:pt>
    <dgm:pt modelId="{D3083933-BAE8-47D4-8FAF-D2912C3C8635}" type="parTrans" cxnId="{83379F11-6EC9-4E4B-9761-11C538001415}">
      <dgm:prSet/>
      <dgm:spPr/>
      <dgm:t>
        <a:bodyPr/>
        <a:lstStyle/>
        <a:p>
          <a:endParaRPr lang="zh-CN" altLang="en-US"/>
        </a:p>
      </dgm:t>
    </dgm:pt>
    <dgm:pt modelId="{5AB472C9-AE8A-43AA-9BE4-372916794E3B}" type="sibTrans" cxnId="{83379F11-6EC9-4E4B-9761-11C538001415}">
      <dgm:prSet/>
      <dgm:spPr/>
      <dgm:t>
        <a:bodyPr/>
        <a:lstStyle/>
        <a:p>
          <a:endParaRPr lang="zh-CN" altLang="en-US"/>
        </a:p>
      </dgm:t>
    </dgm:pt>
    <dgm:pt modelId="{570F4151-9BF5-4C61-AAF4-C67CCCEB90A0}">
      <dgm:prSet/>
      <dgm:spPr/>
      <dgm:t>
        <a:bodyPr/>
        <a:lstStyle/>
        <a:p>
          <a:pPr algn="ctr" rtl="0"/>
          <a:r>
            <a:rPr lang="zh-CN" b="1" smtClean="0"/>
            <a:t>关系演算</a:t>
          </a:r>
          <a:endParaRPr lang="zh-CN"/>
        </a:p>
      </dgm:t>
    </dgm:pt>
    <dgm:pt modelId="{BF63EE6B-1DBB-4407-9A77-34C74DB42475}" type="parTrans" cxnId="{287F9BEA-720A-465D-AAEC-0E5C05B55F89}">
      <dgm:prSet/>
      <dgm:spPr/>
      <dgm:t>
        <a:bodyPr/>
        <a:lstStyle/>
        <a:p>
          <a:endParaRPr lang="zh-CN" altLang="en-US"/>
        </a:p>
      </dgm:t>
    </dgm:pt>
    <dgm:pt modelId="{FE05CBEA-C3C1-4A6B-B700-7E64A61E54B5}" type="sibTrans" cxnId="{287F9BEA-720A-465D-AAEC-0E5C05B55F89}">
      <dgm:prSet/>
      <dgm:spPr/>
      <dgm:t>
        <a:bodyPr/>
        <a:lstStyle/>
        <a:p>
          <a:endParaRPr lang="zh-CN" altLang="en-US"/>
        </a:p>
      </dgm:t>
    </dgm:pt>
    <dgm:pt modelId="{4E0A2021-7B4E-4126-AE6B-9F348FC9D467}" type="pres">
      <dgm:prSet presAssocID="{DC6935CB-7F5B-4677-9CE1-ABAFFAE55D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F16304-5576-4469-B5D7-6A6976785672}" type="pres">
      <dgm:prSet presAssocID="{B501EDD9-9D97-4CEB-9DE3-EE9829750B5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02271-101E-4FBD-AA26-A0BF5439FE40}" type="pres">
      <dgm:prSet presAssocID="{70CE9B72-E00E-4C73-9A75-31CCF2A7566D}" presName="spacer" presStyleCnt="0"/>
      <dgm:spPr/>
    </dgm:pt>
    <dgm:pt modelId="{C785FC4A-B45B-4F51-99B5-57FAC9FF4A14}" type="pres">
      <dgm:prSet presAssocID="{2966CAE2-6783-4B70-A068-B9123CD9B7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07063-8A36-474C-BC2E-D1A67CB9A8F2}" type="pres">
      <dgm:prSet presAssocID="{5AB472C9-AE8A-43AA-9BE4-372916794E3B}" presName="spacer" presStyleCnt="0"/>
      <dgm:spPr/>
    </dgm:pt>
    <dgm:pt modelId="{381D7111-1AAF-439F-887E-B6D76AD9A18E}" type="pres">
      <dgm:prSet presAssocID="{570F4151-9BF5-4C61-AAF4-C67CCCEB9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6AA1A3-BA64-4E5F-A0A9-7969C3820C38}" type="presOf" srcId="{DC6935CB-7F5B-4677-9CE1-ABAFFAE55D4E}" destId="{4E0A2021-7B4E-4126-AE6B-9F348FC9D467}" srcOrd="0" destOrd="0" presId="urn:microsoft.com/office/officeart/2005/8/layout/vList2"/>
    <dgm:cxn modelId="{C656914A-2FEA-471B-97D1-6AFC3F370EC6}" srcId="{DC6935CB-7F5B-4677-9CE1-ABAFFAE55D4E}" destId="{B501EDD9-9D97-4CEB-9DE3-EE9829750B50}" srcOrd="0" destOrd="0" parTransId="{8A19CFE6-BC1A-42BE-A228-6AA3E566DE62}" sibTransId="{70CE9B72-E00E-4C73-9A75-31CCF2A7566D}"/>
    <dgm:cxn modelId="{41425956-CC4A-428E-9235-6CC6840B4470}" type="presOf" srcId="{2966CAE2-6783-4B70-A068-B9123CD9B795}" destId="{C785FC4A-B45B-4F51-99B5-57FAC9FF4A14}" srcOrd="0" destOrd="0" presId="urn:microsoft.com/office/officeart/2005/8/layout/vList2"/>
    <dgm:cxn modelId="{287F9BEA-720A-465D-AAEC-0E5C05B55F89}" srcId="{DC6935CB-7F5B-4677-9CE1-ABAFFAE55D4E}" destId="{570F4151-9BF5-4C61-AAF4-C67CCCEB90A0}" srcOrd="2" destOrd="0" parTransId="{BF63EE6B-1DBB-4407-9A77-34C74DB42475}" sibTransId="{FE05CBEA-C3C1-4A6B-B700-7E64A61E54B5}"/>
    <dgm:cxn modelId="{4F321A0B-345E-4205-B69A-B877448251B5}" type="presOf" srcId="{570F4151-9BF5-4C61-AAF4-C67CCCEB90A0}" destId="{381D7111-1AAF-439F-887E-B6D76AD9A18E}" srcOrd="0" destOrd="0" presId="urn:microsoft.com/office/officeart/2005/8/layout/vList2"/>
    <dgm:cxn modelId="{D7814B00-AFB2-4496-A914-584A457A0CC9}" type="presOf" srcId="{B501EDD9-9D97-4CEB-9DE3-EE9829750B50}" destId="{48F16304-5576-4469-B5D7-6A6976785672}" srcOrd="0" destOrd="0" presId="urn:microsoft.com/office/officeart/2005/8/layout/vList2"/>
    <dgm:cxn modelId="{83379F11-6EC9-4E4B-9761-11C538001415}" srcId="{DC6935CB-7F5B-4677-9CE1-ABAFFAE55D4E}" destId="{2966CAE2-6783-4B70-A068-B9123CD9B795}" srcOrd="1" destOrd="0" parTransId="{D3083933-BAE8-47D4-8FAF-D2912C3C8635}" sibTransId="{5AB472C9-AE8A-43AA-9BE4-372916794E3B}"/>
    <dgm:cxn modelId="{20D2C416-4B27-4AC6-9B76-FF3D49996E77}" type="presParOf" srcId="{4E0A2021-7B4E-4126-AE6B-9F348FC9D467}" destId="{48F16304-5576-4469-B5D7-6A6976785672}" srcOrd="0" destOrd="0" presId="urn:microsoft.com/office/officeart/2005/8/layout/vList2"/>
    <dgm:cxn modelId="{DFD9F8FA-6C0D-46BC-AA75-27DE0C0C4DFF}" type="presParOf" srcId="{4E0A2021-7B4E-4126-AE6B-9F348FC9D467}" destId="{FCF02271-101E-4FBD-AA26-A0BF5439FE40}" srcOrd="1" destOrd="0" presId="urn:microsoft.com/office/officeart/2005/8/layout/vList2"/>
    <dgm:cxn modelId="{F4ECBE3C-99C7-430B-8247-97E7F3C123C7}" type="presParOf" srcId="{4E0A2021-7B4E-4126-AE6B-9F348FC9D467}" destId="{C785FC4A-B45B-4F51-99B5-57FAC9FF4A14}" srcOrd="2" destOrd="0" presId="urn:microsoft.com/office/officeart/2005/8/layout/vList2"/>
    <dgm:cxn modelId="{6C8258A0-93F3-49B2-8ABF-B07428EC3589}" type="presParOf" srcId="{4E0A2021-7B4E-4126-AE6B-9F348FC9D467}" destId="{65A07063-8A36-474C-BC2E-D1A67CB9A8F2}" srcOrd="3" destOrd="0" presId="urn:microsoft.com/office/officeart/2005/8/layout/vList2"/>
    <dgm:cxn modelId="{B4CC1460-866C-4373-94EF-6B8606BBB4C3}" type="presParOf" srcId="{4E0A2021-7B4E-4126-AE6B-9F348FC9D467}" destId="{381D7111-1AAF-439F-887E-B6D76AD9A1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16304-5576-4469-B5D7-6A6976785672}">
      <dsp:nvSpPr>
        <dsp:cNvPr id="0" name=""/>
        <dsp:cNvSpPr/>
      </dsp:nvSpPr>
      <dsp:spPr>
        <a:xfrm>
          <a:off x="0" y="32547"/>
          <a:ext cx="286605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smtClean="0"/>
            <a:t>关系模型</a:t>
          </a:r>
          <a:endParaRPr lang="zh-CN" sz="3200" kern="1200"/>
        </a:p>
      </dsp:txBody>
      <dsp:txXfrm>
        <a:off x="39295" y="71842"/>
        <a:ext cx="2787468" cy="726370"/>
      </dsp:txXfrm>
    </dsp:sp>
    <dsp:sp modelId="{C785FC4A-B45B-4F51-99B5-57FAC9FF4A14}">
      <dsp:nvSpPr>
        <dsp:cNvPr id="0" name=""/>
        <dsp:cNvSpPr/>
      </dsp:nvSpPr>
      <dsp:spPr>
        <a:xfrm>
          <a:off x="0" y="929667"/>
          <a:ext cx="286605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smtClean="0"/>
            <a:t>关系代数</a:t>
          </a:r>
          <a:endParaRPr lang="zh-CN" sz="3200" kern="1200"/>
        </a:p>
      </dsp:txBody>
      <dsp:txXfrm>
        <a:off x="39295" y="968962"/>
        <a:ext cx="2787468" cy="726370"/>
      </dsp:txXfrm>
    </dsp:sp>
    <dsp:sp modelId="{381D7111-1AAF-439F-887E-B6D76AD9A18E}">
      <dsp:nvSpPr>
        <dsp:cNvPr id="0" name=""/>
        <dsp:cNvSpPr/>
      </dsp:nvSpPr>
      <dsp:spPr>
        <a:xfrm>
          <a:off x="0" y="1826788"/>
          <a:ext cx="286605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smtClean="0"/>
            <a:t>关系演算</a:t>
          </a:r>
          <a:endParaRPr lang="zh-CN" sz="3200" kern="1200"/>
        </a:p>
      </dsp:txBody>
      <dsp:txXfrm>
        <a:off x="39295" y="1866083"/>
        <a:ext cx="2787468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CD60AB-3FF0-4BE3-81D9-BEBABFA1919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968BC554-129D-469D-895B-C9372461D089}" type="slidenum">
              <a:rPr lang="zh-CN" altLang="en-US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600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495C76CA-D4B8-4C03-A9A6-495EC2140780}" type="slidenum">
              <a:rPr lang="zh-CN" altLang="en-US" sz="1200">
                <a:latin typeface="Arial" pitchFamily="34" charset="0"/>
              </a:rPr>
              <a:pPr algn="r" eaLnBrk="1" hangingPunct="1"/>
              <a:t>10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474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D6D6339B-2625-4A69-B0F5-586976392A68}" type="slidenum">
              <a:rPr lang="zh-CN" altLang="en-US" sz="1200">
                <a:latin typeface="Arial" pitchFamily="34" charset="0"/>
              </a:rPr>
              <a:pPr algn="r" eaLnBrk="1" hangingPunct="1"/>
              <a:t>11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0830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AF0458B-81C5-4DC1-AF47-ED3E2D8C5C80}" type="slidenum">
              <a:rPr lang="zh-CN" altLang="en-US" sz="1200">
                <a:latin typeface="Arial" pitchFamily="34" charset="0"/>
              </a:rPr>
              <a:pPr algn="r" eaLnBrk="1" hangingPunct="1"/>
              <a:t>12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888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0D663BD-C469-49ED-A16C-13DF2D4B1B86}" type="slidenum">
              <a:rPr lang="zh-CN" altLang="en-US" sz="1200">
                <a:latin typeface="Arial" pitchFamily="34" charset="0"/>
              </a:rPr>
              <a:pPr algn="r" eaLnBrk="1" hangingPunct="1"/>
              <a:t>13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399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EEC41A5B-9F69-4464-8143-4B4B29AE6444}" type="slidenum">
              <a:rPr lang="zh-CN" altLang="en-US" sz="1200">
                <a:latin typeface="Arial" pitchFamily="34" charset="0"/>
              </a:rPr>
              <a:pPr algn="r" eaLnBrk="1" hangingPunct="1"/>
              <a:t>14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930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788CB375-2D73-4DFA-A3D1-A0E5B27C7034}" type="slidenum">
              <a:rPr lang="zh-CN" altLang="en-US" sz="1200">
                <a:latin typeface="Arial" pitchFamily="34" charset="0"/>
              </a:rPr>
              <a:pPr algn="r" eaLnBrk="1" hangingPunct="1"/>
              <a:t>15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851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4D9A67F1-D22A-4852-B52C-F0492387FE82}" type="slidenum">
              <a:rPr lang="zh-CN" altLang="en-US" sz="1200">
                <a:latin typeface="Arial" pitchFamily="34" charset="0"/>
              </a:rPr>
              <a:pPr algn="r" eaLnBrk="1" hangingPunct="1"/>
              <a:t>16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596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15BD9515-C574-45B9-B925-CA22C1DF6E90}" type="slidenum">
              <a:rPr lang="zh-CN" altLang="en-US" sz="1200">
                <a:latin typeface="Arial" pitchFamily="34" charset="0"/>
              </a:rPr>
              <a:pPr algn="r" eaLnBrk="1" hangingPunct="1"/>
              <a:t>17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654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C14B3C4-170E-400E-B2D2-24BFF6385454}" type="slidenum">
              <a:rPr lang="zh-CN" altLang="en-US" sz="1200">
                <a:latin typeface="Arial" pitchFamily="34" charset="0"/>
              </a:rPr>
              <a:pPr algn="r" eaLnBrk="1" hangingPunct="1"/>
              <a:t>18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522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11DE88D-2C34-40CF-8D8C-4BCE38A574B1}" type="slidenum">
              <a:rPr lang="zh-CN" altLang="en-US" sz="1200">
                <a:latin typeface="Arial" pitchFamily="34" charset="0"/>
              </a:rPr>
              <a:pPr algn="r" eaLnBrk="1" hangingPunct="1"/>
              <a:t>19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1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AC49005A-2719-4F54-930E-02E7B01E5867}" type="slidenum">
              <a:rPr lang="zh-CN" altLang="en-US" sz="1200" smtClean="0">
                <a:latin typeface="Arial" pitchFamily="34" charset="0"/>
              </a:rPr>
              <a:pPr eaLnBrk="1" hangingPunct="1"/>
              <a:t>2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601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42A001B1-37D4-4476-BB0A-DD1D43541775}" type="slidenum">
              <a:rPr lang="zh-CN" altLang="en-US" sz="1200">
                <a:latin typeface="Arial" pitchFamily="34" charset="0"/>
              </a:rPr>
              <a:pPr algn="r" eaLnBrk="1" hangingPunct="1"/>
              <a:t>20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2064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617557B-07D0-4E0A-9287-7974D0BCF1BC}" type="slidenum">
              <a:rPr lang="zh-CN" altLang="en-US" sz="1200">
                <a:latin typeface="Arial" pitchFamily="34" charset="0"/>
              </a:rPr>
              <a:pPr algn="r" eaLnBrk="1" hangingPunct="1"/>
              <a:t>21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07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C1B36D9F-EB84-4F63-BDEE-DFCB2BA80C2E}" type="slidenum">
              <a:rPr lang="zh-CN" altLang="en-US" sz="1200">
                <a:latin typeface="Arial" pitchFamily="34" charset="0"/>
              </a:rPr>
              <a:pPr algn="r" eaLnBrk="1" hangingPunct="1"/>
              <a:t>22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062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37DA61A2-5819-4C3D-94F9-169FDB99EF7B}" type="slidenum">
              <a:rPr lang="zh-CN" altLang="en-US" sz="1200">
                <a:latin typeface="Arial" pitchFamily="34" charset="0"/>
              </a:rPr>
              <a:pPr algn="r" eaLnBrk="1" hangingPunct="1"/>
              <a:t>23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2702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DDEB0B1-9489-438A-B24E-2BB08F89A96C}" type="slidenum">
              <a:rPr lang="zh-CN" altLang="en-US" sz="1200">
                <a:latin typeface="Arial" pitchFamily="34" charset="0"/>
              </a:rPr>
              <a:pPr algn="r" eaLnBrk="1" hangingPunct="1"/>
              <a:t>24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7620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F98B89E-8E15-4379-BF8E-6325DDDF35DD}" type="slidenum">
              <a:rPr lang="zh-CN" altLang="en-US" sz="1200">
                <a:latin typeface="Arial" pitchFamily="34" charset="0"/>
              </a:rPr>
              <a:pPr algn="r" eaLnBrk="1" hangingPunct="1"/>
              <a:t>25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3216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664847F-0063-4A00-BFE6-1FAB1A1D1062}" type="slidenum">
              <a:rPr lang="zh-CN" altLang="en-US" sz="1200">
                <a:latin typeface="Arial" pitchFamily="34" charset="0"/>
              </a:rPr>
              <a:pPr algn="r" eaLnBrk="1" hangingPunct="1"/>
              <a:t>26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2428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96FCB4DB-5556-48A1-91AE-EFD503887613}" type="slidenum">
              <a:rPr lang="zh-CN" altLang="en-US" sz="1200">
                <a:latin typeface="Arial" pitchFamily="34" charset="0"/>
              </a:rPr>
              <a:pPr algn="r" eaLnBrk="1" hangingPunct="1"/>
              <a:t>27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248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1F3C778F-6E34-40B7-853F-09735DA6B97D}" type="slidenum">
              <a:rPr lang="zh-CN" altLang="en-US" sz="1200">
                <a:latin typeface="Arial" pitchFamily="34" charset="0"/>
              </a:rPr>
              <a:pPr algn="r" eaLnBrk="1" hangingPunct="1"/>
              <a:t>28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7126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1AFA6FE-E778-4812-A51C-52C901250309}" type="slidenum">
              <a:rPr lang="zh-CN" altLang="en-US" sz="1200">
                <a:latin typeface="Arial" pitchFamily="34" charset="0"/>
              </a:rPr>
              <a:pPr algn="r" eaLnBrk="1" hangingPunct="1"/>
              <a:t>29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4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1D6CA9C2-CEED-46C4-86EB-320653BE0CAB}" type="slidenum">
              <a:rPr lang="zh-CN" altLang="en-US" sz="1200" smtClean="0">
                <a:latin typeface="Arial" pitchFamily="34" charset="0"/>
              </a:rPr>
              <a:pPr eaLnBrk="1" hangingPunct="1"/>
              <a:t>3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6994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A53B69D-149D-4AB5-96A6-A8DDE9944675}" type="slidenum">
              <a:rPr lang="zh-CN" altLang="en-US" sz="1200">
                <a:latin typeface="Arial" pitchFamily="34" charset="0"/>
              </a:rPr>
              <a:pPr algn="r" eaLnBrk="1" hangingPunct="1"/>
              <a:t>30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1386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F33CAD9-3FD2-4789-ACFE-8AEA25BDBC3C}" type="slidenum">
              <a:rPr lang="zh-CN" altLang="en-US" sz="1200">
                <a:latin typeface="Arial" pitchFamily="34" charset="0"/>
              </a:rPr>
              <a:pPr algn="r" eaLnBrk="1" hangingPunct="1"/>
              <a:t>31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078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905CFBFB-C1E5-4F81-AFCB-23B58ACC2EFD}" type="slidenum">
              <a:rPr lang="zh-CN" altLang="en-US" sz="1200">
                <a:latin typeface="Arial" pitchFamily="34" charset="0"/>
              </a:rPr>
              <a:pPr algn="r" eaLnBrk="1" hangingPunct="1"/>
              <a:t>32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1726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23A60DC-B414-41F0-9EFC-FF684DF26B66}" type="slidenum">
              <a:rPr lang="zh-CN" altLang="en-US" sz="1200">
                <a:latin typeface="Arial" pitchFamily="34" charset="0"/>
              </a:rPr>
              <a:pPr algn="r" eaLnBrk="1" hangingPunct="1"/>
              <a:t>33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7396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E2DD343-E7E7-4CE8-A707-7A6D1E6F8668}" type="slidenum">
              <a:rPr lang="zh-CN" altLang="en-US" sz="1200">
                <a:latin typeface="Arial" pitchFamily="34" charset="0"/>
              </a:rPr>
              <a:pPr algn="r" eaLnBrk="1" hangingPunct="1"/>
              <a:t>34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3324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F4ADBE5C-2643-4AED-B014-175F4C77068A}" type="slidenum">
              <a:rPr lang="zh-CN" altLang="en-US" sz="1200">
                <a:latin typeface="Arial" pitchFamily="34" charset="0"/>
              </a:rPr>
              <a:pPr algn="r" eaLnBrk="1" hangingPunct="1"/>
              <a:t>35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2175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D22F552-B43A-44BC-9227-F742BDB03EA3}" type="slidenum">
              <a:rPr lang="zh-CN" altLang="en-US" sz="1200">
                <a:latin typeface="Arial" pitchFamily="34" charset="0"/>
              </a:rPr>
              <a:pPr algn="r" eaLnBrk="1" hangingPunct="1"/>
              <a:t>36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4889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C2E30EF-535A-496B-9EC7-8002266236CB}" type="slidenum">
              <a:rPr lang="zh-CN" altLang="en-US" sz="1200">
                <a:latin typeface="Arial" pitchFamily="34" charset="0"/>
              </a:rPr>
              <a:pPr algn="r" eaLnBrk="1" hangingPunct="1"/>
              <a:t>37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8037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3CA4DDE6-9274-46FA-94F5-D0D71C15BAF1}" type="slidenum">
              <a:rPr lang="zh-CN" altLang="en-US" sz="1200">
                <a:latin typeface="Arial" pitchFamily="34" charset="0"/>
              </a:rPr>
              <a:pPr algn="r" eaLnBrk="1" hangingPunct="1"/>
              <a:t>38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7029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75DAFB0-0C7F-4AD7-BFC1-D2658D9E980D}" type="slidenum">
              <a:rPr lang="zh-CN" altLang="en-US" sz="1200">
                <a:latin typeface="Arial" pitchFamily="34" charset="0"/>
              </a:rPr>
              <a:pPr algn="r" eaLnBrk="1" hangingPunct="1"/>
              <a:t>39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01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1D6CA9C2-CEED-46C4-86EB-320653BE0CAB}" type="slidenum">
              <a:rPr lang="zh-CN" altLang="en-US" sz="1200" smtClean="0">
                <a:latin typeface="Arial" pitchFamily="34" charset="0"/>
              </a:rPr>
              <a:pPr eaLnBrk="1" hangingPunct="1"/>
              <a:t>4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1720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E27F8BDC-20F4-40B4-A9FA-8821EA193259}" type="slidenum">
              <a:rPr lang="zh-CN" altLang="en-US" sz="1200">
                <a:latin typeface="Arial" pitchFamily="34" charset="0"/>
              </a:rPr>
              <a:pPr algn="r" eaLnBrk="1" hangingPunct="1"/>
              <a:t>40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1086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CB8B62E2-DD38-447E-AA49-F953D053E51A}" type="slidenum">
              <a:rPr lang="zh-CN" altLang="en-US" sz="1200">
                <a:latin typeface="Arial" pitchFamily="34" charset="0"/>
              </a:rPr>
              <a:pPr algn="r" eaLnBrk="1" hangingPunct="1"/>
              <a:t>41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3908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190029A7-F4BE-4680-AE26-1A0F1888B3EA}" type="slidenum">
              <a:rPr lang="zh-CN" altLang="en-US" sz="1200">
                <a:latin typeface="Arial" pitchFamily="34" charset="0"/>
              </a:rPr>
              <a:pPr algn="r" eaLnBrk="1" hangingPunct="1"/>
              <a:t>42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2986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E334F42A-839E-4511-9B07-8C66760D53F3}" type="slidenum">
              <a:rPr lang="zh-CN" altLang="en-US" sz="1200">
                <a:latin typeface="Arial" pitchFamily="34" charset="0"/>
              </a:rPr>
              <a:pPr algn="r" eaLnBrk="1" hangingPunct="1"/>
              <a:t>43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3624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97AB128D-BEB0-4210-9443-CF4C80DDC872}" type="slidenum">
              <a:rPr lang="zh-CN" altLang="en-US" sz="1200">
                <a:latin typeface="Arial" pitchFamily="34" charset="0"/>
              </a:rPr>
              <a:pPr algn="r" eaLnBrk="1" hangingPunct="1"/>
              <a:t>44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6935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9E16B301-FAEA-44AC-8842-74D0829F5B9D}" type="slidenum">
              <a:rPr lang="zh-CN" altLang="en-US" sz="1200">
                <a:latin typeface="Arial" pitchFamily="34" charset="0"/>
              </a:rPr>
              <a:pPr algn="r" eaLnBrk="1" hangingPunct="1"/>
              <a:t>45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6371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62F605E-AC9C-4608-BD86-E5BEFDC41B02}" type="slidenum">
              <a:rPr lang="zh-CN" altLang="en-US" sz="1200">
                <a:latin typeface="Arial" pitchFamily="34" charset="0"/>
              </a:rPr>
              <a:pPr algn="r" eaLnBrk="1" hangingPunct="1"/>
              <a:t>46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5210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00DBE99-3CCB-461B-993E-4F3DC104E342}" type="slidenum">
              <a:rPr lang="zh-CN" altLang="en-US" sz="1200">
                <a:latin typeface="Arial" pitchFamily="34" charset="0"/>
              </a:rPr>
              <a:pPr algn="r" eaLnBrk="1" hangingPunct="1"/>
              <a:t>47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08132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D4E76EC8-4176-4864-BEEF-A37F38614F28}" type="slidenum">
              <a:rPr lang="zh-CN" altLang="en-US" sz="1200">
                <a:latin typeface="Arial" pitchFamily="34" charset="0"/>
              </a:rPr>
              <a:pPr algn="r" eaLnBrk="1" hangingPunct="1"/>
              <a:t>48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0218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31E1386A-C61E-401A-A516-E6C6CFB025F4}" type="slidenum">
              <a:rPr lang="zh-CN" altLang="en-US" sz="1200">
                <a:latin typeface="Arial" pitchFamily="34" charset="0"/>
              </a:rPr>
              <a:pPr algn="r" eaLnBrk="1" hangingPunct="1"/>
              <a:t>49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161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C1CA7D0-5AD8-48A4-BC24-BC34C963F066}" type="slidenum">
              <a:rPr lang="zh-CN" altLang="en-US" sz="1200">
                <a:latin typeface="Arial" pitchFamily="34" charset="0"/>
              </a:rPr>
              <a:pPr algn="r" eaLnBrk="1" hangingPunct="1"/>
              <a:t>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73723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DB8DD6FE-5423-4AFC-8596-9C528F365E14}" type="slidenum">
              <a:rPr lang="zh-CN" altLang="en-US" sz="1200">
                <a:latin typeface="Arial" pitchFamily="34" charset="0"/>
              </a:rPr>
              <a:pPr algn="r" eaLnBrk="1" hangingPunct="1"/>
              <a:t>50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59963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33702AA-B841-43BA-8C14-6862B134E612}" type="slidenum">
              <a:rPr lang="zh-CN" altLang="en-US" sz="1200">
                <a:latin typeface="Arial" pitchFamily="34" charset="0"/>
              </a:rPr>
              <a:pPr algn="r" eaLnBrk="1" hangingPunct="1"/>
              <a:t>51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3126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5FCEBE5-6979-439E-B76D-21227A235F3F}" type="slidenum">
              <a:rPr lang="zh-CN" altLang="en-US" sz="1200">
                <a:latin typeface="Arial" pitchFamily="34" charset="0"/>
              </a:rPr>
              <a:pPr algn="r" eaLnBrk="1" hangingPunct="1"/>
              <a:t>52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0689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12F7F4F-3FCC-403A-AFDE-0E55D1D9F3E9}" type="slidenum">
              <a:rPr lang="zh-CN" altLang="en-US" sz="1200">
                <a:latin typeface="Arial" pitchFamily="34" charset="0"/>
              </a:rPr>
              <a:pPr algn="r" eaLnBrk="1" hangingPunct="1"/>
              <a:t>53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2958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E847863D-3E2F-4565-BBF9-2A129A54E82D}" type="slidenum">
              <a:rPr lang="zh-CN" altLang="en-US" sz="1200">
                <a:latin typeface="Arial" pitchFamily="34" charset="0"/>
              </a:rPr>
              <a:pPr algn="r" eaLnBrk="1" hangingPunct="1"/>
              <a:t>54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51731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A065D4D-E016-4919-9E6C-1FBC079B08ED}" type="slidenum">
              <a:rPr lang="zh-CN" altLang="en-US" sz="1200">
                <a:latin typeface="Arial" pitchFamily="34" charset="0"/>
              </a:rPr>
              <a:pPr algn="r" eaLnBrk="1" hangingPunct="1"/>
              <a:t>55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88159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78DE1439-009B-48F7-B752-2B60EA42DCC6}" type="slidenum">
              <a:rPr lang="zh-CN" altLang="en-US" sz="1200">
                <a:latin typeface="Arial" pitchFamily="34" charset="0"/>
              </a:rPr>
              <a:pPr algn="r" eaLnBrk="1" hangingPunct="1"/>
              <a:t>56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9701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6AFC6C96-FA23-49E2-83BB-3061CEB81887}" type="slidenum">
              <a:rPr lang="zh-CN" altLang="en-US" sz="1200">
                <a:latin typeface="Arial" pitchFamily="34" charset="0"/>
              </a:rPr>
              <a:pPr algn="r" eaLnBrk="1" hangingPunct="1"/>
              <a:t>57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3223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D6F30C4-C4FD-41E1-BA37-0D32CBC1A2C1}" type="slidenum">
              <a:rPr lang="zh-CN" altLang="en-US" sz="1200">
                <a:latin typeface="Arial" pitchFamily="34" charset="0"/>
              </a:rPr>
              <a:pPr algn="r" eaLnBrk="1" hangingPunct="1"/>
              <a:t>58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70142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BC85D17-C52E-4937-83FB-846D739F25B7}" type="slidenum">
              <a:rPr lang="zh-CN" altLang="en-US" sz="1200">
                <a:latin typeface="Arial" pitchFamily="34" charset="0"/>
              </a:rPr>
              <a:pPr algn="r" eaLnBrk="1" hangingPunct="1"/>
              <a:t>59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845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F4CD270A-A72D-4375-A22E-B80D6F192F12}" type="slidenum">
              <a:rPr lang="zh-CN" altLang="en-US" sz="1200">
                <a:latin typeface="Arial" pitchFamily="34" charset="0"/>
              </a:rPr>
              <a:pPr algn="r" eaLnBrk="1" hangingPunct="1"/>
              <a:t>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70535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D6A774E7-3072-49E9-9C55-AECDE9049409}" type="slidenum">
              <a:rPr lang="zh-CN" altLang="en-US" sz="1200">
                <a:latin typeface="Arial" pitchFamily="34" charset="0"/>
              </a:rPr>
              <a:pPr algn="r" eaLnBrk="1" hangingPunct="1"/>
              <a:t>60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01506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B4D0713-B156-48BF-9BCE-48AADD131A7E}" type="slidenum">
              <a:rPr lang="zh-CN" altLang="en-US" sz="1200">
                <a:latin typeface="Arial" pitchFamily="34" charset="0"/>
              </a:rPr>
              <a:pPr algn="r" eaLnBrk="1" hangingPunct="1"/>
              <a:t>61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10341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4BB444F-7A76-449F-A070-64C884C86DFD}" type="slidenum">
              <a:rPr lang="zh-CN" altLang="en-US" sz="1200">
                <a:latin typeface="Arial" pitchFamily="34" charset="0"/>
              </a:rPr>
              <a:pPr algn="r" eaLnBrk="1" hangingPunct="1"/>
              <a:t>62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64500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5B0F821-1AF5-4DC5-8CB0-F1656AE98933}" type="slidenum">
              <a:rPr lang="zh-CN" altLang="en-US" sz="1200">
                <a:latin typeface="Arial" pitchFamily="34" charset="0"/>
              </a:rPr>
              <a:pPr algn="r" eaLnBrk="1" hangingPunct="1"/>
              <a:t>63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15914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4405429-B86C-4657-B6CF-25578054DEF0}" type="slidenum">
              <a:rPr lang="zh-CN" altLang="en-US" sz="1200">
                <a:latin typeface="Arial" pitchFamily="34" charset="0"/>
              </a:rPr>
              <a:pPr algn="r" eaLnBrk="1" hangingPunct="1"/>
              <a:t>64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39965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9E5AEC41-BA9B-4951-A562-4CD8EBB3F563}" type="slidenum">
              <a:rPr lang="zh-CN" altLang="en-US" sz="1200">
                <a:latin typeface="Arial" pitchFamily="34" charset="0"/>
              </a:rPr>
              <a:pPr algn="r" eaLnBrk="1" hangingPunct="1"/>
              <a:t>65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31075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1943062F-CFBB-43D2-A908-EDD32C23568F}" type="slidenum">
              <a:rPr lang="zh-CN" altLang="en-US" sz="1200">
                <a:latin typeface="Arial" pitchFamily="34" charset="0"/>
              </a:rPr>
              <a:pPr algn="r" eaLnBrk="1" hangingPunct="1"/>
              <a:t>66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29841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6212795D-4BBF-4260-98BE-AD2383C46964}" type="slidenum">
              <a:rPr lang="zh-CN" altLang="en-US" sz="1200">
                <a:latin typeface="Arial" pitchFamily="34" charset="0"/>
              </a:rPr>
              <a:pPr algn="r" eaLnBrk="1" hangingPunct="1"/>
              <a:t>67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03639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B4974B95-AC1E-4691-82FF-04AF88D966C1}" type="slidenum">
              <a:rPr lang="zh-CN" altLang="en-US" sz="1200">
                <a:latin typeface="Arial" pitchFamily="34" charset="0"/>
              </a:rPr>
              <a:pPr algn="r" eaLnBrk="1" hangingPunct="1"/>
              <a:t>68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86992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E4B9D4F-AD5D-42E9-BA40-48DD2B3BD54B}" type="slidenum">
              <a:rPr lang="zh-CN" altLang="en-US" sz="1200">
                <a:latin typeface="Arial" pitchFamily="34" charset="0"/>
              </a:rPr>
              <a:pPr algn="r" eaLnBrk="1" hangingPunct="1"/>
              <a:t>69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549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AEC52D0-4FA4-4172-9703-B9CAF7AC6DBA}" type="slidenum">
              <a:rPr lang="zh-CN" altLang="en-US" sz="1200">
                <a:latin typeface="Arial" pitchFamily="34" charset="0"/>
              </a:rPr>
              <a:pPr algn="r" eaLnBrk="1" hangingPunct="1"/>
              <a:t>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94853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D0AABDB-F063-4294-982C-C61054FB8942}" type="slidenum">
              <a:rPr lang="zh-CN" altLang="en-US" sz="1200">
                <a:latin typeface="Arial" pitchFamily="34" charset="0"/>
              </a:rPr>
              <a:pPr algn="r" eaLnBrk="1" hangingPunct="1"/>
              <a:t>70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47540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F50A4271-6DE2-47C6-87E5-BD7DE293142C}" type="slidenum">
              <a:rPr lang="zh-CN" altLang="en-US" sz="1200">
                <a:latin typeface="Arial" pitchFamily="34" charset="0"/>
              </a:rPr>
              <a:pPr algn="r" eaLnBrk="1" hangingPunct="1"/>
              <a:t>71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74289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23035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12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27DCB21-2179-4E33-B362-4C9FA758D3AB}" type="slidenum">
              <a:rPr lang="zh-CN" altLang="en-US" sz="1200">
                <a:latin typeface="Arial" pitchFamily="34" charset="0"/>
              </a:rPr>
              <a:pPr algn="r" eaLnBrk="1" hangingPunct="1"/>
              <a:t>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541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F930211A-0D43-4B88-9872-CEABE34AD745}" type="slidenum">
              <a:rPr lang="zh-CN" altLang="en-US" sz="1200">
                <a:latin typeface="Arial" pitchFamily="34" charset="0"/>
              </a:rPr>
              <a:pPr algn="r" eaLnBrk="1" hangingPunct="1"/>
              <a:t>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77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DAB815-F786-468C-93E3-C5F9486B0FF6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352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2250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066800"/>
            <a:ext cx="4208463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4208462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577055-88D6-4C8D-AB6B-EE06649F3FA4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6564C-F31A-48E9-8FEE-B314EB7BAB31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7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1474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4993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5829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24784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1917F7-48B7-4307-8C72-AD07FDC3973D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774A8-13CD-42BE-9F44-E0150DF773B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863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32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8569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AE7E57D-1877-43B3-8738-A04BBC781EFC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93CFEB5-0834-45DF-A2AC-64D7835462F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50825" y="2762250"/>
            <a:ext cx="75612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4400">
                <a:latin typeface="Arial" pitchFamily="34" charset="0"/>
                <a:ea typeface="微软雅黑" pitchFamily="34" charset="-122"/>
              </a:rPr>
              <a:t>关系数据库基础</a:t>
            </a:r>
            <a:endParaRPr lang="zh-CN" altLang="en-US" sz="44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630" name="TextBox 13"/>
          <p:cNvSpPr txBox="1">
            <a:spLocks noChangeArrowheads="1"/>
          </p:cNvSpPr>
          <p:nvPr/>
        </p:nvSpPr>
        <p:spPr bwMode="auto">
          <a:xfrm>
            <a:off x="252413" y="909638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CHPTER</a:t>
            </a:r>
            <a:r>
              <a:rPr lang="zh-CN" altLang="en-US" sz="36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26631" name="矩形 14"/>
          <p:cNvSpPr>
            <a:spLocks noChangeArrowheads="1"/>
          </p:cNvSpPr>
          <p:nvPr/>
        </p:nvSpPr>
        <p:spPr bwMode="auto">
          <a:xfrm>
            <a:off x="0" y="909638"/>
            <a:ext cx="853122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632" name="矩形 14"/>
          <p:cNvSpPr>
            <a:spLocks noChangeArrowheads="1"/>
          </p:cNvSpPr>
          <p:nvPr/>
        </p:nvSpPr>
        <p:spPr bwMode="auto">
          <a:xfrm>
            <a:off x="503238" y="5830888"/>
            <a:ext cx="864076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633" name="TextBox 22"/>
          <p:cNvSpPr txBox="1">
            <a:spLocks noChangeArrowheads="1"/>
          </p:cNvSpPr>
          <p:nvPr/>
        </p:nvSpPr>
        <p:spPr bwMode="auto">
          <a:xfrm>
            <a:off x="4932363" y="513238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2"/>
                </a:solidFill>
              </a:rPr>
              <a:t>数据库原理及应用技术教程</a:t>
            </a:r>
            <a:endParaRPr lang="zh-CN" altLang="en-US" sz="240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584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0825" y="692696"/>
            <a:ext cx="8713788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8001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关系的性质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列的同质性：关系中每一个属性列的值都必须是同一类型的数据，来自同一个域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异列同域性：关系中不同的属性列它们的域可以相同，但切记这些属性列必须有不同的属性名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(3)</a:t>
            </a:r>
            <a:r>
              <a:rPr lang="zh-CN" altLang="en-US" sz="2800" b="1"/>
              <a:t>列的无序性：列的次序可以任意交换而不影响关系。</a:t>
            </a:r>
            <a:endParaRPr lang="en-US" altLang="zh-CN" sz="2800" b="1"/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800" b="1" smtClean="0"/>
              <a:t>关</a:t>
            </a:r>
            <a:r>
              <a:rPr lang="zh-CN" altLang="en-US" sz="2800" b="1"/>
              <a:t>系中，通过列</a:t>
            </a:r>
            <a:r>
              <a:rPr lang="zh-CN" altLang="en-US" sz="2800" b="1" smtClean="0"/>
              <a:t>名区</a:t>
            </a:r>
            <a:r>
              <a:rPr lang="zh-CN" altLang="en-US" sz="2800" b="1"/>
              <a:t>分列，而不是列的位</a:t>
            </a:r>
            <a:r>
              <a:rPr lang="zh-CN" altLang="en-US" sz="2800" b="1" smtClean="0"/>
              <a:t>置。</a:t>
            </a:r>
            <a:endParaRPr lang="zh-CN" altLang="en-US" sz="2800" b="1"/>
          </a:p>
        </p:txBody>
      </p:sp>
      <p:sp>
        <p:nvSpPr>
          <p:cNvPr id="35885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24223"/>
              </p:ext>
            </p:extLst>
          </p:nvPr>
        </p:nvGraphicFramePr>
        <p:xfrm>
          <a:off x="539750" y="4941168"/>
          <a:ext cx="370840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张玲</a:t>
                      </a:r>
                      <a:r>
                        <a:rPr lang="en-US" sz="2000" kern="100" dirty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51906"/>
              </p:ext>
            </p:extLst>
          </p:nvPr>
        </p:nvGraphicFramePr>
        <p:xfrm>
          <a:off x="4575175" y="4941168"/>
          <a:ext cx="3708400" cy="1007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288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393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kern="100" dirty="0" smtClean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kern="100" dirty="0" smtClean="0">
                          <a:effectLst/>
                        </a:rPr>
                        <a:t>王建立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393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00" dirty="0" smtClean="0">
                          <a:effectLst/>
                        </a:rPr>
                        <a:t>女</a:t>
                      </a:r>
                      <a:r>
                        <a:rPr lang="en-US" sz="2000" kern="100" dirty="0" smtClean="0">
                          <a:effectLst/>
                        </a:rPr>
                        <a:t>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kern="100" dirty="0" smtClean="0">
                          <a:effectLst/>
                        </a:rPr>
                        <a:t>张玲</a:t>
                      </a:r>
                      <a:r>
                        <a:rPr lang="en-US" altLang="zh-CN" sz="2000" kern="100" dirty="0" smtClean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686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50825" y="908720"/>
            <a:ext cx="8713788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8001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关系的性质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</a:t>
            </a:r>
            <a:r>
              <a:rPr lang="zh-CN" altLang="en-US" sz="2800" b="1"/>
              <a:t>行的无序性：关系中不考虑元组之间的次序，元组在关系中是无序的</a:t>
            </a:r>
            <a:endParaRPr lang="en-US" altLang="zh-CN" sz="2800" b="1"/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800" b="1"/>
              <a:t>在关系中，通过一列或多列的值来区分行，而不是通过行的位置来区分。</a:t>
            </a:r>
          </a:p>
        </p:txBody>
      </p:sp>
      <p:sp>
        <p:nvSpPr>
          <p:cNvPr id="36909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9750" y="4437063"/>
          <a:ext cx="370840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王建立</a:t>
                      </a:r>
                      <a:r>
                        <a:rPr lang="en-US" sz="2000" kern="100" dirty="0">
                          <a:effectLst/>
                        </a:rPr>
                        <a:t>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张玲</a:t>
                      </a:r>
                      <a:r>
                        <a:rPr lang="en-US" sz="2000" kern="100" dirty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08513" y="4437063"/>
          <a:ext cx="370840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张玲</a:t>
                      </a:r>
                      <a:r>
                        <a:rPr lang="en-US" sz="2000" kern="100" dirty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王建立</a:t>
                      </a:r>
                      <a:r>
                        <a:rPr lang="en-US" sz="2000" kern="100" dirty="0">
                          <a:effectLst/>
                        </a:rPr>
                        <a:t>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789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51619" y="895350"/>
            <a:ext cx="8713788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关系的性质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(5)</a:t>
            </a:r>
            <a:r>
              <a:rPr lang="zh-CN" altLang="en-US" sz="2800" b="1"/>
              <a:t>元组相异性：关系中的任意两个元组均不能相同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smtClean="0"/>
              <a:t>(</a:t>
            </a:r>
            <a:r>
              <a:rPr lang="en-US" altLang="zh-CN" sz="2800" b="1"/>
              <a:t>6)</a:t>
            </a:r>
            <a:r>
              <a:rPr lang="zh-CN" altLang="en-US" sz="2800" b="1"/>
              <a:t>属性值的原子性：关系中的每一个属性值都是不可分解的，不允许出现组合数据，或者出现表中套表的情</a:t>
            </a:r>
            <a:r>
              <a:rPr lang="zh-CN" altLang="en-US" sz="2800" b="1" smtClean="0"/>
              <a:t>况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zh-CN" altLang="en-US" sz="2800" b="1"/>
          </a:p>
        </p:txBody>
      </p:sp>
      <p:sp>
        <p:nvSpPr>
          <p:cNvPr id="37972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89854"/>
              </p:ext>
            </p:extLst>
          </p:nvPr>
        </p:nvGraphicFramePr>
        <p:xfrm>
          <a:off x="539750" y="2276872"/>
          <a:ext cx="3708400" cy="1042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47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7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王建立</a:t>
                      </a:r>
                      <a:r>
                        <a:rPr lang="en-US" sz="2000" kern="100" dirty="0">
                          <a:effectLst/>
                        </a:rPr>
                        <a:t>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7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张玲</a:t>
                      </a:r>
                      <a:r>
                        <a:rPr lang="en-US" sz="2000" kern="100" dirty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52959"/>
              </p:ext>
            </p:extLst>
          </p:nvPr>
        </p:nvGraphicFramePr>
        <p:xfrm>
          <a:off x="4641850" y="2276872"/>
          <a:ext cx="3708400" cy="103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33"/>
                <a:gridCol w="1151038"/>
                <a:gridCol w="1278229"/>
              </a:tblGrid>
              <a:tr h="3437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7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王建立</a:t>
                      </a:r>
                      <a:r>
                        <a:rPr lang="en-US" sz="2000" kern="100" dirty="0">
                          <a:effectLst/>
                        </a:rPr>
                        <a:t>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47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14001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王建立</a:t>
                      </a:r>
                      <a:r>
                        <a:rPr lang="en-US" sz="2000" kern="100" dirty="0">
                          <a:effectLst/>
                        </a:rPr>
                        <a:t>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0496"/>
              </p:ext>
            </p:extLst>
          </p:nvPr>
        </p:nvGraphicFramePr>
        <p:xfrm>
          <a:off x="468313" y="4941168"/>
          <a:ext cx="8280400" cy="123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14"/>
                <a:gridCol w="1521132"/>
                <a:gridCol w="1689220"/>
                <a:gridCol w="1359007"/>
                <a:gridCol w="625551"/>
                <a:gridCol w="697538"/>
                <a:gridCol w="697538"/>
              </a:tblGrid>
              <a:tr h="30479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rage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rspecialty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7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CP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FR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IF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1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Y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张玲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891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0825" y="692696"/>
            <a:ext cx="8713788" cy="547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en-US" sz="2800" b="1">
                <a:solidFill>
                  <a:schemeClr val="accent2"/>
                </a:solidFill>
              </a:rPr>
              <a:t>关系模式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关系模式是对关系特征的描述，包括关系名称、属性构成、属性来自的域，以及数据依赖。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表示：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	R(U, D, DOM, F)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简记：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	R(U)	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	R(A1, A2, …, An)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reader(rno, rname, rage, rgender, rspecialty)</a:t>
            </a:r>
            <a:endParaRPr lang="en-US" altLang="zh-CN" sz="2800" b="1"/>
          </a:p>
        </p:txBody>
      </p:sp>
      <p:sp>
        <p:nvSpPr>
          <p:cNvPr id="38921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994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4.</a:t>
            </a:r>
            <a:r>
              <a:rPr lang="zh-CN" altLang="en-US" sz="2800" b="1">
                <a:solidFill>
                  <a:schemeClr val="accent2"/>
                </a:solidFill>
              </a:rPr>
              <a:t>关系数据库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在一个给定的应用领域中，所有实体及实体之间联系的关系的集合构成一个关系数据库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关系数据库由相应的关系数据库模式和关系数据库实例组成。</a:t>
            </a:r>
            <a:endParaRPr lang="en-US" altLang="zh-CN" sz="2800" b="1"/>
          </a:p>
        </p:txBody>
      </p:sp>
      <p:sp>
        <p:nvSpPr>
          <p:cNvPr id="39945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096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50825" y="1268760"/>
            <a:ext cx="8713788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>
                <a:solidFill>
                  <a:schemeClr val="accent2"/>
                </a:solidFill>
              </a:rPr>
              <a:t>实体完整性规则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若属性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属</a:t>
            </a:r>
            <a:r>
              <a:rPr lang="zh-CN" altLang="en-US" sz="2800" b="1"/>
              <a:t>性组</a:t>
            </a:r>
            <a:r>
              <a:rPr lang="en-US" altLang="zh-CN" sz="2800" b="1"/>
              <a:t>)A</a:t>
            </a:r>
            <a:r>
              <a:rPr lang="zh-CN" altLang="en-US" sz="2800" b="1"/>
              <a:t>是基本关系</a:t>
            </a:r>
            <a:r>
              <a:rPr lang="en-US" altLang="zh-CN" sz="2800" b="1" smtClean="0"/>
              <a:t>R</a:t>
            </a:r>
            <a:r>
              <a:rPr lang="zh-CN" altLang="en-US" sz="2800" b="1" smtClean="0"/>
              <a:t>主</a:t>
            </a:r>
            <a:r>
              <a:rPr lang="zh-CN" altLang="en-US" sz="2800" b="1"/>
              <a:t>属性，则</a:t>
            </a:r>
            <a:r>
              <a:rPr lang="en-US" altLang="zh-CN" sz="2800" b="1"/>
              <a:t>A</a:t>
            </a:r>
            <a:r>
              <a:rPr lang="zh-CN" altLang="en-US" sz="2800" b="1"/>
              <a:t>不能取空值。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smtClean="0"/>
              <a:t>空</a:t>
            </a:r>
            <a:r>
              <a:rPr lang="zh-CN" altLang="en-US" sz="2800" b="1"/>
              <a:t>值就是“不知道”或“不存在”的值，记为</a:t>
            </a:r>
            <a:r>
              <a:rPr lang="en-US" altLang="zh-CN" sz="2800" b="1"/>
              <a:t>NULL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 eaLnBrk="1" hangingPunct="1"/>
            <a:r>
              <a:rPr lang="zh-CN" altLang="zh-CN" sz="2800" b="1"/>
              <a:t>【例</a:t>
            </a:r>
            <a:r>
              <a:rPr lang="sq-AL" altLang="zh-CN" sz="2800" b="1"/>
              <a:t>2-1</a:t>
            </a:r>
            <a:r>
              <a:rPr lang="zh-CN" altLang="zh-CN" sz="2800" b="1"/>
              <a:t>】</a:t>
            </a:r>
            <a:r>
              <a:rPr lang="zh-CN" altLang="zh-CN" sz="2800"/>
              <a:t>读者实体用以下关系表示</a:t>
            </a:r>
          </a:p>
          <a:p>
            <a:pPr eaLnBrk="1" hangingPunct="1"/>
            <a:r>
              <a:rPr lang="sq-AL" altLang="zh-CN" sz="2800"/>
              <a:t>	</a:t>
            </a:r>
            <a:r>
              <a:rPr lang="zh-CN" altLang="zh-CN" sz="2800"/>
              <a:t>读者</a:t>
            </a:r>
            <a:r>
              <a:rPr lang="sq-AL" altLang="zh-CN" sz="2800"/>
              <a:t>(</a:t>
            </a:r>
            <a:r>
              <a:rPr lang="zh-CN" altLang="zh-CN" sz="2800" u="sng"/>
              <a:t>读者编号</a:t>
            </a:r>
            <a:r>
              <a:rPr lang="sq-AL" altLang="zh-CN" sz="2800"/>
              <a:t>, </a:t>
            </a:r>
            <a:r>
              <a:rPr lang="zh-CN" altLang="zh-CN" sz="2800"/>
              <a:t>姓名</a:t>
            </a:r>
            <a:r>
              <a:rPr lang="sq-AL" altLang="zh-CN" sz="2800"/>
              <a:t>, </a:t>
            </a:r>
            <a:r>
              <a:rPr lang="zh-CN" altLang="zh-CN" sz="2800"/>
              <a:t>年龄</a:t>
            </a:r>
            <a:r>
              <a:rPr lang="sq-AL" altLang="zh-CN" sz="2800"/>
              <a:t>, </a:t>
            </a:r>
            <a:r>
              <a:rPr lang="zh-CN" altLang="zh-CN" sz="2800"/>
              <a:t>性别</a:t>
            </a:r>
            <a:r>
              <a:rPr lang="sq-AL" altLang="zh-CN" sz="2800"/>
              <a:t>, </a:t>
            </a:r>
            <a:r>
              <a:rPr lang="zh-CN" altLang="zh-CN" sz="2800"/>
              <a:t>专业</a:t>
            </a:r>
            <a:r>
              <a:rPr lang="sq-AL" altLang="zh-CN" sz="2800"/>
              <a:t>)</a:t>
            </a:r>
            <a:endParaRPr lang="en-US" altLang="zh-CN" sz="2800" b="1"/>
          </a:p>
        </p:txBody>
      </p:sp>
      <p:grpSp>
        <p:nvGrpSpPr>
          <p:cNvPr id="40967" name="Group 5"/>
          <p:cNvGrpSpPr>
            <a:grpSpLocks/>
          </p:cNvGrpSpPr>
          <p:nvPr/>
        </p:nvGrpSpPr>
        <p:grpSpPr bwMode="auto">
          <a:xfrm>
            <a:off x="323526" y="692696"/>
            <a:ext cx="8424863" cy="569368"/>
            <a:chOff x="-22134" y="-98826"/>
            <a:chExt cx="862422" cy="390976"/>
          </a:xfrm>
        </p:grpSpPr>
        <p:sp>
          <p:nvSpPr>
            <p:cNvPr id="41006" name="矩形 68"/>
            <p:cNvSpPr>
              <a:spLocks noChangeArrowheads="1"/>
            </p:cNvSpPr>
            <p:nvPr/>
          </p:nvSpPr>
          <p:spPr bwMode="auto">
            <a:xfrm>
              <a:off x="-22134" y="-98826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2.1.2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关系的完整性约束</a:t>
              </a:r>
            </a:p>
          </p:txBody>
        </p:sp>
        <p:sp>
          <p:nvSpPr>
            <p:cNvPr id="41007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00113" y="4221163"/>
          <a:ext cx="7488238" cy="1997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697"/>
                <a:gridCol w="1375611"/>
                <a:gridCol w="1527617"/>
                <a:gridCol w="1228993"/>
                <a:gridCol w="1827320"/>
              </a:tblGrid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读者编号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年龄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专业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CP(</a:t>
                      </a:r>
                      <a:r>
                        <a:rPr lang="zh-CN" sz="2400" kern="100">
                          <a:effectLst/>
                        </a:rPr>
                        <a:t>计算机</a:t>
                      </a:r>
                      <a:r>
                        <a:rPr lang="en-US" sz="2400" kern="100">
                          <a:effectLst/>
                        </a:rPr>
                        <a:t>)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NULL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FR(</a:t>
                      </a:r>
                      <a:r>
                        <a:rPr lang="zh-CN" sz="2400" kern="100">
                          <a:effectLst/>
                        </a:rPr>
                        <a:t>外语</a:t>
                      </a:r>
                      <a:r>
                        <a:rPr lang="en-US" sz="2400" kern="100">
                          <a:effectLst/>
                        </a:rPr>
                        <a:t>)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NULL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王军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IF(</a:t>
                      </a:r>
                      <a:r>
                        <a:rPr lang="zh-CN" sz="2400" kern="100">
                          <a:effectLst/>
                        </a:rPr>
                        <a:t>信息</a:t>
                      </a:r>
                      <a:r>
                        <a:rPr lang="en-US" sz="2400" kern="100">
                          <a:effectLst/>
                        </a:rPr>
                        <a:t>)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CP(</a:t>
                      </a:r>
                      <a:r>
                        <a:rPr lang="zh-CN" sz="2400" kern="100" dirty="0">
                          <a:effectLst/>
                        </a:rPr>
                        <a:t>计算机</a:t>
                      </a:r>
                      <a:r>
                        <a:rPr lang="en-US" sz="2400" kern="100" dirty="0">
                          <a:effectLst/>
                        </a:rPr>
                        <a:t>)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198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50825" y="1196752"/>
            <a:ext cx="8713788" cy="4185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参照完整性规则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基本关系</a:t>
            </a:r>
            <a:r>
              <a:rPr lang="sq-AL" altLang="zh-CN" sz="2800"/>
              <a:t>R</a:t>
            </a:r>
            <a:r>
              <a:rPr lang="zh-CN" altLang="zh-CN" sz="2800"/>
              <a:t>的属性</a:t>
            </a:r>
            <a:r>
              <a:rPr lang="sq-AL" altLang="zh-CN" sz="2800" smtClean="0"/>
              <a:t>(</a:t>
            </a:r>
            <a:r>
              <a:rPr lang="zh-CN" altLang="zh-CN" sz="2800" smtClean="0"/>
              <a:t>属</a:t>
            </a:r>
            <a:r>
              <a:rPr lang="zh-CN" altLang="zh-CN" sz="2800"/>
              <a:t>性组</a:t>
            </a:r>
            <a:r>
              <a:rPr lang="sq-AL" altLang="zh-CN" sz="2800"/>
              <a:t>)F</a:t>
            </a:r>
            <a:r>
              <a:rPr lang="zh-CN" altLang="zh-CN" sz="2800"/>
              <a:t>是另一个关系</a:t>
            </a:r>
            <a:r>
              <a:rPr lang="sq-AL" altLang="zh-CN" sz="2800"/>
              <a:t>S</a:t>
            </a:r>
            <a:r>
              <a:rPr lang="zh-CN" altLang="zh-CN" sz="2800"/>
              <a:t>的主码，但</a:t>
            </a:r>
            <a:r>
              <a:rPr lang="sq-AL" altLang="zh-CN" sz="2800"/>
              <a:t>F</a:t>
            </a:r>
            <a:r>
              <a:rPr lang="zh-CN" altLang="zh-CN" sz="2800"/>
              <a:t>不是</a:t>
            </a:r>
            <a:r>
              <a:rPr lang="sq-AL" altLang="zh-CN" sz="2800"/>
              <a:t>R</a:t>
            </a:r>
            <a:r>
              <a:rPr lang="zh-CN" altLang="zh-CN" sz="2800"/>
              <a:t>本身的主码，则称</a:t>
            </a:r>
            <a:r>
              <a:rPr lang="sq-AL" altLang="zh-CN" sz="2800"/>
              <a:t>F</a:t>
            </a:r>
            <a:r>
              <a:rPr lang="zh-CN" altLang="zh-CN" sz="2800"/>
              <a:t>是基本关系</a:t>
            </a:r>
            <a:r>
              <a:rPr lang="sq-AL" altLang="zh-CN" sz="2800"/>
              <a:t>R</a:t>
            </a:r>
            <a:r>
              <a:rPr lang="zh-CN" altLang="zh-CN" sz="2800"/>
              <a:t>的</a:t>
            </a:r>
            <a:r>
              <a:rPr lang="zh-CN" altLang="zh-CN" sz="2800" b="1"/>
              <a:t>外码</a:t>
            </a:r>
            <a:r>
              <a:rPr lang="zh-CN" altLang="zh-CN" sz="2800"/>
              <a:t>或</a:t>
            </a:r>
            <a:r>
              <a:rPr lang="zh-CN" altLang="zh-CN" sz="2800" b="1"/>
              <a:t>外键</a:t>
            </a:r>
            <a:r>
              <a:rPr lang="zh-CN" altLang="zh-CN" sz="2800"/>
              <a:t>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基本关系</a:t>
            </a:r>
            <a:r>
              <a:rPr lang="sq-AL" altLang="zh-CN" sz="2800"/>
              <a:t>R</a:t>
            </a:r>
            <a:r>
              <a:rPr lang="zh-CN" altLang="zh-CN" sz="2800"/>
              <a:t>为参照关系，基本关系</a:t>
            </a:r>
            <a:r>
              <a:rPr lang="sq-AL" altLang="zh-CN" sz="2800"/>
              <a:t>S</a:t>
            </a:r>
            <a:r>
              <a:rPr lang="zh-CN" altLang="zh-CN" sz="2800"/>
              <a:t>为被参照关系。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endParaRPr lang="en-US" altLang="zh-CN" sz="2800"/>
          </a:p>
          <a:p>
            <a:pPr eaLnBrk="1" hangingPunct="1"/>
            <a:r>
              <a:rPr lang="zh-CN" altLang="zh-CN" sz="2800" b="1"/>
              <a:t>【例</a:t>
            </a:r>
            <a:r>
              <a:rPr lang="sq-AL" altLang="zh-CN" sz="2800" b="1"/>
              <a:t>2-3</a:t>
            </a:r>
            <a:r>
              <a:rPr lang="zh-CN" altLang="zh-CN" sz="2800" b="1"/>
              <a:t>】</a:t>
            </a:r>
            <a:r>
              <a:rPr lang="zh-CN" altLang="zh-CN" sz="2800"/>
              <a:t>读者实体和专业实体可以用以下关系来表示</a:t>
            </a:r>
          </a:p>
          <a:p>
            <a:pPr eaLnBrk="1" hangingPunct="1"/>
            <a:r>
              <a:rPr lang="sq-AL" altLang="zh-CN" sz="2800"/>
              <a:t>	</a:t>
            </a:r>
            <a:r>
              <a:rPr lang="zh-CN" altLang="zh-CN" sz="2800"/>
              <a:t>读者</a:t>
            </a:r>
            <a:r>
              <a:rPr lang="sq-AL" altLang="zh-CN" sz="2800"/>
              <a:t>(</a:t>
            </a:r>
            <a:r>
              <a:rPr lang="zh-CN" altLang="zh-CN" sz="2800" u="sng"/>
              <a:t>读者编号</a:t>
            </a:r>
            <a:r>
              <a:rPr lang="sq-AL" altLang="zh-CN" sz="2800"/>
              <a:t>, </a:t>
            </a:r>
            <a:r>
              <a:rPr lang="zh-CN" altLang="zh-CN" sz="2800"/>
              <a:t>姓名</a:t>
            </a:r>
            <a:r>
              <a:rPr lang="sq-AL" altLang="zh-CN" sz="2800"/>
              <a:t>, </a:t>
            </a:r>
            <a:r>
              <a:rPr lang="zh-CN" altLang="zh-CN" sz="2800"/>
              <a:t>年龄</a:t>
            </a:r>
            <a:r>
              <a:rPr lang="sq-AL" altLang="zh-CN" sz="2800"/>
              <a:t>, </a:t>
            </a:r>
            <a:r>
              <a:rPr lang="zh-CN" altLang="zh-CN" sz="2800"/>
              <a:t>性别</a:t>
            </a:r>
            <a:r>
              <a:rPr lang="sq-AL" altLang="zh-CN" sz="2800"/>
              <a:t>, </a:t>
            </a:r>
            <a:r>
              <a:rPr lang="zh-CN" altLang="zh-CN" sz="2800"/>
              <a:t>专业编号</a:t>
            </a:r>
            <a:r>
              <a:rPr lang="sq-AL" altLang="zh-CN" sz="2800"/>
              <a:t>)</a:t>
            </a:r>
            <a:endParaRPr lang="zh-CN" altLang="zh-CN" sz="2800"/>
          </a:p>
          <a:p>
            <a:pPr eaLnBrk="1" hangingPunct="1"/>
            <a:r>
              <a:rPr lang="sq-AL" altLang="zh-CN" sz="2800"/>
              <a:t>	</a:t>
            </a:r>
            <a:r>
              <a:rPr lang="zh-CN" altLang="zh-CN" sz="2800"/>
              <a:t>专业</a:t>
            </a:r>
            <a:r>
              <a:rPr lang="sq-AL" altLang="zh-CN" sz="2800"/>
              <a:t>(</a:t>
            </a:r>
            <a:r>
              <a:rPr lang="zh-CN" altLang="zh-CN" sz="2800" u="sng"/>
              <a:t>专业编号</a:t>
            </a:r>
            <a:r>
              <a:rPr lang="sq-AL" altLang="zh-CN" sz="2800"/>
              <a:t>, </a:t>
            </a:r>
            <a:r>
              <a:rPr lang="zh-CN" altLang="zh-CN" sz="2800"/>
              <a:t>专业名称</a:t>
            </a:r>
            <a:r>
              <a:rPr lang="sq-AL" altLang="zh-CN" sz="2800"/>
              <a:t>)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301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3071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81810"/>
              </p:ext>
            </p:extLst>
          </p:nvPr>
        </p:nvGraphicFramePr>
        <p:xfrm>
          <a:off x="830263" y="1196752"/>
          <a:ext cx="7489825" cy="1997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021"/>
                <a:gridCol w="1375902"/>
                <a:gridCol w="1527941"/>
                <a:gridCol w="1229254"/>
                <a:gridCol w="1827707"/>
              </a:tblGrid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读者编号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年龄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专业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14001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01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</a:tr>
              <a:tr h="3994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14002</a:t>
                      </a:r>
                      <a:endParaRPr lang="zh-CN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02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</a:tr>
              <a:tr h="3994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14003</a:t>
                      </a:r>
                      <a:endParaRPr lang="zh-CN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王军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03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01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21408"/>
              </p:ext>
            </p:extLst>
          </p:nvPr>
        </p:nvGraphicFramePr>
        <p:xfrm>
          <a:off x="3241675" y="3717032"/>
          <a:ext cx="3282950" cy="2216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809"/>
                <a:gridCol w="1710141"/>
              </a:tblGrid>
              <a:tr h="554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专业编号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专业名称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554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01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计算机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554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02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外语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554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03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信息</a:t>
                      </a:r>
                      <a:r>
                        <a:rPr lang="en-US" sz="2400" kern="100" dirty="0">
                          <a:effectLst/>
                        </a:rPr>
                        <a:t>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403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0825" y="620688"/>
            <a:ext cx="8713788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参照完整性规则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/>
              <a:t>参照完整性规则</a:t>
            </a:r>
            <a:r>
              <a:rPr lang="zh-CN" altLang="zh-CN" sz="2800"/>
              <a:t>：若属性</a:t>
            </a:r>
            <a:r>
              <a:rPr lang="sq-AL" altLang="zh-CN" sz="2800"/>
              <a:t>(</a:t>
            </a:r>
            <a:r>
              <a:rPr lang="zh-CN" altLang="zh-CN" sz="2800"/>
              <a:t>或属性组</a:t>
            </a:r>
            <a:r>
              <a:rPr lang="sq-AL" altLang="zh-CN" sz="2800"/>
              <a:t>)F</a:t>
            </a:r>
            <a:r>
              <a:rPr lang="zh-CN" altLang="zh-CN" sz="2800"/>
              <a:t>是基本关系</a:t>
            </a:r>
            <a:r>
              <a:rPr lang="sq-AL" altLang="zh-CN" sz="2800"/>
              <a:t>R</a:t>
            </a:r>
            <a:r>
              <a:rPr lang="zh-CN" altLang="zh-CN" sz="2800"/>
              <a:t>的外码，它与基本关系</a:t>
            </a:r>
            <a:r>
              <a:rPr lang="sq-AL" altLang="zh-CN" sz="2800"/>
              <a:t>S</a:t>
            </a:r>
            <a:r>
              <a:rPr lang="zh-CN" altLang="zh-CN" sz="2800"/>
              <a:t>的主码</a:t>
            </a:r>
            <a:r>
              <a:rPr lang="sq-AL" altLang="zh-CN" sz="2800"/>
              <a:t>K</a:t>
            </a:r>
            <a:r>
              <a:rPr lang="zh-CN" altLang="zh-CN" sz="2800"/>
              <a:t>相对应，则对于</a:t>
            </a:r>
            <a:r>
              <a:rPr lang="sq-AL" altLang="zh-CN" sz="2800"/>
              <a:t>R</a:t>
            </a:r>
            <a:r>
              <a:rPr lang="zh-CN" altLang="zh-CN" sz="2800"/>
              <a:t>中的每个元组在</a:t>
            </a:r>
            <a:r>
              <a:rPr lang="sq-AL" altLang="zh-CN" sz="2800"/>
              <a:t>F</a:t>
            </a:r>
            <a:r>
              <a:rPr lang="zh-CN" altLang="zh-CN" sz="2800"/>
              <a:t>上的值要么取空值，要么等于</a:t>
            </a:r>
            <a:r>
              <a:rPr lang="sq-AL" altLang="zh-CN" sz="2800"/>
              <a:t>S</a:t>
            </a:r>
            <a:r>
              <a:rPr lang="zh-CN" altLang="zh-CN" sz="2800"/>
              <a:t>中某个元组的主码值。</a:t>
            </a:r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zh-CN" sz="2800" b="1"/>
              <a:t>【例</a:t>
            </a:r>
            <a:r>
              <a:rPr lang="sq-AL" altLang="zh-CN" sz="2800" b="1"/>
              <a:t>2-3</a:t>
            </a:r>
            <a:r>
              <a:rPr lang="zh-CN" altLang="zh-CN" sz="2800" b="1"/>
              <a:t>】</a:t>
            </a:r>
            <a:r>
              <a:rPr lang="zh-CN" altLang="zh-CN" sz="2800"/>
              <a:t>读者实体和专业实体可以用以下关系来表示</a:t>
            </a:r>
          </a:p>
          <a:p>
            <a:pPr eaLnBrk="1" hangingPunct="1"/>
            <a:r>
              <a:rPr lang="sq-AL" altLang="zh-CN" sz="2800"/>
              <a:t>	</a:t>
            </a:r>
            <a:r>
              <a:rPr lang="zh-CN" altLang="zh-CN" sz="2800"/>
              <a:t>读者</a:t>
            </a:r>
            <a:r>
              <a:rPr lang="sq-AL" altLang="zh-CN" sz="2800"/>
              <a:t>(</a:t>
            </a:r>
            <a:r>
              <a:rPr lang="zh-CN" altLang="zh-CN" sz="2800" u="sng"/>
              <a:t>读者编号</a:t>
            </a:r>
            <a:r>
              <a:rPr lang="sq-AL" altLang="zh-CN" sz="2800"/>
              <a:t>, </a:t>
            </a:r>
            <a:r>
              <a:rPr lang="zh-CN" altLang="zh-CN" sz="2800"/>
              <a:t>姓名</a:t>
            </a:r>
            <a:r>
              <a:rPr lang="sq-AL" altLang="zh-CN" sz="2800"/>
              <a:t>, </a:t>
            </a:r>
            <a:r>
              <a:rPr lang="zh-CN" altLang="zh-CN" sz="2800"/>
              <a:t>年龄</a:t>
            </a:r>
            <a:r>
              <a:rPr lang="sq-AL" altLang="zh-CN" sz="2800"/>
              <a:t>, </a:t>
            </a:r>
            <a:r>
              <a:rPr lang="zh-CN" altLang="zh-CN" sz="2800"/>
              <a:t>性别</a:t>
            </a:r>
            <a:r>
              <a:rPr lang="sq-AL" altLang="zh-CN" sz="2800"/>
              <a:t>, </a:t>
            </a:r>
            <a:r>
              <a:rPr lang="zh-CN" altLang="zh-CN" sz="2800"/>
              <a:t>专业编号</a:t>
            </a:r>
            <a:r>
              <a:rPr lang="sq-AL" altLang="zh-CN" sz="2800"/>
              <a:t>)</a:t>
            </a:r>
            <a:endParaRPr lang="zh-CN" altLang="zh-CN" sz="2800"/>
          </a:p>
          <a:p>
            <a:pPr eaLnBrk="1" hangingPunct="1"/>
            <a:r>
              <a:rPr lang="sq-AL" altLang="zh-CN" sz="2800"/>
              <a:t>	</a:t>
            </a:r>
            <a:r>
              <a:rPr lang="zh-CN" altLang="zh-CN" sz="2800"/>
              <a:t>专业</a:t>
            </a:r>
            <a:r>
              <a:rPr lang="sq-AL" altLang="zh-CN" sz="2800"/>
              <a:t>(</a:t>
            </a:r>
            <a:r>
              <a:rPr lang="zh-CN" altLang="zh-CN" sz="2800" u="sng"/>
              <a:t>专业编号</a:t>
            </a:r>
            <a:r>
              <a:rPr lang="sq-AL" altLang="zh-CN" sz="2800"/>
              <a:t>, </a:t>
            </a:r>
            <a:r>
              <a:rPr lang="zh-CN" altLang="zh-CN" sz="2800"/>
              <a:t>专业名称</a:t>
            </a:r>
            <a:r>
              <a:rPr lang="sq-AL" altLang="zh-CN" sz="2800"/>
              <a:t>)</a:t>
            </a:r>
            <a:endParaRPr lang="zh-CN" altLang="zh-CN" sz="2800"/>
          </a:p>
          <a:p>
            <a:pPr eaLnBrk="1" hangingPunct="1"/>
            <a:r>
              <a:rPr lang="zh-CN" altLang="zh-CN" sz="2800"/>
              <a:t>读者关系中的每个元组的“专业编号”要么取空值，表示还没给该读者分配专业；要么取专业关系中某一元组的“专业编号”的值，表示该读者被分配到已经存在的一个专业中。</a:t>
            </a:r>
            <a:endParaRPr lang="en-US" altLang="zh-CN" sz="2800" b="1"/>
          </a:p>
        </p:txBody>
      </p:sp>
      <p:sp>
        <p:nvSpPr>
          <p:cNvPr id="44041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506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2-4</a:t>
            </a:r>
            <a:r>
              <a:rPr lang="zh-CN" altLang="zh-CN" sz="2800" b="1"/>
              <a:t>】</a:t>
            </a:r>
            <a:r>
              <a:rPr lang="zh-CN" altLang="zh-CN" sz="2800"/>
              <a:t>读者、图书实体，以及它们之间的多对多联系可以用以下关系来表示</a:t>
            </a:r>
          </a:p>
          <a:p>
            <a:r>
              <a:rPr lang="en-US" altLang="zh-CN" sz="2800"/>
              <a:t> </a:t>
            </a:r>
            <a:r>
              <a:rPr lang="en-US" altLang="zh-CN" sz="2800" smtClean="0"/>
              <a:t>      </a:t>
            </a:r>
            <a:r>
              <a:rPr lang="zh-CN" altLang="zh-CN" sz="2800" smtClean="0"/>
              <a:t>读</a:t>
            </a:r>
            <a:r>
              <a:rPr lang="zh-CN" altLang="zh-CN" sz="2800"/>
              <a:t>者</a:t>
            </a:r>
            <a:r>
              <a:rPr lang="sq-AL" altLang="zh-CN" sz="2800"/>
              <a:t>(</a:t>
            </a:r>
            <a:r>
              <a:rPr lang="zh-CN" altLang="zh-CN" sz="2800" u="sng"/>
              <a:t>读者编号</a:t>
            </a:r>
            <a:r>
              <a:rPr lang="sq-AL" altLang="zh-CN" sz="2800"/>
              <a:t>, </a:t>
            </a:r>
            <a:r>
              <a:rPr lang="zh-CN" altLang="zh-CN" sz="2800"/>
              <a:t>姓名</a:t>
            </a:r>
            <a:r>
              <a:rPr lang="sq-AL" altLang="zh-CN" sz="2800"/>
              <a:t>, </a:t>
            </a:r>
            <a:r>
              <a:rPr lang="zh-CN" altLang="zh-CN" sz="2800"/>
              <a:t>年龄</a:t>
            </a:r>
            <a:r>
              <a:rPr lang="sq-AL" altLang="zh-CN" sz="2800"/>
              <a:t>, </a:t>
            </a:r>
            <a:r>
              <a:rPr lang="zh-CN" altLang="zh-CN" sz="2800"/>
              <a:t>性别</a:t>
            </a:r>
            <a:r>
              <a:rPr lang="sq-AL" altLang="zh-CN" sz="2800"/>
              <a:t>, </a:t>
            </a:r>
            <a:r>
              <a:rPr lang="zh-CN" altLang="zh-CN" sz="2800"/>
              <a:t>专业编号</a:t>
            </a:r>
            <a:r>
              <a:rPr lang="sq-AL" altLang="zh-CN" sz="2800"/>
              <a:t>)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   </a:t>
            </a:r>
            <a:r>
              <a:rPr lang="zh-CN" altLang="zh-CN" sz="2800" smtClean="0"/>
              <a:t>图</a:t>
            </a:r>
            <a:r>
              <a:rPr lang="zh-CN" altLang="zh-CN" sz="2800"/>
              <a:t>书</a:t>
            </a:r>
            <a:r>
              <a:rPr lang="sq-AL" altLang="zh-CN" sz="2800"/>
              <a:t>(</a:t>
            </a:r>
            <a:r>
              <a:rPr lang="zh-CN" altLang="zh-CN" sz="2800" u="sng"/>
              <a:t>图书</a:t>
            </a:r>
            <a:r>
              <a:rPr lang="sq-AL" altLang="zh-CN" sz="2800" u="sng"/>
              <a:t>ISBN</a:t>
            </a:r>
            <a:r>
              <a:rPr lang="zh-CN" altLang="zh-CN" sz="2800" u="sng"/>
              <a:t>号</a:t>
            </a:r>
            <a:r>
              <a:rPr lang="sq-AL" altLang="zh-CN" sz="2800"/>
              <a:t>, </a:t>
            </a:r>
            <a:r>
              <a:rPr lang="zh-CN" altLang="zh-CN" sz="2800"/>
              <a:t>名称</a:t>
            </a:r>
            <a:r>
              <a:rPr lang="sq-AL" altLang="zh-CN" sz="2800"/>
              <a:t>, </a:t>
            </a:r>
            <a:r>
              <a:rPr lang="zh-CN" altLang="zh-CN" sz="2800"/>
              <a:t>作者</a:t>
            </a:r>
            <a:r>
              <a:rPr lang="sq-AL" altLang="zh-CN" sz="2800"/>
              <a:t>, </a:t>
            </a:r>
            <a:r>
              <a:rPr lang="zh-CN" altLang="zh-CN" sz="2800"/>
              <a:t>出版社</a:t>
            </a:r>
            <a:r>
              <a:rPr lang="sq-AL" altLang="zh-CN" sz="2800"/>
              <a:t>, </a:t>
            </a:r>
            <a:r>
              <a:rPr lang="zh-CN" altLang="zh-CN" sz="2800"/>
              <a:t>价格</a:t>
            </a:r>
            <a:r>
              <a:rPr lang="sq-AL" altLang="zh-CN" sz="2800"/>
              <a:t>, </a:t>
            </a:r>
            <a:r>
              <a:rPr lang="zh-CN" altLang="zh-CN" sz="2800"/>
              <a:t>类别</a:t>
            </a:r>
            <a:r>
              <a:rPr lang="sq-AL" altLang="zh-CN" sz="2800"/>
              <a:t>)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   </a:t>
            </a:r>
            <a:r>
              <a:rPr lang="zh-CN" altLang="zh-CN" sz="2800" smtClean="0"/>
              <a:t>借</a:t>
            </a:r>
            <a:r>
              <a:rPr lang="zh-CN" altLang="zh-CN" sz="2800"/>
              <a:t>阅</a:t>
            </a:r>
            <a:r>
              <a:rPr lang="sq-AL" altLang="zh-CN" sz="2800"/>
              <a:t>(</a:t>
            </a:r>
            <a:r>
              <a:rPr lang="zh-CN" altLang="zh-CN" sz="2800" u="sng"/>
              <a:t>读者编号</a:t>
            </a:r>
            <a:r>
              <a:rPr lang="sq-AL" altLang="zh-CN" sz="2800" u="sng"/>
              <a:t>, </a:t>
            </a:r>
            <a:r>
              <a:rPr lang="zh-CN" altLang="zh-CN" sz="2800" u="sng"/>
              <a:t>图书</a:t>
            </a:r>
            <a:r>
              <a:rPr lang="sq-AL" altLang="zh-CN" sz="2800" u="sng"/>
              <a:t>ISBN</a:t>
            </a:r>
            <a:r>
              <a:rPr lang="zh-CN" altLang="zh-CN" sz="2800" u="sng"/>
              <a:t>号</a:t>
            </a:r>
            <a:r>
              <a:rPr lang="sq-AL" altLang="zh-CN" sz="2800" u="sng"/>
              <a:t>, </a:t>
            </a:r>
            <a:r>
              <a:rPr lang="zh-CN" altLang="zh-CN" sz="2800" u="sng"/>
              <a:t>借书日期</a:t>
            </a:r>
            <a:r>
              <a:rPr lang="sq-AL" altLang="zh-CN" sz="2800"/>
              <a:t>, </a:t>
            </a:r>
            <a:r>
              <a:rPr lang="zh-CN" altLang="zh-CN" sz="2800"/>
              <a:t>还书日期</a:t>
            </a:r>
            <a:r>
              <a:rPr lang="sq-AL" altLang="zh-CN" sz="2800"/>
              <a:t>, </a:t>
            </a:r>
            <a:r>
              <a:rPr lang="zh-CN" altLang="zh-CN" sz="2800"/>
              <a:t>罚款金额</a:t>
            </a:r>
            <a:r>
              <a:rPr lang="sq-AL" altLang="zh-CN" sz="2800"/>
              <a:t>)</a:t>
            </a:r>
            <a:endParaRPr lang="zh-CN" altLang="zh-CN" sz="2800"/>
          </a:p>
          <a:p>
            <a:endParaRPr lang="en-US" altLang="zh-CN" sz="2800" b="1"/>
          </a:p>
        </p:txBody>
      </p:sp>
      <p:sp>
        <p:nvSpPr>
          <p:cNvPr id="45065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107504" y="636364"/>
            <a:ext cx="89233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600" b="1">
                <a:latin typeface="Calibri" pitchFamily="34" charset="0"/>
                <a:ea typeface="微软雅黑" pitchFamily="34" charset="-122"/>
              </a:rPr>
              <a:t>关系数据库基础</a:t>
            </a:r>
          </a:p>
        </p:txBody>
      </p:sp>
      <p:sp>
        <p:nvSpPr>
          <p:cNvPr id="27655" name="矩形​​ 12"/>
          <p:cNvSpPr>
            <a:spLocks noChangeArrowheads="1"/>
          </p:cNvSpPr>
          <p:nvPr/>
        </p:nvSpPr>
        <p:spPr bwMode="auto">
          <a:xfrm>
            <a:off x="755576" y="1628800"/>
            <a:ext cx="7776863" cy="4316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D9D9D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教学内容</a:t>
            </a:r>
          </a:p>
        </p:txBody>
      </p:sp>
      <p:sp>
        <p:nvSpPr>
          <p:cNvPr id="27656" name="TextBox 15"/>
          <p:cNvSpPr txBox="1">
            <a:spLocks noChangeArrowheads="1"/>
          </p:cNvSpPr>
          <p:nvPr/>
        </p:nvSpPr>
        <p:spPr bwMode="auto">
          <a:xfrm>
            <a:off x="2628231" y="1628800"/>
            <a:ext cx="4465637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3200" b="1">
                <a:solidFill>
                  <a:srgbClr val="FF9900"/>
                </a:solidFill>
                <a:latin typeface="宋体" pitchFamily="2" charset="-122"/>
              </a:rPr>
              <a:t>         </a:t>
            </a: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关系模型的基本概念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关系数据结构</a:t>
            </a: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关系完整性约束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关系代数与关系演算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关系代数的优化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200">
              <a:solidFill>
                <a:srgbClr val="40404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608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50825" y="836712"/>
            <a:ext cx="8713788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2-6</a:t>
            </a:r>
            <a:r>
              <a:rPr lang="zh-CN" altLang="zh-CN" sz="2800" b="1"/>
              <a:t>】</a:t>
            </a:r>
            <a:r>
              <a:rPr lang="zh-CN" altLang="zh-CN" sz="2800"/>
              <a:t>向借阅关系</a:t>
            </a:r>
            <a:r>
              <a:rPr lang="sq-AL" altLang="zh-CN" sz="2800"/>
              <a:t>borrow</a:t>
            </a:r>
            <a:r>
              <a:rPr lang="zh-CN" altLang="zh-CN" sz="2800"/>
              <a:t>中插入一个新行，新行的值如下所示，请问哪个行能够插入</a:t>
            </a:r>
          </a:p>
          <a:p>
            <a:r>
              <a:rPr lang="sq-AL" altLang="zh-CN" sz="2800"/>
              <a:t>(1) ( '14005', '302-00008-5', 2013/3/10, 2013/7/12,2.5)</a:t>
            </a:r>
            <a:endParaRPr lang="zh-CN" altLang="zh-CN" sz="2800"/>
          </a:p>
          <a:p>
            <a:r>
              <a:rPr lang="sq-AL" altLang="zh-CN" sz="2800"/>
              <a:t>(2) (NULL, '302-02368-5', 2013/3/10, 2013/7/12,2.5)</a:t>
            </a:r>
            <a:endParaRPr lang="zh-CN" altLang="zh-CN" sz="2800"/>
          </a:p>
          <a:p>
            <a:r>
              <a:rPr lang="sq-AL" altLang="zh-CN" sz="2800"/>
              <a:t>(3) ( </a:t>
            </a:r>
            <a:r>
              <a:rPr lang="en-US" altLang="zh-CN" sz="2800"/>
              <a:t>'14005', '302-02368-5', NULL, 2013/7/12,2.5</a:t>
            </a:r>
            <a:r>
              <a:rPr lang="sq-AL" altLang="zh-CN" sz="2800"/>
              <a:t>)</a:t>
            </a:r>
            <a:endParaRPr lang="zh-CN" altLang="zh-CN" sz="2800"/>
          </a:p>
          <a:p>
            <a:r>
              <a:rPr lang="sq-AL" altLang="zh-CN" sz="2800"/>
              <a:t>(4) ( </a:t>
            </a:r>
            <a:r>
              <a:rPr lang="en-US" altLang="zh-CN" sz="2800"/>
              <a:t>'14005', '302-02368-5', 2013/3/10, 2013/7/12,2.5</a:t>
            </a:r>
            <a:r>
              <a:rPr lang="sq-AL" altLang="zh-CN" sz="2800"/>
              <a:t>)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(1)</a:t>
            </a:r>
            <a:r>
              <a:rPr lang="zh-CN" altLang="zh-CN" sz="2800"/>
              <a:t>不符合参照完整性规则</a:t>
            </a:r>
          </a:p>
          <a:p>
            <a:r>
              <a:rPr lang="sq-AL" altLang="zh-CN" sz="2800"/>
              <a:t>(2)</a:t>
            </a:r>
            <a:r>
              <a:rPr lang="zh-CN" altLang="zh-CN" sz="2800"/>
              <a:t>不符合实体完整性规则</a:t>
            </a:r>
          </a:p>
          <a:p>
            <a:r>
              <a:rPr lang="sq-AL" altLang="zh-CN" sz="2800"/>
              <a:t>(3)</a:t>
            </a:r>
            <a:r>
              <a:rPr lang="zh-CN" altLang="zh-CN" sz="2800"/>
              <a:t>不符合实体完整性规则</a:t>
            </a:r>
          </a:p>
          <a:p>
            <a:r>
              <a:rPr lang="sq-AL" altLang="zh-CN" sz="2800"/>
              <a:t>(4)</a:t>
            </a:r>
            <a:r>
              <a:rPr lang="zh-CN" altLang="zh-CN" sz="2800"/>
              <a:t>是正确的</a:t>
            </a:r>
            <a:endParaRPr lang="en-US" altLang="zh-CN" sz="2800" b="1"/>
          </a:p>
        </p:txBody>
      </p:sp>
      <p:sp>
        <p:nvSpPr>
          <p:cNvPr id="46089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710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en-US" sz="2800" b="1">
                <a:solidFill>
                  <a:schemeClr val="accent2"/>
                </a:solidFill>
              </a:rPr>
              <a:t>用户自定义的完整性规则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除了实体完整性和参照完整性约束以外，不同的应用还要满足不同的约束，这些约束反映了具体应用所涉及数据的特定语义要求。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例如，读者的年龄必须在</a:t>
            </a:r>
            <a:r>
              <a:rPr lang="en-US" altLang="zh-CN" sz="2800"/>
              <a:t>0~100</a:t>
            </a:r>
            <a:r>
              <a:rPr lang="zh-CN" altLang="zh-CN" sz="2800"/>
              <a:t>之间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813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</a:rPr>
              <a:t>关系操作类型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操作主要有查询和更新两大类</a:t>
            </a:r>
            <a:endParaRPr lang="en-US" altLang="zh-CN" sz="2800" dirty="0"/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通过查询，用户可以访问检索关系数据库中的数据，既可以在一个关系内查询，也可以在多个关系间查询</a:t>
            </a:r>
            <a:endParaRPr lang="en-US" altLang="zh-CN" sz="2800" dirty="0"/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查询操作又可以分为：选择、投影、连接、除、并、差、交、笛卡尔积等</a:t>
            </a:r>
            <a:endParaRPr lang="en-US" altLang="zh-CN" sz="2800" dirty="0"/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通过更新，用户可以改变关系数据库中的数据</a:t>
            </a:r>
            <a:endParaRPr lang="en-US" altLang="zh-CN" sz="2800" dirty="0"/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更新操作又可以分为插入、删除和修改操作。</a:t>
            </a:r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/>
              <a:t>关系操作的特点是集合操作方式，即操作的对象和操作的结果均是集合</a:t>
            </a:r>
            <a:r>
              <a:rPr lang="en-US" altLang="zh-CN" sz="2800" dirty="0"/>
              <a:t>(</a:t>
            </a:r>
            <a:r>
              <a:rPr lang="zh-CN" altLang="zh-CN" sz="2800" dirty="0"/>
              <a:t>元组的集合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endParaRPr lang="en-US" altLang="zh-CN" sz="2800" b="1" dirty="0"/>
          </a:p>
        </p:txBody>
      </p:sp>
      <p:grpSp>
        <p:nvGrpSpPr>
          <p:cNvPr id="48135" name="Group 5"/>
          <p:cNvGrpSpPr>
            <a:grpSpLocks/>
          </p:cNvGrpSpPr>
          <p:nvPr/>
        </p:nvGrpSpPr>
        <p:grpSpPr bwMode="auto">
          <a:xfrm>
            <a:off x="395532" y="620688"/>
            <a:ext cx="8424863" cy="641375"/>
            <a:chOff x="-14763" y="-148272"/>
            <a:chExt cx="862422" cy="440422"/>
          </a:xfrm>
        </p:grpSpPr>
        <p:sp>
          <p:nvSpPr>
            <p:cNvPr id="48136" name="矩形 68"/>
            <p:cNvSpPr>
              <a:spLocks noChangeArrowheads="1"/>
            </p:cNvSpPr>
            <p:nvPr/>
          </p:nvSpPr>
          <p:spPr bwMode="auto">
            <a:xfrm>
              <a:off x="-14763" y="-148272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2.1.3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关系操作</a:t>
              </a:r>
            </a:p>
          </p:txBody>
        </p:sp>
        <p:sp>
          <p:nvSpPr>
            <p:cNvPr id="48137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4915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2.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关系操作语言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dirty="0" smtClean="0"/>
              <a:t>关系语言主要有关系代数、关系演算和</a:t>
            </a:r>
            <a:r>
              <a:rPr lang="en-US" altLang="zh-CN" sz="2800" dirty="0" smtClean="0"/>
              <a:t>SQL</a:t>
            </a:r>
            <a:r>
              <a:rPr lang="zh-CN" altLang="zh-CN" sz="2800" dirty="0" smtClean="0"/>
              <a:t>语言。</a:t>
            </a:r>
            <a:endParaRPr lang="en-US" altLang="zh-CN" sz="2800" dirty="0" smtClean="0"/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zh-CN" altLang="zh-CN" sz="2800" dirty="0" smtClean="0"/>
              <a:t>关系代数使用集合代数运算及其扩展来表达查询要求。</a:t>
            </a:r>
            <a:endParaRPr lang="en-US" altLang="zh-CN" sz="2800" dirty="0" smtClean="0"/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zh-CN" altLang="zh-CN" sz="2800" dirty="0" smtClean="0"/>
              <a:t>关系演算使用数理逻辑中谓词来表达查询要求。</a:t>
            </a:r>
            <a:endParaRPr lang="en-US" altLang="zh-CN" sz="2800" dirty="0" smtClean="0"/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en-US" altLang="zh-CN" sz="2800" dirty="0" smtClean="0"/>
              <a:t>SQL </a:t>
            </a:r>
            <a:r>
              <a:rPr lang="zh-CN" altLang="zh-CN" sz="2800" dirty="0" smtClean="0"/>
              <a:t>语言是介于关系代数和关系演算之间的结构化查询语言</a:t>
            </a:r>
            <a:r>
              <a:rPr lang="zh-CN" altLang="en-US" sz="2800" dirty="0" smtClean="0"/>
              <a:t>。</a:t>
            </a:r>
            <a:endParaRPr lang="en-US" altLang="zh-CN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13"/>
          <p:cNvSpPr>
            <a:spLocks noChangeArrowheads="1"/>
          </p:cNvSpPr>
          <p:nvPr/>
        </p:nvSpPr>
        <p:spPr bwMode="auto">
          <a:xfrm>
            <a:off x="2806700" y="1852314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1204" name="Text Box 13"/>
          <p:cNvSpPr>
            <a:spLocks noChangeArrowheads="1"/>
          </p:cNvSpPr>
          <p:nvPr/>
        </p:nvSpPr>
        <p:spPr bwMode="auto">
          <a:xfrm>
            <a:off x="2933700" y="1979314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/>
        </p:nvSpPr>
        <p:spPr bwMode="auto">
          <a:xfrm>
            <a:off x="293688" y="204316"/>
            <a:ext cx="16144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关系代数</a:t>
            </a:r>
          </a:p>
        </p:txBody>
      </p:sp>
      <p:sp>
        <p:nvSpPr>
          <p:cNvPr id="51206" name="Text Box 26"/>
          <p:cNvSpPr txBox="1">
            <a:spLocks noChangeArrowheads="1"/>
          </p:cNvSpPr>
          <p:nvPr/>
        </p:nvSpPr>
        <p:spPr bwMode="auto">
          <a:xfrm>
            <a:off x="250825" y="662781"/>
            <a:ext cx="8642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/>
              <a:t>关系代数运算符</a:t>
            </a:r>
            <a:endParaRPr lang="zh-CN" altLang="en-US" sz="2400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9293"/>
              </p:ext>
            </p:extLst>
          </p:nvPr>
        </p:nvGraphicFramePr>
        <p:xfrm>
          <a:off x="755650" y="1110952"/>
          <a:ext cx="72009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325"/>
                <a:gridCol w="2053682"/>
                <a:gridCol w="255489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运算符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集合运算符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∪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交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×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笛卡尔积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专门的关系运算符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σ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投影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连接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除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比较运算符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大于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小于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&gt;=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大于等于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&lt;=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小于等于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=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等于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不等于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逻辑运算符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或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</a:tbl>
          </a:graphicData>
        </a:graphic>
      </p:graphicFrame>
      <p:sp>
        <p:nvSpPr>
          <p:cNvPr id="51272" name="AutoShape 5"/>
          <p:cNvSpPr>
            <a:spLocks noChangeArrowheads="1"/>
          </p:cNvSpPr>
          <p:nvPr/>
        </p:nvSpPr>
        <p:spPr bwMode="auto">
          <a:xfrm rot="5400000" flipV="1">
            <a:off x="3483769" y="3326308"/>
            <a:ext cx="217488" cy="2159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222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2230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754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zh-CN" sz="2800" b="1">
                <a:solidFill>
                  <a:schemeClr val="accent2"/>
                </a:solidFill>
              </a:rPr>
              <a:t>并（</a:t>
            </a:r>
            <a:r>
              <a:rPr lang="en-US" altLang="zh-CN" sz="2800" b="1">
                <a:solidFill>
                  <a:schemeClr val="accent2"/>
                </a:solidFill>
              </a:rPr>
              <a:t>Union</a:t>
            </a:r>
            <a:r>
              <a:rPr lang="zh-CN" altLang="zh-CN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设关系</a:t>
            </a:r>
            <a:r>
              <a:rPr lang="en-US" altLang="zh-CN" sz="2800"/>
              <a:t>R</a:t>
            </a:r>
            <a:r>
              <a:rPr lang="zh-CN" altLang="zh-CN" sz="2800"/>
              <a:t>和关系</a:t>
            </a:r>
            <a:r>
              <a:rPr lang="en-US" altLang="zh-CN" sz="2800"/>
              <a:t>S</a:t>
            </a:r>
            <a:r>
              <a:rPr lang="zh-CN" altLang="zh-CN" sz="2800"/>
              <a:t>具有相同的目</a:t>
            </a:r>
            <a:r>
              <a:rPr lang="en-US" altLang="zh-CN" sz="2800"/>
              <a:t>n(</a:t>
            </a:r>
            <a:r>
              <a:rPr lang="zh-CN" altLang="zh-CN" sz="2800"/>
              <a:t>即两个关系都有</a:t>
            </a:r>
            <a:r>
              <a:rPr lang="en-US" altLang="zh-CN" sz="2800"/>
              <a:t>n</a:t>
            </a:r>
            <a:r>
              <a:rPr lang="zh-CN" altLang="zh-CN" sz="2800"/>
              <a:t>个属性</a:t>
            </a:r>
            <a:r>
              <a:rPr lang="en-US" altLang="zh-CN" sz="2800"/>
              <a:t>)</a:t>
            </a:r>
            <a:r>
              <a:rPr lang="zh-CN" altLang="zh-CN" sz="2800"/>
              <a:t>，且相应的属性取自同一个域，则关系</a:t>
            </a:r>
            <a:r>
              <a:rPr lang="en-US" altLang="zh-CN" sz="2800"/>
              <a:t>R</a:t>
            </a:r>
            <a:r>
              <a:rPr lang="zh-CN" altLang="zh-CN" sz="2800"/>
              <a:t>与关系</a:t>
            </a:r>
            <a:r>
              <a:rPr lang="en-US" altLang="zh-CN" sz="2800"/>
              <a:t>S</a:t>
            </a:r>
            <a:r>
              <a:rPr lang="zh-CN" altLang="zh-CN" sz="2800"/>
              <a:t>的并由属于</a:t>
            </a:r>
            <a:r>
              <a:rPr lang="en-US" altLang="zh-CN" sz="2800"/>
              <a:t>R</a:t>
            </a:r>
            <a:r>
              <a:rPr lang="zh-CN" altLang="zh-CN" sz="2800"/>
              <a:t>或属于</a:t>
            </a:r>
            <a:r>
              <a:rPr lang="en-US" altLang="zh-CN" sz="2800"/>
              <a:t>S</a:t>
            </a:r>
            <a:r>
              <a:rPr lang="zh-CN" altLang="zh-CN" sz="2800"/>
              <a:t>的元组组成。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R</a:t>
            </a:r>
            <a:r>
              <a:rPr lang="zh-CN" altLang="zh-CN" sz="2800"/>
              <a:t>∪</a:t>
            </a:r>
            <a:r>
              <a:rPr lang="en-US" altLang="zh-CN" sz="2800"/>
              <a:t>S={t|t</a:t>
            </a:r>
            <a:r>
              <a:rPr lang="zh-CN" altLang="zh-CN" sz="2800"/>
              <a:t>∈</a:t>
            </a:r>
            <a:r>
              <a:rPr lang="en-US" altLang="zh-CN" sz="2800"/>
              <a:t>R</a:t>
            </a:r>
            <a:r>
              <a:rPr lang="zh-CN" altLang="zh-CN" sz="2800"/>
              <a:t>∨</a:t>
            </a:r>
            <a:r>
              <a:rPr lang="en-US" altLang="zh-CN" sz="2800"/>
              <a:t>t</a:t>
            </a:r>
            <a:r>
              <a:rPr lang="zh-CN" altLang="zh-CN" sz="2800"/>
              <a:t>∈</a:t>
            </a:r>
            <a:r>
              <a:rPr lang="en-US" altLang="zh-CN" sz="2800"/>
              <a:t>S}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zh-CN" sz="2800"/>
              <a:t>是元组变量，</a:t>
            </a:r>
            <a:r>
              <a:rPr lang="en-US" altLang="zh-CN" sz="2800"/>
              <a:t>t</a:t>
            </a:r>
            <a:r>
              <a:rPr lang="zh-CN" altLang="zh-CN" sz="2800"/>
              <a:t>∈</a:t>
            </a:r>
            <a:r>
              <a:rPr lang="en-US" altLang="zh-CN" sz="2800"/>
              <a:t>R</a:t>
            </a:r>
            <a:r>
              <a:rPr lang="zh-CN" altLang="zh-CN" sz="2800"/>
              <a:t>表示</a:t>
            </a:r>
            <a:r>
              <a:rPr lang="en-US" altLang="zh-CN" sz="2800"/>
              <a:t>t</a:t>
            </a:r>
            <a:r>
              <a:rPr lang="zh-CN" altLang="zh-CN" sz="2800"/>
              <a:t>是</a:t>
            </a:r>
            <a:r>
              <a:rPr lang="en-US" altLang="zh-CN" sz="2800"/>
              <a:t>R</a:t>
            </a:r>
            <a:r>
              <a:rPr lang="zh-CN" altLang="zh-CN" sz="2800"/>
              <a:t>的一个元组，</a:t>
            </a:r>
            <a:r>
              <a:rPr lang="en-US" altLang="zh-CN" sz="2800"/>
              <a:t>t</a:t>
            </a:r>
            <a:r>
              <a:rPr lang="zh-CN" altLang="zh-CN" sz="2800"/>
              <a:t>∈</a:t>
            </a:r>
            <a:r>
              <a:rPr lang="en-US" altLang="zh-CN" sz="2800"/>
              <a:t>S</a:t>
            </a:r>
            <a:r>
              <a:rPr lang="zh-CN" altLang="zh-CN" sz="2800"/>
              <a:t>表示</a:t>
            </a:r>
            <a:r>
              <a:rPr lang="en-US" altLang="zh-CN" sz="2800"/>
              <a:t>t</a:t>
            </a:r>
            <a:r>
              <a:rPr lang="zh-CN" altLang="zh-CN" sz="2800"/>
              <a:t>是</a:t>
            </a:r>
            <a:r>
              <a:rPr lang="en-US" altLang="zh-CN" sz="2800"/>
              <a:t>S</a:t>
            </a:r>
            <a:r>
              <a:rPr lang="zh-CN" altLang="zh-CN" sz="2800"/>
              <a:t>的一个元组。</a:t>
            </a:r>
            <a:endParaRPr lang="zh-CN" altLang="en-US" sz="2800"/>
          </a:p>
        </p:txBody>
      </p:sp>
      <p:grpSp>
        <p:nvGrpSpPr>
          <p:cNvPr id="52231" name="Group 5"/>
          <p:cNvGrpSpPr>
            <a:grpSpLocks/>
          </p:cNvGrpSpPr>
          <p:nvPr/>
        </p:nvGrpSpPr>
        <p:grpSpPr bwMode="auto">
          <a:xfrm>
            <a:off x="293688" y="656215"/>
            <a:ext cx="8424863" cy="461962"/>
            <a:chOff x="0" y="0"/>
            <a:chExt cx="862422" cy="317018"/>
          </a:xfrm>
        </p:grpSpPr>
        <p:sp>
          <p:nvSpPr>
            <p:cNvPr id="52232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2.2.1 </a:t>
              </a:r>
              <a:r>
                <a:rPr lang="zh-CN" altLang="zh-CN" sz="2400" b="1">
                  <a:latin typeface="微软雅黑" pitchFamily="34" charset="-122"/>
                  <a:ea typeface="微软雅黑" pitchFamily="34" charset="-122"/>
                </a:rPr>
                <a:t>传统的集合运算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3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325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3254" name="Text Box 26"/>
          <p:cNvSpPr txBox="1">
            <a:spLocks noChangeArrowheads="1"/>
          </p:cNvSpPr>
          <p:nvPr/>
        </p:nvSpPr>
        <p:spPr bwMode="auto">
          <a:xfrm>
            <a:off x="293688" y="764704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2-7】 </a:t>
            </a:r>
            <a:r>
              <a:rPr lang="zh-CN" altLang="en-US" sz="2800"/>
              <a:t>已知关系</a:t>
            </a:r>
            <a:r>
              <a:rPr lang="en-US" altLang="zh-CN" sz="2800"/>
              <a:t>R(</a:t>
            </a:r>
            <a:r>
              <a:rPr lang="zh-CN" altLang="en-US" sz="2800"/>
              <a:t>由表示年龄为</a:t>
            </a:r>
            <a:r>
              <a:rPr lang="en-US" altLang="zh-CN" sz="2800"/>
              <a:t>18~19</a:t>
            </a:r>
            <a:r>
              <a:rPr lang="zh-CN" altLang="en-US" sz="2800"/>
              <a:t>岁读者的元组组成</a:t>
            </a:r>
            <a:r>
              <a:rPr lang="en-US" altLang="zh-CN" sz="2800"/>
              <a:t>)</a:t>
            </a:r>
            <a:r>
              <a:rPr lang="zh-CN" altLang="en-US" sz="2800"/>
              <a:t> ，关系</a:t>
            </a:r>
            <a:r>
              <a:rPr lang="en-US" altLang="zh-CN" sz="2800"/>
              <a:t>S(</a:t>
            </a:r>
            <a:r>
              <a:rPr lang="zh-CN" altLang="en-US" sz="2800"/>
              <a:t>由表示年龄为</a:t>
            </a:r>
            <a:r>
              <a:rPr lang="en-US" altLang="zh-CN" sz="2800"/>
              <a:t>19~20</a:t>
            </a:r>
            <a:r>
              <a:rPr lang="zh-CN" altLang="en-US" sz="2800"/>
              <a:t>岁读者的元组组成</a:t>
            </a:r>
            <a:r>
              <a:rPr lang="en-US" altLang="zh-CN" sz="2800"/>
              <a:t>)</a:t>
            </a:r>
            <a:r>
              <a:rPr lang="zh-CN" altLang="en-US" sz="2800"/>
              <a:t> ，请查询年龄为</a:t>
            </a:r>
            <a:r>
              <a:rPr lang="en-US" altLang="zh-CN" sz="2800"/>
              <a:t>18~20</a:t>
            </a:r>
            <a:r>
              <a:rPr lang="zh-CN" altLang="en-US" sz="2800"/>
              <a:t>岁读者的信息</a:t>
            </a:r>
            <a:r>
              <a:rPr lang="zh-CN" altLang="zh-CN" sz="2800"/>
              <a:t>。</a:t>
            </a:r>
            <a:endParaRPr lang="zh-CN" altLang="en-US" sz="2800"/>
          </a:p>
        </p:txBody>
      </p:sp>
      <p:sp>
        <p:nvSpPr>
          <p:cNvPr id="53329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43531"/>
              </p:ext>
            </p:extLst>
          </p:nvPr>
        </p:nvGraphicFramePr>
        <p:xfrm>
          <a:off x="1524000" y="2564904"/>
          <a:ext cx="6456361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490"/>
                <a:gridCol w="1360490"/>
                <a:gridCol w="1014401"/>
                <a:gridCol w="1360490"/>
                <a:gridCol w="136049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rno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rname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rgender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rage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rspecialty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CP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张玲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李建国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CP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赵文娟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 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32795"/>
              </p:ext>
            </p:extLst>
          </p:nvPr>
        </p:nvGraphicFramePr>
        <p:xfrm>
          <a:off x="1558925" y="4623891"/>
          <a:ext cx="638651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772"/>
                <a:gridCol w="1345772"/>
                <a:gridCol w="1003426"/>
                <a:gridCol w="1345772"/>
                <a:gridCol w="134577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rname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rgender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rage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rspecialty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张玲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王军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IF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李建国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 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1" marR="68591" marT="0" marB="0"/>
                </a:tc>
              </a:tr>
            </a:tbl>
          </a:graphicData>
        </a:graphic>
      </p:graphicFrame>
      <p:sp>
        <p:nvSpPr>
          <p:cNvPr id="53326" name="TextBox 4"/>
          <p:cNvSpPr txBox="1">
            <a:spLocks noChangeArrowheads="1"/>
          </p:cNvSpPr>
          <p:nvPr/>
        </p:nvSpPr>
        <p:spPr bwMode="auto">
          <a:xfrm>
            <a:off x="755650" y="2752229"/>
            <a:ext cx="492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/>
              <a:t>关系</a:t>
            </a:r>
            <a:r>
              <a:rPr lang="en-US" altLang="zh-CN" sz="2000"/>
              <a:t>R</a:t>
            </a:r>
            <a:endParaRPr lang="zh-CN" altLang="en-US" sz="2000"/>
          </a:p>
        </p:txBody>
      </p:sp>
      <p:sp>
        <p:nvSpPr>
          <p:cNvPr id="53327" name="TextBox 13"/>
          <p:cNvSpPr txBox="1">
            <a:spLocks noChangeArrowheads="1"/>
          </p:cNvSpPr>
          <p:nvPr/>
        </p:nvSpPr>
        <p:spPr bwMode="auto">
          <a:xfrm>
            <a:off x="854075" y="4768354"/>
            <a:ext cx="493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/>
              <a:t>关系</a:t>
            </a:r>
            <a:r>
              <a:rPr lang="en-US" altLang="zh-CN" sz="2000"/>
              <a:t>S</a:t>
            </a:r>
            <a:endParaRPr lang="zh-CN" alt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427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293688" y="1124744"/>
            <a:ext cx="864235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/>
              <a:t>解：</a:t>
            </a:r>
          </a:p>
          <a:p>
            <a:r>
              <a:rPr lang="en-US" altLang="zh-CN" sz="2800"/>
              <a:t>	R</a:t>
            </a:r>
            <a:r>
              <a:rPr lang="zh-CN" altLang="zh-CN" sz="2800"/>
              <a:t>∪</a:t>
            </a:r>
            <a:r>
              <a:rPr lang="en-US" altLang="zh-CN" sz="2800"/>
              <a:t>S</a:t>
            </a:r>
            <a:endParaRPr lang="zh-CN" altLang="zh-CN" sz="2800"/>
          </a:p>
          <a:p>
            <a:endParaRPr lang="en-US" altLang="zh-CN" sz="2800"/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5432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5713" y="3443288"/>
          <a:ext cx="6992938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673"/>
                <a:gridCol w="1310214"/>
                <a:gridCol w="1527300"/>
                <a:gridCol w="1091588"/>
                <a:gridCol w="1755163"/>
              </a:tblGrid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rno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rgender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rspecialty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FR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王军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IF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赵文娟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530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5302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差（</a:t>
            </a:r>
            <a:r>
              <a:rPr lang="en-US" altLang="zh-CN" sz="2800" b="1">
                <a:solidFill>
                  <a:schemeClr val="accent2"/>
                </a:solidFill>
              </a:rPr>
              <a:t>Difference</a:t>
            </a:r>
            <a:r>
              <a:rPr lang="zh-CN" altLang="en-US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设关系</a:t>
            </a:r>
            <a:r>
              <a:rPr lang="en-US" altLang="zh-CN" sz="2800"/>
              <a:t>R</a:t>
            </a:r>
            <a:r>
              <a:rPr lang="zh-CN" altLang="zh-CN" sz="2800"/>
              <a:t>和关系</a:t>
            </a:r>
            <a:r>
              <a:rPr lang="en-US" altLang="zh-CN" sz="2800"/>
              <a:t>S</a:t>
            </a:r>
            <a:r>
              <a:rPr lang="zh-CN" altLang="zh-CN" sz="2800"/>
              <a:t>具有相同的目</a:t>
            </a:r>
            <a:r>
              <a:rPr lang="en-US" altLang="zh-CN" sz="2800"/>
              <a:t>n</a:t>
            </a:r>
            <a:r>
              <a:rPr lang="zh-CN" altLang="zh-CN" sz="2800"/>
              <a:t>，且相应的属性取自同一个域，则关系</a:t>
            </a:r>
            <a:r>
              <a:rPr lang="en-US" altLang="zh-CN" sz="2800"/>
              <a:t>R</a:t>
            </a:r>
            <a:r>
              <a:rPr lang="zh-CN" altLang="zh-CN" sz="2800"/>
              <a:t>与关系</a:t>
            </a:r>
            <a:r>
              <a:rPr lang="en-US" altLang="zh-CN" sz="2800"/>
              <a:t>S</a:t>
            </a:r>
            <a:r>
              <a:rPr lang="zh-CN" altLang="zh-CN" sz="2800"/>
              <a:t>的差由属于</a:t>
            </a:r>
            <a:r>
              <a:rPr lang="en-US" altLang="zh-CN" sz="2800"/>
              <a:t>R</a:t>
            </a:r>
            <a:r>
              <a:rPr lang="zh-CN" altLang="zh-CN" sz="2800"/>
              <a:t>而不属于</a:t>
            </a:r>
            <a:r>
              <a:rPr lang="en-US" altLang="zh-CN" sz="2800"/>
              <a:t>S</a:t>
            </a:r>
            <a:r>
              <a:rPr lang="zh-CN" altLang="zh-CN" sz="2800"/>
              <a:t>的所有元组组成。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R</a:t>
            </a:r>
            <a:r>
              <a:rPr lang="zh-CN" altLang="zh-CN" sz="2800"/>
              <a:t>－</a:t>
            </a:r>
            <a:r>
              <a:rPr lang="en-US" altLang="zh-CN" sz="2800"/>
              <a:t>S={t|t</a:t>
            </a:r>
            <a:r>
              <a:rPr lang="zh-CN" altLang="zh-CN" sz="2800"/>
              <a:t>∈</a:t>
            </a:r>
            <a:r>
              <a:rPr lang="en-US" altLang="zh-CN" sz="2800"/>
              <a:t>R</a:t>
            </a:r>
            <a:r>
              <a:rPr lang="zh-CN" altLang="zh-CN" sz="2800"/>
              <a:t>∧</a:t>
            </a:r>
            <a:r>
              <a:rPr lang="en-US" altLang="zh-CN" sz="2800"/>
              <a:t>t∉S}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t∉S</a:t>
            </a:r>
            <a:r>
              <a:rPr lang="zh-CN" altLang="zh-CN" sz="2800"/>
              <a:t>表示</a:t>
            </a:r>
            <a:r>
              <a:rPr lang="en-US" altLang="zh-CN" sz="2800"/>
              <a:t>t</a:t>
            </a:r>
            <a:r>
              <a:rPr lang="zh-CN" altLang="en-US" sz="2800" b="1"/>
              <a:t>不</a:t>
            </a:r>
            <a:r>
              <a:rPr lang="zh-CN" altLang="zh-CN" sz="2800"/>
              <a:t>是</a:t>
            </a:r>
            <a:r>
              <a:rPr lang="en-US" altLang="zh-CN" sz="2800"/>
              <a:t>S</a:t>
            </a:r>
            <a:r>
              <a:rPr lang="zh-CN" altLang="zh-CN" sz="2800"/>
              <a:t>的一个元组。</a:t>
            </a:r>
            <a:endParaRPr lang="zh-CN" altLang="en-US" sz="2800"/>
          </a:p>
        </p:txBody>
      </p:sp>
      <p:sp>
        <p:nvSpPr>
          <p:cNvPr id="5530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632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6326" name="Text Box 26"/>
          <p:cNvSpPr txBox="1">
            <a:spLocks noChangeArrowheads="1"/>
          </p:cNvSpPr>
          <p:nvPr/>
        </p:nvSpPr>
        <p:spPr bwMode="auto">
          <a:xfrm>
            <a:off x="293688" y="1196752"/>
            <a:ext cx="864235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en-US" altLang="zh-CN" sz="2800" b="1"/>
              <a:t>2-8</a:t>
            </a:r>
            <a:r>
              <a:rPr lang="zh-CN" altLang="zh-CN" sz="2800" b="1"/>
              <a:t>】</a:t>
            </a:r>
            <a:r>
              <a:rPr lang="zh-CN" altLang="zh-CN" sz="2800"/>
              <a:t> 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zh-CN" altLang="zh-CN" sz="2800"/>
              <a:t>关系</a:t>
            </a:r>
            <a:r>
              <a:rPr lang="en-US" altLang="zh-CN" sz="2800"/>
              <a:t>S</a:t>
            </a:r>
            <a:r>
              <a:rPr lang="zh-CN" altLang="zh-CN" sz="2800"/>
              <a:t>如</a:t>
            </a:r>
            <a:r>
              <a:rPr lang="zh-CN" altLang="en-US" sz="2800"/>
              <a:t>例</a:t>
            </a:r>
            <a:r>
              <a:rPr lang="en-US" altLang="zh-CN" sz="2800"/>
              <a:t>2-7</a:t>
            </a:r>
            <a:r>
              <a:rPr lang="zh-CN" altLang="zh-CN" sz="2800"/>
              <a:t>所示，请查询年龄为</a:t>
            </a:r>
            <a:r>
              <a:rPr lang="en-US" altLang="zh-CN" sz="2800"/>
              <a:t>18</a:t>
            </a:r>
            <a:r>
              <a:rPr lang="zh-CN" altLang="zh-CN" sz="2800"/>
              <a:t>岁的读者信息</a:t>
            </a:r>
          </a:p>
          <a:p>
            <a:r>
              <a:rPr lang="zh-CN" altLang="zh-CN" sz="2800"/>
              <a:t>解：</a:t>
            </a:r>
          </a:p>
          <a:p>
            <a:r>
              <a:rPr lang="en-US" altLang="zh-CN" sz="2800"/>
              <a:t>	R</a:t>
            </a:r>
            <a:r>
              <a:rPr lang="zh-CN" altLang="zh-CN" sz="2800"/>
              <a:t>－</a:t>
            </a:r>
            <a:r>
              <a:rPr lang="en-US" altLang="zh-CN" sz="2800"/>
              <a:t>S</a:t>
            </a:r>
            <a:endParaRPr lang="zh-CN" altLang="zh-CN" sz="2800"/>
          </a:p>
          <a:p>
            <a:endParaRPr lang="en-US" altLang="zh-CN" sz="2800"/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5635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87438" y="4149725"/>
          <a:ext cx="6869111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501"/>
                <a:gridCol w="1287013"/>
                <a:gridCol w="1500254"/>
                <a:gridCol w="1072259"/>
                <a:gridCol w="1724084"/>
              </a:tblGrid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rno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rgender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rspecialty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14001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 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赵文娟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矩形​​ 4"/>
          <p:cNvSpPr>
            <a:spLocks noChangeArrowheads="1"/>
          </p:cNvSpPr>
          <p:nvPr/>
        </p:nvSpPr>
        <p:spPr bwMode="auto">
          <a:xfrm>
            <a:off x="539552" y="1701429"/>
            <a:ext cx="8064896" cy="43142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D9D9D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教学重、难点</a:t>
            </a:r>
          </a:p>
        </p:txBody>
      </p:sp>
      <p:sp>
        <p:nvSpPr>
          <p:cNvPr id="28679" name="TextBox 5"/>
          <p:cNvSpPr txBox="1">
            <a:spLocks noChangeArrowheads="1"/>
          </p:cNvSpPr>
          <p:nvPr/>
        </p:nvSpPr>
        <p:spPr bwMode="auto">
          <a:xfrm>
            <a:off x="2843882" y="2848967"/>
            <a:ext cx="3816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Arial" pitchFamily="34" charset="0"/>
              </a:rPr>
              <a:t>关系的基本概念</a:t>
            </a: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Arial" pitchFamily="34" charset="0"/>
              </a:rPr>
              <a:t>关系的完整性约束</a:t>
            </a:r>
            <a:endParaRPr lang="en-US" altLang="zh-CN" sz="3200" b="1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Arial" pitchFamily="34" charset="0"/>
              </a:rPr>
              <a:t>关系代数</a:t>
            </a:r>
          </a:p>
        </p:txBody>
      </p:sp>
      <p:sp>
        <p:nvSpPr>
          <p:cNvPr id="28681" name="Rectangle 2"/>
          <p:cNvSpPr>
            <a:spLocks noGrp="1" noChangeArrowheads="1"/>
          </p:cNvSpPr>
          <p:nvPr/>
        </p:nvSpPr>
        <p:spPr bwMode="auto">
          <a:xfrm>
            <a:off x="114299" y="852139"/>
            <a:ext cx="89233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600" b="1">
                <a:latin typeface="Calibri" pitchFamily="34" charset="0"/>
                <a:ea typeface="微软雅黑" pitchFamily="34" charset="-122"/>
              </a:rPr>
              <a:t>关系数据库基础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734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7350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en-US" sz="2800" b="1">
                <a:solidFill>
                  <a:schemeClr val="accent2"/>
                </a:solidFill>
              </a:rPr>
              <a:t>交（</a:t>
            </a:r>
            <a:r>
              <a:rPr lang="en-US" altLang="zh-CN" sz="2800" b="1">
                <a:solidFill>
                  <a:schemeClr val="accent2"/>
                </a:solidFill>
              </a:rPr>
              <a:t>Intersection</a:t>
            </a:r>
            <a:r>
              <a:rPr lang="zh-CN" altLang="en-US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设关系</a:t>
            </a:r>
            <a:r>
              <a:rPr lang="en-US" altLang="zh-CN" sz="2800"/>
              <a:t>R</a:t>
            </a:r>
            <a:r>
              <a:rPr lang="zh-CN" altLang="zh-CN" sz="2800"/>
              <a:t>和关系</a:t>
            </a:r>
            <a:r>
              <a:rPr lang="en-US" altLang="zh-CN" sz="2800"/>
              <a:t>S</a:t>
            </a:r>
            <a:r>
              <a:rPr lang="zh-CN" altLang="zh-CN" sz="2800"/>
              <a:t>具有相同的目</a:t>
            </a:r>
            <a:r>
              <a:rPr lang="en-US" altLang="zh-CN" sz="2800"/>
              <a:t>n</a:t>
            </a:r>
            <a:r>
              <a:rPr lang="zh-CN" altLang="zh-CN" sz="2800"/>
              <a:t>，且相应的属性取自同一个域，则关系</a:t>
            </a:r>
            <a:r>
              <a:rPr lang="en-US" altLang="zh-CN" sz="2800"/>
              <a:t>R</a:t>
            </a:r>
            <a:r>
              <a:rPr lang="zh-CN" altLang="zh-CN" sz="2800"/>
              <a:t>与关系</a:t>
            </a:r>
            <a:r>
              <a:rPr lang="en-US" altLang="zh-CN" sz="2800"/>
              <a:t>S</a:t>
            </a:r>
            <a:r>
              <a:rPr lang="zh-CN" altLang="zh-CN" sz="2800"/>
              <a:t>的交是由既属于</a:t>
            </a:r>
            <a:r>
              <a:rPr lang="en-US" altLang="zh-CN" sz="2800"/>
              <a:t>R</a:t>
            </a:r>
            <a:r>
              <a:rPr lang="zh-CN" altLang="zh-CN" sz="2800"/>
              <a:t>又属于</a:t>
            </a:r>
            <a:r>
              <a:rPr lang="en-US" altLang="zh-CN" sz="2800"/>
              <a:t>S</a:t>
            </a:r>
            <a:r>
              <a:rPr lang="zh-CN" altLang="zh-CN" sz="2800"/>
              <a:t>的元组组成。 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 R</a:t>
            </a:r>
            <a:r>
              <a:rPr lang="zh-CN" altLang="zh-CN" sz="2800"/>
              <a:t>∩</a:t>
            </a:r>
            <a:r>
              <a:rPr lang="en-US" altLang="zh-CN" sz="2800"/>
              <a:t>S={t|t</a:t>
            </a:r>
            <a:r>
              <a:rPr lang="zh-CN" altLang="zh-CN" sz="2800"/>
              <a:t>∈</a:t>
            </a:r>
            <a:r>
              <a:rPr lang="en-US" altLang="zh-CN" sz="2800"/>
              <a:t>R</a:t>
            </a:r>
            <a:r>
              <a:rPr lang="zh-CN" altLang="zh-CN" sz="2800"/>
              <a:t>∧</a:t>
            </a:r>
            <a:r>
              <a:rPr lang="en-US" altLang="zh-CN" sz="2800"/>
              <a:t>t</a:t>
            </a:r>
            <a:r>
              <a:rPr lang="zh-CN" altLang="zh-CN" sz="2800"/>
              <a:t>∈</a:t>
            </a:r>
            <a:r>
              <a:rPr lang="en-US" altLang="zh-CN" sz="2800"/>
              <a:t>S}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关系的交可以用差来表示，即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R</a:t>
            </a:r>
            <a:r>
              <a:rPr lang="zh-CN" altLang="zh-CN" sz="2800"/>
              <a:t>∩</a:t>
            </a:r>
            <a:r>
              <a:rPr lang="en-US" altLang="zh-CN" sz="2800"/>
              <a:t>S=R-(R-S)=S-(S-R)</a:t>
            </a:r>
            <a:r>
              <a:rPr lang="zh-CN" altLang="zh-CN" sz="2800"/>
              <a:t>。</a:t>
            </a:r>
            <a:endParaRPr lang="zh-CN" altLang="en-US" sz="2800"/>
          </a:p>
        </p:txBody>
      </p:sp>
      <p:sp>
        <p:nvSpPr>
          <p:cNvPr id="5735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837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8374" name="Text Box 26"/>
          <p:cNvSpPr txBox="1">
            <a:spLocks noChangeArrowheads="1"/>
          </p:cNvSpPr>
          <p:nvPr/>
        </p:nvSpPr>
        <p:spPr bwMode="auto">
          <a:xfrm>
            <a:off x="293688" y="1124744"/>
            <a:ext cx="864235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2-9</a:t>
            </a:r>
            <a:r>
              <a:rPr lang="zh-CN" altLang="zh-CN" sz="2800" b="1"/>
              <a:t>】</a:t>
            </a:r>
            <a:r>
              <a:rPr lang="zh-CN" altLang="zh-CN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zh-CN" altLang="zh-CN" sz="2800"/>
              <a:t>关系</a:t>
            </a:r>
            <a:r>
              <a:rPr lang="en-US" altLang="zh-CN" sz="2800"/>
              <a:t>S</a:t>
            </a:r>
            <a:r>
              <a:rPr lang="zh-CN" altLang="zh-CN" sz="2800"/>
              <a:t>如</a:t>
            </a:r>
            <a:r>
              <a:rPr lang="zh-CN" altLang="en-US" sz="2800"/>
              <a:t>例</a:t>
            </a:r>
            <a:r>
              <a:rPr lang="en-US" altLang="zh-CN" sz="2800"/>
              <a:t>2-7</a:t>
            </a:r>
            <a:r>
              <a:rPr lang="zh-CN" altLang="zh-CN" sz="2800"/>
              <a:t>所示，请查询年龄为</a:t>
            </a:r>
            <a:r>
              <a:rPr lang="en-US" altLang="zh-CN" sz="2800"/>
              <a:t>19</a:t>
            </a:r>
            <a:r>
              <a:rPr lang="zh-CN" altLang="zh-CN" sz="2800"/>
              <a:t>岁读者的信息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R</a:t>
            </a:r>
            <a:r>
              <a:rPr lang="zh-CN" altLang="zh-CN" sz="2800"/>
              <a:t>∩</a:t>
            </a:r>
            <a:r>
              <a:rPr lang="sq-AL" altLang="zh-CN" sz="2800"/>
              <a:t>S</a:t>
            </a:r>
            <a:endParaRPr lang="zh-CN" altLang="zh-CN" sz="2800"/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5840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0138" y="3716338"/>
          <a:ext cx="6567487" cy="1098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054"/>
                <a:gridCol w="1230500"/>
                <a:gridCol w="1434378"/>
                <a:gridCol w="1025176"/>
                <a:gridCol w="1648379"/>
              </a:tblGrid>
              <a:tr h="366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rno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rgender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rspecialty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366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FR 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  <a:tr h="366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CP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939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9398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⒋笛卡尔积（</a:t>
            </a:r>
            <a:r>
              <a:rPr lang="en-US" altLang="zh-CN" sz="2800" b="1">
                <a:solidFill>
                  <a:schemeClr val="accent2"/>
                </a:solidFill>
              </a:rPr>
              <a:t>Cartesian Product</a:t>
            </a:r>
            <a:r>
              <a:rPr lang="zh-CN" altLang="en-US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/>
              <a:t>两个分别为</a:t>
            </a:r>
            <a:r>
              <a:rPr lang="en-US" altLang="zh-CN" sz="2800"/>
              <a:t>n</a:t>
            </a:r>
            <a:r>
              <a:rPr lang="zh-CN" altLang="zh-CN" sz="2800"/>
              <a:t>目和</a:t>
            </a:r>
            <a:r>
              <a:rPr lang="en-US" altLang="zh-CN" sz="2800"/>
              <a:t>m</a:t>
            </a:r>
            <a:r>
              <a:rPr lang="zh-CN" altLang="zh-CN" sz="2800"/>
              <a:t>目的关系</a:t>
            </a:r>
            <a:r>
              <a:rPr lang="en-US" altLang="zh-CN" sz="2800"/>
              <a:t>R</a:t>
            </a:r>
            <a:r>
              <a:rPr lang="zh-CN" altLang="zh-CN" sz="2800"/>
              <a:t>和</a:t>
            </a:r>
            <a:r>
              <a:rPr lang="en-US" altLang="zh-CN" sz="2800"/>
              <a:t>S</a:t>
            </a:r>
            <a:r>
              <a:rPr lang="zh-CN" altLang="zh-CN" sz="2800"/>
              <a:t>的广义笛卡尔积是一个</a:t>
            </a:r>
            <a:r>
              <a:rPr lang="en-US" altLang="zh-CN" sz="2800"/>
              <a:t>(n+m)</a:t>
            </a:r>
            <a:r>
              <a:rPr lang="zh-CN" altLang="zh-CN" sz="2800"/>
              <a:t>列的元组的集合，元组的前</a:t>
            </a:r>
            <a:r>
              <a:rPr lang="en-US" altLang="zh-CN" sz="2800"/>
              <a:t>n</a:t>
            </a:r>
            <a:r>
              <a:rPr lang="zh-CN" altLang="zh-CN" sz="2800"/>
              <a:t>列来自关系</a:t>
            </a:r>
            <a:r>
              <a:rPr lang="en-US" altLang="zh-CN" sz="2800"/>
              <a:t>R</a:t>
            </a:r>
            <a:r>
              <a:rPr lang="zh-CN" altLang="zh-CN" sz="2800"/>
              <a:t>的一个元组，后</a:t>
            </a:r>
            <a:r>
              <a:rPr lang="en-US" altLang="zh-CN" sz="2800"/>
              <a:t>m</a:t>
            </a:r>
            <a:r>
              <a:rPr lang="zh-CN" altLang="zh-CN" sz="2800"/>
              <a:t>列来自关系</a:t>
            </a:r>
            <a:r>
              <a:rPr lang="en-US" altLang="zh-CN" sz="2800"/>
              <a:t>S</a:t>
            </a:r>
            <a:r>
              <a:rPr lang="zh-CN" altLang="zh-CN" sz="2800"/>
              <a:t>的一个元组。若</a:t>
            </a:r>
            <a:r>
              <a:rPr lang="en-US" altLang="zh-CN" sz="2800"/>
              <a:t>R</a:t>
            </a:r>
            <a:r>
              <a:rPr lang="zh-CN" altLang="zh-CN" sz="2800"/>
              <a:t>有</a:t>
            </a:r>
            <a:r>
              <a:rPr lang="en-US" altLang="zh-CN" sz="2800"/>
              <a:t>k1</a:t>
            </a:r>
            <a:r>
              <a:rPr lang="zh-CN" altLang="zh-CN" sz="2800"/>
              <a:t>个元组，</a:t>
            </a:r>
            <a:r>
              <a:rPr lang="en-US" altLang="zh-CN" sz="2800"/>
              <a:t>S</a:t>
            </a:r>
            <a:r>
              <a:rPr lang="zh-CN" altLang="zh-CN" sz="2800"/>
              <a:t>有</a:t>
            </a:r>
            <a:r>
              <a:rPr lang="en-US" altLang="zh-CN" sz="2800"/>
              <a:t>k2</a:t>
            </a:r>
            <a:r>
              <a:rPr lang="zh-CN" altLang="zh-CN" sz="2800"/>
              <a:t>个元组，则关系</a:t>
            </a:r>
            <a:r>
              <a:rPr lang="en-US" altLang="zh-CN" sz="2800"/>
              <a:t>R</a:t>
            </a:r>
            <a:r>
              <a:rPr lang="zh-CN" altLang="zh-CN" sz="2800"/>
              <a:t>和关系</a:t>
            </a:r>
            <a:r>
              <a:rPr lang="en-US" altLang="zh-CN" sz="2800"/>
              <a:t>S</a:t>
            </a:r>
            <a:r>
              <a:rPr lang="zh-CN" altLang="zh-CN" sz="2800"/>
              <a:t>的广义笛卡尔积有</a:t>
            </a:r>
            <a:r>
              <a:rPr lang="en-US" altLang="zh-CN" sz="2800"/>
              <a:t>k1</a:t>
            </a:r>
            <a:r>
              <a:rPr lang="zh-CN" altLang="zh-CN" sz="2800"/>
              <a:t>×</a:t>
            </a:r>
            <a:r>
              <a:rPr lang="en-US" altLang="zh-CN" sz="2800"/>
              <a:t>k2</a:t>
            </a:r>
            <a:r>
              <a:rPr lang="zh-CN" altLang="zh-CN" sz="2800"/>
              <a:t>个元组。</a:t>
            </a:r>
          </a:p>
          <a:p>
            <a:r>
              <a:rPr lang="en-US" altLang="zh-CN" sz="2800"/>
              <a:t>	R</a:t>
            </a:r>
            <a:r>
              <a:rPr lang="zh-CN" altLang="zh-CN" sz="2800"/>
              <a:t>×</a:t>
            </a:r>
            <a:r>
              <a:rPr lang="en-US" altLang="zh-CN" sz="2800"/>
              <a:t>S={ |t</a:t>
            </a:r>
            <a:r>
              <a:rPr lang="en-US" altLang="zh-CN" sz="2800" baseline="-25000"/>
              <a:t>r</a:t>
            </a:r>
            <a:r>
              <a:rPr lang="zh-CN" altLang="zh-CN" sz="2800"/>
              <a:t>∈</a:t>
            </a:r>
            <a:r>
              <a:rPr lang="en-US" altLang="zh-CN" sz="2800"/>
              <a:t>R</a:t>
            </a:r>
            <a:r>
              <a:rPr lang="zh-CN" altLang="zh-CN" sz="2800"/>
              <a:t>∧</a:t>
            </a:r>
            <a:r>
              <a:rPr lang="en-US" altLang="zh-CN" sz="2800"/>
              <a:t>t</a:t>
            </a:r>
            <a:r>
              <a:rPr lang="en-US" altLang="zh-CN" sz="2800" baseline="-25000"/>
              <a:t>s</a:t>
            </a:r>
            <a:r>
              <a:rPr lang="zh-CN" altLang="zh-CN" sz="2800"/>
              <a:t>∈</a:t>
            </a:r>
            <a:r>
              <a:rPr lang="en-US" altLang="zh-CN" sz="2800"/>
              <a:t>S}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042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0422" name="Text Box 26"/>
          <p:cNvSpPr txBox="1">
            <a:spLocks noChangeArrowheads="1"/>
          </p:cNvSpPr>
          <p:nvPr/>
        </p:nvSpPr>
        <p:spPr bwMode="auto">
          <a:xfrm>
            <a:off x="293688" y="1196752"/>
            <a:ext cx="86423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2-10</a:t>
            </a:r>
            <a:r>
              <a:rPr lang="zh-CN" altLang="zh-CN" sz="2800" b="1"/>
              <a:t>】</a:t>
            </a:r>
            <a:r>
              <a:rPr lang="zh-CN" altLang="zh-CN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zh-CN" altLang="zh-CN" sz="2800"/>
              <a:t>关系</a:t>
            </a:r>
            <a:r>
              <a:rPr lang="en-US" altLang="zh-CN" sz="2800"/>
              <a:t>S</a:t>
            </a:r>
            <a:r>
              <a:rPr lang="zh-CN" altLang="zh-CN" sz="2800"/>
              <a:t>，求</a:t>
            </a:r>
            <a:r>
              <a:rPr lang="en-US" altLang="zh-CN" sz="2800"/>
              <a:t>R</a:t>
            </a:r>
            <a:r>
              <a:rPr lang="zh-CN" altLang="zh-CN" sz="2800"/>
              <a:t>×</a:t>
            </a:r>
            <a:r>
              <a:rPr lang="en-US" altLang="zh-CN" sz="2800"/>
              <a:t>S</a:t>
            </a:r>
            <a:endParaRPr lang="zh-CN" altLang="en-US" sz="2800"/>
          </a:p>
        </p:txBody>
      </p:sp>
      <p:sp>
        <p:nvSpPr>
          <p:cNvPr id="6046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20900" y="2636838"/>
          <a:ext cx="249396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461"/>
                <a:gridCol w="1382502"/>
              </a:tblGrid>
              <a:tr h="36565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  <a:tr h="36565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z</a:t>
                      </a:r>
                      <a:r>
                        <a:rPr lang="en-US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0" marR="68570" marT="0" marB="0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4075" y="4508500"/>
          <a:ext cx="4103688" cy="1463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301"/>
                <a:gridCol w="1294780"/>
                <a:gridCol w="1512607"/>
              </a:tblGrid>
              <a:tr h="365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365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365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365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</a:tbl>
          </a:graphicData>
        </a:graphic>
      </p:graphicFrame>
      <p:sp>
        <p:nvSpPr>
          <p:cNvPr id="60460" name="矩形 3"/>
          <p:cNvSpPr>
            <a:spLocks noChangeArrowheads="1"/>
          </p:cNvSpPr>
          <p:nvPr/>
        </p:nvSpPr>
        <p:spPr bwMode="auto">
          <a:xfrm>
            <a:off x="2089150" y="2225675"/>
            <a:ext cx="741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关系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60461" name="矩形 4"/>
          <p:cNvSpPr>
            <a:spLocks noChangeArrowheads="1"/>
          </p:cNvSpPr>
          <p:nvPr/>
        </p:nvSpPr>
        <p:spPr bwMode="auto">
          <a:xfrm>
            <a:off x="2120900" y="4098925"/>
            <a:ext cx="73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关系</a:t>
            </a:r>
            <a:r>
              <a:rPr lang="en-US" altLang="zh-CN"/>
              <a:t>S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144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1446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        R</a:t>
            </a:r>
            <a:r>
              <a:rPr lang="zh-CN" altLang="zh-CN" sz="2400"/>
              <a:t>×</a:t>
            </a:r>
            <a:r>
              <a:rPr lang="en-US" altLang="zh-CN" sz="2400"/>
              <a:t>S</a:t>
            </a:r>
            <a:r>
              <a:rPr lang="zh-CN" altLang="zh-CN" sz="2400"/>
              <a:t>的结果</a:t>
            </a:r>
            <a:endParaRPr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7975" y="2420938"/>
          <a:ext cx="5689601" cy="2560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980"/>
                <a:gridCol w="992980"/>
                <a:gridCol w="1235128"/>
                <a:gridCol w="1233385"/>
                <a:gridCol w="1235128"/>
              </a:tblGrid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  <a:tr h="3658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246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2470" name="Text Box 26"/>
          <p:cNvSpPr txBox="1">
            <a:spLocks noChangeArrowheads="1"/>
          </p:cNvSpPr>
          <p:nvPr/>
        </p:nvSpPr>
        <p:spPr bwMode="auto">
          <a:xfrm>
            <a:off x="323528" y="1412776"/>
            <a:ext cx="864235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zh-CN" sz="2800" b="1">
                <a:solidFill>
                  <a:schemeClr val="accent2"/>
                </a:solidFill>
              </a:rPr>
              <a:t>选择（</a:t>
            </a:r>
            <a:r>
              <a:rPr lang="en-US" altLang="zh-CN" sz="2800" b="1">
                <a:solidFill>
                  <a:schemeClr val="accent2"/>
                </a:solidFill>
              </a:rPr>
              <a:t>Selection</a:t>
            </a:r>
            <a:r>
              <a:rPr lang="zh-CN" altLang="zh-CN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选择又称为限制（</a:t>
            </a:r>
            <a:r>
              <a:rPr lang="en-US" altLang="zh-CN" sz="2800"/>
              <a:t>Restriction</a:t>
            </a:r>
            <a:r>
              <a:rPr lang="zh-CN" altLang="zh-CN" sz="2800"/>
              <a:t>）。用于选取某个关系中满足给定条件的元组</a:t>
            </a:r>
            <a:r>
              <a:rPr lang="zh-CN" altLang="en-US" sz="2800"/>
              <a:t>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(R) = {t|t</a:t>
            </a:r>
            <a:r>
              <a:rPr lang="zh-CN" altLang="zh-CN" sz="2800"/>
              <a:t>∈</a:t>
            </a:r>
            <a:r>
              <a:rPr lang="en-US" altLang="zh-CN" sz="2800"/>
              <a:t>R </a:t>
            </a:r>
            <a:r>
              <a:rPr lang="zh-CN" altLang="zh-CN" sz="2800"/>
              <a:t>∧</a:t>
            </a:r>
            <a:r>
              <a:rPr lang="en-US" altLang="zh-CN" sz="2800"/>
              <a:t> F(t)='</a:t>
            </a:r>
            <a:r>
              <a:rPr lang="zh-CN" altLang="zh-CN" sz="2800"/>
              <a:t>真</a:t>
            </a:r>
            <a:r>
              <a:rPr lang="en-US" altLang="zh-CN" sz="2800"/>
              <a:t>'}</a:t>
            </a:r>
          </a:p>
          <a:p>
            <a:endParaRPr lang="en-US" altLang="zh-CN" sz="2800"/>
          </a:p>
          <a:p>
            <a:r>
              <a:rPr lang="zh-CN" altLang="zh-CN" sz="2800"/>
              <a:t>σ为选择运算符，</a:t>
            </a:r>
            <a:r>
              <a:rPr lang="en-US" altLang="zh-CN" sz="2800"/>
              <a:t>F</a:t>
            </a:r>
            <a:r>
              <a:rPr lang="zh-CN" altLang="zh-CN" sz="2800"/>
              <a:t>为选择条件。</a:t>
            </a:r>
          </a:p>
          <a:p>
            <a:r>
              <a:rPr lang="en-US" altLang="zh-CN" sz="2800"/>
              <a:t>F</a:t>
            </a:r>
            <a:r>
              <a:rPr lang="zh-CN" altLang="zh-CN" sz="2800"/>
              <a:t>是一个逻辑表达式，可用</a:t>
            </a:r>
            <a:r>
              <a:rPr lang="en-US" altLang="zh-CN" sz="2800"/>
              <a:t>A θ B</a:t>
            </a:r>
            <a:r>
              <a:rPr lang="zh-CN" altLang="zh-CN" sz="2800"/>
              <a:t>来表示。</a:t>
            </a:r>
            <a:endParaRPr lang="zh-CN" altLang="en-US" sz="2800"/>
          </a:p>
        </p:txBody>
      </p:sp>
      <p:sp>
        <p:nvSpPr>
          <p:cNvPr id="6247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矩形 68"/>
          <p:cNvSpPr>
            <a:spLocks noChangeArrowheads="1"/>
          </p:cNvSpPr>
          <p:nvPr/>
        </p:nvSpPr>
        <p:spPr bwMode="auto">
          <a:xfrm>
            <a:off x="355200" y="772599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2.2.2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专门的关系运算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349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3494" name="Text Box 26"/>
          <p:cNvSpPr txBox="1">
            <a:spLocks noChangeArrowheads="1"/>
          </p:cNvSpPr>
          <p:nvPr/>
        </p:nvSpPr>
        <p:spPr bwMode="auto">
          <a:xfrm>
            <a:off x="323528" y="1052736"/>
            <a:ext cx="8642350" cy="289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2-11</a:t>
            </a:r>
            <a:r>
              <a:rPr lang="zh-CN" altLang="zh-CN" sz="2800" b="1"/>
              <a:t>】</a:t>
            </a:r>
            <a:r>
              <a:rPr lang="zh-CN" altLang="zh-CN" sz="2800"/>
              <a:t>显示计算机专业全体读者的信息</a:t>
            </a:r>
            <a:endParaRPr lang="en-US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rspecialty='CP' </a:t>
            </a:r>
            <a:r>
              <a:rPr lang="en-US" altLang="zh-CN" sz="2800"/>
              <a:t>(reader)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5='CP' </a:t>
            </a:r>
            <a:r>
              <a:rPr lang="en-US" altLang="zh-CN" sz="2800"/>
              <a:t>(reader)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63517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6463" y="4221163"/>
          <a:ext cx="74168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101"/>
                <a:gridCol w="1346205"/>
                <a:gridCol w="1572684"/>
                <a:gridCol w="1121311"/>
                <a:gridCol w="1805499"/>
              </a:tblGrid>
              <a:tr h="365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rno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rgender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rspecialty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1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14001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CP                  </a:t>
                      </a:r>
                      <a:endParaRPr lang="zh-CN" sz="2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CP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451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4518" name="Text Box 26"/>
          <p:cNvSpPr txBox="1">
            <a:spLocks noChangeArrowheads="1"/>
          </p:cNvSpPr>
          <p:nvPr/>
        </p:nvSpPr>
        <p:spPr bwMode="auto">
          <a:xfrm>
            <a:off x="251520" y="1052736"/>
            <a:ext cx="8642350" cy="289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2-12</a:t>
            </a:r>
            <a:r>
              <a:rPr lang="zh-CN" altLang="zh-CN" sz="2800" b="1"/>
              <a:t>】</a:t>
            </a:r>
            <a:r>
              <a:rPr lang="zh-CN" altLang="zh-CN" sz="2800"/>
              <a:t>显示年龄在</a:t>
            </a:r>
            <a:r>
              <a:rPr lang="en-US" altLang="zh-CN" sz="2800"/>
              <a:t>19</a:t>
            </a:r>
            <a:r>
              <a:rPr lang="zh-CN" altLang="zh-CN" sz="2800"/>
              <a:t>岁以下的读者信息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rage&lt;19 </a:t>
            </a:r>
            <a:r>
              <a:rPr lang="en-US" altLang="zh-CN" sz="2800"/>
              <a:t>(reader)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4&lt;19 </a:t>
            </a:r>
            <a:r>
              <a:rPr lang="en-US" altLang="zh-CN" sz="2800"/>
              <a:t>(reader)</a:t>
            </a:r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6454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63" y="4292600"/>
          <a:ext cx="7029450" cy="109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049"/>
                <a:gridCol w="1275898"/>
                <a:gridCol w="1490550"/>
                <a:gridCol w="1062748"/>
                <a:gridCol w="1711205"/>
              </a:tblGrid>
              <a:tr h="366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rno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rgender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rspecialty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</a:tr>
              <a:tr h="732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14001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赵文娟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CP                  </a:t>
                      </a:r>
                      <a:endParaRPr lang="zh-CN" sz="2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    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554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5542" name="Text Box 26"/>
          <p:cNvSpPr txBox="1">
            <a:spLocks noChangeArrowheads="1"/>
          </p:cNvSpPr>
          <p:nvPr/>
        </p:nvSpPr>
        <p:spPr bwMode="auto">
          <a:xfrm>
            <a:off x="251520" y="1412776"/>
            <a:ext cx="864235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投影（</a:t>
            </a:r>
            <a:r>
              <a:rPr lang="en-US" altLang="zh-CN" sz="2800" b="1">
                <a:solidFill>
                  <a:schemeClr val="accent2"/>
                </a:solidFill>
              </a:rPr>
              <a:t>Projection</a:t>
            </a:r>
            <a:r>
              <a:rPr lang="zh-CN" altLang="zh-CN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/>
              <a:t>投影运算用于从某个关系中选取若干属性列组成新的关系，并重新安排列的顺序。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</a:t>
            </a:r>
            <a:r>
              <a:rPr lang="en-US" altLang="zh-CN" sz="2800"/>
              <a:t>(R) = { t[A] | t</a:t>
            </a:r>
            <a:r>
              <a:rPr lang="zh-CN" altLang="zh-CN" sz="2800"/>
              <a:t>∈</a:t>
            </a:r>
            <a:r>
              <a:rPr lang="en-US" altLang="zh-CN" sz="2800"/>
              <a:t>R }</a:t>
            </a:r>
          </a:p>
          <a:p>
            <a:endParaRPr lang="zh-CN" altLang="zh-CN" sz="2800"/>
          </a:p>
          <a:p>
            <a:r>
              <a:rPr lang="en-US" altLang="zh-CN" sz="2800"/>
              <a:t>A</a:t>
            </a:r>
            <a:r>
              <a:rPr lang="zh-CN" altLang="zh-CN" sz="2800"/>
              <a:t>为关系</a:t>
            </a:r>
            <a:r>
              <a:rPr lang="en-US" altLang="zh-CN" sz="2800"/>
              <a:t>R</a:t>
            </a:r>
            <a:r>
              <a:rPr lang="zh-CN" altLang="zh-CN" sz="2800"/>
              <a:t>中的属性组，</a:t>
            </a:r>
            <a:r>
              <a:rPr lang="en-US" altLang="zh-CN" sz="2800"/>
              <a:t>t[A]</a:t>
            </a:r>
            <a:r>
              <a:rPr lang="zh-CN" altLang="zh-CN" sz="2800"/>
              <a:t>表示元组</a:t>
            </a:r>
            <a:r>
              <a:rPr lang="en-US" altLang="zh-CN" sz="2800"/>
              <a:t>t</a:t>
            </a:r>
            <a:r>
              <a:rPr lang="zh-CN" altLang="zh-CN" sz="2800"/>
              <a:t>在属性组</a:t>
            </a:r>
            <a:r>
              <a:rPr lang="en-US" altLang="zh-CN" sz="2800"/>
              <a:t>A</a:t>
            </a:r>
            <a:r>
              <a:rPr lang="zh-CN" altLang="zh-CN" sz="2800"/>
              <a:t>上的分量。</a:t>
            </a:r>
            <a:endParaRPr lang="zh-CN" altLang="en-US" sz="2800"/>
          </a:p>
        </p:txBody>
      </p:sp>
      <p:sp>
        <p:nvSpPr>
          <p:cNvPr id="6554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656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6566" name="Text Box 26"/>
          <p:cNvSpPr txBox="1">
            <a:spLocks noChangeArrowheads="1"/>
          </p:cNvSpPr>
          <p:nvPr/>
        </p:nvSpPr>
        <p:spPr bwMode="auto">
          <a:xfrm>
            <a:off x="251520" y="980728"/>
            <a:ext cx="864235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2-14</a:t>
            </a:r>
            <a:r>
              <a:rPr lang="zh-CN" altLang="zh-CN" sz="2800" b="1"/>
              <a:t>】</a:t>
            </a:r>
            <a:r>
              <a:rPr lang="zh-CN" altLang="zh-CN" sz="2800"/>
              <a:t>查询所有读者的姓名</a:t>
            </a:r>
            <a:endParaRPr lang="en-US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rname</a:t>
            </a:r>
            <a:r>
              <a:rPr lang="en-US" altLang="zh-CN" sz="2800"/>
              <a:t>(reader)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2</a:t>
            </a:r>
            <a:r>
              <a:rPr lang="en-US" altLang="zh-CN" sz="2800"/>
              <a:t>(reader)</a:t>
            </a:r>
            <a:endParaRPr lang="zh-CN" altLang="zh-CN" sz="2800"/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6658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25650" y="3860800"/>
          <a:ext cx="2451100" cy="227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1100"/>
              </a:tblGrid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王军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  <a:tr h="379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赵文娟</a:t>
                      </a:r>
                      <a:r>
                        <a:rPr lang="en-US" sz="2400" kern="100" dirty="0">
                          <a:effectLst/>
                        </a:rPr>
                        <a:t>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461" marR="136461" marT="6980" marB="698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2"/>
          <p:cNvSpPr>
            <a:spLocks noGrp="1" noChangeArrowheads="1"/>
          </p:cNvSpPr>
          <p:nvPr/>
        </p:nvSpPr>
        <p:spPr bwMode="auto">
          <a:xfrm>
            <a:off x="114299" y="852139"/>
            <a:ext cx="89233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600" b="1">
                <a:latin typeface="Arial" pitchFamily="34" charset="0"/>
                <a:ea typeface="微软雅黑" pitchFamily="34" charset="-122"/>
              </a:rPr>
              <a:t>本章内容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34011895"/>
              </p:ext>
            </p:extLst>
          </p:nvPr>
        </p:nvGraphicFramePr>
        <p:xfrm>
          <a:off x="3275856" y="2204864"/>
          <a:ext cx="2866058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5344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758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7590" name="Text Box 26"/>
          <p:cNvSpPr txBox="1">
            <a:spLocks noChangeArrowheads="1"/>
          </p:cNvSpPr>
          <p:nvPr/>
        </p:nvSpPr>
        <p:spPr bwMode="auto">
          <a:xfrm>
            <a:off x="293688" y="980728"/>
            <a:ext cx="864235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2-17</a:t>
            </a:r>
            <a:r>
              <a:rPr lang="zh-CN" altLang="zh-CN" sz="2800" b="1"/>
              <a:t>】</a:t>
            </a:r>
            <a:r>
              <a:rPr lang="zh-CN" altLang="zh-CN" sz="2800"/>
              <a:t>查询年龄在</a:t>
            </a:r>
            <a:r>
              <a:rPr lang="en-US" altLang="zh-CN" sz="2800"/>
              <a:t>17~19</a:t>
            </a:r>
            <a:r>
              <a:rPr lang="zh-CN" altLang="zh-CN" sz="2800"/>
              <a:t>岁之间的的读者姓名和专业</a:t>
            </a:r>
            <a:endParaRPr lang="en-US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rname, rspecialty</a:t>
            </a:r>
            <a:r>
              <a:rPr lang="en-US" altLang="zh-CN" sz="2800"/>
              <a:t>(</a:t>
            </a:r>
            <a:r>
              <a:rPr lang="zh-CN" altLang="zh-CN" sz="2800"/>
              <a:t>σ</a:t>
            </a:r>
            <a:r>
              <a:rPr lang="sq-AL" altLang="zh-CN" sz="2800" baseline="-25000"/>
              <a:t>rage&gt;=17 </a:t>
            </a:r>
            <a:r>
              <a:rPr lang="zh-CN" altLang="zh-CN" sz="2800" baseline="-25000"/>
              <a:t>∧ </a:t>
            </a:r>
            <a:r>
              <a:rPr lang="sq-AL" altLang="zh-CN" sz="2800" baseline="-25000"/>
              <a:t>rage&lt;=19 </a:t>
            </a:r>
            <a:r>
              <a:rPr lang="en-US" altLang="zh-CN" sz="2800"/>
              <a:t>(reader))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2, 5</a:t>
            </a:r>
            <a:r>
              <a:rPr lang="en-US" altLang="zh-CN" sz="2800"/>
              <a:t>(</a:t>
            </a:r>
            <a:r>
              <a:rPr lang="zh-CN" altLang="zh-CN" sz="2800"/>
              <a:t>σ</a:t>
            </a:r>
            <a:r>
              <a:rPr lang="sq-AL" altLang="zh-CN" sz="2800" baseline="-25000"/>
              <a:t>4&gt;=17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4&lt;=19 </a:t>
            </a:r>
            <a:r>
              <a:rPr lang="en-US" altLang="zh-CN" sz="2800"/>
              <a:t>(reader))</a:t>
            </a:r>
            <a:endParaRPr lang="zh-CN" altLang="zh-CN" sz="2800"/>
          </a:p>
          <a:p>
            <a:r>
              <a:rPr lang="zh-CN" altLang="zh-CN" sz="2800"/>
              <a:t>查询结果：</a:t>
            </a:r>
            <a:endParaRPr lang="zh-CN" altLang="en-US" sz="2800"/>
          </a:p>
        </p:txBody>
      </p:sp>
      <p:sp>
        <p:nvSpPr>
          <p:cNvPr id="6761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02501"/>
              </p:ext>
            </p:extLst>
          </p:nvPr>
        </p:nvGraphicFramePr>
        <p:xfrm>
          <a:off x="1763713" y="4338662"/>
          <a:ext cx="3889376" cy="1898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88"/>
                <a:gridCol w="1944688"/>
              </a:tblGrid>
              <a:tr h="307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rspecialty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张玲</a:t>
                      </a:r>
                      <a:r>
                        <a:rPr lang="en-US" sz="2400" kern="100">
                          <a:effectLst/>
                        </a:rPr>
                        <a:t>  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FR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李建国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赵文娟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5" marR="136535" marT="6985" marB="6985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861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8614" name="Text Box 26"/>
          <p:cNvSpPr txBox="1">
            <a:spLocks noChangeArrowheads="1"/>
          </p:cNvSpPr>
          <p:nvPr/>
        </p:nvSpPr>
        <p:spPr bwMode="auto">
          <a:xfrm>
            <a:off x="179512" y="302359"/>
            <a:ext cx="8642350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B0F0"/>
                </a:solidFill>
              </a:rPr>
              <a:t>3.</a:t>
            </a:r>
            <a:r>
              <a:rPr lang="zh-CN" altLang="zh-CN" sz="2800" b="1">
                <a:solidFill>
                  <a:srgbClr val="00B0F0"/>
                </a:solidFill>
              </a:rPr>
              <a:t>连接（</a:t>
            </a:r>
            <a:r>
              <a:rPr lang="en-US" altLang="zh-CN" sz="2800" b="1">
                <a:solidFill>
                  <a:srgbClr val="00B0F0"/>
                </a:solidFill>
              </a:rPr>
              <a:t>Join</a:t>
            </a:r>
            <a:r>
              <a:rPr lang="zh-CN" altLang="zh-CN" sz="2800" b="1">
                <a:solidFill>
                  <a:srgbClr val="00B0F0"/>
                </a:solidFill>
              </a:rPr>
              <a:t>）</a:t>
            </a:r>
            <a:endParaRPr lang="en-US" altLang="zh-CN" sz="2800" b="1">
              <a:solidFill>
                <a:srgbClr val="00B0F0"/>
              </a:solidFill>
            </a:endParaRPr>
          </a:p>
          <a:p>
            <a:r>
              <a:rPr lang="zh-CN" altLang="zh-CN" sz="2800"/>
              <a:t>连接</a:t>
            </a:r>
            <a:r>
              <a:rPr lang="en-US" altLang="zh-CN" sz="2800" smtClean="0"/>
              <a:t>(</a:t>
            </a:r>
            <a:r>
              <a:rPr lang="zh-CN" altLang="zh-CN" sz="2800" smtClean="0"/>
              <a:t>θ</a:t>
            </a:r>
            <a:r>
              <a:rPr lang="zh-CN" altLang="zh-CN" sz="2800"/>
              <a:t>连接</a:t>
            </a:r>
            <a:r>
              <a:rPr lang="en-US" altLang="zh-CN" sz="2800"/>
              <a:t>)</a:t>
            </a:r>
            <a:r>
              <a:rPr lang="zh-CN" altLang="zh-CN" sz="2800"/>
              <a:t>是从两个关系的笛卡尔积中选取属性间满足一定条件的元组。</a:t>
            </a:r>
          </a:p>
          <a:p>
            <a:r>
              <a:rPr lang="en-US" altLang="zh-CN" sz="2800"/>
              <a:t>	 R    S = {  | t</a:t>
            </a:r>
            <a:r>
              <a:rPr lang="en-US" altLang="zh-CN" sz="2800" baseline="-25000"/>
              <a:t>r</a:t>
            </a:r>
            <a:r>
              <a:rPr lang="zh-CN" altLang="zh-CN" sz="2800"/>
              <a:t>∈</a:t>
            </a:r>
            <a:r>
              <a:rPr lang="en-US" altLang="zh-CN" sz="2800"/>
              <a:t>R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s</a:t>
            </a:r>
            <a:r>
              <a:rPr lang="zh-CN" altLang="zh-CN" sz="2800"/>
              <a:t>∈</a:t>
            </a:r>
            <a:r>
              <a:rPr lang="en-US" altLang="zh-CN" sz="2800"/>
              <a:t>S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en-US" altLang="zh-CN" sz="2800"/>
              <a:t>[A] θ t</a:t>
            </a:r>
            <a:r>
              <a:rPr lang="en-US" altLang="zh-CN" sz="2800" baseline="-25000"/>
              <a:t>s</a:t>
            </a:r>
            <a:r>
              <a:rPr lang="en-US" altLang="zh-CN" sz="2800"/>
              <a:t>[B] }</a:t>
            </a:r>
            <a:endParaRPr lang="zh-CN" altLang="zh-CN" sz="2800"/>
          </a:p>
          <a:p>
            <a:r>
              <a:rPr lang="en-US" altLang="zh-CN" sz="2800"/>
              <a:t>A</a:t>
            </a:r>
            <a:r>
              <a:rPr lang="zh-CN" altLang="zh-CN" sz="2800"/>
              <a:t>和</a:t>
            </a:r>
            <a:r>
              <a:rPr lang="en-US" altLang="zh-CN" sz="2800"/>
              <a:t>B</a:t>
            </a:r>
            <a:r>
              <a:rPr lang="zh-CN" altLang="zh-CN" sz="2800"/>
              <a:t>为</a:t>
            </a:r>
            <a:r>
              <a:rPr lang="en-US" altLang="zh-CN" sz="2800"/>
              <a:t>R</a:t>
            </a:r>
            <a:r>
              <a:rPr lang="zh-CN" altLang="zh-CN" sz="2800"/>
              <a:t>和</a:t>
            </a:r>
            <a:r>
              <a:rPr lang="en-US" altLang="zh-CN" sz="2800"/>
              <a:t>S</a:t>
            </a:r>
            <a:r>
              <a:rPr lang="zh-CN" altLang="zh-CN" sz="2800"/>
              <a:t>上度数相等且可比的属性组，θ为比较运算符。</a:t>
            </a:r>
            <a:endParaRPr lang="en-US" altLang="zh-CN" sz="2800"/>
          </a:p>
          <a:p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zh-CN" sz="2800" b="1">
                <a:solidFill>
                  <a:srgbClr val="C00000"/>
                </a:solidFill>
              </a:rPr>
              <a:t>等值连接</a:t>
            </a:r>
          </a:p>
          <a:p>
            <a:r>
              <a:rPr lang="zh-CN" altLang="zh-CN" sz="2800"/>
              <a:t>θ为“</a:t>
            </a:r>
            <a:r>
              <a:rPr lang="en-US" altLang="zh-CN" sz="2800"/>
              <a:t>=</a:t>
            </a:r>
            <a:r>
              <a:rPr lang="zh-CN" altLang="zh-CN" sz="2800"/>
              <a:t>”的连接运算称为等值连接。从关系</a:t>
            </a:r>
            <a:r>
              <a:rPr lang="en-US" altLang="zh-CN" sz="2800"/>
              <a:t>R</a:t>
            </a:r>
            <a:r>
              <a:rPr lang="zh-CN" altLang="zh-CN" sz="2800"/>
              <a:t>与</a:t>
            </a:r>
            <a:r>
              <a:rPr lang="en-US" altLang="zh-CN" sz="2800"/>
              <a:t>S</a:t>
            </a:r>
            <a:r>
              <a:rPr lang="zh-CN" altLang="zh-CN" sz="2800"/>
              <a:t>的笛卡尔积中选取</a:t>
            </a:r>
            <a:r>
              <a:rPr lang="en-US" altLang="zh-CN" sz="2800"/>
              <a:t>A</a:t>
            </a:r>
            <a:r>
              <a:rPr lang="zh-CN" altLang="zh-CN" sz="2800"/>
              <a:t>、</a:t>
            </a:r>
            <a:r>
              <a:rPr lang="en-US" altLang="zh-CN" sz="2800"/>
              <a:t>B</a:t>
            </a:r>
            <a:r>
              <a:rPr lang="zh-CN" altLang="zh-CN" sz="2800"/>
              <a:t>属性值相等的元组。</a:t>
            </a:r>
          </a:p>
          <a:p>
            <a:r>
              <a:rPr lang="en-US" altLang="zh-CN" sz="2800"/>
              <a:t>	 R      S = {  | t</a:t>
            </a:r>
            <a:r>
              <a:rPr lang="en-US" altLang="zh-CN" sz="2800" baseline="-25000"/>
              <a:t>r</a:t>
            </a:r>
            <a:r>
              <a:rPr lang="zh-CN" altLang="zh-CN" sz="2800"/>
              <a:t>∈</a:t>
            </a:r>
            <a:r>
              <a:rPr lang="en-US" altLang="zh-CN" sz="2800"/>
              <a:t>R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s</a:t>
            </a:r>
            <a:r>
              <a:rPr lang="zh-CN" altLang="zh-CN" sz="2800"/>
              <a:t>∈</a:t>
            </a:r>
            <a:r>
              <a:rPr lang="en-US" altLang="zh-CN" sz="2800"/>
              <a:t>S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en-US" altLang="zh-CN" sz="2800"/>
              <a:t>[A] = t</a:t>
            </a:r>
            <a:r>
              <a:rPr lang="en-US" altLang="zh-CN" sz="2800" baseline="-25000"/>
              <a:t>s</a:t>
            </a:r>
            <a:r>
              <a:rPr lang="en-US" altLang="zh-CN" sz="2800"/>
              <a:t>[B] }</a:t>
            </a:r>
          </a:p>
          <a:p>
            <a:r>
              <a:rPr lang="en-US" altLang="zh-CN" sz="2800" b="1">
                <a:solidFill>
                  <a:srgbClr val="C00000"/>
                </a:solidFill>
              </a:rPr>
              <a:t>(2)</a:t>
            </a:r>
            <a:r>
              <a:rPr lang="zh-CN" altLang="zh-CN" sz="2800" b="1">
                <a:solidFill>
                  <a:srgbClr val="C00000"/>
                </a:solidFill>
              </a:rPr>
              <a:t>自然连接</a:t>
            </a:r>
          </a:p>
          <a:p>
            <a:r>
              <a:rPr lang="zh-CN" altLang="zh-CN" sz="2800" smtClean="0"/>
              <a:t>在</a:t>
            </a:r>
            <a:r>
              <a:rPr lang="zh-CN" altLang="zh-CN" sz="2800"/>
              <a:t>等值连接基础上，去掉重复的属性列而形</a:t>
            </a:r>
            <a:r>
              <a:rPr lang="zh-CN" altLang="zh-CN" sz="2800" smtClean="0"/>
              <a:t>成。</a:t>
            </a:r>
            <a:r>
              <a:rPr lang="zh-CN" altLang="zh-CN" sz="2800"/>
              <a:t>它要求两个关系中进行比较的分量必须是相同的属性组。</a:t>
            </a:r>
          </a:p>
          <a:p>
            <a:r>
              <a:rPr lang="en-US" altLang="zh-CN" sz="2800"/>
              <a:t>	 R      S = {  | t</a:t>
            </a:r>
            <a:r>
              <a:rPr lang="en-US" altLang="zh-CN" sz="2800" baseline="-25000"/>
              <a:t>r</a:t>
            </a:r>
            <a:r>
              <a:rPr lang="zh-CN" altLang="zh-CN" sz="2800"/>
              <a:t>∈</a:t>
            </a:r>
            <a:r>
              <a:rPr lang="en-US" altLang="zh-CN" sz="2800"/>
              <a:t>R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s</a:t>
            </a:r>
            <a:r>
              <a:rPr lang="zh-CN" altLang="zh-CN" sz="2800"/>
              <a:t>∈</a:t>
            </a:r>
            <a:r>
              <a:rPr lang="en-US" altLang="zh-CN" sz="2800"/>
              <a:t>S </a:t>
            </a:r>
            <a:r>
              <a:rPr lang="zh-CN" altLang="zh-CN" sz="2800"/>
              <a:t>∧ 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en-US" altLang="zh-CN" sz="2800"/>
              <a:t>[A] = t</a:t>
            </a:r>
            <a:r>
              <a:rPr lang="en-US" altLang="zh-CN" sz="2800" baseline="-25000"/>
              <a:t>s</a:t>
            </a:r>
            <a:r>
              <a:rPr lang="en-US" altLang="zh-CN" sz="2800"/>
              <a:t>[B] }</a:t>
            </a:r>
            <a:endParaRPr lang="zh-CN" altLang="en-US" sz="2800"/>
          </a:p>
        </p:txBody>
      </p:sp>
      <p:sp>
        <p:nvSpPr>
          <p:cNvPr id="6862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8616" name="AutoShape 5"/>
          <p:cNvSpPr>
            <a:spLocks noChangeArrowheads="1"/>
          </p:cNvSpPr>
          <p:nvPr/>
        </p:nvSpPr>
        <p:spPr bwMode="auto">
          <a:xfrm rot="5400000" flipV="1">
            <a:off x="1636712" y="1676400"/>
            <a:ext cx="117475" cy="28892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7" name="AutoShape 5"/>
          <p:cNvSpPr>
            <a:spLocks noChangeArrowheads="1"/>
          </p:cNvSpPr>
          <p:nvPr/>
        </p:nvSpPr>
        <p:spPr bwMode="auto">
          <a:xfrm rot="5400000" flipV="1">
            <a:off x="1779588" y="4135363"/>
            <a:ext cx="117475" cy="28892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8" name="AutoShape 5"/>
          <p:cNvSpPr>
            <a:spLocks noChangeArrowheads="1"/>
          </p:cNvSpPr>
          <p:nvPr/>
        </p:nvSpPr>
        <p:spPr bwMode="auto">
          <a:xfrm rot="5400000" flipV="1">
            <a:off x="1779588" y="5935663"/>
            <a:ext cx="117475" cy="28892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86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149080"/>
            <a:ext cx="43021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963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9638" name="Text Box 26"/>
          <p:cNvSpPr txBox="1">
            <a:spLocks noChangeArrowheads="1"/>
          </p:cNvSpPr>
          <p:nvPr/>
        </p:nvSpPr>
        <p:spPr bwMode="auto">
          <a:xfrm>
            <a:off x="293688" y="1124744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2-18</a:t>
            </a:r>
            <a:r>
              <a:rPr lang="zh-CN" altLang="zh-CN" sz="2800" b="1"/>
              <a:t>】</a:t>
            </a:r>
            <a:r>
              <a:rPr lang="zh-CN" altLang="zh-CN" sz="2800"/>
              <a:t>查询每个读者及其所借图书情况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en-US" altLang="zh-CN" sz="2800"/>
              <a:t>reader           borrow</a:t>
            </a:r>
            <a:endParaRPr lang="zh-CN" altLang="en-US" sz="2800"/>
          </a:p>
        </p:txBody>
      </p:sp>
      <p:sp>
        <p:nvSpPr>
          <p:cNvPr id="69744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9640" name="AutoShape 5"/>
          <p:cNvSpPr>
            <a:spLocks noChangeArrowheads="1"/>
          </p:cNvSpPr>
          <p:nvPr/>
        </p:nvSpPr>
        <p:spPr bwMode="auto">
          <a:xfrm rot="5400000" flipV="1">
            <a:off x="2603500" y="2168525"/>
            <a:ext cx="117475" cy="28892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96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204864"/>
            <a:ext cx="219514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62434"/>
              </p:ext>
            </p:extLst>
          </p:nvPr>
        </p:nvGraphicFramePr>
        <p:xfrm>
          <a:off x="207962" y="3429000"/>
          <a:ext cx="8756526" cy="224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287"/>
                <a:gridCol w="851633"/>
                <a:gridCol w="709059"/>
                <a:gridCol w="628400"/>
                <a:gridCol w="719470"/>
                <a:gridCol w="861630"/>
                <a:gridCol w="1216492"/>
                <a:gridCol w="1146806"/>
                <a:gridCol w="1080120"/>
                <a:gridCol w="691629"/>
              </a:tblGrid>
              <a:tr h="353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reader.rno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rname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rgender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rage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rspecialty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borrow.rno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bisbn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startdate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enddate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fine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14001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王建立</a:t>
                      </a:r>
                      <a:r>
                        <a:rPr lang="en-US" sz="1400" kern="100">
                          <a:effectLst/>
                        </a:rPr>
                        <a:t>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  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302-00860-4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2013-08-06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王建立</a:t>
                      </a:r>
                      <a:r>
                        <a:rPr lang="en-US" sz="1400" kern="100" dirty="0">
                          <a:effectLst/>
                        </a:rPr>
                        <a:t>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  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302-02368-5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2013-03-10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2013-06-15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王建立</a:t>
                      </a:r>
                      <a:r>
                        <a:rPr lang="en-US" sz="1400" kern="100">
                          <a:effectLst/>
                        </a:rPr>
                        <a:t>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302-03314-5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2013-03-10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2013-07-12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王军</a:t>
                      </a:r>
                      <a:r>
                        <a:rPr lang="en-US" sz="1400" kern="100">
                          <a:effectLst/>
                        </a:rPr>
                        <a:t>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IF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14003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04-012955-7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2013-10-07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2013-12-20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3.50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李建国</a:t>
                      </a:r>
                      <a:r>
                        <a:rPr lang="en-US" sz="1400" kern="100">
                          <a:effectLst/>
                        </a:rPr>
                        <a:t>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  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14004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302-00860-4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2013-01-09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2013-03-09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李建国</a:t>
                      </a:r>
                      <a:r>
                        <a:rPr lang="en-US" sz="1400" kern="100">
                          <a:effectLst/>
                        </a:rPr>
                        <a:t>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  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302-03314-5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2013-05-09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赵文娟</a:t>
                      </a:r>
                      <a:r>
                        <a:rPr lang="en-US" sz="1400" kern="100">
                          <a:effectLst/>
                        </a:rPr>
                        <a:t>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女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                 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14005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302-00860-4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2013-06-18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2013-07-10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13" marR="136513" marT="6985" marB="698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066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0662" name="Text Box 26"/>
          <p:cNvSpPr txBox="1">
            <a:spLocks noChangeArrowheads="1"/>
          </p:cNvSpPr>
          <p:nvPr/>
        </p:nvSpPr>
        <p:spPr bwMode="auto">
          <a:xfrm>
            <a:off x="293688" y="1196752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2-1</a:t>
            </a:r>
            <a:r>
              <a:rPr lang="en-US" altLang="zh-CN" sz="2800" b="1"/>
              <a:t>9</a:t>
            </a:r>
            <a:r>
              <a:rPr lang="zh-CN" altLang="zh-CN" sz="2800" b="1"/>
              <a:t>】</a:t>
            </a:r>
            <a:r>
              <a:rPr lang="zh-CN" altLang="zh-CN" sz="2800"/>
              <a:t>查询每个读者及其所借图书情况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en-US" altLang="zh-CN" sz="2800"/>
              <a:t>reader           borrow</a:t>
            </a:r>
            <a:endParaRPr lang="zh-CN" altLang="en-US" sz="2800"/>
          </a:p>
        </p:txBody>
      </p:sp>
      <p:sp>
        <p:nvSpPr>
          <p:cNvPr id="70758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0664" name="AutoShape 5"/>
          <p:cNvSpPr>
            <a:spLocks noChangeArrowheads="1"/>
          </p:cNvSpPr>
          <p:nvPr/>
        </p:nvSpPr>
        <p:spPr bwMode="auto">
          <a:xfrm rot="5400000" flipV="1">
            <a:off x="2603500" y="2168525"/>
            <a:ext cx="117475" cy="28892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813" y="2997200"/>
          <a:ext cx="8785226" cy="2306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04"/>
                <a:gridCol w="1036418"/>
                <a:gridCol w="811311"/>
                <a:gridCol w="674982"/>
                <a:gridCol w="811311"/>
                <a:gridCol w="1351864"/>
                <a:gridCol w="1298964"/>
                <a:gridCol w="1224153"/>
                <a:gridCol w="720219"/>
              </a:tblGrid>
              <a:tr h="501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rno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rname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rgender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rage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rspecialty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bisbn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startdate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enddate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fine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14001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王建立</a:t>
                      </a:r>
                      <a:r>
                        <a:rPr lang="en-US" sz="1600" kern="100">
                          <a:effectLst/>
                        </a:rPr>
                        <a:t>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CP  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302-00860-4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2013-08-06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王建立</a:t>
                      </a:r>
                      <a:r>
                        <a:rPr lang="en-US" sz="1600" kern="100" dirty="0">
                          <a:effectLst/>
                        </a:rPr>
                        <a:t>           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男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CP  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302-02368-5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2013-03-10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2013-06-15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王建立</a:t>
                      </a:r>
                      <a:r>
                        <a:rPr lang="en-US" sz="1600" kern="100">
                          <a:effectLst/>
                        </a:rPr>
                        <a:t>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CP               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302-03314-5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2013-03-10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2013-07-12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王军</a:t>
                      </a:r>
                      <a:r>
                        <a:rPr lang="en-US" sz="1600" kern="100">
                          <a:effectLst/>
                        </a:rPr>
                        <a:t>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               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04-012955-7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2013-10-07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2013-12-20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3.50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李建国</a:t>
                      </a:r>
                      <a:r>
                        <a:rPr lang="en-US" sz="1600" kern="100">
                          <a:effectLst/>
                        </a:rPr>
                        <a:t>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CP  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302-00860-4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2013-01-09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2013-03-09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李建国</a:t>
                      </a:r>
                      <a:r>
                        <a:rPr lang="en-US" sz="1600" kern="100">
                          <a:effectLst/>
                        </a:rPr>
                        <a:t>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CP  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302-03314-5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2013-05-09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  <a:tr h="257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14005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赵文娟</a:t>
                      </a:r>
                      <a:r>
                        <a:rPr lang="en-US" sz="1600" kern="100">
                          <a:effectLst/>
                        </a:rPr>
                        <a:t>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女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                 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302-00860-4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2013-06-18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2013-07-10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27" marR="136527" marT="6986" marB="6986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168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1686" name="Text Box 26"/>
          <p:cNvSpPr txBox="1">
            <a:spLocks noChangeArrowheads="1"/>
          </p:cNvSpPr>
          <p:nvPr/>
        </p:nvSpPr>
        <p:spPr bwMode="auto">
          <a:xfrm>
            <a:off x="293687" y="548680"/>
            <a:ext cx="864235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</a:rPr>
              <a:t>外连接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如果在连接时将不匹配的元组也保存在关系中，并将元组中那些没有匹配值的分量置为空值，则这种连接称为外连接。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如果只把左边关系中不匹配的元组保留就叫左外连接，如果只把右边关系中不匹配的元组保留就叫右外连接。</a:t>
            </a:r>
            <a:endParaRPr lang="zh-CN" altLang="en-US" sz="2800"/>
          </a:p>
        </p:txBody>
      </p:sp>
      <p:sp>
        <p:nvSpPr>
          <p:cNvPr id="7172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67975"/>
              </p:ext>
            </p:extLst>
          </p:nvPr>
        </p:nvGraphicFramePr>
        <p:xfrm>
          <a:off x="2600325" y="3717032"/>
          <a:ext cx="402907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563"/>
                <a:gridCol w="210851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bisbn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302-00860-4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302-02368-5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302-03314-5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张玲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NULL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王军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04-012955-7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李建国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302-00860-4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李建国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302-03314-5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赵文娟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302-00860-4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0" marR="6860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270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2710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4. </a:t>
            </a:r>
            <a:r>
              <a:rPr lang="zh-CN" altLang="zh-CN" sz="2800" b="1">
                <a:solidFill>
                  <a:schemeClr val="accent2"/>
                </a:solidFill>
              </a:rPr>
              <a:t>除（</a:t>
            </a:r>
            <a:r>
              <a:rPr lang="en-US" altLang="zh-CN" sz="2800" b="1">
                <a:solidFill>
                  <a:schemeClr val="accent2"/>
                </a:solidFill>
              </a:rPr>
              <a:t>Division</a:t>
            </a:r>
            <a:r>
              <a:rPr lang="zh-CN" altLang="zh-CN" sz="2800" b="1">
                <a:solidFill>
                  <a:schemeClr val="accent2"/>
                </a:solidFill>
              </a:rPr>
              <a:t>）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/>
              <a:t>给定一个关系</a:t>
            </a:r>
            <a:r>
              <a:rPr lang="en-US" altLang="zh-CN" sz="2800"/>
              <a:t>R(X,Z)</a:t>
            </a:r>
            <a:r>
              <a:rPr lang="zh-CN" altLang="zh-CN" sz="2800"/>
              <a:t>，</a:t>
            </a:r>
            <a:r>
              <a:rPr lang="en-US" altLang="zh-CN" sz="2800"/>
              <a:t>X</a:t>
            </a:r>
            <a:r>
              <a:rPr lang="zh-CN" altLang="zh-CN" sz="2800"/>
              <a:t>和</a:t>
            </a:r>
            <a:r>
              <a:rPr lang="en-US" altLang="zh-CN" sz="2800"/>
              <a:t>Z</a:t>
            </a:r>
            <a:r>
              <a:rPr lang="zh-CN" altLang="zh-CN" sz="2800"/>
              <a:t>为属性组。当</a:t>
            </a:r>
            <a:r>
              <a:rPr lang="en-US" altLang="zh-CN" sz="2800"/>
              <a:t>t[X]=x</a:t>
            </a:r>
            <a:r>
              <a:rPr lang="zh-CN" altLang="zh-CN" sz="2800"/>
              <a:t>时，</a:t>
            </a:r>
            <a:r>
              <a:rPr lang="en-US" altLang="zh-CN" sz="2800"/>
              <a:t>x</a:t>
            </a:r>
            <a:r>
              <a:rPr lang="zh-CN" altLang="zh-CN" sz="2800"/>
              <a:t>在</a:t>
            </a:r>
            <a:r>
              <a:rPr lang="en-US" altLang="zh-CN" sz="2800"/>
              <a:t>R</a:t>
            </a:r>
            <a:r>
              <a:rPr lang="zh-CN" altLang="zh-CN" sz="2800"/>
              <a:t>中的象集（</a:t>
            </a:r>
            <a:r>
              <a:rPr lang="en-US" altLang="zh-CN" sz="2800"/>
              <a:t>Images Set</a:t>
            </a:r>
            <a:r>
              <a:rPr lang="zh-CN" altLang="zh-CN" sz="2800"/>
              <a:t>）定义为：</a:t>
            </a:r>
          </a:p>
          <a:p>
            <a:r>
              <a:rPr lang="en-US" altLang="zh-CN" sz="2800"/>
              <a:t>	Z</a:t>
            </a:r>
            <a:r>
              <a:rPr lang="en-US" altLang="zh-CN" sz="2800" baseline="-25000"/>
              <a:t>x</a:t>
            </a:r>
            <a:r>
              <a:rPr lang="en-US" altLang="zh-CN" sz="2800"/>
              <a:t>={t[Z]|t</a:t>
            </a:r>
            <a:r>
              <a:rPr lang="zh-CN" altLang="zh-CN" sz="2800"/>
              <a:t>∈</a:t>
            </a:r>
            <a:r>
              <a:rPr lang="en-US" altLang="zh-CN" sz="2800"/>
              <a:t>R, t[X]=x}</a:t>
            </a:r>
            <a:endParaRPr lang="zh-CN" altLang="en-US" sz="2800"/>
          </a:p>
        </p:txBody>
      </p:sp>
      <p:sp>
        <p:nvSpPr>
          <p:cNvPr id="7271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373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3734" name="Text Box 26"/>
          <p:cNvSpPr txBox="1">
            <a:spLocks noChangeArrowheads="1"/>
          </p:cNvSpPr>
          <p:nvPr/>
        </p:nvSpPr>
        <p:spPr bwMode="auto">
          <a:xfrm>
            <a:off x="293688" y="908720"/>
            <a:ext cx="86423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2-23</a:t>
            </a:r>
            <a:r>
              <a:rPr lang="zh-CN" altLang="zh-CN" sz="2800" b="1"/>
              <a:t>】</a:t>
            </a:r>
            <a:r>
              <a:rPr lang="zh-CN" altLang="zh-CN" sz="2800"/>
              <a:t>已知关系</a:t>
            </a:r>
            <a:r>
              <a:rPr lang="en-US" altLang="zh-CN" sz="2800"/>
              <a:t>R</a:t>
            </a:r>
            <a:r>
              <a:rPr lang="zh-CN" altLang="zh-CN" sz="2800"/>
              <a:t>，求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zh-CN" altLang="zh-CN" sz="2800"/>
              <a:t>、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zh-CN" altLang="zh-CN" sz="2800"/>
              <a:t>和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zh-CN" altLang="zh-CN" sz="2800"/>
              <a:t>在</a:t>
            </a:r>
            <a:r>
              <a:rPr lang="en-US" altLang="zh-CN" sz="2800"/>
              <a:t>R</a:t>
            </a:r>
            <a:r>
              <a:rPr lang="zh-CN" altLang="zh-CN" sz="2800"/>
              <a:t>中的象集</a:t>
            </a:r>
            <a:endParaRPr lang="zh-CN" altLang="en-US" sz="2800"/>
          </a:p>
        </p:txBody>
      </p:sp>
      <p:sp>
        <p:nvSpPr>
          <p:cNvPr id="73772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32639"/>
              </p:ext>
            </p:extLst>
          </p:nvPr>
        </p:nvGraphicFramePr>
        <p:xfrm>
          <a:off x="2124075" y="1772816"/>
          <a:ext cx="41925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385"/>
                <a:gridCol w="1322828"/>
                <a:gridCol w="1545375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sp>
        <p:nvSpPr>
          <p:cNvPr id="73770" name="Text Box 26"/>
          <p:cNvSpPr txBox="1">
            <a:spLocks noChangeArrowheads="1"/>
          </p:cNvSpPr>
          <p:nvPr/>
        </p:nvSpPr>
        <p:spPr bwMode="auto">
          <a:xfrm>
            <a:off x="323850" y="4365104"/>
            <a:ext cx="864235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/>
              <a:t>解：</a:t>
            </a:r>
          </a:p>
          <a:p>
            <a:r>
              <a:rPr lang="en-US" altLang="zh-CN" sz="2800"/>
              <a:t>	a</a:t>
            </a:r>
            <a:r>
              <a:rPr lang="en-US" altLang="zh-CN" sz="2800" baseline="-25000"/>
              <a:t>1</a:t>
            </a:r>
            <a:r>
              <a:rPr lang="zh-CN" altLang="zh-CN" sz="2800"/>
              <a:t>在</a:t>
            </a:r>
            <a:r>
              <a:rPr lang="en-US" altLang="zh-CN" sz="2800"/>
              <a:t>R</a:t>
            </a:r>
            <a:r>
              <a:rPr lang="zh-CN" altLang="zh-CN" sz="2800"/>
              <a:t>中的象集为</a:t>
            </a:r>
            <a:r>
              <a:rPr lang="en-US" altLang="zh-CN" sz="2800"/>
              <a:t>{(b</a:t>
            </a:r>
            <a:r>
              <a:rPr lang="en-US" altLang="zh-CN" sz="2800" baseline="-25000"/>
              <a:t>1</a:t>
            </a:r>
            <a:r>
              <a:rPr lang="en-US" altLang="zh-CN" sz="2800"/>
              <a:t>,c</a:t>
            </a:r>
            <a:r>
              <a:rPr lang="en-US" altLang="zh-CN" sz="2800" baseline="-25000"/>
              <a:t>1</a:t>
            </a:r>
            <a:r>
              <a:rPr lang="en-US" altLang="zh-CN" sz="2800"/>
              <a:t>),(b</a:t>
            </a:r>
            <a:r>
              <a:rPr lang="en-US" altLang="zh-CN" sz="2800" baseline="-25000"/>
              <a:t>2</a:t>
            </a:r>
            <a:r>
              <a:rPr lang="en-US" altLang="zh-CN" sz="2800"/>
              <a:t>,c</a:t>
            </a:r>
            <a:r>
              <a:rPr lang="en-US" altLang="zh-CN" sz="2800" baseline="-25000"/>
              <a:t>1</a:t>
            </a:r>
            <a:r>
              <a:rPr lang="en-US" altLang="zh-CN" sz="2800"/>
              <a:t>)}</a:t>
            </a:r>
            <a:endParaRPr lang="zh-CN" altLang="zh-CN" sz="2800"/>
          </a:p>
          <a:p>
            <a:r>
              <a:rPr lang="en-US" altLang="zh-CN" sz="2800"/>
              <a:t>	a</a:t>
            </a:r>
            <a:r>
              <a:rPr lang="en-US" altLang="zh-CN" sz="2800" baseline="-25000"/>
              <a:t>2</a:t>
            </a:r>
            <a:r>
              <a:rPr lang="zh-CN" altLang="zh-CN" sz="2800"/>
              <a:t>在</a:t>
            </a:r>
            <a:r>
              <a:rPr lang="en-US" altLang="zh-CN" sz="2800"/>
              <a:t>R</a:t>
            </a:r>
            <a:r>
              <a:rPr lang="zh-CN" altLang="zh-CN" sz="2800"/>
              <a:t>中的象集为</a:t>
            </a:r>
            <a:r>
              <a:rPr lang="en-US" altLang="zh-CN" sz="2800"/>
              <a:t>{(b</a:t>
            </a:r>
            <a:r>
              <a:rPr lang="en-US" altLang="zh-CN" sz="2800" baseline="-25000"/>
              <a:t>3</a:t>
            </a:r>
            <a:r>
              <a:rPr lang="en-US" altLang="zh-CN" sz="2800"/>
              <a:t>,c</a:t>
            </a:r>
            <a:r>
              <a:rPr lang="en-US" altLang="zh-CN" sz="2800" baseline="-25000"/>
              <a:t>2</a:t>
            </a:r>
            <a:r>
              <a:rPr lang="en-US" altLang="zh-CN" sz="2800"/>
              <a:t>), (b</a:t>
            </a:r>
            <a:r>
              <a:rPr lang="en-US" altLang="zh-CN" sz="2800" baseline="-25000"/>
              <a:t>1</a:t>
            </a:r>
            <a:r>
              <a:rPr lang="en-US" altLang="zh-CN" sz="2800"/>
              <a:t>,c</a:t>
            </a:r>
            <a:r>
              <a:rPr lang="en-US" altLang="zh-CN" sz="2800" baseline="-25000"/>
              <a:t>1</a:t>
            </a:r>
            <a:r>
              <a:rPr lang="en-US" altLang="zh-CN" sz="2800"/>
              <a:t>),(b</a:t>
            </a:r>
            <a:r>
              <a:rPr lang="en-US" altLang="zh-CN" sz="2800" baseline="-25000"/>
              <a:t>2</a:t>
            </a:r>
            <a:r>
              <a:rPr lang="en-US" altLang="zh-CN" sz="2800"/>
              <a:t>,c</a:t>
            </a:r>
            <a:r>
              <a:rPr lang="en-US" altLang="zh-CN" sz="2800" baseline="-25000"/>
              <a:t>1</a:t>
            </a:r>
            <a:r>
              <a:rPr lang="en-US" altLang="zh-CN" sz="2800"/>
              <a:t>)}</a:t>
            </a:r>
            <a:endParaRPr lang="zh-CN" altLang="zh-CN" sz="2800"/>
          </a:p>
          <a:p>
            <a:r>
              <a:rPr lang="en-US" altLang="zh-CN" sz="2800"/>
              <a:t>	a</a:t>
            </a:r>
            <a:r>
              <a:rPr lang="en-US" altLang="zh-CN" sz="2800" baseline="-25000"/>
              <a:t>3</a:t>
            </a:r>
            <a:r>
              <a:rPr lang="zh-CN" altLang="zh-CN" sz="2800"/>
              <a:t>在</a:t>
            </a:r>
            <a:r>
              <a:rPr lang="en-US" altLang="zh-CN" sz="2800"/>
              <a:t>R</a:t>
            </a:r>
            <a:r>
              <a:rPr lang="zh-CN" altLang="zh-CN" sz="2800"/>
              <a:t>中的象集为</a:t>
            </a:r>
            <a:r>
              <a:rPr lang="en-US" altLang="zh-CN" sz="2800"/>
              <a:t>{(b</a:t>
            </a:r>
            <a:r>
              <a:rPr lang="en-US" altLang="zh-CN" sz="2800" baseline="-25000"/>
              <a:t>3</a:t>
            </a:r>
            <a:r>
              <a:rPr lang="en-US" altLang="zh-CN" sz="2800"/>
              <a:t>,c</a:t>
            </a:r>
            <a:r>
              <a:rPr lang="en-US" altLang="zh-CN" sz="2800" baseline="-25000"/>
              <a:t>2</a:t>
            </a:r>
            <a:r>
              <a:rPr lang="en-US" altLang="zh-CN" sz="2800"/>
              <a:t>) }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475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4758" name="Text Box 26"/>
          <p:cNvSpPr txBox="1">
            <a:spLocks noChangeArrowheads="1"/>
          </p:cNvSpPr>
          <p:nvPr/>
        </p:nvSpPr>
        <p:spPr bwMode="auto">
          <a:xfrm>
            <a:off x="251520" y="692696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>
                <a:solidFill>
                  <a:schemeClr val="accent2"/>
                </a:solidFill>
              </a:rPr>
              <a:t>除运算的定义</a:t>
            </a:r>
          </a:p>
          <a:p>
            <a:r>
              <a:rPr lang="zh-CN" altLang="zh-CN" sz="2800"/>
              <a:t>给定关系</a:t>
            </a:r>
            <a:r>
              <a:rPr lang="en-US" altLang="zh-CN" sz="2800"/>
              <a:t>R(X,Y)</a:t>
            </a:r>
            <a:r>
              <a:rPr lang="zh-CN" altLang="zh-CN" sz="2800"/>
              <a:t>和</a:t>
            </a:r>
            <a:r>
              <a:rPr lang="en-US" altLang="zh-CN" sz="2800"/>
              <a:t>S(Y,Z)</a:t>
            </a:r>
            <a:r>
              <a:rPr lang="zh-CN" altLang="zh-CN" sz="2800"/>
              <a:t>，其中</a:t>
            </a:r>
            <a:r>
              <a:rPr lang="en-US" altLang="zh-CN" sz="2800"/>
              <a:t>X, Y, Z</a:t>
            </a:r>
            <a:r>
              <a:rPr lang="zh-CN" altLang="zh-CN" sz="2800"/>
              <a:t>为属性组。</a:t>
            </a:r>
            <a:r>
              <a:rPr lang="en-US" altLang="zh-CN" sz="2800"/>
              <a:t>R</a:t>
            </a:r>
            <a:r>
              <a:rPr lang="zh-CN" altLang="zh-CN" sz="2800"/>
              <a:t>中的</a:t>
            </a:r>
            <a:r>
              <a:rPr lang="en-US" altLang="zh-CN" sz="2800"/>
              <a:t>Y</a:t>
            </a:r>
            <a:r>
              <a:rPr lang="zh-CN" altLang="zh-CN" sz="2800"/>
              <a:t>与</a:t>
            </a:r>
            <a:r>
              <a:rPr lang="en-US" altLang="zh-CN" sz="2800"/>
              <a:t>S</a:t>
            </a:r>
            <a:r>
              <a:rPr lang="zh-CN" altLang="zh-CN" sz="2800"/>
              <a:t>中的</a:t>
            </a:r>
            <a:r>
              <a:rPr lang="en-US" altLang="zh-CN" sz="2800"/>
              <a:t>Y</a:t>
            </a:r>
            <a:r>
              <a:rPr lang="zh-CN" altLang="zh-CN" sz="2800"/>
              <a:t>必须出自相同的域集，则</a:t>
            </a:r>
            <a:r>
              <a:rPr lang="en-US" altLang="zh-CN" sz="2800"/>
              <a:t>R</a:t>
            </a:r>
            <a:r>
              <a:rPr lang="zh-CN" altLang="zh-CN" sz="2800"/>
              <a:t>÷</a:t>
            </a:r>
            <a:r>
              <a:rPr lang="en-US" altLang="zh-CN" sz="2800"/>
              <a:t>S</a:t>
            </a:r>
            <a:r>
              <a:rPr lang="zh-CN" altLang="zh-CN" sz="2800"/>
              <a:t>的结果为</a:t>
            </a:r>
            <a:r>
              <a:rPr lang="en-US" altLang="zh-CN" sz="2800"/>
              <a:t>T(X)</a:t>
            </a:r>
            <a:r>
              <a:rPr lang="zh-CN" altLang="zh-CN" sz="2800"/>
              <a:t>，并且</a:t>
            </a:r>
            <a:r>
              <a:rPr lang="en-US" altLang="zh-CN" sz="2800"/>
              <a:t>T(X)</a:t>
            </a:r>
            <a:r>
              <a:rPr lang="zh-CN" altLang="zh-CN" sz="2800"/>
              <a:t>是一个满足下列条件的关系：</a:t>
            </a:r>
            <a:r>
              <a:rPr lang="en-US" altLang="zh-CN" sz="2800"/>
              <a:t>T(X)</a:t>
            </a:r>
            <a:r>
              <a:rPr lang="zh-CN" altLang="zh-CN" sz="2800"/>
              <a:t>中的元组是</a:t>
            </a:r>
            <a:r>
              <a:rPr lang="en-US" altLang="zh-CN" sz="2800"/>
              <a:t>R</a:t>
            </a:r>
            <a:r>
              <a:rPr lang="zh-CN" altLang="zh-CN" sz="2800"/>
              <a:t>中的元组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zh-CN" altLang="zh-CN" sz="2800"/>
              <a:t>在</a:t>
            </a:r>
            <a:r>
              <a:rPr lang="en-US" altLang="zh-CN" sz="2800"/>
              <a:t>X</a:t>
            </a:r>
            <a:r>
              <a:rPr lang="zh-CN" altLang="zh-CN" sz="2800"/>
              <a:t>属性列上的投影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en-US" altLang="zh-CN" sz="2800"/>
              <a:t>[X]</a:t>
            </a:r>
            <a:r>
              <a:rPr lang="zh-CN" altLang="zh-CN" sz="2800"/>
              <a:t>，且</a:t>
            </a:r>
            <a:r>
              <a:rPr lang="en-US" altLang="zh-CN" sz="2800"/>
              <a:t>t</a:t>
            </a:r>
            <a:r>
              <a:rPr lang="en-US" altLang="zh-CN" sz="2800" baseline="-25000"/>
              <a:t>r</a:t>
            </a:r>
            <a:r>
              <a:rPr lang="en-US" altLang="zh-CN" sz="2800"/>
              <a:t>[X]</a:t>
            </a:r>
            <a:r>
              <a:rPr lang="zh-CN" altLang="zh-CN" sz="2800"/>
              <a:t>的象集</a:t>
            </a:r>
            <a:r>
              <a:rPr lang="en-US" altLang="zh-CN" sz="2800"/>
              <a:t>Y</a:t>
            </a:r>
            <a:r>
              <a:rPr lang="en-US" altLang="zh-CN" sz="2800" baseline="-25000"/>
              <a:t>x</a:t>
            </a:r>
            <a:r>
              <a:rPr lang="zh-CN" altLang="zh-CN" sz="2800"/>
              <a:t>包含</a:t>
            </a:r>
            <a:r>
              <a:rPr lang="en-US" altLang="zh-CN" sz="2800"/>
              <a:t>S</a:t>
            </a:r>
            <a:r>
              <a:rPr lang="zh-CN" altLang="zh-CN" sz="2800"/>
              <a:t>在</a:t>
            </a:r>
            <a:r>
              <a:rPr lang="en-US" altLang="zh-CN" sz="2800"/>
              <a:t>Y</a:t>
            </a:r>
            <a:r>
              <a:rPr lang="zh-CN" altLang="zh-CN" sz="2800"/>
              <a:t>上投影的集合。</a:t>
            </a:r>
          </a:p>
          <a:p>
            <a:r>
              <a:rPr lang="en-US" altLang="zh-CN" sz="2800"/>
              <a:t>	R÷S = {t</a:t>
            </a:r>
            <a:r>
              <a:rPr lang="en-US" altLang="zh-CN" sz="2800" baseline="-25000"/>
              <a:t>r</a:t>
            </a:r>
            <a:r>
              <a:rPr lang="en-US" altLang="zh-CN" sz="2800"/>
              <a:t> [X] | t</a:t>
            </a:r>
            <a:r>
              <a:rPr lang="en-US" altLang="zh-CN" sz="2800" baseline="-25000"/>
              <a:t>r</a:t>
            </a:r>
            <a:r>
              <a:rPr lang="zh-CN" altLang="zh-CN" sz="2800"/>
              <a:t>∈</a:t>
            </a:r>
            <a:r>
              <a:rPr lang="en-US" altLang="zh-CN" sz="2800"/>
              <a:t>R </a:t>
            </a:r>
            <a:r>
              <a:rPr lang="zh-CN" altLang="zh-CN" sz="2800"/>
              <a:t>∧ ∏</a:t>
            </a:r>
            <a:r>
              <a:rPr lang="en-US" altLang="zh-CN" sz="2800" baseline="-25000"/>
              <a:t>Y</a:t>
            </a:r>
            <a:r>
              <a:rPr lang="en-US" altLang="zh-CN" sz="2800"/>
              <a:t> (S) Y</a:t>
            </a:r>
            <a:r>
              <a:rPr lang="en-US" altLang="zh-CN" sz="2800" baseline="-25000"/>
              <a:t>x</a:t>
            </a:r>
            <a:r>
              <a:rPr lang="en-US" altLang="zh-CN" sz="2800"/>
              <a:t> }</a:t>
            </a:r>
            <a:endParaRPr lang="zh-CN" altLang="zh-CN" sz="2800"/>
          </a:p>
          <a:p>
            <a:endParaRPr lang="en-US" altLang="zh-CN" sz="2800"/>
          </a:p>
          <a:p>
            <a:r>
              <a:rPr lang="zh-CN" altLang="zh-CN" sz="2800" b="1">
                <a:solidFill>
                  <a:schemeClr val="tx2"/>
                </a:solidFill>
              </a:rPr>
              <a:t>计算过程：</a:t>
            </a:r>
          </a:p>
          <a:p>
            <a:r>
              <a:rPr lang="en-US" altLang="zh-CN" sz="2800"/>
              <a:t>(1)</a:t>
            </a:r>
            <a:r>
              <a:rPr lang="zh-CN" altLang="zh-CN" sz="2800"/>
              <a:t>求出</a:t>
            </a:r>
            <a:r>
              <a:rPr lang="en-US" altLang="zh-CN" sz="2800"/>
              <a:t>R</a:t>
            </a:r>
            <a:r>
              <a:rPr lang="zh-CN" altLang="zh-CN" sz="2800"/>
              <a:t>中</a:t>
            </a:r>
            <a:r>
              <a:rPr lang="en-US" altLang="zh-CN" sz="2800"/>
              <a:t>X</a:t>
            </a:r>
            <a:r>
              <a:rPr lang="zh-CN" altLang="zh-CN" sz="2800"/>
              <a:t>分量各个取值的象集</a:t>
            </a:r>
            <a:r>
              <a:rPr lang="en-US" altLang="zh-CN" sz="2800"/>
              <a:t>Y</a:t>
            </a:r>
            <a:r>
              <a:rPr lang="en-US" altLang="zh-CN" sz="2800" baseline="-25000"/>
              <a:t>x</a:t>
            </a:r>
            <a:r>
              <a:rPr lang="zh-CN" altLang="zh-CN" sz="2800"/>
              <a:t>；</a:t>
            </a:r>
          </a:p>
          <a:p>
            <a:r>
              <a:rPr lang="en-US" altLang="zh-CN" sz="2800"/>
              <a:t>(2)</a:t>
            </a:r>
            <a:r>
              <a:rPr lang="zh-CN" altLang="zh-CN" sz="2800"/>
              <a:t>求出</a:t>
            </a:r>
            <a:r>
              <a:rPr lang="en-US" altLang="zh-CN" sz="2800"/>
              <a:t>S</a:t>
            </a:r>
            <a:r>
              <a:rPr lang="zh-CN" altLang="zh-CN" sz="2800"/>
              <a:t>在</a:t>
            </a:r>
            <a:r>
              <a:rPr lang="en-US" altLang="zh-CN" sz="2800"/>
              <a:t>Y</a:t>
            </a:r>
            <a:r>
              <a:rPr lang="zh-CN" altLang="zh-CN" sz="2800"/>
              <a:t>上投影的集合∏</a:t>
            </a:r>
            <a:r>
              <a:rPr lang="en-US" altLang="zh-CN" sz="2800" baseline="-25000"/>
              <a:t>Y</a:t>
            </a:r>
            <a:r>
              <a:rPr lang="en-US" altLang="zh-CN" sz="2800"/>
              <a:t>(S)</a:t>
            </a:r>
            <a:r>
              <a:rPr lang="zh-CN" altLang="zh-CN" sz="2800"/>
              <a:t>；</a:t>
            </a:r>
          </a:p>
          <a:p>
            <a:r>
              <a:rPr lang="en-US" altLang="zh-CN" sz="2800"/>
              <a:t>(3)</a:t>
            </a:r>
            <a:r>
              <a:rPr lang="zh-CN" altLang="zh-CN" sz="2800"/>
              <a:t>比较</a:t>
            </a:r>
            <a:r>
              <a:rPr lang="en-US" altLang="zh-CN" sz="2800"/>
              <a:t>Y</a:t>
            </a:r>
            <a:r>
              <a:rPr lang="en-US" altLang="zh-CN" sz="2800" baseline="-25000"/>
              <a:t>x</a:t>
            </a:r>
            <a:r>
              <a:rPr lang="zh-CN" altLang="zh-CN" sz="2800"/>
              <a:t>与∏</a:t>
            </a:r>
            <a:r>
              <a:rPr lang="en-US" altLang="zh-CN" sz="2800" baseline="-25000"/>
              <a:t>Y</a:t>
            </a:r>
            <a:r>
              <a:rPr lang="en-US" altLang="zh-CN" sz="2800"/>
              <a:t>(S)</a:t>
            </a:r>
            <a:r>
              <a:rPr lang="zh-CN" altLang="zh-CN" sz="2800"/>
              <a:t>，选取满足条件∏</a:t>
            </a:r>
            <a:r>
              <a:rPr lang="en-US" altLang="zh-CN" sz="2800" baseline="-25000"/>
              <a:t>Y</a:t>
            </a:r>
            <a:r>
              <a:rPr lang="en-US" altLang="zh-CN" sz="2800"/>
              <a:t>(S) Y</a:t>
            </a:r>
            <a:r>
              <a:rPr lang="en-US" altLang="zh-CN" sz="2800" baseline="-25000"/>
              <a:t>x</a:t>
            </a:r>
            <a:r>
              <a:rPr lang="zh-CN" altLang="zh-CN" sz="2800"/>
              <a:t>的</a:t>
            </a:r>
            <a:r>
              <a:rPr lang="en-US" altLang="zh-CN" sz="2800"/>
              <a:t>X</a:t>
            </a:r>
            <a:r>
              <a:rPr lang="zh-CN" altLang="zh-CN" sz="2800"/>
              <a:t>分量值。</a:t>
            </a:r>
            <a:endParaRPr lang="zh-CN" altLang="en-US" sz="2800"/>
          </a:p>
        </p:txBody>
      </p:sp>
      <p:sp>
        <p:nvSpPr>
          <p:cNvPr id="7476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13"/>
          <p:cNvSpPr>
            <a:spLocks noChangeArrowheads="1"/>
          </p:cNvSpPr>
          <p:nvPr/>
        </p:nvSpPr>
        <p:spPr bwMode="auto">
          <a:xfrm>
            <a:off x="2806700" y="1484784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5780" name="Text Box 13"/>
          <p:cNvSpPr>
            <a:spLocks noChangeArrowheads="1"/>
          </p:cNvSpPr>
          <p:nvPr/>
        </p:nvSpPr>
        <p:spPr bwMode="auto">
          <a:xfrm>
            <a:off x="2933700" y="1611784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5782" name="Text Box 26"/>
          <p:cNvSpPr txBox="1">
            <a:spLocks noChangeArrowheads="1"/>
          </p:cNvSpPr>
          <p:nvPr/>
        </p:nvSpPr>
        <p:spPr bwMode="auto">
          <a:xfrm>
            <a:off x="293688" y="764704"/>
            <a:ext cx="86423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【例</a:t>
            </a:r>
            <a:r>
              <a:rPr lang="sq-AL" altLang="zh-CN" sz="2800" b="1"/>
              <a:t>2-24</a:t>
            </a:r>
            <a:r>
              <a:rPr lang="zh-CN" altLang="zh-CN" sz="2800" b="1"/>
              <a:t>】</a:t>
            </a:r>
            <a:r>
              <a:rPr lang="zh-CN" altLang="zh-CN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zh-CN" altLang="zh-CN" sz="2800"/>
              <a:t>关系</a:t>
            </a:r>
            <a:r>
              <a:rPr lang="en-US" altLang="zh-CN" sz="2800"/>
              <a:t>S</a:t>
            </a:r>
            <a:r>
              <a:rPr lang="zh-CN" altLang="zh-CN" sz="2800"/>
              <a:t>，求</a:t>
            </a:r>
            <a:r>
              <a:rPr lang="en-US" altLang="zh-CN" sz="2800"/>
              <a:t>R</a:t>
            </a:r>
            <a:r>
              <a:rPr lang="zh-CN" altLang="zh-CN" sz="2800"/>
              <a:t>÷</a:t>
            </a:r>
            <a:r>
              <a:rPr lang="en-US" altLang="zh-CN" sz="2800"/>
              <a:t>S</a:t>
            </a:r>
            <a:endParaRPr lang="zh-CN" altLang="en-US" sz="2800"/>
          </a:p>
        </p:txBody>
      </p:sp>
      <p:sp>
        <p:nvSpPr>
          <p:cNvPr id="75850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39141"/>
              </p:ext>
            </p:extLst>
          </p:nvPr>
        </p:nvGraphicFramePr>
        <p:xfrm>
          <a:off x="838200" y="2108672"/>
          <a:ext cx="41910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84"/>
                <a:gridCol w="1322327"/>
                <a:gridCol w="1544789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58" marR="68558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50307"/>
              </p:ext>
            </p:extLst>
          </p:nvPr>
        </p:nvGraphicFramePr>
        <p:xfrm>
          <a:off x="5580063" y="2076922"/>
          <a:ext cx="2520950" cy="1098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712"/>
                <a:gridCol w="840712"/>
                <a:gridCol w="839526"/>
              </a:tblGrid>
              <a:tr h="366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</a:tr>
              <a:tr h="366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b</a:t>
                      </a:r>
                      <a:r>
                        <a:rPr lang="sq-AL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c</a:t>
                      </a:r>
                      <a:r>
                        <a:rPr lang="sq-AL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d</a:t>
                      </a:r>
                      <a:r>
                        <a:rPr lang="sq-AL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</a:tr>
              <a:tr h="366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b</a:t>
                      </a:r>
                      <a:r>
                        <a:rPr lang="sq-AL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>
                          <a:effectLst/>
                        </a:rPr>
                        <a:t>c</a:t>
                      </a:r>
                      <a:r>
                        <a:rPr lang="sq-AL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sq-AL" sz="2400" kern="100" dirty="0">
                          <a:effectLst/>
                        </a:rPr>
                        <a:t>d</a:t>
                      </a:r>
                      <a:r>
                        <a:rPr lang="sq-AL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/>
                </a:tc>
              </a:tr>
            </a:tbl>
          </a:graphicData>
        </a:graphic>
      </p:graphicFrame>
      <p:sp>
        <p:nvSpPr>
          <p:cNvPr id="75836" name="矩形 2"/>
          <p:cNvSpPr>
            <a:spLocks noChangeArrowheads="1"/>
          </p:cNvSpPr>
          <p:nvPr/>
        </p:nvSpPr>
        <p:spPr bwMode="auto">
          <a:xfrm>
            <a:off x="5580063" y="1692747"/>
            <a:ext cx="731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关系</a:t>
            </a: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5837" name="矩形 3"/>
          <p:cNvSpPr>
            <a:spLocks noChangeArrowheads="1"/>
          </p:cNvSpPr>
          <p:nvPr/>
        </p:nvSpPr>
        <p:spPr bwMode="auto">
          <a:xfrm>
            <a:off x="827088" y="1729259"/>
            <a:ext cx="742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关系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75838" name="Text Box 26"/>
          <p:cNvSpPr txBox="1">
            <a:spLocks noChangeArrowheads="1"/>
          </p:cNvSpPr>
          <p:nvPr/>
        </p:nvSpPr>
        <p:spPr bwMode="auto">
          <a:xfrm>
            <a:off x="431800" y="4456584"/>
            <a:ext cx="79566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/>
              <a:t>	</a:t>
            </a:r>
            <a:r>
              <a:rPr lang="sq-AL" altLang="zh-CN" sz="2800"/>
              <a:t>R</a:t>
            </a:r>
            <a:r>
              <a:rPr lang="zh-CN" altLang="zh-CN" sz="2800"/>
              <a:t>÷</a:t>
            </a:r>
            <a:r>
              <a:rPr lang="sq-AL" altLang="zh-CN" sz="2800"/>
              <a:t>S={a</a:t>
            </a:r>
            <a:r>
              <a:rPr lang="sq-AL" altLang="zh-CN" sz="2800" baseline="-25000"/>
              <a:t>1</a:t>
            </a:r>
            <a:r>
              <a:rPr lang="sq-AL" altLang="zh-CN" sz="2800"/>
              <a:t>,a</a:t>
            </a:r>
            <a:r>
              <a:rPr lang="sq-AL" altLang="zh-CN" sz="2800" baseline="-25000"/>
              <a:t>2</a:t>
            </a:r>
            <a:r>
              <a:rPr lang="sq-AL" altLang="zh-CN" sz="2800"/>
              <a:t>}</a:t>
            </a:r>
            <a:endParaRPr lang="zh-CN" altLang="zh-CN" sz="28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42633"/>
              </p:ext>
            </p:extLst>
          </p:nvPr>
        </p:nvGraphicFramePr>
        <p:xfrm>
          <a:off x="3492500" y="5105872"/>
          <a:ext cx="1584325" cy="113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325"/>
              </a:tblGrid>
              <a:tr h="379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8" marR="136538" marT="6983" marB="6983" anchor="ctr"/>
                </a:tc>
              </a:tr>
              <a:tr h="379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8" marR="136538" marT="6983" marB="6983"/>
                </a:tc>
              </a:tr>
              <a:tr h="379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38" marR="136538" marT="6983" marB="6983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680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6806" name="Text Box 26"/>
          <p:cNvSpPr txBox="1">
            <a:spLocks noChangeArrowheads="1"/>
          </p:cNvSpPr>
          <p:nvPr/>
        </p:nvSpPr>
        <p:spPr bwMode="auto">
          <a:xfrm>
            <a:off x="293688" y="783844"/>
            <a:ext cx="8642350" cy="522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5.</a:t>
            </a:r>
            <a:r>
              <a:rPr lang="zh-CN" altLang="zh-CN" sz="2800" b="1">
                <a:solidFill>
                  <a:schemeClr val="accent2"/>
                </a:solidFill>
              </a:rPr>
              <a:t>关系代数的综合实例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76820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6808" name="Text Box 26"/>
          <p:cNvSpPr txBox="1">
            <a:spLocks noChangeArrowheads="1"/>
          </p:cNvSpPr>
          <p:nvPr/>
        </p:nvSpPr>
        <p:spPr bwMode="auto">
          <a:xfrm>
            <a:off x="293688" y="1700808"/>
            <a:ext cx="864235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2-25</a:t>
            </a:r>
            <a:r>
              <a:rPr lang="zh-CN" altLang="zh-CN" sz="2800" b="1"/>
              <a:t>】</a:t>
            </a:r>
            <a:r>
              <a:rPr lang="zh-CN" altLang="zh-CN" sz="2800"/>
              <a:t>查询计算机专业所有男读者的姓名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rname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rspecialty='CP'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rgender='</a:t>
            </a:r>
            <a:r>
              <a:rPr lang="zh-CN" altLang="zh-CN" sz="2800" baseline="-25000"/>
              <a:t>男</a:t>
            </a:r>
            <a:r>
              <a:rPr lang="sq-AL" altLang="zh-CN" sz="2800" baseline="-25000"/>
              <a:t>' </a:t>
            </a:r>
            <a:r>
              <a:rPr lang="sq-AL" altLang="zh-CN" sz="2800"/>
              <a:t>(reader))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2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5='CP'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3='</a:t>
            </a:r>
            <a:r>
              <a:rPr lang="zh-CN" altLang="zh-CN" sz="2800" baseline="-25000"/>
              <a:t>男</a:t>
            </a:r>
            <a:r>
              <a:rPr lang="sq-AL" altLang="zh-CN" sz="2800" baseline="-25000"/>
              <a:t>' </a:t>
            </a:r>
            <a:r>
              <a:rPr lang="sq-AL" altLang="zh-CN" sz="2800"/>
              <a:t>(reader))</a:t>
            </a:r>
            <a:r>
              <a:rPr lang="en-US" altLang="zh-CN" sz="2800"/>
              <a:t>	</a:t>
            </a:r>
            <a:endParaRPr lang="zh-CN" altLang="en-US" sz="280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33700" y="4365625"/>
          <a:ext cx="2306638" cy="113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638"/>
              </a:tblGrid>
              <a:tr h="379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rname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53" marR="136553" marT="6983" marB="6983"/>
                </a:tc>
              </a:tr>
              <a:tr h="379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王建立</a:t>
                      </a:r>
                      <a:r>
                        <a:rPr lang="en-US" sz="2400" kern="100">
                          <a:effectLst/>
                        </a:rPr>
                        <a:t>             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53" marR="136553" marT="6983" marB="6983" anchor="ctr"/>
                </a:tc>
              </a:tr>
              <a:tr h="379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李建国</a:t>
                      </a:r>
                      <a:r>
                        <a:rPr lang="en-US" sz="2400" kern="100" dirty="0">
                          <a:effectLst/>
                        </a:rPr>
                        <a:t>             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6553" marR="136553" marT="6983" marB="6983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13"/>
          <p:cNvSpPr>
            <a:spLocks noChangeArrowheads="1"/>
          </p:cNvSpPr>
          <p:nvPr/>
        </p:nvSpPr>
        <p:spPr bwMode="auto">
          <a:xfrm>
            <a:off x="2806700" y="2602284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0724" name="Text Box 13"/>
          <p:cNvSpPr>
            <a:spLocks noChangeArrowheads="1"/>
          </p:cNvSpPr>
          <p:nvPr/>
        </p:nvSpPr>
        <p:spPr bwMode="auto">
          <a:xfrm>
            <a:off x="2933700" y="2729284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/>
        </p:nvSpPr>
        <p:spPr bwMode="auto">
          <a:xfrm>
            <a:off x="293688" y="849684"/>
            <a:ext cx="16144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关系模型</a:t>
            </a:r>
          </a:p>
        </p:txBody>
      </p: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250825" y="1398959"/>
            <a:ext cx="8642350" cy="267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关系模型是目前应用最广泛的一种数据模型，它是关系数据库的基础。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关系模型由关系数据结构、关系操作和关系完整性约束所组成。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782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7830" name="Text Box 26"/>
          <p:cNvSpPr txBox="1">
            <a:spLocks noChangeArrowheads="1"/>
          </p:cNvSpPr>
          <p:nvPr/>
        </p:nvSpPr>
        <p:spPr bwMode="auto">
          <a:xfrm>
            <a:off x="250825" y="836712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2-26</a:t>
            </a:r>
            <a:r>
              <a:rPr lang="zh-CN" altLang="zh-CN" sz="2800" b="1"/>
              <a:t>】</a:t>
            </a:r>
            <a:r>
              <a:rPr lang="zh-CN" altLang="zh-CN" sz="2800"/>
              <a:t>查询由严蔚敏或谭浩强编著的图书名称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bname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bauthor='</a:t>
            </a:r>
            <a:r>
              <a:rPr lang="zh-CN" altLang="zh-CN" sz="2800" baseline="-25000"/>
              <a:t>严蔚敏</a:t>
            </a:r>
            <a:r>
              <a:rPr lang="sq-AL" altLang="zh-CN" sz="2800" baseline="-25000"/>
              <a:t>' </a:t>
            </a:r>
            <a:r>
              <a:rPr lang="zh-CN" altLang="zh-CN" sz="2800" baseline="-25000"/>
              <a:t>∨</a:t>
            </a:r>
            <a:r>
              <a:rPr lang="sq-AL" altLang="zh-CN" sz="2800" baseline="-25000"/>
              <a:t> bauthor='</a:t>
            </a:r>
            <a:r>
              <a:rPr lang="zh-CN" altLang="zh-CN" sz="2800" baseline="-25000"/>
              <a:t>谭浩强</a:t>
            </a:r>
            <a:r>
              <a:rPr lang="sq-AL" altLang="zh-CN" sz="2800" baseline="-25000"/>
              <a:t>' </a:t>
            </a:r>
            <a:r>
              <a:rPr lang="sq-AL" altLang="zh-CN" sz="2800"/>
              <a:t>(book))</a:t>
            </a:r>
            <a:endParaRPr lang="zh-CN" altLang="en-US" sz="2800"/>
          </a:p>
        </p:txBody>
      </p:sp>
      <p:sp>
        <p:nvSpPr>
          <p:cNvPr id="77836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7832" name="Text Box 26"/>
          <p:cNvSpPr txBox="1">
            <a:spLocks noChangeArrowheads="1"/>
          </p:cNvSpPr>
          <p:nvPr/>
        </p:nvSpPr>
        <p:spPr bwMode="auto">
          <a:xfrm>
            <a:off x="250825" y="4652963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2-28</a:t>
            </a:r>
            <a:r>
              <a:rPr lang="zh-CN" altLang="zh-CN" sz="2800" b="1"/>
              <a:t>】</a:t>
            </a:r>
            <a:r>
              <a:rPr lang="zh-CN" altLang="zh-CN" sz="2800"/>
              <a:t>查询读者</a:t>
            </a:r>
            <a:r>
              <a:rPr lang="en-US" altLang="zh-CN" sz="2800"/>
              <a:t>14001</a:t>
            </a:r>
            <a:r>
              <a:rPr lang="zh-CN" altLang="zh-CN" sz="2800"/>
              <a:t>所借图书的图书名称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bname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rno='14001' </a:t>
            </a:r>
            <a:r>
              <a:rPr lang="sq-AL" altLang="zh-CN" sz="2800"/>
              <a:t>(book    </a:t>
            </a:r>
            <a:r>
              <a:rPr lang="en-US" altLang="zh-CN" sz="2800"/>
              <a:t>    </a:t>
            </a:r>
            <a:r>
              <a:rPr lang="sq-AL" altLang="zh-CN" sz="2800"/>
              <a:t>borrow))	</a:t>
            </a:r>
            <a:endParaRPr lang="zh-CN" altLang="en-US" sz="2800"/>
          </a:p>
        </p:txBody>
      </p:sp>
      <p:sp>
        <p:nvSpPr>
          <p:cNvPr id="77833" name="AutoShape 5"/>
          <p:cNvSpPr>
            <a:spLocks noChangeArrowheads="1"/>
          </p:cNvSpPr>
          <p:nvPr/>
        </p:nvSpPr>
        <p:spPr bwMode="auto">
          <a:xfrm rot="5400000" flipV="1">
            <a:off x="5156795" y="5580509"/>
            <a:ext cx="263525" cy="280987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4" name="Text Box 26"/>
          <p:cNvSpPr txBox="1">
            <a:spLocks noChangeArrowheads="1"/>
          </p:cNvSpPr>
          <p:nvPr/>
        </p:nvSpPr>
        <p:spPr bwMode="auto">
          <a:xfrm>
            <a:off x="250825" y="2708920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2-27】</a:t>
            </a:r>
            <a:r>
              <a:rPr lang="zh-CN" altLang="en-US" sz="2800" b="1"/>
              <a:t>查询读者</a:t>
            </a:r>
            <a:r>
              <a:rPr lang="en-US" altLang="zh-CN" sz="2800" b="1"/>
              <a:t>14001</a:t>
            </a:r>
            <a:r>
              <a:rPr lang="zh-CN" altLang="en-US" sz="2800" b="1"/>
              <a:t>所借图书的图书</a:t>
            </a:r>
            <a:r>
              <a:rPr lang="en-US" altLang="zh-CN" sz="2800" b="1"/>
              <a:t>ISBN</a:t>
            </a:r>
            <a:r>
              <a:rPr lang="zh-CN" altLang="en-US" sz="2800" b="1"/>
              <a:t>号</a:t>
            </a:r>
            <a:endParaRPr lang="en-US" altLang="zh-CN" sz="2800" b="1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∏bisbn (</a:t>
            </a:r>
            <a:r>
              <a:rPr lang="el-GR" altLang="zh-CN" sz="2800"/>
              <a:t>σ</a:t>
            </a:r>
            <a:r>
              <a:rPr lang="sq-AL" altLang="zh-CN" sz="2800"/>
              <a:t>rno='14001' (borrow))	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885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8860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8855" name="Text Box 26"/>
          <p:cNvSpPr txBox="1">
            <a:spLocks noChangeArrowheads="1"/>
          </p:cNvSpPr>
          <p:nvPr/>
        </p:nvSpPr>
        <p:spPr bwMode="auto">
          <a:xfrm>
            <a:off x="250825" y="2780928"/>
            <a:ext cx="864235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2-30】</a:t>
            </a:r>
            <a:r>
              <a:rPr lang="zh-CN" altLang="en-US" sz="2800"/>
              <a:t>查询借阅</a:t>
            </a:r>
            <a:r>
              <a:rPr lang="sq-AL" altLang="zh-CN" sz="2800"/>
              <a:t>ISBN</a:t>
            </a:r>
            <a:r>
              <a:rPr lang="zh-CN" altLang="en-US" sz="2800"/>
              <a:t>号为“</a:t>
            </a:r>
            <a:r>
              <a:rPr lang="en-US" altLang="zh-CN" sz="2800"/>
              <a:t>302-02368-5”</a:t>
            </a:r>
            <a:r>
              <a:rPr lang="zh-CN" altLang="en-US" sz="2800"/>
              <a:t>或“</a:t>
            </a:r>
            <a:r>
              <a:rPr lang="en-US" altLang="zh-CN" sz="2800"/>
              <a:t>302-03314-5”</a:t>
            </a:r>
            <a:r>
              <a:rPr lang="zh-CN" altLang="en-US" sz="2800"/>
              <a:t>图书的读者编号</a:t>
            </a:r>
          </a:p>
          <a:p>
            <a:r>
              <a:rPr lang="zh-CN" altLang="en-US" sz="2800"/>
              <a:t>解：</a:t>
            </a:r>
          </a:p>
          <a:p>
            <a:r>
              <a:rPr lang="zh-CN" altLang="en-US" sz="2800" smtClean="0"/>
              <a:t>∏</a:t>
            </a:r>
            <a:r>
              <a:rPr lang="en-US" altLang="zh-CN" sz="2800"/>
              <a:t>1 (</a:t>
            </a:r>
            <a:r>
              <a:rPr lang="el-GR" altLang="zh-CN" sz="2800"/>
              <a:t>σ2='302-02368-5' ∨ 2='302-03314-5' (</a:t>
            </a:r>
            <a:r>
              <a:rPr lang="sq-AL" altLang="zh-CN" sz="2800"/>
              <a:t>borrow))</a:t>
            </a:r>
          </a:p>
          <a:p>
            <a:r>
              <a:rPr lang="zh-CN" altLang="en-US" sz="2800"/>
              <a:t>或</a:t>
            </a:r>
          </a:p>
          <a:p>
            <a:r>
              <a:rPr lang="zh-CN" altLang="en-US" sz="2800" smtClean="0"/>
              <a:t>∏</a:t>
            </a:r>
            <a:r>
              <a:rPr lang="en-US" altLang="zh-CN" sz="2800"/>
              <a:t>1 (</a:t>
            </a:r>
            <a:r>
              <a:rPr lang="el-GR" altLang="zh-CN" sz="2800"/>
              <a:t>σ2='302-02368-5' (</a:t>
            </a:r>
            <a:r>
              <a:rPr lang="sq-AL" altLang="zh-CN" sz="2800"/>
              <a:t>borrow)) ∪ ∏1 (</a:t>
            </a:r>
            <a:r>
              <a:rPr lang="el-GR" altLang="zh-CN" sz="2800"/>
              <a:t>σ2='302-03314-5' (</a:t>
            </a:r>
            <a:r>
              <a:rPr lang="sq-AL" altLang="zh-CN" sz="2800"/>
              <a:t>borrow))	</a:t>
            </a:r>
            <a:endParaRPr lang="zh-CN" altLang="en-US" sz="2800"/>
          </a:p>
        </p:txBody>
      </p:sp>
      <p:sp>
        <p:nvSpPr>
          <p:cNvPr id="78856" name="Text Box 26"/>
          <p:cNvSpPr txBox="1">
            <a:spLocks noChangeArrowheads="1"/>
          </p:cNvSpPr>
          <p:nvPr/>
        </p:nvSpPr>
        <p:spPr bwMode="auto">
          <a:xfrm>
            <a:off x="271385" y="764704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2-29</a:t>
            </a:r>
            <a:r>
              <a:rPr lang="zh-CN" altLang="zh-CN" sz="2800" b="1"/>
              <a:t>】</a:t>
            </a:r>
            <a:r>
              <a:rPr lang="zh-CN" altLang="zh-CN" sz="2800"/>
              <a:t>查询读者</a:t>
            </a:r>
            <a:r>
              <a:rPr lang="en-US" altLang="zh-CN" sz="2800" smtClean="0"/>
              <a:t>14001</a:t>
            </a:r>
            <a:r>
              <a:rPr lang="zh-CN" altLang="zh-CN" sz="2800" smtClean="0"/>
              <a:t>姓</a:t>
            </a:r>
            <a:r>
              <a:rPr lang="zh-CN" altLang="zh-CN" sz="2800"/>
              <a:t>名，及所借图书的名称</a:t>
            </a:r>
          </a:p>
          <a:p>
            <a:r>
              <a:rPr lang="zh-CN" altLang="zh-CN" sz="2800"/>
              <a:t>解：</a:t>
            </a:r>
          </a:p>
          <a:p>
            <a:r>
              <a:rPr lang="zh-CN" altLang="zh-CN" sz="2800" smtClean="0"/>
              <a:t>∏</a:t>
            </a:r>
            <a:r>
              <a:rPr lang="sq-AL" altLang="zh-CN" sz="2800" baseline="-25000"/>
              <a:t>rname,bname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rno='14001' </a:t>
            </a:r>
            <a:r>
              <a:rPr lang="sq-AL" altLang="zh-CN" sz="2800"/>
              <a:t>(reader    </a:t>
            </a:r>
            <a:r>
              <a:rPr lang="en-US" altLang="zh-CN" sz="2800"/>
              <a:t>  </a:t>
            </a:r>
            <a:r>
              <a:rPr lang="sq-AL" altLang="zh-CN" sz="2800"/>
              <a:t>borrow    </a:t>
            </a:r>
            <a:r>
              <a:rPr lang="en-US" altLang="zh-CN" sz="2800"/>
              <a:t>  </a:t>
            </a:r>
            <a:r>
              <a:rPr lang="sq-AL" altLang="zh-CN" sz="2800"/>
              <a:t>book ))	</a:t>
            </a:r>
            <a:endParaRPr lang="zh-CN" altLang="en-US" sz="2800"/>
          </a:p>
        </p:txBody>
      </p:sp>
      <p:sp>
        <p:nvSpPr>
          <p:cNvPr id="78857" name="AutoShape 5"/>
          <p:cNvSpPr>
            <a:spLocks noChangeArrowheads="1"/>
          </p:cNvSpPr>
          <p:nvPr/>
        </p:nvSpPr>
        <p:spPr bwMode="auto">
          <a:xfrm rot="5400000" flipV="1">
            <a:off x="5156795" y="1764085"/>
            <a:ext cx="263525" cy="280987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AutoShape 5"/>
          <p:cNvSpPr>
            <a:spLocks noChangeArrowheads="1"/>
          </p:cNvSpPr>
          <p:nvPr/>
        </p:nvSpPr>
        <p:spPr bwMode="auto">
          <a:xfrm rot="5400000" flipV="1">
            <a:off x="6888959" y="1765672"/>
            <a:ext cx="265112" cy="2794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987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9878" name="Text Box 26"/>
          <p:cNvSpPr txBox="1">
            <a:spLocks noChangeArrowheads="1"/>
          </p:cNvSpPr>
          <p:nvPr/>
        </p:nvSpPr>
        <p:spPr bwMode="auto">
          <a:xfrm>
            <a:off x="254000" y="3512881"/>
            <a:ext cx="8642350" cy="267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2-32】</a:t>
            </a:r>
            <a:r>
              <a:rPr lang="zh-CN" altLang="en-US" sz="2400"/>
              <a:t>下列关系代数表达式用于查询没有借过“</a:t>
            </a:r>
            <a:r>
              <a:rPr lang="en-US" altLang="zh-CN" sz="2400"/>
              <a:t>302-00860-4”</a:t>
            </a:r>
            <a:r>
              <a:rPr lang="zh-CN" altLang="en-US" sz="2400"/>
              <a:t>图书的读者编号和姓名，请问哪一个是正确的</a:t>
            </a:r>
          </a:p>
          <a:p>
            <a:r>
              <a:rPr lang="en-US" altLang="zh-CN" sz="2400"/>
              <a:t>(a) ∏</a:t>
            </a:r>
            <a:r>
              <a:rPr lang="en-US" altLang="zh-CN" sz="2400" baseline="-25000"/>
              <a:t>rno,rname</a:t>
            </a:r>
            <a:r>
              <a:rPr lang="en-US" altLang="zh-CN" sz="2400"/>
              <a:t> (</a:t>
            </a:r>
            <a:r>
              <a:rPr lang="el-GR" altLang="zh-CN" sz="2400"/>
              <a:t>σ</a:t>
            </a:r>
            <a:r>
              <a:rPr lang="en-US" altLang="zh-CN" sz="2400" baseline="-25000"/>
              <a:t>bisbn≠'302-00860-4' </a:t>
            </a:r>
            <a:r>
              <a:rPr lang="en-US" altLang="zh-CN" sz="2400"/>
              <a:t>(reader     borrow))</a:t>
            </a:r>
          </a:p>
          <a:p>
            <a:r>
              <a:rPr lang="en-US" altLang="zh-CN" sz="2400"/>
              <a:t>(b) ∏</a:t>
            </a:r>
            <a:r>
              <a:rPr lang="en-US" altLang="zh-CN" sz="2400" baseline="-25000"/>
              <a:t>rno,rname</a:t>
            </a:r>
            <a:r>
              <a:rPr lang="en-US" altLang="zh-CN" sz="2400"/>
              <a:t> (</a:t>
            </a:r>
            <a:r>
              <a:rPr lang="el-GR" altLang="zh-CN" sz="2400"/>
              <a:t>σ</a:t>
            </a:r>
            <a:r>
              <a:rPr lang="el-GR" altLang="zh-CN" sz="2400" baseline="-25000"/>
              <a:t>﹁(</a:t>
            </a:r>
            <a:r>
              <a:rPr lang="en-US" altLang="zh-CN" sz="2400" baseline="-25000"/>
              <a:t>bisbn='302-00860-4') </a:t>
            </a:r>
            <a:r>
              <a:rPr lang="en-US" altLang="zh-CN" sz="2400"/>
              <a:t>(reader     borrow))</a:t>
            </a:r>
          </a:p>
          <a:p>
            <a:r>
              <a:rPr lang="en-US" altLang="zh-CN" sz="2400"/>
              <a:t>(c) ∏</a:t>
            </a:r>
            <a:r>
              <a:rPr lang="en-US" altLang="zh-CN" sz="2400" baseline="-25000"/>
              <a:t>rname,bname</a:t>
            </a:r>
            <a:r>
              <a:rPr lang="en-US" altLang="zh-CN" sz="2400"/>
              <a:t> (reader) - ∏</a:t>
            </a:r>
            <a:r>
              <a:rPr lang="en-US" altLang="zh-CN" sz="2400" baseline="-25000"/>
              <a:t>rno,rname</a:t>
            </a:r>
            <a:r>
              <a:rPr lang="en-US" altLang="zh-CN" sz="2400"/>
              <a:t> (</a:t>
            </a:r>
            <a:r>
              <a:rPr lang="el-GR" altLang="zh-CN" sz="2400"/>
              <a:t>σ</a:t>
            </a:r>
            <a:r>
              <a:rPr lang="en-US" altLang="zh-CN" sz="2400" baseline="-25000"/>
              <a:t>bisbn='302-00860-4' </a:t>
            </a:r>
            <a:r>
              <a:rPr lang="en-US" altLang="zh-CN" sz="2400"/>
              <a:t>(reader       borrow))</a:t>
            </a:r>
          </a:p>
          <a:p>
            <a:r>
              <a:rPr lang="en-US" altLang="zh-CN" sz="2400"/>
              <a:t>(d) ∏</a:t>
            </a:r>
            <a:r>
              <a:rPr lang="en-US" altLang="zh-CN" sz="2400" baseline="-25000"/>
              <a:t>rname,bname</a:t>
            </a:r>
            <a:r>
              <a:rPr lang="en-US" altLang="zh-CN" sz="2400"/>
              <a:t> (reader -</a:t>
            </a:r>
            <a:r>
              <a:rPr lang="el-GR" altLang="zh-CN" sz="2400"/>
              <a:t>σ</a:t>
            </a:r>
            <a:r>
              <a:rPr lang="en-US" altLang="zh-CN" sz="2400" baseline="-25000"/>
              <a:t>bisbn='302-00860-4' </a:t>
            </a:r>
            <a:r>
              <a:rPr lang="en-US" altLang="zh-CN" sz="2400"/>
              <a:t>(reader       borrow))</a:t>
            </a:r>
          </a:p>
        </p:txBody>
      </p:sp>
      <p:sp>
        <p:nvSpPr>
          <p:cNvPr id="79887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9880" name="Text Box 26"/>
          <p:cNvSpPr txBox="1">
            <a:spLocks noChangeArrowheads="1"/>
          </p:cNvSpPr>
          <p:nvPr/>
        </p:nvSpPr>
        <p:spPr bwMode="auto">
          <a:xfrm>
            <a:off x="254000" y="464473"/>
            <a:ext cx="864235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2-31</a:t>
            </a:r>
            <a:r>
              <a:rPr lang="zh-CN" altLang="zh-CN" sz="2800" b="1"/>
              <a:t>】</a:t>
            </a:r>
            <a:r>
              <a:rPr lang="zh-CN" altLang="zh-CN" sz="2800"/>
              <a:t>查询借阅</a:t>
            </a:r>
            <a:r>
              <a:rPr lang="en-US" altLang="zh-CN" sz="2800"/>
              <a:t>ISBN</a:t>
            </a:r>
            <a:r>
              <a:rPr lang="zh-CN" altLang="zh-CN" sz="2800"/>
              <a:t>号为“</a:t>
            </a:r>
            <a:r>
              <a:rPr lang="en-US" altLang="zh-CN" sz="2800"/>
              <a:t>302-02368-5</a:t>
            </a:r>
            <a:r>
              <a:rPr lang="zh-CN" altLang="zh-CN" sz="2800"/>
              <a:t>”和“</a:t>
            </a:r>
            <a:r>
              <a:rPr lang="en-US" altLang="zh-CN" sz="2800"/>
              <a:t>302-03314-5</a:t>
            </a:r>
            <a:r>
              <a:rPr lang="zh-CN" altLang="zh-CN" sz="2800"/>
              <a:t>”两本书的读者编号</a:t>
            </a:r>
          </a:p>
          <a:p>
            <a:r>
              <a:rPr lang="zh-CN" altLang="zh-CN" sz="2800"/>
              <a:t>解：</a:t>
            </a:r>
          </a:p>
          <a:p>
            <a:r>
              <a:rPr lang="zh-CN" altLang="zh-CN" sz="2800" smtClean="0"/>
              <a:t>∏</a:t>
            </a:r>
            <a:r>
              <a:rPr lang="sq-AL" altLang="zh-CN" sz="2800" baseline="-25000"/>
              <a:t>1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1=6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2='302-02368-5' </a:t>
            </a:r>
            <a:r>
              <a:rPr lang="zh-CN" altLang="zh-CN" sz="2800" baseline="-25000"/>
              <a:t>∧ </a:t>
            </a:r>
            <a:r>
              <a:rPr lang="sq-AL" altLang="zh-CN" sz="2800" baseline="-25000"/>
              <a:t>7='302-03314-5'</a:t>
            </a:r>
            <a:r>
              <a:rPr lang="sq-AL" altLang="zh-CN" sz="2800"/>
              <a:t> ( </a:t>
            </a:r>
            <a:r>
              <a:rPr lang="sq-AL" altLang="zh-CN" sz="2800" smtClean="0"/>
              <a:t>borrow</a:t>
            </a:r>
            <a:r>
              <a:rPr lang="zh-CN" altLang="zh-CN" sz="2800" smtClean="0"/>
              <a:t>×</a:t>
            </a:r>
            <a:r>
              <a:rPr lang="sq-AL" altLang="zh-CN" sz="2800" smtClean="0"/>
              <a:t>borrow</a:t>
            </a:r>
            <a:r>
              <a:rPr lang="sq-AL" altLang="zh-CN" sz="2800"/>
              <a:t>))</a:t>
            </a:r>
            <a:endParaRPr lang="zh-CN" altLang="zh-CN" sz="2800"/>
          </a:p>
          <a:p>
            <a:r>
              <a:rPr lang="zh-CN" altLang="zh-CN" sz="2800" smtClean="0"/>
              <a:t>或∏</a:t>
            </a:r>
            <a:r>
              <a:rPr lang="sq-AL" altLang="zh-CN" sz="2800" baseline="-25000"/>
              <a:t>1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2='302-02368-5' </a:t>
            </a:r>
            <a:r>
              <a:rPr lang="sq-AL" altLang="zh-CN" sz="2800"/>
              <a:t> ( borrow)) </a:t>
            </a:r>
            <a:r>
              <a:rPr lang="zh-CN" altLang="zh-CN" sz="2800"/>
              <a:t>∩ ∏</a:t>
            </a:r>
            <a:r>
              <a:rPr lang="sq-AL" altLang="zh-CN" sz="2800" baseline="-25000"/>
              <a:t>1</a:t>
            </a:r>
            <a:r>
              <a:rPr lang="sq-AL" altLang="zh-CN" sz="2800"/>
              <a:t> (</a:t>
            </a:r>
            <a:r>
              <a:rPr lang="sq-AL" altLang="zh-CN" sz="2800" baseline="-25000"/>
              <a:t>7='302-03314-5'</a:t>
            </a:r>
            <a:r>
              <a:rPr lang="sq-AL" altLang="zh-CN" sz="2800"/>
              <a:t> (borrow))</a:t>
            </a:r>
            <a:endParaRPr lang="zh-CN" altLang="en-US" sz="2800"/>
          </a:p>
        </p:txBody>
      </p:sp>
      <p:pic>
        <p:nvPicPr>
          <p:cNvPr id="7988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375150"/>
            <a:ext cx="2762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4810125"/>
            <a:ext cx="2809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170488"/>
            <a:ext cx="280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8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5891213"/>
            <a:ext cx="280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70163" y="5437188"/>
            <a:ext cx="790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13"/>
          <p:cNvSpPr>
            <a:spLocks noChangeArrowheads="1"/>
          </p:cNvSpPr>
          <p:nvPr/>
        </p:nvSpPr>
        <p:spPr bwMode="auto">
          <a:xfrm>
            <a:off x="2806700" y="829828"/>
            <a:ext cx="31750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80900" name="Text Box 13"/>
          <p:cNvSpPr>
            <a:spLocks noChangeArrowheads="1"/>
          </p:cNvSpPr>
          <p:nvPr/>
        </p:nvSpPr>
        <p:spPr bwMode="auto">
          <a:xfrm>
            <a:off x="2933700" y="956828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2800">
              <a:latin typeface="Arial" pitchFamily="34" charset="0"/>
            </a:endParaRP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293688" y="493278"/>
            <a:ext cx="86423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2-33</a:t>
            </a:r>
            <a:r>
              <a:rPr lang="zh-CN" altLang="zh-CN" sz="2800" b="1"/>
              <a:t>】</a:t>
            </a:r>
            <a:r>
              <a:rPr lang="zh-CN" altLang="zh-CN" sz="2800"/>
              <a:t>查询李建国没有借过的图书的</a:t>
            </a:r>
            <a:r>
              <a:rPr lang="en-US" altLang="zh-CN" sz="2800"/>
              <a:t>ISBN</a:t>
            </a:r>
            <a:r>
              <a:rPr lang="zh-CN" altLang="zh-CN" sz="2800"/>
              <a:t>号</a:t>
            </a:r>
          </a:p>
          <a:p>
            <a:r>
              <a:rPr lang="zh-CN" altLang="zh-CN" sz="2800"/>
              <a:t>解：</a:t>
            </a:r>
          </a:p>
          <a:p>
            <a:r>
              <a:rPr lang="zh-CN" altLang="zh-CN" sz="2800" smtClean="0"/>
              <a:t>∏</a:t>
            </a:r>
            <a:r>
              <a:rPr lang="sq-AL" altLang="zh-CN" sz="2800" baseline="-25000"/>
              <a:t>bisbn</a:t>
            </a:r>
            <a:r>
              <a:rPr lang="sq-AL" altLang="zh-CN" sz="2800"/>
              <a:t> (book) - </a:t>
            </a:r>
            <a:r>
              <a:rPr lang="zh-CN" altLang="zh-CN" sz="2800"/>
              <a:t>∏</a:t>
            </a:r>
            <a:r>
              <a:rPr lang="sq-AL" altLang="zh-CN" sz="2800" baseline="-25000"/>
              <a:t>bisbn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rname='</a:t>
            </a:r>
            <a:r>
              <a:rPr lang="zh-CN" altLang="zh-CN" sz="2800" baseline="-25000"/>
              <a:t>李建国</a:t>
            </a:r>
            <a:r>
              <a:rPr lang="sq-AL" altLang="zh-CN" sz="2800" baseline="-25000"/>
              <a:t>'</a:t>
            </a:r>
            <a:r>
              <a:rPr lang="sq-AL" altLang="zh-CN" sz="2800"/>
              <a:t> (reader   </a:t>
            </a:r>
            <a:r>
              <a:rPr lang="en-US" altLang="zh-CN" sz="2800"/>
              <a:t>  </a:t>
            </a:r>
            <a:r>
              <a:rPr lang="sq-AL" altLang="zh-CN" sz="2800"/>
              <a:t> borrow))</a:t>
            </a:r>
            <a:endParaRPr lang="zh-CN" altLang="en-US" sz="2800"/>
          </a:p>
        </p:txBody>
      </p:sp>
      <p:sp>
        <p:nvSpPr>
          <p:cNvPr id="80904" name="Text Box 26"/>
          <p:cNvSpPr txBox="1">
            <a:spLocks noChangeArrowheads="1"/>
          </p:cNvSpPr>
          <p:nvPr/>
        </p:nvSpPr>
        <p:spPr bwMode="auto">
          <a:xfrm>
            <a:off x="322263" y="2025216"/>
            <a:ext cx="864235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2-34</a:t>
            </a:r>
            <a:r>
              <a:rPr lang="zh-CN" altLang="zh-CN" sz="2800" b="1"/>
              <a:t>】</a:t>
            </a:r>
            <a:r>
              <a:rPr lang="zh-CN" altLang="zh-CN" sz="2800"/>
              <a:t>查询至少借阅了</a:t>
            </a:r>
            <a:r>
              <a:rPr lang="en-US" altLang="zh-CN" sz="2800"/>
              <a:t>14004</a:t>
            </a:r>
            <a:r>
              <a:rPr lang="zh-CN" altLang="zh-CN" sz="2800"/>
              <a:t>读者借过的全部书籍的读者编号</a:t>
            </a:r>
          </a:p>
          <a:p>
            <a:r>
              <a:rPr lang="zh-CN" altLang="zh-CN" sz="2800"/>
              <a:t>解：</a:t>
            </a:r>
          </a:p>
          <a:p>
            <a:r>
              <a:rPr lang="zh-CN" altLang="zh-CN" sz="2800" smtClean="0"/>
              <a:t>∏</a:t>
            </a:r>
            <a:r>
              <a:rPr lang="sq-AL" altLang="zh-CN" sz="2800" baseline="-25000"/>
              <a:t>rno,bisbn</a:t>
            </a:r>
            <a:r>
              <a:rPr lang="sq-AL" altLang="zh-CN" sz="2800"/>
              <a:t> (borrow)  </a:t>
            </a:r>
            <a:r>
              <a:rPr lang="zh-CN" altLang="zh-CN" sz="2800"/>
              <a:t>÷ ∏</a:t>
            </a:r>
            <a:r>
              <a:rPr lang="sq-AL" altLang="zh-CN" sz="2800" baseline="-25000"/>
              <a:t>bisbn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rno='14004'</a:t>
            </a:r>
            <a:r>
              <a:rPr lang="sq-AL" altLang="zh-CN" sz="2800"/>
              <a:t> (borrow))	</a:t>
            </a:r>
            <a:endParaRPr lang="zh-CN" altLang="en-US" sz="2800"/>
          </a:p>
        </p:txBody>
      </p:sp>
      <p:sp>
        <p:nvSpPr>
          <p:cNvPr id="80905" name="AutoShape 5"/>
          <p:cNvSpPr>
            <a:spLocks noChangeArrowheads="1"/>
          </p:cNvSpPr>
          <p:nvPr/>
        </p:nvSpPr>
        <p:spPr bwMode="auto">
          <a:xfrm rot="5400000" flipV="1">
            <a:off x="6956995" y="1499045"/>
            <a:ext cx="263525" cy="280987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80906" name="Text Box 26"/>
          <p:cNvSpPr txBox="1">
            <a:spLocks noChangeArrowheads="1"/>
          </p:cNvSpPr>
          <p:nvPr/>
        </p:nvSpPr>
        <p:spPr bwMode="auto">
          <a:xfrm>
            <a:off x="323850" y="3960378"/>
            <a:ext cx="864235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2-35</a:t>
            </a:r>
            <a:r>
              <a:rPr lang="zh-CN" altLang="zh-CN" sz="2800" b="1"/>
              <a:t>】</a:t>
            </a:r>
            <a:r>
              <a:rPr lang="zh-CN" altLang="zh-CN" sz="2800"/>
              <a:t>查询借过所有“工”类图书的读者编号和姓名</a:t>
            </a:r>
          </a:p>
          <a:p>
            <a:r>
              <a:rPr lang="zh-CN" altLang="zh-CN" sz="2800"/>
              <a:t>解：</a:t>
            </a:r>
          </a:p>
          <a:p>
            <a:r>
              <a:rPr lang="zh-CN" altLang="zh-CN" sz="2800" smtClean="0"/>
              <a:t>∏</a:t>
            </a:r>
            <a:r>
              <a:rPr lang="sq-AL" altLang="zh-CN" sz="2800" baseline="-25000"/>
              <a:t>rno,rname</a:t>
            </a:r>
            <a:r>
              <a:rPr lang="sq-AL" altLang="zh-CN" sz="2800"/>
              <a:t> (reader    </a:t>
            </a:r>
            <a:r>
              <a:rPr lang="en-US" altLang="zh-CN" sz="2800"/>
              <a:t> </a:t>
            </a:r>
            <a:r>
              <a:rPr lang="sq-AL" altLang="zh-CN" sz="2800"/>
              <a:t>(</a:t>
            </a:r>
            <a:r>
              <a:rPr lang="zh-CN" altLang="zh-CN" sz="2800"/>
              <a:t>∏</a:t>
            </a:r>
            <a:r>
              <a:rPr lang="sq-AL" altLang="zh-CN" sz="2800" baseline="-25000"/>
              <a:t>rno,rname</a:t>
            </a:r>
            <a:r>
              <a:rPr lang="sq-AL" altLang="zh-CN" sz="2800"/>
              <a:t> ( borrow) </a:t>
            </a:r>
            <a:r>
              <a:rPr lang="zh-CN" altLang="zh-CN" sz="2800"/>
              <a:t>÷ ∏</a:t>
            </a:r>
            <a:r>
              <a:rPr lang="sq-AL" altLang="zh-CN" sz="2800" baseline="-25000"/>
              <a:t>bisbn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bcategory='</a:t>
            </a:r>
            <a:r>
              <a:rPr lang="zh-CN" altLang="zh-CN" sz="2800" baseline="-25000"/>
              <a:t>工</a:t>
            </a:r>
            <a:r>
              <a:rPr lang="sq-AL" altLang="zh-CN" sz="2800" baseline="-25000"/>
              <a:t>'</a:t>
            </a:r>
            <a:r>
              <a:rPr lang="sq-AL" altLang="zh-CN" sz="2800"/>
              <a:t> (book))))	</a:t>
            </a:r>
            <a:endParaRPr lang="zh-CN" altLang="en-US" sz="2800"/>
          </a:p>
        </p:txBody>
      </p:sp>
      <p:sp>
        <p:nvSpPr>
          <p:cNvPr id="80907" name="AutoShape 5"/>
          <p:cNvSpPr>
            <a:spLocks noChangeArrowheads="1"/>
          </p:cNvSpPr>
          <p:nvPr/>
        </p:nvSpPr>
        <p:spPr bwMode="auto">
          <a:xfrm rot="5400000" flipV="1">
            <a:off x="3139778" y="5437286"/>
            <a:ext cx="265112" cy="280988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192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1926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>
                <a:solidFill>
                  <a:schemeClr val="accent2"/>
                </a:solidFill>
              </a:rPr>
              <a:t>总结：</a:t>
            </a:r>
          </a:p>
          <a:p>
            <a:r>
              <a:rPr lang="en-US" altLang="zh-CN" sz="2800"/>
              <a:t>(1)</a:t>
            </a:r>
            <a:r>
              <a:rPr lang="zh-CN" altLang="zh-CN" sz="2800"/>
              <a:t>根据求解的问题，以及条件确定要操作的关系</a:t>
            </a:r>
          </a:p>
          <a:p>
            <a:r>
              <a:rPr lang="en-US" altLang="zh-CN" sz="2800"/>
              <a:t>(2)</a:t>
            </a:r>
            <a:r>
              <a:rPr lang="zh-CN" altLang="zh-CN" sz="2800"/>
              <a:t>对于一般问题，按如下形式写出关系代数表达式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</a:t>
            </a:r>
            <a:r>
              <a:rPr lang="en-US" altLang="zh-CN" sz="2800"/>
              <a:t> (</a:t>
            </a:r>
            <a:r>
              <a:rPr lang="zh-CN" altLang="zh-CN" sz="2800"/>
              <a:t>σ</a:t>
            </a:r>
            <a:r>
              <a:rPr lang="en-US" altLang="zh-CN" sz="2800" baseline="-25000"/>
              <a:t>F </a:t>
            </a:r>
            <a:r>
              <a:rPr lang="en-US" altLang="zh-CN" sz="2800"/>
              <a:t>(R </a:t>
            </a:r>
            <a:r>
              <a:rPr lang="zh-CN" altLang="zh-CN" sz="2800"/>
              <a:t>× </a:t>
            </a:r>
            <a:r>
              <a:rPr lang="en-US" altLang="zh-CN" sz="2800"/>
              <a:t>S))</a:t>
            </a:r>
            <a:endParaRPr lang="zh-CN" altLang="zh-CN" sz="2800"/>
          </a:p>
          <a:p>
            <a:r>
              <a:rPr lang="en-US" altLang="zh-CN" sz="2800" smtClean="0"/>
              <a:t>    </a:t>
            </a:r>
            <a:r>
              <a:rPr lang="zh-CN" altLang="zh-CN" sz="2800" smtClean="0"/>
              <a:t>或</a:t>
            </a:r>
            <a:endParaRPr lang="zh-CN" altLang="zh-CN" sz="2800"/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</a:t>
            </a:r>
            <a:r>
              <a:rPr lang="en-US" altLang="zh-CN" sz="2800"/>
              <a:t> (</a:t>
            </a:r>
            <a:r>
              <a:rPr lang="zh-CN" altLang="zh-CN" sz="2800"/>
              <a:t>σ</a:t>
            </a:r>
            <a:r>
              <a:rPr lang="en-US" altLang="zh-CN" sz="2800" baseline="-25000"/>
              <a:t>F </a:t>
            </a:r>
            <a:r>
              <a:rPr lang="en-US" altLang="zh-CN" sz="2800"/>
              <a:t>(R     S))</a:t>
            </a:r>
            <a:endParaRPr lang="zh-CN" altLang="zh-CN" sz="2800"/>
          </a:p>
          <a:p>
            <a:r>
              <a:rPr lang="en-US" altLang="zh-CN" sz="2800"/>
              <a:t>(3)</a:t>
            </a:r>
            <a:r>
              <a:rPr lang="zh-CN" altLang="zh-CN" sz="2800"/>
              <a:t>对于涉及“否定”的问题，用差运算来表示</a:t>
            </a:r>
          </a:p>
          <a:p>
            <a:r>
              <a:rPr lang="en-US" altLang="zh-CN" sz="2800"/>
              <a:t>(4)</a:t>
            </a:r>
            <a:r>
              <a:rPr lang="zh-CN" altLang="zh-CN" sz="2800"/>
              <a:t>对于涉及“全部”或“所有”的问题，用除运算来表示</a:t>
            </a:r>
            <a:endParaRPr lang="zh-CN" altLang="en-US" sz="2800"/>
          </a:p>
        </p:txBody>
      </p:sp>
      <p:sp>
        <p:nvSpPr>
          <p:cNvPr id="81930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1928" name="AutoShape 5"/>
          <p:cNvSpPr>
            <a:spLocks noChangeArrowheads="1"/>
          </p:cNvSpPr>
          <p:nvPr/>
        </p:nvSpPr>
        <p:spPr bwMode="auto">
          <a:xfrm rot="5400000" flipV="1">
            <a:off x="2602706" y="3372644"/>
            <a:ext cx="263525" cy="280988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294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2950" name="Text Box 26"/>
          <p:cNvSpPr txBox="1">
            <a:spLocks noChangeArrowheads="1"/>
          </p:cNvSpPr>
          <p:nvPr/>
        </p:nvSpPr>
        <p:spPr bwMode="auto">
          <a:xfrm>
            <a:off x="293688" y="1757715"/>
            <a:ext cx="8642350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B0F0"/>
                </a:solidFill>
              </a:rPr>
              <a:t>1.</a:t>
            </a:r>
            <a:r>
              <a:rPr lang="zh-CN" altLang="zh-CN" sz="2800" b="1">
                <a:solidFill>
                  <a:srgbClr val="00B0F0"/>
                </a:solidFill>
              </a:rPr>
              <a:t>代数优化</a:t>
            </a:r>
            <a:endParaRPr lang="en-US" altLang="zh-CN" sz="2800" b="1">
              <a:solidFill>
                <a:srgbClr val="00B0F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/>
              <a:t>按照关系代数表达式等价变换规则，对关系代数表达式进行适当变换，改变关系代数表达式中操作次序和组合，以获取较高的查询效率。</a:t>
            </a:r>
            <a:endParaRPr lang="zh-CN" altLang="en-US" sz="2800"/>
          </a:p>
        </p:txBody>
      </p:sp>
      <p:grpSp>
        <p:nvGrpSpPr>
          <p:cNvPr id="82951" name="Group 5"/>
          <p:cNvGrpSpPr>
            <a:grpSpLocks/>
          </p:cNvGrpSpPr>
          <p:nvPr/>
        </p:nvGrpSpPr>
        <p:grpSpPr bwMode="auto">
          <a:xfrm>
            <a:off x="539750" y="836613"/>
            <a:ext cx="8424863" cy="461962"/>
            <a:chOff x="0" y="0"/>
            <a:chExt cx="862422" cy="317018"/>
          </a:xfrm>
        </p:grpSpPr>
        <p:sp>
          <p:nvSpPr>
            <p:cNvPr id="82952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2.2.3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关系代数表达式优化</a:t>
              </a:r>
            </a:p>
          </p:txBody>
        </p:sp>
        <p:sp>
          <p:nvSpPr>
            <p:cNvPr id="82953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397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3974" name="Text Box 26"/>
          <p:cNvSpPr txBox="1">
            <a:spLocks noChangeArrowheads="1"/>
          </p:cNvSpPr>
          <p:nvPr/>
        </p:nvSpPr>
        <p:spPr bwMode="auto">
          <a:xfrm>
            <a:off x="293688" y="692696"/>
            <a:ext cx="8642350" cy="547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B0F0"/>
                </a:solidFill>
              </a:rPr>
              <a:t>2.</a:t>
            </a:r>
            <a:r>
              <a:rPr lang="zh-CN" altLang="zh-CN" sz="2800" b="1">
                <a:solidFill>
                  <a:srgbClr val="00B0F0"/>
                </a:solidFill>
              </a:rPr>
              <a:t>关系代数表达式等价变换规则</a:t>
            </a:r>
            <a:endParaRPr lang="en-US" altLang="zh-CN" sz="2800" b="1">
              <a:solidFill>
                <a:srgbClr val="00B0F0"/>
              </a:solidFill>
            </a:endParaRPr>
          </a:p>
          <a:p>
            <a:r>
              <a:rPr lang="zh-CN" altLang="zh-CN" sz="2800" b="1"/>
              <a:t>规则</a:t>
            </a:r>
            <a:r>
              <a:rPr lang="en-US" altLang="zh-CN" sz="2800" b="1"/>
              <a:t>1</a:t>
            </a:r>
            <a:r>
              <a:rPr lang="zh-CN" altLang="zh-CN" sz="2800" b="1"/>
              <a:t>：</a:t>
            </a:r>
            <a:r>
              <a:rPr lang="zh-CN" altLang="zh-CN" sz="2800"/>
              <a:t>连接、笛卡尔积的交换律</a:t>
            </a:r>
          </a:p>
          <a:p>
            <a:r>
              <a:rPr lang="en-US" altLang="zh-CN" sz="2800"/>
              <a:t>	E</a:t>
            </a:r>
            <a:r>
              <a:rPr lang="en-US" altLang="zh-CN" sz="2800" baseline="-25000"/>
              <a:t>1 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2 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2 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1</a:t>
            </a:r>
            <a:endParaRPr lang="zh-CN" altLang="zh-CN" sz="2800"/>
          </a:p>
          <a:p>
            <a:r>
              <a:rPr lang="en-US" altLang="zh-CN" sz="2800"/>
              <a:t>	E</a:t>
            </a:r>
            <a:r>
              <a:rPr lang="en-US" altLang="zh-CN" sz="2800" baseline="-25000"/>
              <a:t>1 </a:t>
            </a:r>
            <a:r>
              <a:rPr lang="en-US" altLang="zh-CN" sz="2800"/>
              <a:t>    E</a:t>
            </a:r>
            <a:r>
              <a:rPr lang="en-US" altLang="zh-CN" sz="2800" baseline="-25000"/>
              <a:t>2 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2 </a:t>
            </a:r>
            <a:r>
              <a:rPr lang="en-US" altLang="zh-CN" sz="2800"/>
              <a:t>     E</a:t>
            </a:r>
            <a:r>
              <a:rPr lang="en-US" altLang="zh-CN" sz="2800" baseline="-25000"/>
              <a:t>1</a:t>
            </a:r>
            <a:endParaRPr lang="zh-CN" altLang="zh-CN" sz="2800"/>
          </a:p>
          <a:p>
            <a:r>
              <a:rPr lang="en-US" altLang="zh-CN" sz="2800"/>
              <a:t>	E</a:t>
            </a:r>
            <a:r>
              <a:rPr lang="en-US" altLang="zh-CN" sz="2800" baseline="-25000"/>
              <a:t>1  </a:t>
            </a:r>
            <a:r>
              <a:rPr lang="en-US" altLang="zh-CN" sz="2800"/>
              <a:t>    E</a:t>
            </a:r>
            <a:r>
              <a:rPr lang="en-US" altLang="zh-CN" sz="2800" baseline="-25000"/>
              <a:t>2 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2 </a:t>
            </a:r>
            <a:r>
              <a:rPr lang="en-US" altLang="zh-CN" sz="2800"/>
              <a:t>    E</a:t>
            </a:r>
            <a:r>
              <a:rPr lang="en-US" altLang="zh-CN" sz="2800" baseline="-25000"/>
              <a:t>1</a:t>
            </a:r>
            <a:endParaRPr lang="en-US" altLang="zh-CN" sz="28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	E</a:t>
            </a:r>
            <a:r>
              <a:rPr lang="en-US" altLang="zh-CN" sz="2800" baseline="-25000"/>
              <a:t>1</a:t>
            </a:r>
            <a:r>
              <a:rPr lang="zh-CN" altLang="zh-CN" sz="2800"/>
              <a:t>和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是关系代数表达式，</a:t>
            </a:r>
            <a:r>
              <a:rPr lang="en-US" altLang="zh-CN" sz="2800"/>
              <a:t>F</a:t>
            </a:r>
            <a:r>
              <a:rPr lang="zh-CN" altLang="zh-CN" sz="2800"/>
              <a:t>是连接运算的条件。</a:t>
            </a:r>
            <a:endParaRPr lang="en-US" altLang="zh-CN" sz="2800"/>
          </a:p>
          <a:p>
            <a:endParaRPr lang="en-US" altLang="zh-CN" sz="2800" b="1"/>
          </a:p>
          <a:p>
            <a:r>
              <a:rPr lang="zh-CN" altLang="zh-CN" sz="2800" b="1"/>
              <a:t>规则</a:t>
            </a:r>
            <a:r>
              <a:rPr lang="en-US" altLang="zh-CN" sz="2800" b="1"/>
              <a:t>2</a:t>
            </a:r>
            <a:r>
              <a:rPr lang="zh-CN" altLang="zh-CN" sz="2800" b="1"/>
              <a:t>：</a:t>
            </a:r>
            <a:r>
              <a:rPr lang="zh-CN" altLang="zh-CN" sz="2800"/>
              <a:t>连接、笛卡尔积的结合律</a:t>
            </a:r>
          </a:p>
          <a:p>
            <a:r>
              <a:rPr lang="en-US" altLang="zh-CN" sz="2800"/>
              <a:t>	(E</a:t>
            </a:r>
            <a:r>
              <a:rPr lang="en-US" altLang="zh-CN" sz="2800" baseline="-25000"/>
              <a:t>1 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 baseline="-25000"/>
              <a:t> 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3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1 </a:t>
            </a:r>
            <a:r>
              <a:rPr lang="zh-CN" altLang="zh-CN" sz="2800"/>
              <a:t>×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3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en-US" altLang="zh-CN" sz="2800"/>
              <a:t>	(E</a:t>
            </a:r>
            <a:r>
              <a:rPr lang="en-US" altLang="zh-CN" sz="2800" baseline="-25000"/>
              <a:t>1 </a:t>
            </a:r>
            <a:r>
              <a:rPr lang="en-US" altLang="zh-CN" sz="2800"/>
              <a:t>     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 baseline="-25000"/>
              <a:t>       </a:t>
            </a:r>
            <a:r>
              <a:rPr lang="en-US" altLang="zh-CN" sz="2800"/>
              <a:t>E</a:t>
            </a:r>
            <a:r>
              <a:rPr lang="en-US" altLang="zh-CN" sz="2800" baseline="-25000"/>
              <a:t>3 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1     </a:t>
            </a:r>
            <a:r>
              <a:rPr lang="en-US" altLang="zh-CN" sz="2800"/>
              <a:t>  (E</a:t>
            </a:r>
            <a:r>
              <a:rPr lang="en-US" altLang="zh-CN" sz="2800" baseline="-25000"/>
              <a:t>2 </a:t>
            </a:r>
            <a:r>
              <a:rPr lang="en-US" altLang="zh-CN" sz="2800"/>
              <a:t>    E</a:t>
            </a:r>
            <a:r>
              <a:rPr lang="en-US" altLang="zh-CN" sz="2800" baseline="-25000"/>
              <a:t>3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	(E</a:t>
            </a:r>
            <a:r>
              <a:rPr lang="en-US" altLang="zh-CN" sz="2800" baseline="-25000"/>
              <a:t>1         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 baseline="-25000"/>
              <a:t>       </a:t>
            </a:r>
            <a:r>
              <a:rPr lang="en-US" altLang="zh-CN" sz="2800"/>
              <a:t>E</a:t>
            </a:r>
            <a:r>
              <a:rPr lang="en-US" altLang="zh-CN" sz="2800" baseline="-25000"/>
              <a:t>3  </a:t>
            </a:r>
            <a:r>
              <a:rPr lang="zh-CN" altLang="zh-CN" sz="2800"/>
              <a:t>≡ </a:t>
            </a:r>
            <a:r>
              <a:rPr lang="en-US" altLang="zh-CN" sz="2800"/>
              <a:t>E</a:t>
            </a:r>
            <a:r>
              <a:rPr lang="en-US" altLang="zh-CN" sz="2800" baseline="-25000"/>
              <a:t>1     </a:t>
            </a:r>
            <a:r>
              <a:rPr lang="en-US" altLang="zh-CN" sz="2800"/>
              <a:t> (E</a:t>
            </a:r>
            <a:r>
              <a:rPr lang="en-US" altLang="zh-CN" sz="2800" baseline="-25000"/>
              <a:t>2       </a:t>
            </a:r>
            <a:r>
              <a:rPr lang="en-US" altLang="zh-CN" sz="2800"/>
              <a:t>E</a:t>
            </a:r>
            <a:r>
              <a:rPr lang="en-US" altLang="zh-CN" sz="2800" baseline="-25000"/>
              <a:t>3</a:t>
            </a:r>
            <a:r>
              <a:rPr lang="en-US" altLang="zh-CN" sz="2800"/>
              <a:t> )</a:t>
            </a:r>
          </a:p>
          <a:p>
            <a:endParaRPr lang="zh-CN" altLang="en-US" sz="2800"/>
          </a:p>
        </p:txBody>
      </p:sp>
      <p:sp>
        <p:nvSpPr>
          <p:cNvPr id="8399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8397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95" y="2060848"/>
            <a:ext cx="31432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63" y="2060848"/>
            <a:ext cx="31432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7" y="2564904"/>
            <a:ext cx="3159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9" y="2564904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70" y="2556197"/>
            <a:ext cx="2476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54" y="2636912"/>
            <a:ext cx="2476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03" y="4841280"/>
            <a:ext cx="315913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72" y="4841280"/>
            <a:ext cx="31432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36" y="4842867"/>
            <a:ext cx="3159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16" y="4914875"/>
            <a:ext cx="3159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11" y="5301208"/>
            <a:ext cx="315913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16" y="5301208"/>
            <a:ext cx="3159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31" y="5301208"/>
            <a:ext cx="31432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74915"/>
            <a:ext cx="3159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9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86" y="5359176"/>
            <a:ext cx="2603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9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86" y="5359177"/>
            <a:ext cx="2619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92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1" y="5390927"/>
            <a:ext cx="2698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93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74" y="5462935"/>
            <a:ext cx="271462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499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4998" name="Text Box 26"/>
          <p:cNvSpPr txBox="1">
            <a:spLocks noChangeArrowheads="1"/>
          </p:cNvSpPr>
          <p:nvPr/>
        </p:nvSpPr>
        <p:spPr bwMode="auto">
          <a:xfrm>
            <a:off x="293688" y="836712"/>
            <a:ext cx="8642350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关系代数表达式等价变换规则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 b="1"/>
              <a:t>规则</a:t>
            </a:r>
            <a:r>
              <a:rPr lang="en-US" altLang="zh-CN" sz="2800" b="1"/>
              <a:t>3</a:t>
            </a:r>
            <a:r>
              <a:rPr lang="zh-CN" altLang="zh-CN" sz="2800" b="1"/>
              <a:t>：</a:t>
            </a:r>
            <a:r>
              <a:rPr lang="zh-CN" altLang="zh-CN" sz="2800"/>
              <a:t>投影的串接定律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</a:t>
            </a:r>
            <a:r>
              <a:rPr lang="zh-CN" altLang="zh-CN" sz="2800"/>
              <a:t>∏</a:t>
            </a:r>
            <a:r>
              <a:rPr lang="en-US" altLang="zh-CN" sz="2800" baseline="-25000"/>
              <a:t>B1,B2,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,Bm</a:t>
            </a:r>
            <a:r>
              <a:rPr lang="en-US" altLang="zh-CN" sz="2800"/>
              <a:t> (E)) </a:t>
            </a:r>
            <a:r>
              <a:rPr lang="zh-CN" altLang="zh-CN" sz="2800"/>
              <a:t>≡ 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(E)</a:t>
            </a:r>
          </a:p>
          <a:p>
            <a:r>
              <a:rPr lang="en-US" altLang="zh-CN" sz="2800"/>
              <a:t>A</a:t>
            </a:r>
            <a:r>
              <a:rPr lang="en-US" altLang="zh-CN" sz="2800" baseline="-25000"/>
              <a:t>i</a:t>
            </a:r>
            <a:r>
              <a:rPr lang="en-US" altLang="zh-CN" sz="2800"/>
              <a:t>(i=1,2,</a:t>
            </a:r>
            <a:r>
              <a:rPr lang="zh-CN" altLang="zh-CN" sz="2800"/>
              <a:t>…</a:t>
            </a:r>
            <a:r>
              <a:rPr lang="en-US" altLang="zh-CN" sz="2800"/>
              <a:t>,n)</a:t>
            </a:r>
            <a:r>
              <a:rPr lang="zh-CN" altLang="zh-CN" sz="2800"/>
              <a:t>，</a:t>
            </a:r>
            <a:r>
              <a:rPr lang="en-US" altLang="zh-CN" sz="2800"/>
              <a:t>B</a:t>
            </a:r>
            <a:r>
              <a:rPr lang="en-US" altLang="zh-CN" sz="2800" baseline="-25000"/>
              <a:t>j</a:t>
            </a:r>
            <a:r>
              <a:rPr lang="en-US" altLang="zh-CN" sz="2800"/>
              <a:t>(j=1,2,</a:t>
            </a:r>
            <a:r>
              <a:rPr lang="zh-CN" altLang="zh-CN" sz="2800"/>
              <a:t>…</a:t>
            </a:r>
            <a:r>
              <a:rPr lang="en-US" altLang="zh-CN" sz="2800"/>
              <a:t>,m)</a:t>
            </a:r>
            <a:r>
              <a:rPr lang="zh-CN" altLang="zh-CN" sz="2800"/>
              <a:t>是属性名，且</a:t>
            </a:r>
            <a:r>
              <a:rPr lang="en-US" altLang="zh-CN" sz="2800"/>
              <a:t>{</a:t>
            </a:r>
            <a:r>
              <a:rPr lang="en-US" altLang="zh-CN" sz="2800" baseline="-25000"/>
              <a:t> 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,A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zh-CN" altLang="zh-CN" sz="2800"/>
              <a:t>…</a:t>
            </a:r>
            <a:r>
              <a:rPr lang="en-US" altLang="zh-CN" sz="2800"/>
              <a:t>,A</a:t>
            </a:r>
            <a:r>
              <a:rPr lang="en-US" altLang="zh-CN" sz="2800" baseline="-25000"/>
              <a:t>n</a:t>
            </a:r>
            <a:r>
              <a:rPr lang="en-US" altLang="zh-CN" sz="2800"/>
              <a:t> }</a:t>
            </a:r>
            <a:r>
              <a:rPr lang="zh-CN" altLang="zh-CN" sz="2800"/>
              <a:t>是</a:t>
            </a:r>
            <a:r>
              <a:rPr lang="en-US" altLang="zh-CN" sz="2800"/>
              <a:t>{</a:t>
            </a:r>
            <a:r>
              <a:rPr lang="en-US" altLang="zh-CN" sz="2800" baseline="-25000"/>
              <a:t> </a:t>
            </a:r>
            <a:r>
              <a:rPr lang="en-US" altLang="zh-CN" sz="2800"/>
              <a:t>B</a:t>
            </a:r>
            <a:r>
              <a:rPr lang="en-US" altLang="zh-CN" sz="2800" baseline="-25000"/>
              <a:t>1</a:t>
            </a:r>
            <a:r>
              <a:rPr lang="en-US" altLang="zh-CN" sz="2800"/>
              <a:t>,B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zh-CN" altLang="zh-CN" sz="2800"/>
              <a:t>…</a:t>
            </a:r>
            <a:r>
              <a:rPr lang="en-US" altLang="zh-CN" sz="2800"/>
              <a:t>,B</a:t>
            </a:r>
            <a:r>
              <a:rPr lang="en-US" altLang="zh-CN" sz="2800" baseline="-25000"/>
              <a:t>m</a:t>
            </a:r>
            <a:r>
              <a:rPr lang="en-US" altLang="zh-CN" sz="2800"/>
              <a:t> }</a:t>
            </a:r>
            <a:r>
              <a:rPr lang="zh-CN" altLang="zh-CN" sz="2800"/>
              <a:t>的子集。</a:t>
            </a:r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rname</a:t>
            </a:r>
            <a:r>
              <a:rPr lang="sq-AL" altLang="zh-CN" sz="2800"/>
              <a:t> (</a:t>
            </a:r>
            <a:r>
              <a:rPr lang="zh-CN" altLang="zh-CN" sz="2800"/>
              <a:t>∏</a:t>
            </a:r>
            <a:r>
              <a:rPr lang="sq-AL" altLang="zh-CN" sz="2800" baseline="-25000"/>
              <a:t>rname,rno</a:t>
            </a:r>
            <a:r>
              <a:rPr lang="sq-AL" altLang="zh-CN" sz="2800"/>
              <a:t> (reader)) </a:t>
            </a:r>
            <a:r>
              <a:rPr lang="zh-CN" altLang="zh-CN" sz="2800"/>
              <a:t>≡ ∏</a:t>
            </a:r>
            <a:r>
              <a:rPr lang="sq-AL" altLang="zh-CN" sz="2800" baseline="-25000"/>
              <a:t>rname</a:t>
            </a:r>
            <a:r>
              <a:rPr lang="sq-AL" altLang="zh-CN" sz="2800"/>
              <a:t> (reader)</a:t>
            </a:r>
            <a:endParaRPr lang="en-US" altLang="zh-CN" sz="2800" b="1"/>
          </a:p>
          <a:p>
            <a:endParaRPr lang="en-US" altLang="zh-CN" sz="2800" b="1"/>
          </a:p>
          <a:p>
            <a:endParaRPr lang="en-US" altLang="zh-CN" sz="2800" b="1"/>
          </a:p>
          <a:p>
            <a:r>
              <a:rPr lang="zh-CN" altLang="zh-CN" sz="2800" b="1"/>
              <a:t>规则</a:t>
            </a:r>
            <a:r>
              <a:rPr lang="en-US" altLang="zh-CN" sz="2800" b="1"/>
              <a:t>4</a:t>
            </a:r>
            <a:r>
              <a:rPr lang="zh-CN" altLang="zh-CN" sz="2800" b="1"/>
              <a:t>：</a:t>
            </a:r>
            <a:r>
              <a:rPr lang="zh-CN" altLang="zh-CN" sz="2800"/>
              <a:t>选择的串接定律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F1</a:t>
            </a:r>
            <a:r>
              <a:rPr lang="en-US" altLang="zh-CN" sz="2800"/>
              <a:t>(</a:t>
            </a:r>
            <a:r>
              <a:rPr lang="zh-CN" altLang="zh-CN" sz="2800"/>
              <a:t>σ</a:t>
            </a:r>
            <a:r>
              <a:rPr lang="en-US" altLang="zh-CN" sz="2800" baseline="-25000"/>
              <a:t>F2</a:t>
            </a:r>
            <a:r>
              <a:rPr lang="en-US" altLang="zh-CN" sz="2800"/>
              <a:t>(E)) </a:t>
            </a:r>
            <a:r>
              <a:rPr lang="zh-CN" altLang="zh-CN" sz="2800"/>
              <a:t>≡σ</a:t>
            </a:r>
            <a:r>
              <a:rPr lang="en-US" altLang="zh-CN" sz="2800" baseline="-25000"/>
              <a:t>F1 </a:t>
            </a:r>
            <a:r>
              <a:rPr lang="zh-CN" altLang="zh-CN" sz="2800" baseline="-25000"/>
              <a:t>∧</a:t>
            </a:r>
            <a:r>
              <a:rPr lang="en-US" altLang="zh-CN" sz="2800" baseline="-25000"/>
              <a:t>F2</a:t>
            </a:r>
            <a:r>
              <a:rPr lang="en-US" altLang="zh-CN" sz="2800"/>
              <a:t>(E)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 </a:t>
            </a:r>
            <a:r>
              <a:rPr lang="zh-CN" altLang="zh-CN" sz="2800" baseline="-25000"/>
              <a:t>∧ 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(reader) </a:t>
            </a:r>
            <a:r>
              <a:rPr lang="zh-CN" altLang="zh-CN" sz="2800"/>
              <a:t>≡σ</a:t>
            </a:r>
            <a:r>
              <a:rPr lang="sq-AL" altLang="zh-CN" sz="2800" baseline="-25000"/>
              <a:t>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 </a:t>
            </a:r>
            <a:r>
              <a:rPr lang="sq-AL" altLang="zh-CN" sz="2800"/>
              <a:t>(</a:t>
            </a:r>
            <a:r>
              <a:rPr lang="zh-CN" altLang="zh-CN" sz="2800"/>
              <a:t>σ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(reader))</a:t>
            </a:r>
            <a:endParaRPr lang="zh-CN" altLang="en-US" sz="2800"/>
          </a:p>
        </p:txBody>
      </p:sp>
      <p:sp>
        <p:nvSpPr>
          <p:cNvPr id="8500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602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6022" name="Text Box 26"/>
          <p:cNvSpPr txBox="1">
            <a:spLocks noChangeArrowheads="1"/>
          </p:cNvSpPr>
          <p:nvPr/>
        </p:nvSpPr>
        <p:spPr bwMode="auto">
          <a:xfrm>
            <a:off x="293688" y="548680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关系代数表达式等价变换规则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 b="1"/>
              <a:t>规则</a:t>
            </a:r>
            <a:r>
              <a:rPr lang="en-US" altLang="zh-CN" sz="2800" b="1"/>
              <a:t>5</a:t>
            </a:r>
            <a:r>
              <a:rPr lang="zh-CN" altLang="zh-CN" sz="2800" b="1"/>
              <a:t>：</a:t>
            </a:r>
            <a:r>
              <a:rPr lang="zh-CN" altLang="zh-CN" sz="2800"/>
              <a:t>选择与投影操作的交换律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</a:t>
            </a:r>
            <a:r>
              <a:rPr lang="zh-CN" altLang="zh-CN" sz="2800"/>
              <a:t>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(E)) </a:t>
            </a:r>
            <a:r>
              <a:rPr lang="zh-CN" altLang="zh-CN" sz="2800"/>
              <a:t>≡ 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 (E))</a:t>
            </a:r>
            <a:endParaRPr lang="zh-CN" altLang="zh-CN" sz="2800"/>
          </a:p>
          <a:p>
            <a:r>
              <a:rPr lang="en-US" altLang="zh-CN" sz="2800"/>
              <a:t>	</a:t>
            </a:r>
            <a:r>
              <a:rPr lang="zh-CN" altLang="zh-CN" sz="2800"/>
              <a:t>选择条件</a:t>
            </a:r>
            <a:r>
              <a:rPr lang="en-US" altLang="zh-CN" sz="2800"/>
              <a:t>F</a:t>
            </a:r>
            <a:r>
              <a:rPr lang="zh-CN" altLang="zh-CN" sz="2800"/>
              <a:t>只涉及属性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,A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zh-CN" altLang="zh-CN" sz="2800"/>
              <a:t>…</a:t>
            </a:r>
            <a:r>
              <a:rPr lang="en-US" altLang="zh-CN" sz="2800"/>
              <a:t>,A</a:t>
            </a:r>
            <a:r>
              <a:rPr lang="en-US" altLang="zh-CN" sz="2800" baseline="-25000"/>
              <a:t>n</a:t>
            </a:r>
            <a:r>
              <a:rPr lang="zh-CN" altLang="zh-CN" sz="2800"/>
              <a:t>。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rname,rspecialty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(reader)) </a:t>
            </a:r>
            <a:r>
              <a:rPr lang="zh-CN" altLang="zh-CN" sz="2800"/>
              <a:t>≡σ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</a:t>
            </a:r>
            <a:r>
              <a:rPr lang="zh-CN" altLang="zh-CN" sz="2800"/>
              <a:t>∏</a:t>
            </a:r>
            <a:r>
              <a:rPr lang="sq-AL" altLang="zh-CN" sz="2800" baseline="-25000"/>
              <a:t>rname,rspecialty</a:t>
            </a:r>
            <a:r>
              <a:rPr lang="sq-AL" altLang="zh-CN" sz="2800"/>
              <a:t> (reader))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规则</a:t>
            </a:r>
            <a:r>
              <a:rPr lang="en-US" altLang="zh-CN" sz="2800" b="1"/>
              <a:t>6</a:t>
            </a:r>
            <a:r>
              <a:rPr lang="zh-CN" altLang="zh-CN" sz="2800" b="1"/>
              <a:t>：</a:t>
            </a:r>
            <a:r>
              <a:rPr lang="zh-CN" altLang="zh-CN" sz="2800"/>
              <a:t>选择对笛卡尔积的分配律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(E</a:t>
            </a:r>
            <a:r>
              <a:rPr lang="en-US" altLang="zh-CN" sz="2800" baseline="-25000"/>
              <a:t>1</a:t>
            </a:r>
            <a:r>
              <a:rPr lang="zh-CN" altLang="zh-CN" sz="2800"/>
              <a:t>×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zh-CN" altLang="zh-CN" sz="2800"/>
              <a:t>×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endParaRPr lang="zh-CN" altLang="zh-CN" sz="2800"/>
          </a:p>
          <a:p>
            <a:r>
              <a:rPr lang="en-US" altLang="zh-CN" sz="2800"/>
              <a:t>	F</a:t>
            </a:r>
            <a:r>
              <a:rPr lang="zh-CN" altLang="zh-CN" sz="2800"/>
              <a:t>仅涉及</a:t>
            </a:r>
            <a:r>
              <a:rPr lang="en-US" altLang="zh-CN" sz="2800"/>
              <a:t>E</a:t>
            </a:r>
            <a:r>
              <a:rPr lang="en-US" altLang="zh-CN" sz="2800" baseline="-25000"/>
              <a:t>1</a:t>
            </a:r>
            <a:r>
              <a:rPr lang="zh-CN" altLang="zh-CN" sz="2800"/>
              <a:t>中的属性。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(reader </a:t>
            </a:r>
            <a:r>
              <a:rPr lang="zh-CN" altLang="zh-CN" sz="2800"/>
              <a:t>×</a:t>
            </a:r>
            <a:r>
              <a:rPr lang="sq-AL" altLang="zh-CN" sz="2800"/>
              <a:t> borrow) </a:t>
            </a:r>
            <a:r>
              <a:rPr lang="zh-CN" altLang="zh-CN" sz="2800"/>
              <a:t>≡σ</a:t>
            </a:r>
            <a:r>
              <a:rPr lang="sq-AL" altLang="zh-CN" sz="2800" baseline="-25000"/>
              <a:t>rspecialty='CP'</a:t>
            </a:r>
            <a:r>
              <a:rPr lang="sq-AL" altLang="zh-CN" sz="2800"/>
              <a:t> (reader) </a:t>
            </a:r>
            <a:r>
              <a:rPr lang="zh-CN" altLang="zh-CN" sz="2800"/>
              <a:t>×</a:t>
            </a:r>
            <a:r>
              <a:rPr lang="sq-AL" altLang="zh-CN" sz="2800"/>
              <a:t> borrow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704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7046" name="Text Box 26"/>
          <p:cNvSpPr txBox="1">
            <a:spLocks noChangeArrowheads="1"/>
          </p:cNvSpPr>
          <p:nvPr/>
        </p:nvSpPr>
        <p:spPr bwMode="auto">
          <a:xfrm>
            <a:off x="293688" y="404664"/>
            <a:ext cx="8642350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关系代数表达式等价变换规则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 b="1"/>
              <a:t>规则</a:t>
            </a:r>
            <a:r>
              <a:rPr lang="en-US" altLang="zh-CN" sz="2800" b="1"/>
              <a:t>7</a:t>
            </a:r>
            <a:r>
              <a:rPr lang="zh-CN" altLang="zh-CN" sz="2800" b="1"/>
              <a:t>：</a:t>
            </a:r>
            <a:r>
              <a:rPr lang="zh-CN" altLang="zh-CN" sz="2800"/>
              <a:t>选择对并的分配律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(E</a:t>
            </a:r>
            <a:r>
              <a:rPr lang="en-US" altLang="zh-CN" sz="2800" baseline="-25000"/>
              <a:t>1</a:t>
            </a:r>
            <a:r>
              <a:rPr lang="zh-CN" altLang="zh-CN" sz="2800"/>
              <a:t>∪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zh-CN" sz="2800"/>
              <a:t>∪σ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zh-CN" altLang="zh-CN" sz="2800"/>
              <a:t>其中，</a:t>
            </a:r>
            <a:r>
              <a:rPr lang="en-US" altLang="zh-CN" sz="2800"/>
              <a:t>E= E</a:t>
            </a:r>
            <a:r>
              <a:rPr lang="en-US" altLang="zh-CN" sz="2800" baseline="-25000"/>
              <a:t>1</a:t>
            </a:r>
            <a:r>
              <a:rPr lang="zh-CN" altLang="zh-CN" sz="2800"/>
              <a:t>∪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，且</a:t>
            </a:r>
            <a:r>
              <a:rPr lang="en-US" altLang="zh-CN" sz="2800"/>
              <a:t>E</a:t>
            </a:r>
            <a:r>
              <a:rPr lang="en-US" altLang="zh-CN" sz="2800" baseline="-25000"/>
              <a:t>1</a:t>
            </a:r>
            <a:r>
              <a:rPr lang="zh-CN" altLang="zh-CN" sz="2800"/>
              <a:t>和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有相同的属性名。</a:t>
            </a:r>
            <a:endParaRPr lang="en-US" altLang="zh-CN" sz="2800"/>
          </a:p>
          <a:p>
            <a:endParaRPr lang="zh-CN" altLang="zh-CN" sz="2800"/>
          </a:p>
          <a:p>
            <a:r>
              <a:rPr lang="zh-CN" altLang="zh-CN" sz="2800" b="1"/>
              <a:t>规则</a:t>
            </a:r>
            <a:r>
              <a:rPr lang="en-US" altLang="zh-CN" sz="2800" b="1"/>
              <a:t>8</a:t>
            </a:r>
            <a:r>
              <a:rPr lang="zh-CN" altLang="zh-CN" sz="2800" b="1"/>
              <a:t>：</a:t>
            </a:r>
            <a:r>
              <a:rPr lang="zh-CN" altLang="zh-CN" sz="2800"/>
              <a:t>选择对差的分配律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(E</a:t>
            </a:r>
            <a:r>
              <a:rPr lang="en-US" altLang="zh-CN" sz="2800" baseline="-25000"/>
              <a:t>1 </a:t>
            </a:r>
            <a:r>
              <a:rPr lang="en-US" altLang="zh-CN" sz="2800"/>
              <a:t>- 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1</a:t>
            </a:r>
            <a:r>
              <a:rPr lang="en-US" altLang="zh-CN" sz="2800"/>
              <a:t>) - 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zh-CN" altLang="zh-CN" sz="2800"/>
              <a:t>其中，</a:t>
            </a:r>
            <a:r>
              <a:rPr lang="en-US" altLang="zh-CN" sz="2800"/>
              <a:t>E</a:t>
            </a:r>
            <a:r>
              <a:rPr lang="en-US" altLang="zh-CN" sz="2800" baseline="-25000"/>
              <a:t>1</a:t>
            </a:r>
            <a:r>
              <a:rPr lang="zh-CN" altLang="zh-CN" sz="2800"/>
              <a:t>和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有相同的属性名。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规则</a:t>
            </a:r>
            <a:r>
              <a:rPr lang="en-US" altLang="zh-CN" sz="2800" b="1"/>
              <a:t>9</a:t>
            </a:r>
            <a:r>
              <a:rPr lang="zh-CN" altLang="zh-CN" sz="2800" b="1"/>
              <a:t>：</a:t>
            </a:r>
            <a:r>
              <a:rPr lang="zh-CN" altLang="zh-CN" sz="2800"/>
              <a:t>选择对自然连接的分配律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(E</a:t>
            </a:r>
            <a:r>
              <a:rPr lang="en-US" altLang="zh-CN" sz="2800" baseline="-25000"/>
              <a:t>1    </a:t>
            </a:r>
            <a:r>
              <a:rPr lang="en-US" altLang="zh-CN" sz="2800"/>
              <a:t>   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1</a:t>
            </a:r>
            <a:r>
              <a:rPr lang="en-US" altLang="zh-CN" sz="2800"/>
              <a:t>)       </a:t>
            </a:r>
            <a:r>
              <a:rPr lang="zh-CN" altLang="zh-CN" sz="2800"/>
              <a:t>σ</a:t>
            </a:r>
            <a:r>
              <a:rPr lang="en-US" altLang="zh-CN" sz="2800" baseline="-25000"/>
              <a:t>F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zh-CN" altLang="zh-CN" sz="2800"/>
              <a:t>其中，</a:t>
            </a:r>
            <a:r>
              <a:rPr lang="en-US" altLang="zh-CN" sz="2800"/>
              <a:t>F</a:t>
            </a:r>
            <a:r>
              <a:rPr lang="zh-CN" altLang="zh-CN" sz="2800"/>
              <a:t>仅涉及</a:t>
            </a:r>
            <a:r>
              <a:rPr lang="en-US" altLang="zh-CN" sz="2800"/>
              <a:t>E</a:t>
            </a:r>
            <a:r>
              <a:rPr lang="en-US" altLang="zh-CN" sz="2800" baseline="-25000"/>
              <a:t>1</a:t>
            </a:r>
            <a:r>
              <a:rPr lang="zh-CN" altLang="zh-CN" sz="2800"/>
              <a:t>与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的公共属性。例如，</a:t>
            </a:r>
          </a:p>
          <a:p>
            <a:r>
              <a:rPr lang="zh-CN" altLang="zh-CN" sz="2800" smtClean="0"/>
              <a:t>σ</a:t>
            </a:r>
            <a:r>
              <a:rPr lang="sq-AL" altLang="zh-CN" sz="2800" baseline="-25000"/>
              <a:t>rno='14001' </a:t>
            </a:r>
            <a:r>
              <a:rPr lang="sq-AL" altLang="zh-CN" sz="2800"/>
              <a:t>(reader</a:t>
            </a:r>
            <a:r>
              <a:rPr lang="en-US" altLang="zh-CN" sz="2800"/>
              <a:t> </a:t>
            </a:r>
            <a:r>
              <a:rPr lang="sq-AL" altLang="zh-CN" sz="2800"/>
              <a:t>    borrow) </a:t>
            </a:r>
            <a:r>
              <a:rPr lang="zh-CN" altLang="zh-CN" sz="2800"/>
              <a:t>≡σ</a:t>
            </a:r>
            <a:r>
              <a:rPr lang="sq-AL" altLang="zh-CN" sz="2800" baseline="-25000"/>
              <a:t>rno='14001' </a:t>
            </a:r>
            <a:r>
              <a:rPr lang="sq-AL" altLang="zh-CN" sz="2800"/>
              <a:t>(reader)    </a:t>
            </a:r>
            <a:r>
              <a:rPr lang="zh-CN" altLang="zh-CN" sz="2800"/>
              <a:t>σ</a:t>
            </a:r>
            <a:r>
              <a:rPr lang="sq-AL" altLang="zh-CN" sz="2800" baseline="-25000"/>
              <a:t>rno='14001' </a:t>
            </a:r>
            <a:r>
              <a:rPr lang="sq-AL" altLang="zh-CN" sz="2800"/>
              <a:t>(borrow)</a:t>
            </a:r>
            <a:endParaRPr lang="zh-CN" altLang="en-US" sz="2800"/>
          </a:p>
        </p:txBody>
      </p:sp>
      <p:sp>
        <p:nvSpPr>
          <p:cNvPr id="8705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870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43463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31" y="4843463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68" y="5718966"/>
            <a:ext cx="3159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5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18965"/>
            <a:ext cx="3159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174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0825" y="1052736"/>
            <a:ext cx="8713788" cy="892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>
                <a:solidFill>
                  <a:schemeClr val="accent2"/>
                </a:solidFill>
              </a:rPr>
              <a:t>基本概念</a:t>
            </a:r>
          </a:p>
          <a:p>
            <a:pPr eaLnBrk="1" hangingPunct="1"/>
            <a:r>
              <a:rPr lang="en-US" altLang="zh-CN" sz="2400" b="1"/>
              <a:t>(1)</a:t>
            </a:r>
            <a:r>
              <a:rPr lang="zh-CN" altLang="en-US" sz="2400" b="1"/>
              <a:t>关系</a:t>
            </a:r>
            <a:r>
              <a:rPr lang="en-US" altLang="zh-CN" sz="2400" b="1"/>
              <a:t>(Relation)</a:t>
            </a:r>
            <a:r>
              <a:rPr lang="zh-CN" altLang="en-US" sz="2400" b="1"/>
              <a:t>：一张规范化的二维表，如读者表。</a:t>
            </a:r>
          </a:p>
        </p:txBody>
      </p:sp>
      <p:grpSp>
        <p:nvGrpSpPr>
          <p:cNvPr id="31751" name="Group 5"/>
          <p:cNvGrpSpPr>
            <a:grpSpLocks/>
          </p:cNvGrpSpPr>
          <p:nvPr/>
        </p:nvGrpSpPr>
        <p:grpSpPr bwMode="auto">
          <a:xfrm>
            <a:off x="539750" y="476672"/>
            <a:ext cx="8424867" cy="785391"/>
            <a:chOff x="0" y="-247167"/>
            <a:chExt cx="862422" cy="539317"/>
          </a:xfrm>
        </p:grpSpPr>
        <p:sp>
          <p:nvSpPr>
            <p:cNvPr id="31843" name="矩形 68"/>
            <p:cNvSpPr>
              <a:spLocks noChangeArrowheads="1"/>
            </p:cNvSpPr>
            <p:nvPr/>
          </p:nvSpPr>
          <p:spPr bwMode="auto">
            <a:xfrm>
              <a:off x="0" y="-247167"/>
              <a:ext cx="862422" cy="35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微软雅黑" pitchFamily="34" charset="-122"/>
                  <a:ea typeface="微软雅黑" pitchFamily="34" charset="-122"/>
                </a:rPr>
                <a:t>2.1.1 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关系数据结构</a:t>
              </a:r>
            </a:p>
          </p:txBody>
        </p:sp>
        <p:sp>
          <p:nvSpPr>
            <p:cNvPr id="31844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3755"/>
              </p:ext>
            </p:extLst>
          </p:nvPr>
        </p:nvGraphicFramePr>
        <p:xfrm>
          <a:off x="468313" y="2204864"/>
          <a:ext cx="8280400" cy="2089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14"/>
                <a:gridCol w="1521133"/>
                <a:gridCol w="1689220"/>
                <a:gridCol w="1359007"/>
                <a:gridCol w="2020626"/>
              </a:tblGrid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rno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zh-CN" sz="2000" kern="100" dirty="0">
                          <a:effectLst/>
                        </a:rPr>
                        <a:t>读者编号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rname(</a:t>
                      </a:r>
                      <a:r>
                        <a:rPr lang="zh-CN" sz="2000" kern="100">
                          <a:effectLst/>
                        </a:rPr>
                        <a:t>姓名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rgender(</a:t>
                      </a:r>
                      <a:r>
                        <a:rPr lang="zh-CN" sz="2000" kern="100">
                          <a:effectLst/>
                        </a:rPr>
                        <a:t>性别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rage(</a:t>
                      </a:r>
                      <a:r>
                        <a:rPr lang="zh-CN" sz="2000" kern="100">
                          <a:effectLst/>
                        </a:rPr>
                        <a:t>年龄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rspecialty(</a:t>
                      </a:r>
                      <a:r>
                        <a:rPr lang="zh-CN" sz="2000" kern="100">
                          <a:effectLst/>
                        </a:rPr>
                        <a:t>专业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CP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张玲</a:t>
                      </a:r>
                      <a:r>
                        <a:rPr lang="en-US" sz="2000" kern="100" dirty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王军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IF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李建国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CP  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  <a:tr h="348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赵文娟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54663"/>
              </p:ext>
            </p:extLst>
          </p:nvPr>
        </p:nvGraphicFramePr>
        <p:xfrm>
          <a:off x="468313" y="4581128"/>
          <a:ext cx="8280400" cy="1771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14"/>
                <a:gridCol w="1521132"/>
                <a:gridCol w="1689220"/>
                <a:gridCol w="1359007"/>
                <a:gridCol w="625551"/>
                <a:gridCol w="697538"/>
                <a:gridCol w="697538"/>
              </a:tblGrid>
              <a:tr h="30478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rno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rgender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rage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rspecialty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CP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FR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+mn-ea"/>
                        </a:rPr>
                        <a:t>IF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7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王建立</a:t>
                      </a:r>
                      <a:r>
                        <a:rPr lang="en-US" sz="2000" kern="100">
                          <a:effectLst/>
                        </a:rPr>
                        <a:t>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Y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7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张玲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7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14003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王军</a:t>
                      </a:r>
                      <a:r>
                        <a:rPr lang="en-US" sz="2000" kern="100">
                          <a:effectLst/>
                        </a:rPr>
                        <a:t>               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   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806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8070" name="Text Box 26"/>
          <p:cNvSpPr txBox="1">
            <a:spLocks noChangeArrowheads="1"/>
          </p:cNvSpPr>
          <p:nvPr/>
        </p:nvSpPr>
        <p:spPr bwMode="auto">
          <a:xfrm>
            <a:off x="251520" y="548680"/>
            <a:ext cx="8642350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关系代数表达式等价变换规则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 b="1"/>
              <a:t>规则</a:t>
            </a:r>
            <a:r>
              <a:rPr lang="en-US" altLang="zh-CN" sz="2800" b="1"/>
              <a:t>10</a:t>
            </a:r>
            <a:r>
              <a:rPr lang="zh-CN" altLang="zh-CN" sz="2800" b="1"/>
              <a:t>：</a:t>
            </a:r>
            <a:r>
              <a:rPr lang="zh-CN" altLang="zh-CN" sz="2800"/>
              <a:t>投影对笛卡尔积的分配律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,An, B1,B2,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,Bm</a:t>
            </a:r>
            <a:r>
              <a:rPr lang="en-US" altLang="zh-CN" sz="2800"/>
              <a:t> (E</a:t>
            </a:r>
            <a:r>
              <a:rPr lang="en-US" altLang="zh-CN" sz="2800" baseline="-25000"/>
              <a:t>1 </a:t>
            </a:r>
            <a:r>
              <a:rPr lang="zh-CN" altLang="zh-CN" sz="2800"/>
              <a:t>×</a:t>
            </a:r>
            <a:r>
              <a:rPr lang="en-US" altLang="zh-CN" sz="2800"/>
              <a:t> 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 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(E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zh-CN" sz="2800"/>
              <a:t>× ∏</a:t>
            </a:r>
            <a:r>
              <a:rPr lang="en-US" altLang="zh-CN" sz="2800" baseline="-25000"/>
              <a:t>B1,B2,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,Bm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rname,bisbn</a:t>
            </a:r>
            <a:r>
              <a:rPr lang="sq-AL" altLang="zh-CN" sz="2800"/>
              <a:t> (reader </a:t>
            </a:r>
            <a:r>
              <a:rPr lang="zh-CN" altLang="zh-CN" sz="2800"/>
              <a:t>×</a:t>
            </a:r>
            <a:r>
              <a:rPr lang="sq-AL" altLang="zh-CN" sz="2800"/>
              <a:t> borrow) </a:t>
            </a:r>
            <a:r>
              <a:rPr lang="zh-CN" altLang="zh-CN" sz="2800"/>
              <a:t>≡∏</a:t>
            </a:r>
            <a:r>
              <a:rPr lang="sq-AL" altLang="zh-CN" sz="2800" baseline="-25000"/>
              <a:t>rname</a:t>
            </a:r>
            <a:r>
              <a:rPr lang="sq-AL" altLang="zh-CN" sz="2800"/>
              <a:t> (reader) </a:t>
            </a:r>
            <a:r>
              <a:rPr lang="zh-CN" altLang="zh-CN" sz="2800"/>
              <a:t>× ∏</a:t>
            </a:r>
            <a:r>
              <a:rPr lang="sq-AL" altLang="zh-CN" sz="2800" baseline="-25000"/>
              <a:t>bisbn</a:t>
            </a:r>
            <a:r>
              <a:rPr lang="sq-AL" altLang="zh-CN" sz="2800"/>
              <a:t> (borrow)</a:t>
            </a:r>
            <a:endParaRPr lang="en-US" altLang="zh-CN" sz="2800"/>
          </a:p>
          <a:p>
            <a:endParaRPr lang="en-US" altLang="zh-CN" sz="2800"/>
          </a:p>
          <a:p>
            <a:endParaRPr lang="zh-CN" altLang="zh-CN" sz="2800"/>
          </a:p>
          <a:p>
            <a:r>
              <a:rPr lang="zh-CN" altLang="zh-CN" sz="2800" b="1"/>
              <a:t>规则</a:t>
            </a:r>
            <a:r>
              <a:rPr lang="en-US" altLang="zh-CN" sz="2800" b="1"/>
              <a:t>11</a:t>
            </a:r>
            <a:r>
              <a:rPr lang="zh-CN" altLang="zh-CN" sz="2800" b="1"/>
              <a:t>：</a:t>
            </a:r>
            <a:r>
              <a:rPr lang="zh-CN" altLang="zh-CN" sz="2800"/>
              <a:t>投影对并的分配律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(E</a:t>
            </a:r>
            <a:r>
              <a:rPr lang="en-US" altLang="zh-CN" sz="2800" baseline="-25000"/>
              <a:t>1 </a:t>
            </a:r>
            <a:r>
              <a:rPr lang="zh-CN" altLang="zh-CN" sz="2800"/>
              <a:t>∪</a:t>
            </a:r>
            <a:r>
              <a:rPr lang="en-US" altLang="zh-CN" sz="2800"/>
              <a:t> E</a:t>
            </a:r>
            <a:r>
              <a:rPr lang="en-US" altLang="zh-CN" sz="2800" baseline="-25000"/>
              <a:t>2</a:t>
            </a:r>
            <a:r>
              <a:rPr lang="en-US" altLang="zh-CN" sz="2800"/>
              <a:t>) </a:t>
            </a:r>
            <a:r>
              <a:rPr lang="zh-CN" altLang="zh-CN" sz="2800"/>
              <a:t>≡ 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(E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zh-CN" sz="2800"/>
              <a:t>∪ 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(E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zh-CN" altLang="zh-CN" sz="2800"/>
              <a:t>其中，</a:t>
            </a:r>
            <a:r>
              <a:rPr lang="en-US" altLang="zh-CN" sz="2800"/>
              <a:t>E</a:t>
            </a:r>
            <a:r>
              <a:rPr lang="en-US" altLang="zh-CN" sz="2800" baseline="-25000"/>
              <a:t>1</a:t>
            </a:r>
            <a:r>
              <a:rPr lang="zh-CN" altLang="zh-CN" sz="2800"/>
              <a:t>和</a:t>
            </a:r>
            <a:r>
              <a:rPr lang="en-US" altLang="zh-CN" sz="2800"/>
              <a:t>E</a:t>
            </a:r>
            <a:r>
              <a:rPr lang="en-US" altLang="zh-CN" sz="2800" baseline="-25000"/>
              <a:t>2</a:t>
            </a:r>
            <a:r>
              <a:rPr lang="zh-CN" altLang="zh-CN" sz="2800"/>
              <a:t>有相同的属性名。</a:t>
            </a:r>
            <a:endParaRPr lang="zh-CN" altLang="en-US" sz="2800"/>
          </a:p>
        </p:txBody>
      </p:sp>
      <p:sp>
        <p:nvSpPr>
          <p:cNvPr id="88073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909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9094" name="Text Box 26"/>
          <p:cNvSpPr txBox="1">
            <a:spLocks noChangeArrowheads="1"/>
          </p:cNvSpPr>
          <p:nvPr/>
        </p:nvSpPr>
        <p:spPr bwMode="auto">
          <a:xfrm>
            <a:off x="293688" y="543446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en-US" sz="2800" b="1">
                <a:solidFill>
                  <a:schemeClr val="accent2"/>
                </a:solidFill>
              </a:rPr>
              <a:t>关系代数表达式的启发式优化算法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/>
              <a:t>启发式规则：</a:t>
            </a:r>
          </a:p>
          <a:p>
            <a:r>
              <a:rPr lang="en-US" altLang="zh-CN" sz="2800"/>
              <a:t>(1)</a:t>
            </a:r>
            <a:r>
              <a:rPr lang="zh-CN" altLang="zh-CN" sz="2800"/>
              <a:t>尽可能早地进行选择运算，</a:t>
            </a:r>
            <a:r>
              <a:rPr lang="zh-CN" altLang="zh-CN" sz="2800" smtClean="0"/>
              <a:t>以减</a:t>
            </a:r>
            <a:r>
              <a:rPr lang="zh-CN" altLang="zh-CN" sz="2800"/>
              <a:t>少中间结果的大</a:t>
            </a:r>
            <a:r>
              <a:rPr lang="zh-CN" altLang="zh-CN" sz="2800" smtClean="0"/>
              <a:t>小</a:t>
            </a:r>
            <a:endParaRPr lang="zh-CN" altLang="zh-CN" sz="2800"/>
          </a:p>
          <a:p>
            <a:r>
              <a:rPr lang="en-US" altLang="zh-CN" sz="2800"/>
              <a:t>(2)</a:t>
            </a:r>
            <a:r>
              <a:rPr lang="zh-CN" altLang="zh-CN" sz="2800"/>
              <a:t>尽可能早地进行投影运算，</a:t>
            </a:r>
            <a:r>
              <a:rPr lang="zh-CN" altLang="zh-CN" sz="2800" smtClean="0"/>
              <a:t>以减</a:t>
            </a:r>
            <a:r>
              <a:rPr lang="zh-CN" altLang="zh-CN" sz="2800"/>
              <a:t>少中间结果的大</a:t>
            </a:r>
            <a:r>
              <a:rPr lang="zh-CN" altLang="zh-CN" sz="2800" smtClean="0"/>
              <a:t>小</a:t>
            </a:r>
            <a:endParaRPr lang="zh-CN" altLang="zh-CN" sz="2800"/>
          </a:p>
          <a:p>
            <a:r>
              <a:rPr lang="en-US" altLang="zh-CN" sz="2800"/>
              <a:t>(3)</a:t>
            </a:r>
            <a:r>
              <a:rPr lang="zh-CN" altLang="zh-CN" sz="2800"/>
              <a:t>将多个选择和投影运算同时执行，以便在一次扫描关系时完成所有这些运算，从而避免重复扫描关系。</a:t>
            </a:r>
          </a:p>
          <a:p>
            <a:r>
              <a:rPr lang="en-US" altLang="zh-CN" sz="2800"/>
              <a:t>(4)</a:t>
            </a:r>
            <a:r>
              <a:rPr lang="zh-CN" altLang="zh-CN" sz="2800"/>
              <a:t>尽量避免直接做笛卡尔积运算，而是将笛卡尔积前后的一连串选择和投影运算合并起来一起操作。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/>
              <a:t>关系代数语法树：</a:t>
            </a:r>
            <a:endParaRPr lang="en-US" altLang="zh-CN" sz="2800"/>
          </a:p>
          <a:p>
            <a:r>
              <a:rPr lang="zh-CN" altLang="zh-CN" sz="2800"/>
              <a:t>叶子结点表示关系，非叶子结点表示关系代数操作，根结点代表查询结果，操作顺</a:t>
            </a:r>
            <a:r>
              <a:rPr lang="zh-CN" altLang="zh-CN" sz="2800" smtClean="0"/>
              <a:t>序从</a:t>
            </a:r>
            <a:r>
              <a:rPr lang="zh-CN" altLang="zh-CN" sz="2800"/>
              <a:t>叶子结点到根结</a:t>
            </a:r>
            <a:r>
              <a:rPr lang="zh-CN" altLang="zh-CN" sz="2800" smtClean="0"/>
              <a:t>点</a:t>
            </a:r>
            <a:endParaRPr lang="en-US" altLang="zh-CN" sz="2800"/>
          </a:p>
          <a:p>
            <a:r>
              <a:rPr lang="zh-CN" altLang="en-US" sz="2800"/>
              <a:t>是</a:t>
            </a:r>
            <a:r>
              <a:rPr lang="zh-CN" altLang="zh-CN" sz="2800"/>
              <a:t>对关系代数表达式进行分析与转换的工具。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011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0118" name="Text Box 26"/>
          <p:cNvSpPr txBox="1">
            <a:spLocks noChangeArrowheads="1"/>
          </p:cNvSpPr>
          <p:nvPr/>
        </p:nvSpPr>
        <p:spPr bwMode="auto">
          <a:xfrm>
            <a:off x="293688" y="620688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</a:rPr>
              <a:t>基于启发式规则的关系代数表达式算法</a:t>
            </a:r>
            <a:r>
              <a:rPr lang="zh-CN" altLang="en-US" sz="2800" b="1">
                <a:solidFill>
                  <a:schemeClr val="accent2"/>
                </a:solidFill>
              </a:rPr>
              <a:t>：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en-US" altLang="zh-CN" sz="2800"/>
              <a:t>(1)</a:t>
            </a:r>
            <a:r>
              <a:rPr lang="zh-CN" altLang="zh-CN" sz="2800"/>
              <a:t>利用选择的串接定律，将形如σ</a:t>
            </a:r>
            <a:r>
              <a:rPr lang="en-US" altLang="zh-CN" sz="2800" baseline="-25000"/>
              <a:t>F1 </a:t>
            </a:r>
            <a:r>
              <a:rPr lang="zh-CN" altLang="zh-CN" sz="2800" baseline="-25000"/>
              <a:t>∧</a:t>
            </a:r>
            <a:r>
              <a:rPr lang="en-US" altLang="zh-CN" sz="2800" baseline="-25000"/>
              <a:t>F2</a:t>
            </a:r>
            <a:r>
              <a:rPr lang="zh-CN" altLang="zh-CN" sz="2800" baseline="-25000"/>
              <a:t>∧…∧</a:t>
            </a:r>
            <a:r>
              <a:rPr lang="en-US" altLang="zh-CN" sz="2800" baseline="-25000"/>
              <a:t>Fn</a:t>
            </a:r>
            <a:r>
              <a:rPr lang="en-US" altLang="zh-CN" sz="2800"/>
              <a:t> (E)</a:t>
            </a:r>
            <a:r>
              <a:rPr lang="zh-CN" altLang="zh-CN" sz="2800"/>
              <a:t>的表达式变换为σ</a:t>
            </a:r>
            <a:r>
              <a:rPr lang="en-US" altLang="zh-CN" sz="2800" baseline="-25000"/>
              <a:t>F1 </a:t>
            </a:r>
            <a:r>
              <a:rPr lang="en-US" altLang="zh-CN" sz="2800"/>
              <a:t>(</a:t>
            </a:r>
            <a:r>
              <a:rPr lang="zh-CN" altLang="zh-CN" sz="2800"/>
              <a:t>σ</a:t>
            </a:r>
            <a:r>
              <a:rPr lang="en-US" altLang="zh-CN" sz="2800" baseline="-25000"/>
              <a:t>F2</a:t>
            </a:r>
            <a:r>
              <a:rPr lang="zh-CN" altLang="zh-CN" sz="2800" baseline="-25000"/>
              <a:t>…</a:t>
            </a:r>
            <a:r>
              <a:rPr lang="en-US" altLang="zh-CN" sz="2800"/>
              <a:t>(</a:t>
            </a:r>
            <a:r>
              <a:rPr lang="en-US" altLang="zh-CN" sz="2800" baseline="-25000"/>
              <a:t>Fn</a:t>
            </a:r>
            <a:r>
              <a:rPr lang="en-US" altLang="zh-CN" sz="2800"/>
              <a:t> (E))</a:t>
            </a:r>
            <a:r>
              <a:rPr lang="en-US" altLang="zh-CN" sz="2800" baseline="-25000"/>
              <a:t> </a:t>
            </a:r>
            <a:r>
              <a:rPr lang="zh-CN" altLang="zh-CN" sz="2800" baseline="-25000"/>
              <a:t>…</a:t>
            </a:r>
            <a:r>
              <a:rPr lang="en-US" altLang="zh-CN" sz="2800"/>
              <a:t>))</a:t>
            </a:r>
            <a:r>
              <a:rPr lang="zh-CN" altLang="zh-CN" sz="2800"/>
              <a:t> 。</a:t>
            </a:r>
          </a:p>
          <a:p>
            <a:r>
              <a:rPr lang="en-US" altLang="zh-CN" sz="2800"/>
              <a:t>(2)</a:t>
            </a:r>
            <a:r>
              <a:rPr lang="zh-CN" altLang="zh-CN" sz="2800"/>
              <a:t>对每一个选择运算使用规则</a:t>
            </a:r>
            <a:r>
              <a:rPr lang="en-US" altLang="zh-CN" sz="2800"/>
              <a:t>5~9</a:t>
            </a:r>
            <a:r>
              <a:rPr lang="zh-CN" altLang="zh-CN" sz="2800"/>
              <a:t>，将选择运算沿语法树尽量下移，以便尽早执行选择运算。</a:t>
            </a:r>
          </a:p>
          <a:p>
            <a:r>
              <a:rPr lang="en-US" altLang="zh-CN" sz="2800"/>
              <a:t>(3)</a:t>
            </a:r>
            <a:r>
              <a:rPr lang="zh-CN" altLang="zh-CN" sz="2800"/>
              <a:t>利用投影的串接定律，将形如∏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</a:t>
            </a:r>
            <a:r>
              <a:rPr lang="zh-CN" altLang="zh-CN" sz="2800"/>
              <a:t>∏</a:t>
            </a:r>
            <a:r>
              <a:rPr lang="en-US" altLang="zh-CN" sz="2800" baseline="-25000"/>
              <a:t>B1,B2,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,Bm</a:t>
            </a:r>
            <a:r>
              <a:rPr lang="en-US" altLang="zh-CN" sz="2800"/>
              <a:t> (E))</a:t>
            </a:r>
            <a:r>
              <a:rPr lang="zh-CN" altLang="zh-CN" sz="2800"/>
              <a:t>的表达式变换为∏</a:t>
            </a:r>
            <a:r>
              <a:rPr lang="en-US" altLang="zh-CN" sz="2800" baseline="-25000"/>
              <a:t>A1,A2,</a:t>
            </a:r>
            <a:r>
              <a:rPr lang="zh-CN" altLang="zh-CN" sz="2800" baseline="-25000"/>
              <a:t>…</a:t>
            </a:r>
            <a:r>
              <a:rPr lang="en-US" altLang="zh-CN" sz="2800" baseline="-25000"/>
              <a:t>,An</a:t>
            </a:r>
            <a:r>
              <a:rPr lang="en-US" altLang="zh-CN" sz="2800"/>
              <a:t> (E)</a:t>
            </a:r>
            <a:r>
              <a:rPr lang="zh-CN" altLang="zh-CN" sz="2800"/>
              <a:t>，从而可以使一些投影消失。</a:t>
            </a:r>
          </a:p>
          <a:p>
            <a:r>
              <a:rPr lang="en-US" altLang="zh-CN" sz="2800"/>
              <a:t>(4)</a:t>
            </a:r>
            <a:r>
              <a:rPr lang="zh-CN" altLang="zh-CN" sz="2800"/>
              <a:t>对每一个投影运算使用规则</a:t>
            </a:r>
            <a:r>
              <a:rPr lang="en-US" altLang="zh-CN" sz="2800"/>
              <a:t>5</a:t>
            </a:r>
            <a:r>
              <a:rPr lang="zh-CN" altLang="zh-CN" sz="2800"/>
              <a:t>、</a:t>
            </a:r>
            <a:r>
              <a:rPr lang="en-US" altLang="zh-CN" sz="2800"/>
              <a:t>10</a:t>
            </a:r>
            <a:r>
              <a:rPr lang="zh-CN" altLang="zh-CN" sz="2800"/>
              <a:t>、</a:t>
            </a:r>
            <a:r>
              <a:rPr lang="en-US" altLang="zh-CN" sz="2800"/>
              <a:t>11</a:t>
            </a:r>
            <a:r>
              <a:rPr lang="zh-CN" altLang="zh-CN" sz="2800"/>
              <a:t>，将投影运算沿语法树尽量下移，以便尽早执行投影运算。</a:t>
            </a:r>
          </a:p>
          <a:p>
            <a:r>
              <a:rPr lang="en-US" altLang="zh-CN" sz="2800"/>
              <a:t>(5)</a:t>
            </a:r>
            <a:r>
              <a:rPr lang="zh-CN" altLang="zh-CN" sz="2800"/>
              <a:t>利用规则</a:t>
            </a:r>
            <a:r>
              <a:rPr lang="en-US" altLang="zh-CN" sz="2800"/>
              <a:t>3~5</a:t>
            </a:r>
            <a:r>
              <a:rPr lang="zh-CN" altLang="zh-CN" sz="2800"/>
              <a:t>，把选择和投影合并成单个选择、单个投影或一个选择后跟一个投影。</a:t>
            </a:r>
          </a:p>
          <a:p>
            <a:r>
              <a:rPr lang="en-US" altLang="zh-CN" sz="2800"/>
              <a:t>(6)</a:t>
            </a:r>
            <a:r>
              <a:rPr lang="zh-CN" altLang="zh-CN" sz="2800"/>
              <a:t>将经过变换后的语法树中的内部结点进行分组。</a:t>
            </a:r>
            <a:endParaRPr lang="zh-CN" altLang="en-US" sz="2800"/>
          </a:p>
        </p:txBody>
      </p:sp>
      <p:sp>
        <p:nvSpPr>
          <p:cNvPr id="9012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114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1142" name="Text Box 26"/>
          <p:cNvSpPr txBox="1">
            <a:spLocks noChangeArrowheads="1"/>
          </p:cNvSpPr>
          <p:nvPr/>
        </p:nvSpPr>
        <p:spPr bwMode="auto">
          <a:xfrm>
            <a:off x="251520" y="692696"/>
            <a:ext cx="86423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2-36</a:t>
            </a:r>
            <a:r>
              <a:rPr lang="zh-CN" altLang="zh-CN" sz="2800" b="1"/>
              <a:t>】</a:t>
            </a:r>
            <a:r>
              <a:rPr lang="zh-CN" altLang="zh-CN" sz="2800"/>
              <a:t>查询借阅“</a:t>
            </a:r>
            <a:r>
              <a:rPr lang="en-US" altLang="zh-CN" sz="2800"/>
              <a:t>302-02368-5</a:t>
            </a:r>
            <a:r>
              <a:rPr lang="zh-CN" altLang="zh-CN" sz="2800"/>
              <a:t>”图</a:t>
            </a:r>
            <a:r>
              <a:rPr lang="zh-CN" altLang="zh-CN" sz="2800" smtClean="0"/>
              <a:t>书女</a:t>
            </a:r>
            <a:r>
              <a:rPr lang="zh-CN" altLang="zh-CN" sz="2800"/>
              <a:t>读者姓名</a:t>
            </a:r>
          </a:p>
        </p:txBody>
      </p:sp>
      <p:sp>
        <p:nvSpPr>
          <p:cNvPr id="91147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114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84784"/>
            <a:ext cx="349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Text Box 26"/>
          <p:cNvSpPr txBox="1">
            <a:spLocks noChangeArrowheads="1"/>
          </p:cNvSpPr>
          <p:nvPr/>
        </p:nvSpPr>
        <p:spPr bwMode="auto">
          <a:xfrm>
            <a:off x="533400" y="1628800"/>
            <a:ext cx="4537075" cy="3826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/>
              <a:t>解：</a:t>
            </a:r>
          </a:p>
          <a:p>
            <a:r>
              <a:rPr lang="en-US" altLang="zh-CN" sz="2800"/>
              <a:t> (1)</a:t>
            </a:r>
            <a:r>
              <a:rPr lang="zh-CN" altLang="zh-CN" sz="2800"/>
              <a:t>该查询的关系代数表达式为</a:t>
            </a:r>
          </a:p>
          <a:p>
            <a:r>
              <a:rPr lang="en-US" altLang="zh-CN" sz="2800"/>
              <a:t>	</a:t>
            </a:r>
            <a:r>
              <a:rPr lang="zh-CN" altLang="zh-CN" sz="2800"/>
              <a:t>∏</a:t>
            </a:r>
            <a:r>
              <a:rPr lang="sq-AL" altLang="zh-CN" sz="2800" baseline="-25000"/>
              <a:t>rname</a:t>
            </a:r>
            <a:r>
              <a:rPr lang="sq-AL" altLang="zh-CN" sz="2800"/>
              <a:t> (</a:t>
            </a:r>
            <a:r>
              <a:rPr lang="zh-CN" altLang="zh-CN" sz="2800"/>
              <a:t>σ</a:t>
            </a:r>
            <a:r>
              <a:rPr lang="sq-AL" altLang="zh-CN" sz="2800" baseline="-25000"/>
              <a:t>bisbn='302-02368-5'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</a:t>
            </a:r>
            <a:endParaRPr lang="en-US" altLang="zh-CN" sz="2800" baseline="-25000"/>
          </a:p>
          <a:p>
            <a:r>
              <a:rPr lang="sq-AL" altLang="zh-CN" sz="2800" baseline="-25000"/>
              <a:t>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 </a:t>
            </a:r>
            <a:r>
              <a:rPr lang="zh-CN" altLang="zh-CN" sz="2800" baseline="-25000"/>
              <a:t>∧ </a:t>
            </a:r>
            <a:r>
              <a:rPr lang="sq-AL" altLang="zh-CN" sz="2800" baseline="-25000"/>
              <a:t>reader.rno=borrow.rno</a:t>
            </a:r>
            <a:r>
              <a:rPr lang="sq-AL" altLang="zh-CN" sz="2800"/>
              <a:t> </a:t>
            </a:r>
            <a:endParaRPr lang="en-US" altLang="zh-CN" sz="2800"/>
          </a:p>
          <a:p>
            <a:r>
              <a:rPr lang="sq-AL" altLang="zh-CN" sz="2800"/>
              <a:t>(reader </a:t>
            </a:r>
            <a:r>
              <a:rPr lang="zh-CN" altLang="zh-CN" sz="2800"/>
              <a:t>×</a:t>
            </a:r>
            <a:r>
              <a:rPr lang="sq-AL" altLang="zh-CN" sz="2800"/>
              <a:t> borrow))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(2)</a:t>
            </a:r>
            <a:r>
              <a:rPr lang="zh-CN" altLang="zh-CN" sz="2800"/>
              <a:t>所对应的语法</a:t>
            </a:r>
            <a:r>
              <a:rPr lang="zh-CN" altLang="zh-CN" sz="2800" smtClean="0"/>
              <a:t>树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216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2166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5062537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/>
              <a:t>(3)</a:t>
            </a:r>
            <a:r>
              <a:rPr lang="zh-CN" altLang="zh-CN" sz="2800"/>
              <a:t>利用选择串接定律</a:t>
            </a:r>
          </a:p>
          <a:p>
            <a:r>
              <a:rPr lang="zh-CN" altLang="zh-CN" sz="2800"/>
              <a:t>σ</a:t>
            </a:r>
            <a:r>
              <a:rPr lang="sq-AL" altLang="zh-CN" sz="2800" baseline="-25000"/>
              <a:t>bisbn='302-02368-5' </a:t>
            </a:r>
            <a:r>
              <a:rPr lang="zh-CN" altLang="zh-CN" sz="2800" baseline="-25000"/>
              <a:t>∧</a:t>
            </a:r>
            <a:r>
              <a:rPr lang="sq-AL" altLang="zh-CN" sz="2800" baseline="-25000"/>
              <a:t> 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 </a:t>
            </a:r>
            <a:r>
              <a:rPr lang="zh-CN" altLang="zh-CN" sz="2800" baseline="-25000"/>
              <a:t>∧ </a:t>
            </a:r>
            <a:r>
              <a:rPr lang="sq-AL" altLang="zh-CN" sz="2800" baseline="-25000"/>
              <a:t>reader.rno=borrow.rno</a:t>
            </a:r>
            <a:r>
              <a:rPr lang="sq-AL" altLang="zh-CN" sz="2800"/>
              <a:t> (reader </a:t>
            </a:r>
            <a:r>
              <a:rPr lang="zh-CN" altLang="zh-CN" sz="2800"/>
              <a:t>×</a:t>
            </a:r>
            <a:r>
              <a:rPr lang="sq-AL" altLang="zh-CN" sz="2800"/>
              <a:t> borrow)</a:t>
            </a:r>
            <a:endParaRPr lang="en-US" altLang="zh-CN" sz="2800"/>
          </a:p>
          <a:p>
            <a:r>
              <a:rPr lang="sq-AL" altLang="zh-CN" sz="2800"/>
              <a:t>= </a:t>
            </a:r>
            <a:endParaRPr lang="en-US" altLang="zh-CN" sz="2800"/>
          </a:p>
          <a:p>
            <a:r>
              <a:rPr lang="zh-CN" altLang="zh-CN" sz="2800"/>
              <a:t>σ</a:t>
            </a:r>
            <a:r>
              <a:rPr lang="sq-AL" altLang="zh-CN" sz="2800" baseline="-25000"/>
              <a:t>bisbn='302-02368-5' </a:t>
            </a:r>
            <a:r>
              <a:rPr lang="sq-AL" altLang="zh-CN" sz="2800"/>
              <a:t>(</a:t>
            </a:r>
            <a:r>
              <a:rPr lang="sq-AL" altLang="zh-CN" sz="2800" baseline="-25000"/>
              <a:t> 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 </a:t>
            </a:r>
            <a:r>
              <a:rPr lang="sq-AL" altLang="zh-CN" sz="2800"/>
              <a:t>(</a:t>
            </a:r>
            <a:r>
              <a:rPr lang="sq-AL" altLang="zh-CN" sz="2800" baseline="-25000"/>
              <a:t> reader.rno=borrow.rno</a:t>
            </a:r>
            <a:r>
              <a:rPr lang="sq-AL" altLang="zh-CN" sz="2800"/>
              <a:t> (reader </a:t>
            </a:r>
            <a:r>
              <a:rPr lang="zh-CN" altLang="zh-CN" sz="2800"/>
              <a:t>×</a:t>
            </a:r>
            <a:r>
              <a:rPr lang="sq-AL" altLang="zh-CN" sz="2800"/>
              <a:t> borrow)))</a:t>
            </a:r>
            <a:endParaRPr lang="zh-CN" altLang="en-US" sz="2800"/>
          </a:p>
        </p:txBody>
      </p:sp>
      <p:sp>
        <p:nvSpPr>
          <p:cNvPr id="92170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216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548680"/>
            <a:ext cx="3248025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318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3190" name="Text Box 26"/>
          <p:cNvSpPr txBox="1">
            <a:spLocks noChangeArrowheads="1"/>
          </p:cNvSpPr>
          <p:nvPr/>
        </p:nvSpPr>
        <p:spPr bwMode="auto">
          <a:xfrm>
            <a:off x="293688" y="1052736"/>
            <a:ext cx="4422775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(4)</a:t>
            </a:r>
            <a:r>
              <a:rPr lang="zh-CN" altLang="zh-CN" sz="2800"/>
              <a:t>利用选择对笛卡尔积的分配律，将选择运算下移</a:t>
            </a:r>
            <a:endParaRPr lang="zh-CN" altLang="en-US" sz="2800"/>
          </a:p>
        </p:txBody>
      </p:sp>
      <p:sp>
        <p:nvSpPr>
          <p:cNvPr id="93195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319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980728"/>
            <a:ext cx="3671887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Text Box 26"/>
          <p:cNvSpPr txBox="1">
            <a:spLocks noChangeArrowheads="1"/>
          </p:cNvSpPr>
          <p:nvPr/>
        </p:nvSpPr>
        <p:spPr bwMode="auto">
          <a:xfrm>
            <a:off x="293688" y="3501008"/>
            <a:ext cx="4422775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en-US" altLang="zh-CN" sz="2800"/>
              <a:t>(5)</a:t>
            </a:r>
            <a:r>
              <a:rPr lang="zh-CN" altLang="zh-CN" sz="2800"/>
              <a:t>将双目运算×和它的直接祖先σ</a:t>
            </a:r>
            <a:r>
              <a:rPr lang="sq-AL" altLang="zh-CN" sz="2800" baseline="-25000"/>
              <a:t>reader.rno=borrow.rn</a:t>
            </a:r>
            <a:r>
              <a:rPr lang="zh-CN" altLang="zh-CN" sz="2800"/>
              <a:t>和∏</a:t>
            </a:r>
            <a:r>
              <a:rPr lang="sq-AL" altLang="zh-CN" sz="2800" baseline="-25000"/>
              <a:t>rname</a:t>
            </a:r>
            <a:r>
              <a:rPr lang="zh-CN" altLang="zh-CN" sz="2800"/>
              <a:t>分为一组，同时将其子孙σ</a:t>
            </a:r>
            <a:r>
              <a:rPr lang="sq-AL" altLang="zh-CN" sz="2800" baseline="-25000"/>
              <a:t>rgender='</a:t>
            </a:r>
            <a:r>
              <a:rPr lang="zh-CN" altLang="zh-CN" sz="2800" baseline="-25000"/>
              <a:t>女</a:t>
            </a:r>
            <a:r>
              <a:rPr lang="sq-AL" altLang="zh-CN" sz="2800" baseline="-25000"/>
              <a:t>'</a:t>
            </a:r>
            <a:r>
              <a:rPr lang="zh-CN" altLang="zh-CN" sz="2800"/>
              <a:t>和σ</a:t>
            </a:r>
            <a:r>
              <a:rPr lang="sq-AL" altLang="zh-CN" sz="2800" baseline="-25000"/>
              <a:t>bisbn='302-02368-5'</a:t>
            </a:r>
            <a:r>
              <a:rPr lang="zh-CN" altLang="zh-CN" sz="2800"/>
              <a:t>也并入该组。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13"/>
          <p:cNvSpPr>
            <a:spLocks noChangeArrowheads="1"/>
          </p:cNvSpPr>
          <p:nvPr/>
        </p:nvSpPr>
        <p:spPr bwMode="auto">
          <a:xfrm>
            <a:off x="2806700" y="2447329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5236" name="Text Box 13"/>
          <p:cNvSpPr>
            <a:spLocks noChangeArrowheads="1"/>
          </p:cNvSpPr>
          <p:nvPr/>
        </p:nvSpPr>
        <p:spPr bwMode="auto">
          <a:xfrm>
            <a:off x="2933700" y="2574329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5237" name="Rectangle 2"/>
          <p:cNvSpPr>
            <a:spLocks noGrp="1" noChangeArrowheads="1"/>
          </p:cNvSpPr>
          <p:nvPr/>
        </p:nvSpPr>
        <p:spPr bwMode="auto">
          <a:xfrm>
            <a:off x="293688" y="694729"/>
            <a:ext cx="264001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2.3</a:t>
            </a:r>
            <a:r>
              <a:rPr lang="en-US" altLang="zh-CN" sz="28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28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关</a:t>
            </a:r>
            <a:r>
              <a:rPr lang="zh-CN" altLang="en-US" sz="28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系演算</a:t>
            </a:r>
          </a:p>
        </p:txBody>
      </p:sp>
      <p:sp>
        <p:nvSpPr>
          <p:cNvPr id="95238" name="Text Box 26"/>
          <p:cNvSpPr txBox="1">
            <a:spLocks noChangeArrowheads="1"/>
          </p:cNvSpPr>
          <p:nvPr/>
        </p:nvSpPr>
        <p:spPr bwMode="auto">
          <a:xfrm>
            <a:off x="293688" y="2052079"/>
            <a:ext cx="864235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zh-CN" sz="2800"/>
              <a:t>在关系演算系统中，如果谓词变元为关系中的元组，则称为元组关系演算。</a:t>
            </a:r>
          </a:p>
          <a:p>
            <a:pPr>
              <a:buFont typeface="Wingdings" pitchFamily="2" charset="2"/>
              <a:buChar char="p"/>
            </a:pPr>
            <a:r>
              <a:rPr lang="zh-CN" altLang="zh-CN" sz="2800"/>
              <a:t>在元组关系演算中，元组关系演算表达式</a:t>
            </a:r>
            <a:r>
              <a:rPr lang="en-US" altLang="zh-CN" sz="2800"/>
              <a:t>{t | P(t)}</a:t>
            </a:r>
            <a:r>
              <a:rPr lang="zh-CN" altLang="zh-CN" sz="2800"/>
              <a:t>简称为元组表达式。</a:t>
            </a:r>
            <a:endParaRPr lang="en-US" altLang="zh-CN" sz="2800"/>
          </a:p>
          <a:p>
            <a:pPr>
              <a:buFont typeface="Wingdings" pitchFamily="2" charset="2"/>
              <a:buChar char="p"/>
            </a:pPr>
            <a:r>
              <a:rPr lang="en-US" altLang="zh-CN" sz="2800"/>
              <a:t>t</a:t>
            </a:r>
            <a:r>
              <a:rPr lang="zh-CN" altLang="zh-CN" sz="2800"/>
              <a:t>是元组变量，表示一个元数固定的元组，它从关系中取值；</a:t>
            </a:r>
            <a:endParaRPr lang="en-US" altLang="zh-CN" sz="2800"/>
          </a:p>
          <a:p>
            <a:pPr>
              <a:buFont typeface="Wingdings" pitchFamily="2" charset="2"/>
              <a:buChar char="p"/>
            </a:pPr>
            <a:r>
              <a:rPr lang="en-US" altLang="zh-CN" sz="2800"/>
              <a:t>P</a:t>
            </a:r>
            <a:r>
              <a:rPr lang="zh-CN" altLang="zh-CN" sz="2800"/>
              <a:t>是公式，在数理逻辑中称为谓词，在计算机语言中称为条件表达式。</a:t>
            </a:r>
            <a:endParaRPr lang="en-US" altLang="zh-CN" sz="2800"/>
          </a:p>
          <a:p>
            <a:pPr>
              <a:buFont typeface="Wingdings" pitchFamily="2" charset="2"/>
              <a:buChar char="p"/>
            </a:pPr>
            <a:r>
              <a:rPr lang="en-US" altLang="zh-CN" sz="2800"/>
              <a:t>{t | P(t)}</a:t>
            </a:r>
            <a:r>
              <a:rPr lang="zh-CN" altLang="zh-CN" sz="2800"/>
              <a:t>表示满足公式</a:t>
            </a:r>
            <a:r>
              <a:rPr lang="en-US" altLang="zh-CN" sz="2800"/>
              <a:t>P</a:t>
            </a:r>
            <a:r>
              <a:rPr lang="zh-CN" altLang="zh-CN" sz="2800"/>
              <a:t>的所有元组</a:t>
            </a:r>
            <a:r>
              <a:rPr lang="en-US" altLang="zh-CN" sz="2800"/>
              <a:t>t</a:t>
            </a:r>
            <a:r>
              <a:rPr lang="zh-CN" altLang="zh-CN" sz="2800"/>
              <a:t>的集合。</a:t>
            </a:r>
            <a:endParaRPr lang="zh-CN" altLang="en-US" sz="2800"/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323528" y="1412776"/>
            <a:ext cx="8424863" cy="544290"/>
            <a:chOff x="0" y="-81365"/>
            <a:chExt cx="862422" cy="373515"/>
          </a:xfrm>
        </p:grpSpPr>
        <p:sp>
          <p:nvSpPr>
            <p:cNvPr id="95240" name="矩形 68"/>
            <p:cNvSpPr>
              <a:spLocks noChangeArrowheads="1"/>
            </p:cNvSpPr>
            <p:nvPr/>
          </p:nvSpPr>
          <p:spPr bwMode="auto">
            <a:xfrm>
              <a:off x="0" y="-81365"/>
              <a:ext cx="862422" cy="31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2.3.1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元祖关系演算</a:t>
              </a:r>
            </a:p>
          </p:txBody>
        </p:sp>
        <p:sp>
          <p:nvSpPr>
            <p:cNvPr id="95241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626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6262" name="Text Box 26"/>
          <p:cNvSpPr txBox="1">
            <a:spLocks noChangeArrowheads="1"/>
          </p:cNvSpPr>
          <p:nvPr/>
        </p:nvSpPr>
        <p:spPr bwMode="auto">
          <a:xfrm>
            <a:off x="293688" y="620688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zh-CN" sz="2800" b="1">
                <a:solidFill>
                  <a:schemeClr val="accent2"/>
                </a:solidFill>
              </a:rPr>
              <a:t>原子公式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en-US" altLang="zh-CN" sz="2800"/>
              <a:t>(1)R(t)</a:t>
            </a:r>
            <a:endParaRPr lang="zh-CN" altLang="zh-CN" sz="2800"/>
          </a:p>
          <a:p>
            <a:r>
              <a:rPr lang="en-US" altLang="zh-CN" sz="2800"/>
              <a:t>R(t)</a:t>
            </a:r>
            <a:r>
              <a:rPr lang="zh-CN" altLang="zh-CN" sz="2800"/>
              <a:t>表示</a:t>
            </a:r>
            <a:r>
              <a:rPr lang="en-US" altLang="zh-CN" sz="2800"/>
              <a:t>t</a:t>
            </a:r>
            <a:r>
              <a:rPr lang="zh-CN" altLang="zh-CN" sz="2800"/>
              <a:t>是</a:t>
            </a:r>
            <a:r>
              <a:rPr lang="en-US" altLang="zh-CN" sz="2800"/>
              <a:t>R</a:t>
            </a:r>
            <a:r>
              <a:rPr lang="zh-CN" altLang="zh-CN" sz="2800"/>
              <a:t>中的元组。</a:t>
            </a:r>
            <a:endParaRPr lang="en-US" altLang="zh-CN" sz="2800"/>
          </a:p>
          <a:p>
            <a:r>
              <a:rPr lang="zh-CN" altLang="zh-CN" sz="2800"/>
              <a:t>关系</a:t>
            </a:r>
            <a:r>
              <a:rPr lang="en-US" altLang="zh-CN" sz="2800"/>
              <a:t>R</a:t>
            </a:r>
            <a:r>
              <a:rPr lang="zh-CN" altLang="zh-CN" sz="2800"/>
              <a:t>表示为</a:t>
            </a:r>
            <a:r>
              <a:rPr lang="en-US" altLang="zh-CN" sz="2800"/>
              <a:t>	{t | R(t)}</a:t>
            </a:r>
          </a:p>
          <a:p>
            <a:endParaRPr lang="zh-CN" altLang="zh-CN" sz="2800"/>
          </a:p>
          <a:p>
            <a:r>
              <a:rPr lang="en-US" altLang="zh-CN" sz="2800"/>
              <a:t>(2)t[i]</a:t>
            </a:r>
            <a:r>
              <a:rPr lang="zh-CN" altLang="zh-CN" sz="2800"/>
              <a:t>θ</a:t>
            </a:r>
            <a:r>
              <a:rPr lang="en-US" altLang="zh-CN" sz="2800"/>
              <a:t>u[j]</a:t>
            </a:r>
            <a:endParaRPr lang="zh-CN" altLang="zh-CN" sz="2800"/>
          </a:p>
          <a:p>
            <a:r>
              <a:rPr lang="zh-CN" altLang="zh-CN" sz="2800"/>
              <a:t>元组</a:t>
            </a:r>
            <a:r>
              <a:rPr lang="en-US" altLang="zh-CN" sz="2800"/>
              <a:t>t</a:t>
            </a:r>
            <a:r>
              <a:rPr lang="zh-CN" altLang="zh-CN" sz="2800"/>
              <a:t>的第</a:t>
            </a:r>
            <a:r>
              <a:rPr lang="en-US" altLang="zh-CN" sz="2800"/>
              <a:t>i</a:t>
            </a:r>
            <a:r>
              <a:rPr lang="zh-CN" altLang="zh-CN" sz="2800"/>
              <a:t>个分量与元组</a:t>
            </a:r>
            <a:r>
              <a:rPr lang="en-US" altLang="zh-CN" sz="2800"/>
              <a:t>u</a:t>
            </a:r>
            <a:r>
              <a:rPr lang="zh-CN" altLang="zh-CN" sz="2800"/>
              <a:t>的第</a:t>
            </a:r>
            <a:r>
              <a:rPr lang="en-US" altLang="zh-CN" sz="2800"/>
              <a:t>j</a:t>
            </a:r>
            <a:r>
              <a:rPr lang="zh-CN" altLang="zh-CN" sz="2800"/>
              <a:t>个分量满足比较关系θ”</a:t>
            </a:r>
            <a:endParaRPr lang="en-US" altLang="zh-CN" sz="2800"/>
          </a:p>
          <a:p>
            <a:r>
              <a:rPr lang="en-US" altLang="zh-CN" sz="2800"/>
              <a:t>t[3] &gt; u[1]</a:t>
            </a:r>
          </a:p>
          <a:p>
            <a:endParaRPr lang="zh-CN" altLang="zh-CN" sz="2800"/>
          </a:p>
          <a:p>
            <a:r>
              <a:rPr lang="en-US" altLang="zh-CN" sz="2800"/>
              <a:t>(3)t[i]</a:t>
            </a:r>
            <a:r>
              <a:rPr lang="zh-CN" altLang="zh-CN" sz="2800"/>
              <a:t>θ</a:t>
            </a:r>
            <a:r>
              <a:rPr lang="en-US" altLang="zh-CN" sz="2800"/>
              <a:t>c</a:t>
            </a:r>
            <a:r>
              <a:rPr lang="zh-CN" altLang="zh-CN" sz="2800"/>
              <a:t>或</a:t>
            </a:r>
            <a:r>
              <a:rPr lang="en-US" altLang="zh-CN" sz="2800"/>
              <a:t>c</a:t>
            </a:r>
            <a:r>
              <a:rPr lang="zh-CN" altLang="zh-CN" sz="2800"/>
              <a:t>θ</a:t>
            </a:r>
            <a:r>
              <a:rPr lang="en-US" altLang="zh-CN" sz="2800"/>
              <a:t>t[i]</a:t>
            </a:r>
            <a:endParaRPr lang="zh-CN" altLang="zh-CN" sz="2800"/>
          </a:p>
          <a:p>
            <a:r>
              <a:rPr lang="en-US" altLang="zh-CN" sz="2800"/>
              <a:t>t</a:t>
            </a:r>
            <a:r>
              <a:rPr lang="zh-CN" altLang="zh-CN" sz="2800"/>
              <a:t>的第</a:t>
            </a:r>
            <a:r>
              <a:rPr lang="en-US" altLang="zh-CN" sz="2800"/>
              <a:t>i</a:t>
            </a:r>
            <a:r>
              <a:rPr lang="zh-CN" altLang="zh-CN" sz="2800"/>
              <a:t>个分量与常量</a:t>
            </a:r>
            <a:r>
              <a:rPr lang="en-US" altLang="zh-CN" sz="2800"/>
              <a:t>c</a:t>
            </a:r>
            <a:r>
              <a:rPr lang="zh-CN" altLang="zh-CN" sz="2800"/>
              <a:t>满足比较关系θ”</a:t>
            </a:r>
            <a:endParaRPr lang="en-US" altLang="zh-CN" sz="2800"/>
          </a:p>
          <a:p>
            <a:r>
              <a:rPr lang="en-US" altLang="zh-CN" sz="2800"/>
              <a:t>t[3] &lt; 4</a:t>
            </a:r>
            <a:r>
              <a:rPr lang="zh-CN" altLang="zh-CN" sz="2800"/>
              <a:t>。</a:t>
            </a:r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96265" name="矩形 69"/>
          <p:cNvSpPr>
            <a:spLocks noChangeArrowheads="1"/>
          </p:cNvSpPr>
          <p:nvPr/>
        </p:nvSpPr>
        <p:spPr bwMode="auto">
          <a:xfrm>
            <a:off x="7037390" y="895389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728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7286" name="Text Box 26"/>
          <p:cNvSpPr txBox="1">
            <a:spLocks noChangeArrowheads="1"/>
          </p:cNvSpPr>
          <p:nvPr/>
        </p:nvSpPr>
        <p:spPr bwMode="auto">
          <a:xfrm>
            <a:off x="293688" y="980728"/>
            <a:ext cx="8642350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zh-CN" sz="2800" b="1">
                <a:solidFill>
                  <a:schemeClr val="accent2"/>
                </a:solidFill>
              </a:rPr>
              <a:t>公式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en-US" altLang="zh-CN" sz="2800"/>
              <a:t>(1)</a:t>
            </a:r>
            <a:r>
              <a:rPr lang="zh-CN" altLang="zh-CN" sz="2800"/>
              <a:t>每个原子公式是公式。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(2)</a:t>
            </a:r>
            <a:r>
              <a:rPr lang="zh-CN" altLang="zh-CN" sz="2800"/>
              <a:t>如果ψ</a:t>
            </a:r>
            <a:r>
              <a:rPr lang="en-US" altLang="zh-CN" sz="2800" baseline="-25000"/>
              <a:t>1</a:t>
            </a:r>
            <a:r>
              <a:rPr lang="zh-CN" altLang="zh-CN" sz="2800"/>
              <a:t>、ψ</a:t>
            </a:r>
            <a:r>
              <a:rPr lang="en-US" altLang="zh-CN" sz="2800" baseline="-25000"/>
              <a:t>2</a:t>
            </a:r>
            <a:r>
              <a:rPr lang="zh-CN" altLang="zh-CN" sz="2800"/>
              <a:t>是公式，则ψ</a:t>
            </a:r>
            <a:r>
              <a:rPr lang="en-US" altLang="zh-CN" sz="2800" baseline="-25000"/>
              <a:t>1 </a:t>
            </a:r>
            <a:r>
              <a:rPr lang="zh-CN" altLang="zh-CN" sz="2800"/>
              <a:t>∧ψ</a:t>
            </a:r>
            <a:r>
              <a:rPr lang="en-US" altLang="zh-CN" sz="2800" baseline="-25000"/>
              <a:t>2</a:t>
            </a:r>
            <a:r>
              <a:rPr lang="zh-CN" altLang="zh-CN" sz="2800"/>
              <a:t>、ψ</a:t>
            </a:r>
            <a:r>
              <a:rPr lang="en-US" altLang="zh-CN" sz="2800" baseline="-25000"/>
              <a:t>1 </a:t>
            </a:r>
            <a:r>
              <a:rPr lang="zh-CN" altLang="zh-CN" sz="2800"/>
              <a:t>∨ψ</a:t>
            </a:r>
            <a:r>
              <a:rPr lang="en-US" altLang="zh-CN" sz="2800" baseline="-25000"/>
              <a:t>2</a:t>
            </a:r>
            <a:r>
              <a:rPr lang="zh-CN" altLang="zh-CN" sz="2800"/>
              <a:t>、ψ</a:t>
            </a:r>
            <a:r>
              <a:rPr lang="en-US" altLang="zh-CN" sz="2800" baseline="-25000"/>
              <a:t>1</a:t>
            </a:r>
            <a:r>
              <a:rPr lang="zh-CN" altLang="zh-CN" sz="2800"/>
              <a:t>→ψ</a:t>
            </a:r>
            <a:r>
              <a:rPr lang="en-US" altLang="zh-CN" sz="2800" baseline="-25000"/>
              <a:t>2</a:t>
            </a:r>
            <a:r>
              <a:rPr lang="zh-CN" altLang="zh-CN" sz="2800"/>
              <a:t>和﹁ψ</a:t>
            </a:r>
            <a:r>
              <a:rPr lang="en-US" altLang="zh-CN" sz="2800" baseline="-25000"/>
              <a:t>1</a:t>
            </a:r>
            <a:r>
              <a:rPr lang="zh-CN" altLang="zh-CN" sz="2800"/>
              <a:t>均是公式。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(3)</a:t>
            </a:r>
            <a:r>
              <a:rPr lang="zh-CN" altLang="zh-CN" sz="2800"/>
              <a:t>如果ψ是公式，则</a:t>
            </a:r>
            <a:r>
              <a:rPr lang="en-US" altLang="zh-CN" sz="2800"/>
              <a:t>(  t)(</a:t>
            </a:r>
            <a:r>
              <a:rPr lang="zh-CN" altLang="zh-CN" sz="2800"/>
              <a:t>ψ</a:t>
            </a:r>
            <a:r>
              <a:rPr lang="en-US" altLang="zh-CN" sz="2800"/>
              <a:t>)</a:t>
            </a:r>
            <a:r>
              <a:rPr lang="zh-CN" altLang="zh-CN" sz="2800"/>
              <a:t>也是公式。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(4) </a:t>
            </a:r>
            <a:r>
              <a:rPr lang="zh-CN" altLang="zh-CN" sz="2800"/>
              <a:t>如果ψ是公式，则</a:t>
            </a:r>
            <a:r>
              <a:rPr lang="en-US" altLang="zh-CN" sz="2800"/>
              <a:t>(    t)(</a:t>
            </a:r>
            <a:r>
              <a:rPr lang="zh-CN" altLang="zh-CN" sz="2800"/>
              <a:t>ψ</a:t>
            </a:r>
            <a:r>
              <a:rPr lang="en-US" altLang="zh-CN" sz="2800"/>
              <a:t>)</a:t>
            </a:r>
            <a:r>
              <a:rPr lang="zh-CN" altLang="zh-CN" sz="2800"/>
              <a:t>也是公式。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(5)</a:t>
            </a:r>
            <a:r>
              <a:rPr lang="zh-CN" altLang="zh-CN" sz="2800"/>
              <a:t>所有公式由且仅由以上</a:t>
            </a:r>
            <a:r>
              <a:rPr lang="en-US" altLang="zh-CN" sz="2800"/>
              <a:t>4</a:t>
            </a:r>
            <a:r>
              <a:rPr lang="zh-CN" altLang="zh-CN" sz="2800"/>
              <a:t>种方式经过有限次操作生成。</a:t>
            </a:r>
            <a:endParaRPr lang="zh-CN" altLang="en-US" sz="2800"/>
          </a:p>
        </p:txBody>
      </p:sp>
      <p:sp>
        <p:nvSpPr>
          <p:cNvPr id="97291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72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7" y="3632785"/>
            <a:ext cx="2714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38" y="4559279"/>
            <a:ext cx="339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830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8310" name="Text Box 26"/>
          <p:cNvSpPr txBox="1">
            <a:spLocks noChangeArrowheads="1"/>
          </p:cNvSpPr>
          <p:nvPr/>
        </p:nvSpPr>
        <p:spPr bwMode="auto">
          <a:xfrm>
            <a:off x="251520" y="1196752"/>
            <a:ext cx="8642350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zh-CN" sz="2800" b="1">
                <a:solidFill>
                  <a:schemeClr val="accent2"/>
                </a:solidFill>
              </a:rPr>
              <a:t>运算符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zh-CN" sz="2800"/>
              <a:t>运算符的优先级：</a:t>
            </a:r>
          </a:p>
          <a:p>
            <a:r>
              <a:rPr lang="en-US" altLang="zh-CN" sz="2800"/>
              <a:t>(1)</a:t>
            </a:r>
            <a:r>
              <a:rPr lang="zh-CN" altLang="zh-CN" sz="2800"/>
              <a:t>算术比较运算符（</a:t>
            </a:r>
            <a:r>
              <a:rPr lang="en-US" altLang="zh-CN" sz="2800"/>
              <a:t>&lt;</a:t>
            </a:r>
            <a:r>
              <a:rPr lang="zh-CN" altLang="zh-CN" sz="2800"/>
              <a:t>、</a:t>
            </a:r>
            <a:r>
              <a:rPr lang="en-US" altLang="zh-CN" sz="2800"/>
              <a:t>&gt;</a:t>
            </a:r>
            <a:r>
              <a:rPr lang="zh-CN" altLang="zh-CN" sz="2800"/>
              <a:t>、</a:t>
            </a:r>
            <a:r>
              <a:rPr lang="en-US" altLang="zh-CN" sz="2800"/>
              <a:t>&lt;=</a:t>
            </a:r>
            <a:r>
              <a:rPr lang="zh-CN" altLang="zh-CN" sz="2800"/>
              <a:t>、</a:t>
            </a:r>
            <a:r>
              <a:rPr lang="en-US" altLang="zh-CN" sz="2800"/>
              <a:t>&gt;=</a:t>
            </a:r>
            <a:r>
              <a:rPr lang="zh-CN" altLang="zh-CN" sz="2800"/>
              <a:t>、</a:t>
            </a:r>
            <a:r>
              <a:rPr lang="en-US" altLang="zh-CN" sz="2800"/>
              <a:t>=</a:t>
            </a:r>
            <a:r>
              <a:rPr lang="zh-CN" altLang="zh-CN" sz="2800"/>
              <a:t>、≠）最高。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(2)</a:t>
            </a:r>
            <a:r>
              <a:rPr lang="zh-CN" altLang="zh-CN" sz="2800"/>
              <a:t>量词（</a:t>
            </a:r>
            <a:r>
              <a:rPr lang="en-US" altLang="zh-CN" sz="2800"/>
              <a:t>    </a:t>
            </a:r>
            <a:r>
              <a:rPr lang="zh-CN" altLang="zh-CN" sz="2800"/>
              <a:t>、</a:t>
            </a:r>
            <a:r>
              <a:rPr lang="en-US" altLang="zh-CN" sz="2800"/>
              <a:t>   </a:t>
            </a:r>
            <a:r>
              <a:rPr lang="zh-CN" altLang="zh-CN" sz="2800"/>
              <a:t>）次之，且</a:t>
            </a:r>
            <a:r>
              <a:rPr lang="en-US" altLang="zh-CN" sz="2800"/>
              <a:t>   </a:t>
            </a:r>
            <a:r>
              <a:rPr lang="zh-CN" altLang="zh-CN" sz="2800"/>
              <a:t>的优先级高于</a:t>
            </a:r>
            <a:r>
              <a:rPr lang="en-US" altLang="zh-CN" sz="2800"/>
              <a:t>   </a:t>
            </a:r>
            <a:r>
              <a:rPr lang="zh-CN" altLang="zh-CN" sz="2800"/>
              <a:t>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(3)</a:t>
            </a:r>
            <a:r>
              <a:rPr lang="zh-CN" altLang="zh-CN" sz="2800"/>
              <a:t>逻辑运算符（﹁ 、∧、∨）最低，且﹁ 、∧、∨运算符优先级逐级递减。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(4)</a:t>
            </a:r>
            <a:r>
              <a:rPr lang="zh-CN" altLang="zh-CN" sz="2800"/>
              <a:t>可以加括号改变优先级。</a:t>
            </a:r>
            <a:endParaRPr lang="zh-CN" altLang="en-US" sz="2800"/>
          </a:p>
        </p:txBody>
      </p:sp>
      <p:sp>
        <p:nvSpPr>
          <p:cNvPr id="98317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83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74" y="2995613"/>
            <a:ext cx="2714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91" y="3068638"/>
            <a:ext cx="339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428" y="3036991"/>
            <a:ext cx="3397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26792"/>
            <a:ext cx="2730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277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50825" y="1340768"/>
            <a:ext cx="8713788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</a:rPr>
              <a:t>基本概念</a:t>
            </a:r>
          </a:p>
          <a:p>
            <a:pPr>
              <a:defRPr/>
            </a:pPr>
            <a:r>
              <a:rPr lang="en-US" altLang="zh-CN" sz="2800" b="1" dirty="0"/>
              <a:t>(2)</a:t>
            </a:r>
            <a:r>
              <a:rPr lang="zh-CN" altLang="en-US" sz="2800" b="1" dirty="0"/>
              <a:t>元组</a:t>
            </a:r>
            <a:r>
              <a:rPr lang="en-US" altLang="zh-CN" sz="2800" b="1" dirty="0"/>
              <a:t>(Tuple)</a:t>
            </a:r>
            <a:r>
              <a:rPr lang="zh-CN" altLang="en-US" sz="2800" b="1" dirty="0"/>
              <a:t>：表中的一行。</a:t>
            </a:r>
            <a:endParaRPr lang="en-US" altLang="zh-CN" sz="2800" b="1" dirty="0"/>
          </a:p>
          <a:p>
            <a:pPr marL="800100" lvl="1" indent="-342900">
              <a:buFont typeface="Wingdings" pitchFamily="2" charset="2"/>
              <a:buChar char="p"/>
              <a:defRPr/>
            </a:pPr>
            <a:r>
              <a:rPr lang="zh-CN" altLang="en-US" sz="2800" b="1" dirty="0"/>
              <a:t>元组的集合构成关系</a:t>
            </a:r>
            <a:endParaRPr lang="en-US" altLang="zh-CN" sz="2800" b="1" dirty="0"/>
          </a:p>
          <a:p>
            <a:pPr marL="800100" lvl="1" indent="-342900">
              <a:buFont typeface="Wingdings" pitchFamily="2" charset="2"/>
              <a:buChar char="p"/>
              <a:defRPr/>
            </a:pPr>
            <a:r>
              <a:rPr lang="zh-CN" altLang="en-US" sz="2800" b="1" dirty="0"/>
              <a:t>关系中元组的数目称为关系的基数</a:t>
            </a:r>
            <a:endParaRPr lang="en-US" altLang="zh-CN" sz="2800" b="1" dirty="0"/>
          </a:p>
          <a:p>
            <a:pPr lvl="1">
              <a:defRPr/>
            </a:pPr>
            <a:endParaRPr lang="zh-CN" altLang="en-US" sz="2800" b="1" dirty="0"/>
          </a:p>
          <a:p>
            <a:pPr>
              <a:defRPr/>
            </a:pPr>
            <a:r>
              <a:rPr lang="en-US" altLang="zh-CN" sz="2800" b="1" dirty="0"/>
              <a:t>(3)</a:t>
            </a:r>
            <a:r>
              <a:rPr lang="zh-CN" altLang="en-US" sz="2800" b="1" dirty="0"/>
              <a:t>属性</a:t>
            </a:r>
            <a:r>
              <a:rPr lang="en-US" altLang="zh-CN" sz="2800" b="1" dirty="0"/>
              <a:t>(Attribute)</a:t>
            </a:r>
            <a:r>
              <a:rPr lang="zh-CN" altLang="en-US" sz="2800" b="1" dirty="0"/>
              <a:t>：表中的一列</a:t>
            </a:r>
            <a:endParaRPr lang="en-US" altLang="zh-CN" sz="2800" b="1" dirty="0"/>
          </a:p>
          <a:p>
            <a:pPr marL="800100" lvl="1" indent="-342900">
              <a:buFont typeface="Wingdings" pitchFamily="2" charset="2"/>
              <a:buChar char="p"/>
              <a:defRPr/>
            </a:pPr>
            <a:r>
              <a:rPr lang="zh-CN" altLang="en-US" sz="2800" b="1" dirty="0"/>
              <a:t>属性的名称称为属性名</a:t>
            </a:r>
            <a:endParaRPr lang="en-US" altLang="zh-CN" sz="2800" b="1" dirty="0"/>
          </a:p>
          <a:p>
            <a:pPr marL="800100" lvl="1" indent="-342900">
              <a:buFont typeface="Wingdings" pitchFamily="2" charset="2"/>
              <a:buChar char="p"/>
              <a:defRPr/>
            </a:pPr>
            <a:r>
              <a:rPr lang="zh-CN" altLang="en-US" sz="2800" b="1" dirty="0"/>
              <a:t>属性通常用来描述所在列的语义</a:t>
            </a:r>
            <a:endParaRPr lang="en-US" altLang="zh-CN" sz="2800" b="1" dirty="0"/>
          </a:p>
          <a:p>
            <a:pPr marL="800100" lvl="1" indent="-342900">
              <a:buFont typeface="Wingdings" pitchFamily="2" charset="2"/>
              <a:buChar char="p"/>
              <a:defRPr/>
            </a:pPr>
            <a:r>
              <a:rPr lang="zh-CN" altLang="en-US" sz="2800" b="1" dirty="0"/>
              <a:t>关系中属性的个数称为目或度</a:t>
            </a:r>
            <a:endParaRPr lang="en-US" altLang="zh-CN" sz="2800" b="1" dirty="0"/>
          </a:p>
        </p:txBody>
      </p:sp>
      <p:sp>
        <p:nvSpPr>
          <p:cNvPr id="32777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933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9334" name="Text Box 26"/>
          <p:cNvSpPr txBox="1">
            <a:spLocks noChangeArrowheads="1"/>
          </p:cNvSpPr>
          <p:nvPr/>
        </p:nvSpPr>
        <p:spPr bwMode="auto">
          <a:xfrm>
            <a:off x="251520" y="615454"/>
            <a:ext cx="8642350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2-37</a:t>
            </a:r>
            <a:r>
              <a:rPr lang="zh-CN" altLang="zh-CN" sz="2800" b="1"/>
              <a:t>】</a:t>
            </a:r>
            <a:r>
              <a:rPr lang="zh-CN" altLang="zh-CN" sz="2800"/>
              <a:t>查询年龄在</a:t>
            </a:r>
            <a:r>
              <a:rPr lang="en-US" altLang="zh-CN" sz="2800"/>
              <a:t>19</a:t>
            </a:r>
            <a:r>
              <a:rPr lang="zh-CN" altLang="zh-CN" sz="2800"/>
              <a:t>岁以下的读者信息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S</a:t>
            </a:r>
            <a:r>
              <a:rPr lang="sq-AL" altLang="zh-CN" sz="2800" baseline="-25000"/>
              <a:t>1</a:t>
            </a:r>
            <a:r>
              <a:rPr lang="sq-AL" altLang="zh-CN" sz="2800"/>
              <a:t>={t | reader(t) </a:t>
            </a:r>
            <a:r>
              <a:rPr lang="zh-CN" altLang="zh-CN" sz="2800"/>
              <a:t>∧</a:t>
            </a:r>
            <a:r>
              <a:rPr lang="sq-AL" altLang="zh-CN" sz="2800"/>
              <a:t> t[4]&lt;19}</a:t>
            </a:r>
            <a:endParaRPr lang="en-US" altLang="zh-CN" sz="2800"/>
          </a:p>
          <a:p>
            <a:endParaRPr lang="zh-CN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2-38</a:t>
            </a:r>
            <a:r>
              <a:rPr lang="zh-CN" altLang="zh-CN" sz="2800" b="1"/>
              <a:t>】</a:t>
            </a:r>
            <a:r>
              <a:rPr lang="zh-CN" altLang="zh-CN" sz="2800"/>
              <a:t>查询所有女读者的姓名和专业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S</a:t>
            </a:r>
            <a:r>
              <a:rPr lang="sq-AL" altLang="zh-CN" sz="2800" baseline="-25000"/>
              <a:t>2</a:t>
            </a:r>
            <a:r>
              <a:rPr lang="sq-AL" altLang="zh-CN" sz="2800"/>
              <a:t>={t</a:t>
            </a:r>
            <a:r>
              <a:rPr lang="sq-AL" altLang="zh-CN" sz="2800" baseline="30000"/>
              <a:t>(2)</a:t>
            </a:r>
            <a:r>
              <a:rPr lang="sq-AL" altLang="zh-CN" sz="2800"/>
              <a:t> | (</a:t>
            </a:r>
            <a:r>
              <a:rPr lang="en-US" altLang="zh-CN" sz="2800"/>
              <a:t>   </a:t>
            </a:r>
            <a:r>
              <a:rPr lang="sq-AL" altLang="zh-CN" sz="2800"/>
              <a:t>u) (reader(u) </a:t>
            </a:r>
            <a:r>
              <a:rPr lang="zh-CN" altLang="zh-CN" sz="2800"/>
              <a:t>∧</a:t>
            </a:r>
            <a:r>
              <a:rPr lang="sq-AL" altLang="zh-CN" sz="2800"/>
              <a:t> t[1]=u[1]</a:t>
            </a:r>
            <a:r>
              <a:rPr lang="zh-CN" altLang="zh-CN" sz="2800"/>
              <a:t>∧</a:t>
            </a:r>
            <a:r>
              <a:rPr lang="sq-AL" altLang="zh-CN" sz="2800"/>
              <a:t> t[2]=u[5] </a:t>
            </a:r>
            <a:r>
              <a:rPr lang="zh-CN" altLang="zh-CN" sz="2800"/>
              <a:t>∧</a:t>
            </a:r>
            <a:r>
              <a:rPr lang="sq-AL" altLang="zh-CN" sz="2800"/>
              <a:t> u[3]='</a:t>
            </a:r>
            <a:r>
              <a:rPr lang="zh-CN" altLang="zh-CN" sz="2800"/>
              <a:t>女</a:t>
            </a:r>
            <a:r>
              <a:rPr lang="sq-AL" altLang="zh-CN" sz="2800"/>
              <a:t>')}</a:t>
            </a:r>
            <a:endParaRPr lang="en-US" altLang="zh-CN" sz="2800"/>
          </a:p>
          <a:p>
            <a:endParaRPr lang="zh-CN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2-39</a:t>
            </a:r>
            <a:r>
              <a:rPr lang="zh-CN" altLang="zh-CN" sz="2800" b="1"/>
              <a:t>】</a:t>
            </a:r>
            <a:r>
              <a:rPr lang="zh-CN" altLang="zh-CN" sz="2800"/>
              <a:t>查询由严蔚敏或谭浩强编著的图书名称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S</a:t>
            </a:r>
            <a:r>
              <a:rPr lang="sq-AL" altLang="zh-CN" sz="2800" baseline="-25000"/>
              <a:t>3</a:t>
            </a:r>
            <a:r>
              <a:rPr lang="sq-AL" altLang="zh-CN" sz="2800"/>
              <a:t>={t</a:t>
            </a:r>
            <a:r>
              <a:rPr lang="sq-AL" altLang="zh-CN" sz="2800" baseline="30000"/>
              <a:t>(1)</a:t>
            </a:r>
            <a:r>
              <a:rPr lang="sq-AL" altLang="zh-CN" sz="2800"/>
              <a:t> | (</a:t>
            </a:r>
            <a:r>
              <a:rPr lang="en-US" altLang="zh-CN" sz="2800"/>
              <a:t>   </a:t>
            </a:r>
            <a:r>
              <a:rPr lang="sq-AL" altLang="zh-CN" sz="2800"/>
              <a:t>u) (book(u) </a:t>
            </a:r>
            <a:r>
              <a:rPr lang="zh-CN" altLang="zh-CN" sz="2800"/>
              <a:t>∧</a:t>
            </a:r>
            <a:r>
              <a:rPr lang="sq-AL" altLang="zh-CN" sz="2800"/>
              <a:t> t[1]=u[2]</a:t>
            </a:r>
            <a:r>
              <a:rPr lang="sq-AL" altLang="zh-CN" sz="2800" baseline="-25000"/>
              <a:t> </a:t>
            </a:r>
            <a:r>
              <a:rPr lang="zh-CN" altLang="zh-CN" sz="2800"/>
              <a:t>∧</a:t>
            </a:r>
            <a:r>
              <a:rPr lang="sq-AL" altLang="zh-CN" sz="2800"/>
              <a:t> (u[3] ='</a:t>
            </a:r>
            <a:r>
              <a:rPr lang="zh-CN" altLang="zh-CN" sz="2800"/>
              <a:t>严蔚敏</a:t>
            </a:r>
            <a:r>
              <a:rPr lang="sq-AL" altLang="zh-CN" sz="2800"/>
              <a:t>' </a:t>
            </a:r>
            <a:r>
              <a:rPr lang="zh-CN" altLang="zh-CN" sz="2800"/>
              <a:t>∨</a:t>
            </a:r>
            <a:r>
              <a:rPr lang="sq-AL" altLang="zh-CN" sz="2800"/>
              <a:t> u[3]='</a:t>
            </a:r>
            <a:r>
              <a:rPr lang="zh-CN" altLang="zh-CN" sz="2800"/>
              <a:t>谭浩强</a:t>
            </a:r>
            <a:r>
              <a:rPr lang="sq-AL" altLang="zh-CN" sz="2800"/>
              <a:t>')}</a:t>
            </a:r>
            <a:endParaRPr lang="zh-CN" altLang="en-US" sz="2800"/>
          </a:p>
        </p:txBody>
      </p:sp>
      <p:sp>
        <p:nvSpPr>
          <p:cNvPr id="99339" name="矩形 69"/>
          <p:cNvSpPr>
            <a:spLocks noChangeArrowheads="1"/>
          </p:cNvSpPr>
          <p:nvPr/>
        </p:nvSpPr>
        <p:spPr bwMode="auto">
          <a:xfrm>
            <a:off x="7037390" y="895388"/>
            <a:ext cx="247650" cy="3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pic>
        <p:nvPicPr>
          <p:cNvPr id="993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4" y="3297287"/>
            <a:ext cx="2714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4" y="5445224"/>
            <a:ext cx="2714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0035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0358" name="Text Box 26"/>
          <p:cNvSpPr txBox="1">
            <a:spLocks noChangeArrowheads="1"/>
          </p:cNvSpPr>
          <p:nvPr/>
        </p:nvSpPr>
        <p:spPr bwMode="auto">
          <a:xfrm>
            <a:off x="293688" y="1416050"/>
            <a:ext cx="864235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/>
              <a:t>在关系演算系统中，如果谓词变元为关系中的属性（域），则称为域关系演算。</a:t>
            </a:r>
            <a:endParaRPr lang="en-US" altLang="zh-CN" sz="2800"/>
          </a:p>
          <a:p>
            <a:r>
              <a:rPr lang="zh-CN" altLang="zh-CN" sz="2800"/>
              <a:t>域演算表达式的一般形式为</a:t>
            </a:r>
          </a:p>
          <a:p>
            <a:r>
              <a:rPr lang="en-US" altLang="zh-CN" sz="2800"/>
              <a:t>	{t</a:t>
            </a:r>
            <a:r>
              <a:rPr lang="en-US" altLang="zh-CN" sz="2800" baseline="-25000"/>
              <a:t>1</a:t>
            </a:r>
            <a:r>
              <a:rPr lang="en-US" altLang="zh-CN" sz="2800"/>
              <a:t>t</a:t>
            </a:r>
            <a:r>
              <a:rPr lang="en-US" altLang="zh-CN" sz="2800" baseline="-25000"/>
              <a:t>2</a:t>
            </a:r>
            <a:r>
              <a:rPr lang="zh-CN" altLang="zh-CN" sz="2800"/>
              <a:t>…</a:t>
            </a:r>
            <a:r>
              <a:rPr lang="en-US" altLang="zh-CN" sz="2800"/>
              <a:t>t</a:t>
            </a:r>
            <a:r>
              <a:rPr lang="en-US" altLang="zh-CN" sz="2800" baseline="-25000"/>
              <a:t>k</a:t>
            </a:r>
            <a:r>
              <a:rPr lang="en-US" altLang="zh-CN" sz="2800"/>
              <a:t> | P(t</a:t>
            </a:r>
            <a:r>
              <a:rPr lang="en-US" altLang="zh-CN" sz="2800" baseline="-25000"/>
              <a:t>1</a:t>
            </a:r>
            <a:r>
              <a:rPr lang="en-US" altLang="zh-CN" sz="2800"/>
              <a:t>,t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zh-CN" altLang="zh-CN" sz="2800"/>
              <a:t>…</a:t>
            </a:r>
            <a:r>
              <a:rPr lang="en-US" altLang="zh-CN" sz="2800"/>
              <a:t>,t</a:t>
            </a:r>
            <a:r>
              <a:rPr lang="en-US" altLang="zh-CN" sz="2800" baseline="-25000"/>
              <a:t>k</a:t>
            </a:r>
            <a:r>
              <a:rPr lang="en-US" altLang="zh-CN" sz="2800"/>
              <a:t>)}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2-40</a:t>
            </a:r>
            <a:r>
              <a:rPr lang="zh-CN" altLang="zh-CN" sz="2800" b="1"/>
              <a:t>】</a:t>
            </a:r>
            <a:r>
              <a:rPr lang="zh-CN" altLang="zh-CN" sz="2800"/>
              <a:t>查询年龄在</a:t>
            </a:r>
            <a:r>
              <a:rPr lang="en-US" altLang="zh-CN" sz="2800"/>
              <a:t>19</a:t>
            </a:r>
            <a:r>
              <a:rPr lang="zh-CN" altLang="zh-CN" sz="2800"/>
              <a:t>岁以下的读者信息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R</a:t>
            </a:r>
            <a:r>
              <a:rPr lang="sq-AL" altLang="zh-CN" sz="2800" baseline="-25000"/>
              <a:t>1</a:t>
            </a:r>
            <a:r>
              <a:rPr lang="sq-AL" altLang="zh-CN" sz="2800"/>
              <a:t>={t</a:t>
            </a:r>
            <a:r>
              <a:rPr lang="sq-AL" altLang="zh-CN" sz="2800" baseline="-25000"/>
              <a:t>1</a:t>
            </a:r>
            <a:r>
              <a:rPr lang="sq-AL" altLang="zh-CN" sz="2800"/>
              <a:t>t</a:t>
            </a:r>
            <a:r>
              <a:rPr lang="sq-AL" altLang="zh-CN" sz="2800" baseline="-25000"/>
              <a:t>2</a:t>
            </a:r>
            <a:r>
              <a:rPr lang="sq-AL" altLang="zh-CN" sz="2800"/>
              <a:t>t</a:t>
            </a:r>
            <a:r>
              <a:rPr lang="sq-AL" altLang="zh-CN" sz="2800" baseline="-25000"/>
              <a:t>3</a:t>
            </a:r>
            <a:r>
              <a:rPr lang="sq-AL" altLang="zh-CN" sz="2800"/>
              <a:t>t</a:t>
            </a:r>
            <a:r>
              <a:rPr lang="sq-AL" altLang="zh-CN" sz="2800" baseline="-25000"/>
              <a:t>4</a:t>
            </a:r>
            <a:r>
              <a:rPr lang="sq-AL" altLang="zh-CN" sz="2800"/>
              <a:t>t</a:t>
            </a:r>
            <a:r>
              <a:rPr lang="sq-AL" altLang="zh-CN" sz="2800" baseline="-25000"/>
              <a:t>5</a:t>
            </a:r>
            <a:r>
              <a:rPr lang="sq-AL" altLang="zh-CN" sz="2800"/>
              <a:t> | reader(t</a:t>
            </a:r>
            <a:r>
              <a:rPr lang="sq-AL" altLang="zh-CN" sz="2800" baseline="-25000"/>
              <a:t>1</a:t>
            </a:r>
            <a:r>
              <a:rPr lang="sq-AL" altLang="zh-CN" sz="2800"/>
              <a:t>,t</a:t>
            </a:r>
            <a:r>
              <a:rPr lang="sq-AL" altLang="zh-CN" sz="2800" baseline="-25000"/>
              <a:t>2</a:t>
            </a:r>
            <a:r>
              <a:rPr lang="sq-AL" altLang="zh-CN" sz="2800"/>
              <a:t>, t</a:t>
            </a:r>
            <a:r>
              <a:rPr lang="sq-AL" altLang="zh-CN" sz="2800" baseline="-25000"/>
              <a:t>3</a:t>
            </a:r>
            <a:r>
              <a:rPr lang="sq-AL" altLang="zh-CN" sz="2800"/>
              <a:t>,t</a:t>
            </a:r>
            <a:r>
              <a:rPr lang="sq-AL" altLang="zh-CN" sz="2800" baseline="-25000"/>
              <a:t>4</a:t>
            </a:r>
            <a:r>
              <a:rPr lang="sq-AL" altLang="zh-CN" sz="2800"/>
              <a:t>,t</a:t>
            </a:r>
            <a:r>
              <a:rPr lang="sq-AL" altLang="zh-CN" sz="2800" baseline="-25000"/>
              <a:t>5</a:t>
            </a:r>
            <a:r>
              <a:rPr lang="sq-AL" altLang="zh-CN" sz="2800"/>
              <a:t>) </a:t>
            </a:r>
            <a:r>
              <a:rPr lang="zh-CN" altLang="zh-CN" sz="2800"/>
              <a:t>∧ </a:t>
            </a:r>
            <a:r>
              <a:rPr lang="sq-AL" altLang="zh-CN" sz="2800"/>
              <a:t>t</a:t>
            </a:r>
            <a:r>
              <a:rPr lang="sq-AL" altLang="zh-CN" sz="2800" baseline="-25000"/>
              <a:t>4</a:t>
            </a:r>
            <a:r>
              <a:rPr lang="sq-AL" altLang="zh-CN" sz="2800"/>
              <a:t>&lt;19}</a:t>
            </a:r>
            <a:endParaRPr lang="zh-CN" altLang="en-US" sz="2800"/>
          </a:p>
        </p:txBody>
      </p:sp>
      <p:grpSp>
        <p:nvGrpSpPr>
          <p:cNvPr id="100359" name="Group 5"/>
          <p:cNvGrpSpPr>
            <a:grpSpLocks/>
          </p:cNvGrpSpPr>
          <p:nvPr/>
        </p:nvGrpSpPr>
        <p:grpSpPr bwMode="auto">
          <a:xfrm>
            <a:off x="395532" y="620688"/>
            <a:ext cx="8424863" cy="641649"/>
            <a:chOff x="-14763" y="-148177"/>
            <a:chExt cx="862422" cy="440327"/>
          </a:xfrm>
        </p:grpSpPr>
        <p:sp>
          <p:nvSpPr>
            <p:cNvPr id="100360" name="矩形 68"/>
            <p:cNvSpPr>
              <a:spLocks noChangeArrowheads="1"/>
            </p:cNvSpPr>
            <p:nvPr/>
          </p:nvSpPr>
          <p:spPr bwMode="auto">
            <a:xfrm>
              <a:off x="-14763" y="-148177"/>
              <a:ext cx="862422" cy="31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2.3.2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域关系演算</a:t>
              </a:r>
            </a:p>
          </p:txBody>
        </p:sp>
        <p:sp>
          <p:nvSpPr>
            <p:cNvPr id="100361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  <a:ea typeface="华文隶书" pitchFamily="2" charset="-122"/>
              </a:rPr>
              <a:t>思考题</a:t>
            </a:r>
            <a:endParaRPr lang="zh-CN" altLang="en-US" b="1">
              <a:solidFill>
                <a:schemeClr val="tx1"/>
              </a:solidFill>
              <a:ea typeface="华文隶书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047750"/>
            <a:ext cx="8590855" cy="10660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chemeClr val="tx1"/>
                </a:solidFill>
              </a:rPr>
              <a:t>查</a:t>
            </a:r>
            <a:r>
              <a:rPr lang="zh-CN" altLang="en-US" sz="2400">
                <a:solidFill>
                  <a:schemeClr val="tx1"/>
                </a:solidFill>
              </a:rPr>
              <a:t>找“蒙古族”学生所修各门课程的情况，要求输出学生姓名、课程名和成</a:t>
            </a:r>
            <a:r>
              <a:rPr lang="zh-CN" altLang="en-US" sz="2400">
                <a:solidFill>
                  <a:schemeClr val="tx1"/>
                </a:solidFill>
              </a:rPr>
              <a:t>绩</a:t>
            </a:r>
            <a:r>
              <a:rPr lang="zh-CN" altLang="en-US" sz="2400" smtClean="0">
                <a:solidFill>
                  <a:schemeClr val="tx1"/>
                </a:solidFill>
              </a:rPr>
              <a:t>。      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0" y="0"/>
          <a:ext cx="504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4" imgW="508000" imgH="190500" progId="Equation.3">
                  <p:embed/>
                </p:oleObj>
              </mc:Choice>
              <mc:Fallback>
                <p:oleObj name="公式" r:id="rId4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060848"/>
            <a:ext cx="8136904" cy="44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  <a:ea typeface="华文隶书" pitchFamily="2" charset="-122"/>
              </a:rPr>
              <a:t>思考题</a:t>
            </a:r>
            <a:endParaRPr lang="zh-CN" altLang="en-US" b="1">
              <a:solidFill>
                <a:schemeClr val="tx1"/>
              </a:solidFill>
              <a:ea typeface="华文隶书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47750"/>
            <a:ext cx="8842375" cy="3946376"/>
          </a:xfrm>
        </p:spPr>
        <p:txBody>
          <a:bodyPr>
            <a:noAutofit/>
          </a:bodyPr>
          <a:lstStyle/>
          <a:p>
            <a:pPr marL="205740" lvl="1" indent="0">
              <a:lnSpc>
                <a:spcPct val="125000"/>
              </a:lnSpc>
              <a:buClr>
                <a:schemeClr val="accent2"/>
              </a:buClr>
              <a:buSzPct val="125000"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解：</a:t>
            </a:r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25000"/>
              </a:lnSpc>
              <a:buClr>
                <a:schemeClr val="accent2"/>
              </a:buClr>
              <a:buSzPct val="125000"/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该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查询共涉及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个属性，分别是民族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nation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、姓名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studentName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、课程名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courseName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和成绩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score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，其中，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nation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属性用于选择条件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notion=‘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蒙古族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’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。</a:t>
            </a:r>
          </a:p>
          <a:p>
            <a:pPr lvl="1">
              <a:lnSpc>
                <a:spcPct val="125000"/>
              </a:lnSpc>
              <a:buClr>
                <a:schemeClr val="accent2"/>
              </a:buClr>
            </a:pPr>
            <a:r>
              <a:rPr lang="zh-CN" altLang="en-US" sz="2400">
                <a:solidFill>
                  <a:schemeClr val="tx1"/>
                </a:solidFill>
                <a:latin typeface="+mn-ea"/>
              </a:rPr>
              <a:t>共涉及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个关系，分别是学生关系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Student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、课程关系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Course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和成绩关系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Score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。 </a:t>
            </a:r>
          </a:p>
          <a:p>
            <a:pPr lvl="1">
              <a:lnSpc>
                <a:spcPct val="125000"/>
              </a:lnSpc>
              <a:buClr>
                <a:schemeClr val="accent2"/>
              </a:buClr>
            </a:pPr>
            <a:r>
              <a:rPr lang="zh-CN" altLang="en-US" sz="2400">
                <a:solidFill>
                  <a:schemeClr val="tx1"/>
                </a:solidFill>
                <a:latin typeface="+mn-ea"/>
              </a:rPr>
              <a:t>成绩关系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Score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通过外码</a:t>
            </a:r>
            <a:r>
              <a:rPr lang="en-US" altLang="zh-CN" sz="2400" i="1">
                <a:solidFill>
                  <a:schemeClr val="tx1"/>
                </a:solidFill>
                <a:latin typeface="+mn-ea"/>
              </a:rPr>
              <a:t>studentNo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i="1">
                <a:solidFill>
                  <a:schemeClr val="tx1"/>
                </a:solidFill>
                <a:latin typeface="+mn-ea"/>
              </a:rPr>
              <a:t>courseNo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分别与学生关系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Student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、课程关系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Course</a:t>
            </a:r>
            <a:r>
              <a:rPr lang="zh-CN" altLang="en-US" sz="2400">
                <a:solidFill>
                  <a:schemeClr val="tx1"/>
                </a:solidFill>
                <a:latin typeface="+mn-ea"/>
              </a:rPr>
              <a:t>建立多对一的联系 。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0" y="0"/>
          <a:ext cx="504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4" imgW="508000" imgH="190500" progId="Equation.3">
                  <p:embed/>
                </p:oleObj>
              </mc:Choice>
              <mc:Fallback>
                <p:oleObj name="公式" r:id="rId4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685800" y="5190291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+mn-ea"/>
                <a:ea typeface="+mn-ea"/>
              </a:rPr>
              <a:t>∏</a:t>
            </a:r>
            <a:r>
              <a:rPr lang="en-US" altLang="zh-CN" sz="2400" b="1" baseline="-25000">
                <a:latin typeface="+mn-ea"/>
                <a:ea typeface="+mn-ea"/>
              </a:rPr>
              <a:t>studentName, courseName, score</a:t>
            </a:r>
            <a:r>
              <a:rPr lang="en-US" altLang="zh-CN" sz="2400" b="1">
                <a:latin typeface="+mn-ea"/>
                <a:ea typeface="+mn-ea"/>
              </a:rPr>
              <a:t>(</a:t>
            </a:r>
            <a:r>
              <a:rPr lang="en-US" altLang="zh-CN" sz="2400" b="1" i="1">
                <a:latin typeface="+mn-ea"/>
                <a:ea typeface="+mn-ea"/>
              </a:rPr>
              <a:t>σ</a:t>
            </a:r>
            <a:r>
              <a:rPr lang="en-US" altLang="zh-CN" sz="2400" b="1" baseline="-25000">
                <a:latin typeface="+mn-ea"/>
                <a:ea typeface="+mn-ea"/>
              </a:rPr>
              <a:t>nation='</a:t>
            </a:r>
            <a:r>
              <a:rPr lang="zh-CN" altLang="en-US" sz="2400" b="1" baseline="-25000">
                <a:latin typeface="+mn-ea"/>
                <a:ea typeface="+mn-ea"/>
              </a:rPr>
              <a:t>蒙古族</a:t>
            </a:r>
            <a:r>
              <a:rPr lang="en-US" altLang="zh-CN" sz="2400" b="1" baseline="-25000">
                <a:latin typeface="+mn-ea"/>
                <a:ea typeface="+mn-ea"/>
              </a:rPr>
              <a:t>'</a:t>
            </a:r>
            <a:r>
              <a:rPr lang="en-US" altLang="zh-CN" sz="2400" b="1">
                <a:latin typeface="+mn-ea"/>
                <a:ea typeface="+mn-ea"/>
              </a:rPr>
              <a:t>((Student ⋈ Score) ⋈ Course)) </a:t>
            </a:r>
            <a:endParaRPr lang="zh-CN" altLang="en-US" sz="2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8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379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50825" y="764704"/>
            <a:ext cx="8713788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8001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>
                <a:solidFill>
                  <a:schemeClr val="accent2"/>
                </a:solidFill>
              </a:rPr>
              <a:t>基本概念</a:t>
            </a:r>
          </a:p>
          <a:p>
            <a:pPr eaLnBrk="1" hangingPunct="1"/>
            <a:r>
              <a:rPr lang="en-US" altLang="zh-CN" sz="2800" b="1"/>
              <a:t>(4)</a:t>
            </a:r>
            <a:r>
              <a:rPr lang="zh-CN" altLang="zh-CN" sz="2800" b="1"/>
              <a:t>域</a:t>
            </a:r>
            <a:r>
              <a:rPr lang="en-US" altLang="zh-CN" sz="2800" b="1"/>
              <a:t>(Domain)</a:t>
            </a:r>
            <a:r>
              <a:rPr lang="zh-CN" altLang="zh-CN" sz="2800" b="1"/>
              <a:t>：属性的取值范围</a:t>
            </a:r>
            <a:endParaRPr lang="en-US" altLang="zh-CN" sz="2800" b="1"/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zh-CN" sz="2800" b="1"/>
              <a:t>是一个具有相同数据类型的值的集合</a:t>
            </a:r>
            <a:endParaRPr lang="en-US" altLang="zh-CN" sz="2800" b="1"/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zh-CN" sz="2800" b="1"/>
              <a:t>集合中元素的个数称为域的基数</a:t>
            </a:r>
          </a:p>
          <a:p>
            <a:pPr eaLnBrk="1" hangingPunct="1"/>
            <a:endParaRPr lang="en-US" altLang="zh-CN" sz="2800" b="1"/>
          </a:p>
          <a:p>
            <a:pPr eaLnBrk="1" hangingPunct="1"/>
            <a:r>
              <a:rPr lang="en-US" altLang="zh-CN" sz="2800" b="1"/>
              <a:t>(5)</a:t>
            </a:r>
            <a:r>
              <a:rPr lang="zh-CN" altLang="zh-CN" sz="2800" b="1"/>
              <a:t>分量：元组中的一个属性值</a:t>
            </a:r>
          </a:p>
          <a:p>
            <a:pPr eaLnBrk="1" hangingPunct="1"/>
            <a:endParaRPr lang="en-US" altLang="zh-CN" sz="2800" b="1"/>
          </a:p>
          <a:p>
            <a:pPr eaLnBrk="1" hangingPunct="1"/>
            <a:r>
              <a:rPr lang="en-US" altLang="zh-CN" sz="2800" b="1"/>
              <a:t>(6)</a:t>
            </a:r>
            <a:r>
              <a:rPr lang="zh-CN" altLang="zh-CN" sz="2800" b="1"/>
              <a:t>候选码</a:t>
            </a:r>
            <a:r>
              <a:rPr lang="en-US" altLang="zh-CN" sz="2800" b="1"/>
              <a:t>(Candidate Key)</a:t>
            </a:r>
            <a:r>
              <a:rPr lang="zh-CN" altLang="zh-CN" sz="2800" b="1"/>
              <a:t>：能够唯一标识一个元组的某个属性或属性组</a:t>
            </a:r>
            <a:endParaRPr lang="en-US" altLang="zh-CN" sz="2800" b="1"/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zh-CN" sz="2800" b="1"/>
              <a:t>一个关系可以有多个候选码</a:t>
            </a:r>
            <a:endParaRPr lang="en-US" altLang="zh-CN" sz="2800" b="1"/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zh-CN" sz="2800" b="1"/>
              <a:t>最简单的候选码只包含一个属性</a:t>
            </a:r>
            <a:endParaRPr lang="en-US" altLang="zh-CN" sz="2800" b="1"/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zh-CN" sz="2800" b="1"/>
              <a:t>最复杂的候选码包含关系的所有属性，也</a:t>
            </a:r>
            <a:r>
              <a:rPr lang="zh-CN" altLang="zh-CN" sz="2800" b="1" smtClean="0"/>
              <a:t>称全</a:t>
            </a:r>
            <a:r>
              <a:rPr lang="zh-CN" altLang="zh-CN" sz="2800" b="1"/>
              <a:t>码</a:t>
            </a:r>
            <a:endParaRPr lang="en-US" altLang="zh-CN" sz="2800" b="1"/>
          </a:p>
        </p:txBody>
      </p:sp>
      <p:sp>
        <p:nvSpPr>
          <p:cNvPr id="33801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482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0825" y="1484784"/>
            <a:ext cx="8713788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>
                <a:solidFill>
                  <a:schemeClr val="accent2"/>
                </a:solidFill>
              </a:rPr>
              <a:t>基本概念</a:t>
            </a:r>
          </a:p>
          <a:p>
            <a:pPr eaLnBrk="1" hangingPunct="1"/>
            <a:r>
              <a:rPr lang="en-US" altLang="zh-CN" sz="2800" b="1"/>
              <a:t>(7)</a:t>
            </a:r>
            <a:r>
              <a:rPr lang="zh-CN" altLang="en-US" sz="2800" b="1"/>
              <a:t>主码</a:t>
            </a:r>
            <a:r>
              <a:rPr lang="en-US" altLang="zh-CN" sz="2800" b="1"/>
              <a:t>(Primary Key)</a:t>
            </a:r>
            <a:r>
              <a:rPr lang="zh-CN" altLang="en-US" sz="2800" b="1"/>
              <a:t>：也称为主键。若一个关系有多个候选码，则选择其中一个为主码，用于标识该关系中元组</a:t>
            </a:r>
            <a:endParaRPr lang="en-US" altLang="zh-CN" sz="2800" b="1"/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en-US" altLang="zh-CN" sz="2800" b="1"/>
              <a:t>(8)</a:t>
            </a:r>
            <a:r>
              <a:rPr lang="zh-CN" altLang="en-US" sz="2800" b="1"/>
              <a:t>主属性</a:t>
            </a:r>
            <a:r>
              <a:rPr lang="en-US" altLang="zh-CN" sz="2800" b="1"/>
              <a:t>(Prime attribute)</a:t>
            </a:r>
            <a:r>
              <a:rPr lang="zh-CN" altLang="en-US" sz="2800" b="1"/>
              <a:t>：包含在候选码中的属性</a:t>
            </a:r>
            <a:endParaRPr lang="en-US" altLang="zh-CN" sz="2800" b="1"/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en-US" altLang="zh-CN" sz="2800" b="1"/>
              <a:t>(9)</a:t>
            </a:r>
            <a:r>
              <a:rPr lang="zh-CN" altLang="en-US" sz="2800" b="1"/>
              <a:t>非主属性</a:t>
            </a:r>
            <a:r>
              <a:rPr lang="en-US" altLang="zh-CN" sz="2800" b="1"/>
              <a:t>(Non-prime attribute)</a:t>
            </a:r>
            <a:r>
              <a:rPr lang="zh-CN" altLang="en-US" sz="2800" b="1"/>
              <a:t>：不包含任何候选码中的属性</a:t>
            </a:r>
          </a:p>
        </p:txBody>
      </p:sp>
      <p:sp>
        <p:nvSpPr>
          <p:cNvPr id="34825" name="矩形 69"/>
          <p:cNvSpPr>
            <a:spLocks noChangeArrowheads="1"/>
          </p:cNvSpPr>
          <p:nvPr/>
        </p:nvSpPr>
        <p:spPr bwMode="auto">
          <a:xfrm>
            <a:off x="7037390" y="89535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157255783</TotalTime>
  <Pages>0</Pages>
  <Words>6165</Words>
  <Characters>0</Characters>
  <Application>Microsoft Office PowerPoint</Application>
  <DocSecurity>0</DocSecurity>
  <PresentationFormat>全屏显示(4:3)</PresentationFormat>
  <Lines>0</Lines>
  <Paragraphs>1300</Paragraphs>
  <Slides>73</Slides>
  <Notes>73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Arial Unicode MS</vt:lpstr>
      <vt:lpstr>华文隶书</vt:lpstr>
      <vt:lpstr>宋体</vt:lpstr>
      <vt:lpstr>微软雅黑</vt:lpstr>
      <vt:lpstr>文鼎CS行楷</vt:lpstr>
      <vt:lpstr>Arial</vt:lpstr>
      <vt:lpstr>Calibri</vt:lpstr>
      <vt:lpstr>Corbel</vt:lpstr>
      <vt:lpstr>Impact</vt:lpstr>
      <vt:lpstr>Times New Roman</vt:lpstr>
      <vt:lpstr>Wingdings</vt:lpstr>
      <vt:lpstr>基础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思考题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creator>Administrator</dc:creator>
  <cp:lastModifiedBy>Microsoft</cp:lastModifiedBy>
  <cp:revision>69</cp:revision>
  <cp:lastPrinted>1899-12-30T00:00:00Z</cp:lastPrinted>
  <dcterms:created xsi:type="dcterms:W3CDTF">2012-05-26T18:23:56Z</dcterms:created>
  <dcterms:modified xsi:type="dcterms:W3CDTF">2016-08-22T09:52:58Z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  <property fmtid="{D5CDD505-2E9C-101B-9397-08002B2CF9AE}" pid="3" name="NXTAG2">
    <vt:lpwstr>000800c40e000000000001024140</vt:lpwstr>
  </property>
</Properties>
</file>