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0" r:id="rId1"/>
  </p:sldMasterIdLst>
  <p:notesMasterIdLst>
    <p:notesMasterId r:id="rId25"/>
  </p:notesMasterIdLst>
  <p:sldIdLst>
    <p:sldId id="1258" r:id="rId2"/>
    <p:sldId id="1259" r:id="rId3"/>
    <p:sldId id="1234" r:id="rId4"/>
    <p:sldId id="1238" r:id="rId5"/>
    <p:sldId id="1239" r:id="rId6"/>
    <p:sldId id="1241" r:id="rId7"/>
    <p:sldId id="1242" r:id="rId8"/>
    <p:sldId id="1235" r:id="rId9"/>
    <p:sldId id="1244" r:id="rId10"/>
    <p:sldId id="1243" r:id="rId11"/>
    <p:sldId id="1261" r:id="rId12"/>
    <p:sldId id="1245" r:id="rId13"/>
    <p:sldId id="1240" r:id="rId14"/>
    <p:sldId id="1247" r:id="rId15"/>
    <p:sldId id="1248" r:id="rId16"/>
    <p:sldId id="1249" r:id="rId17"/>
    <p:sldId id="1250" r:id="rId18"/>
    <p:sldId id="1262" r:id="rId19"/>
    <p:sldId id="1251" r:id="rId20"/>
    <p:sldId id="1252" r:id="rId21"/>
    <p:sldId id="1263" r:id="rId22"/>
    <p:sldId id="1264" r:id="rId23"/>
    <p:sldId id="126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文鼎CS行楷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2B82"/>
    <a:srgbClr val="00B0F0"/>
    <a:srgbClr val="FF9900"/>
    <a:srgbClr val="F2F2F2"/>
    <a:srgbClr val="C00000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94"/>
        <p:guide pos="2908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2CC68A4-DF33-4BF5-93F7-B2F0E420F3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41792B2E-DB68-4311-BC19-50109F742C12}" type="slidenum">
              <a:rPr lang="zh-CN" altLang="en-US" sz="1200" smtClean="0">
                <a:latin typeface="Arial" pitchFamily="34" charset="0"/>
              </a:rPr>
              <a:pPr eaLnBrk="1" hangingPunct="1"/>
              <a:t>1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95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A8090B42-D06A-46AA-B805-39F927E11C6B}" type="slidenum">
              <a:rPr lang="zh-CN" altLang="en-US" sz="1200">
                <a:latin typeface="Arial" pitchFamily="34" charset="0"/>
              </a:rPr>
              <a:pPr algn="r" eaLnBrk="1" hangingPunct="1"/>
              <a:t>10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402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A8090B42-D06A-46AA-B805-39F927E11C6B}" type="slidenum">
              <a:rPr lang="zh-CN" altLang="en-US" sz="1200">
                <a:latin typeface="Arial" pitchFamily="34" charset="0"/>
              </a:rPr>
              <a:pPr algn="r" eaLnBrk="1" hangingPunct="1"/>
              <a:t>11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095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F12217D-565E-4164-8119-4615A5C5EDF1}" type="slidenum">
              <a:rPr lang="zh-CN" altLang="en-US" sz="1200">
                <a:latin typeface="Arial" pitchFamily="34" charset="0"/>
              </a:rPr>
              <a:pPr algn="r" eaLnBrk="1" hangingPunct="1"/>
              <a:t>12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787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C1322AE6-789C-4446-A1C2-DD7B537A6118}" type="slidenum">
              <a:rPr lang="zh-CN" altLang="en-US" sz="1200">
                <a:latin typeface="Arial" pitchFamily="34" charset="0"/>
              </a:rPr>
              <a:pPr algn="r" eaLnBrk="1" hangingPunct="1"/>
              <a:t>13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1461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149972C1-7D24-486F-8216-C169467A355E}" type="slidenum">
              <a:rPr lang="zh-CN" altLang="en-US" sz="1200">
                <a:latin typeface="Arial" pitchFamily="34" charset="0"/>
              </a:rPr>
              <a:pPr algn="r" eaLnBrk="1" hangingPunct="1"/>
              <a:t>14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110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CA1EE1FF-D9C0-45D8-8FA0-802C191508C9}" type="slidenum">
              <a:rPr lang="zh-CN" altLang="en-US" sz="1200">
                <a:latin typeface="Arial" pitchFamily="34" charset="0"/>
              </a:rPr>
              <a:pPr algn="r" eaLnBrk="1" hangingPunct="1"/>
              <a:t>15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404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7CEDED12-C0EA-4698-927A-F66C21E4AB43}" type="slidenum">
              <a:rPr lang="zh-CN" altLang="en-US" sz="1200">
                <a:latin typeface="Arial" pitchFamily="34" charset="0"/>
              </a:rPr>
              <a:pPr algn="r" eaLnBrk="1" hangingPunct="1"/>
              <a:t>16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193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698F2390-D697-41CD-9436-75F6DA9C804A}" type="slidenum">
              <a:rPr lang="zh-CN" altLang="en-US" sz="1200">
                <a:latin typeface="Arial" pitchFamily="34" charset="0"/>
              </a:rPr>
              <a:pPr algn="r" eaLnBrk="1" hangingPunct="1"/>
              <a:t>17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4107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698F2390-D697-41CD-9436-75F6DA9C804A}" type="slidenum">
              <a:rPr lang="zh-CN" altLang="en-US" sz="1200">
                <a:latin typeface="Arial" pitchFamily="34" charset="0"/>
              </a:rPr>
              <a:pPr algn="r" eaLnBrk="1" hangingPunct="1"/>
              <a:t>18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024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AFDB73BC-1D76-482A-B3AE-F96F7CA2002C}" type="slidenum">
              <a:rPr lang="zh-CN" altLang="en-US" sz="1200">
                <a:latin typeface="Arial" pitchFamily="34" charset="0"/>
              </a:rPr>
              <a:pPr algn="r" eaLnBrk="1" hangingPunct="1"/>
              <a:t>19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011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AC49005A-2719-4F54-930E-02E7B01E5867}" type="slidenum">
              <a:rPr lang="zh-CN" altLang="en-US" sz="1200" smtClean="0">
                <a:latin typeface="Arial" pitchFamily="34" charset="0"/>
              </a:rPr>
              <a:pPr eaLnBrk="1" hangingPunct="1"/>
              <a:t>2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5369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7A508541-3D12-4C2E-9EA3-755D6940DC2A}" type="slidenum">
              <a:rPr lang="zh-CN" altLang="en-US" sz="1200">
                <a:latin typeface="Arial" pitchFamily="34" charset="0"/>
              </a:rPr>
              <a:pPr algn="r" eaLnBrk="1" hangingPunct="1"/>
              <a:t>20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0415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4647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1413" y="754063"/>
            <a:ext cx="4391025" cy="3294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066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fld id="{6ADD8373-85F7-49EF-84CC-6C2EB598AFB9}" type="slidenum">
              <a:rPr lang="zh-CN" altLang="en-US" sz="1200" smtClean="0">
                <a:latin typeface="Arial" pitchFamily="34" charset="0"/>
              </a:rPr>
              <a:pPr eaLnBrk="1" hangingPunct="1"/>
              <a:t>23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229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53E9763A-2145-49F6-8C33-F96E10D88EAF}" type="slidenum">
              <a:rPr lang="zh-CN" altLang="en-US" sz="1200">
                <a:latin typeface="Arial" pitchFamily="34" charset="0"/>
              </a:rPr>
              <a:pPr algn="r" eaLnBrk="1" hangingPunct="1"/>
              <a:t>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3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C44A83C9-A89A-4291-A04A-D1716D0D9BAA}" type="slidenum">
              <a:rPr lang="zh-CN" altLang="en-US" sz="1200">
                <a:latin typeface="Arial" pitchFamily="34" charset="0"/>
              </a:rPr>
              <a:pPr algn="r" eaLnBrk="1" hangingPunct="1"/>
              <a:t>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842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2B1A1821-3A39-445D-9CD5-5ECDE71A67E3}" type="slidenum">
              <a:rPr lang="zh-CN" altLang="en-US" sz="1200">
                <a:latin typeface="Arial" pitchFamily="34" charset="0"/>
              </a:rPr>
              <a:pPr algn="r" eaLnBrk="1" hangingPunct="1"/>
              <a:t>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258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EFAE4B8C-994F-4C18-83A5-C8E55EB203DF}" type="slidenum">
              <a:rPr lang="zh-CN" altLang="en-US" sz="1200">
                <a:latin typeface="Arial" pitchFamily="34" charset="0"/>
              </a:rPr>
              <a:pPr algn="r" eaLnBrk="1" hangingPunct="1"/>
              <a:t>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369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81F9E67B-DE44-4B4D-B2F2-FF776044A4B7}" type="slidenum">
              <a:rPr lang="zh-CN" altLang="en-US" sz="1200">
                <a:latin typeface="Arial" pitchFamily="34" charset="0"/>
              </a:rPr>
              <a:pPr algn="r" eaLnBrk="1" hangingPunct="1"/>
              <a:t>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53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067552DE-C22B-44A5-96E0-BEFFFC32FAD4}" type="slidenum">
              <a:rPr lang="zh-CN" altLang="en-US" sz="1200">
                <a:latin typeface="Arial" pitchFamily="34" charset="0"/>
              </a:rPr>
              <a:pPr algn="r" eaLnBrk="1" hangingPunct="1"/>
              <a:t>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2131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fld id="{61B8A7E9-D5E5-4538-BCF2-98D213409DA2}" type="slidenum">
              <a:rPr lang="zh-CN" altLang="en-US" sz="1200">
                <a:latin typeface="Arial" pitchFamily="34" charset="0"/>
              </a:rPr>
              <a:pPr algn="r" eaLnBrk="1" hangingPunct="1"/>
              <a:t>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536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33F809-8BA7-4DA9-A504-7E10267045D0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1AA46-2F2E-4A2B-87BD-799250E861F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66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EFF5F8-721D-4C5C-BB73-697C78A327D6}" type="datetime1">
              <a:rPr lang="en-US" smtClean="0"/>
              <a:pPr>
                <a:defRPr/>
              </a:pPr>
              <a:t>8/22/2016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E9C1D-7849-47C6-9905-4883386E3017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6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38150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066800"/>
            <a:ext cx="4208463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4208462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4E93B11-7D42-4240-81CD-4BE696262E50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7" r:id="rId2"/>
    <p:sldLayoutId id="214748436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52413" y="2708275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6000">
                <a:latin typeface="Arial" pitchFamily="34" charset="0"/>
                <a:ea typeface="微软雅黑" pitchFamily="34" charset="-122"/>
              </a:rPr>
              <a:t>关系数据库标准语言</a:t>
            </a:r>
            <a:r>
              <a:rPr lang="en-US" altLang="zh-CN" sz="6000">
                <a:latin typeface="Arial" pitchFamily="34" charset="0"/>
                <a:ea typeface="微软雅黑" pitchFamily="34" charset="-122"/>
              </a:rPr>
              <a:t>SQL</a:t>
            </a:r>
            <a:endParaRPr lang="zh-CN" altLang="en-US" sz="60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630" name="TextBox 13"/>
          <p:cNvSpPr txBox="1">
            <a:spLocks noChangeArrowheads="1"/>
          </p:cNvSpPr>
          <p:nvPr/>
        </p:nvSpPr>
        <p:spPr bwMode="auto">
          <a:xfrm>
            <a:off x="252413" y="909638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CHPTER</a:t>
            </a:r>
            <a:r>
              <a:rPr lang="zh-CN" altLang="en-US" sz="36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26631" name="矩形 14"/>
          <p:cNvSpPr>
            <a:spLocks noChangeArrowheads="1"/>
          </p:cNvSpPr>
          <p:nvPr/>
        </p:nvSpPr>
        <p:spPr bwMode="auto">
          <a:xfrm>
            <a:off x="0" y="909638"/>
            <a:ext cx="853122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632" name="矩形 14"/>
          <p:cNvSpPr>
            <a:spLocks noChangeArrowheads="1"/>
          </p:cNvSpPr>
          <p:nvPr/>
        </p:nvSpPr>
        <p:spPr bwMode="auto">
          <a:xfrm>
            <a:off x="503238" y="5830888"/>
            <a:ext cx="864076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633" name="TextBox 22"/>
          <p:cNvSpPr txBox="1">
            <a:spLocks noChangeArrowheads="1"/>
          </p:cNvSpPr>
          <p:nvPr/>
        </p:nvSpPr>
        <p:spPr bwMode="auto">
          <a:xfrm>
            <a:off x="4932363" y="513238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数据库原理及应用技术教程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13"/>
          <p:cNvSpPr>
            <a:spLocks noChangeArrowheads="1"/>
          </p:cNvSpPr>
          <p:nvPr/>
        </p:nvSpPr>
        <p:spPr bwMode="auto">
          <a:xfrm>
            <a:off x="2806700" y="200655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6196" name="Text Box 13"/>
          <p:cNvSpPr>
            <a:spLocks noChangeArrowheads="1"/>
          </p:cNvSpPr>
          <p:nvPr/>
        </p:nvSpPr>
        <p:spPr bwMode="auto">
          <a:xfrm>
            <a:off x="2933700" y="213355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250825" y="2050970"/>
            <a:ext cx="8713788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sq-AL" altLang="zh-CN" sz="2800" dirty="0" smtClean="0"/>
              <a:t>CREATE [UNIQUE | CLUSTER] INDEX </a:t>
            </a:r>
            <a:r>
              <a:rPr lang="zh-CN" altLang="zh-CN" sz="2800" dirty="0" smtClean="0"/>
              <a:t>索引名</a:t>
            </a:r>
          </a:p>
          <a:p>
            <a:pPr>
              <a:defRPr/>
            </a:pPr>
            <a:r>
              <a:rPr lang="sq-AL" altLang="zh-CN" sz="2800" dirty="0" smtClean="0"/>
              <a:t>	ON </a:t>
            </a:r>
            <a:r>
              <a:rPr lang="zh-CN" altLang="zh-CN" sz="2800" dirty="0" smtClean="0"/>
              <a:t>表名</a:t>
            </a:r>
            <a:r>
              <a:rPr lang="sq-AL" altLang="zh-CN" sz="2800" dirty="0" smtClean="0"/>
              <a:t>(</a:t>
            </a:r>
            <a:r>
              <a:rPr lang="zh-CN" altLang="zh-CN" sz="2800" dirty="0" smtClean="0"/>
              <a:t>属性列名</a:t>
            </a:r>
            <a:r>
              <a:rPr lang="sq-AL" altLang="zh-CN" sz="2800" dirty="0" smtClean="0"/>
              <a:t>1[</a:t>
            </a:r>
            <a:r>
              <a:rPr lang="zh-CN" altLang="zh-CN" sz="2800" dirty="0" smtClean="0"/>
              <a:t>次序</a:t>
            </a:r>
            <a:r>
              <a:rPr lang="sq-AL" altLang="zh-CN" sz="2800" dirty="0" smtClean="0"/>
              <a:t>1] [, </a:t>
            </a:r>
            <a:r>
              <a:rPr lang="zh-CN" altLang="zh-CN" sz="2800" dirty="0" smtClean="0"/>
              <a:t>属性列名</a:t>
            </a:r>
            <a:r>
              <a:rPr lang="sq-AL" altLang="zh-CN" sz="2800" dirty="0" smtClean="0"/>
              <a:t>2 [</a:t>
            </a:r>
            <a:r>
              <a:rPr lang="zh-CN" altLang="zh-CN" sz="2800" dirty="0" smtClean="0"/>
              <a:t>次序</a:t>
            </a:r>
            <a:r>
              <a:rPr lang="sq-AL" altLang="zh-CN" sz="2800" dirty="0" smtClean="0"/>
              <a:t>2], </a:t>
            </a:r>
            <a:r>
              <a:rPr lang="zh-CN" altLang="zh-CN" sz="2800" dirty="0" smtClean="0"/>
              <a:t>…</a:t>
            </a:r>
            <a:r>
              <a:rPr lang="sq-AL" altLang="zh-CN" sz="2800" dirty="0" smtClean="0"/>
              <a:t>]);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sq-AL" altLang="zh-CN" sz="2800" dirty="0" smtClean="0"/>
              <a:t>UNIQUE</a:t>
            </a:r>
            <a:r>
              <a:rPr lang="zh-CN" altLang="zh-CN" sz="2800" dirty="0" smtClean="0"/>
              <a:t>表示创建唯一索引。</a:t>
            </a:r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sq-AL" altLang="zh-CN" sz="2800" dirty="0" smtClean="0"/>
              <a:t>CLUSTER</a:t>
            </a:r>
            <a:r>
              <a:rPr lang="zh-CN" altLang="zh-CN" sz="2800" dirty="0" smtClean="0"/>
              <a:t>表示创建聚簇索引。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b="1" smtClean="0"/>
          </a:p>
          <a:p>
            <a:pPr>
              <a:defRPr/>
            </a:pPr>
            <a:r>
              <a:rPr lang="zh-CN" altLang="zh-CN" sz="2800" b="1" smtClean="0"/>
              <a:t>【</a:t>
            </a:r>
            <a:r>
              <a:rPr lang="zh-CN" altLang="zh-CN" sz="2800" b="1" dirty="0" smtClean="0"/>
              <a:t>例</a:t>
            </a:r>
            <a:r>
              <a:rPr lang="sq-AL" altLang="zh-CN" sz="2800" b="1" dirty="0" smtClean="0"/>
              <a:t>3-117</a:t>
            </a:r>
            <a:r>
              <a:rPr lang="zh-CN" altLang="zh-CN" sz="2800" b="1" dirty="0" smtClean="0"/>
              <a:t>】</a:t>
            </a:r>
            <a:r>
              <a:rPr lang="zh-CN" altLang="zh-CN" sz="2800" dirty="0" smtClean="0"/>
              <a:t>为读者表的读者编号建一个聚簇索引</a:t>
            </a:r>
          </a:p>
          <a:p>
            <a:pPr>
              <a:defRPr/>
            </a:pPr>
            <a:r>
              <a:rPr lang="sq-AL" altLang="zh-CN" sz="2800" dirty="0" smtClean="0"/>
              <a:t>	CREATE CLUSTER INDEX reader_rno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	ON </a:t>
            </a:r>
            <a:r>
              <a:rPr lang="sq-AL" altLang="zh-CN" sz="2800" smtClean="0"/>
              <a:t>reader(rno);</a:t>
            </a:r>
            <a:endParaRPr lang="en-US" altLang="zh-CN" sz="2800" dirty="0" smtClean="0"/>
          </a:p>
        </p:txBody>
      </p:sp>
      <p:grpSp>
        <p:nvGrpSpPr>
          <p:cNvPr id="136198" name="Group 5"/>
          <p:cNvGrpSpPr>
            <a:grpSpLocks/>
          </p:cNvGrpSpPr>
          <p:nvPr/>
        </p:nvGrpSpPr>
        <p:grpSpPr bwMode="auto">
          <a:xfrm>
            <a:off x="250825" y="1237531"/>
            <a:ext cx="8424863" cy="607293"/>
            <a:chOff x="0" y="-124869"/>
            <a:chExt cx="862422" cy="417019"/>
          </a:xfrm>
        </p:grpSpPr>
        <p:sp>
          <p:nvSpPr>
            <p:cNvPr id="136200" name="矩形 68"/>
            <p:cNvSpPr>
              <a:spLocks noChangeArrowheads="1"/>
            </p:cNvSpPr>
            <p:nvPr/>
          </p:nvSpPr>
          <p:spPr bwMode="auto">
            <a:xfrm>
              <a:off x="0" y="-124869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3.5.1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创建索引</a:t>
              </a:r>
            </a:p>
          </p:txBody>
        </p:sp>
        <p:sp>
          <p:nvSpPr>
            <p:cNvPr id="136201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136199" name="Rectangle 2"/>
          <p:cNvSpPr>
            <a:spLocks noGrp="1" noChangeArrowheads="1"/>
          </p:cNvSpPr>
          <p:nvPr/>
        </p:nvSpPr>
        <p:spPr bwMode="auto">
          <a:xfrm>
            <a:off x="293688" y="492348"/>
            <a:ext cx="26717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3.5 </a:t>
            </a:r>
            <a:r>
              <a:rPr lang="zh-CN" altLang="en-US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索</a:t>
            </a:r>
            <a:r>
              <a:rPr lang="zh-CN" altLang="en-US" sz="36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13"/>
          <p:cNvSpPr>
            <a:spLocks noChangeArrowheads="1"/>
          </p:cNvSpPr>
          <p:nvPr/>
        </p:nvSpPr>
        <p:spPr bwMode="auto">
          <a:xfrm>
            <a:off x="2806700" y="200655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6196" name="Text Box 13"/>
          <p:cNvSpPr>
            <a:spLocks noChangeArrowheads="1"/>
          </p:cNvSpPr>
          <p:nvPr/>
        </p:nvSpPr>
        <p:spPr bwMode="auto">
          <a:xfrm>
            <a:off x="2933700" y="213355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250825" y="1340768"/>
            <a:ext cx="8713788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800" b="1" smtClean="0"/>
              <a:t>【</a:t>
            </a:r>
            <a:r>
              <a:rPr lang="zh-CN" altLang="zh-CN" sz="2800" b="1" dirty="0" smtClean="0"/>
              <a:t>例</a:t>
            </a:r>
            <a:r>
              <a:rPr lang="sq-AL" altLang="zh-CN" sz="2800" b="1" dirty="0" smtClean="0"/>
              <a:t>3-118</a:t>
            </a:r>
            <a:r>
              <a:rPr lang="zh-CN" altLang="zh-CN" sz="2800" b="1" dirty="0" smtClean="0"/>
              <a:t>】</a:t>
            </a:r>
            <a:r>
              <a:rPr lang="zh-CN" altLang="zh-CN" sz="2800" dirty="0" smtClean="0"/>
              <a:t>为图书表的</a:t>
            </a:r>
            <a:r>
              <a:rPr lang="sq-AL" altLang="zh-CN" sz="2800" dirty="0" smtClean="0"/>
              <a:t>ISBN</a:t>
            </a:r>
            <a:r>
              <a:rPr lang="zh-CN" altLang="zh-CN" sz="2800" dirty="0" smtClean="0"/>
              <a:t>号建一个唯一索引</a:t>
            </a:r>
          </a:p>
          <a:p>
            <a:pPr>
              <a:defRPr/>
            </a:pPr>
            <a:r>
              <a:rPr lang="sq-AL" altLang="zh-CN" sz="2800" dirty="0" smtClean="0"/>
              <a:t>	CREATE UNIQUE INDEX book_bisbn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	ON </a:t>
            </a:r>
            <a:r>
              <a:rPr lang="sq-AL" altLang="zh-CN" sz="2800" smtClean="0"/>
              <a:t>book(bisbn);</a:t>
            </a:r>
            <a:endParaRPr lang="en-US" altLang="zh-CN" sz="280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zh-CN" sz="2800" b="1" dirty="0" smtClean="0"/>
              <a:t>【例</a:t>
            </a:r>
            <a:r>
              <a:rPr lang="sq-AL" altLang="zh-CN" sz="2800" b="1" dirty="0" smtClean="0"/>
              <a:t>3-119</a:t>
            </a:r>
            <a:r>
              <a:rPr lang="zh-CN" altLang="zh-CN" sz="2800" b="1" dirty="0" smtClean="0"/>
              <a:t>】</a:t>
            </a:r>
            <a:r>
              <a:rPr lang="zh-CN" altLang="zh-CN" sz="2800" dirty="0" smtClean="0"/>
              <a:t>为借阅表的读者编号和图书</a:t>
            </a:r>
            <a:r>
              <a:rPr lang="sq-AL" altLang="zh-CN" sz="2800" dirty="0" smtClean="0"/>
              <a:t>ISBN</a:t>
            </a:r>
            <a:r>
              <a:rPr lang="zh-CN" altLang="zh-CN" sz="2800" dirty="0" smtClean="0"/>
              <a:t>建一个索引，且读者编号为升序，图书</a:t>
            </a:r>
            <a:r>
              <a:rPr lang="sq-AL" altLang="zh-CN" sz="2800" dirty="0" smtClean="0"/>
              <a:t>ISBN</a:t>
            </a:r>
            <a:r>
              <a:rPr lang="zh-CN" altLang="zh-CN" sz="2800" dirty="0" smtClean="0"/>
              <a:t>为降序</a:t>
            </a:r>
          </a:p>
          <a:p>
            <a:pPr>
              <a:defRPr/>
            </a:pPr>
            <a:r>
              <a:rPr lang="sq-AL" altLang="zh-CN" sz="2800" dirty="0" smtClean="0"/>
              <a:t>	CREATE INDEX borrow_rno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	ON borrow(rno ASC, bisbn DESC);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27442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722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7221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sq-AL" altLang="zh-CN" sz="2800"/>
              <a:t>DROP INDEX </a:t>
            </a:r>
            <a:r>
              <a:rPr lang="zh-CN" altLang="zh-CN" sz="2800"/>
              <a:t>索引名</a:t>
            </a:r>
            <a:r>
              <a:rPr lang="sq-AL" altLang="zh-CN" sz="2800"/>
              <a:t>;</a:t>
            </a:r>
            <a:endParaRPr lang="zh-CN" altLang="zh-CN" sz="2800"/>
          </a:p>
          <a:p>
            <a:endParaRPr lang="en-US" altLang="zh-CN" sz="2800" b="1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3-120</a:t>
            </a:r>
            <a:r>
              <a:rPr lang="zh-CN" altLang="zh-CN" sz="2800" b="1"/>
              <a:t>】</a:t>
            </a:r>
            <a:r>
              <a:rPr lang="zh-CN" altLang="zh-CN" sz="2800"/>
              <a:t>删除读者表的</a:t>
            </a:r>
            <a:r>
              <a:rPr lang="sq-AL" altLang="zh-CN" sz="2800"/>
              <a:t>reader_rno</a:t>
            </a:r>
            <a:r>
              <a:rPr lang="zh-CN" altLang="zh-CN" sz="2800"/>
              <a:t>索引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DROP INDEX reader_rno;</a:t>
            </a:r>
            <a:endParaRPr lang="en-US" altLang="zh-CN" sz="2800"/>
          </a:p>
        </p:txBody>
      </p:sp>
      <p:grpSp>
        <p:nvGrpSpPr>
          <p:cNvPr id="137222" name="Group 5"/>
          <p:cNvGrpSpPr>
            <a:grpSpLocks/>
          </p:cNvGrpSpPr>
          <p:nvPr/>
        </p:nvGrpSpPr>
        <p:grpSpPr bwMode="auto">
          <a:xfrm>
            <a:off x="323528" y="692696"/>
            <a:ext cx="8424863" cy="457200"/>
            <a:chOff x="0" y="0"/>
            <a:chExt cx="862422" cy="313952"/>
          </a:xfrm>
        </p:grpSpPr>
        <p:sp>
          <p:nvSpPr>
            <p:cNvPr id="137224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3.5.2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删除索引</a:t>
              </a:r>
            </a:p>
          </p:txBody>
        </p:sp>
        <p:sp>
          <p:nvSpPr>
            <p:cNvPr id="137225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13"/>
          <p:cNvSpPr>
            <a:spLocks noChangeArrowheads="1"/>
          </p:cNvSpPr>
          <p:nvPr/>
        </p:nvSpPr>
        <p:spPr bwMode="auto">
          <a:xfrm>
            <a:off x="2806700" y="2258789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8244" name="Text Box 13"/>
          <p:cNvSpPr>
            <a:spLocks noChangeArrowheads="1"/>
          </p:cNvSpPr>
          <p:nvPr/>
        </p:nvSpPr>
        <p:spPr bwMode="auto">
          <a:xfrm>
            <a:off x="2933700" y="2385789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8245" name="Text Box 6"/>
          <p:cNvSpPr txBox="1">
            <a:spLocks noChangeArrowheads="1"/>
          </p:cNvSpPr>
          <p:nvPr/>
        </p:nvSpPr>
        <p:spPr bwMode="auto">
          <a:xfrm>
            <a:off x="250825" y="1764099"/>
            <a:ext cx="8713788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sq-AL" altLang="zh-CN" sz="2800"/>
              <a:t>CREATE VIEW </a:t>
            </a:r>
            <a:r>
              <a:rPr lang="zh-CN" altLang="zh-CN" sz="2800"/>
              <a:t>视图名</a:t>
            </a:r>
            <a:r>
              <a:rPr lang="sq-AL" altLang="zh-CN" sz="2800"/>
              <a:t> [(</a:t>
            </a:r>
            <a:r>
              <a:rPr lang="zh-CN" altLang="zh-CN" sz="2800"/>
              <a:t>属性列名</a:t>
            </a:r>
            <a:r>
              <a:rPr lang="sq-AL" altLang="zh-CN" sz="2800"/>
              <a:t>1[, </a:t>
            </a:r>
            <a:r>
              <a:rPr lang="zh-CN" altLang="zh-CN" sz="2800"/>
              <a:t>属性列名</a:t>
            </a:r>
            <a:r>
              <a:rPr lang="sq-AL" altLang="zh-CN" sz="2800"/>
              <a:t>2, </a:t>
            </a:r>
            <a:r>
              <a:rPr lang="zh-CN" altLang="zh-CN" sz="2800"/>
              <a:t>…</a:t>
            </a:r>
            <a:r>
              <a:rPr lang="sq-AL" altLang="zh-CN" sz="2800"/>
              <a:t>])]</a:t>
            </a:r>
            <a:endParaRPr lang="zh-CN" altLang="zh-CN" sz="2800"/>
          </a:p>
          <a:p>
            <a:r>
              <a:rPr lang="sq-AL" altLang="zh-CN" sz="2800"/>
              <a:t>		AS </a:t>
            </a:r>
            <a:r>
              <a:rPr lang="zh-CN" altLang="zh-CN" sz="2800"/>
              <a:t>子查询</a:t>
            </a:r>
          </a:p>
          <a:p>
            <a:r>
              <a:rPr lang="sq-AL" altLang="zh-CN" sz="2800"/>
              <a:t>		[WITH CHECK OPTION];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3-121</a:t>
            </a:r>
            <a:r>
              <a:rPr lang="zh-CN" altLang="zh-CN" sz="2800" b="1"/>
              <a:t>】</a:t>
            </a:r>
            <a:r>
              <a:rPr lang="zh-CN" altLang="zh-CN" sz="2800"/>
              <a:t>建立一个视图，使其包含计算机专业的读者信息</a:t>
            </a:r>
          </a:p>
          <a:p>
            <a:r>
              <a:rPr lang="sq-AL" altLang="zh-CN" sz="2800"/>
              <a:t>CREATE VIEW reader_cp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sq-AL" altLang="zh-CN" sz="2800" smtClean="0"/>
              <a:t>AS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sq-AL" altLang="zh-CN" sz="2800" smtClean="0"/>
              <a:t>SELECT </a:t>
            </a:r>
            <a:r>
              <a:rPr lang="sq-AL" altLang="zh-CN" sz="2800"/>
              <a:t>rno, rname, rgender, rage FROM reader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   </a:t>
            </a:r>
            <a:r>
              <a:rPr lang="sq-AL" altLang="zh-CN" sz="2800" smtClean="0"/>
              <a:t>WHERE </a:t>
            </a:r>
            <a:r>
              <a:rPr lang="sq-AL" altLang="zh-CN" sz="2800"/>
              <a:t>rspecialty='CP</a:t>
            </a:r>
            <a:r>
              <a:rPr lang="sq-AL" altLang="zh-CN" sz="2800" smtClean="0"/>
              <a:t>'</a:t>
            </a:r>
            <a:r>
              <a:rPr lang="en-US" altLang="zh-CN" sz="2800" smtClean="0"/>
              <a:t> </a:t>
            </a:r>
            <a:r>
              <a:rPr lang="sq-AL" altLang="zh-CN" sz="2800"/>
              <a:t>WITH CHECK OPTION;</a:t>
            </a:r>
            <a:endParaRPr lang="en-US" altLang="zh-CN" sz="2800"/>
          </a:p>
        </p:txBody>
      </p:sp>
      <p:grpSp>
        <p:nvGrpSpPr>
          <p:cNvPr id="138246" name="Group 5"/>
          <p:cNvGrpSpPr>
            <a:grpSpLocks/>
          </p:cNvGrpSpPr>
          <p:nvPr/>
        </p:nvGrpSpPr>
        <p:grpSpPr bwMode="auto">
          <a:xfrm>
            <a:off x="323528" y="1052736"/>
            <a:ext cx="8424863" cy="457200"/>
            <a:chOff x="0" y="0"/>
            <a:chExt cx="862422" cy="313952"/>
          </a:xfrm>
        </p:grpSpPr>
        <p:sp>
          <p:nvSpPr>
            <p:cNvPr id="138248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3.6.1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创建视图</a:t>
              </a:r>
            </a:p>
          </p:txBody>
        </p:sp>
        <p:sp>
          <p:nvSpPr>
            <p:cNvPr id="138249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138247" name="Rectangle 2"/>
          <p:cNvSpPr>
            <a:spLocks noGrp="1" noChangeArrowheads="1"/>
          </p:cNvSpPr>
          <p:nvPr/>
        </p:nvSpPr>
        <p:spPr bwMode="auto">
          <a:xfrm>
            <a:off x="293688" y="332656"/>
            <a:ext cx="267176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3.6  </a:t>
            </a:r>
            <a:r>
              <a:rPr lang="zh-CN" altLang="en-US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视</a:t>
            </a:r>
            <a:r>
              <a:rPr lang="zh-CN" altLang="en-US" sz="36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926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9269" name="Text Box 6"/>
          <p:cNvSpPr txBox="1">
            <a:spLocks noChangeArrowheads="1"/>
          </p:cNvSpPr>
          <p:nvPr/>
        </p:nvSpPr>
        <p:spPr bwMode="auto">
          <a:xfrm>
            <a:off x="250825" y="543446"/>
            <a:ext cx="8713788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3-122</a:t>
            </a:r>
            <a:r>
              <a:rPr lang="zh-CN" altLang="zh-CN" sz="2800" b="1"/>
              <a:t>】</a:t>
            </a:r>
            <a:r>
              <a:rPr lang="zh-CN" altLang="zh-CN" sz="2800"/>
              <a:t>建立一个视图，使其包含已借书但还未还书的读者信息，这些信息包括读者姓名、图书的</a:t>
            </a:r>
            <a:r>
              <a:rPr lang="sq-AL" altLang="zh-CN" sz="2800"/>
              <a:t>ISBN</a:t>
            </a:r>
            <a:r>
              <a:rPr lang="zh-CN" altLang="zh-CN" sz="2800"/>
              <a:t>号和借书日期</a:t>
            </a:r>
          </a:p>
          <a:p>
            <a:r>
              <a:rPr lang="sq-AL" altLang="zh-CN" sz="2800"/>
              <a:t>CREATE VIEW borrow_reader</a:t>
            </a:r>
            <a:endParaRPr lang="zh-CN" altLang="zh-CN" sz="2800"/>
          </a:p>
          <a:p>
            <a:r>
              <a:rPr lang="sq-AL" altLang="zh-CN" sz="2800" smtClean="0"/>
              <a:t>AS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</a:t>
            </a:r>
            <a:r>
              <a:rPr lang="sq-AL" altLang="zh-CN" sz="2800" smtClean="0"/>
              <a:t>SELECT </a:t>
            </a:r>
            <a:r>
              <a:rPr lang="sq-AL" altLang="zh-CN" sz="2800"/>
              <a:t>rname, bisbn, startdate 	FROM reader, </a:t>
            </a:r>
            <a:r>
              <a:rPr lang="sq-AL" altLang="zh-CN" sz="2800" smtClean="0"/>
              <a:t>borrow</a:t>
            </a:r>
            <a:r>
              <a:rPr lang="en-US" altLang="zh-CN" sz="2800" smtClean="0"/>
              <a:t>  </a:t>
            </a:r>
            <a:r>
              <a:rPr lang="sq-AL" altLang="zh-CN" sz="2800" smtClean="0"/>
              <a:t>WHERE </a:t>
            </a:r>
            <a:r>
              <a:rPr lang="sq-AL" altLang="zh-CN" sz="2800"/>
              <a:t>reader.rno=borrow.rno AND enddate IS NULL;</a:t>
            </a:r>
            <a:endParaRPr lang="en-US" altLang="zh-CN" sz="2800"/>
          </a:p>
          <a:p>
            <a:endParaRPr lang="en-US" altLang="zh-CN" sz="2800" b="1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3-123</a:t>
            </a:r>
            <a:r>
              <a:rPr lang="zh-CN" altLang="zh-CN" sz="2800" b="1"/>
              <a:t>】</a:t>
            </a:r>
            <a:r>
              <a:rPr lang="zh-CN" altLang="zh-CN" sz="2800"/>
              <a:t>建立一个视图，使其包含读者出生年份</a:t>
            </a:r>
          </a:p>
          <a:p>
            <a:r>
              <a:rPr lang="sq-AL" altLang="zh-CN" sz="2800"/>
              <a:t>CREATE VIEW reader_rage(rno, rname, rbirthday)</a:t>
            </a:r>
            <a:endParaRPr lang="zh-CN" altLang="zh-CN" sz="2800"/>
          </a:p>
          <a:p>
            <a:r>
              <a:rPr lang="sq-AL" altLang="zh-CN" sz="2800" smtClean="0"/>
              <a:t>AS</a:t>
            </a:r>
            <a:endParaRPr lang="zh-CN" altLang="zh-CN" sz="2800"/>
          </a:p>
          <a:p>
            <a:r>
              <a:rPr lang="en-US" altLang="zh-CN" sz="2800"/>
              <a:t> </a:t>
            </a:r>
            <a:r>
              <a:rPr lang="en-US" altLang="zh-CN" sz="2800" smtClean="0"/>
              <a:t>   </a:t>
            </a:r>
            <a:r>
              <a:rPr lang="sq-AL" altLang="zh-CN" sz="2800" smtClean="0"/>
              <a:t>SELECT </a:t>
            </a:r>
            <a:r>
              <a:rPr lang="sq-AL" altLang="zh-CN" sz="2800"/>
              <a:t>rno, rname, 2014-rage	FROM reader</a:t>
            </a:r>
            <a:endParaRPr lang="en-US" altLang="zh-CN" sz="2800"/>
          </a:p>
        </p:txBody>
      </p:sp>
      <p:sp>
        <p:nvSpPr>
          <p:cNvPr id="139273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029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0293" name="Text Box 6"/>
          <p:cNvSpPr txBox="1">
            <a:spLocks noChangeArrowheads="1"/>
          </p:cNvSpPr>
          <p:nvPr/>
        </p:nvSpPr>
        <p:spPr bwMode="auto">
          <a:xfrm>
            <a:off x="250825" y="836712"/>
            <a:ext cx="8713788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3-124</a:t>
            </a:r>
            <a:r>
              <a:rPr lang="zh-CN" altLang="zh-CN" sz="2800" b="1"/>
              <a:t>】</a:t>
            </a:r>
            <a:r>
              <a:rPr lang="zh-CN" altLang="zh-CN" sz="2800"/>
              <a:t>建立一个视图，使其包含每个借书读者的编号和所借图书数量</a:t>
            </a:r>
            <a:r>
              <a:rPr lang="sq-AL" altLang="zh-CN" sz="2800"/>
              <a:t>	</a:t>
            </a:r>
            <a:endParaRPr lang="zh-CN" altLang="zh-CN" sz="2800"/>
          </a:p>
          <a:p>
            <a:r>
              <a:rPr lang="sq-AL" altLang="zh-CN" sz="2800"/>
              <a:t>CREATE VIEW borrow_count(rno, amount)</a:t>
            </a:r>
            <a:endParaRPr lang="zh-CN" altLang="zh-CN" sz="2800"/>
          </a:p>
          <a:p>
            <a:r>
              <a:rPr lang="sq-AL" altLang="zh-CN" sz="2800"/>
              <a:t>	AS</a:t>
            </a:r>
            <a:endParaRPr lang="zh-CN" altLang="zh-CN" sz="2800"/>
          </a:p>
          <a:p>
            <a:r>
              <a:rPr lang="sq-AL" altLang="zh-CN" sz="2800"/>
              <a:t>	SELECT rno, COUNT(*) FROM borrow</a:t>
            </a:r>
            <a:endParaRPr lang="zh-CN" altLang="zh-CN" sz="2800"/>
          </a:p>
          <a:p>
            <a:r>
              <a:rPr lang="sq-AL" altLang="zh-CN" sz="2800"/>
              <a:t>			GROUP BY rno;</a:t>
            </a:r>
            <a:endParaRPr lang="zh-CN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3-125</a:t>
            </a:r>
            <a:r>
              <a:rPr lang="zh-CN" altLang="zh-CN" sz="2800" b="1"/>
              <a:t>】</a:t>
            </a:r>
            <a:r>
              <a:rPr lang="zh-CN" altLang="zh-CN" sz="2800"/>
              <a:t>建立一个视图，使其包含计算机专业男读者的信息</a:t>
            </a:r>
            <a:r>
              <a:rPr lang="sq-AL" altLang="zh-CN" sz="2800"/>
              <a:t>CREATE VIEW reader_man</a:t>
            </a:r>
            <a:endParaRPr lang="zh-CN" altLang="zh-CN" sz="2800"/>
          </a:p>
          <a:p>
            <a:r>
              <a:rPr lang="sq-AL" altLang="zh-CN" sz="2800"/>
              <a:t>	AS</a:t>
            </a:r>
            <a:endParaRPr lang="zh-CN" altLang="zh-CN" sz="2800"/>
          </a:p>
          <a:p>
            <a:r>
              <a:rPr lang="sq-AL" altLang="zh-CN" sz="2800"/>
              <a:t>	SELECT rno, rname, rage 	FROM reader_cp</a:t>
            </a:r>
            <a:endParaRPr lang="zh-CN" altLang="zh-CN" sz="2800"/>
          </a:p>
          <a:p>
            <a:r>
              <a:rPr lang="sq-AL" altLang="zh-CN" sz="2800"/>
              <a:t>			WHERE rgender='</a:t>
            </a:r>
            <a:r>
              <a:rPr lang="zh-CN" altLang="zh-CN" sz="2800"/>
              <a:t>男</a:t>
            </a:r>
            <a:r>
              <a:rPr lang="sq-AL" altLang="zh-CN" sz="2800"/>
              <a:t>';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131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sq-AL" altLang="zh-CN" sz="2800"/>
              <a:t>DROP VIEW </a:t>
            </a:r>
            <a:r>
              <a:rPr lang="zh-CN" altLang="zh-CN" sz="2800"/>
              <a:t>视图名</a:t>
            </a:r>
            <a:r>
              <a:rPr lang="sq-AL" altLang="zh-CN" sz="2800"/>
              <a:t> </a:t>
            </a:r>
            <a:endParaRPr lang="zh-CN" altLang="zh-CN" sz="2800"/>
          </a:p>
          <a:p>
            <a:r>
              <a:rPr lang="sq-AL" altLang="zh-CN" sz="2800"/>
              <a:t>[CASCADE]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3-127</a:t>
            </a:r>
            <a:r>
              <a:rPr lang="zh-CN" altLang="zh-CN" sz="2800" b="1"/>
              <a:t>】</a:t>
            </a:r>
            <a:r>
              <a:rPr lang="zh-CN" altLang="zh-CN" sz="2800"/>
              <a:t>删除视图</a:t>
            </a:r>
            <a:r>
              <a:rPr lang="sq-AL" altLang="zh-CN" sz="2800"/>
              <a:t>borrow_name</a:t>
            </a:r>
            <a:endParaRPr lang="zh-CN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DROP VIEW borrow_name;</a:t>
            </a:r>
            <a:endParaRPr lang="en-US" altLang="zh-CN" sz="2800"/>
          </a:p>
          <a:p>
            <a:endParaRPr lang="zh-CN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3-128</a:t>
            </a:r>
            <a:r>
              <a:rPr lang="zh-CN" altLang="zh-CN" sz="2800" b="1"/>
              <a:t>】</a:t>
            </a:r>
            <a:r>
              <a:rPr lang="zh-CN" altLang="zh-CN" sz="2800"/>
              <a:t>删除视图</a:t>
            </a:r>
            <a:r>
              <a:rPr lang="sq-AL" altLang="zh-CN" sz="2800"/>
              <a:t>reader_cp</a:t>
            </a:r>
            <a:endParaRPr lang="zh-CN" altLang="zh-CN" sz="2800"/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DROP VIEW reader_cp CASCADE;</a:t>
            </a:r>
            <a:endParaRPr lang="en-US" altLang="zh-CN" sz="2800"/>
          </a:p>
        </p:txBody>
      </p:sp>
      <p:grpSp>
        <p:nvGrpSpPr>
          <p:cNvPr id="141318" name="Group 5"/>
          <p:cNvGrpSpPr>
            <a:grpSpLocks/>
          </p:cNvGrpSpPr>
          <p:nvPr/>
        </p:nvGrpSpPr>
        <p:grpSpPr bwMode="auto">
          <a:xfrm>
            <a:off x="323528" y="620688"/>
            <a:ext cx="8424863" cy="457200"/>
            <a:chOff x="0" y="0"/>
            <a:chExt cx="862422" cy="313952"/>
          </a:xfrm>
        </p:grpSpPr>
        <p:sp>
          <p:nvSpPr>
            <p:cNvPr id="141320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3.6.2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删除视图</a:t>
              </a:r>
            </a:p>
          </p:txBody>
        </p:sp>
        <p:sp>
          <p:nvSpPr>
            <p:cNvPr id="141321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234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2341" name="Text Box 6"/>
          <p:cNvSpPr txBox="1">
            <a:spLocks noChangeArrowheads="1"/>
          </p:cNvSpPr>
          <p:nvPr/>
        </p:nvSpPr>
        <p:spPr bwMode="auto">
          <a:xfrm>
            <a:off x="250825" y="1124744"/>
            <a:ext cx="8713788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en-US" sz="2800" b="1" smtClean="0">
                <a:solidFill>
                  <a:srgbClr val="000099"/>
                </a:solidFill>
              </a:rPr>
              <a:t>视图查询时，要转换成对基本表的查询，称为视图消解</a:t>
            </a:r>
            <a:endParaRPr lang="en-US" altLang="zh-CN" sz="2800" b="1" smtClean="0">
              <a:solidFill>
                <a:srgbClr val="000099"/>
              </a:solidFill>
            </a:endParaRPr>
          </a:p>
          <a:p>
            <a:endParaRPr lang="en-US" altLang="zh-CN" sz="2800" b="1" smtClean="0">
              <a:solidFill>
                <a:srgbClr val="000099"/>
              </a:solidFill>
            </a:endParaRPr>
          </a:p>
          <a:p>
            <a:r>
              <a:rPr lang="zh-CN" altLang="zh-CN" sz="2800" b="1" smtClean="0"/>
              <a:t>【</a:t>
            </a:r>
            <a:r>
              <a:rPr lang="zh-CN" altLang="zh-CN" sz="2800" b="1"/>
              <a:t>例</a:t>
            </a:r>
            <a:r>
              <a:rPr lang="sq-AL" altLang="zh-CN" sz="2800" b="1"/>
              <a:t>3-129</a:t>
            </a:r>
            <a:r>
              <a:rPr lang="zh-CN" altLang="zh-CN" sz="2800" b="1"/>
              <a:t>】</a:t>
            </a:r>
            <a:r>
              <a:rPr lang="zh-CN" altLang="zh-CN" sz="2800"/>
              <a:t>查询计算机专业年龄小于</a:t>
            </a:r>
            <a:r>
              <a:rPr lang="sq-AL" altLang="zh-CN" sz="2800"/>
              <a:t>19</a:t>
            </a:r>
            <a:r>
              <a:rPr lang="zh-CN" altLang="zh-CN" sz="2800"/>
              <a:t>岁的读者信息</a:t>
            </a:r>
          </a:p>
          <a:p>
            <a:r>
              <a:rPr lang="sq-AL" altLang="zh-CN" sz="2800"/>
              <a:t>	SELECT * FROM reader_cp</a:t>
            </a:r>
            <a:endParaRPr lang="zh-CN" altLang="zh-CN" sz="2800"/>
          </a:p>
          <a:p>
            <a:r>
              <a:rPr lang="sq-AL" altLang="zh-CN" sz="2800"/>
              <a:t>	WHERE rage&lt;19;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3-130</a:t>
            </a:r>
            <a:r>
              <a:rPr lang="zh-CN" altLang="zh-CN" sz="2800" b="1"/>
              <a:t>】</a:t>
            </a:r>
            <a:r>
              <a:rPr lang="zh-CN" altLang="zh-CN" sz="2800"/>
              <a:t>查询所借图书数量小于</a:t>
            </a:r>
            <a:r>
              <a:rPr lang="sq-AL" altLang="zh-CN" sz="2800"/>
              <a:t>3</a:t>
            </a:r>
            <a:r>
              <a:rPr lang="zh-CN" altLang="zh-CN" sz="2800"/>
              <a:t>本的读者编号</a:t>
            </a:r>
          </a:p>
          <a:p>
            <a:r>
              <a:rPr lang="sq-AL" altLang="zh-CN" sz="2800"/>
              <a:t>	SELECT rno 	FROM borrow_count</a:t>
            </a:r>
            <a:endParaRPr lang="zh-CN" altLang="zh-CN" sz="2800"/>
          </a:p>
          <a:p>
            <a:r>
              <a:rPr lang="sq-AL" altLang="zh-CN" sz="2800"/>
              <a:t>	WHERE amount&lt;3</a:t>
            </a:r>
            <a:r>
              <a:rPr lang="sq-AL" altLang="zh-CN" sz="2800" smtClean="0"/>
              <a:t>;</a:t>
            </a:r>
            <a:endParaRPr lang="en-US" altLang="zh-CN" sz="2800"/>
          </a:p>
        </p:txBody>
      </p:sp>
      <p:grpSp>
        <p:nvGrpSpPr>
          <p:cNvPr id="142342" name="Group 5"/>
          <p:cNvGrpSpPr>
            <a:grpSpLocks/>
          </p:cNvGrpSpPr>
          <p:nvPr/>
        </p:nvGrpSpPr>
        <p:grpSpPr bwMode="auto">
          <a:xfrm>
            <a:off x="251520" y="476672"/>
            <a:ext cx="8424863" cy="457200"/>
            <a:chOff x="0" y="0"/>
            <a:chExt cx="862422" cy="313952"/>
          </a:xfrm>
        </p:grpSpPr>
        <p:sp>
          <p:nvSpPr>
            <p:cNvPr id="142344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3.6.3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查询视图</a:t>
              </a:r>
            </a:p>
          </p:txBody>
        </p:sp>
        <p:sp>
          <p:nvSpPr>
            <p:cNvPr id="142345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234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2341" name="Text Box 6"/>
          <p:cNvSpPr txBox="1">
            <a:spLocks noChangeArrowheads="1"/>
          </p:cNvSpPr>
          <p:nvPr/>
        </p:nvSpPr>
        <p:spPr bwMode="auto">
          <a:xfrm>
            <a:off x="250825" y="1124744"/>
            <a:ext cx="8713788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3-131</a:t>
            </a:r>
            <a:r>
              <a:rPr lang="zh-CN" altLang="zh-CN" sz="2800" b="1"/>
              <a:t>】</a:t>
            </a:r>
            <a:r>
              <a:rPr lang="zh-CN" altLang="zh-CN" sz="2800"/>
              <a:t>查询已借书但还未还书的读者姓名和图书名称</a:t>
            </a:r>
          </a:p>
          <a:p>
            <a:r>
              <a:rPr lang="sq-AL" altLang="zh-CN" sz="2800"/>
              <a:t>	SELECT rname, bname </a:t>
            </a:r>
            <a:endParaRPr lang="zh-CN" altLang="zh-CN" sz="2800"/>
          </a:p>
          <a:p>
            <a:r>
              <a:rPr lang="sq-AL" altLang="zh-CN" sz="2800"/>
              <a:t>		FROM borrow_reader, book</a:t>
            </a:r>
            <a:endParaRPr lang="zh-CN" altLang="zh-CN" sz="2800"/>
          </a:p>
          <a:p>
            <a:r>
              <a:rPr lang="sq-AL" altLang="zh-CN" sz="2800"/>
              <a:t>	WHERE borrow_reader.bisbn=book.bisbn;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260070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336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43365" name="Text Box 6"/>
          <p:cNvSpPr txBox="1">
            <a:spLocks noChangeArrowheads="1"/>
          </p:cNvSpPr>
          <p:nvPr/>
        </p:nvSpPr>
        <p:spPr bwMode="auto">
          <a:xfrm>
            <a:off x="251520" y="1268760"/>
            <a:ext cx="8713788" cy="526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400" b="1"/>
              <a:t>【例</a:t>
            </a:r>
            <a:r>
              <a:rPr lang="sq-AL" altLang="zh-CN" sz="2400" b="1"/>
              <a:t>3-132</a:t>
            </a:r>
            <a:r>
              <a:rPr lang="zh-CN" altLang="zh-CN" sz="2400" b="1"/>
              <a:t>】</a:t>
            </a:r>
            <a:r>
              <a:rPr lang="zh-CN" altLang="zh-CN" sz="2400"/>
              <a:t>向</a:t>
            </a:r>
            <a:r>
              <a:rPr lang="sq-AL" altLang="zh-CN" sz="2400"/>
              <a:t>reader_cp</a:t>
            </a:r>
            <a:r>
              <a:rPr lang="zh-CN" altLang="zh-CN" sz="2400"/>
              <a:t>视图插入一条新纪录，其读者编号为</a:t>
            </a:r>
            <a:r>
              <a:rPr lang="sq-AL" altLang="zh-CN" sz="2400"/>
              <a:t>14007</a:t>
            </a:r>
            <a:r>
              <a:rPr lang="zh-CN" altLang="zh-CN" sz="2400"/>
              <a:t>，姓名为郑丽丽，性别为女，年龄为</a:t>
            </a:r>
            <a:r>
              <a:rPr lang="sq-AL" altLang="zh-CN" sz="2400"/>
              <a:t>19</a:t>
            </a:r>
            <a:r>
              <a:rPr lang="zh-CN" altLang="zh-CN" sz="2400"/>
              <a:t>岁</a:t>
            </a:r>
          </a:p>
          <a:p>
            <a:r>
              <a:rPr lang="sq-AL" altLang="zh-CN" sz="2400"/>
              <a:t>	INSERT INTO reader_cp</a:t>
            </a:r>
            <a:endParaRPr lang="zh-CN" altLang="zh-CN" sz="2400"/>
          </a:p>
          <a:p>
            <a:r>
              <a:rPr lang="sq-AL" altLang="zh-CN" sz="2400"/>
              <a:t>	VALUES('14007', '</a:t>
            </a:r>
            <a:r>
              <a:rPr lang="zh-CN" altLang="zh-CN" sz="2400"/>
              <a:t>郑丽丽</a:t>
            </a:r>
            <a:r>
              <a:rPr lang="sq-AL" altLang="zh-CN" sz="2400"/>
              <a:t>', '</a:t>
            </a:r>
            <a:r>
              <a:rPr lang="zh-CN" altLang="zh-CN" sz="2400"/>
              <a:t>女</a:t>
            </a:r>
            <a:r>
              <a:rPr lang="sq-AL" altLang="zh-CN" sz="2400"/>
              <a:t>', 19);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zh-CN" sz="2400" b="1"/>
              <a:t>【例</a:t>
            </a:r>
            <a:r>
              <a:rPr lang="sq-AL" altLang="zh-CN" sz="2400" b="1"/>
              <a:t>3-133</a:t>
            </a:r>
            <a:r>
              <a:rPr lang="zh-CN" altLang="zh-CN" sz="2400" b="1"/>
              <a:t>】</a:t>
            </a:r>
            <a:r>
              <a:rPr lang="zh-CN" altLang="zh-CN" sz="2400"/>
              <a:t>将计算机专业中读者编号为</a:t>
            </a:r>
            <a:r>
              <a:rPr lang="sq-AL" altLang="zh-CN" sz="2400"/>
              <a:t>14004</a:t>
            </a:r>
            <a:r>
              <a:rPr lang="zh-CN" altLang="zh-CN" sz="2400"/>
              <a:t>的读者年龄修改为</a:t>
            </a:r>
            <a:r>
              <a:rPr lang="sq-AL" altLang="zh-CN" sz="2400"/>
              <a:t>20</a:t>
            </a:r>
            <a:r>
              <a:rPr lang="zh-CN" altLang="zh-CN" sz="2400"/>
              <a:t>岁</a:t>
            </a:r>
          </a:p>
          <a:p>
            <a:r>
              <a:rPr lang="sq-AL" altLang="zh-CN" sz="2400"/>
              <a:t>UPDATE reader_cp</a:t>
            </a:r>
            <a:endParaRPr lang="zh-CN" altLang="zh-CN" sz="2400"/>
          </a:p>
          <a:p>
            <a:r>
              <a:rPr lang="sq-AL" altLang="zh-CN" sz="2400"/>
              <a:t>	SET rage=20</a:t>
            </a:r>
            <a:endParaRPr lang="zh-CN" altLang="zh-CN" sz="2400"/>
          </a:p>
          <a:p>
            <a:r>
              <a:rPr lang="sq-AL" altLang="zh-CN" sz="2400"/>
              <a:t>	WHERE rno='14004';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zh-CN" sz="2400" b="1"/>
              <a:t>【例</a:t>
            </a:r>
            <a:r>
              <a:rPr lang="sq-AL" altLang="zh-CN" sz="2400" b="1"/>
              <a:t>3-134</a:t>
            </a:r>
            <a:r>
              <a:rPr lang="zh-CN" altLang="zh-CN" sz="2400" b="1"/>
              <a:t>】</a:t>
            </a:r>
            <a:r>
              <a:rPr lang="zh-CN" altLang="zh-CN" sz="2400"/>
              <a:t>删除</a:t>
            </a:r>
            <a:r>
              <a:rPr lang="sq-AL" altLang="zh-CN" sz="2400"/>
              <a:t>reader_cp</a:t>
            </a:r>
            <a:r>
              <a:rPr lang="zh-CN" altLang="zh-CN" sz="2400"/>
              <a:t>视图中读者编号为</a:t>
            </a:r>
            <a:r>
              <a:rPr lang="sq-AL" altLang="zh-CN" sz="2400"/>
              <a:t>14007</a:t>
            </a:r>
            <a:r>
              <a:rPr lang="zh-CN" altLang="zh-CN" sz="2400"/>
              <a:t>的纪录</a:t>
            </a:r>
          </a:p>
          <a:p>
            <a:r>
              <a:rPr lang="sq-AL" altLang="zh-CN" sz="2400"/>
              <a:t>DELETE FROM reader_cp</a:t>
            </a:r>
            <a:endParaRPr lang="zh-CN" altLang="zh-CN" sz="2400"/>
          </a:p>
          <a:p>
            <a:r>
              <a:rPr lang="sq-AL" altLang="zh-CN" sz="2400"/>
              <a:t>		WHERE rno='14007';</a:t>
            </a:r>
            <a:endParaRPr lang="en-US" altLang="zh-CN" sz="2400"/>
          </a:p>
        </p:txBody>
      </p:sp>
      <p:grpSp>
        <p:nvGrpSpPr>
          <p:cNvPr id="143366" name="Group 5"/>
          <p:cNvGrpSpPr>
            <a:grpSpLocks/>
          </p:cNvGrpSpPr>
          <p:nvPr/>
        </p:nvGrpSpPr>
        <p:grpSpPr bwMode="auto">
          <a:xfrm>
            <a:off x="323526" y="618332"/>
            <a:ext cx="8424863" cy="643731"/>
            <a:chOff x="-22134" y="-149890"/>
            <a:chExt cx="862422" cy="442040"/>
          </a:xfrm>
        </p:grpSpPr>
        <p:sp>
          <p:nvSpPr>
            <p:cNvPr id="143368" name="矩形 68"/>
            <p:cNvSpPr>
              <a:spLocks noChangeArrowheads="1"/>
            </p:cNvSpPr>
            <p:nvPr/>
          </p:nvSpPr>
          <p:spPr bwMode="auto">
            <a:xfrm>
              <a:off x="-22134" y="-14989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3.6.4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更新视图</a:t>
              </a:r>
            </a:p>
          </p:txBody>
        </p:sp>
        <p:sp>
          <p:nvSpPr>
            <p:cNvPr id="143369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107504" y="636364"/>
            <a:ext cx="89233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3600" b="1">
                <a:latin typeface="Calibri" pitchFamily="34" charset="0"/>
                <a:ea typeface="微软雅黑" pitchFamily="34" charset="-122"/>
              </a:rPr>
              <a:t>关系数据库标准语言</a:t>
            </a:r>
            <a:r>
              <a:rPr lang="en-US" altLang="zh-CN" sz="3600" b="1">
                <a:latin typeface="Calibri" pitchFamily="34" charset="0"/>
                <a:ea typeface="微软雅黑" pitchFamily="34" charset="-122"/>
              </a:rPr>
              <a:t>SQL</a:t>
            </a:r>
          </a:p>
        </p:txBody>
      </p:sp>
      <p:sp>
        <p:nvSpPr>
          <p:cNvPr id="27655" name="矩形​​ 12"/>
          <p:cNvSpPr>
            <a:spLocks noChangeArrowheads="1"/>
          </p:cNvSpPr>
          <p:nvPr/>
        </p:nvSpPr>
        <p:spPr bwMode="auto">
          <a:xfrm>
            <a:off x="755576" y="1628800"/>
            <a:ext cx="7776863" cy="43160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D9D9D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教学内容</a:t>
            </a:r>
          </a:p>
        </p:txBody>
      </p:sp>
      <p:sp>
        <p:nvSpPr>
          <p:cNvPr id="27656" name="TextBox 15"/>
          <p:cNvSpPr txBox="1">
            <a:spLocks noChangeArrowheads="1"/>
          </p:cNvSpPr>
          <p:nvPr/>
        </p:nvSpPr>
        <p:spPr bwMode="auto">
          <a:xfrm>
            <a:off x="3563888" y="1628800"/>
            <a:ext cx="3529980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3200" b="1">
                <a:solidFill>
                  <a:srgbClr val="FF9900"/>
                </a:solidFill>
                <a:latin typeface="宋体" pitchFamily="2" charset="-122"/>
              </a:rPr>
              <a:t>         </a:t>
            </a:r>
          </a:p>
          <a:p>
            <a:pPr algn="just"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zh-CN" sz="3200" b="1">
                <a:latin typeface="宋体" pitchFamily="2" charset="-122"/>
              </a:rPr>
              <a:t>SQL</a:t>
            </a:r>
            <a:r>
              <a:rPr lang="zh-CN" altLang="en-US" sz="3200" b="1">
                <a:latin typeface="宋体" pitchFamily="2" charset="-122"/>
              </a:rPr>
              <a:t>基础知识</a:t>
            </a:r>
            <a:endParaRPr lang="en-US" altLang="zh-CN" sz="3200" b="1">
              <a:latin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数据定义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数据查询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数据更新</a:t>
            </a:r>
            <a:endParaRPr lang="en-US" altLang="zh-CN" sz="3200" b="1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SzPct val="100000"/>
              <a:buFontTx/>
              <a:buAutoNum type="arabicPeriod"/>
            </a:pPr>
            <a:r>
              <a:rPr lang="zh-CN" altLang="en-US" sz="3200" b="1">
                <a:latin typeface="宋体" pitchFamily="2" charset="-122"/>
              </a:rPr>
              <a:t>索引和视</a:t>
            </a:r>
            <a:r>
              <a:rPr lang="zh-CN" altLang="en-US" sz="3200" b="1" smtClean="0">
                <a:latin typeface="宋体" pitchFamily="2" charset="-122"/>
              </a:rPr>
              <a:t>图</a:t>
            </a:r>
            <a:endParaRPr lang="en-US" altLang="zh-CN" sz="3200">
              <a:solidFill>
                <a:srgbClr val="40404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1213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4438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250825" y="1052736"/>
            <a:ext cx="8713788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2800" b="1" dirty="0" smtClean="0"/>
              <a:t>【例</a:t>
            </a:r>
            <a:r>
              <a:rPr lang="sq-AL" altLang="zh-CN" sz="2800" b="1" dirty="0" smtClean="0"/>
              <a:t>3-135</a:t>
            </a:r>
            <a:r>
              <a:rPr lang="zh-CN" altLang="zh-CN" sz="2800" b="1" dirty="0" smtClean="0"/>
              <a:t>】</a:t>
            </a:r>
            <a:r>
              <a:rPr lang="zh-CN" altLang="zh-CN" sz="2800" dirty="0" smtClean="0"/>
              <a:t>将</a:t>
            </a:r>
            <a:r>
              <a:rPr lang="sq-AL" altLang="zh-CN" sz="2800" dirty="0" smtClean="0"/>
              <a:t>borrow_count</a:t>
            </a:r>
            <a:r>
              <a:rPr lang="zh-CN" altLang="zh-CN" sz="2800" dirty="0" smtClean="0"/>
              <a:t>视图中读者编号为</a:t>
            </a:r>
            <a:r>
              <a:rPr lang="sq-AL" altLang="zh-CN" sz="2800" dirty="0" smtClean="0"/>
              <a:t>14003</a:t>
            </a:r>
            <a:r>
              <a:rPr lang="zh-CN" altLang="zh-CN" sz="2800" dirty="0" smtClean="0"/>
              <a:t>的读者所借图书数量修改为</a:t>
            </a:r>
            <a:r>
              <a:rPr lang="sq-AL" altLang="zh-CN" sz="2800" dirty="0" smtClean="0"/>
              <a:t>2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UPDATE borrow_count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	SET amount=2</a:t>
            </a:r>
            <a:endParaRPr lang="zh-CN" altLang="zh-CN" sz="2800" dirty="0" smtClean="0"/>
          </a:p>
          <a:p>
            <a:pPr>
              <a:defRPr/>
            </a:pPr>
            <a:r>
              <a:rPr lang="sq-AL" altLang="zh-CN" sz="2800" dirty="0" smtClean="0"/>
              <a:t>		WHERE rno='14003';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zh-CN" sz="2800" dirty="0" smtClean="0"/>
              <a:t>一个视图想要成为可更新视图，必须</a:t>
            </a:r>
            <a:r>
              <a:rPr lang="zh-CN" altLang="zh-CN" sz="2800" smtClean="0"/>
              <a:t>满足两</a:t>
            </a:r>
            <a:r>
              <a:rPr lang="zh-CN" altLang="zh-CN" sz="2800" dirty="0" smtClean="0"/>
              <a:t>个条件：</a:t>
            </a:r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 smtClean="0"/>
              <a:t>视图的每一行必须对应基本表的唯一一行；</a:t>
            </a:r>
          </a:p>
          <a:p>
            <a:pPr marL="342900" indent="-342900">
              <a:buFont typeface="Wingdings" pitchFamily="2" charset="2"/>
              <a:buChar char="p"/>
              <a:defRPr/>
            </a:pPr>
            <a:r>
              <a:rPr lang="zh-CN" altLang="zh-CN" sz="2800" dirty="0" smtClean="0"/>
              <a:t>视图的每一列必须对应基本表的唯一一列。</a:t>
            </a:r>
            <a:endParaRPr lang="en-US" altLang="zh-CN" sz="2800" dirty="0" smtClean="0"/>
          </a:p>
        </p:txBody>
      </p:sp>
      <p:sp>
        <p:nvSpPr>
          <p:cNvPr id="2" name="乘号 1"/>
          <p:cNvSpPr/>
          <p:nvPr/>
        </p:nvSpPr>
        <p:spPr>
          <a:xfrm>
            <a:off x="6137275" y="2228850"/>
            <a:ext cx="863600" cy="12239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  <a:ea typeface="华文隶书" pitchFamily="2" charset="-122"/>
              </a:rPr>
              <a:t>思考题</a:t>
            </a:r>
            <a:endParaRPr lang="zh-CN" altLang="en-US" b="1">
              <a:solidFill>
                <a:schemeClr val="tx1"/>
              </a:solidFill>
              <a:ea typeface="华文隶书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19758"/>
            <a:ext cx="8590855" cy="65305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+mn-ea"/>
              </a:rPr>
              <a:t>将刘方晨同学选修的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005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课程的成绩改为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88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分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。     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0" y="0"/>
          <a:ext cx="504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508000" imgH="190500" progId="Equation.3">
                  <p:embed/>
                </p:oleObj>
              </mc:Choice>
              <mc:Fallback>
                <p:oleObj name="公式" r:id="rId4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988840"/>
            <a:ext cx="8136904" cy="44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tx1"/>
                </a:solidFill>
                <a:ea typeface="华文隶书" pitchFamily="2" charset="-122"/>
              </a:rPr>
              <a:t>思考题</a:t>
            </a:r>
            <a:endParaRPr lang="zh-CN" altLang="en-US" b="1">
              <a:solidFill>
                <a:schemeClr val="tx1"/>
              </a:solidFill>
              <a:ea typeface="华文隶书" pitchFamily="2" charset="-122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268760"/>
            <a:ext cx="8590855" cy="3384376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UPDATE 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Score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SET score=88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WHERE courseNo='005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' </a:t>
            </a:r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    AND 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studentNo IN 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         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studentNo FROM Student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studentName='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刘方晨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'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     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0" y="0"/>
          <a:ext cx="504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4" imgW="508000" imgH="190500" progId="Equation.3">
                  <p:embed/>
                </p:oleObj>
              </mc:Choice>
              <mc:Fallback>
                <p:oleObj name="公式" r:id="rId4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04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323850" y="4868863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2"/>
                </a:solidFill>
                <a:latin typeface="Impact" pitchFamily="34" charset="0"/>
                <a:ea typeface="Arial Unicode MS" pitchFamily="34" charset="-122"/>
                <a:cs typeface="Arial Unicode MS" pitchFamily="34" charset="-122"/>
              </a:rPr>
              <a:t>The end</a:t>
            </a:r>
          </a:p>
        </p:txBody>
      </p:sp>
      <p:sp>
        <p:nvSpPr>
          <p:cNvPr id="145414" name="矩形 14"/>
          <p:cNvSpPr>
            <a:spLocks noChangeArrowheads="1"/>
          </p:cNvSpPr>
          <p:nvPr/>
        </p:nvSpPr>
        <p:spPr bwMode="auto">
          <a:xfrm>
            <a:off x="0" y="909638"/>
            <a:ext cx="853122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45415" name="矩形 14"/>
          <p:cNvSpPr>
            <a:spLocks noChangeArrowheads="1"/>
          </p:cNvSpPr>
          <p:nvPr/>
        </p:nvSpPr>
        <p:spPr bwMode="auto">
          <a:xfrm>
            <a:off x="503238" y="5876925"/>
            <a:ext cx="8640762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45416" name="Text Box 26"/>
          <p:cNvSpPr>
            <a:spLocks noChangeArrowheads="1"/>
          </p:cNvSpPr>
          <p:nvPr/>
        </p:nvSpPr>
        <p:spPr bwMode="auto">
          <a:xfrm>
            <a:off x="6777038" y="6200775"/>
            <a:ext cx="2281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组织结构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5372" name="1 Título"/>
          <p:cNvSpPr txBox="1">
            <a:spLocks noChangeArrowheads="1"/>
          </p:cNvSpPr>
          <p:nvPr/>
        </p:nvSpPr>
        <p:spPr bwMode="auto">
          <a:xfrm>
            <a:off x="132555" y="2678112"/>
            <a:ext cx="88550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5763"/>
              </a:lnSpc>
            </a:pPr>
            <a:r>
              <a:rPr lang="zh-CN" altLang="en-US" sz="6000" b="1">
                <a:latin typeface="Arial Black" pitchFamily="34" charset="0"/>
                <a:ea typeface="微软雅黑" pitchFamily="34" charset="-122"/>
              </a:rPr>
              <a:t>  </a:t>
            </a:r>
            <a:r>
              <a:rPr lang="es-HN" altLang="en-US" sz="6000" b="1">
                <a:latin typeface="Arial Black" pitchFamily="34" charset="0"/>
                <a:ea typeface="微软雅黑" pitchFamily="34" charset="-122"/>
              </a:rPr>
              <a:t>THANK YOU</a:t>
            </a:r>
          </a:p>
        </p:txBody>
      </p:sp>
      <p:sp>
        <p:nvSpPr>
          <p:cNvPr id="145418" name="Text Box 13"/>
          <p:cNvSpPr txBox="1">
            <a:spLocks noChangeArrowheads="1"/>
          </p:cNvSpPr>
          <p:nvPr/>
        </p:nvSpPr>
        <p:spPr bwMode="auto">
          <a:xfrm>
            <a:off x="180033" y="1100138"/>
            <a:ext cx="3671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关系数据库标准语言</a:t>
            </a:r>
            <a:r>
              <a:rPr lang="en-US" altLang="zh-CN" sz="24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4021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4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utoUpdateAnimBg="0"/>
      <p:bldP spid="15368" grpId="1" bldLvl="0" autoUpdateAnimBg="0"/>
      <p:bldP spid="15368" grpId="2" bldLvl="0" autoUpdateAnimBg="0"/>
      <p:bldP spid="15368" grpId="3" bldLvl="0" autoUpdateAnimBg="0"/>
      <p:bldP spid="15368" grpId="4" bldLvl="0" autoUpdateAnimBg="0"/>
      <p:bldP spid="15368" grpId="5" bldLvl="0" autoUpdateAnimBg="0"/>
      <p:bldP spid="153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13"/>
          <p:cNvSpPr>
            <a:spLocks noChangeArrowheads="1"/>
          </p:cNvSpPr>
          <p:nvPr/>
        </p:nvSpPr>
        <p:spPr bwMode="auto">
          <a:xfrm>
            <a:off x="2806700" y="194124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28004" name="Text Box 13"/>
          <p:cNvSpPr>
            <a:spLocks noChangeArrowheads="1"/>
          </p:cNvSpPr>
          <p:nvPr/>
        </p:nvSpPr>
        <p:spPr bwMode="auto">
          <a:xfrm>
            <a:off x="2933700" y="206824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8005" name="Text Box 6"/>
          <p:cNvSpPr txBox="1">
            <a:spLocks noChangeArrowheads="1"/>
          </p:cNvSpPr>
          <p:nvPr/>
        </p:nvSpPr>
        <p:spPr bwMode="auto">
          <a:xfrm>
            <a:off x="250825" y="1701528"/>
            <a:ext cx="8713788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1.</a:t>
            </a:r>
            <a:r>
              <a:rPr lang="zh-CN" altLang="en-US" sz="3200" b="1">
                <a:solidFill>
                  <a:srgbClr val="00B0F0"/>
                </a:solidFill>
              </a:rPr>
              <a:t>插入新数据</a:t>
            </a:r>
            <a:endParaRPr lang="en-US" altLang="zh-CN" sz="3200" b="1">
              <a:solidFill>
                <a:srgbClr val="00B0F0"/>
              </a:solidFill>
            </a:endParaRPr>
          </a:p>
          <a:p>
            <a:r>
              <a:rPr lang="sq-AL" altLang="zh-CN" sz="2800"/>
              <a:t>INSERT INTO </a:t>
            </a:r>
            <a:r>
              <a:rPr lang="zh-CN" altLang="zh-CN" sz="2800"/>
              <a:t>表名</a:t>
            </a:r>
            <a:r>
              <a:rPr lang="sq-AL" altLang="zh-CN" sz="2800"/>
              <a:t>[(</a:t>
            </a:r>
            <a:r>
              <a:rPr lang="zh-CN" altLang="zh-CN" sz="2800"/>
              <a:t>属性列名</a:t>
            </a:r>
            <a:r>
              <a:rPr lang="sq-AL" altLang="zh-CN" sz="2800"/>
              <a:t>1 [,</a:t>
            </a:r>
            <a:r>
              <a:rPr lang="zh-CN" altLang="zh-CN" sz="2800"/>
              <a:t>属性列名</a:t>
            </a:r>
            <a:r>
              <a:rPr lang="sq-AL" altLang="zh-CN" sz="2800"/>
              <a:t>2 , </a:t>
            </a:r>
            <a:r>
              <a:rPr lang="zh-CN" altLang="zh-CN" sz="2800"/>
              <a:t>…</a:t>
            </a:r>
            <a:r>
              <a:rPr lang="sq-AL" altLang="zh-CN" sz="2800"/>
              <a:t>])]</a:t>
            </a:r>
            <a:endParaRPr lang="zh-CN" altLang="zh-CN" sz="2800"/>
          </a:p>
          <a:p>
            <a:r>
              <a:rPr lang="sq-AL" altLang="zh-CN" sz="2800"/>
              <a:t>		VALUES(</a:t>
            </a:r>
            <a:r>
              <a:rPr lang="zh-CN" altLang="zh-CN" sz="2800"/>
              <a:t>常量</a:t>
            </a:r>
            <a:r>
              <a:rPr lang="sq-AL" altLang="zh-CN" sz="2800"/>
              <a:t>1 [,</a:t>
            </a:r>
            <a:r>
              <a:rPr lang="zh-CN" altLang="zh-CN" sz="2800"/>
              <a:t>常量</a:t>
            </a:r>
            <a:r>
              <a:rPr lang="sq-AL" altLang="zh-CN" sz="2800"/>
              <a:t>2 , </a:t>
            </a:r>
            <a:r>
              <a:rPr lang="zh-CN" altLang="zh-CN" sz="2800"/>
              <a:t>…</a:t>
            </a:r>
            <a:r>
              <a:rPr lang="sq-AL" altLang="zh-CN" sz="2800" smtClean="0"/>
              <a:t>]);</a:t>
            </a:r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3-107</a:t>
            </a:r>
            <a:r>
              <a:rPr lang="zh-CN" altLang="zh-CN" sz="2800" b="1"/>
              <a:t>】</a:t>
            </a:r>
            <a:r>
              <a:rPr lang="zh-CN" altLang="zh-CN" sz="2800"/>
              <a:t>在</a:t>
            </a:r>
            <a:r>
              <a:rPr lang="sq-AL" altLang="zh-CN" sz="2800"/>
              <a:t>reader</a:t>
            </a:r>
            <a:r>
              <a:rPr lang="zh-CN" altLang="zh-CN" sz="2800"/>
              <a:t>表中，增加一个读者。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sq-AL" altLang="zh-CN" sz="2800" smtClean="0"/>
              <a:t>INSERT </a:t>
            </a:r>
            <a:r>
              <a:rPr lang="sq-AL" altLang="zh-CN" sz="2800"/>
              <a:t>INTO reader(rno, rname, rgender, rage, rspecialty</a:t>
            </a:r>
            <a:r>
              <a:rPr lang="sq-AL" altLang="zh-CN" sz="2800" smtClean="0"/>
              <a:t>)</a:t>
            </a:r>
            <a:r>
              <a:rPr lang="sq-AL" altLang="zh-CN" sz="2800"/>
              <a:t>	VALUES('14006', '</a:t>
            </a:r>
            <a:r>
              <a:rPr lang="zh-CN" altLang="zh-CN" sz="2800"/>
              <a:t>孙国庆</a:t>
            </a:r>
            <a:r>
              <a:rPr lang="sq-AL" altLang="zh-CN" sz="2800"/>
              <a:t>', '</a:t>
            </a:r>
            <a:r>
              <a:rPr lang="zh-CN" altLang="zh-CN" sz="2800"/>
              <a:t>男</a:t>
            </a:r>
            <a:r>
              <a:rPr lang="sq-AL" altLang="zh-CN" sz="2800"/>
              <a:t>', 17, 'IF');</a:t>
            </a:r>
            <a:endParaRPr lang="zh-CN" altLang="zh-CN" sz="2800"/>
          </a:p>
          <a:p>
            <a:r>
              <a:rPr lang="zh-CN" altLang="zh-CN" sz="2800"/>
              <a:t>或</a:t>
            </a:r>
          </a:p>
          <a:p>
            <a:r>
              <a:rPr lang="en-US" altLang="zh-CN" sz="2800" smtClean="0"/>
              <a:t>     </a:t>
            </a:r>
            <a:r>
              <a:rPr lang="sq-AL" altLang="zh-CN" sz="2800" smtClean="0"/>
              <a:t>INSERT </a:t>
            </a:r>
            <a:r>
              <a:rPr lang="sq-AL" altLang="zh-CN" sz="2800"/>
              <a:t>INTO </a:t>
            </a:r>
            <a:r>
              <a:rPr lang="sq-AL" altLang="zh-CN" sz="2800" smtClean="0"/>
              <a:t>reader</a:t>
            </a:r>
            <a:endParaRPr lang="zh-CN" altLang="zh-CN" sz="2800" smtClean="0"/>
          </a:p>
          <a:p>
            <a:r>
              <a:rPr lang="sq-AL" altLang="zh-CN" sz="2800" smtClean="0"/>
              <a:t>		VALUES('14006', '</a:t>
            </a:r>
            <a:r>
              <a:rPr lang="zh-CN" altLang="zh-CN" sz="2800" smtClean="0"/>
              <a:t>孙国庆</a:t>
            </a:r>
            <a:r>
              <a:rPr lang="sq-AL" altLang="zh-CN" sz="2800" smtClean="0"/>
              <a:t>', '</a:t>
            </a:r>
            <a:r>
              <a:rPr lang="zh-CN" altLang="zh-CN" sz="2800" smtClean="0"/>
              <a:t>男</a:t>
            </a:r>
            <a:r>
              <a:rPr lang="sq-AL" altLang="zh-CN" sz="2800" smtClean="0"/>
              <a:t>', 17, 'IF');</a:t>
            </a:r>
            <a:endParaRPr lang="en-US" altLang="zh-CN" sz="2800"/>
          </a:p>
        </p:txBody>
      </p:sp>
      <p:grpSp>
        <p:nvGrpSpPr>
          <p:cNvPr id="128006" name="Group 5"/>
          <p:cNvGrpSpPr>
            <a:grpSpLocks/>
          </p:cNvGrpSpPr>
          <p:nvPr/>
        </p:nvGrpSpPr>
        <p:grpSpPr bwMode="auto">
          <a:xfrm>
            <a:off x="395536" y="1025253"/>
            <a:ext cx="8424863" cy="457200"/>
            <a:chOff x="0" y="0"/>
            <a:chExt cx="862422" cy="313952"/>
          </a:xfrm>
        </p:grpSpPr>
        <p:sp>
          <p:nvSpPr>
            <p:cNvPr id="128028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3.4.1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插入数据</a:t>
              </a:r>
            </a:p>
          </p:txBody>
        </p:sp>
        <p:sp>
          <p:nvSpPr>
            <p:cNvPr id="128029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128007" name="Rectangle 2"/>
          <p:cNvSpPr>
            <a:spLocks noGrp="1" noChangeArrowheads="1"/>
          </p:cNvSpPr>
          <p:nvPr/>
        </p:nvSpPr>
        <p:spPr bwMode="auto">
          <a:xfrm>
            <a:off x="293688" y="348332"/>
            <a:ext cx="3126184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40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3.4  </a:t>
            </a:r>
            <a:r>
              <a:rPr lang="zh-CN" altLang="en-US" sz="3600" b="1" smtClean="0">
                <a:latin typeface="Calibri" pitchFamily="34" charset="0"/>
                <a:ea typeface="微软雅黑" pitchFamily="34" charset="-122"/>
                <a:sym typeface="Calibri" pitchFamily="34" charset="0"/>
              </a:rPr>
              <a:t>数</a:t>
            </a:r>
            <a:r>
              <a:rPr lang="zh-CN" altLang="en-US" sz="3600" b="1">
                <a:latin typeface="Calibri" pitchFamily="34" charset="0"/>
                <a:ea typeface="微软雅黑" pitchFamily="34" charset="-122"/>
                <a:sym typeface="Calibri" pitchFamily="34" charset="0"/>
              </a:rPr>
              <a:t>据更新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51092"/>
              </p:ext>
            </p:extLst>
          </p:nvPr>
        </p:nvGraphicFramePr>
        <p:xfrm>
          <a:off x="806698" y="3593401"/>
          <a:ext cx="6210300" cy="731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285"/>
                <a:gridCol w="1470132"/>
                <a:gridCol w="1165729"/>
                <a:gridCol w="959334"/>
                <a:gridCol w="1143820"/>
              </a:tblGrid>
              <a:tr h="365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读者编号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年龄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专业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</a:tr>
              <a:tr h="365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14006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孙国庆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信息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2902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29029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【例</a:t>
            </a:r>
            <a:r>
              <a:rPr lang="sq-AL" altLang="zh-CN" sz="2800" b="1"/>
              <a:t>3-109</a:t>
            </a:r>
            <a:r>
              <a:rPr lang="zh-CN" altLang="zh-CN" sz="2800" b="1"/>
              <a:t>】</a:t>
            </a:r>
            <a:r>
              <a:rPr lang="zh-CN" altLang="zh-CN" sz="2800"/>
              <a:t>读者孙国庆在</a:t>
            </a:r>
            <a:r>
              <a:rPr lang="sq-AL" altLang="zh-CN" sz="2800"/>
              <a:t>2003</a:t>
            </a:r>
            <a:r>
              <a:rPr lang="zh-CN" altLang="zh-CN" sz="2800"/>
              <a:t>年</a:t>
            </a:r>
            <a:r>
              <a:rPr lang="sq-AL" altLang="zh-CN" sz="2800"/>
              <a:t>12</a:t>
            </a:r>
            <a:r>
              <a:rPr lang="zh-CN" altLang="zh-CN" sz="2800"/>
              <a:t>月</a:t>
            </a:r>
            <a:r>
              <a:rPr lang="sq-AL" altLang="zh-CN" sz="2800"/>
              <a:t>20</a:t>
            </a:r>
            <a:r>
              <a:rPr lang="zh-CN" altLang="zh-CN" sz="2800"/>
              <a:t>日借阅了图书“积分变换”，请用</a:t>
            </a:r>
            <a:r>
              <a:rPr lang="sq-AL" altLang="zh-CN" sz="2800"/>
              <a:t>SQL</a:t>
            </a:r>
            <a:r>
              <a:rPr lang="zh-CN" altLang="zh-CN" sz="2800"/>
              <a:t>语句完成此操作。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INSERT INTO borrow</a:t>
            </a:r>
            <a:endParaRPr lang="zh-CN" altLang="zh-CN" sz="2800"/>
          </a:p>
          <a:p>
            <a:r>
              <a:rPr lang="sq-AL" altLang="zh-CN" sz="2800"/>
              <a:t>VALUES('14006', '</a:t>
            </a:r>
            <a:r>
              <a:rPr lang="en-US" altLang="zh-CN" sz="2800"/>
              <a:t>04-012955-7</a:t>
            </a:r>
            <a:r>
              <a:rPr lang="sq-AL" altLang="zh-CN" sz="2800"/>
              <a:t>',  '</a:t>
            </a:r>
            <a:r>
              <a:rPr lang="en-US" altLang="zh-CN" sz="2800"/>
              <a:t>2013/12/20</a:t>
            </a:r>
            <a:r>
              <a:rPr lang="sq-AL" altLang="zh-CN" sz="2800"/>
              <a:t>',  NULL, 0);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0052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0053" name="Text Box 6"/>
          <p:cNvSpPr txBox="1">
            <a:spLocks noChangeArrowheads="1"/>
          </p:cNvSpPr>
          <p:nvPr/>
        </p:nvSpPr>
        <p:spPr bwMode="auto">
          <a:xfrm>
            <a:off x="250825" y="332656"/>
            <a:ext cx="8713788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2.</a:t>
            </a:r>
            <a:r>
              <a:rPr lang="zh-CN" altLang="en-US" sz="3200" b="1">
                <a:solidFill>
                  <a:srgbClr val="00B0F0"/>
                </a:solidFill>
              </a:rPr>
              <a:t>复制现有数据</a:t>
            </a:r>
            <a:endParaRPr lang="en-US" altLang="zh-CN" sz="3200" b="1">
              <a:solidFill>
                <a:srgbClr val="00B0F0"/>
              </a:solidFill>
            </a:endParaRPr>
          </a:p>
          <a:p>
            <a:r>
              <a:rPr lang="sq-AL" altLang="zh-CN" sz="2800"/>
              <a:t>INSERT INTO </a:t>
            </a:r>
            <a:r>
              <a:rPr lang="zh-CN" altLang="zh-CN" sz="2800"/>
              <a:t>表名</a:t>
            </a:r>
            <a:r>
              <a:rPr lang="sq-AL" altLang="zh-CN" sz="2800"/>
              <a:t>[(</a:t>
            </a:r>
            <a:r>
              <a:rPr lang="zh-CN" altLang="zh-CN" sz="2800"/>
              <a:t>属性列名</a:t>
            </a:r>
            <a:r>
              <a:rPr lang="sq-AL" altLang="zh-CN" sz="2800"/>
              <a:t>1 [,</a:t>
            </a:r>
            <a:r>
              <a:rPr lang="zh-CN" altLang="zh-CN" sz="2800"/>
              <a:t>属性列名</a:t>
            </a:r>
            <a:r>
              <a:rPr lang="sq-AL" altLang="zh-CN" sz="2800"/>
              <a:t>2 , </a:t>
            </a:r>
            <a:r>
              <a:rPr lang="zh-CN" altLang="zh-CN" sz="2800"/>
              <a:t>…</a:t>
            </a:r>
            <a:r>
              <a:rPr lang="sq-AL" altLang="zh-CN" sz="2800"/>
              <a:t>])]</a:t>
            </a:r>
            <a:endParaRPr lang="zh-CN" altLang="zh-CN" sz="2800"/>
          </a:p>
          <a:p>
            <a:r>
              <a:rPr lang="sq-AL" altLang="zh-CN" sz="2800"/>
              <a:t>		</a:t>
            </a:r>
            <a:r>
              <a:rPr lang="zh-CN" altLang="zh-CN" sz="2800"/>
              <a:t>子查询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3-110</a:t>
            </a:r>
            <a:r>
              <a:rPr lang="zh-CN" altLang="zh-CN" sz="2800" b="1"/>
              <a:t>】</a:t>
            </a:r>
            <a:r>
              <a:rPr lang="zh-CN" altLang="zh-CN" sz="2800"/>
              <a:t>汇总每个读者借书总数，并将结果保存在数据库中</a:t>
            </a:r>
          </a:p>
          <a:p>
            <a:r>
              <a:rPr lang="en-US" altLang="zh-CN" sz="2800" smtClean="0"/>
              <a:t>(1)</a:t>
            </a:r>
            <a:r>
              <a:rPr lang="zh-CN" altLang="zh-CN" sz="2800" smtClean="0"/>
              <a:t>为</a:t>
            </a:r>
            <a:r>
              <a:rPr lang="zh-CN" altLang="zh-CN" sz="2800"/>
              <a:t>了保存借书总数，先建立一个新表。</a:t>
            </a:r>
          </a:p>
          <a:p>
            <a:r>
              <a:rPr lang="sq-AL" altLang="zh-CN" sz="2800"/>
              <a:t>CREATE TABLE borrow_count(</a:t>
            </a:r>
            <a:endParaRPr lang="zh-CN" altLang="zh-CN" sz="2800"/>
          </a:p>
          <a:p>
            <a:r>
              <a:rPr lang="sq-AL" altLang="zh-CN" sz="2800"/>
              <a:t>	rno CHAR(5) PRIMARY KEY,    /*</a:t>
            </a:r>
            <a:r>
              <a:rPr lang="zh-CN" altLang="zh-CN" sz="2800"/>
              <a:t>读者编号</a:t>
            </a:r>
            <a:r>
              <a:rPr lang="sq-AL" altLang="zh-CN" sz="2800"/>
              <a:t>*/</a:t>
            </a:r>
            <a:endParaRPr lang="zh-CN" altLang="zh-CN" sz="2800"/>
          </a:p>
          <a:p>
            <a:r>
              <a:rPr lang="sq-AL" altLang="zh-CN" sz="2800"/>
              <a:t>	amount INT);			 /*</a:t>
            </a:r>
            <a:r>
              <a:rPr lang="zh-CN" altLang="zh-CN" sz="2800"/>
              <a:t>借书总数</a:t>
            </a:r>
            <a:r>
              <a:rPr lang="sq-AL" altLang="zh-CN" sz="2800"/>
              <a:t>*/</a:t>
            </a:r>
            <a:endParaRPr lang="zh-CN" altLang="zh-CN" sz="2800"/>
          </a:p>
          <a:p>
            <a:r>
              <a:rPr lang="en-US" altLang="zh-CN" sz="2800" smtClean="0"/>
              <a:t>(2)</a:t>
            </a:r>
            <a:r>
              <a:rPr lang="zh-CN" altLang="zh-CN" sz="2800" smtClean="0"/>
              <a:t>然</a:t>
            </a:r>
            <a:r>
              <a:rPr lang="zh-CN" altLang="zh-CN" sz="2800"/>
              <a:t>后向该表中插入数据。</a:t>
            </a:r>
          </a:p>
          <a:p>
            <a:r>
              <a:rPr lang="sq-AL" altLang="zh-CN" sz="2800"/>
              <a:t>INSERT INTO borrow_count(rno, amount)</a:t>
            </a:r>
            <a:endParaRPr lang="zh-CN" altLang="zh-CN" sz="2800"/>
          </a:p>
          <a:p>
            <a:r>
              <a:rPr lang="sq-AL" altLang="zh-CN" sz="2800"/>
              <a:t>	SELECT rno, COUNT(*) FROM borrow</a:t>
            </a:r>
            <a:endParaRPr lang="zh-CN" altLang="zh-CN" sz="2800"/>
          </a:p>
          <a:p>
            <a:r>
              <a:rPr lang="sq-AL" altLang="zh-CN" sz="2800"/>
              <a:t>		GROUP BY rno;</a:t>
            </a:r>
            <a:endParaRPr lang="en-US" altLang="zh-CN" sz="2800"/>
          </a:p>
        </p:txBody>
      </p:sp>
      <p:sp>
        <p:nvSpPr>
          <p:cNvPr id="130057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1076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1077" name="Text Box 6"/>
          <p:cNvSpPr txBox="1">
            <a:spLocks noChangeArrowheads="1"/>
          </p:cNvSpPr>
          <p:nvPr/>
        </p:nvSpPr>
        <p:spPr bwMode="auto">
          <a:xfrm>
            <a:off x="250825" y="1512888"/>
            <a:ext cx="8713788" cy="3847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sq-AL" altLang="zh-CN" sz="2800"/>
              <a:t>UPDATE </a:t>
            </a:r>
            <a:r>
              <a:rPr lang="zh-CN" altLang="zh-CN" sz="2800"/>
              <a:t>表名</a:t>
            </a:r>
          </a:p>
          <a:p>
            <a:r>
              <a:rPr lang="en-US" altLang="zh-CN" sz="2800"/>
              <a:t> </a:t>
            </a:r>
            <a:r>
              <a:rPr lang="en-US" altLang="zh-CN" sz="2800" smtClean="0"/>
              <a:t>   </a:t>
            </a:r>
            <a:r>
              <a:rPr lang="sq-AL" altLang="zh-CN" sz="2800" smtClean="0"/>
              <a:t>SET </a:t>
            </a:r>
            <a:r>
              <a:rPr lang="zh-CN" altLang="zh-CN" sz="2800"/>
              <a:t>属性列名</a:t>
            </a:r>
            <a:r>
              <a:rPr lang="sq-AL" altLang="zh-CN" sz="2800"/>
              <a:t>1=</a:t>
            </a:r>
            <a:r>
              <a:rPr lang="zh-CN" altLang="zh-CN" sz="2800"/>
              <a:t>表达式</a:t>
            </a:r>
            <a:r>
              <a:rPr lang="sq-AL" altLang="zh-CN" sz="2800"/>
              <a:t>1 [,</a:t>
            </a:r>
            <a:r>
              <a:rPr lang="zh-CN" altLang="zh-CN" sz="2800"/>
              <a:t>属性列名</a:t>
            </a:r>
            <a:r>
              <a:rPr lang="sq-AL" altLang="zh-CN" sz="2800"/>
              <a:t>2=</a:t>
            </a:r>
            <a:r>
              <a:rPr lang="zh-CN" altLang="zh-CN" sz="2800"/>
              <a:t>表达式</a:t>
            </a:r>
            <a:r>
              <a:rPr lang="sq-AL" altLang="zh-CN" sz="2800"/>
              <a:t>2, </a:t>
            </a:r>
            <a:r>
              <a:rPr lang="zh-CN" altLang="zh-CN" sz="2800"/>
              <a:t>…</a:t>
            </a:r>
            <a:r>
              <a:rPr lang="sq-AL" altLang="zh-CN" sz="2800"/>
              <a:t>]</a:t>
            </a:r>
            <a:endParaRPr lang="zh-CN" altLang="zh-CN" sz="2800"/>
          </a:p>
          <a:p>
            <a:r>
              <a:rPr lang="sq-AL" altLang="zh-CN" sz="2800"/>
              <a:t>	[WHERE </a:t>
            </a:r>
            <a:r>
              <a:rPr lang="zh-CN" altLang="zh-CN" sz="2800"/>
              <a:t>条件</a:t>
            </a:r>
            <a:r>
              <a:rPr lang="sq-AL" altLang="zh-CN" sz="2800" smtClean="0"/>
              <a:t>]</a:t>
            </a:r>
            <a:endParaRPr lang="en-US" altLang="zh-CN" sz="2800" smtClean="0"/>
          </a:p>
          <a:p>
            <a:endParaRPr lang="en-US" altLang="zh-CN" sz="2800" b="1">
              <a:solidFill>
                <a:srgbClr val="00B0F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1.</a:t>
            </a:r>
            <a:r>
              <a:rPr lang="zh-CN" altLang="en-US" sz="3200" b="1">
                <a:solidFill>
                  <a:srgbClr val="00B0F0"/>
                </a:solidFill>
              </a:rPr>
              <a:t>修改全部数据</a:t>
            </a:r>
            <a:endParaRPr lang="en-US" altLang="zh-CN" sz="3200" b="1">
              <a:solidFill>
                <a:srgbClr val="00B0F0"/>
              </a:solidFill>
            </a:endParaRP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3-111</a:t>
            </a:r>
            <a:r>
              <a:rPr lang="zh-CN" altLang="zh-CN" sz="2800" b="1"/>
              <a:t>】</a:t>
            </a:r>
            <a:r>
              <a:rPr lang="zh-CN" altLang="zh-CN" sz="2800"/>
              <a:t>将图书价格增加</a:t>
            </a:r>
            <a:r>
              <a:rPr lang="sq-AL" altLang="zh-CN" sz="2800"/>
              <a:t>10%</a:t>
            </a:r>
            <a:endParaRPr lang="zh-CN" altLang="zh-CN" sz="2800"/>
          </a:p>
          <a:p>
            <a:r>
              <a:rPr lang="sq-AL" altLang="zh-CN" sz="2800"/>
              <a:t>	UPDATE book</a:t>
            </a:r>
            <a:endParaRPr lang="zh-CN" altLang="zh-CN" sz="2800"/>
          </a:p>
          <a:p>
            <a:r>
              <a:rPr lang="sq-AL" altLang="zh-CN" sz="2800"/>
              <a:t>		SET bprice=bprice*1.1;</a:t>
            </a:r>
            <a:endParaRPr lang="en-US" altLang="zh-CN" sz="2800"/>
          </a:p>
        </p:txBody>
      </p:sp>
      <p:grpSp>
        <p:nvGrpSpPr>
          <p:cNvPr id="131078" name="Group 5"/>
          <p:cNvGrpSpPr>
            <a:grpSpLocks/>
          </p:cNvGrpSpPr>
          <p:nvPr/>
        </p:nvGrpSpPr>
        <p:grpSpPr bwMode="auto">
          <a:xfrm>
            <a:off x="323528" y="548680"/>
            <a:ext cx="8424863" cy="457200"/>
            <a:chOff x="0" y="0"/>
            <a:chExt cx="862422" cy="313952"/>
          </a:xfrm>
        </p:grpSpPr>
        <p:sp>
          <p:nvSpPr>
            <p:cNvPr id="131080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3.4.2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修改数据</a:t>
              </a:r>
            </a:p>
          </p:txBody>
        </p:sp>
        <p:sp>
          <p:nvSpPr>
            <p:cNvPr id="131081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2100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2101" name="Text Box 6"/>
          <p:cNvSpPr txBox="1">
            <a:spLocks noChangeArrowheads="1"/>
          </p:cNvSpPr>
          <p:nvPr/>
        </p:nvSpPr>
        <p:spPr bwMode="auto">
          <a:xfrm>
            <a:off x="250825" y="836712"/>
            <a:ext cx="8713788" cy="53860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2.</a:t>
            </a:r>
            <a:r>
              <a:rPr lang="zh-CN" altLang="en-US" sz="3200" b="1">
                <a:solidFill>
                  <a:srgbClr val="00B0F0"/>
                </a:solidFill>
              </a:rPr>
              <a:t>修改指定数据</a:t>
            </a:r>
            <a:endParaRPr lang="en-US" altLang="zh-CN" sz="3200" b="1">
              <a:solidFill>
                <a:srgbClr val="00B0F0"/>
              </a:solidFill>
            </a:endParaRP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3-112</a:t>
            </a:r>
            <a:r>
              <a:rPr lang="zh-CN" altLang="zh-CN" sz="2800" b="1"/>
              <a:t>】</a:t>
            </a:r>
            <a:r>
              <a:rPr lang="zh-CN" altLang="zh-CN" sz="2800"/>
              <a:t>将数学专业的读者转入信息专业</a:t>
            </a:r>
          </a:p>
          <a:p>
            <a:r>
              <a:rPr lang="sq-AL" altLang="zh-CN" sz="2800"/>
              <a:t>UPDATE reader</a:t>
            </a:r>
            <a:endParaRPr lang="zh-CN" altLang="zh-CN" sz="2800"/>
          </a:p>
          <a:p>
            <a:r>
              <a:rPr lang="sq-AL" altLang="zh-CN" sz="2800"/>
              <a:t>	SET rspecialty='IF'</a:t>
            </a:r>
            <a:endParaRPr lang="zh-CN" altLang="zh-CN" sz="2800"/>
          </a:p>
          <a:p>
            <a:r>
              <a:rPr lang="en-US" altLang="zh-CN" sz="2800"/>
              <a:t>	</a:t>
            </a:r>
            <a:r>
              <a:rPr lang="sq-AL" altLang="zh-CN" sz="2800"/>
              <a:t>WHERE rspecialty='MA';</a:t>
            </a:r>
            <a:endParaRPr lang="en-US" altLang="zh-CN" sz="2800"/>
          </a:p>
          <a:p>
            <a:r>
              <a:rPr lang="sq-AL" altLang="zh-CN" sz="3200" b="1">
                <a:solidFill>
                  <a:srgbClr val="00B0F0"/>
                </a:solidFill>
              </a:rPr>
              <a:t>3.</a:t>
            </a:r>
            <a:r>
              <a:rPr lang="zh-CN" altLang="zh-CN" sz="3200" b="1">
                <a:solidFill>
                  <a:srgbClr val="00B0F0"/>
                </a:solidFill>
              </a:rPr>
              <a:t>带有子查询的修改</a:t>
            </a: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3-113</a:t>
            </a:r>
            <a:r>
              <a:rPr lang="zh-CN" altLang="zh-CN" sz="2800" b="1"/>
              <a:t>】</a:t>
            </a:r>
            <a:r>
              <a:rPr lang="zh-CN" altLang="zh-CN" sz="2800"/>
              <a:t>将计算机专业的读者的罚款金额置为</a:t>
            </a:r>
            <a:r>
              <a:rPr lang="sq-AL" altLang="zh-CN" sz="2800"/>
              <a:t>0</a:t>
            </a:r>
            <a:endParaRPr lang="zh-CN" altLang="zh-CN" sz="2800"/>
          </a:p>
          <a:p>
            <a:r>
              <a:rPr lang="sq-AL" altLang="zh-CN" sz="2800"/>
              <a:t>UPDATE borrow</a:t>
            </a:r>
            <a:endParaRPr lang="zh-CN" altLang="zh-CN" sz="2800"/>
          </a:p>
          <a:p>
            <a:r>
              <a:rPr lang="sq-AL" altLang="zh-CN" sz="2800"/>
              <a:t>	SET fine=0</a:t>
            </a:r>
            <a:endParaRPr lang="zh-CN" altLang="zh-CN" sz="2800"/>
          </a:p>
          <a:p>
            <a:r>
              <a:rPr lang="en-US" altLang="zh-CN" sz="2800"/>
              <a:t>	</a:t>
            </a:r>
            <a:r>
              <a:rPr lang="sq-AL" altLang="zh-CN" sz="2800"/>
              <a:t>WHERE 'CP'=</a:t>
            </a:r>
            <a:endParaRPr lang="zh-CN" altLang="zh-CN" sz="2800"/>
          </a:p>
          <a:p>
            <a:r>
              <a:rPr lang="en-US" altLang="zh-CN" sz="2800"/>
              <a:t>		</a:t>
            </a:r>
            <a:r>
              <a:rPr lang="sq-AL" altLang="zh-CN" sz="2800"/>
              <a:t>(SELECT rspecialty	FROM reader</a:t>
            </a:r>
            <a:endParaRPr lang="zh-CN" altLang="zh-CN" sz="2800"/>
          </a:p>
          <a:p>
            <a:r>
              <a:rPr lang="en-US" altLang="zh-CN" sz="2800"/>
              <a:t>			</a:t>
            </a:r>
            <a:r>
              <a:rPr lang="sq-AL" altLang="zh-CN" sz="2800"/>
              <a:t>WHERE reader.rno=borrow.rno);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3124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3125" name="Text Box 6"/>
          <p:cNvSpPr txBox="1">
            <a:spLocks noChangeArrowheads="1"/>
          </p:cNvSpPr>
          <p:nvPr/>
        </p:nvSpPr>
        <p:spPr bwMode="auto">
          <a:xfrm>
            <a:off x="251520" y="1484784"/>
            <a:ext cx="8713788" cy="4770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r>
              <a:rPr lang="sq-AL" altLang="zh-CN" sz="2800"/>
              <a:t>DELETE FROM </a:t>
            </a:r>
            <a:r>
              <a:rPr lang="zh-CN" altLang="zh-CN" sz="2800"/>
              <a:t>表名</a:t>
            </a:r>
            <a:r>
              <a:rPr lang="en-US" altLang="zh-CN" sz="2800"/>
              <a:t>  </a:t>
            </a:r>
            <a:r>
              <a:rPr lang="sq-AL" altLang="zh-CN" sz="2800"/>
              <a:t>[WHERE </a:t>
            </a:r>
            <a:r>
              <a:rPr lang="zh-CN" altLang="zh-CN" sz="2800"/>
              <a:t>条件</a:t>
            </a:r>
            <a:r>
              <a:rPr lang="sq-AL" altLang="zh-CN" sz="2800"/>
              <a:t>]</a:t>
            </a:r>
            <a:endParaRPr lang="en-US" altLang="zh-CN" sz="3200" b="1">
              <a:solidFill>
                <a:srgbClr val="00B0F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1.</a:t>
            </a:r>
            <a:r>
              <a:rPr lang="zh-CN" altLang="en-US" sz="3200" b="1">
                <a:solidFill>
                  <a:srgbClr val="00B0F0"/>
                </a:solidFill>
              </a:rPr>
              <a:t>删除全部数据</a:t>
            </a:r>
            <a:endParaRPr lang="en-US" altLang="zh-CN" sz="3200" b="1">
              <a:solidFill>
                <a:srgbClr val="00B0F0"/>
              </a:solidFill>
            </a:endParaRP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3-114</a:t>
            </a:r>
            <a:r>
              <a:rPr lang="zh-CN" altLang="zh-CN" sz="2800" b="1"/>
              <a:t>】</a:t>
            </a:r>
            <a:r>
              <a:rPr lang="zh-CN" altLang="zh-CN" sz="2800"/>
              <a:t>删除所有借阅记录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DELETE FROM borrow;</a:t>
            </a:r>
            <a:endParaRPr lang="en-US" altLang="zh-CN" sz="2800"/>
          </a:p>
          <a:p>
            <a:r>
              <a:rPr lang="sq-AL" altLang="zh-CN" sz="3200" b="1">
                <a:solidFill>
                  <a:srgbClr val="00B0F0"/>
                </a:solidFill>
              </a:rPr>
              <a:t>2.</a:t>
            </a:r>
            <a:r>
              <a:rPr lang="zh-CN" altLang="zh-CN" sz="3200" b="1">
                <a:solidFill>
                  <a:srgbClr val="00B0F0"/>
                </a:solidFill>
              </a:rPr>
              <a:t>删除指定数据</a:t>
            </a: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3-115</a:t>
            </a:r>
            <a:r>
              <a:rPr lang="zh-CN" altLang="zh-CN" sz="2800" b="1"/>
              <a:t>】</a:t>
            </a:r>
            <a:r>
              <a:rPr lang="zh-CN" altLang="zh-CN" sz="2800"/>
              <a:t>删除</a:t>
            </a:r>
            <a:r>
              <a:rPr lang="sq-AL" altLang="zh-CN" sz="2800"/>
              <a:t>14005</a:t>
            </a:r>
            <a:r>
              <a:rPr lang="zh-CN" altLang="zh-CN" sz="2800"/>
              <a:t>读者的借阅记录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DELETE FROM borrow</a:t>
            </a:r>
            <a:endParaRPr lang="zh-CN" altLang="zh-CN" sz="2800"/>
          </a:p>
          <a:p>
            <a:r>
              <a:rPr lang="sq-AL" altLang="zh-CN" sz="2800"/>
              <a:t>		WHERE rno='14005';</a:t>
            </a:r>
            <a:endParaRPr lang="en-US" altLang="zh-CN" sz="2800"/>
          </a:p>
        </p:txBody>
      </p:sp>
      <p:grpSp>
        <p:nvGrpSpPr>
          <p:cNvPr id="133126" name="Group 5"/>
          <p:cNvGrpSpPr>
            <a:grpSpLocks/>
          </p:cNvGrpSpPr>
          <p:nvPr/>
        </p:nvGrpSpPr>
        <p:grpSpPr bwMode="auto">
          <a:xfrm>
            <a:off x="323528" y="692696"/>
            <a:ext cx="8424863" cy="457200"/>
            <a:chOff x="0" y="0"/>
            <a:chExt cx="862422" cy="313952"/>
          </a:xfrm>
        </p:grpSpPr>
        <p:sp>
          <p:nvSpPr>
            <p:cNvPr id="133128" name="矩形 68"/>
            <p:cNvSpPr>
              <a:spLocks noChangeArrowheads="1"/>
            </p:cNvSpPr>
            <p:nvPr/>
          </p:nvSpPr>
          <p:spPr bwMode="auto">
            <a:xfrm>
              <a:off x="0" y="0"/>
              <a:ext cx="862422" cy="313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3.4.3 </a:t>
              </a:r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删除数据</a:t>
              </a:r>
            </a:p>
          </p:txBody>
        </p:sp>
        <p:sp>
          <p:nvSpPr>
            <p:cNvPr id="133129" name="矩形 69"/>
            <p:cNvSpPr>
              <a:spLocks noChangeArrowheads="1"/>
            </p:cNvSpPr>
            <p:nvPr/>
          </p:nvSpPr>
          <p:spPr bwMode="auto">
            <a:xfrm>
              <a:off x="665139" y="40334"/>
              <a:ext cx="25351" cy="25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solidFill>
                    <a:schemeClr val="bg1"/>
                  </a:solidFill>
                  <a:latin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13"/>
          <p:cNvSpPr>
            <a:spLocks noChangeArrowheads="1"/>
          </p:cNvSpPr>
          <p:nvPr/>
        </p:nvSpPr>
        <p:spPr bwMode="auto">
          <a:xfrm>
            <a:off x="2806700" y="1752600"/>
            <a:ext cx="317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1800">
              <a:latin typeface="Arial" pitchFamily="34" charset="0"/>
            </a:endParaRPr>
          </a:p>
        </p:txBody>
      </p:sp>
      <p:sp>
        <p:nvSpPr>
          <p:cNvPr id="134148" name="Text Box 13"/>
          <p:cNvSpPr>
            <a:spLocks noChangeArrowheads="1"/>
          </p:cNvSpPr>
          <p:nvPr/>
        </p:nvSpPr>
        <p:spPr bwMode="auto">
          <a:xfrm>
            <a:off x="2933700" y="1879600"/>
            <a:ext cx="317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</a:pPr>
            <a:endParaRPr lang="zh-CN" altLang="en-US" sz="1800">
              <a:latin typeface="Arial" pitchFamily="34" charset="0"/>
            </a:endParaRPr>
          </a:p>
        </p:txBody>
      </p:sp>
      <p:sp>
        <p:nvSpPr>
          <p:cNvPr id="134149" name="Text Box 6"/>
          <p:cNvSpPr txBox="1">
            <a:spLocks noChangeArrowheads="1"/>
          </p:cNvSpPr>
          <p:nvPr/>
        </p:nvSpPr>
        <p:spPr bwMode="auto">
          <a:xfrm>
            <a:off x="250825" y="1340768"/>
            <a:ext cx="8713788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文鼎CS行楷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B0F0"/>
                </a:solidFill>
              </a:rPr>
              <a:t>3.</a:t>
            </a:r>
            <a:r>
              <a:rPr lang="zh-CN" altLang="en-US" sz="3200" b="1">
                <a:solidFill>
                  <a:srgbClr val="00B0F0"/>
                </a:solidFill>
              </a:rPr>
              <a:t>带子查询的删除</a:t>
            </a:r>
          </a:p>
          <a:p>
            <a:r>
              <a:rPr lang="zh-CN" altLang="zh-CN" sz="2800" b="1"/>
              <a:t>【例</a:t>
            </a:r>
            <a:r>
              <a:rPr lang="sq-AL" altLang="zh-CN" sz="2800" b="1"/>
              <a:t>3-116</a:t>
            </a:r>
            <a:r>
              <a:rPr lang="zh-CN" altLang="zh-CN" sz="2800" b="1"/>
              <a:t>】</a:t>
            </a:r>
            <a:r>
              <a:rPr lang="zh-CN" altLang="zh-CN" sz="2800"/>
              <a:t>删除计算机专业所有读者的借阅记录</a:t>
            </a:r>
          </a:p>
          <a:p>
            <a:r>
              <a:rPr lang="zh-CN" altLang="zh-CN" sz="2800"/>
              <a:t>解：</a:t>
            </a:r>
          </a:p>
          <a:p>
            <a:r>
              <a:rPr lang="sq-AL" altLang="zh-CN" sz="2800"/>
              <a:t>	DELETE FROM borrow</a:t>
            </a:r>
            <a:endParaRPr lang="zh-CN" altLang="zh-CN" sz="2800"/>
          </a:p>
          <a:p>
            <a:r>
              <a:rPr lang="sq-AL" altLang="zh-CN" sz="2800"/>
              <a:t>		WHERE 'CP'=</a:t>
            </a:r>
            <a:endParaRPr lang="zh-CN" altLang="zh-CN" sz="2800"/>
          </a:p>
          <a:p>
            <a:r>
              <a:rPr lang="en-US" altLang="zh-CN" sz="2800"/>
              <a:t>			</a:t>
            </a:r>
            <a:r>
              <a:rPr lang="sq-AL" altLang="zh-CN" sz="2800"/>
              <a:t>(SELECT rspecialty 	FROM reader</a:t>
            </a:r>
            <a:endParaRPr lang="zh-CN" altLang="zh-CN" sz="2800"/>
          </a:p>
          <a:p>
            <a:r>
              <a:rPr lang="en-US" altLang="zh-CN" sz="2800"/>
              <a:t>				</a:t>
            </a:r>
            <a:r>
              <a:rPr lang="sq-AL" altLang="zh-CN" sz="2800"/>
              <a:t>WHERE reader.rno=borrow.rno);</a:t>
            </a:r>
            <a:endParaRPr lang="en-US" altLang="zh-CN" sz="2800"/>
          </a:p>
        </p:txBody>
      </p:sp>
      <p:sp>
        <p:nvSpPr>
          <p:cNvPr id="134153" name="矩形 69"/>
          <p:cNvSpPr>
            <a:spLocks noChangeArrowheads="1"/>
          </p:cNvSpPr>
          <p:nvPr/>
        </p:nvSpPr>
        <p:spPr bwMode="auto">
          <a:xfrm>
            <a:off x="7037390" y="89535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157255790</TotalTime>
  <Pages>0</Pages>
  <Words>814</Words>
  <Characters>0</Characters>
  <Application>Microsoft Office PowerPoint</Application>
  <DocSecurity>0</DocSecurity>
  <PresentationFormat>全屏显示(4:3)</PresentationFormat>
  <Lines>0</Lines>
  <Paragraphs>255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 Unicode MS</vt:lpstr>
      <vt:lpstr>华文隶书</vt:lpstr>
      <vt:lpstr>宋体</vt:lpstr>
      <vt:lpstr>微软雅黑</vt:lpstr>
      <vt:lpstr>文鼎CS行楷</vt:lpstr>
      <vt:lpstr>Arial</vt:lpstr>
      <vt:lpstr>Arial Black</vt:lpstr>
      <vt:lpstr>Calibri</vt:lpstr>
      <vt:lpstr>Corbel</vt:lpstr>
      <vt:lpstr>Impact</vt:lpstr>
      <vt:lpstr>Times New Roman</vt:lpstr>
      <vt:lpstr>Wingdings</vt:lpstr>
      <vt:lpstr>基础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思考题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creator>Administrator</dc:creator>
  <cp:lastModifiedBy>Microsoft</cp:lastModifiedBy>
  <cp:revision>61</cp:revision>
  <cp:lastPrinted>1899-12-30T00:00:00Z</cp:lastPrinted>
  <dcterms:created xsi:type="dcterms:W3CDTF">2012-05-26T18:23:56Z</dcterms:created>
  <dcterms:modified xsi:type="dcterms:W3CDTF">2016-08-22T09:41:41Z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  <property fmtid="{D5CDD505-2E9C-101B-9397-08002B2CF9AE}" pid="3" name="NXTAG2">
    <vt:lpwstr>000800c40e000000000001024140</vt:lpwstr>
  </property>
</Properties>
</file>