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4"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2E101-81F9-0288-1862-1BBF8986C80B}" v="88" dt="2023-04-12T17:47:06.517"/>
    <p1510:client id="{2937033A-F212-D204-9FF4-7366B12BF8EC}" v="1829" dt="2023-04-12T18:32:32.773"/>
    <p1510:client id="{61A2F7E3-F2ED-7F46-98AF-04E03FF7F446}" v="244" dt="2023-04-12T17:30:48.460"/>
    <p1510:client id="{9BE4A27B-CF50-CD7A-0121-30714E6C5633}" v="30" dt="2023-04-12T17:36:59.025"/>
    <p1510:client id="{B3B685B2-5587-2739-0D9C-5408A1F02681}" v="228" dt="2023-04-12T17:26:15.154"/>
    <p1510:client id="{BD744449-8AE6-F2F9-414A-C91B2160CF35}" v="26" dt="2023-04-12T17:27:23.241"/>
    <p1510:client id="{D240A131-8266-9604-9857-3A712FC67B0B}" v="62" dt="2023-04-12T17:25:04.095"/>
    <p1510:client id="{EE71D9BC-FE1A-54BF-8392-8AE42D24D5A6}" v="409" dt="2023-04-12T18:32:44.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577" autoAdjust="0"/>
  </p:normalViewPr>
  <p:slideViewPr>
    <p:cSldViewPr snapToGrid="0" snapToObjects="1" showGuides="1">
      <p:cViewPr varScale="1">
        <p:scale>
          <a:sx n="24" d="100"/>
          <a:sy n="24" d="100"/>
        </p:scale>
        <p:origin x="2136" y="2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6336" userDrawn="1">
          <p15:clr>
            <a:srgbClr val="FBAE40"/>
          </p15:clr>
        </p15:guide>
        <p15:guide id="3" pos="21312" userDrawn="1">
          <p15:clr>
            <a:srgbClr val="FBAE40"/>
          </p15:clr>
        </p15:guide>
        <p15:guide id="4" pos="20736" userDrawn="1">
          <p15:clr>
            <a:srgbClr val="FBAE40"/>
          </p15:clr>
        </p15:guide>
        <p15:guide id="5" pos="27072" userDrawn="1">
          <p15:clr>
            <a:srgbClr val="FBAE40"/>
          </p15:clr>
        </p15:guide>
        <p15:guide id="6" pos="6912" userDrawn="1">
          <p15:clr>
            <a:srgbClr val="FBAE40"/>
          </p15:clr>
        </p15:guide>
        <p15:guide id="7" pos="576"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1424487920"/>
      </p:ext>
    </p:extLst>
  </p:cSld>
  <p:clrMapOvr>
    <a:masterClrMapping/>
  </p:clrMapOvr>
  <p:extLst>
    <p:ext uri="{DCECCB84-F9BA-43D5-87BE-67443E8EF086}">
      <p15:sldGuideLst xmlns:p15="http://schemas.microsoft.com/office/powerpoint/2012/main">
        <p15:guide id="2" pos="6336">
          <p15:clr>
            <a:srgbClr val="FBAE40"/>
          </p15:clr>
        </p15:guide>
        <p15:guide id="3" pos="21312">
          <p15:clr>
            <a:srgbClr val="FBAE40"/>
          </p15:clr>
        </p15:guide>
        <p15:guide id="4" pos="20736">
          <p15:clr>
            <a:srgbClr val="FBAE40"/>
          </p15:clr>
        </p15:guide>
        <p15:guide id="5" pos="27072">
          <p15:clr>
            <a:srgbClr val="FBAE40"/>
          </p15:clr>
        </p15:guide>
        <p15:guide id="6" pos="6912">
          <p15:clr>
            <a:srgbClr val="FBAE40"/>
          </p15:clr>
        </p15:guide>
        <p15:guide id="7" pos="576">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a:solidFill>
                  <a:schemeClr val="bg1">
                    <a:lumMod val="50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4E3046C4-B321-CE4B-852C-5FF6C2C9C775}"/>
              </a:ext>
            </a:extLst>
          </p:cNvPr>
          <p:cNvGraphicFramePr>
            <a:graphicFrameLocks noGrp="1"/>
          </p:cNvGraphicFramePr>
          <p:nvPr userDrawn="1">
            <p:extLst>
              <p:ext uri="{D42A27DB-BD31-4B8C-83A1-F6EECF244321}">
                <p14:modId xmlns:p14="http://schemas.microsoft.com/office/powerpoint/2010/main" val="156388578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standard screen size (4:3 Ratio) virtual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Virtual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Standard Size</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(4:3 Ratio)</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a:solidFill>
                            <a:srgbClr val="FFC000"/>
                          </a:solidFill>
                          <a:latin typeface="Arial" panose="020B0604020202020204" pitchFamily="34" charset="0"/>
                          <a:cs typeface="Arial" panose="020B0604020202020204" pitchFamily="34" charset="0"/>
                        </a:rPr>
                        <a:t>36 tall x 48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8AB41022-BD52-474B-998F-6FC7EA4C8B7E}"/>
              </a:ext>
            </a:extLst>
          </p:cNvPr>
          <p:cNvGraphicFramePr>
            <a:graphicFrameLocks noGrp="1"/>
          </p:cNvGraphicFramePr>
          <p:nvPr userDrawn="1">
            <p:extLst>
              <p:ext uri="{D42A27DB-BD31-4B8C-83A1-F6EECF244321}">
                <p14:modId xmlns:p14="http://schemas.microsoft.com/office/powerpoint/2010/main" val="1123118552"/>
              </p:ext>
            </p:extLst>
          </p:nvPr>
        </p:nvGraphicFramePr>
        <p:xfrm>
          <a:off x="44635119" y="14098"/>
          <a:ext cx="9490298" cy="32904303"/>
        </p:xfrm>
        <a:graphic>
          <a:graphicData uri="http://schemas.openxmlformats.org/drawingml/2006/table">
            <a:tbl>
              <a:tblPr firstRow="1" bandRow="1">
                <a:tableStyleId>{5C22544A-7EE6-4342-B048-85BDC9FD1C3A}</a:tableStyleId>
              </a:tblPr>
              <a:tblGrid>
                <a:gridCol w="340394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31320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92177">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6588">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387067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58129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63884">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presenting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38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062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D9D9D9"/>
                          </a:solidFill>
                          <a:latin typeface="Arial"/>
                          <a:cs typeface="Arial"/>
                        </a:rPr>
                        <a:t>Join the virtual library of research poster presentations</a:t>
                      </a:r>
                      <a:br>
                        <a:rPr lang="en-US" sz="2400" b="1" noProof="0">
                          <a:solidFill>
                            <a:srgbClr val="D9D9D9"/>
                          </a:solidFill>
                          <a:latin typeface="Arial"/>
                          <a:cs typeface="Arial"/>
                        </a:rPr>
                      </a:br>
                      <a:br>
                        <a:rPr lang="en-US" sz="2400" b="1" noProof="0">
                          <a:solidFill>
                            <a:srgbClr val="D9D9D9"/>
                          </a:solidFill>
                          <a:latin typeface="Arial"/>
                          <a:cs typeface="Arial"/>
                        </a:rPr>
                      </a:br>
                      <a:r>
                        <a:rPr lang="en-US" sz="2400" b="1" noProof="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Full-featured poster showcase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Groups and conferences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D9D9D9"/>
                          </a:solidFill>
                          <a:latin typeface="Arial"/>
                          <a:cs typeface="Arial"/>
                        </a:rPr>
                        <a:t>Published posters can easily be presented at virtual conferences. Perfect solution for organizers of meetings and conferences.</a:t>
                      </a:r>
                      <a:br>
                        <a:rPr lang="en-US" sz="2400" b="1" noProof="0">
                          <a:solidFill>
                            <a:srgbClr val="D9D9D9"/>
                          </a:solidFill>
                          <a:latin typeface="Arial"/>
                          <a:cs typeface="Arial"/>
                        </a:rPr>
                      </a:br>
                      <a:endParaRPr lang="en-US" sz="2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2400" b="1" u="sng" noProof="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2400" b="1" u="sng" noProof="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a:solidFill>
                          <a:srgbClr val="D9D9D9"/>
                        </a:solidFill>
                        <a:latin typeface="Arial"/>
                        <a:cs typeface="Arial"/>
                      </a:endParaRPr>
                    </a:p>
                  </a:txBody>
                  <a:tcPr marL="182880" marT="137160">
                    <a:solidFill>
                      <a:srgbClr val="00206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287327">
                <a:tc gridSpan="3">
                  <a:txBody>
                    <a:bodyPr/>
                    <a:lstStyle/>
                    <a:p>
                      <a:endParaRPr lang="en-US" sz="240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494115">
                <a:tc>
                  <a:txBody>
                    <a:bodyPr/>
                    <a:lstStyle/>
                    <a:p>
                      <a:pPr>
                        <a:lnSpc>
                          <a:spcPts val="2600"/>
                        </a:lnSpc>
                      </a:pPr>
                      <a:r>
                        <a:rPr lang="en-US" sz="2000">
                          <a:solidFill>
                            <a:schemeClr val="bg1">
                              <a:lumMod val="85000"/>
                            </a:schemeClr>
                          </a:solidFill>
                          <a:latin typeface="Arial"/>
                          <a:cs typeface="Arial"/>
                        </a:rPr>
                        <a:t>© 2020</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428198504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02/lol2.10194" TargetMode="External"/><Relationship Id="rId3" Type="http://schemas.openxmlformats.org/officeDocument/2006/relationships/image" Target="../media/image10.jpeg"/><Relationship Id="rId7" Type="http://schemas.openxmlformats.org/officeDocument/2006/relationships/hyperlink" Target="https://doi.org/10.1111/gcb.14580" TargetMode="External"/><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9FB"/>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F4E7DA59-2404-F940-AB16-3000C9D38836}"/>
              </a:ext>
            </a:extLst>
          </p:cNvPr>
          <p:cNvSpPr>
            <a:spLocks noGrp="1"/>
          </p:cNvSpPr>
          <p:nvPr>
            <p:ph type="body" sz="quarter" idx="10"/>
          </p:nvPr>
        </p:nvSpPr>
        <p:spPr>
          <a:xfrm>
            <a:off x="52644" y="4465338"/>
            <a:ext cx="10884022" cy="11483413"/>
          </a:xfrm>
        </p:spPr>
        <p:txBody>
          <a:bodyPr wrap="square" lIns="228589" tIns="228589" rIns="228589" bIns="228589" anchor="t">
            <a:noAutofit/>
          </a:bodyPr>
          <a:lstStyle/>
          <a:p>
            <a:pPr marL="571500" indent="-571500">
              <a:buFont typeface="Calibri" pitchFamily="34" charset="0"/>
              <a:buChar char="-"/>
            </a:pPr>
            <a:r>
              <a:rPr lang="en-US" sz="4800" dirty="0">
                <a:solidFill>
                  <a:schemeClr val="tx1"/>
                </a:solidFill>
                <a:latin typeface="Verdana Pro"/>
                <a:cs typeface="Calibri"/>
              </a:rPr>
              <a:t>Climate change, specifically acid rain, has impacted freshwater ecosystems</a:t>
            </a:r>
          </a:p>
          <a:p>
            <a:pPr marL="571500" indent="-571500">
              <a:buFont typeface="Calibri" pitchFamily="34" charset="0"/>
              <a:buChar char="-"/>
            </a:pPr>
            <a:r>
              <a:rPr lang="en-US" sz="4800" dirty="0">
                <a:solidFill>
                  <a:schemeClr val="tx1"/>
                </a:solidFill>
                <a:latin typeface="Verdana Pro"/>
                <a:cs typeface="Calibri"/>
              </a:rPr>
              <a:t>Acid rain has been a leading cause of drastic changes in New York lakes like Lake Windfall</a:t>
            </a:r>
            <a:endParaRPr lang="en-US" sz="4800">
              <a:solidFill>
                <a:schemeClr val="tx1"/>
              </a:solidFill>
            </a:endParaRPr>
          </a:p>
          <a:p>
            <a:pPr marL="571500" indent="-571500">
              <a:buFont typeface="Calibri" pitchFamily="34" charset="0"/>
              <a:buChar char="-"/>
            </a:pPr>
            <a:r>
              <a:rPr lang="en-US" sz="4800" dirty="0">
                <a:solidFill>
                  <a:schemeClr val="tx1"/>
                </a:solidFill>
                <a:latin typeface="Verdana Pro"/>
                <a:cs typeface="Calibri"/>
              </a:rPr>
              <a:t>Some changes include various animal abundance, pH levels, and phosphorus levels</a:t>
            </a:r>
          </a:p>
          <a:p>
            <a:pPr marL="571500" indent="-571500">
              <a:buFont typeface="Calibri" pitchFamily="34" charset="0"/>
              <a:buChar char="-"/>
            </a:pPr>
            <a:r>
              <a:rPr lang="en-US" sz="4800" dirty="0">
                <a:solidFill>
                  <a:schemeClr val="tx1"/>
                </a:solidFill>
                <a:latin typeface="Verdana Pro"/>
                <a:cs typeface="Calibri"/>
              </a:rPr>
              <a:t>We will focus on the species </a:t>
            </a:r>
            <a:r>
              <a:rPr lang="en-US" sz="4800" i="1" dirty="0" err="1">
                <a:solidFill>
                  <a:schemeClr val="tx1"/>
                </a:solidFill>
                <a:latin typeface="Verdana Pro"/>
                <a:cs typeface="Calibri"/>
              </a:rPr>
              <a:t>holopedium</a:t>
            </a:r>
            <a:r>
              <a:rPr lang="en-US" sz="4800" i="1" dirty="0">
                <a:solidFill>
                  <a:schemeClr val="tx1"/>
                </a:solidFill>
                <a:latin typeface="Verdana Pro"/>
                <a:cs typeface="Calibri"/>
              </a:rPr>
              <a:t> </a:t>
            </a:r>
            <a:r>
              <a:rPr lang="en-US" sz="4800" i="1" dirty="0" err="1">
                <a:solidFill>
                  <a:schemeClr val="tx1"/>
                </a:solidFill>
                <a:latin typeface="Verdana Pro"/>
                <a:cs typeface="Calibri"/>
              </a:rPr>
              <a:t>gibberum</a:t>
            </a:r>
            <a:endParaRPr lang="en-US" sz="4800" dirty="0">
              <a:solidFill>
                <a:schemeClr val="tx1"/>
              </a:solidFill>
              <a:latin typeface="Verdana Pro"/>
              <a:cs typeface="Calibri"/>
            </a:endParaRPr>
          </a:p>
          <a:p>
            <a:pPr marL="571500" indent="-571500">
              <a:buFont typeface="Calibri" pitchFamily="34" charset="0"/>
              <a:buChar char="-"/>
            </a:pPr>
            <a:endParaRPr lang="en-US" sz="4000" dirty="0">
              <a:solidFill>
                <a:schemeClr val="tx1"/>
              </a:solidFill>
              <a:latin typeface="Consolas"/>
              <a:cs typeface="Calibri"/>
            </a:endParaRPr>
          </a:p>
        </p:txBody>
      </p:sp>
      <p:sp>
        <p:nvSpPr>
          <p:cNvPr id="18" name="Text Placeholder 17">
            <a:extLst>
              <a:ext uri="{FF2B5EF4-FFF2-40B4-BE49-F238E27FC236}">
                <a16:creationId xmlns:a16="http://schemas.microsoft.com/office/drawing/2014/main" id="{B7FDE71C-B466-2241-8074-F003B01B4F9F}"/>
              </a:ext>
            </a:extLst>
          </p:cNvPr>
          <p:cNvSpPr>
            <a:spLocks noGrp="1"/>
          </p:cNvSpPr>
          <p:nvPr>
            <p:ph type="body" sz="quarter" idx="11"/>
          </p:nvPr>
        </p:nvSpPr>
        <p:spPr>
          <a:xfrm>
            <a:off x="922655" y="3096532"/>
            <a:ext cx="9144000" cy="800211"/>
          </a:xfrm>
        </p:spPr>
        <p:txBody>
          <a:bodyPr/>
          <a:lstStyle/>
          <a:p>
            <a:pPr algn="ctr"/>
            <a:r>
              <a:rPr lang="en-US" sz="6000" b="0" dirty="0">
                <a:latin typeface="Verdana Pro"/>
              </a:rPr>
              <a:t>INTRODUCTION</a:t>
            </a:r>
          </a:p>
        </p:txBody>
      </p:sp>
      <p:sp>
        <p:nvSpPr>
          <p:cNvPr id="20" name="Text Placeholder 19">
            <a:extLst>
              <a:ext uri="{FF2B5EF4-FFF2-40B4-BE49-F238E27FC236}">
                <a16:creationId xmlns:a16="http://schemas.microsoft.com/office/drawing/2014/main" id="{8CEC88B4-601E-5648-AABB-A5549E013645}"/>
              </a:ext>
            </a:extLst>
          </p:cNvPr>
          <p:cNvSpPr>
            <a:spLocks noGrp="1"/>
          </p:cNvSpPr>
          <p:nvPr>
            <p:ph type="body" sz="quarter" idx="27"/>
          </p:nvPr>
        </p:nvSpPr>
        <p:spPr>
          <a:xfrm>
            <a:off x="922655" y="17022085"/>
            <a:ext cx="9144000" cy="800211"/>
          </a:xfrm>
        </p:spPr>
        <p:txBody>
          <a:bodyPr/>
          <a:lstStyle/>
          <a:p>
            <a:pPr algn="ctr"/>
            <a:r>
              <a:rPr lang="en-US" sz="6000" b="0" dirty="0">
                <a:latin typeface="Verdana Pro"/>
              </a:rPr>
              <a:t>METHODS</a:t>
            </a:r>
            <a:endParaRPr lang="en-US" sz="6000" b="0">
              <a:latin typeface="Verdana Pro"/>
              <a:cs typeface="Calibri"/>
            </a:endParaRPr>
          </a:p>
        </p:txBody>
      </p:sp>
      <p:sp>
        <p:nvSpPr>
          <p:cNvPr id="22" name="Text Placeholder 21">
            <a:extLst>
              <a:ext uri="{FF2B5EF4-FFF2-40B4-BE49-F238E27FC236}">
                <a16:creationId xmlns:a16="http://schemas.microsoft.com/office/drawing/2014/main" id="{FB3537EB-7133-E049-ABB3-6DDC8A47B65B}"/>
              </a:ext>
            </a:extLst>
          </p:cNvPr>
          <p:cNvSpPr>
            <a:spLocks noGrp="1"/>
          </p:cNvSpPr>
          <p:nvPr>
            <p:ph type="body" sz="quarter" idx="29"/>
          </p:nvPr>
        </p:nvSpPr>
        <p:spPr>
          <a:xfrm>
            <a:off x="33814543" y="15049647"/>
            <a:ext cx="9144000" cy="1107988"/>
          </a:xfrm>
        </p:spPr>
        <p:txBody>
          <a:bodyPr/>
          <a:lstStyle/>
          <a:p>
            <a:pPr algn="ctr"/>
            <a:r>
              <a:rPr lang="en-US" sz="6000" b="0" dirty="0">
                <a:latin typeface="Verdana Pro"/>
              </a:rPr>
              <a:t>ANALYSIS</a:t>
            </a:r>
            <a:endParaRPr lang="en-US" dirty="0"/>
          </a:p>
        </p:txBody>
      </p:sp>
      <p:sp>
        <p:nvSpPr>
          <p:cNvPr id="3" name="Text Placeholder 2">
            <a:extLst>
              <a:ext uri="{FF2B5EF4-FFF2-40B4-BE49-F238E27FC236}">
                <a16:creationId xmlns:a16="http://schemas.microsoft.com/office/drawing/2014/main" id="{99FDCBAC-788A-67AC-9DE7-B4A313BC93E0}"/>
              </a:ext>
            </a:extLst>
          </p:cNvPr>
          <p:cNvSpPr>
            <a:spLocks noGrp="1"/>
          </p:cNvSpPr>
          <p:nvPr>
            <p:ph type="body" sz="quarter" idx="156"/>
          </p:nvPr>
        </p:nvSpPr>
        <p:spPr>
          <a:xfrm>
            <a:off x="13219093" y="665263"/>
            <a:ext cx="17560844" cy="2840372"/>
          </a:xfrm>
        </p:spPr>
        <p:txBody>
          <a:bodyPr lIns="91440" tIns="45720" rIns="91440" bIns="45720" anchor="t" anchorCtr="0">
            <a:noAutofit/>
          </a:bodyPr>
          <a:lstStyle/>
          <a:p>
            <a:pPr algn="ctr"/>
            <a:r>
              <a:rPr lang="en-US" sz="9600" b="0" i="1" dirty="0">
                <a:solidFill>
                  <a:schemeClr val="bg1"/>
                </a:solidFill>
                <a:latin typeface="Verdana Pro"/>
                <a:ea typeface="+mj-lt"/>
                <a:cs typeface="+mj-lt"/>
              </a:rPr>
              <a:t>The Effects of Acid Rain in Lake Windfall</a:t>
            </a:r>
            <a:endParaRPr lang="en-US" sz="9600" b="0" i="1">
              <a:solidFill>
                <a:schemeClr val="bg1"/>
              </a:solidFill>
              <a:latin typeface="Verdana Pro"/>
              <a:cs typeface="Calibri"/>
            </a:endParaRPr>
          </a:p>
          <a:p>
            <a:endParaRPr lang="en-US" sz="9600" dirty="0">
              <a:latin typeface="Verdana Pro"/>
              <a:cs typeface="Calibri"/>
            </a:endParaRPr>
          </a:p>
        </p:txBody>
      </p:sp>
      <p:sp>
        <p:nvSpPr>
          <p:cNvPr id="4" name="Text Placeholder 3">
            <a:extLst>
              <a:ext uri="{FF2B5EF4-FFF2-40B4-BE49-F238E27FC236}">
                <a16:creationId xmlns:a16="http://schemas.microsoft.com/office/drawing/2014/main" id="{44BA351F-F18A-EB5A-B7AB-4F1710C3496D}"/>
              </a:ext>
            </a:extLst>
          </p:cNvPr>
          <p:cNvSpPr>
            <a:spLocks noGrp="1"/>
          </p:cNvSpPr>
          <p:nvPr>
            <p:ph type="body" sz="quarter" idx="154"/>
          </p:nvPr>
        </p:nvSpPr>
        <p:spPr>
          <a:xfrm>
            <a:off x="11334566" y="13598718"/>
            <a:ext cx="21238621" cy="2123658"/>
          </a:xfrm>
        </p:spPr>
        <p:txBody>
          <a:bodyPr wrap="square" lIns="91440" tIns="45720" rIns="91440" bIns="45720" anchor="t" anchorCtr="0">
            <a:spAutoFit/>
          </a:bodyPr>
          <a:lstStyle/>
          <a:p>
            <a:pPr algn="ctr"/>
            <a:r>
              <a:rPr lang="en-US" sz="6600" b="0" dirty="0">
                <a:latin typeface="Verdana Pro"/>
                <a:cs typeface="Calibri"/>
              </a:rPr>
              <a:t>The abundance of </a:t>
            </a:r>
            <a:r>
              <a:rPr lang="en-US" sz="6600" b="0" i="1" dirty="0" err="1">
                <a:latin typeface="Verdana Pro"/>
                <a:cs typeface="Calibri"/>
              </a:rPr>
              <a:t>holopedium</a:t>
            </a:r>
            <a:r>
              <a:rPr lang="en-US" sz="6600" b="0" i="1" dirty="0">
                <a:latin typeface="Verdana Pro"/>
                <a:cs typeface="Calibri"/>
              </a:rPr>
              <a:t> </a:t>
            </a:r>
            <a:r>
              <a:rPr lang="en-US" sz="6600" b="0" i="1" dirty="0" err="1">
                <a:latin typeface="Verdana Pro"/>
                <a:cs typeface="Calibri"/>
              </a:rPr>
              <a:t>gibberum</a:t>
            </a:r>
            <a:r>
              <a:rPr lang="en-US" sz="6600" b="0" i="1" dirty="0">
                <a:latin typeface="Verdana Pro"/>
                <a:cs typeface="Calibri"/>
              </a:rPr>
              <a:t> </a:t>
            </a:r>
            <a:r>
              <a:rPr lang="en-US" sz="6600" b="0" dirty="0">
                <a:latin typeface="Verdana Pro"/>
                <a:cs typeface="Calibri"/>
              </a:rPr>
              <a:t>decreased as pH levels increased</a:t>
            </a:r>
            <a:endParaRPr lang="en-US" sz="6600" b="0" dirty="0">
              <a:latin typeface="Verdana Pro"/>
            </a:endParaRPr>
          </a:p>
        </p:txBody>
      </p:sp>
      <p:pic>
        <p:nvPicPr>
          <p:cNvPr id="3074" name="Picture 2">
            <a:extLst>
              <a:ext uri="{FF2B5EF4-FFF2-40B4-BE49-F238E27FC236}">
                <a16:creationId xmlns:a16="http://schemas.microsoft.com/office/drawing/2014/main" id="{EFFD2F5B-3EFA-0F77-54AC-E07BFEC3E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1861" y="5673826"/>
            <a:ext cx="11598887" cy="73418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hart, scatter chart&#10;&#10;Description automatically generated">
            <a:extLst>
              <a:ext uri="{FF2B5EF4-FFF2-40B4-BE49-F238E27FC236}">
                <a16:creationId xmlns:a16="http://schemas.microsoft.com/office/drawing/2014/main" id="{C685A27E-5F3D-F2F9-DDBB-5E58EB494654}"/>
              </a:ext>
            </a:extLst>
          </p:cNvPr>
          <p:cNvPicPr>
            <a:picLocks noChangeAspect="1"/>
          </p:cNvPicPr>
          <p:nvPr/>
        </p:nvPicPr>
        <p:blipFill>
          <a:blip r:embed="rId3"/>
          <a:stretch>
            <a:fillRect/>
          </a:stretch>
        </p:blipFill>
        <p:spPr>
          <a:xfrm>
            <a:off x="23807556" y="5656322"/>
            <a:ext cx="8134170" cy="7344312"/>
          </a:xfrm>
          <a:prstGeom prst="rect">
            <a:avLst/>
          </a:prstGeom>
        </p:spPr>
      </p:pic>
      <p:pic>
        <p:nvPicPr>
          <p:cNvPr id="2" name="Picture 4" descr="Chart&#10;&#10;Description automatically generated">
            <a:extLst>
              <a:ext uri="{FF2B5EF4-FFF2-40B4-BE49-F238E27FC236}">
                <a16:creationId xmlns:a16="http://schemas.microsoft.com/office/drawing/2014/main" id="{B8805D54-649D-0C5C-F9A3-FFE70502436C}"/>
              </a:ext>
            </a:extLst>
          </p:cNvPr>
          <p:cNvPicPr>
            <a:picLocks noChangeAspect="1"/>
          </p:cNvPicPr>
          <p:nvPr/>
        </p:nvPicPr>
        <p:blipFill>
          <a:blip r:embed="rId4"/>
          <a:stretch>
            <a:fillRect/>
          </a:stretch>
        </p:blipFill>
        <p:spPr>
          <a:xfrm>
            <a:off x="11492261" y="18504032"/>
            <a:ext cx="11819979" cy="7384617"/>
          </a:xfrm>
          <a:prstGeom prst="rect">
            <a:avLst/>
          </a:prstGeom>
        </p:spPr>
      </p:pic>
      <p:pic>
        <p:nvPicPr>
          <p:cNvPr id="5" name="Picture 5">
            <a:extLst>
              <a:ext uri="{FF2B5EF4-FFF2-40B4-BE49-F238E27FC236}">
                <a16:creationId xmlns:a16="http://schemas.microsoft.com/office/drawing/2014/main" id="{25E055A3-DFB3-7F6B-F0B9-EC7B09DFDAC0}"/>
              </a:ext>
            </a:extLst>
          </p:cNvPr>
          <p:cNvPicPr>
            <a:picLocks noChangeAspect="1"/>
          </p:cNvPicPr>
          <p:nvPr/>
        </p:nvPicPr>
        <p:blipFill>
          <a:blip r:embed="rId5"/>
          <a:stretch>
            <a:fillRect/>
          </a:stretch>
        </p:blipFill>
        <p:spPr>
          <a:xfrm>
            <a:off x="23755717" y="18511673"/>
            <a:ext cx="8357266" cy="7395389"/>
          </a:xfrm>
          <a:prstGeom prst="rect">
            <a:avLst/>
          </a:prstGeom>
        </p:spPr>
      </p:pic>
      <p:sp>
        <p:nvSpPr>
          <p:cNvPr id="11" name="Text Placeholder 3">
            <a:extLst>
              <a:ext uri="{FF2B5EF4-FFF2-40B4-BE49-F238E27FC236}">
                <a16:creationId xmlns:a16="http://schemas.microsoft.com/office/drawing/2014/main" id="{C5DE36D7-3A42-26C4-11B7-A14C02F4F5AB}"/>
              </a:ext>
            </a:extLst>
          </p:cNvPr>
          <p:cNvSpPr txBox="1">
            <a:spLocks/>
          </p:cNvSpPr>
          <p:nvPr/>
        </p:nvSpPr>
        <p:spPr>
          <a:xfrm>
            <a:off x="11488474" y="26618044"/>
            <a:ext cx="11810536" cy="3139321"/>
          </a:xfrm>
          <a:prstGeom prst="rect">
            <a:avLst/>
          </a:prstGeom>
        </p:spPr>
        <p:txBody>
          <a:bodyPr wrap="square" lIns="91440" tIns="45720" rIns="91440" bIns="45720" anchor="t" anchorCtr="0">
            <a:spAutoFit/>
          </a:bodyPr>
          <a:lstStyle>
            <a:lvl1pPr marL="0" indent="0" algn="l" defTabSz="4388900" rtl="0" eaLnBrk="1" latinLnBrk="0" hangingPunct="1">
              <a:spcBef>
                <a:spcPct val="20000"/>
              </a:spcBef>
              <a:buFontTx/>
              <a:buNone/>
              <a:defRPr sz="16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6600" b="0" i="1" dirty="0" err="1">
                <a:latin typeface="Verdana Pro"/>
                <a:cs typeface="Calibri"/>
              </a:rPr>
              <a:t>Holopedium</a:t>
            </a:r>
            <a:r>
              <a:rPr lang="en-US" sz="6600" b="0" i="1" dirty="0">
                <a:latin typeface="Verdana Pro"/>
                <a:cs typeface="Calibri"/>
              </a:rPr>
              <a:t> </a:t>
            </a:r>
            <a:r>
              <a:rPr lang="en-US" sz="6600" b="0" i="1" dirty="0" err="1">
                <a:latin typeface="Verdana Pro"/>
                <a:cs typeface="Calibri"/>
              </a:rPr>
              <a:t>gibberum</a:t>
            </a:r>
            <a:r>
              <a:rPr lang="en-US" sz="6600" b="0" i="1" dirty="0">
                <a:latin typeface="Verdana Pro"/>
                <a:cs typeface="Calibri"/>
              </a:rPr>
              <a:t> </a:t>
            </a:r>
            <a:r>
              <a:rPr lang="en-US" sz="6600" b="0" dirty="0">
                <a:latin typeface="Verdana Pro"/>
                <a:cs typeface="Calibri"/>
              </a:rPr>
              <a:t>abundance in 1994 vs. 2006</a:t>
            </a:r>
            <a:endParaRPr lang="en-US" sz="6600" b="0" i="1" dirty="0">
              <a:latin typeface="Verdana Pro"/>
              <a:cs typeface="Calibri"/>
            </a:endParaRPr>
          </a:p>
        </p:txBody>
      </p:sp>
      <p:sp>
        <p:nvSpPr>
          <p:cNvPr id="12" name="Text Placeholder 16">
            <a:extLst>
              <a:ext uri="{FF2B5EF4-FFF2-40B4-BE49-F238E27FC236}">
                <a16:creationId xmlns:a16="http://schemas.microsoft.com/office/drawing/2014/main" id="{C3875F4F-99C5-AF07-F1FA-7A1D1A0A9CFE}"/>
              </a:ext>
            </a:extLst>
          </p:cNvPr>
          <p:cNvSpPr txBox="1">
            <a:spLocks/>
          </p:cNvSpPr>
          <p:nvPr/>
        </p:nvSpPr>
        <p:spPr>
          <a:xfrm>
            <a:off x="30161" y="17941799"/>
            <a:ext cx="10919532" cy="10480809"/>
          </a:xfrm>
          <a:prstGeom prst="rect">
            <a:avLst/>
          </a:prstGeom>
        </p:spPr>
        <p:txBody>
          <a:bodyPr wrap="square" lIns="228589" tIns="228589" rIns="228589" bIns="228589" anchor="t">
            <a:noAutofit/>
          </a:bodyPr>
          <a:lstStyle>
            <a:lvl1pPr marL="0" indent="0" algn="l" defTabSz="438890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Calibri" pitchFamily="34" charset="0"/>
              <a:buChar char="-"/>
            </a:pPr>
            <a:r>
              <a:rPr lang="en-US" sz="4800" dirty="0">
                <a:solidFill>
                  <a:schemeClr val="tx1"/>
                </a:solidFill>
                <a:latin typeface="Verdana Pro"/>
                <a:cs typeface="Calibri"/>
              </a:rPr>
              <a:t>We used R Studio to filter out the information we wanted to study</a:t>
            </a:r>
          </a:p>
          <a:p>
            <a:pPr marL="571500" indent="-571500">
              <a:buFont typeface="Calibri" pitchFamily="34" charset="0"/>
              <a:buChar char="-"/>
            </a:pPr>
            <a:r>
              <a:rPr lang="en-US" sz="4800" dirty="0">
                <a:solidFill>
                  <a:schemeClr val="tx1"/>
                </a:solidFill>
                <a:latin typeface="Verdana Pro"/>
                <a:cs typeface="Calibri"/>
              </a:rPr>
              <a:t>We filtered out all the data except the data that was about lake windfall</a:t>
            </a:r>
          </a:p>
          <a:p>
            <a:pPr marL="571500" indent="-571500">
              <a:buFont typeface="Calibri" pitchFamily="34" charset="0"/>
              <a:buChar char="-"/>
            </a:pPr>
            <a:r>
              <a:rPr lang="en-US" sz="4800" dirty="0">
                <a:solidFill>
                  <a:schemeClr val="tx1"/>
                </a:solidFill>
                <a:latin typeface="Verdana Pro"/>
                <a:cs typeface="Calibri"/>
              </a:rPr>
              <a:t>Then we filtered out all the month besides the summer months. Ex: June, July, and August</a:t>
            </a:r>
          </a:p>
          <a:p>
            <a:pPr marL="571500" indent="-571500">
              <a:buFont typeface="Calibri" pitchFamily="34" charset="0"/>
              <a:buChar char="-"/>
            </a:pPr>
            <a:r>
              <a:rPr lang="en-US" sz="4800" dirty="0">
                <a:solidFill>
                  <a:schemeClr val="tx1"/>
                </a:solidFill>
                <a:latin typeface="Verdana Pro"/>
                <a:cs typeface="Calibri"/>
              </a:rPr>
              <a:t>Finally, we made graphs using the </a:t>
            </a:r>
            <a:r>
              <a:rPr lang="en-US" sz="4800" dirty="0" err="1">
                <a:solidFill>
                  <a:schemeClr val="tx1"/>
                </a:solidFill>
                <a:latin typeface="Verdana Pro"/>
                <a:cs typeface="Calibri"/>
              </a:rPr>
              <a:t>ggplot</a:t>
            </a:r>
            <a:r>
              <a:rPr lang="en-US" sz="4800" dirty="0">
                <a:solidFill>
                  <a:schemeClr val="tx1"/>
                </a:solidFill>
                <a:latin typeface="Verdana Pro"/>
                <a:cs typeface="Calibri"/>
              </a:rPr>
              <a:t> library to track the changes in the data we wanted to study</a:t>
            </a:r>
          </a:p>
          <a:p>
            <a:pPr marL="571500" indent="-571500">
              <a:buFont typeface="Calibri" pitchFamily="34" charset="0"/>
              <a:buChar char="-"/>
            </a:pPr>
            <a:endParaRPr lang="en-US" sz="4400" dirty="0">
              <a:solidFill>
                <a:schemeClr val="tx1"/>
              </a:solidFill>
              <a:latin typeface="Verdana Pro"/>
              <a:cs typeface="Calibri"/>
            </a:endParaRPr>
          </a:p>
        </p:txBody>
      </p:sp>
      <p:sp>
        <p:nvSpPr>
          <p:cNvPr id="13" name="Text Placeholder 3">
            <a:extLst>
              <a:ext uri="{FF2B5EF4-FFF2-40B4-BE49-F238E27FC236}">
                <a16:creationId xmlns:a16="http://schemas.microsoft.com/office/drawing/2014/main" id="{04DA34B5-A45C-335C-49CF-F289887F74C8}"/>
              </a:ext>
            </a:extLst>
          </p:cNvPr>
          <p:cNvSpPr txBox="1">
            <a:spLocks/>
          </p:cNvSpPr>
          <p:nvPr/>
        </p:nvSpPr>
        <p:spPr>
          <a:xfrm>
            <a:off x="23761434" y="26624074"/>
            <a:ext cx="7993139" cy="2123658"/>
          </a:xfrm>
          <a:prstGeom prst="rect">
            <a:avLst/>
          </a:prstGeom>
        </p:spPr>
        <p:txBody>
          <a:bodyPr wrap="square" lIns="91440" tIns="45720" rIns="91440" bIns="45720" anchor="t" anchorCtr="0">
            <a:spAutoFit/>
          </a:bodyPr>
          <a:lstStyle>
            <a:lvl1pPr marL="0" indent="0" algn="l" defTabSz="4388900" rtl="0" eaLnBrk="1" latinLnBrk="0" hangingPunct="1">
              <a:spcBef>
                <a:spcPct val="20000"/>
              </a:spcBef>
              <a:buFontTx/>
              <a:buNone/>
              <a:defRPr sz="16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6600" b="0" dirty="0">
                <a:latin typeface="Verdana Pro"/>
                <a:cs typeface="Calibri"/>
              </a:rPr>
              <a:t>pH levels</a:t>
            </a:r>
            <a:r>
              <a:rPr lang="en-US" sz="6600" b="0" i="1" dirty="0">
                <a:latin typeface="Verdana Pro"/>
                <a:cs typeface="Calibri"/>
              </a:rPr>
              <a:t> </a:t>
            </a:r>
            <a:r>
              <a:rPr lang="en-US" sz="6600" b="0" dirty="0">
                <a:latin typeface="Verdana Pro"/>
                <a:cs typeface="Calibri"/>
              </a:rPr>
              <a:t>in 1994 vs. 2006</a:t>
            </a:r>
            <a:endParaRPr lang="en-US" sz="6600" b="0" i="1" dirty="0">
              <a:latin typeface="Verdana Pro"/>
              <a:cs typeface="Calibri"/>
            </a:endParaRPr>
          </a:p>
        </p:txBody>
      </p:sp>
      <p:pic>
        <p:nvPicPr>
          <p:cNvPr id="14" name="Picture 14" descr="Chart, scatter chart&#10;&#10;Description automatically generated">
            <a:extLst>
              <a:ext uri="{FF2B5EF4-FFF2-40B4-BE49-F238E27FC236}">
                <a16:creationId xmlns:a16="http://schemas.microsoft.com/office/drawing/2014/main" id="{D01CFDC2-0470-7B4B-72C9-97A42A647B6F}"/>
              </a:ext>
            </a:extLst>
          </p:cNvPr>
          <p:cNvPicPr>
            <a:picLocks noChangeAspect="1"/>
          </p:cNvPicPr>
          <p:nvPr/>
        </p:nvPicPr>
        <p:blipFill>
          <a:blip r:embed="rId6"/>
          <a:stretch>
            <a:fillRect/>
          </a:stretch>
        </p:blipFill>
        <p:spPr>
          <a:xfrm>
            <a:off x="32978954" y="3089872"/>
            <a:ext cx="10781678" cy="5526432"/>
          </a:xfrm>
          <a:prstGeom prst="rect">
            <a:avLst/>
          </a:prstGeom>
        </p:spPr>
      </p:pic>
      <p:sp>
        <p:nvSpPr>
          <p:cNvPr id="25" name="TextBox 24">
            <a:extLst>
              <a:ext uri="{FF2B5EF4-FFF2-40B4-BE49-F238E27FC236}">
                <a16:creationId xmlns:a16="http://schemas.microsoft.com/office/drawing/2014/main" id="{85A7724B-330D-9E87-D50D-7D60F6785BBA}"/>
              </a:ext>
            </a:extLst>
          </p:cNvPr>
          <p:cNvSpPr txBox="1"/>
          <p:nvPr/>
        </p:nvSpPr>
        <p:spPr>
          <a:xfrm>
            <a:off x="36518799" y="1835372"/>
            <a:ext cx="37374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u="sng" dirty="0">
                <a:solidFill>
                  <a:srgbClr val="DF5327"/>
                </a:solidFill>
                <a:latin typeface="Verdana Pro"/>
                <a:cs typeface="Times New Roman"/>
              </a:rPr>
              <a:t>RESULTS</a:t>
            </a:r>
            <a:endParaRPr lang="en-US" sz="6000" u="sng">
              <a:latin typeface="Verdana Pro"/>
              <a:cs typeface="Calibri"/>
            </a:endParaRPr>
          </a:p>
        </p:txBody>
      </p:sp>
      <p:sp>
        <p:nvSpPr>
          <p:cNvPr id="29" name="Text Placeholder 16">
            <a:extLst>
              <a:ext uri="{FF2B5EF4-FFF2-40B4-BE49-F238E27FC236}">
                <a16:creationId xmlns:a16="http://schemas.microsoft.com/office/drawing/2014/main" id="{828EC36D-BA0A-D862-48E7-3ED036AFDD87}"/>
              </a:ext>
            </a:extLst>
          </p:cNvPr>
          <p:cNvSpPr txBox="1">
            <a:spLocks/>
          </p:cNvSpPr>
          <p:nvPr/>
        </p:nvSpPr>
        <p:spPr>
          <a:xfrm>
            <a:off x="32910380" y="8613039"/>
            <a:ext cx="10901776" cy="5231531"/>
          </a:xfrm>
          <a:prstGeom prst="rect">
            <a:avLst/>
          </a:prstGeom>
        </p:spPr>
        <p:txBody>
          <a:bodyPr wrap="square" lIns="228589" tIns="228589" rIns="228589" bIns="228589" anchor="t">
            <a:noAutofit/>
          </a:bodyPr>
          <a:lstStyle>
            <a:lvl1pPr marL="0" indent="0" algn="l" defTabSz="438890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Calibri" pitchFamily="34" charset="0"/>
              <a:buChar char="-"/>
            </a:pPr>
            <a:r>
              <a:rPr lang="en-US" sz="4800" i="1" dirty="0" err="1">
                <a:solidFill>
                  <a:schemeClr val="tx1"/>
                </a:solidFill>
                <a:latin typeface="Verdana Pro"/>
                <a:cs typeface="Calibri"/>
              </a:rPr>
              <a:t>Holopedium</a:t>
            </a:r>
            <a:r>
              <a:rPr lang="en-US" sz="4800" i="1" dirty="0">
                <a:solidFill>
                  <a:schemeClr val="tx1"/>
                </a:solidFill>
                <a:latin typeface="Verdana Pro"/>
                <a:cs typeface="Calibri"/>
              </a:rPr>
              <a:t> </a:t>
            </a:r>
            <a:r>
              <a:rPr lang="en-US" sz="4800" i="1" dirty="0" err="1">
                <a:solidFill>
                  <a:schemeClr val="tx1"/>
                </a:solidFill>
                <a:latin typeface="Verdana Pro"/>
                <a:cs typeface="Calibri"/>
              </a:rPr>
              <a:t>gibberum</a:t>
            </a:r>
            <a:r>
              <a:rPr lang="en-US" sz="4800" i="1" dirty="0">
                <a:solidFill>
                  <a:schemeClr val="tx1"/>
                </a:solidFill>
                <a:latin typeface="Verdana Pro"/>
                <a:cs typeface="Calibri"/>
              </a:rPr>
              <a:t> </a:t>
            </a:r>
            <a:r>
              <a:rPr lang="en-US" sz="4800" dirty="0">
                <a:solidFill>
                  <a:schemeClr val="tx1"/>
                </a:solidFill>
                <a:latin typeface="Verdana Pro"/>
                <a:cs typeface="Calibri"/>
              </a:rPr>
              <a:t>abundance in Lake Windfall decreased</a:t>
            </a:r>
          </a:p>
          <a:p>
            <a:pPr marL="571500" indent="-571500">
              <a:buFont typeface="Calibri" pitchFamily="34" charset="0"/>
              <a:buChar char="-"/>
            </a:pPr>
            <a:r>
              <a:rPr lang="en-US" sz="4800" dirty="0">
                <a:solidFill>
                  <a:schemeClr val="tx1"/>
                </a:solidFill>
                <a:latin typeface="Verdana Pro"/>
                <a:cs typeface="Calibri"/>
              </a:rPr>
              <a:t>pH levels in Lake Windfall increased</a:t>
            </a:r>
          </a:p>
          <a:p>
            <a:pPr marL="571500" indent="-571500">
              <a:buFont typeface="Calibri" pitchFamily="34" charset="0"/>
              <a:buChar char="-"/>
            </a:pPr>
            <a:r>
              <a:rPr lang="en-US" sz="4800" dirty="0">
                <a:solidFill>
                  <a:schemeClr val="tx1"/>
                </a:solidFill>
                <a:latin typeface="Verdana Pro"/>
                <a:cs typeface="Calibri"/>
              </a:rPr>
              <a:t>Levels of phosphorus in Lake Windfall decreased</a:t>
            </a:r>
          </a:p>
          <a:p>
            <a:pPr marL="571500" indent="-571500">
              <a:buFont typeface="Calibri" pitchFamily="34" charset="0"/>
              <a:buChar char="-"/>
            </a:pPr>
            <a:endParaRPr lang="en-US" sz="4000" dirty="0">
              <a:solidFill>
                <a:schemeClr val="tx1"/>
              </a:solidFill>
              <a:latin typeface="Consolas"/>
              <a:cs typeface="Calibri"/>
            </a:endParaRPr>
          </a:p>
        </p:txBody>
      </p:sp>
      <p:sp>
        <p:nvSpPr>
          <p:cNvPr id="32" name="Text Placeholder 16">
            <a:extLst>
              <a:ext uri="{FF2B5EF4-FFF2-40B4-BE49-F238E27FC236}">
                <a16:creationId xmlns:a16="http://schemas.microsoft.com/office/drawing/2014/main" id="{AB49C804-D38D-A895-5E35-D4F8AEFBDE2C}"/>
              </a:ext>
            </a:extLst>
          </p:cNvPr>
          <p:cNvSpPr txBox="1">
            <a:spLocks/>
          </p:cNvSpPr>
          <p:nvPr/>
        </p:nvSpPr>
        <p:spPr>
          <a:xfrm>
            <a:off x="32874870" y="16177315"/>
            <a:ext cx="10919531" cy="7237884"/>
          </a:xfrm>
          <a:prstGeom prst="rect">
            <a:avLst/>
          </a:prstGeom>
        </p:spPr>
        <p:txBody>
          <a:bodyPr wrap="square" lIns="228589" tIns="228589" rIns="228589" bIns="228589" anchor="t">
            <a:noAutofit/>
          </a:bodyPr>
          <a:lstStyle>
            <a:lvl1pPr marL="0" indent="0" algn="l" defTabSz="438890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71500" indent="-571500">
              <a:buFont typeface="Calibri" pitchFamily="34" charset="0"/>
              <a:buChar char="-"/>
            </a:pPr>
            <a:r>
              <a:rPr lang="en-US" sz="4800" i="1" dirty="0" err="1">
                <a:solidFill>
                  <a:schemeClr val="tx1"/>
                </a:solidFill>
                <a:latin typeface="Verdana Pro"/>
                <a:cs typeface="Calibri"/>
              </a:rPr>
              <a:t>Holopedium</a:t>
            </a:r>
            <a:r>
              <a:rPr lang="en-US" sz="4800" i="1" dirty="0">
                <a:solidFill>
                  <a:schemeClr val="tx1"/>
                </a:solidFill>
                <a:latin typeface="Verdana Pro"/>
                <a:cs typeface="Calibri"/>
              </a:rPr>
              <a:t> </a:t>
            </a:r>
            <a:r>
              <a:rPr lang="en-US" sz="4800" i="1" dirty="0" err="1">
                <a:solidFill>
                  <a:schemeClr val="tx1"/>
                </a:solidFill>
                <a:latin typeface="Verdana Pro"/>
                <a:cs typeface="Calibri"/>
              </a:rPr>
              <a:t>gibberum</a:t>
            </a:r>
            <a:r>
              <a:rPr lang="en-US" sz="4800" i="1" dirty="0">
                <a:solidFill>
                  <a:schemeClr val="tx1"/>
                </a:solidFill>
                <a:latin typeface="Verdana Pro"/>
                <a:cs typeface="Calibri"/>
              </a:rPr>
              <a:t> </a:t>
            </a:r>
            <a:r>
              <a:rPr lang="en-US" sz="4800" dirty="0">
                <a:solidFill>
                  <a:schemeClr val="tx1"/>
                </a:solidFill>
                <a:latin typeface="Verdana Pro"/>
                <a:cs typeface="Calibri"/>
              </a:rPr>
              <a:t>experienced a significant decline in population</a:t>
            </a:r>
          </a:p>
          <a:p>
            <a:pPr marL="571500" indent="-571500">
              <a:buFont typeface="Calibri" pitchFamily="34" charset="0"/>
              <a:buChar char="-"/>
            </a:pPr>
            <a:r>
              <a:rPr lang="en-US" sz="4800" dirty="0">
                <a:solidFill>
                  <a:schemeClr val="tx1"/>
                </a:solidFill>
                <a:latin typeface="Verdana Pro"/>
                <a:cs typeface="Calibri"/>
              </a:rPr>
              <a:t>This may have been caused by a small increase in pH levels from acid rain</a:t>
            </a:r>
          </a:p>
          <a:p>
            <a:pPr marL="571500" indent="-571500">
              <a:buFont typeface="Calibri" pitchFamily="34" charset="0"/>
              <a:buChar char="-"/>
            </a:pPr>
            <a:r>
              <a:rPr lang="en-US" sz="4800" dirty="0">
                <a:solidFill>
                  <a:schemeClr val="tx1"/>
                </a:solidFill>
                <a:latin typeface="Verdana Pro"/>
                <a:cs typeface="Calibri"/>
              </a:rPr>
              <a:t>Phosphorus levels have decreased, decreasing the amount of nutrients for </a:t>
            </a:r>
            <a:r>
              <a:rPr lang="en-US" sz="4800" dirty="0" err="1">
                <a:solidFill>
                  <a:schemeClr val="tx1"/>
                </a:solidFill>
                <a:latin typeface="Verdana Pro"/>
                <a:cs typeface="Calibri"/>
              </a:rPr>
              <a:t>gibberum</a:t>
            </a:r>
            <a:endParaRPr lang="en-US" sz="4800" i="1" dirty="0" err="1">
              <a:solidFill>
                <a:schemeClr val="tx1"/>
              </a:solidFill>
              <a:latin typeface="Verdana Pro"/>
              <a:cs typeface="Calibri"/>
            </a:endParaRPr>
          </a:p>
          <a:p>
            <a:pPr marL="571500" indent="-571500">
              <a:buFont typeface="Calibri" pitchFamily="34" charset="0"/>
              <a:buChar char="-"/>
            </a:pPr>
            <a:endParaRPr lang="en-US" sz="4800" dirty="0">
              <a:solidFill>
                <a:schemeClr val="tx1"/>
              </a:solidFill>
              <a:latin typeface="Verdana Pro"/>
              <a:cs typeface="Calibri"/>
            </a:endParaRPr>
          </a:p>
        </p:txBody>
      </p:sp>
      <p:sp>
        <p:nvSpPr>
          <p:cNvPr id="7" name="Text Placeholder 21">
            <a:extLst>
              <a:ext uri="{FF2B5EF4-FFF2-40B4-BE49-F238E27FC236}">
                <a16:creationId xmlns:a16="http://schemas.microsoft.com/office/drawing/2014/main" id="{80108851-BC2F-49DA-F3C3-D2A4144A779A}"/>
              </a:ext>
            </a:extLst>
          </p:cNvPr>
          <p:cNvSpPr txBox="1">
            <a:spLocks/>
          </p:cNvSpPr>
          <p:nvPr/>
        </p:nvSpPr>
        <p:spPr>
          <a:xfrm>
            <a:off x="33536449" y="24815921"/>
            <a:ext cx="9144000" cy="1107988"/>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Font typeface="Arial" pitchFamily="34" charset="0"/>
              <a:buNone/>
              <a:defRPr sz="4000" b="1" u="sng" kern="1200" baseline="0">
                <a:solidFill>
                  <a:schemeClr val="accent6"/>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6000" b="0">
                <a:latin typeface="Verdana Pro"/>
              </a:rPr>
              <a:t>RESOURCES</a:t>
            </a:r>
          </a:p>
        </p:txBody>
      </p:sp>
      <p:sp>
        <p:nvSpPr>
          <p:cNvPr id="9" name="Text Placeholder 16">
            <a:extLst>
              <a:ext uri="{FF2B5EF4-FFF2-40B4-BE49-F238E27FC236}">
                <a16:creationId xmlns:a16="http://schemas.microsoft.com/office/drawing/2014/main" id="{6BB0DD31-D7B2-9702-5F4C-5433FD0F8E71}"/>
              </a:ext>
            </a:extLst>
          </p:cNvPr>
          <p:cNvSpPr txBox="1">
            <a:spLocks/>
          </p:cNvSpPr>
          <p:nvPr/>
        </p:nvSpPr>
        <p:spPr>
          <a:xfrm>
            <a:off x="33532100" y="25947051"/>
            <a:ext cx="9605638" cy="5213776"/>
          </a:xfrm>
          <a:prstGeom prst="rect">
            <a:avLst/>
          </a:prstGeom>
        </p:spPr>
        <p:txBody>
          <a:bodyPr wrap="square" lIns="228589" tIns="228589" rIns="228589" bIns="228589" anchor="t">
            <a:noAutofit/>
          </a:bodyPr>
          <a:lstStyle>
            <a:lvl1pPr marL="0" indent="0" algn="l" defTabSz="4388900" rtl="0" eaLnBrk="1" latinLnBrk="0" hangingPunct="1">
              <a:spcBef>
                <a:spcPct val="20000"/>
              </a:spcBef>
              <a:buFont typeface="Arial" pitchFamily="34" charset="0"/>
              <a:buNone/>
              <a:defRPr sz="3200" kern="1200">
                <a:solidFill>
                  <a:schemeClr val="tx2"/>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buFont typeface="Arial" pitchFamily="34" charset="0"/>
              <a:buChar char="•"/>
            </a:pPr>
            <a:r>
              <a:rPr lang="en-US" sz="2800">
                <a:solidFill>
                  <a:schemeClr val="tx1"/>
                </a:solidFill>
                <a:latin typeface="Verdana Pro"/>
                <a:cs typeface="Times New Roman"/>
              </a:rPr>
              <a:t>Leach, Taylor H., et al. “Decoupled Trophic Responses to Long‐Term Recovery from Acidification and Associated Browning in Lakes.” </a:t>
            </a:r>
            <a:r>
              <a:rPr lang="en-US" sz="2800" i="1">
                <a:solidFill>
                  <a:schemeClr val="tx1"/>
                </a:solidFill>
                <a:latin typeface="Verdana Pro"/>
                <a:cs typeface="Times New Roman"/>
              </a:rPr>
              <a:t>Global Change Biology</a:t>
            </a:r>
            <a:r>
              <a:rPr lang="en-US" sz="2800">
                <a:solidFill>
                  <a:schemeClr val="tx1"/>
                </a:solidFill>
                <a:latin typeface="Verdana Pro"/>
                <a:cs typeface="Times New Roman"/>
              </a:rPr>
              <a:t>, vol. 25, no. 5, 27 Feb. 2019, pp. 1779–1792, </a:t>
            </a:r>
            <a:r>
              <a:rPr lang="en-US" sz="2800">
                <a:solidFill>
                  <a:schemeClr val="tx1"/>
                </a:solidFill>
                <a:latin typeface="Verdana Pro"/>
                <a:cs typeface="Times New Roman"/>
                <a:hlinkClick r:id="rId7">
                  <a:extLst>
                    <a:ext uri="{A12FA001-AC4F-418D-AE19-62706E023703}">
                      <ahyp:hlinkClr xmlns:ahyp="http://schemas.microsoft.com/office/drawing/2018/hyperlinkcolor" val="tx"/>
                    </a:ext>
                  </a:extLst>
                </a:hlinkClick>
              </a:rPr>
              <a:t>https://doi.org/10.1111/gcb.14580</a:t>
            </a:r>
            <a:r>
              <a:rPr lang="en-US" sz="2800">
                <a:solidFill>
                  <a:schemeClr val="tx1"/>
                </a:solidFill>
                <a:latin typeface="Verdana Pro"/>
                <a:cs typeface="Times New Roman"/>
              </a:rPr>
              <a:t>.</a:t>
            </a:r>
            <a:endParaRPr lang="en-US" sz="2800">
              <a:solidFill>
                <a:schemeClr val="tx1"/>
              </a:solidFill>
              <a:latin typeface="Verdana Pro"/>
              <a:cs typeface="Calibri"/>
            </a:endParaRPr>
          </a:p>
          <a:p>
            <a:pPr>
              <a:buFont typeface="Arial" pitchFamily="34" charset="0"/>
              <a:buChar char="•"/>
            </a:pPr>
            <a:r>
              <a:rPr lang="en-US" sz="2800">
                <a:solidFill>
                  <a:schemeClr val="tx1"/>
                </a:solidFill>
                <a:latin typeface="Calibri"/>
                <a:cs typeface="Calibri"/>
              </a:rPr>
              <a:t>Stetler, Jonathan T., et al. “Lake Browning Generates a Spatiotemporal Mismatch between Dissolved Organic Carbon and Limiting Nutrients.” </a:t>
            </a:r>
            <a:r>
              <a:rPr lang="en-US" sz="2800" i="1">
                <a:solidFill>
                  <a:schemeClr val="tx1"/>
                </a:solidFill>
                <a:latin typeface="Calibri"/>
                <a:cs typeface="Calibri"/>
              </a:rPr>
              <a:t>Limnology and Oceanography Letters</a:t>
            </a:r>
            <a:r>
              <a:rPr lang="en-US" sz="2800">
                <a:solidFill>
                  <a:schemeClr val="tx1"/>
                </a:solidFill>
                <a:latin typeface="Calibri"/>
                <a:cs typeface="Calibri"/>
              </a:rPr>
              <a:t>, vol. 6, no. 4, 29 May 2021, pp. 182–191, </a:t>
            </a:r>
            <a:r>
              <a:rPr lang="en-US" sz="2800">
                <a:solidFill>
                  <a:schemeClr val="tx1"/>
                </a:solidFill>
                <a:latin typeface="Calibri"/>
                <a:cs typeface="Calibri"/>
                <a:hlinkClick r:id="rId8">
                  <a:extLst>
                    <a:ext uri="{A12FA001-AC4F-418D-AE19-62706E023703}">
                      <ahyp:hlinkClr xmlns:ahyp="http://schemas.microsoft.com/office/drawing/2018/hyperlinkcolor" val="tx"/>
                    </a:ext>
                  </a:extLst>
                </a:hlinkClick>
              </a:rPr>
              <a:t>https://doi.org/10.1002/lol2.10194</a:t>
            </a:r>
            <a:r>
              <a:rPr lang="en-US" sz="2800">
                <a:solidFill>
                  <a:schemeClr val="tx1"/>
                </a:solidFill>
                <a:latin typeface="Calibri"/>
                <a:cs typeface="Calibri"/>
              </a:rPr>
              <a:t>. Accessed 12 Apr. 2023.</a:t>
            </a:r>
            <a:endParaRPr lang="en-US" sz="2800">
              <a:solidFill>
                <a:schemeClr val="tx1"/>
              </a:solidFill>
              <a:latin typeface="Verdana Pro"/>
              <a:cs typeface="Times New Roman"/>
            </a:endParaRPr>
          </a:p>
        </p:txBody>
      </p:sp>
    </p:spTree>
    <p:extLst>
      <p:ext uri="{BB962C8B-B14F-4D97-AF65-F5344CB8AC3E}">
        <p14:creationId xmlns:p14="http://schemas.microsoft.com/office/powerpoint/2010/main" val="2042682582"/>
      </p:ext>
    </p:extLst>
  </p:cSld>
  <p:clrMapOvr>
    <a:masterClrMapping/>
  </p:clrMapOvr>
</p:sld>
</file>

<file path=ppt/theme/theme1.xml><?xml version="1.0" encoding="utf-8"?>
<a:theme xmlns:a="http://schemas.openxmlformats.org/drawingml/2006/main" name="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946</TotalTime>
  <Words>21</Words>
  <Application>Microsoft Office PowerPoint</Application>
  <PresentationFormat>Custom</PresentationFormat>
  <Paragraphs>4</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36x48-Template - One center panel</vt:lpstr>
      <vt:lpstr>1_36x48-Template - One center panel</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Javillo, Joshua</cp:lastModifiedBy>
  <cp:revision>1360</cp:revision>
  <dcterms:created xsi:type="dcterms:W3CDTF">2012-02-03T19:11:35Z</dcterms:created>
  <dcterms:modified xsi:type="dcterms:W3CDTF">2023-04-12T18:33:54Z</dcterms:modified>
</cp:coreProperties>
</file>