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58" r:id="rId3"/>
    <p:sldId id="264" r:id="rId4"/>
    <p:sldId id="267" r:id="rId5"/>
    <p:sldId id="265" r:id="rId6"/>
    <p:sldId id="268" r:id="rId7"/>
    <p:sldId id="269" r:id="rId8"/>
    <p:sldId id="270" r:id="rId9"/>
    <p:sldId id="271" r:id="rId10"/>
    <p:sldId id="272" r:id="rId11"/>
    <p:sldId id="273" r:id="rId12"/>
    <p:sldId id="274" r:id="rId13"/>
    <p:sldId id="275" r:id="rId14"/>
    <p:sldId id="276" r:id="rId15"/>
    <p:sldId id="259" r:id="rId16"/>
    <p:sldId id="260" r:id="rId17"/>
    <p:sldId id="262" r:id="rId18"/>
    <p:sldId id="26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4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353B8F-19D8-5741-A37E-77000A3B1723}" type="datetimeFigureOut">
              <a:rPr lang="en-US" smtClean="0"/>
              <a:t>9/5/14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866B0-667F-2A49-A2DB-D378DBF4658C}" type="slidenum">
              <a:rPr lang="en-US" smtClean="0"/>
              <a:t>‹#›</a:t>
            </a:fld>
            <a:endParaRPr lang="en-US"/>
          </a:p>
        </p:txBody>
      </p:sp>
    </p:spTree>
    <p:extLst>
      <p:ext uri="{BB962C8B-B14F-4D97-AF65-F5344CB8AC3E}">
        <p14:creationId xmlns:p14="http://schemas.microsoft.com/office/powerpoint/2010/main" val="32120713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sure to say, “where showing means providing the computer with sample input output pairs for the function you want it to compute”</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2</a:t>
            </a:fld>
            <a:endParaRPr lang="en-US"/>
          </a:p>
        </p:txBody>
      </p:sp>
    </p:spTree>
    <p:extLst>
      <p:ext uri="{BB962C8B-B14F-4D97-AF65-F5344CB8AC3E}">
        <p14:creationId xmlns:p14="http://schemas.microsoft.com/office/powerpoint/2010/main" val="1985962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12</a:t>
            </a:fld>
            <a:endParaRPr lang="en-US"/>
          </a:p>
        </p:txBody>
      </p:sp>
    </p:spTree>
    <p:extLst>
      <p:ext uri="{BB962C8B-B14F-4D97-AF65-F5344CB8AC3E}">
        <p14:creationId xmlns:p14="http://schemas.microsoft.com/office/powerpoint/2010/main" val="2775831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say that validation set is used to choose C</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13</a:t>
            </a:fld>
            <a:endParaRPr lang="en-US"/>
          </a:p>
        </p:txBody>
      </p:sp>
    </p:spTree>
    <p:extLst>
      <p:ext uri="{BB962C8B-B14F-4D97-AF65-F5344CB8AC3E}">
        <p14:creationId xmlns:p14="http://schemas.microsoft.com/office/powerpoint/2010/main" val="469991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details see original source (http://</a:t>
            </a:r>
            <a:r>
              <a:rPr lang="en-US" dirty="0" err="1" smtClean="0"/>
              <a:t>mplab.ucsd.edu</a:t>
            </a:r>
            <a:r>
              <a:rPr lang="en-US" dirty="0" smtClean="0"/>
              <a:t>/~</a:t>
            </a:r>
            <a:r>
              <a:rPr lang="en-US" dirty="0" err="1" smtClean="0"/>
              <a:t>jake</a:t>
            </a:r>
            <a:r>
              <a:rPr lang="en-US" dirty="0" smtClean="0"/>
              <a:t>/</a:t>
            </a:r>
            <a:r>
              <a:rPr lang="en-US" dirty="0" err="1" smtClean="0"/>
              <a:t>pami_paper.pdf</a:t>
            </a:r>
            <a:r>
              <a:rPr lang="en-US" dirty="0" smtClean="0"/>
              <a:t>).</a:t>
            </a:r>
            <a:r>
              <a:rPr lang="en-US" baseline="0" dirty="0" smtClean="0"/>
              <a:t>  This relates to a finding that people have a bias to look at the left side of people’s faces when discerning facial expressions.  ML algorithm confirms same finding.</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16</a:t>
            </a:fld>
            <a:endParaRPr lang="en-US"/>
          </a:p>
        </p:txBody>
      </p:sp>
    </p:spTree>
    <p:extLst>
      <p:ext uri="{BB962C8B-B14F-4D97-AF65-F5344CB8AC3E}">
        <p14:creationId xmlns:p14="http://schemas.microsoft.com/office/powerpoint/2010/main" val="222389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here was to explore using facial expression recognition software + Machine learning to predict driver fatigue</a:t>
            </a:r>
            <a:r>
              <a:rPr lang="en-US" baseline="0" dirty="0" smtClean="0"/>
              <a:t> from video of someone’s face.  Graph shows a motivating fact about traffic accidents.  Lower right is the experimental setup designed to harvest data.</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17</a:t>
            </a:fld>
            <a:endParaRPr lang="en-US"/>
          </a:p>
        </p:txBody>
      </p:sp>
    </p:spTree>
    <p:extLst>
      <p:ext uri="{BB962C8B-B14F-4D97-AF65-F5344CB8AC3E}">
        <p14:creationId xmlns:p14="http://schemas.microsoft.com/office/powerpoint/2010/main" val="1846055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table shows which facial movements are most predictive of drowsiness (drowsiness was defined as about to crash in a simulated driving scenario).  Blink / eye closure is obvious, however, outer brow raise is not.  This result shows that people actually using their brow muscles to try to keep their eyelids open when they are very tired.  This finding was unexpected, and highlights the ability for ML algorithms (in this case Logistic Regression) to pull out trends from data.</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18</a:t>
            </a:fld>
            <a:endParaRPr lang="en-US"/>
          </a:p>
        </p:txBody>
      </p:sp>
    </p:spTree>
    <p:extLst>
      <p:ext uri="{BB962C8B-B14F-4D97-AF65-F5344CB8AC3E}">
        <p14:creationId xmlns:p14="http://schemas.microsoft.com/office/powerpoint/2010/main" val="281147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say that \</a:t>
            </a:r>
            <a:r>
              <a:rPr lang="en-US" dirty="0" err="1" smtClean="0"/>
              <a:t>mathcal</a:t>
            </a:r>
            <a:r>
              <a:rPr lang="en-US" dirty="0" smtClean="0"/>
              <a:t>{Y} is an</a:t>
            </a:r>
            <a:r>
              <a:rPr lang="en-US" baseline="0" dirty="0" smtClean="0"/>
              <a:t> output space (commonly -1,+1 for classification (say in the case of smile detection), or \</a:t>
            </a:r>
            <a:r>
              <a:rPr lang="en-US" baseline="0" dirty="0" err="1" smtClean="0"/>
              <a:t>mathbb</a:t>
            </a:r>
            <a:r>
              <a:rPr lang="en-US" baseline="0" dirty="0" smtClean="0"/>
              <a:t>{R} in the case of regression (which I am assuming they have already seen).  Also, make sure to say that the d-dimensional space of the </a:t>
            </a:r>
            <a:r>
              <a:rPr lang="en-US" baseline="0" dirty="0" err="1" smtClean="0"/>
              <a:t>x_i’s</a:t>
            </a:r>
            <a:r>
              <a:rPr lang="en-US" baseline="0" dirty="0" smtClean="0"/>
              <a:t> are some set of features / attributes you can measure about instance.</a:t>
            </a:r>
          </a:p>
          <a:p>
            <a:endParaRPr lang="en-US" baseline="0" dirty="0" smtClean="0"/>
          </a:p>
          <a:p>
            <a:r>
              <a:rPr lang="en-US" baseline="0" dirty="0" smtClean="0"/>
              <a:t>This slide could be much more technical and get into things like minimizing the risk (expected loss over some loss function), but I don’t think that will be very helpful.</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3</a:t>
            </a:fld>
            <a:endParaRPr lang="en-US"/>
          </a:p>
        </p:txBody>
      </p:sp>
    </p:spTree>
    <p:extLst>
      <p:ext uri="{BB962C8B-B14F-4D97-AF65-F5344CB8AC3E}">
        <p14:creationId xmlns:p14="http://schemas.microsoft.com/office/powerpoint/2010/main" val="37020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some noise in the graph.</a:t>
            </a:r>
            <a:r>
              <a:rPr lang="en-US" baseline="0" dirty="0" smtClean="0"/>
              <a:t>  They will play around with this first hand in the lab</a:t>
            </a:r>
            <a:r>
              <a:rPr lang="en-US" baseline="0" dirty="0" smtClean="0"/>
              <a:t>.  Make sure to highlight the left side of the graph as being particularly bad</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4</a:t>
            </a:fld>
            <a:endParaRPr lang="en-US"/>
          </a:p>
        </p:txBody>
      </p:sp>
    </p:spTree>
    <p:extLst>
      <p:ext uri="{BB962C8B-B14F-4D97-AF65-F5344CB8AC3E}">
        <p14:creationId xmlns:p14="http://schemas.microsoft.com/office/powerpoint/2010/main" val="3181147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can figure out how to control model complexity then we can minimize error and wind up in the sweet spot in the graph shown (note this is obviously a cartoon.  Actual improvements will be even more dramatic as we will see).</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5</a:t>
            </a:fld>
            <a:endParaRPr lang="en-US"/>
          </a:p>
        </p:txBody>
      </p:sp>
    </p:spTree>
    <p:extLst>
      <p:ext uri="{BB962C8B-B14F-4D97-AF65-F5344CB8AC3E}">
        <p14:creationId xmlns:p14="http://schemas.microsoft.com/office/powerpoint/2010/main" val="142527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sure to point out that the model complexity term is called the “ridge term”.  Another name for this is </a:t>
            </a:r>
            <a:r>
              <a:rPr lang="en-US" baseline="0" dirty="0" err="1" smtClean="0"/>
              <a:t>Tikhonov</a:t>
            </a:r>
            <a:r>
              <a:rPr lang="en-US" baseline="0" dirty="0" smtClean="0"/>
              <a:t> Regularization (http://</a:t>
            </a:r>
            <a:r>
              <a:rPr lang="en-US" baseline="0" dirty="0" err="1" smtClean="0"/>
              <a:t>en.wikipedia.org</a:t>
            </a:r>
            <a:r>
              <a:rPr lang="en-US" baseline="0" dirty="0" smtClean="0"/>
              <a:t>/wiki/</a:t>
            </a:r>
            <a:r>
              <a:rPr lang="en-US" baseline="0" dirty="0" err="1" smtClean="0"/>
              <a:t>Tikhonov_regularization</a:t>
            </a:r>
            <a:r>
              <a:rPr lang="en-US" baseline="0" dirty="0" smtClean="0"/>
              <a:t>).  Make sure to say C is some positive constant that the user has to specify.  If someone asks how to pick C, say we will see this later.</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6</a:t>
            </a:fld>
            <a:endParaRPr lang="en-US"/>
          </a:p>
        </p:txBody>
      </p:sp>
    </p:spTree>
    <p:extLst>
      <p:ext uri="{BB962C8B-B14F-4D97-AF65-F5344CB8AC3E}">
        <p14:creationId xmlns:p14="http://schemas.microsoft.com/office/powerpoint/2010/main" val="3129859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answer is pretty self explanatory.  The second you can motivate by invoking the digit recognition example.  For instance, suppose the weight for a particular pixel connected to a particular digit class (say 0) was 10.  This would mean that the odds of an image being a 0 would increase dramatically if we changed the pixel brightness at that location a small amount.  This seems unlikely a priori and ridge regression gives us a way to formalize this notion.  </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7</a:t>
            </a:fld>
            <a:endParaRPr lang="en-US"/>
          </a:p>
        </p:txBody>
      </p:sp>
    </p:spTree>
    <p:extLst>
      <p:ext uri="{BB962C8B-B14F-4D97-AF65-F5344CB8AC3E}">
        <p14:creationId xmlns:p14="http://schemas.microsoft.com/office/powerpoint/2010/main" val="324454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8</a:t>
            </a:fld>
            <a:endParaRPr lang="en-US"/>
          </a:p>
        </p:txBody>
      </p:sp>
    </p:spTree>
    <p:extLst>
      <p:ext uri="{BB962C8B-B14F-4D97-AF65-F5344CB8AC3E}">
        <p14:creationId xmlns:p14="http://schemas.microsoft.com/office/powerpoint/2010/main" val="15787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could ask if anybody sees what</a:t>
            </a:r>
            <a:r>
              <a:rPr lang="en-US" baseline="0" dirty="0" smtClean="0"/>
              <a:t> it is before advancing the animation</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9</a:t>
            </a:fld>
            <a:endParaRPr lang="en-US"/>
          </a:p>
        </p:txBody>
      </p:sp>
    </p:spTree>
    <p:extLst>
      <p:ext uri="{BB962C8B-B14F-4D97-AF65-F5344CB8AC3E}">
        <p14:creationId xmlns:p14="http://schemas.microsoft.com/office/powerpoint/2010/main" val="256405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one on the right is zoomed in on the </a:t>
            </a:r>
            <a:r>
              <a:rPr lang="en-US" dirty="0" err="1" smtClean="0"/>
              <a:t>lefthand</a:t>
            </a:r>
            <a:r>
              <a:rPr lang="en-US" dirty="0" smtClean="0"/>
              <a:t> side of the graph</a:t>
            </a:r>
            <a:endParaRPr lang="en-US" dirty="0"/>
          </a:p>
        </p:txBody>
      </p:sp>
      <p:sp>
        <p:nvSpPr>
          <p:cNvPr id="4" name="Slide Number Placeholder 3"/>
          <p:cNvSpPr>
            <a:spLocks noGrp="1"/>
          </p:cNvSpPr>
          <p:nvPr>
            <p:ph type="sldNum" sz="quarter" idx="10"/>
          </p:nvPr>
        </p:nvSpPr>
        <p:spPr/>
        <p:txBody>
          <a:bodyPr/>
          <a:lstStyle/>
          <a:p>
            <a:fld id="{D79866B0-667F-2A49-A2DB-D378DBF4658C}" type="slidenum">
              <a:rPr lang="en-US" smtClean="0"/>
              <a:t>10</a:t>
            </a:fld>
            <a:endParaRPr lang="en-US"/>
          </a:p>
        </p:txBody>
      </p:sp>
    </p:spTree>
    <p:extLst>
      <p:ext uri="{BB962C8B-B14F-4D97-AF65-F5344CB8AC3E}">
        <p14:creationId xmlns:p14="http://schemas.microsoft.com/office/powerpoint/2010/main" val="436795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9A688-8089-3E4E-97BD-189B9B25951A}"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260733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9A688-8089-3E4E-97BD-189B9B25951A}"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422473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9A688-8089-3E4E-97BD-189B9B25951A}"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363007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9A688-8089-3E4E-97BD-189B9B25951A}"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338407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9A688-8089-3E4E-97BD-189B9B25951A}"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361207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9A688-8089-3E4E-97BD-189B9B25951A}" type="datetimeFigureOut">
              <a:rPr lang="en-US" smtClean="0"/>
              <a:t>9/5/14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146465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9A688-8089-3E4E-97BD-189B9B25951A}" type="datetimeFigureOut">
              <a:rPr lang="en-US" smtClean="0"/>
              <a:t>9/5/14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279145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9A688-8089-3E4E-97BD-189B9B25951A}" type="datetimeFigureOut">
              <a:rPr lang="en-US" smtClean="0"/>
              <a:t>9/5/14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207886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9A688-8089-3E4E-97BD-189B9B25951A}" type="datetimeFigureOut">
              <a:rPr lang="en-US" smtClean="0"/>
              <a:t>9/5/14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274038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9A688-8089-3E4E-97BD-189B9B25951A}" type="datetimeFigureOut">
              <a:rPr lang="en-US" smtClean="0"/>
              <a:t>9/5/14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401177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9A688-8089-3E4E-97BD-189B9B25951A}" type="datetimeFigureOut">
              <a:rPr lang="en-US" smtClean="0"/>
              <a:t>9/5/14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0203E-2C2A-A04F-A143-12BC4253ED05}" type="slidenum">
              <a:rPr lang="en-US" smtClean="0"/>
              <a:t>‹#›</a:t>
            </a:fld>
            <a:endParaRPr lang="en-US"/>
          </a:p>
        </p:txBody>
      </p:sp>
    </p:spTree>
    <p:extLst>
      <p:ext uri="{BB962C8B-B14F-4D97-AF65-F5344CB8AC3E}">
        <p14:creationId xmlns:p14="http://schemas.microsoft.com/office/powerpoint/2010/main" val="4080585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9A688-8089-3E4E-97BD-189B9B25951A}" type="datetimeFigureOut">
              <a:rPr lang="en-US" smtClean="0"/>
              <a:t>9/5/14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0203E-2C2A-A04F-A143-12BC4253ED05}" type="slidenum">
              <a:rPr lang="en-US" smtClean="0"/>
              <a:t>‹#›</a:t>
            </a:fld>
            <a:endParaRPr lang="en-US"/>
          </a:p>
        </p:txBody>
      </p:sp>
    </p:spTree>
    <p:extLst>
      <p:ext uri="{BB962C8B-B14F-4D97-AF65-F5344CB8AC3E}">
        <p14:creationId xmlns:p14="http://schemas.microsoft.com/office/powerpoint/2010/main" val="1845440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Tuning ML Algorithms</a:t>
            </a:r>
            <a:endParaRPr lang="en-US" dirty="0"/>
          </a:p>
        </p:txBody>
      </p:sp>
    </p:spTree>
    <p:extLst>
      <p:ext uri="{BB962C8B-B14F-4D97-AF65-F5344CB8AC3E}">
        <p14:creationId xmlns:p14="http://schemas.microsoft.com/office/powerpoint/2010/main" val="39506376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 of C on Accuracy</a:t>
            </a:r>
            <a:endParaRPr lang="en-US" dirty="0"/>
          </a:p>
        </p:txBody>
      </p:sp>
      <p:pic>
        <p:nvPicPr>
          <p:cNvPr id="5" name="Picture 4"/>
          <p:cNvPicPr>
            <a:picLocks noChangeAspect="1"/>
          </p:cNvPicPr>
          <p:nvPr/>
        </p:nvPicPr>
        <p:blipFill>
          <a:blip r:embed="rId3"/>
          <a:stretch>
            <a:fillRect/>
          </a:stretch>
        </p:blipFill>
        <p:spPr>
          <a:xfrm>
            <a:off x="144796" y="2086232"/>
            <a:ext cx="4406155" cy="2932847"/>
          </a:xfrm>
          <a:prstGeom prst="rect">
            <a:avLst/>
          </a:prstGeom>
        </p:spPr>
      </p:pic>
      <p:pic>
        <p:nvPicPr>
          <p:cNvPr id="6" name="Picture 5"/>
          <p:cNvPicPr>
            <a:picLocks noChangeAspect="1"/>
          </p:cNvPicPr>
          <p:nvPr/>
        </p:nvPicPr>
        <p:blipFill>
          <a:blip r:embed="rId4"/>
          <a:stretch>
            <a:fillRect/>
          </a:stretch>
        </p:blipFill>
        <p:spPr>
          <a:xfrm>
            <a:off x="4550951" y="2086232"/>
            <a:ext cx="4406155" cy="2932847"/>
          </a:xfrm>
          <a:prstGeom prst="rect">
            <a:avLst/>
          </a:prstGeom>
        </p:spPr>
      </p:pic>
    </p:spTree>
    <p:extLst>
      <p:ext uri="{BB962C8B-B14F-4D97-AF65-F5344CB8AC3E}">
        <p14:creationId xmlns:p14="http://schemas.microsoft.com/office/powerpoint/2010/main" val="31801426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C Continued</a:t>
            </a:r>
            <a:endParaRPr lang="en-US" dirty="0"/>
          </a:p>
        </p:txBody>
      </p:sp>
      <p:sp>
        <p:nvSpPr>
          <p:cNvPr id="3" name="Content Placeholder 2"/>
          <p:cNvSpPr>
            <a:spLocks noGrp="1"/>
          </p:cNvSpPr>
          <p:nvPr>
            <p:ph idx="1"/>
          </p:nvPr>
        </p:nvSpPr>
        <p:spPr/>
        <p:txBody>
          <a:bodyPr/>
          <a:lstStyle/>
          <a:p>
            <a:r>
              <a:rPr lang="en-US" dirty="0" smtClean="0"/>
              <a:t>Simplest (and most common approach): choose the value that works the best!</a:t>
            </a:r>
          </a:p>
          <a:p>
            <a:r>
              <a:rPr lang="en-US" dirty="0" smtClean="0"/>
              <a:t>Basically amounts to picking the max from previous graph</a:t>
            </a:r>
          </a:p>
        </p:txBody>
      </p:sp>
    </p:spTree>
    <p:extLst>
      <p:ext uri="{BB962C8B-B14F-4D97-AF65-F5344CB8AC3E}">
        <p14:creationId xmlns:p14="http://schemas.microsoft.com/office/powerpoint/2010/main" val="30184607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C and Validation Set</a:t>
            </a:r>
            <a:endParaRPr lang="en-US" dirty="0"/>
          </a:p>
        </p:txBody>
      </p:sp>
      <p:sp>
        <p:nvSpPr>
          <p:cNvPr id="3" name="Content Placeholder 2"/>
          <p:cNvSpPr>
            <a:spLocks noGrp="1"/>
          </p:cNvSpPr>
          <p:nvPr>
            <p:ph idx="1"/>
          </p:nvPr>
        </p:nvSpPr>
        <p:spPr/>
        <p:txBody>
          <a:bodyPr/>
          <a:lstStyle/>
          <a:p>
            <a:r>
              <a:rPr lang="en-US" dirty="0" smtClean="0"/>
              <a:t>Choosing the maximum of the previous curves will give you a somewhat inflated estimate of model performance.</a:t>
            </a:r>
          </a:p>
          <a:p>
            <a:r>
              <a:rPr lang="en-US" dirty="0" smtClean="0"/>
              <a:t>Better strategy: choose C based on a validation set, evaluate on a test set</a:t>
            </a:r>
            <a:endParaRPr lang="en-US" dirty="0"/>
          </a:p>
        </p:txBody>
      </p:sp>
    </p:spTree>
    <p:extLst>
      <p:ext uri="{BB962C8B-B14F-4D97-AF65-F5344CB8AC3E}">
        <p14:creationId xmlns:p14="http://schemas.microsoft.com/office/powerpoint/2010/main" val="24600272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Sets</a:t>
            </a:r>
            <a:endParaRPr lang="en-US" dirty="0"/>
          </a:p>
        </p:txBody>
      </p:sp>
      <p:sp>
        <p:nvSpPr>
          <p:cNvPr id="4" name="Rectangle 3"/>
          <p:cNvSpPr/>
          <p:nvPr/>
        </p:nvSpPr>
        <p:spPr>
          <a:xfrm>
            <a:off x="457200" y="2008484"/>
            <a:ext cx="4354131" cy="81635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Training Set</a:t>
            </a:r>
            <a:endParaRPr lang="en-US" dirty="0">
              <a:solidFill>
                <a:schemeClr val="tx1"/>
              </a:solidFill>
            </a:endParaRPr>
          </a:p>
        </p:txBody>
      </p:sp>
      <p:sp>
        <p:nvSpPr>
          <p:cNvPr id="5" name="Rectangle 4"/>
          <p:cNvSpPr/>
          <p:nvPr/>
        </p:nvSpPr>
        <p:spPr>
          <a:xfrm>
            <a:off x="4811331" y="2008484"/>
            <a:ext cx="2350388" cy="81635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Test Set</a:t>
            </a:r>
            <a:endParaRPr lang="en-US" dirty="0">
              <a:solidFill>
                <a:schemeClr val="tx1"/>
              </a:solidFill>
            </a:endParaRPr>
          </a:p>
        </p:txBody>
      </p:sp>
      <p:sp>
        <p:nvSpPr>
          <p:cNvPr id="6" name="Rectangle 5"/>
          <p:cNvSpPr/>
          <p:nvPr/>
        </p:nvSpPr>
        <p:spPr>
          <a:xfrm>
            <a:off x="457200" y="3884292"/>
            <a:ext cx="3125537" cy="81635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Training Set</a:t>
            </a:r>
            <a:endParaRPr lang="en-US" dirty="0">
              <a:solidFill>
                <a:schemeClr val="tx1"/>
              </a:solidFill>
            </a:endParaRPr>
          </a:p>
        </p:txBody>
      </p:sp>
      <p:sp>
        <p:nvSpPr>
          <p:cNvPr id="7" name="Rectangle 6"/>
          <p:cNvSpPr/>
          <p:nvPr/>
        </p:nvSpPr>
        <p:spPr>
          <a:xfrm>
            <a:off x="4811331" y="3884292"/>
            <a:ext cx="2350388" cy="81635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Test Set</a:t>
            </a:r>
            <a:endParaRPr lang="en-US" dirty="0">
              <a:solidFill>
                <a:schemeClr val="tx1"/>
              </a:solidFill>
            </a:endParaRPr>
          </a:p>
        </p:txBody>
      </p:sp>
      <p:sp>
        <p:nvSpPr>
          <p:cNvPr id="8" name="Rectangle 7"/>
          <p:cNvSpPr/>
          <p:nvPr/>
        </p:nvSpPr>
        <p:spPr>
          <a:xfrm>
            <a:off x="3582737" y="3884292"/>
            <a:ext cx="1228594" cy="81635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Validation Set</a:t>
            </a:r>
            <a:endParaRPr lang="en-US" dirty="0">
              <a:solidFill>
                <a:schemeClr val="tx1"/>
              </a:solidFill>
            </a:endParaRPr>
          </a:p>
        </p:txBody>
      </p:sp>
    </p:spTree>
    <p:extLst>
      <p:ext uri="{BB962C8B-B14F-4D97-AF65-F5344CB8AC3E}">
        <p14:creationId xmlns:p14="http://schemas.microsoft.com/office/powerpoint/2010/main" val="9430178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Tuning ML Algorithms more Generally</a:t>
            </a:r>
            <a:endParaRPr lang="en-US" dirty="0"/>
          </a:p>
        </p:txBody>
      </p:sp>
      <p:sp>
        <p:nvSpPr>
          <p:cNvPr id="3" name="Content Placeholder 2"/>
          <p:cNvSpPr>
            <a:spLocks noGrp="1"/>
          </p:cNvSpPr>
          <p:nvPr>
            <p:ph idx="1"/>
          </p:nvPr>
        </p:nvSpPr>
        <p:spPr/>
        <p:txBody>
          <a:bodyPr/>
          <a:lstStyle/>
          <a:p>
            <a:r>
              <a:rPr lang="en-US" dirty="0" smtClean="0"/>
              <a:t>Most ML Algorithms have some constants to set (like the value of “C” for ridge regression)</a:t>
            </a:r>
          </a:p>
          <a:p>
            <a:r>
              <a:rPr lang="en-US" dirty="0" smtClean="0"/>
              <a:t>These are called “</a:t>
            </a:r>
            <a:r>
              <a:rPr lang="en-US" dirty="0" err="1" smtClean="0"/>
              <a:t>hyperparameters</a:t>
            </a:r>
            <a:r>
              <a:rPr lang="en-US" dirty="0" smtClean="0"/>
              <a:t>”</a:t>
            </a:r>
          </a:p>
          <a:p>
            <a:r>
              <a:rPr lang="en-US" dirty="0" smtClean="0"/>
              <a:t>Validation sets are a good way to set these (but it is computationally inefficient)</a:t>
            </a:r>
          </a:p>
          <a:p>
            <a:r>
              <a:rPr lang="en-US" dirty="0" smtClean="0"/>
              <a:t>You will experiment with this first hand in the lab.</a:t>
            </a:r>
            <a:endParaRPr lang="en-US" dirty="0"/>
          </a:p>
        </p:txBody>
      </p:sp>
    </p:spTree>
    <p:extLst>
      <p:ext uri="{BB962C8B-B14F-4D97-AF65-F5344CB8AC3E}">
        <p14:creationId xmlns:p14="http://schemas.microsoft.com/office/powerpoint/2010/main" val="9862329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Topic: Relationship between Machine Learning and Data Mining</a:t>
            </a:r>
            <a:endParaRPr lang="en-US" dirty="0"/>
          </a:p>
        </p:txBody>
      </p:sp>
      <p:sp>
        <p:nvSpPr>
          <p:cNvPr id="3" name="Content Placeholder 2"/>
          <p:cNvSpPr>
            <a:spLocks noGrp="1"/>
          </p:cNvSpPr>
          <p:nvPr>
            <p:ph idx="1"/>
          </p:nvPr>
        </p:nvSpPr>
        <p:spPr/>
        <p:txBody>
          <a:bodyPr/>
          <a:lstStyle/>
          <a:p>
            <a:r>
              <a:rPr lang="en-US" dirty="0" smtClean="0"/>
              <a:t>Dianna, you might want to add some slides about how ML algorithms could be used to understand data more thoroughly</a:t>
            </a:r>
            <a:endParaRPr lang="en-US" dirty="0"/>
          </a:p>
        </p:txBody>
      </p:sp>
    </p:spTree>
    <p:extLst>
      <p:ext uri="{BB962C8B-B14F-4D97-AF65-F5344CB8AC3E}">
        <p14:creationId xmlns:p14="http://schemas.microsoft.com/office/powerpoint/2010/main" val="22262787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Data Using ML: Example 1</a:t>
            </a:r>
            <a:endParaRPr lang="en-US" dirty="0"/>
          </a:p>
        </p:txBody>
      </p:sp>
      <p:pic>
        <p:nvPicPr>
          <p:cNvPr id="4" name="Picture 3"/>
          <p:cNvPicPr>
            <a:picLocks noChangeAspect="1"/>
          </p:cNvPicPr>
          <p:nvPr/>
        </p:nvPicPr>
        <p:blipFill>
          <a:blip r:embed="rId3"/>
          <a:stretch>
            <a:fillRect/>
          </a:stretch>
        </p:blipFill>
        <p:spPr>
          <a:xfrm>
            <a:off x="1736207" y="1850548"/>
            <a:ext cx="5204311" cy="2874962"/>
          </a:xfrm>
          <a:prstGeom prst="rect">
            <a:avLst/>
          </a:prstGeom>
        </p:spPr>
      </p:pic>
      <p:pic>
        <p:nvPicPr>
          <p:cNvPr id="5" name="Picture 4"/>
          <p:cNvPicPr>
            <a:picLocks noChangeAspect="1"/>
          </p:cNvPicPr>
          <p:nvPr/>
        </p:nvPicPr>
        <p:blipFill>
          <a:blip r:embed="rId4"/>
          <a:stretch>
            <a:fillRect/>
          </a:stretch>
        </p:blipFill>
        <p:spPr>
          <a:xfrm>
            <a:off x="457200" y="4946225"/>
            <a:ext cx="8562736" cy="612807"/>
          </a:xfrm>
          <a:prstGeom prst="rect">
            <a:avLst/>
          </a:prstGeom>
        </p:spPr>
      </p:pic>
    </p:spTree>
    <p:extLst>
      <p:ext uri="{BB962C8B-B14F-4D97-AF65-F5344CB8AC3E}">
        <p14:creationId xmlns:p14="http://schemas.microsoft.com/office/powerpoint/2010/main" val="2759179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Data Using ML: Example 2</a:t>
            </a:r>
            <a:endParaRPr lang="en-US" dirty="0"/>
          </a:p>
        </p:txBody>
      </p:sp>
      <p:pic>
        <p:nvPicPr>
          <p:cNvPr id="4" name="Picture 3"/>
          <p:cNvPicPr>
            <a:picLocks noChangeAspect="1"/>
          </p:cNvPicPr>
          <p:nvPr/>
        </p:nvPicPr>
        <p:blipFill>
          <a:blip r:embed="rId3"/>
          <a:stretch>
            <a:fillRect/>
          </a:stretch>
        </p:blipFill>
        <p:spPr>
          <a:xfrm>
            <a:off x="4547419" y="3390360"/>
            <a:ext cx="4139381" cy="3201393"/>
          </a:xfrm>
          <a:prstGeom prst="rect">
            <a:avLst/>
          </a:prstGeom>
        </p:spPr>
      </p:pic>
      <p:pic>
        <p:nvPicPr>
          <p:cNvPr id="5" name="Picture 4"/>
          <p:cNvPicPr>
            <a:picLocks noChangeAspect="1"/>
          </p:cNvPicPr>
          <p:nvPr/>
        </p:nvPicPr>
        <p:blipFill>
          <a:blip r:embed="rId4"/>
          <a:stretch>
            <a:fillRect/>
          </a:stretch>
        </p:blipFill>
        <p:spPr>
          <a:xfrm>
            <a:off x="73762" y="1417638"/>
            <a:ext cx="5181600" cy="2997200"/>
          </a:xfrm>
          <a:prstGeom prst="rect">
            <a:avLst/>
          </a:prstGeom>
        </p:spPr>
      </p:pic>
    </p:spTree>
    <p:extLst>
      <p:ext uri="{BB962C8B-B14F-4D97-AF65-F5344CB8AC3E}">
        <p14:creationId xmlns:p14="http://schemas.microsoft.com/office/powerpoint/2010/main" val="10971397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Data Using ML: Example 2 (continued)</a:t>
            </a:r>
            <a:endParaRPr lang="en-US" dirty="0"/>
          </a:p>
        </p:txBody>
      </p:sp>
      <p:pic>
        <p:nvPicPr>
          <p:cNvPr id="5" name="Picture 4"/>
          <p:cNvPicPr>
            <a:picLocks noChangeAspect="1"/>
          </p:cNvPicPr>
          <p:nvPr/>
        </p:nvPicPr>
        <p:blipFill>
          <a:blip r:embed="rId3"/>
          <a:stretch>
            <a:fillRect/>
          </a:stretch>
        </p:blipFill>
        <p:spPr>
          <a:xfrm>
            <a:off x="2261168" y="2112181"/>
            <a:ext cx="5054600" cy="3746500"/>
          </a:xfrm>
          <a:prstGeom prst="rect">
            <a:avLst/>
          </a:prstGeom>
        </p:spPr>
      </p:pic>
    </p:spTree>
    <p:extLst>
      <p:ext uri="{BB962C8B-B14F-4D97-AF65-F5344CB8AC3E}">
        <p14:creationId xmlns:p14="http://schemas.microsoft.com/office/powerpoint/2010/main" val="35228712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from Last Time</a:t>
            </a:r>
            <a:endParaRPr lang="en-US" dirty="0"/>
          </a:p>
        </p:txBody>
      </p:sp>
      <p:sp>
        <p:nvSpPr>
          <p:cNvPr id="3" name="Content Placeholder 2"/>
          <p:cNvSpPr>
            <a:spLocks noGrp="1"/>
          </p:cNvSpPr>
          <p:nvPr>
            <p:ph idx="1"/>
          </p:nvPr>
        </p:nvSpPr>
        <p:spPr/>
        <p:txBody>
          <a:bodyPr/>
          <a:lstStyle/>
          <a:p>
            <a:pPr marL="0" indent="0">
              <a:buNone/>
            </a:pPr>
            <a:r>
              <a:rPr lang="en-US" dirty="0" smtClean="0"/>
              <a:t>Motivation for Machine Learning:</a:t>
            </a:r>
          </a:p>
          <a:p>
            <a:pPr marL="0" indent="0">
              <a:buNone/>
            </a:pPr>
            <a:endParaRPr lang="en-US" dirty="0"/>
          </a:p>
          <a:p>
            <a:pPr marL="0" indent="0">
              <a:buNone/>
            </a:pPr>
            <a:r>
              <a:rPr lang="en-US" dirty="0" smtClean="0"/>
              <a:t>Automate programming by “showing” the computer examples of the computation you want it to perform.</a:t>
            </a:r>
          </a:p>
          <a:p>
            <a:pPr marL="0" indent="0">
              <a:buNone/>
            </a:pPr>
            <a:endParaRPr lang="en-US" dirty="0"/>
          </a:p>
        </p:txBody>
      </p:sp>
    </p:spTree>
    <p:extLst>
      <p:ext uri="{BB962C8B-B14F-4D97-AF65-F5344CB8AC3E}">
        <p14:creationId xmlns:p14="http://schemas.microsoft.com/office/powerpoint/2010/main" val="190590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Machine </a:t>
            </a:r>
            <a:r>
              <a:rPr lang="en-US" dirty="0" smtClean="0"/>
              <a:t>Learning (more formally)</a:t>
            </a:r>
            <a:endParaRPr lang="en-US" dirty="0"/>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572" y="1652588"/>
            <a:ext cx="5575300" cy="469900"/>
          </a:xfrm>
          <a:prstGeom prst="rect">
            <a:avLst/>
          </a:prstGeom>
        </p:spPr>
      </p:pic>
      <p:sp>
        <p:nvSpPr>
          <p:cNvPr id="5" name="TextBox 4"/>
          <p:cNvSpPr txBox="1"/>
          <p:nvPr/>
        </p:nvSpPr>
        <p:spPr>
          <a:xfrm>
            <a:off x="316089" y="1476157"/>
            <a:ext cx="1609372" cy="646331"/>
          </a:xfrm>
          <a:prstGeom prst="rect">
            <a:avLst/>
          </a:prstGeom>
          <a:noFill/>
        </p:spPr>
        <p:txBody>
          <a:bodyPr wrap="square" rtlCol="0">
            <a:spAutoFit/>
          </a:bodyPr>
          <a:lstStyle/>
          <a:p>
            <a:r>
              <a:rPr lang="en-US" sz="3600" b="1" dirty="0" smtClean="0">
                <a:solidFill>
                  <a:srgbClr val="FF0000"/>
                </a:solidFill>
              </a:rPr>
              <a:t>Given:</a:t>
            </a:r>
            <a:endParaRPr lang="en-US" sz="3600" b="1" dirty="0">
              <a:solidFill>
                <a:srgbClr val="FF0000"/>
              </a:solidFill>
            </a:endParaRP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6572" y="2279650"/>
            <a:ext cx="2971800" cy="520700"/>
          </a:xfrm>
          <a:prstGeom prst="rect">
            <a:avLst/>
          </a:prstGeom>
        </p:spPr>
      </p:pic>
      <p:sp>
        <p:nvSpPr>
          <p:cNvPr id="8" name="TextBox 7"/>
          <p:cNvSpPr txBox="1"/>
          <p:nvPr/>
        </p:nvSpPr>
        <p:spPr>
          <a:xfrm>
            <a:off x="372534" y="2175891"/>
            <a:ext cx="1798461" cy="646331"/>
          </a:xfrm>
          <a:prstGeom prst="rect">
            <a:avLst/>
          </a:prstGeom>
          <a:noFill/>
        </p:spPr>
        <p:txBody>
          <a:bodyPr wrap="square" rtlCol="0">
            <a:spAutoFit/>
          </a:bodyPr>
          <a:lstStyle/>
          <a:p>
            <a:r>
              <a:rPr lang="en-US" sz="3600" dirty="0" smtClean="0"/>
              <a:t>where</a:t>
            </a:r>
            <a:endParaRPr lang="en-US" sz="3600" dirty="0"/>
          </a:p>
        </p:txBody>
      </p:sp>
      <p:sp>
        <p:nvSpPr>
          <p:cNvPr id="9" name="TextBox 8"/>
          <p:cNvSpPr txBox="1"/>
          <p:nvPr/>
        </p:nvSpPr>
        <p:spPr>
          <a:xfrm>
            <a:off x="6608734" y="2477184"/>
            <a:ext cx="2535266" cy="646331"/>
          </a:xfrm>
          <a:prstGeom prst="rect">
            <a:avLst/>
          </a:prstGeom>
          <a:noFill/>
        </p:spPr>
        <p:txBody>
          <a:bodyPr wrap="square" rtlCol="0">
            <a:spAutoFit/>
          </a:bodyPr>
          <a:lstStyle/>
          <a:p>
            <a:r>
              <a:rPr lang="en-US" sz="3600" dirty="0" smtClean="0"/>
              <a:t>Training set</a:t>
            </a:r>
            <a:endParaRPr lang="en-US" sz="3600" dirty="0"/>
          </a:p>
        </p:txBody>
      </p:sp>
      <p:cxnSp>
        <p:nvCxnSpPr>
          <p:cNvPr id="11" name="Straight Arrow Connector 10"/>
          <p:cNvCxnSpPr/>
          <p:nvPr/>
        </p:nvCxnSpPr>
        <p:spPr>
          <a:xfrm flipH="1" flipV="1">
            <a:off x="5813778" y="2122489"/>
            <a:ext cx="593696" cy="558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6088" y="3137877"/>
            <a:ext cx="2703689" cy="646331"/>
          </a:xfrm>
          <a:prstGeom prst="rect">
            <a:avLst/>
          </a:prstGeom>
          <a:noFill/>
        </p:spPr>
        <p:txBody>
          <a:bodyPr wrap="square" rtlCol="0">
            <a:spAutoFit/>
          </a:bodyPr>
          <a:lstStyle/>
          <a:p>
            <a:r>
              <a:rPr lang="en-US" sz="3600" b="1" dirty="0" smtClean="0">
                <a:solidFill>
                  <a:srgbClr val="FF0000"/>
                </a:solidFill>
              </a:rPr>
              <a:t>Produce:</a:t>
            </a:r>
            <a:endParaRPr lang="en-US" sz="3600" b="1" dirty="0">
              <a:solidFill>
                <a:srgbClr val="FF0000"/>
              </a:solidFill>
            </a:endParaRPr>
          </a:p>
        </p:txBody>
      </p:sp>
      <p:pic>
        <p:nvPicPr>
          <p:cNvPr id="13" name="Picture 1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656" y="3261920"/>
            <a:ext cx="2209800" cy="520700"/>
          </a:xfrm>
          <a:prstGeom prst="rect">
            <a:avLst/>
          </a:prstGeom>
        </p:spPr>
      </p:pic>
      <p:sp>
        <p:nvSpPr>
          <p:cNvPr id="14" name="TextBox 13"/>
          <p:cNvSpPr txBox="1"/>
          <p:nvPr/>
        </p:nvSpPr>
        <p:spPr>
          <a:xfrm>
            <a:off x="316089" y="3979291"/>
            <a:ext cx="8370711" cy="1200329"/>
          </a:xfrm>
          <a:prstGeom prst="rect">
            <a:avLst/>
          </a:prstGeom>
          <a:noFill/>
        </p:spPr>
        <p:txBody>
          <a:bodyPr wrap="square" rtlCol="0">
            <a:spAutoFit/>
          </a:bodyPr>
          <a:lstStyle/>
          <a:p>
            <a:r>
              <a:rPr lang="en-US" sz="3600" dirty="0" smtClean="0"/>
              <a:t>Such that “f” accurately predicts the output y given the input x </a:t>
            </a:r>
            <a:r>
              <a:rPr lang="en-US" sz="3600" dirty="0" smtClean="0"/>
              <a:t>for </a:t>
            </a:r>
            <a:r>
              <a:rPr lang="en-US" sz="3600" b="1" dirty="0" smtClean="0"/>
              <a:t>new </a:t>
            </a:r>
            <a:r>
              <a:rPr lang="en-US" sz="3600" b="1" dirty="0" smtClean="0"/>
              <a:t>data</a:t>
            </a:r>
            <a:endParaRPr lang="en-US" sz="3600" dirty="0"/>
          </a:p>
        </p:txBody>
      </p:sp>
      <p:cxnSp>
        <p:nvCxnSpPr>
          <p:cNvPr id="15" name="Straight Arrow Connector 14"/>
          <p:cNvCxnSpPr/>
          <p:nvPr/>
        </p:nvCxnSpPr>
        <p:spPr>
          <a:xfrm flipH="1" flipV="1">
            <a:off x="4805606" y="3535424"/>
            <a:ext cx="1385400" cy="24878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374239" y="3361820"/>
            <a:ext cx="2535266" cy="646331"/>
          </a:xfrm>
          <a:prstGeom prst="rect">
            <a:avLst/>
          </a:prstGeom>
          <a:noFill/>
        </p:spPr>
        <p:txBody>
          <a:bodyPr wrap="square" rtlCol="0">
            <a:spAutoFit/>
          </a:bodyPr>
          <a:lstStyle/>
          <a:p>
            <a:r>
              <a:rPr lang="en-US" sz="3600" dirty="0" smtClean="0"/>
              <a:t>Output set</a:t>
            </a:r>
            <a:endParaRPr lang="en-US" sz="3600" dirty="0"/>
          </a:p>
        </p:txBody>
      </p:sp>
    </p:spTree>
    <p:extLst>
      <p:ext uri="{BB962C8B-B14F-4D97-AF65-F5344CB8AC3E}">
        <p14:creationId xmlns:p14="http://schemas.microsoft.com/office/powerpoint/2010/main" val="19141942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Illustration </a:t>
            </a:r>
            <a:r>
              <a:rPr lang="en-US" dirty="0" smtClean="0"/>
              <a:t>of Too Little Training </a:t>
            </a:r>
            <a:r>
              <a:rPr lang="en-US" dirty="0" smtClean="0"/>
              <a:t>Data (digit recognition)</a:t>
            </a:r>
            <a:endParaRPr lang="en-US" dirty="0"/>
          </a:p>
        </p:txBody>
      </p:sp>
      <p:pic>
        <p:nvPicPr>
          <p:cNvPr id="3" name="Picture 2"/>
          <p:cNvPicPr>
            <a:picLocks noChangeAspect="1"/>
          </p:cNvPicPr>
          <p:nvPr/>
        </p:nvPicPr>
        <p:blipFill>
          <a:blip r:embed="rId3"/>
          <a:stretch>
            <a:fillRect/>
          </a:stretch>
        </p:blipFill>
        <p:spPr>
          <a:xfrm>
            <a:off x="1250053" y="1707276"/>
            <a:ext cx="6779407" cy="4512543"/>
          </a:xfrm>
          <a:prstGeom prst="rect">
            <a:avLst/>
          </a:prstGeom>
        </p:spPr>
      </p:pic>
    </p:spTree>
    <p:extLst>
      <p:ext uri="{BB962C8B-B14F-4D97-AF65-F5344CB8AC3E}">
        <p14:creationId xmlns:p14="http://schemas.microsoft.com/office/powerpoint/2010/main" val="5952343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Your ML Algorithm</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Motivating Question:</a:t>
            </a:r>
            <a:r>
              <a:rPr lang="en-US" dirty="0" smtClean="0"/>
              <a:t> is there any way we can “fix” the </a:t>
            </a:r>
            <a:r>
              <a:rPr lang="en-US" dirty="0" err="1" smtClean="0"/>
              <a:t>lefthand</a:t>
            </a:r>
            <a:r>
              <a:rPr lang="en-US" dirty="0" smtClean="0"/>
              <a:t> side of this curve?</a:t>
            </a:r>
          </a:p>
        </p:txBody>
      </p:sp>
      <p:pic>
        <p:nvPicPr>
          <p:cNvPr id="5" name="Picture 4"/>
          <p:cNvPicPr>
            <a:picLocks noChangeAspect="1"/>
          </p:cNvPicPr>
          <p:nvPr/>
        </p:nvPicPr>
        <p:blipFill>
          <a:blip r:embed="rId3"/>
          <a:stretch>
            <a:fillRect/>
          </a:stretch>
        </p:blipFill>
        <p:spPr>
          <a:xfrm>
            <a:off x="3084505" y="2987071"/>
            <a:ext cx="4711575" cy="3533681"/>
          </a:xfrm>
          <a:prstGeom prst="rect">
            <a:avLst/>
          </a:prstGeom>
        </p:spPr>
      </p:pic>
      <p:sp>
        <p:nvSpPr>
          <p:cNvPr id="6" name="TextBox 5"/>
          <p:cNvSpPr txBox="1"/>
          <p:nvPr/>
        </p:nvSpPr>
        <p:spPr>
          <a:xfrm>
            <a:off x="843061" y="3307572"/>
            <a:ext cx="1956601" cy="830997"/>
          </a:xfrm>
          <a:prstGeom prst="rect">
            <a:avLst/>
          </a:prstGeom>
          <a:noFill/>
        </p:spPr>
        <p:txBody>
          <a:bodyPr wrap="square" rtlCol="0">
            <a:spAutoFit/>
          </a:bodyPr>
          <a:lstStyle/>
          <a:p>
            <a:r>
              <a:rPr lang="en-US" sz="2400" b="1" dirty="0" smtClean="0"/>
              <a:t>Potential Fix lies here:</a:t>
            </a:r>
            <a:endParaRPr lang="en-US" sz="2400" b="1" dirty="0"/>
          </a:p>
        </p:txBody>
      </p:sp>
    </p:spTree>
    <p:extLst>
      <p:ext uri="{BB962C8B-B14F-4D97-AF65-F5344CB8AC3E}">
        <p14:creationId xmlns:p14="http://schemas.microsoft.com/office/powerpoint/2010/main" val="978797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Controlling Model Complexity: Ridge Regression</a:t>
            </a:r>
            <a:endParaRPr lang="en-US" dirty="0"/>
          </a:p>
        </p:txBody>
      </p:sp>
      <p:sp>
        <p:nvSpPr>
          <p:cNvPr id="4" name="TextBox 3"/>
          <p:cNvSpPr txBox="1"/>
          <p:nvPr/>
        </p:nvSpPr>
        <p:spPr>
          <a:xfrm>
            <a:off x="457199" y="1861509"/>
            <a:ext cx="7205793" cy="461665"/>
          </a:xfrm>
          <a:prstGeom prst="rect">
            <a:avLst/>
          </a:prstGeom>
          <a:noFill/>
        </p:spPr>
        <p:txBody>
          <a:bodyPr wrap="square" rtlCol="0">
            <a:spAutoFit/>
          </a:bodyPr>
          <a:lstStyle/>
          <a:p>
            <a:r>
              <a:rPr lang="en-US" sz="2400" b="1" dirty="0" smtClean="0"/>
              <a:t>Objective function for logistic regression:</a:t>
            </a:r>
          </a:p>
        </p:txBody>
      </p:sp>
      <p:sp>
        <p:nvSpPr>
          <p:cNvPr id="5" name="TextBox 4"/>
          <p:cNvSpPr txBox="1"/>
          <p:nvPr/>
        </p:nvSpPr>
        <p:spPr>
          <a:xfrm>
            <a:off x="375327" y="4540098"/>
            <a:ext cx="7999512" cy="461665"/>
          </a:xfrm>
          <a:prstGeom prst="rect">
            <a:avLst/>
          </a:prstGeom>
          <a:noFill/>
        </p:spPr>
        <p:txBody>
          <a:bodyPr wrap="square" rtlCol="0">
            <a:spAutoFit/>
          </a:bodyPr>
          <a:lstStyle/>
          <a:p>
            <a:r>
              <a:rPr lang="en-US" sz="2400" b="1" dirty="0" smtClean="0"/>
              <a:t>Objective function for logistic regression with ridge term:</a:t>
            </a:r>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82" y="2742756"/>
            <a:ext cx="6913380" cy="603549"/>
          </a:xfrm>
          <a:prstGeom prst="rect">
            <a:avLst/>
          </a:prstGeom>
        </p:spPr>
      </p:pic>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09" y="5215623"/>
            <a:ext cx="8081385" cy="650932"/>
          </a:xfrm>
          <a:prstGeom prst="rect">
            <a:avLst/>
          </a:prstGeom>
        </p:spPr>
      </p:pic>
      <p:sp>
        <p:nvSpPr>
          <p:cNvPr id="8" name="Right Brace 7"/>
          <p:cNvSpPr/>
          <p:nvPr/>
        </p:nvSpPr>
        <p:spPr>
          <a:xfrm rot="5400000">
            <a:off x="4506243" y="664979"/>
            <a:ext cx="178260" cy="564457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2291433" y="3628231"/>
            <a:ext cx="4771072" cy="369332"/>
          </a:xfrm>
          <a:prstGeom prst="rect">
            <a:avLst/>
          </a:prstGeom>
          <a:noFill/>
        </p:spPr>
        <p:txBody>
          <a:bodyPr wrap="square" rtlCol="0">
            <a:spAutoFit/>
          </a:bodyPr>
          <a:lstStyle/>
          <a:p>
            <a:r>
              <a:rPr lang="en-US" dirty="0" smtClean="0"/>
              <a:t>Penalty for not fitting the training data</a:t>
            </a:r>
            <a:endParaRPr lang="en-US" dirty="0"/>
          </a:p>
        </p:txBody>
      </p:sp>
      <p:sp>
        <p:nvSpPr>
          <p:cNvPr id="10" name="Right Brace 9"/>
          <p:cNvSpPr/>
          <p:nvPr/>
        </p:nvSpPr>
        <p:spPr>
          <a:xfrm rot="5400000">
            <a:off x="4506242" y="3133397"/>
            <a:ext cx="178260" cy="564457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2291432" y="6096649"/>
            <a:ext cx="4771072" cy="369332"/>
          </a:xfrm>
          <a:prstGeom prst="rect">
            <a:avLst/>
          </a:prstGeom>
          <a:noFill/>
        </p:spPr>
        <p:txBody>
          <a:bodyPr wrap="square" rtlCol="0">
            <a:spAutoFit/>
          </a:bodyPr>
          <a:lstStyle/>
          <a:p>
            <a:r>
              <a:rPr lang="en-US" dirty="0" smtClean="0"/>
              <a:t>Penalty for not fitting the training data</a:t>
            </a:r>
            <a:endParaRPr lang="en-US" dirty="0"/>
          </a:p>
        </p:txBody>
      </p:sp>
      <p:sp>
        <p:nvSpPr>
          <p:cNvPr id="12" name="Right Brace 11"/>
          <p:cNvSpPr/>
          <p:nvPr/>
        </p:nvSpPr>
        <p:spPr>
          <a:xfrm rot="5400000">
            <a:off x="8056580" y="5542566"/>
            <a:ext cx="188917" cy="86741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288071" y="6142815"/>
            <a:ext cx="1876686" cy="646331"/>
          </a:xfrm>
          <a:prstGeom prst="rect">
            <a:avLst/>
          </a:prstGeom>
          <a:noFill/>
        </p:spPr>
        <p:txBody>
          <a:bodyPr wrap="square" rtlCol="0">
            <a:spAutoFit/>
          </a:bodyPr>
          <a:lstStyle/>
          <a:p>
            <a:r>
              <a:rPr lang="en-US" dirty="0" smtClean="0"/>
              <a:t>Penalty for overly complex models</a:t>
            </a:r>
            <a:endParaRPr lang="en-US" dirty="0"/>
          </a:p>
        </p:txBody>
      </p:sp>
    </p:spTree>
    <p:extLst>
      <p:ext uri="{BB962C8B-B14F-4D97-AF65-F5344CB8AC3E}">
        <p14:creationId xmlns:p14="http://schemas.microsoft.com/office/powerpoint/2010/main" val="26122053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animBg="1"/>
      <p:bldP spid="11"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the Magnitude of the Weights a Good Metric of Model Complexity?</a:t>
            </a:r>
            <a:endParaRPr lang="en-US" dirty="0"/>
          </a:p>
        </p:txBody>
      </p:sp>
      <p:sp>
        <p:nvSpPr>
          <p:cNvPr id="3" name="Content Placeholder 2"/>
          <p:cNvSpPr>
            <a:spLocks noGrp="1"/>
          </p:cNvSpPr>
          <p:nvPr>
            <p:ph idx="1"/>
          </p:nvPr>
        </p:nvSpPr>
        <p:spPr/>
        <p:txBody>
          <a:bodyPr/>
          <a:lstStyle/>
          <a:p>
            <a:r>
              <a:rPr lang="en-US" dirty="0" smtClean="0"/>
              <a:t>One answer: it clearly restricts our solution space of models (to those near the origin) which helps limit flexibility (i.e. complexity)</a:t>
            </a:r>
          </a:p>
          <a:p>
            <a:r>
              <a:rPr lang="en-US" dirty="0" smtClean="0"/>
              <a:t>Another answer: a priori we expect that each feature in </a:t>
            </a:r>
            <a:r>
              <a:rPr lang="en-US" b="1" dirty="0" smtClean="0"/>
              <a:t>x</a:t>
            </a:r>
            <a:r>
              <a:rPr lang="en-US" dirty="0" smtClean="0"/>
              <a:t> should have a somewhat small impact on the output </a:t>
            </a:r>
            <a:r>
              <a:rPr lang="en-US" b="1" dirty="0" smtClean="0"/>
              <a:t>y</a:t>
            </a:r>
            <a:r>
              <a:rPr lang="en-US" dirty="0" smtClean="0"/>
              <a:t>.  </a:t>
            </a:r>
            <a:endParaRPr lang="en-US" dirty="0"/>
          </a:p>
        </p:txBody>
      </p:sp>
    </p:spTree>
    <p:extLst>
      <p:ext uri="{BB962C8B-B14F-4D97-AF65-F5344CB8AC3E}">
        <p14:creationId xmlns:p14="http://schemas.microsoft.com/office/powerpoint/2010/main" val="31977100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of Applying Ridge Regression to Digit Recognition</a:t>
            </a:r>
            <a:endParaRPr lang="en-US" dirty="0"/>
          </a:p>
        </p:txBody>
      </p:sp>
      <p:pic>
        <p:nvPicPr>
          <p:cNvPr id="4" name="Picture 3"/>
          <p:cNvPicPr>
            <a:picLocks noChangeAspect="1"/>
          </p:cNvPicPr>
          <p:nvPr/>
        </p:nvPicPr>
        <p:blipFill>
          <a:blip r:embed="rId3"/>
          <a:stretch>
            <a:fillRect/>
          </a:stretch>
        </p:blipFill>
        <p:spPr>
          <a:xfrm>
            <a:off x="298140" y="2070100"/>
            <a:ext cx="4064000" cy="2705100"/>
          </a:xfrm>
          <a:prstGeom prst="rect">
            <a:avLst/>
          </a:prstGeom>
        </p:spPr>
      </p:pic>
      <p:pic>
        <p:nvPicPr>
          <p:cNvPr id="5" name="Picture 4"/>
          <p:cNvPicPr>
            <a:picLocks noChangeAspect="1"/>
          </p:cNvPicPr>
          <p:nvPr/>
        </p:nvPicPr>
        <p:blipFill>
          <a:blip r:embed="rId4"/>
          <a:stretch>
            <a:fillRect/>
          </a:stretch>
        </p:blipFill>
        <p:spPr>
          <a:xfrm>
            <a:off x="4872571" y="2184974"/>
            <a:ext cx="4064000" cy="2705100"/>
          </a:xfrm>
          <a:prstGeom prst="rect">
            <a:avLst/>
          </a:prstGeom>
        </p:spPr>
      </p:pic>
      <p:cxnSp>
        <p:nvCxnSpPr>
          <p:cNvPr id="7" name="Straight Arrow Connector 6"/>
          <p:cNvCxnSpPr/>
          <p:nvPr/>
        </p:nvCxnSpPr>
        <p:spPr>
          <a:xfrm>
            <a:off x="4030164" y="3537524"/>
            <a:ext cx="88128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610527" y="5234171"/>
            <a:ext cx="6333171" cy="461665"/>
          </a:xfrm>
          <a:prstGeom prst="rect">
            <a:avLst/>
          </a:prstGeom>
          <a:noFill/>
        </p:spPr>
        <p:txBody>
          <a:bodyPr wrap="square" rtlCol="0">
            <a:spAutoFit/>
          </a:bodyPr>
          <a:lstStyle/>
          <a:p>
            <a:r>
              <a:rPr lang="en-US" sz="2400" b="1" dirty="0" smtClean="0">
                <a:solidFill>
                  <a:srgbClr val="FF0000"/>
                </a:solidFill>
              </a:rPr>
              <a:t>Note: the differing axes on the two figures!!</a:t>
            </a:r>
            <a:endParaRPr lang="en-US" sz="2400" b="1" dirty="0">
              <a:solidFill>
                <a:srgbClr val="FF0000"/>
              </a:solidFill>
            </a:endParaRPr>
          </a:p>
        </p:txBody>
      </p:sp>
    </p:spTree>
    <p:extLst>
      <p:ext uri="{BB962C8B-B14F-4D97-AF65-F5344CB8AC3E}">
        <p14:creationId xmlns:p14="http://schemas.microsoft.com/office/powerpoint/2010/main" val="7996726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Your ML Algorithm</a:t>
            </a:r>
            <a:endParaRPr lang="en-US" dirty="0"/>
          </a:p>
        </p:txBody>
      </p:sp>
      <p:sp>
        <p:nvSpPr>
          <p:cNvPr id="3" name="Content Placeholder 2"/>
          <p:cNvSpPr>
            <a:spLocks noGrp="1"/>
          </p:cNvSpPr>
          <p:nvPr>
            <p:ph idx="1"/>
          </p:nvPr>
        </p:nvSpPr>
        <p:spPr/>
        <p:txBody>
          <a:bodyPr/>
          <a:lstStyle/>
          <a:p>
            <a:pPr marL="0" indent="0">
              <a:buNone/>
            </a:pPr>
            <a:r>
              <a:rPr lang="en-US" dirty="0" smtClean="0"/>
              <a:t>We have swept one crucial detail under the rug</a:t>
            </a:r>
            <a:endParaRPr lang="en-US" dirty="0"/>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09" y="2598115"/>
            <a:ext cx="8081385" cy="650932"/>
          </a:xfrm>
          <a:prstGeom prst="rect">
            <a:avLst/>
          </a:prstGeom>
        </p:spPr>
      </p:pic>
      <p:sp>
        <p:nvSpPr>
          <p:cNvPr id="5" name="Right Brace 4"/>
          <p:cNvSpPr/>
          <p:nvPr/>
        </p:nvSpPr>
        <p:spPr>
          <a:xfrm rot="5400000">
            <a:off x="4506242" y="515889"/>
            <a:ext cx="178260" cy="564457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2291432" y="3479141"/>
            <a:ext cx="4771072" cy="369332"/>
          </a:xfrm>
          <a:prstGeom prst="rect">
            <a:avLst/>
          </a:prstGeom>
          <a:noFill/>
        </p:spPr>
        <p:txBody>
          <a:bodyPr wrap="square" rtlCol="0">
            <a:spAutoFit/>
          </a:bodyPr>
          <a:lstStyle/>
          <a:p>
            <a:r>
              <a:rPr lang="en-US" dirty="0" smtClean="0"/>
              <a:t>Penalty for not fitting the training data</a:t>
            </a:r>
            <a:endParaRPr lang="en-US" dirty="0"/>
          </a:p>
        </p:txBody>
      </p:sp>
      <p:sp>
        <p:nvSpPr>
          <p:cNvPr id="7" name="Right Brace 6"/>
          <p:cNvSpPr/>
          <p:nvPr/>
        </p:nvSpPr>
        <p:spPr>
          <a:xfrm rot="5400000">
            <a:off x="8056580" y="2925058"/>
            <a:ext cx="188917" cy="86741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7288071" y="3525307"/>
            <a:ext cx="1876686" cy="646331"/>
          </a:xfrm>
          <a:prstGeom prst="rect">
            <a:avLst/>
          </a:prstGeom>
          <a:noFill/>
        </p:spPr>
        <p:txBody>
          <a:bodyPr wrap="square" rtlCol="0">
            <a:spAutoFit/>
          </a:bodyPr>
          <a:lstStyle/>
          <a:p>
            <a:r>
              <a:rPr lang="en-US" dirty="0" smtClean="0"/>
              <a:t>Penalty for overly complex models</a:t>
            </a:r>
            <a:endParaRPr lang="en-US" dirty="0"/>
          </a:p>
        </p:txBody>
      </p:sp>
      <p:sp>
        <p:nvSpPr>
          <p:cNvPr id="9" name="TextBox 8"/>
          <p:cNvSpPr txBox="1"/>
          <p:nvPr/>
        </p:nvSpPr>
        <p:spPr>
          <a:xfrm>
            <a:off x="3472938" y="4884326"/>
            <a:ext cx="3944723" cy="830997"/>
          </a:xfrm>
          <a:prstGeom prst="rect">
            <a:avLst/>
          </a:prstGeom>
          <a:noFill/>
        </p:spPr>
        <p:txBody>
          <a:bodyPr wrap="square" rtlCol="0">
            <a:spAutoFit/>
          </a:bodyPr>
          <a:lstStyle/>
          <a:p>
            <a:r>
              <a:rPr lang="en-US" sz="2400" b="1" dirty="0" smtClean="0"/>
              <a:t>How the heck do we get a good value of C?!?</a:t>
            </a:r>
            <a:endParaRPr lang="en-US" sz="2400" b="1" dirty="0"/>
          </a:p>
        </p:txBody>
      </p:sp>
      <p:cxnSp>
        <p:nvCxnSpPr>
          <p:cNvPr id="11" name="Straight Arrow Connector 10"/>
          <p:cNvCxnSpPr/>
          <p:nvPr/>
        </p:nvCxnSpPr>
        <p:spPr>
          <a:xfrm flipV="1">
            <a:off x="6816289" y="3109910"/>
            <a:ext cx="901042" cy="177441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3204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TotalTime>
  <Words>1082</Words>
  <Application>Microsoft Macintosh PowerPoint</Application>
  <PresentationFormat>On-screen Show (4:3)</PresentationFormat>
  <Paragraphs>84</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Machine Learning</vt:lpstr>
      <vt:lpstr>Review from Last Time</vt:lpstr>
      <vt:lpstr>Review: Machine Learning (more formally)</vt:lpstr>
      <vt:lpstr>Review: Illustration of Too Little Training Data (digit recognition)</vt:lpstr>
      <vt:lpstr>Tuning Your ML Algorithm</vt:lpstr>
      <vt:lpstr>Controlling Model Complexity: Ridge Regression</vt:lpstr>
      <vt:lpstr>Why is the Magnitude of the Weights a Good Metric of Model Complexity?</vt:lpstr>
      <vt:lpstr>Results of Applying Ridge Regression to Digit Recognition</vt:lpstr>
      <vt:lpstr>Tuning Your ML Algorithm</vt:lpstr>
      <vt:lpstr>The Effect of C on Accuracy</vt:lpstr>
      <vt:lpstr>Choosing C Continued</vt:lpstr>
      <vt:lpstr>Choosing C and Validation Set</vt:lpstr>
      <vt:lpstr>Validation Sets</vt:lpstr>
      <vt:lpstr>Tuning ML Algorithms more Generally</vt:lpstr>
      <vt:lpstr>Additional Topic: Relationship between Machine Learning and Data Mining</vt:lpstr>
      <vt:lpstr>Understanding Data Using ML: Example 1</vt:lpstr>
      <vt:lpstr>Understanding Data Using ML: Example 2</vt:lpstr>
      <vt:lpstr>Understanding Data Using ML: Example 2 (continued)</vt:lpstr>
    </vt:vector>
  </TitlesOfParts>
  <Company>Olin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Paul Ruvolo</dc:creator>
  <cp:lastModifiedBy>Paul Ruvolo</cp:lastModifiedBy>
  <cp:revision>97</cp:revision>
  <dcterms:created xsi:type="dcterms:W3CDTF">2014-09-05T14:52:21Z</dcterms:created>
  <dcterms:modified xsi:type="dcterms:W3CDTF">2014-09-05T16:12:10Z</dcterms:modified>
</cp:coreProperties>
</file>