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4" r:id="rId1"/>
  </p:sldMasterIdLst>
  <p:notesMasterIdLst>
    <p:notesMasterId r:id="rId18"/>
  </p:notesMasterIdLst>
  <p:handoutMasterIdLst>
    <p:handoutMasterId r:id="rId19"/>
  </p:handoutMasterIdLst>
  <p:sldIdLst>
    <p:sldId id="396" r:id="rId2"/>
    <p:sldId id="412" r:id="rId3"/>
    <p:sldId id="417" r:id="rId4"/>
    <p:sldId id="414" r:id="rId5"/>
    <p:sldId id="397" r:id="rId6"/>
    <p:sldId id="398" r:id="rId7"/>
    <p:sldId id="407" r:id="rId8"/>
    <p:sldId id="416" r:id="rId9"/>
    <p:sldId id="408" r:id="rId10"/>
    <p:sldId id="409" r:id="rId11"/>
    <p:sldId id="410" r:id="rId12"/>
    <p:sldId id="415" r:id="rId13"/>
    <p:sldId id="413" r:id="rId14"/>
    <p:sldId id="418" r:id="rId15"/>
    <p:sldId id="411" r:id="rId16"/>
    <p:sldId id="390" r:id="rId17"/>
  </p:sldIdLst>
  <p:sldSz cx="9144000" cy="5143500" type="screen16x9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F8A9"/>
    <a:srgbClr val="66A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1"/>
    <p:restoredTop sz="94422"/>
  </p:normalViewPr>
  <p:slideViewPr>
    <p:cSldViewPr snapToGrid="0" snapToObjects="1">
      <p:cViewPr varScale="1">
        <p:scale>
          <a:sx n="77" d="100"/>
          <a:sy n="77" d="100"/>
        </p:scale>
        <p:origin x="200" y="5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62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Group Name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73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.AppleSystemUIFont" charset="-12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spcBef>
        <a:spcPts val="600"/>
      </a:spcBef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1pPr>
    <a:lvl2pPr marL="174625" indent="-169863" algn="l" defTabSz="914400" rtl="0" eaLnBrk="1" latinLnBrk="0" hangingPunct="1">
      <a:spcBef>
        <a:spcPts val="600"/>
      </a:spcBef>
      <a:buFont typeface="System Font Regular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2pPr>
    <a:lvl3pPr marL="347472" indent="-173736" algn="l" defTabSz="914400" rtl="0" eaLnBrk="1" latinLnBrk="0" hangingPunct="1">
      <a:spcBef>
        <a:spcPts val="600"/>
      </a:spcBef>
      <a:buFont typeface="Arial" panose="020B0604020202020204" pitchFamily="34" charset="0"/>
      <a:buChar char="•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3pPr>
    <a:lvl4pPr marL="630936" indent="-173736" algn="l" defTabSz="914400" rtl="0" eaLnBrk="1" latinLnBrk="0" hangingPunct="1">
      <a:spcBef>
        <a:spcPts val="600"/>
      </a:spcBef>
      <a:buFont typeface="System Font Regular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4pPr>
    <a:lvl5pPr marL="174625" marR="0" indent="-169863" algn="l" defTabSz="914400" rtl="0" eaLnBrk="1" fontAlgn="base" latinLnBrk="0" hangingPunct="1">
      <a:lnSpc>
        <a:spcPct val="100000"/>
      </a:lnSpc>
      <a:spcBef>
        <a:spcPts val="600"/>
      </a:spcBef>
      <a:spcAft>
        <a:spcPct val="0"/>
      </a:spcAft>
      <a:buClr>
        <a:srgbClr val="000000"/>
      </a:buClr>
      <a:buSzTx/>
      <a:buFont typeface=".AppleSystemUIFont" charset="-120"/>
      <a:buChar char="»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82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7"/>
            <a:ext cx="4142232" cy="4491385"/>
          </a:xfrm>
          <a:solidFill>
            <a:srgbClr val="66A1FF">
              <a:alpha val="52157"/>
            </a:srgb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3812" y="4692553"/>
            <a:ext cx="521589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5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57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08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51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88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Blue 60 rectangle">
            <a:extLst>
              <a:ext uri="{FF2B5EF4-FFF2-40B4-BE49-F238E27FC236}">
                <a16:creationId xmlns:a16="http://schemas.microsoft.com/office/drawing/2014/main" id="{91D1D188-D7EA-5A44-A392-6E9BFB996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70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83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88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0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71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78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54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bg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36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97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87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1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26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272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718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2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51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369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4F04016-134E-5847-8C7D-495FF4D6E4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826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48E015-0B67-D266-BA96-AEC8E2E6A50D}"/>
              </a:ext>
            </a:extLst>
          </p:cNvPr>
          <p:cNvSpPr txBox="1"/>
          <p:nvPr userDrawn="1"/>
        </p:nvSpPr>
        <p:spPr>
          <a:xfrm>
            <a:off x="2919945" y="2187030"/>
            <a:ext cx="3304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Stencil" pitchFamily="82" charset="77"/>
                <a:ea typeface="IBM Plex Sans" charset="0"/>
                <a:cs typeface="IBM Plex Sans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321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2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6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6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6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5" y="1243584"/>
            <a:ext cx="8695877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2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836657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1975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2" r:id="rId7"/>
    <p:sldLayoutId id="2147483931" r:id="rId8"/>
    <p:sldLayoutId id="2147483963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  <p:sldLayoutId id="2147483941" r:id="rId18"/>
    <p:sldLayoutId id="2147483942" r:id="rId19"/>
    <p:sldLayoutId id="2147483957" r:id="rId20"/>
    <p:sldLayoutId id="2147483944" r:id="rId21"/>
    <p:sldLayoutId id="2147483945" r:id="rId22"/>
    <p:sldLayoutId id="2147483946" r:id="rId23"/>
    <p:sldLayoutId id="2147483947" r:id="rId24"/>
    <p:sldLayoutId id="2147483948" r:id="rId25"/>
    <p:sldLayoutId id="2147483949" r:id="rId26"/>
    <p:sldLayoutId id="2147483950" r:id="rId27"/>
    <p:sldLayoutId id="2147483951" r:id="rId28"/>
    <p:sldLayoutId id="2147483952" r:id="rId29"/>
    <p:sldLayoutId id="2147483953" r:id="rId30"/>
    <p:sldLayoutId id="2147483955" r:id="rId31"/>
    <p:sldLayoutId id="2147483956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4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4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lip-project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16DE-C625-FF4F-3040-AA7422E2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Interaction Protocol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7ED82-AC81-AD9C-69D2-CDA65CFD43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IBM </a:t>
            </a:r>
          </a:p>
          <a:p>
            <a:r>
              <a:rPr lang="en-US" dirty="0"/>
              <a:t>Cisco </a:t>
            </a:r>
          </a:p>
          <a:p>
            <a:r>
              <a:rPr lang="en-US" dirty="0"/>
              <a:t>Red Hat </a:t>
            </a:r>
          </a:p>
          <a:p>
            <a:r>
              <a:rPr lang="en-US" dirty="0"/>
              <a:t>Hitachi</a:t>
            </a:r>
          </a:p>
          <a:p>
            <a:r>
              <a:rPr lang="en-US" dirty="0"/>
              <a:t>ServiceNow</a:t>
            </a:r>
          </a:p>
          <a:p>
            <a:r>
              <a:rPr lang="en-US" dirty="0"/>
              <a:t>Fordham University </a:t>
            </a:r>
          </a:p>
          <a:p>
            <a:r>
              <a:rPr lang="en-US" dirty="0"/>
              <a:t>U. Michigan </a:t>
            </a:r>
          </a:p>
          <a:p>
            <a:r>
              <a:rPr lang="en-US" dirty="0"/>
              <a:t>Purdue University </a:t>
            </a:r>
          </a:p>
          <a:p>
            <a:r>
              <a:rPr lang="en-US" dirty="0"/>
              <a:t>U. Delaware</a:t>
            </a:r>
          </a:p>
          <a:p>
            <a:r>
              <a:rPr lang="en-US" dirty="0"/>
              <a:t>U. Buffalo </a:t>
            </a:r>
          </a:p>
          <a:p>
            <a:r>
              <a:rPr lang="en-US" dirty="0"/>
              <a:t>Pennsylvania State University</a:t>
            </a:r>
          </a:p>
          <a:p>
            <a:r>
              <a:rPr lang="en-US" dirty="0"/>
              <a:t>Indiana University </a:t>
            </a:r>
          </a:p>
          <a:p>
            <a:r>
              <a:rPr lang="en-US" dirty="0"/>
              <a:t>SRI International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54F87-1407-175B-3018-28A20882EA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88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3C52-8EB3-74E1-88AF-8A6689C8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NLIP In Action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3BD4E-3FA6-9284-ADCE-8ADC83F9A0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typical interaction would be between a NLIP client and a NLIP front-end </a:t>
            </a:r>
          </a:p>
          <a:p>
            <a:pPr lvl="1"/>
            <a:r>
              <a:rPr lang="en-US" dirty="0"/>
              <a:t>With the backend being typical business service </a:t>
            </a:r>
          </a:p>
          <a:p>
            <a:r>
              <a:rPr lang="en-US" dirty="0"/>
              <a:t>NLIP messages would trigger an interaction with the backend </a:t>
            </a:r>
          </a:p>
          <a:p>
            <a:pPr lvl="1"/>
            <a:r>
              <a:rPr lang="en-US" dirty="0"/>
              <a:t>The Backend could be a traditional API based service </a:t>
            </a:r>
          </a:p>
          <a:p>
            <a:pPr lvl="1"/>
            <a:r>
              <a:rPr lang="en-US" dirty="0"/>
              <a:t>The backend could be another LLM based chat-engine </a:t>
            </a:r>
          </a:p>
          <a:p>
            <a:pPr lvl="1"/>
            <a:r>
              <a:rPr lang="en-US" dirty="0"/>
              <a:t>The backend could be another NLIP enabled service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48B07-AFDF-B738-264C-19B784D98E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577A9-353F-A82A-4E95-54C65A7CDF24}"/>
              </a:ext>
            </a:extLst>
          </p:cNvPr>
          <p:cNvSpPr/>
          <p:nvPr/>
        </p:nvSpPr>
        <p:spPr bwMode="auto">
          <a:xfrm>
            <a:off x="4953990" y="1243584"/>
            <a:ext cx="674183" cy="1125871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NLIP 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35E2AC-1158-B73D-ADC8-3BA52686A772}"/>
              </a:ext>
            </a:extLst>
          </p:cNvPr>
          <p:cNvSpPr/>
          <p:nvPr/>
        </p:nvSpPr>
        <p:spPr bwMode="auto">
          <a:xfrm>
            <a:off x="6366666" y="1243584"/>
            <a:ext cx="918396" cy="1125871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NLIP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IBM Plex Sans" panose="020B0503050203000203" pitchFamily="34" charset="0"/>
              </a:rPr>
              <a:t>Front End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075B8-7615-83CF-018C-5BE5E2B017DE}"/>
              </a:ext>
            </a:extLst>
          </p:cNvPr>
          <p:cNvSpPr/>
          <p:nvPr/>
        </p:nvSpPr>
        <p:spPr bwMode="auto">
          <a:xfrm>
            <a:off x="7792145" y="1243584"/>
            <a:ext cx="1123188" cy="1125871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IBM Plex Sans" panose="020B0503050203000203" pitchFamily="34" charset="0"/>
              </a:rPr>
              <a:t>Server </a:t>
            </a:r>
            <a:br>
              <a:rPr lang="en-US" sz="1400" dirty="0">
                <a:solidFill>
                  <a:schemeClr val="tx1"/>
                </a:solidFill>
                <a:latin typeface="IBM Plex Sans" panose="020B050305020300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IBM Plex Sans" panose="020B0503050203000203" pitchFamily="34" charset="0"/>
              </a:rPr>
              <a:t>Application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" panose="020B0503050203000203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2FDF7B-E3CA-990D-CDFE-8FC39F82786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auto">
          <a:xfrm>
            <a:off x="5628173" y="1806520"/>
            <a:ext cx="738493" cy="0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CF2A08-9BD5-D205-2232-098C9552AF7C}"/>
              </a:ext>
            </a:extLst>
          </p:cNvPr>
          <p:cNvSpPr txBox="1"/>
          <p:nvPr/>
        </p:nvSpPr>
        <p:spPr>
          <a:xfrm>
            <a:off x="5720145" y="149874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NLIP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8BD30-3202-102C-23BA-1CD96A0344B6}"/>
              </a:ext>
            </a:extLst>
          </p:cNvPr>
          <p:cNvSpPr txBox="1"/>
          <p:nvPr/>
        </p:nvSpPr>
        <p:spPr>
          <a:xfrm>
            <a:off x="7358527" y="1462872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API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2F19FC-FAFD-B1CC-A669-346F401BA76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>
            <a:off x="7285062" y="1806520"/>
            <a:ext cx="507083" cy="0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AE08812-FAFB-E276-7D03-7F9F23BB56C8}"/>
              </a:ext>
            </a:extLst>
          </p:cNvPr>
          <p:cNvSpPr/>
          <p:nvPr/>
        </p:nvSpPr>
        <p:spPr bwMode="auto">
          <a:xfrm>
            <a:off x="4953990" y="3435801"/>
            <a:ext cx="674183" cy="1125871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NLIP Client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37E846-9121-46C4-211E-252754306DBE}"/>
              </a:ext>
            </a:extLst>
          </p:cNvPr>
          <p:cNvSpPr/>
          <p:nvPr/>
        </p:nvSpPr>
        <p:spPr bwMode="auto">
          <a:xfrm>
            <a:off x="6366666" y="3435801"/>
            <a:ext cx="918396" cy="1125871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NLIP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IBM Plex Sans" panose="020B0503050203000203" pitchFamily="34" charset="0"/>
              </a:rPr>
              <a:t>Service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" panose="020B0503050203000203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E4793E-E6F4-C3E2-2CE4-B55A01DA4DCA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 bwMode="auto">
          <a:xfrm>
            <a:off x="5628173" y="3998737"/>
            <a:ext cx="738493" cy="0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F1F8C5B-FC2F-E207-8B8F-4C1237CC35D4}"/>
              </a:ext>
            </a:extLst>
          </p:cNvPr>
          <p:cNvSpPr/>
          <p:nvPr/>
        </p:nvSpPr>
        <p:spPr bwMode="auto">
          <a:xfrm>
            <a:off x="7894541" y="3449517"/>
            <a:ext cx="918396" cy="1125871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Second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NLIP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IBM Plex Sans" panose="020B0503050203000203" pitchFamily="34" charset="0"/>
              </a:rPr>
              <a:t>Service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" panose="020B0503050203000203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5F9220-89B7-7931-ECE4-800EF9077673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 bwMode="auto">
          <a:xfrm>
            <a:off x="7285062" y="3998737"/>
            <a:ext cx="609479" cy="0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D910520-BCE7-F847-BD71-B97A47B79345}"/>
              </a:ext>
            </a:extLst>
          </p:cNvPr>
          <p:cNvSpPr txBox="1"/>
          <p:nvPr/>
        </p:nvSpPr>
        <p:spPr>
          <a:xfrm>
            <a:off x="5697764" y="356338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NLIP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1814F2-09FD-5D66-9D05-9591F38586A0}"/>
              </a:ext>
            </a:extLst>
          </p:cNvPr>
          <p:cNvSpPr txBox="1"/>
          <p:nvPr/>
        </p:nvSpPr>
        <p:spPr>
          <a:xfrm>
            <a:off x="7298695" y="3613708"/>
            <a:ext cx="582211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NLIP</a:t>
            </a:r>
          </a:p>
        </p:txBody>
      </p:sp>
    </p:spTree>
    <p:extLst>
      <p:ext uri="{BB962C8B-B14F-4D97-AF65-F5344CB8AC3E}">
        <p14:creationId xmlns:p14="http://schemas.microsoft.com/office/powerpoint/2010/main" val="105851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66D4-3035-C9B4-5287-9431C1C2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NLIP Messages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07498-96FC-86D7-E531-B977085B57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352544" cy="3252216"/>
          </a:xfrm>
        </p:spPr>
        <p:txBody>
          <a:bodyPr/>
          <a:lstStyle/>
          <a:p>
            <a:r>
              <a:rPr lang="en-US" dirty="0"/>
              <a:t>The basic structure of an NLP Exchange is a Sub-Message</a:t>
            </a:r>
          </a:p>
          <a:p>
            <a:pPr lvl="1"/>
            <a:r>
              <a:rPr lang="en-US" dirty="0"/>
              <a:t>Format: whether content is text, structured content, image etc. </a:t>
            </a:r>
          </a:p>
          <a:p>
            <a:pPr lvl="1"/>
            <a:r>
              <a:rPr lang="en-US" dirty="0" err="1"/>
              <a:t>Subformat</a:t>
            </a:r>
            <a:r>
              <a:rPr lang="en-US" dirty="0"/>
              <a:t>: Specialization of format, e.g. language for text, encoding for images etc.</a:t>
            </a:r>
          </a:p>
          <a:p>
            <a:pPr lvl="1"/>
            <a:r>
              <a:rPr lang="en-US" dirty="0"/>
              <a:t>Content: The actual content </a:t>
            </a:r>
          </a:p>
          <a:p>
            <a:pPr lvl="1"/>
            <a:r>
              <a:rPr lang="en-US" dirty="0"/>
              <a:t>An optional synchronization field</a:t>
            </a:r>
          </a:p>
          <a:p>
            <a:r>
              <a:rPr lang="en-US" dirty="0"/>
              <a:t>NLIP Request and Response Messages consist of a sequence of sub-messages. </a:t>
            </a:r>
          </a:p>
          <a:p>
            <a:pPr lvl="1"/>
            <a:r>
              <a:rPr lang="en-US" dirty="0"/>
              <a:t>And indicates if it is a control message</a:t>
            </a:r>
          </a:p>
          <a:p>
            <a:pPr lvl="2"/>
            <a:r>
              <a:rPr lang="en-US" dirty="0"/>
              <a:t>A control message could inquire about policies of the service, configuration exchange etc.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AC518-D9DD-429A-D1EC-48C5731F86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33087" cy="928761"/>
          </a:xfrm>
        </p:spPr>
        <p:txBody>
          <a:bodyPr/>
          <a:lstStyle/>
          <a:p>
            <a:r>
              <a:rPr lang="en-US" dirty="0"/>
              <a:t>Since most messages will have only one sub-message, the NLIP message contains the first format, </a:t>
            </a:r>
            <a:r>
              <a:rPr lang="en-US" dirty="0" err="1"/>
              <a:t>subformat</a:t>
            </a:r>
            <a:r>
              <a:rPr lang="en-US" dirty="0"/>
              <a:t> and content at very top with an optional semantics indicator for synchronization.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560EA-9982-B559-0BD0-E51194C77E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62F757C-3606-F03D-0C7A-8C8535205170}"/>
              </a:ext>
            </a:extLst>
          </p:cNvPr>
          <p:cNvGrpSpPr/>
          <p:nvPr/>
        </p:nvGrpSpPr>
        <p:grpSpPr>
          <a:xfrm>
            <a:off x="4911439" y="2361555"/>
            <a:ext cx="3636785" cy="2570853"/>
            <a:chOff x="4800602" y="1911927"/>
            <a:chExt cx="3636785" cy="257085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3D5CEDF-9085-236B-D3D0-FF64AF21D317}"/>
                </a:ext>
              </a:extLst>
            </p:cNvPr>
            <p:cNvGrpSpPr/>
            <p:nvPr/>
          </p:nvGrpSpPr>
          <p:grpSpPr>
            <a:xfrm>
              <a:off x="6913387" y="3137916"/>
              <a:ext cx="1524000" cy="914400"/>
              <a:chOff x="5126182" y="2521527"/>
              <a:chExt cx="1524000" cy="91440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49BCF4-50D7-2CEB-8881-65281775101C}"/>
                  </a:ext>
                </a:extLst>
              </p:cNvPr>
              <p:cNvSpPr txBox="1"/>
              <p:nvPr/>
            </p:nvSpPr>
            <p:spPr>
              <a:xfrm>
                <a:off x="5126182" y="2521527"/>
                <a:ext cx="1524000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Format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A621FF-DC78-A4D0-33FF-BB7BE5BB9D0F}"/>
                  </a:ext>
                </a:extLst>
              </p:cNvPr>
              <p:cNvSpPr txBox="1"/>
              <p:nvPr/>
            </p:nvSpPr>
            <p:spPr>
              <a:xfrm>
                <a:off x="5126182" y="2826327"/>
                <a:ext cx="1524000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Subformat</a:t>
                </a:r>
                <a:endParaRPr lang="en-US" sz="1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C237CE-650C-513E-163B-366517248C2F}"/>
                  </a:ext>
                </a:extLst>
              </p:cNvPr>
              <p:cNvSpPr txBox="1"/>
              <p:nvPr/>
            </p:nvSpPr>
            <p:spPr>
              <a:xfrm>
                <a:off x="5126182" y="3128150"/>
                <a:ext cx="1524000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Content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331DBF7-375B-656E-12ED-EC64470D3DF8}"/>
                </a:ext>
              </a:extLst>
            </p:cNvPr>
            <p:cNvGrpSpPr/>
            <p:nvPr/>
          </p:nvGrpSpPr>
          <p:grpSpPr>
            <a:xfrm>
              <a:off x="4800602" y="1911927"/>
              <a:ext cx="1524000" cy="1536365"/>
              <a:chOff x="5126182" y="2216727"/>
              <a:chExt cx="1524000" cy="153636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A9ECA2-4CFB-DD00-A67B-2E2A6DB794BE}"/>
                  </a:ext>
                </a:extLst>
              </p:cNvPr>
              <p:cNvSpPr txBox="1"/>
              <p:nvPr/>
            </p:nvSpPr>
            <p:spPr>
              <a:xfrm>
                <a:off x="5126182" y="2216727"/>
                <a:ext cx="1524000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Control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8601A2-F15E-3B7E-A903-ABA240EECFB7}"/>
                  </a:ext>
                </a:extLst>
              </p:cNvPr>
              <p:cNvSpPr txBox="1"/>
              <p:nvPr/>
            </p:nvSpPr>
            <p:spPr>
              <a:xfrm>
                <a:off x="5126182" y="2521527"/>
                <a:ext cx="1524000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Format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CF338E-6312-209A-216F-D85C26901BCC}"/>
                  </a:ext>
                </a:extLst>
              </p:cNvPr>
              <p:cNvSpPr txBox="1"/>
              <p:nvPr/>
            </p:nvSpPr>
            <p:spPr>
              <a:xfrm>
                <a:off x="5126182" y="2826327"/>
                <a:ext cx="1524000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Subformat</a:t>
                </a:r>
                <a:endParaRPr lang="en-US" sz="1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6D2B5B-1760-AFA1-0CFA-A43A86C05AF0}"/>
                  </a:ext>
                </a:extLst>
              </p:cNvPr>
              <p:cNvSpPr txBox="1"/>
              <p:nvPr/>
            </p:nvSpPr>
            <p:spPr>
              <a:xfrm>
                <a:off x="5126182" y="3128150"/>
                <a:ext cx="1524000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Content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476FD6-FEEA-B168-0B21-DB3ACB869F1B}"/>
                  </a:ext>
                </a:extLst>
              </p:cNvPr>
              <p:cNvSpPr txBox="1"/>
              <p:nvPr/>
            </p:nvSpPr>
            <p:spPr>
              <a:xfrm>
                <a:off x="5126182" y="3445315"/>
                <a:ext cx="1524000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Submessages</a:t>
                </a:r>
                <a:endParaRPr lang="en-US" sz="1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FCBDEE0-3DBC-49AA-98DE-225D4E1C1F1D}"/>
                </a:ext>
              </a:extLst>
            </p:cNvPr>
            <p:cNvGrpSpPr/>
            <p:nvPr/>
          </p:nvGrpSpPr>
          <p:grpSpPr>
            <a:xfrm>
              <a:off x="6913387" y="2125234"/>
              <a:ext cx="1524000" cy="914400"/>
              <a:chOff x="5126182" y="2521527"/>
              <a:chExt cx="1524000" cy="91440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D3DDE6-C5ED-57D6-CFF9-53C9A6B4BE6F}"/>
                  </a:ext>
                </a:extLst>
              </p:cNvPr>
              <p:cNvSpPr txBox="1"/>
              <p:nvPr/>
            </p:nvSpPr>
            <p:spPr>
              <a:xfrm>
                <a:off x="5126182" y="2521527"/>
                <a:ext cx="1524000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Format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41BC8D-AF3C-1AA4-0023-ADCB072339E4}"/>
                  </a:ext>
                </a:extLst>
              </p:cNvPr>
              <p:cNvSpPr txBox="1"/>
              <p:nvPr/>
            </p:nvSpPr>
            <p:spPr>
              <a:xfrm>
                <a:off x="5126182" y="2826327"/>
                <a:ext cx="1524000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Subformat</a:t>
                </a:r>
                <a:endParaRPr lang="en-US" sz="1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16DB85-48B8-C7BC-D609-1B85FE5A2523}"/>
                  </a:ext>
                </a:extLst>
              </p:cNvPr>
              <p:cNvSpPr txBox="1"/>
              <p:nvPr/>
            </p:nvSpPr>
            <p:spPr>
              <a:xfrm>
                <a:off x="5126182" y="3128150"/>
                <a:ext cx="1524000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Content</a:t>
                </a:r>
              </a:p>
            </p:txBody>
          </p:sp>
        </p:grp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4FEBB6A3-2EA9-E9D4-B6F2-71EB2AA75AD3}"/>
                </a:ext>
              </a:extLst>
            </p:cNvPr>
            <p:cNvCxnSpPr>
              <a:stCxn id="16" idx="3"/>
              <a:endCxn id="20" idx="1"/>
            </p:cNvCxnSpPr>
            <p:nvPr/>
          </p:nvCxnSpPr>
          <p:spPr bwMode="auto">
            <a:xfrm flipV="1">
              <a:off x="6324602" y="2279123"/>
              <a:ext cx="588785" cy="1015281"/>
            </a:xfrm>
            <a:prstGeom prst="bentConnector3">
              <a:avLst/>
            </a:prstGeom>
            <a:ln w="19050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BFA140-D591-C338-FE19-FD77CC4BC128}"/>
                </a:ext>
              </a:extLst>
            </p:cNvPr>
            <p:cNvSpPr txBox="1"/>
            <p:nvPr/>
          </p:nvSpPr>
          <p:spPr>
            <a:xfrm>
              <a:off x="7372373" y="3559450"/>
              <a:ext cx="8156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5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0396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A396-7083-CCCC-B89D-FA4458BB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Set of NLIP Messages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96668-00FF-1059-D245-D8A67EB56B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E3FF0C-9D0F-DB12-D078-E68AB0909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693238"/>
              </p:ext>
            </p:extLst>
          </p:nvPr>
        </p:nvGraphicFramePr>
        <p:xfrm>
          <a:off x="381000" y="1005840"/>
          <a:ext cx="8534334" cy="349859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16100">
                  <a:extLst>
                    <a:ext uri="{9D8B030D-6E8A-4147-A177-3AD203B41FA5}">
                      <a16:colId xmlns:a16="http://schemas.microsoft.com/office/drawing/2014/main" val="1375400623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854265567"/>
                    </a:ext>
                  </a:extLst>
                </a:gridCol>
                <a:gridCol w="3555934">
                  <a:extLst>
                    <a:ext uri="{9D8B030D-6E8A-4147-A177-3AD203B41FA5}">
                      <a16:colId xmlns:a16="http://schemas.microsoft.com/office/drawing/2014/main" val="2356212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Subformat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58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Language of text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(e.g. English, French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Provides a hint to the other side, can be used for model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55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An opaque string – determined by token creator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Content is an opaque string – used by end-point to share information such as correlators or authentication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0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structured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JSON, URI, XML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Content is structured format.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Allows backward compatibility for display of graphical GUI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38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Encoding – image, video, sensor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Subformat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is content-type/encoding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7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Text or GPS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Coordinate if GPS, description if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1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Provided for future extensions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90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948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9F9D-D752-8981-D824-378673B7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201168"/>
            <a:ext cx="6127667" cy="450460"/>
          </a:xfrm>
        </p:spPr>
        <p:txBody>
          <a:bodyPr/>
          <a:lstStyle/>
          <a:p>
            <a:r>
              <a:rPr lang="en-US" dirty="0"/>
              <a:t>NLIP Reference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E23775-DE68-D654-7BB3-0D04C0EA3B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6CC521-FC8A-5C4A-AD73-40A00FC9D5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02628" y="3038036"/>
            <a:ext cx="553047" cy="852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9777D5-0D9F-52B1-45F6-FB8B8092AE1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4887" y="3038036"/>
            <a:ext cx="553047" cy="852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324941-C746-2CEC-A6B6-389849E540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07147" y="3038036"/>
            <a:ext cx="553047" cy="852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7526E-70D1-E6FC-AFD4-86F362875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406" y="3038036"/>
            <a:ext cx="553047" cy="8526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54E23F-432F-62EB-0607-A7D0D19FABA1}"/>
              </a:ext>
            </a:extLst>
          </p:cNvPr>
          <p:cNvSpPr txBox="1"/>
          <p:nvPr/>
        </p:nvSpPr>
        <p:spPr>
          <a:xfrm>
            <a:off x="4297392" y="4035931"/>
            <a:ext cx="500027" cy="448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TLS</a:t>
            </a:r>
            <a:br>
              <a:rPr lang="en-US" dirty="0"/>
            </a:br>
            <a:r>
              <a:rPr lang="en-US" dirty="0"/>
              <a:t>Proxy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F5990-B3DC-6F72-CFD9-BB5B7B89169D}"/>
              </a:ext>
            </a:extLst>
          </p:cNvPr>
          <p:cNvSpPr txBox="1"/>
          <p:nvPr/>
        </p:nvSpPr>
        <p:spPr>
          <a:xfrm>
            <a:off x="4957899" y="4035931"/>
            <a:ext cx="1147021" cy="448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ED506-9350-5C5C-A2DD-35556561F8F2}"/>
              </a:ext>
            </a:extLst>
          </p:cNvPr>
          <p:cNvSpPr txBox="1"/>
          <p:nvPr/>
        </p:nvSpPr>
        <p:spPr>
          <a:xfrm>
            <a:off x="6178732" y="4078516"/>
            <a:ext cx="6552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NLIP</a:t>
            </a:r>
          </a:p>
          <a:p>
            <a:r>
              <a:rPr lang="en-US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2AD49-BC11-C222-6640-99151155BE3D}"/>
              </a:ext>
            </a:extLst>
          </p:cNvPr>
          <p:cNvSpPr txBox="1"/>
          <p:nvPr/>
        </p:nvSpPr>
        <p:spPr>
          <a:xfrm>
            <a:off x="7159406" y="4035929"/>
            <a:ext cx="98155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</a:t>
            </a:r>
            <a:br>
              <a:rPr lang="en-US" dirty="0"/>
            </a:br>
            <a:r>
              <a:rPr lang="en-US" dirty="0"/>
              <a:t>Application</a:t>
            </a:r>
          </a:p>
          <a:p>
            <a:r>
              <a:rPr lang="en-US" dirty="0"/>
              <a:t>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0C0AB5-8F1E-D04A-52FB-08FA2B753C11}"/>
              </a:ext>
            </a:extLst>
          </p:cNvPr>
          <p:cNvSpPr/>
          <p:nvPr/>
        </p:nvSpPr>
        <p:spPr>
          <a:xfrm>
            <a:off x="1504226" y="3079478"/>
            <a:ext cx="751357" cy="85261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Library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BBAAFB-E885-874C-F123-7A341C0AF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1337" y="3035994"/>
            <a:ext cx="1681684" cy="85261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11FC51E-8EE0-7512-F2D3-0C6CAFEF85E5}"/>
              </a:ext>
            </a:extLst>
          </p:cNvPr>
          <p:cNvSpPr/>
          <p:nvPr/>
        </p:nvSpPr>
        <p:spPr>
          <a:xfrm>
            <a:off x="922981" y="2323433"/>
            <a:ext cx="1332602" cy="1608658"/>
          </a:xfrm>
          <a:prstGeom prst="rect">
            <a:avLst/>
          </a:prstGeom>
          <a:noFill/>
          <a:ln>
            <a:solidFill>
              <a:srgbClr val="AB79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Library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A86B20-F511-91CD-B429-1426A6990A84}"/>
              </a:ext>
            </a:extLst>
          </p:cNvPr>
          <p:cNvSpPr/>
          <p:nvPr/>
        </p:nvSpPr>
        <p:spPr>
          <a:xfrm>
            <a:off x="575138" y="1459781"/>
            <a:ext cx="1681684" cy="24723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NLIP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Library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838E09-6939-8EFC-2B49-EEDDE47FCAA6}"/>
              </a:ext>
            </a:extLst>
          </p:cNvPr>
          <p:cNvSpPr/>
          <p:nvPr/>
        </p:nvSpPr>
        <p:spPr>
          <a:xfrm>
            <a:off x="210312" y="798261"/>
            <a:ext cx="2045270" cy="313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Mobile App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(Hopefully Universal) 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26ACEFF-7A86-D01B-559A-79FE369F0C7C}"/>
              </a:ext>
            </a:extLst>
          </p:cNvPr>
          <p:cNvCxnSpPr>
            <a:endCxn id="7" idx="0"/>
          </p:cNvCxnSpPr>
          <p:nvPr/>
        </p:nvCxnSpPr>
        <p:spPr>
          <a:xfrm>
            <a:off x="2286249" y="1041737"/>
            <a:ext cx="5149681" cy="1996300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F2D31EA-EE64-3D6F-7AB0-C86442EBCF5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271407" y="1864840"/>
            <a:ext cx="4212263" cy="117319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B3BE1AB-CD77-ECA2-8A9E-88DD565E3B07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55582" y="2695935"/>
            <a:ext cx="3275829" cy="3421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A37BD9-53BD-0F18-4575-C7B58BDCA926}"/>
              </a:ext>
            </a:extLst>
          </p:cNvPr>
          <p:cNvCxnSpPr>
            <a:endCxn id="4" idx="1"/>
          </p:cNvCxnSpPr>
          <p:nvPr/>
        </p:nvCxnSpPr>
        <p:spPr>
          <a:xfrm>
            <a:off x="2255582" y="3462300"/>
            <a:ext cx="2047045" cy="204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4B1837-C79E-15E8-3C46-F280992DF37F}"/>
              </a:ext>
            </a:extLst>
          </p:cNvPr>
          <p:cNvSpPr txBox="1"/>
          <p:nvPr/>
        </p:nvSpPr>
        <p:spPr>
          <a:xfrm>
            <a:off x="2973841" y="3490801"/>
            <a:ext cx="374754" cy="256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B6E9CE-3AFE-C7AD-AA83-93A419BE38AA}"/>
              </a:ext>
            </a:extLst>
          </p:cNvPr>
          <p:cNvSpPr txBox="1"/>
          <p:nvPr/>
        </p:nvSpPr>
        <p:spPr>
          <a:xfrm>
            <a:off x="3079500" y="2700653"/>
            <a:ext cx="953555" cy="256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JWT/OAUTH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FCAB12-A3B0-0895-345A-CBB06C8849B6}"/>
              </a:ext>
            </a:extLst>
          </p:cNvPr>
          <p:cNvSpPr txBox="1"/>
          <p:nvPr/>
        </p:nvSpPr>
        <p:spPr>
          <a:xfrm>
            <a:off x="3185160" y="1621089"/>
            <a:ext cx="454772" cy="256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NLIP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1C0C74-2352-8B84-2D8D-28AB3C690A8D}"/>
              </a:ext>
            </a:extLst>
          </p:cNvPr>
          <p:cNvCxnSpPr>
            <a:cxnSpLocks/>
          </p:cNvCxnSpPr>
          <p:nvPr/>
        </p:nvCxnSpPr>
        <p:spPr>
          <a:xfrm flipV="1">
            <a:off x="4825129" y="3464343"/>
            <a:ext cx="40233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4EB594-0B73-EC68-D0A2-9DD8E6503935}"/>
              </a:ext>
            </a:extLst>
          </p:cNvPr>
          <p:cNvCxnSpPr>
            <a:cxnSpLocks/>
          </p:cNvCxnSpPr>
          <p:nvPr/>
        </p:nvCxnSpPr>
        <p:spPr>
          <a:xfrm flipV="1">
            <a:off x="5807934" y="3490801"/>
            <a:ext cx="40233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0CEB08-1E98-5878-8567-83E3402223E2}"/>
              </a:ext>
            </a:extLst>
          </p:cNvPr>
          <p:cNvCxnSpPr>
            <a:cxnSpLocks/>
          </p:cNvCxnSpPr>
          <p:nvPr/>
        </p:nvCxnSpPr>
        <p:spPr>
          <a:xfrm flipV="1">
            <a:off x="6769299" y="3490801"/>
            <a:ext cx="40233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F9C0E0-BD84-FE07-C724-2BDD66787D47}"/>
              </a:ext>
            </a:extLst>
          </p:cNvPr>
          <p:cNvSpPr txBox="1"/>
          <p:nvPr/>
        </p:nvSpPr>
        <p:spPr>
          <a:xfrm>
            <a:off x="22416" y="4695567"/>
            <a:ext cx="816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This architecture can be implemented in different strategies- merging/splitting servers and libraries</a:t>
            </a:r>
          </a:p>
        </p:txBody>
      </p:sp>
    </p:spTree>
    <p:extLst>
      <p:ext uri="{BB962C8B-B14F-4D97-AF65-F5344CB8AC3E}">
        <p14:creationId xmlns:p14="http://schemas.microsoft.com/office/powerpoint/2010/main" val="2544096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8282-2C14-BB93-CF04-D5263C00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NLIP Differentiators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397A4-CF14-470F-0AA8-AD9522FBAA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NLIP enables a single API to be offered by different agents for their functions </a:t>
            </a:r>
          </a:p>
          <a:p>
            <a:r>
              <a:rPr lang="en-US" dirty="0"/>
              <a:t>NLIP focuses on the modality of the content to be exchanged between agents</a:t>
            </a:r>
          </a:p>
          <a:p>
            <a:pPr lvl="1"/>
            <a:r>
              <a:rPr lang="en-US" dirty="0"/>
              <a:t>relying on the LLM capability of the agents to interpret the content and take actions thereof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9F9692-CD18-409D-8B25-24BE21668B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62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1517-6370-9650-858C-4895B815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3FC08-D589-35F2-E8F5-8CFF7F1260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NLIP being defined and standardized under ECMA TC-56 </a:t>
            </a:r>
          </a:p>
          <a:p>
            <a:r>
              <a:rPr lang="en-US" dirty="0"/>
              <a:t>Draft Specifications and Initial implementations at </a:t>
            </a:r>
            <a:r>
              <a:rPr lang="en-US" dirty="0">
                <a:hlinkClick r:id="rId2"/>
              </a:rPr>
              <a:t>https://github.com/nlip-project</a:t>
            </a:r>
            <a:endParaRPr lang="en-US" dirty="0"/>
          </a:p>
          <a:p>
            <a:r>
              <a:rPr lang="en-US" dirty="0"/>
              <a:t>Plan is to establish an official standard in 2H 2025.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7D239-C3A5-B838-1595-78C2CA5E34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36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F97F13-4EED-954D-FDC2-6DE8F0A9BD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2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8BA5-F26B-9240-B658-9FA3D2A6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Collaborators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7BC139-89CA-A975-3AB2-F537872295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9042" y="697484"/>
            <a:ext cx="2743200" cy="3252216"/>
          </a:xfrm>
        </p:spPr>
        <p:txBody>
          <a:bodyPr/>
          <a:lstStyle/>
          <a:p>
            <a:pPr lvl="1"/>
            <a:r>
              <a:rPr lang="en-US" dirty="0"/>
              <a:t>IBM Research </a:t>
            </a:r>
          </a:p>
          <a:p>
            <a:pPr lvl="2"/>
            <a:r>
              <a:rPr lang="en-US" dirty="0"/>
              <a:t>Dinesh Verma</a:t>
            </a:r>
          </a:p>
          <a:p>
            <a:pPr lvl="2"/>
            <a:r>
              <a:rPr lang="en-US" dirty="0"/>
              <a:t>Abhay </a:t>
            </a:r>
            <a:r>
              <a:rPr lang="en-US" dirty="0" err="1"/>
              <a:t>Ratnaparkhi</a:t>
            </a:r>
            <a:endParaRPr lang="en-US" dirty="0"/>
          </a:p>
          <a:p>
            <a:pPr lvl="2"/>
            <a:r>
              <a:rPr lang="en-US" dirty="0"/>
              <a:t>Jonathan </a:t>
            </a:r>
            <a:r>
              <a:rPr lang="en-US" dirty="0" err="1"/>
              <a:t>Lenchner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Ranjan Sinha</a:t>
            </a:r>
          </a:p>
          <a:p>
            <a:pPr lvl="1"/>
            <a:r>
              <a:rPr lang="en-US" dirty="0"/>
              <a:t>RedHat </a:t>
            </a:r>
          </a:p>
          <a:p>
            <a:pPr lvl="2"/>
            <a:r>
              <a:rPr lang="en-US" dirty="0"/>
              <a:t>Eric Erlandson </a:t>
            </a:r>
          </a:p>
          <a:p>
            <a:pPr lvl="2"/>
            <a:r>
              <a:rPr lang="en-US" dirty="0"/>
              <a:t>Sanjay </a:t>
            </a:r>
            <a:r>
              <a:rPr lang="en-US" dirty="0" err="1"/>
              <a:t>Aiyagari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Cisco</a:t>
            </a:r>
          </a:p>
          <a:p>
            <a:pPr lvl="2"/>
            <a:r>
              <a:rPr lang="en-US" dirty="0"/>
              <a:t>Ashish Kundu  </a:t>
            </a:r>
          </a:p>
          <a:p>
            <a:pPr lvl="1"/>
            <a:r>
              <a:rPr lang="en-US" dirty="0"/>
              <a:t>Hitachi </a:t>
            </a:r>
          </a:p>
          <a:p>
            <a:pPr lvl="2"/>
            <a:r>
              <a:rPr lang="en-US" dirty="0" err="1"/>
              <a:t>Yohei</a:t>
            </a:r>
            <a:r>
              <a:rPr lang="en-US" dirty="0"/>
              <a:t> Kawaguchi</a:t>
            </a:r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AF3DB-08AE-AFA8-880D-A882A7F2B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5588" y="697484"/>
            <a:ext cx="2743200" cy="3252216"/>
          </a:xfrm>
        </p:spPr>
        <p:txBody>
          <a:bodyPr/>
          <a:lstStyle/>
          <a:p>
            <a:pPr lvl="1"/>
            <a:r>
              <a:rPr lang="en-US" dirty="0"/>
              <a:t>ServiceNow</a:t>
            </a:r>
          </a:p>
          <a:p>
            <a:pPr lvl="2"/>
            <a:r>
              <a:rPr lang="en-US" dirty="0"/>
              <a:t>Sean Hughes</a:t>
            </a:r>
          </a:p>
          <a:p>
            <a:pPr lvl="1"/>
            <a:r>
              <a:rPr lang="en-US" dirty="0"/>
              <a:t>SRI International </a:t>
            </a:r>
          </a:p>
          <a:p>
            <a:pPr lvl="2"/>
            <a:r>
              <a:rPr lang="en-US" dirty="0"/>
              <a:t>Yan-Ming </a:t>
            </a:r>
            <a:r>
              <a:rPr lang="en-US" dirty="0" err="1"/>
              <a:t>Chiou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Independents</a:t>
            </a:r>
          </a:p>
          <a:p>
            <a:pPr lvl="2"/>
            <a:r>
              <a:rPr lang="en-US" dirty="0"/>
              <a:t>Raj </a:t>
            </a:r>
            <a:r>
              <a:rPr lang="en-US" dirty="0" err="1"/>
              <a:t>Doodhiawala</a:t>
            </a:r>
            <a:endParaRPr lang="en-US" dirty="0"/>
          </a:p>
          <a:p>
            <a:pPr lvl="2"/>
            <a:r>
              <a:rPr lang="en-US" dirty="0"/>
              <a:t>Tom </a:t>
            </a:r>
            <a:r>
              <a:rPr lang="en-US" dirty="0" err="1"/>
              <a:t>Sheffler</a:t>
            </a:r>
            <a:endParaRPr lang="en-US" dirty="0"/>
          </a:p>
          <a:p>
            <a:pPr lvl="1"/>
            <a:r>
              <a:rPr lang="en-US" dirty="0"/>
              <a:t>U. Delaware </a:t>
            </a:r>
          </a:p>
          <a:p>
            <a:pPr lvl="2"/>
            <a:r>
              <a:rPr lang="en-US" dirty="0"/>
              <a:t>Chien-Chung Shen</a:t>
            </a:r>
          </a:p>
          <a:p>
            <a:pPr lvl="2"/>
            <a:r>
              <a:rPr lang="en-US" dirty="0"/>
              <a:t>Mathews Mauriello</a:t>
            </a:r>
          </a:p>
          <a:p>
            <a:pPr lvl="1"/>
            <a:r>
              <a:rPr lang="en-US" dirty="0"/>
              <a:t>U. at Buffalo </a:t>
            </a:r>
          </a:p>
          <a:p>
            <a:pPr lvl="2"/>
            <a:r>
              <a:rPr lang="en-US" dirty="0" err="1"/>
              <a:t>Jinjun</a:t>
            </a:r>
            <a:r>
              <a:rPr lang="en-US" dirty="0"/>
              <a:t> Xiong </a:t>
            </a:r>
          </a:p>
          <a:p>
            <a:pPr lvl="2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178AA-D801-7625-C4E2-3A5ECD9C5F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133" y="697484"/>
            <a:ext cx="2743200" cy="3252216"/>
          </a:xfrm>
        </p:spPr>
        <p:txBody>
          <a:bodyPr/>
          <a:lstStyle/>
          <a:p>
            <a:pPr lvl="1"/>
            <a:r>
              <a:rPr lang="en-US" dirty="0"/>
              <a:t>U. Michigan </a:t>
            </a:r>
          </a:p>
          <a:p>
            <a:pPr lvl="2"/>
            <a:r>
              <a:rPr lang="en-US" dirty="0" err="1"/>
              <a:t>Sugih</a:t>
            </a:r>
            <a:r>
              <a:rPr lang="en-US" dirty="0"/>
              <a:t> </a:t>
            </a:r>
            <a:r>
              <a:rPr lang="en-US" dirty="0" err="1"/>
              <a:t>Jamin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Purdue University </a:t>
            </a:r>
          </a:p>
          <a:p>
            <a:pPr lvl="2"/>
            <a:r>
              <a:rPr lang="en-US" dirty="0"/>
              <a:t>Elisa Bertino </a:t>
            </a:r>
          </a:p>
          <a:p>
            <a:pPr lvl="1"/>
            <a:r>
              <a:rPr lang="en-US" dirty="0"/>
              <a:t>Indiana University </a:t>
            </a:r>
          </a:p>
          <a:p>
            <a:pPr lvl="2"/>
            <a:r>
              <a:rPr lang="en-US" dirty="0"/>
              <a:t>Luyi Xing </a:t>
            </a:r>
          </a:p>
          <a:p>
            <a:pPr lvl="1"/>
            <a:r>
              <a:rPr lang="en-US" dirty="0"/>
              <a:t>Fordham </a:t>
            </a:r>
          </a:p>
          <a:p>
            <a:pPr lvl="2"/>
            <a:r>
              <a:rPr lang="en-US" dirty="0"/>
              <a:t>Mahomed </a:t>
            </a:r>
            <a:r>
              <a:rPr lang="en-US" dirty="0" err="1"/>
              <a:t>Rahouti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Pennsylvania State University </a:t>
            </a:r>
          </a:p>
          <a:p>
            <a:pPr lvl="2"/>
            <a:r>
              <a:rPr lang="en-US" dirty="0" err="1"/>
              <a:t>Winpeng</a:t>
            </a:r>
            <a:r>
              <a:rPr lang="en-US" dirty="0"/>
              <a:t> Yin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7823B-B5B6-869A-7E62-7AF59D8C89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9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C8CE-C2B3-9D8B-4CDC-CA4A08A8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06CF1-30DB-8736-590E-A9BC2B185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There will be several multi-agent systems working within an enterprise and across enterprises </a:t>
            </a:r>
          </a:p>
          <a:p>
            <a:r>
              <a:rPr lang="en-US" dirty="0"/>
              <a:t>These agents need a standard common protocol to communicate </a:t>
            </a:r>
          </a:p>
          <a:p>
            <a:r>
              <a:rPr lang="en-US" dirty="0"/>
              <a:t>NLIP provides a standard common protocol for agents to communicate with each other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BAADD-E5F3-3C3B-5628-AD9BE76CF5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0AFC9-D4F7-220C-818E-8D013273C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829751" y="1243584"/>
            <a:ext cx="1085582" cy="1060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70AFB0-F3B2-4E4C-673A-40E555712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2" y="1342917"/>
            <a:ext cx="704302" cy="106069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45D8AF-577A-8866-B64E-667309D29FB8}"/>
              </a:ext>
            </a:extLst>
          </p:cNvPr>
          <p:cNvCxnSpPr/>
          <p:nvPr/>
        </p:nvCxnSpPr>
        <p:spPr bwMode="auto">
          <a:xfrm>
            <a:off x="5504904" y="1873265"/>
            <a:ext cx="2508731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20D1C91-E183-2F8C-9BE5-D4338A928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04806" y="3734809"/>
            <a:ext cx="1085582" cy="1060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E2B405-513B-1032-BB9B-F670AF42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000967" y="3734809"/>
            <a:ext cx="1085582" cy="106069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3DA479-994D-BCCD-FDDE-D29205C82ACC}"/>
              </a:ext>
            </a:extLst>
          </p:cNvPr>
          <p:cNvCxnSpPr/>
          <p:nvPr/>
        </p:nvCxnSpPr>
        <p:spPr bwMode="auto">
          <a:xfrm>
            <a:off x="5644604" y="4265157"/>
            <a:ext cx="2508731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BEE01D-9FCC-F5BC-6420-4A27E15BDDBF}"/>
              </a:ext>
            </a:extLst>
          </p:cNvPr>
          <p:cNvSpPr txBox="1"/>
          <p:nvPr/>
        </p:nvSpPr>
        <p:spPr>
          <a:xfrm>
            <a:off x="6668247" y="154491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NLIP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CB7AE-78A4-43BD-9515-02A656EB975A}"/>
              </a:ext>
            </a:extLst>
          </p:cNvPr>
          <p:cNvSpPr txBox="1"/>
          <p:nvPr/>
        </p:nvSpPr>
        <p:spPr>
          <a:xfrm>
            <a:off x="6690946" y="393380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NLIP</a:t>
            </a:r>
          </a:p>
        </p:txBody>
      </p:sp>
    </p:spTree>
    <p:extLst>
      <p:ext uri="{BB962C8B-B14F-4D97-AF65-F5344CB8AC3E}">
        <p14:creationId xmlns:p14="http://schemas.microsoft.com/office/powerpoint/2010/main" val="346567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0842-4432-A55E-3EC2-F2773A8A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201168"/>
            <a:ext cx="8705021" cy="804672"/>
          </a:xfrm>
        </p:spPr>
        <p:txBody>
          <a:bodyPr/>
          <a:lstStyle/>
          <a:p>
            <a:r>
              <a:rPr lang="en-US" dirty="0"/>
              <a:t>AI enables a new common protocol for communication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478F6-AEC9-B020-47A4-75A10D1586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When we need to conduct our affairs with various types of businesses </a:t>
            </a:r>
          </a:p>
          <a:p>
            <a:pPr lvl="1"/>
            <a:r>
              <a:rPr lang="en-US" dirty="0"/>
              <a:t>Banks </a:t>
            </a:r>
          </a:p>
          <a:p>
            <a:pPr lvl="1"/>
            <a:r>
              <a:rPr lang="en-US" dirty="0"/>
              <a:t>Retail Shops</a:t>
            </a:r>
          </a:p>
          <a:p>
            <a:pPr lvl="1"/>
            <a:r>
              <a:rPr lang="en-US" dirty="0"/>
              <a:t>Telecommunication Vendors </a:t>
            </a:r>
          </a:p>
          <a:p>
            <a:pPr lvl="1"/>
            <a:r>
              <a:rPr lang="en-US" dirty="0"/>
              <a:t>Restaurants etc. </a:t>
            </a:r>
          </a:p>
          <a:p>
            <a:r>
              <a:rPr lang="en-US" dirty="0"/>
              <a:t>We just use one common language to interact with the business person on the other side </a:t>
            </a:r>
          </a:p>
          <a:p>
            <a:pPr lvl="1"/>
            <a:r>
              <a:rPr lang="en-US" dirty="0"/>
              <a:t>And the common language is good enough to get all the work done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F0866-3773-6DB0-C47F-663DF86093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When computers in our control (our phones/personal devices) need to conduct our affair with various types of businesses</a:t>
            </a:r>
          </a:p>
          <a:p>
            <a:pPr lvl="1"/>
            <a:r>
              <a:rPr lang="en-US" dirty="0"/>
              <a:t>Banks </a:t>
            </a:r>
          </a:p>
          <a:p>
            <a:pPr lvl="1"/>
            <a:r>
              <a:rPr lang="en-US" dirty="0"/>
              <a:t>Retail Shops</a:t>
            </a:r>
          </a:p>
          <a:p>
            <a:pPr lvl="1"/>
            <a:r>
              <a:rPr lang="en-US" dirty="0"/>
              <a:t>Telecommunication Vendors </a:t>
            </a:r>
          </a:p>
          <a:p>
            <a:pPr lvl="1"/>
            <a:r>
              <a:rPr lang="en-US" dirty="0"/>
              <a:t>Restaurants etc. </a:t>
            </a:r>
          </a:p>
          <a:p>
            <a:r>
              <a:rPr lang="en-US" dirty="0"/>
              <a:t>Each business server uses its own proprietary application-level protocol to communicate with the clients</a:t>
            </a:r>
          </a:p>
          <a:p>
            <a:pPr lvl="1"/>
            <a:r>
              <a:rPr lang="en-US" dirty="0"/>
              <a:t>Resulting in an explosion of mobile apps and application level protocols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F426C-D39C-660F-397F-2675F2E5D5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9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D6CAF9-8C32-EBE5-7BC7-263F6481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Repeats Itself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A85254-FF5F-8260-01E7-CF6B907AC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Observation </a:t>
            </a:r>
          </a:p>
          <a:p>
            <a:pPr lvl="1"/>
            <a:r>
              <a:rPr lang="en-US" dirty="0"/>
              <a:t>The IT landscape  today is similar to that of 1990s in some ways</a:t>
            </a:r>
          </a:p>
          <a:p>
            <a:pPr lvl="1"/>
            <a:r>
              <a:rPr lang="en-US" dirty="0"/>
              <a:t>1990s: </a:t>
            </a:r>
          </a:p>
          <a:p>
            <a:pPr lvl="2"/>
            <a:r>
              <a:rPr lang="en-US" dirty="0"/>
              <a:t>A plethora of client side applications supporting various business solutions </a:t>
            </a:r>
          </a:p>
          <a:p>
            <a:pPr lvl="2"/>
            <a:r>
              <a:rPr lang="en-US" dirty="0"/>
              <a:t>The emergence of a simple standard protocol (HTTP) replaced these with a single client application </a:t>
            </a:r>
          </a:p>
          <a:p>
            <a:pPr lvl="2"/>
            <a:r>
              <a:rPr lang="en-US" dirty="0"/>
              <a:t>Simplifies business solution delivery task, and increased Internet Commerce </a:t>
            </a:r>
          </a:p>
          <a:p>
            <a:pPr lvl="1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97F945-60EA-E1E8-982F-BF8744632D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  <a:p>
            <a:pPr lvl="1"/>
            <a:r>
              <a:rPr lang="en-US" dirty="0"/>
              <a:t>A plethora of mobile applications supporting various business solutions </a:t>
            </a:r>
          </a:p>
          <a:p>
            <a:pPr lvl="1"/>
            <a:r>
              <a:rPr lang="en-US" dirty="0"/>
              <a:t>The emergence of LLM leads to the use of chat as a common interface to business solutions </a:t>
            </a:r>
          </a:p>
          <a:p>
            <a:r>
              <a:rPr lang="en-US" dirty="0"/>
              <a:t>If we can define a single standard protocol for a single mobile application to talk to business servers</a:t>
            </a:r>
          </a:p>
          <a:p>
            <a:pPr lvl="1"/>
            <a:r>
              <a:rPr lang="en-US" dirty="0"/>
              <a:t>We can simplify the delivery of business solutions </a:t>
            </a:r>
          </a:p>
          <a:p>
            <a:pPr lvl="1"/>
            <a:r>
              <a:rPr lang="en-US" dirty="0"/>
              <a:t>We can increate the uptake of </a:t>
            </a:r>
            <a:r>
              <a:rPr lang="en-US" dirty="0" err="1"/>
              <a:t>genAI</a:t>
            </a:r>
            <a:r>
              <a:rPr lang="en-US" dirty="0"/>
              <a:t> for B2B and B2C.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53244-FFA1-5C15-EEDF-30AA0D178B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95B00F-AED9-0248-7A94-5F0D16B11E7B}"/>
              </a:ext>
            </a:extLst>
          </p:cNvPr>
          <p:cNvSpPr txBox="1"/>
          <p:nvPr/>
        </p:nvSpPr>
        <p:spPr>
          <a:xfrm>
            <a:off x="736600" y="4597400"/>
            <a:ext cx="7416800" cy="30777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NLIP will be for generative AI technology what HTTP was for the Internet technology.  </a:t>
            </a:r>
          </a:p>
        </p:txBody>
      </p:sp>
    </p:spTree>
    <p:extLst>
      <p:ext uri="{BB962C8B-B14F-4D97-AF65-F5344CB8AC3E}">
        <p14:creationId xmlns:p14="http://schemas.microsoft.com/office/powerpoint/2010/main" val="392707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C2A8-2424-815A-9743-FB9CFD30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1001C-08D3-507D-D474-DB704CB142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Simple Standard Protocol between a mobile application and a server-side business service </a:t>
            </a:r>
          </a:p>
          <a:p>
            <a:pPr lvl="1"/>
            <a:r>
              <a:rPr lang="en-US" dirty="0"/>
              <a:t>Enables an intuitive multimodal interaction </a:t>
            </a:r>
          </a:p>
          <a:p>
            <a:pPr lvl="1"/>
            <a:r>
              <a:rPr lang="en-US" dirty="0"/>
              <a:t>Assumes </a:t>
            </a:r>
            <a:r>
              <a:rPr lang="en-US" dirty="0" err="1"/>
              <a:t>genAI</a:t>
            </a:r>
            <a:r>
              <a:rPr lang="en-US" dirty="0"/>
              <a:t> capability on both end-points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5FEA8-FA04-8BFE-AC65-7250AE4011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1457" y="1042924"/>
            <a:ext cx="4123876" cy="3252216"/>
          </a:xfrm>
        </p:spPr>
        <p:txBody>
          <a:bodyPr/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Protocol should be secure </a:t>
            </a:r>
          </a:p>
          <a:p>
            <a:pPr lvl="1"/>
            <a:r>
              <a:rPr lang="en-US" dirty="0"/>
              <a:t>Should enable various safeguards </a:t>
            </a:r>
          </a:p>
          <a:p>
            <a:pPr lvl="2"/>
            <a:r>
              <a:rPr lang="en-US" dirty="0"/>
              <a:t>data privacy, data usage policy, DDoS prevention</a:t>
            </a:r>
          </a:p>
          <a:p>
            <a:pPr lvl="1"/>
            <a:r>
              <a:rPr lang="en-US" dirty="0"/>
              <a:t>Protocol should be implementable over various underlying transports (REST/QUIC/…) </a:t>
            </a:r>
          </a:p>
          <a:p>
            <a:pPr lvl="1"/>
            <a:r>
              <a:rPr lang="en-US" dirty="0"/>
              <a:t>Should support multimedia content exchange </a:t>
            </a:r>
          </a:p>
          <a:p>
            <a:pPr lvl="1"/>
            <a:r>
              <a:rPr lang="en-US" dirty="0"/>
              <a:t>Should permit communication efficiency</a:t>
            </a:r>
          </a:p>
          <a:p>
            <a:pPr lvl="1"/>
            <a:r>
              <a:rPr lang="en-US" dirty="0"/>
              <a:t>Should enable implementation in various languages</a:t>
            </a:r>
          </a:p>
          <a:p>
            <a:pPr lvl="1"/>
            <a:r>
              <a:rPr lang="en-US" dirty="0"/>
              <a:t>Should be standardized in an open forum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26161-2E42-7645-2108-FF42A93448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8AFDA-68F8-B8CC-604D-66AD934A9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091135" y="3552717"/>
            <a:ext cx="1085582" cy="10606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18FAF2-5129-2D0A-43DE-24464F4FD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" y="3552717"/>
            <a:ext cx="704302" cy="1060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036EDE-978C-163F-A82E-C3F685629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635" y="3417604"/>
            <a:ext cx="2122164" cy="107819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3F02A6-6F1D-FE78-12DF-EA3169B6801B}"/>
              </a:ext>
            </a:extLst>
          </p:cNvPr>
          <p:cNvCxnSpPr/>
          <p:nvPr/>
        </p:nvCxnSpPr>
        <p:spPr bwMode="auto">
          <a:xfrm>
            <a:off x="914614" y="3258710"/>
            <a:ext cx="2508731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772BCD-0B7D-5F53-6F56-0CDCA3338C45}"/>
              </a:ext>
            </a:extLst>
          </p:cNvPr>
          <p:cNvSpPr txBox="1"/>
          <p:nvPr/>
        </p:nvSpPr>
        <p:spPr>
          <a:xfrm>
            <a:off x="1680862" y="295093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NLIP</a:t>
            </a:r>
          </a:p>
        </p:txBody>
      </p:sp>
    </p:spTree>
    <p:extLst>
      <p:ext uri="{BB962C8B-B14F-4D97-AF65-F5344CB8AC3E}">
        <p14:creationId xmlns:p14="http://schemas.microsoft.com/office/powerpoint/2010/main" val="18389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AE91-C20A-DC57-5CEA-37CDF5CA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NLIP: Salient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B0001-D4F0-597D-72C6-1A7AA03D65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8365744" cy="3252216"/>
          </a:xfrm>
        </p:spPr>
        <p:txBody>
          <a:bodyPr/>
          <a:lstStyle/>
          <a:p>
            <a:r>
              <a:rPr lang="en-US" dirty="0"/>
              <a:t>Promotes an intuitive human-centric communication </a:t>
            </a:r>
          </a:p>
          <a:p>
            <a:pPr lvl="1"/>
            <a:r>
              <a:rPr lang="en-US" dirty="0"/>
              <a:t>Primary mode of interaction is natural language</a:t>
            </a:r>
          </a:p>
          <a:p>
            <a:pPr lvl="2"/>
            <a:r>
              <a:rPr lang="en-US" dirty="0"/>
              <a:t>Could be typed text or spoken text with speech to text conversion</a:t>
            </a:r>
          </a:p>
          <a:p>
            <a:pPr lvl="1"/>
            <a:r>
              <a:rPr lang="en-US" dirty="0"/>
              <a:t>Vision, Audio and other modalities are supported</a:t>
            </a:r>
          </a:p>
          <a:p>
            <a:pPr lvl="2"/>
            <a:r>
              <a:rPr lang="en-US" dirty="0"/>
              <a:t>Some business interactions require transmission of images and videos </a:t>
            </a:r>
          </a:p>
          <a:p>
            <a:pPr lvl="1"/>
            <a:r>
              <a:rPr lang="en-US" dirty="0"/>
              <a:t>Structured text supported but not intended as a primary interaction mode </a:t>
            </a:r>
          </a:p>
          <a:p>
            <a:pPr lvl="1"/>
            <a:r>
              <a:rPr lang="en-US" dirty="0"/>
              <a:t>No custom configuration – All configuration and policy exchanges made using natural language</a:t>
            </a:r>
          </a:p>
          <a:p>
            <a:pPr lvl="1"/>
            <a:r>
              <a:rPr lang="en-US" dirty="0"/>
              <a:t>The AI models used by different end-points (clients and servers) in a NLIP session can be different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5C0E2-9E8E-F0EA-EEA2-B6B66DD6C0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0BDE-5C21-A565-9488-15BD8734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NLIP Scope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16198-C9AF-E4CD-4B37-A32786BE5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In-Scope </a:t>
            </a:r>
          </a:p>
          <a:p>
            <a:pPr lvl="1"/>
            <a:r>
              <a:rPr lang="en-US" dirty="0"/>
              <a:t>Communication between two AI-Agents</a:t>
            </a:r>
          </a:p>
          <a:p>
            <a:pPr lvl="2"/>
            <a:r>
              <a:rPr lang="en-US" dirty="0"/>
              <a:t>Both across organizations and within organization </a:t>
            </a:r>
          </a:p>
          <a:p>
            <a:pPr lvl="1"/>
            <a:r>
              <a:rPr lang="en-US" dirty="0"/>
              <a:t>Communication between a human and an AI-Agent </a:t>
            </a:r>
          </a:p>
          <a:p>
            <a:pPr lvl="2"/>
            <a:r>
              <a:rPr lang="en-US" dirty="0"/>
              <a:t>Both across organizations and within organization </a:t>
            </a:r>
          </a:p>
          <a:p>
            <a:pPr lvl="2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8BA93-2D57-3137-94EA-20884682E1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Out of Scope </a:t>
            </a:r>
          </a:p>
          <a:p>
            <a:pPr lvl="1"/>
            <a:r>
              <a:rPr lang="en-US" dirty="0"/>
              <a:t>Communication between legacy software </a:t>
            </a:r>
          </a:p>
          <a:p>
            <a:pPr lvl="2"/>
            <a:r>
              <a:rPr lang="en-US" dirty="0"/>
              <a:t>Both across organizations and within organization </a:t>
            </a:r>
          </a:p>
          <a:p>
            <a:pPr lvl="1"/>
            <a:r>
              <a:rPr lang="en-US" dirty="0"/>
              <a:t>Communication between a legacy software (not using AI) client and an AI-Agent </a:t>
            </a:r>
          </a:p>
          <a:p>
            <a:pPr lvl="2"/>
            <a:r>
              <a:rPr lang="en-US" dirty="0"/>
              <a:t>Both across organizations and within organization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B267B-EC8C-E4CC-FE58-7B8D8392D3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EA1FDA-FD70-0FFF-0A68-80C8E338825F}"/>
              </a:ext>
            </a:extLst>
          </p:cNvPr>
          <p:cNvSpPr txBox="1"/>
          <p:nvPr/>
        </p:nvSpPr>
        <p:spPr>
          <a:xfrm>
            <a:off x="228667" y="4210324"/>
            <a:ext cx="8378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Working Definition of AI Agent: An AI Agent is software that uses an AI Model (LLM or various modalities) or can call out to an AI Model to interpret general text, vision and other modalities. </a:t>
            </a:r>
          </a:p>
        </p:txBody>
      </p:sp>
    </p:spTree>
    <p:extLst>
      <p:ext uri="{BB962C8B-B14F-4D97-AF65-F5344CB8AC3E}">
        <p14:creationId xmlns:p14="http://schemas.microsoft.com/office/powerpoint/2010/main" val="73874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4DFC-8AF3-EE78-5607-703B5048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 Specification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71CDB-99AF-0D05-B0F2-2D5308346F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NLIP defined as a layer above HTTPS/REST </a:t>
            </a:r>
          </a:p>
          <a:p>
            <a:pPr lvl="1"/>
            <a:r>
              <a:rPr lang="en-US" dirty="0"/>
              <a:t>Can leverage other equivalent layers as well </a:t>
            </a:r>
          </a:p>
          <a:p>
            <a:r>
              <a:rPr lang="en-US" dirty="0"/>
              <a:t>Assumes the following functionality from the underlying layer </a:t>
            </a:r>
          </a:p>
          <a:p>
            <a:pPr lvl="1"/>
            <a:r>
              <a:rPr lang="en-US" dirty="0"/>
              <a:t>A request response paradigm </a:t>
            </a:r>
          </a:p>
          <a:p>
            <a:pPr lvl="1"/>
            <a:r>
              <a:rPr lang="en-US" dirty="0"/>
              <a:t>Encrypted communication of information </a:t>
            </a:r>
          </a:p>
          <a:p>
            <a:pPr lvl="1"/>
            <a:r>
              <a:rPr lang="en-US" dirty="0"/>
              <a:t>Support to carry authentication tokens </a:t>
            </a:r>
          </a:p>
          <a:p>
            <a:r>
              <a:rPr lang="en-US" dirty="0"/>
              <a:t>NLIP is developed around an exchange of JSON messages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C97B9-741C-B973-7E9D-5350B9CB54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5CC2C8-10B5-45AC-34D4-447D52BD7EC0}"/>
              </a:ext>
            </a:extLst>
          </p:cNvPr>
          <p:cNvSpPr/>
          <p:nvPr/>
        </p:nvSpPr>
        <p:spPr bwMode="auto">
          <a:xfrm>
            <a:off x="5600700" y="1955800"/>
            <a:ext cx="3098800" cy="615950"/>
          </a:xfrm>
          <a:prstGeom prst="rect">
            <a:avLst/>
          </a:prstGeom>
          <a:solidFill>
            <a:srgbClr val="AAF8A9"/>
          </a:solidFill>
          <a:ln w="19050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NLIP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5949DC-286D-FD30-AAEF-95D4BCE5B1F1}"/>
              </a:ext>
            </a:extLst>
          </p:cNvPr>
          <p:cNvSpPr/>
          <p:nvPr/>
        </p:nvSpPr>
        <p:spPr bwMode="auto">
          <a:xfrm>
            <a:off x="5600700" y="2780278"/>
            <a:ext cx="3098800" cy="615950"/>
          </a:xfrm>
          <a:prstGeom prst="rect">
            <a:avLst/>
          </a:prstGeom>
          <a:noFill/>
          <a:ln w="19050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Underlying Protocol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IBM Plex Sans" panose="020B0503050203000203" pitchFamily="34" charset="0"/>
              </a:rPr>
              <a:t>(e.g. HTTPS/REST)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" panose="020B0503050203000203" pitchFamily="34" charset="0"/>
            </a:endParaRPr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89260505-E180-A947-B27A-1D270D873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5100" y="10058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92410"/>
      </p:ext>
    </p:extLst>
  </p:cSld>
  <p:clrMapOvr>
    <a:masterClrMapping/>
  </p:clrMapOvr>
</p:sld>
</file>

<file path=ppt/theme/theme1.xml><?xml version="1.0" encoding="utf-8"?>
<a:theme xmlns:a="http://schemas.openxmlformats.org/drawingml/2006/main" name="IBM 2019 Master template (white background)">
  <a:themeElements>
    <a:clrScheme name="Custom 1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Presentation9" id="{28DF721E-C9F0-0847-B86E-13D5C840B5A5}" vid="{E444DE78-550C-CD4A-A50E-CB4B5ECAF34C}"/>
    </a:ext>
  </a:extLst>
</a:theme>
</file>

<file path=ppt/theme/theme2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3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2019 Master template (white background)</Template>
  <TotalTime>7041</TotalTime>
  <Words>1192</Words>
  <Application>Microsoft Macintosh PowerPoint</Application>
  <PresentationFormat>On-screen Show (16:9)</PresentationFormat>
  <Paragraphs>242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.AppleSystemUIFont</vt:lpstr>
      <vt:lpstr>Arial</vt:lpstr>
      <vt:lpstr>HelvNeue Light for IBM</vt:lpstr>
      <vt:lpstr>IBM Plex Sans</vt:lpstr>
      <vt:lpstr>Stencil</vt:lpstr>
      <vt:lpstr>System Font Regular</vt:lpstr>
      <vt:lpstr>Wingdings</vt:lpstr>
      <vt:lpstr>IBM 2019 Master template (white background)</vt:lpstr>
      <vt:lpstr>Natural Language Interaction Protocol   </vt:lpstr>
      <vt:lpstr>Collaborators </vt:lpstr>
      <vt:lpstr>Motivation </vt:lpstr>
      <vt:lpstr>AI enables a new common protocol for communication</vt:lpstr>
      <vt:lpstr>History Repeats Itself </vt:lpstr>
      <vt:lpstr>The Vision </vt:lpstr>
      <vt:lpstr>NLIP: Salient Features</vt:lpstr>
      <vt:lpstr>NLIP Scope </vt:lpstr>
      <vt:lpstr>The Initial Specification </vt:lpstr>
      <vt:lpstr>NLIP In Action </vt:lpstr>
      <vt:lpstr>NLIP Messages</vt:lpstr>
      <vt:lpstr>Current Set of NLIP Messages</vt:lpstr>
      <vt:lpstr>NLIP Reference Architecture</vt:lpstr>
      <vt:lpstr>NLIP Differentiators </vt:lpstr>
      <vt:lpstr>Status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FOIL Overview   Foundation Models based Obstruction of Information Leakage </dc:title>
  <dc:creator>Dinesh Verma</dc:creator>
  <cp:lastModifiedBy>Dinesh Verma</cp:lastModifiedBy>
  <cp:revision>121</cp:revision>
  <cp:lastPrinted>2019-04-25T15:14:05Z</cp:lastPrinted>
  <dcterms:created xsi:type="dcterms:W3CDTF">2023-10-18T00:04:22Z</dcterms:created>
  <dcterms:modified xsi:type="dcterms:W3CDTF">2025-02-06T14:21:58Z</dcterms:modified>
</cp:coreProperties>
</file>