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24" r:id="rId1"/>
  </p:sldMasterIdLst>
  <p:notesMasterIdLst>
    <p:notesMasterId r:id="rId16"/>
  </p:notesMasterIdLst>
  <p:handoutMasterIdLst>
    <p:handoutMasterId r:id="rId17"/>
  </p:handoutMasterIdLst>
  <p:sldIdLst>
    <p:sldId id="396" r:id="rId2"/>
    <p:sldId id="412" r:id="rId3"/>
    <p:sldId id="414" r:id="rId4"/>
    <p:sldId id="397" r:id="rId5"/>
    <p:sldId id="398" r:id="rId6"/>
    <p:sldId id="407" r:id="rId7"/>
    <p:sldId id="416" r:id="rId8"/>
    <p:sldId id="408" r:id="rId9"/>
    <p:sldId id="409" r:id="rId10"/>
    <p:sldId id="410" r:id="rId11"/>
    <p:sldId id="415" r:id="rId12"/>
    <p:sldId id="413" r:id="rId13"/>
    <p:sldId id="411" r:id="rId14"/>
    <p:sldId id="390" r:id="rId15"/>
  </p:sldIdLst>
  <p:sldSz cx="9144000" cy="5143500" type="screen16x9"/>
  <p:notesSz cx="6858000" cy="9144000"/>
  <p:defaultTextStyle>
    <a:defPPr>
      <a:defRPr lang="en-US"/>
    </a:defPPr>
    <a:lvl1pPr marL="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91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983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974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966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957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949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940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932" algn="l" defTabSz="685983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AF8A9"/>
    <a:srgbClr val="66A1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813"/>
    <p:restoredTop sz="94422"/>
  </p:normalViewPr>
  <p:slideViewPr>
    <p:cSldViewPr snapToGrid="0" snapToObjects="1">
      <p:cViewPr varScale="1">
        <p:scale>
          <a:sx n="101" d="100"/>
          <a:sy n="101" d="100"/>
        </p:scale>
        <p:origin x="1264" y="184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-8620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notesViewPr>
    <p:cSldViewPr snapToGrid="0" snapToObjects="1">
      <p:cViewPr varScale="1">
        <p:scale>
          <a:sx n="88" d="100"/>
          <a:sy n="88" d="100"/>
        </p:scale>
        <p:origin x="3872" y="17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r">
              <a:defRPr sz="1200"/>
            </a:lvl1pPr>
          </a:lstStyle>
          <a:p>
            <a:pPr algn="l"/>
            <a:fld id="{614B4878-71CB-8F40-B9DD-F26F1F6CA014}" type="slidenum">
              <a:rPr lang="en-US" sz="600" smtClean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pPr algn="l"/>
              <a:t>‹#›</a:t>
            </a:fld>
            <a:endParaRPr lang="en-US" sz="600" dirty="0">
              <a:solidFill>
                <a:schemeClr val="bg1"/>
              </a:solidFill>
              <a:latin typeface="IBM Plex Sans" panose="020B0503050203000203" pitchFamily="34" charset="0"/>
              <a:ea typeface="IBM Plex Sans" charset="0"/>
              <a:cs typeface="IBM Plex Sans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1200"/>
            </a:lvl1pPr>
          </a:lstStyle>
          <a:p>
            <a:r>
              <a:rPr lang="en-US" sz="600" dirty="0">
                <a:solidFill>
                  <a:schemeClr val="bg1"/>
                </a:solidFill>
                <a:latin typeface="IBM Plex Sans" panose="020B0503050203000203" pitchFamily="34" charset="0"/>
                <a:ea typeface="IBM Plex Sans" charset="0"/>
                <a:cs typeface="IBM Plex Sans" charset="0"/>
              </a:rPr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448027815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822450" y="228600"/>
            <a:ext cx="3213100" cy="1807369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8" name="Notes Placeholder 7">
            <a:extLst>
              <a:ext uri="{FF2B5EF4-FFF2-40B4-BE49-F238E27FC236}">
                <a16:creationId xmlns:a16="http://schemas.microsoft.com/office/drawing/2014/main" id="{6ABF5568-9620-E34F-9423-054ABD0598F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219456" y="2247900"/>
            <a:ext cx="6419088" cy="6159500"/>
          </a:xfrm>
          <a:prstGeom prst="rect">
            <a:avLst/>
          </a:prstGeom>
        </p:spPr>
        <p:txBody>
          <a:bodyPr vert="horz" lIns="0" tIns="0" rIns="0" bIns="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marL="803275" marR="0" lvl="4" indent="-171450" algn="l" defTabSz="914400" rtl="0" eaLnBrk="1" fontAlgn="base" latinLnBrk="0" hangingPunct="1">
              <a:lnSpc>
                <a:spcPct val="100000"/>
              </a:lnSpc>
              <a:spcBef>
                <a:spcPts val="600"/>
              </a:spcBef>
              <a:spcAft>
                <a:spcPct val="0"/>
              </a:spcAft>
              <a:buClr>
                <a:srgbClr val="000000"/>
              </a:buClr>
              <a:buSzTx/>
              <a:buFont typeface=".AppleSystemUIFont" charset="-120"/>
              <a:buChar char="»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IBM Plex Sans" panose="020B0503050203000203" pitchFamily="34" charset="0"/>
                <a:ea typeface="+mn-ea"/>
                <a:cs typeface="+mn-cs"/>
              </a:rPr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219456" y="8705088"/>
            <a:ext cx="338328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fld id="{6E2E38B8-B0B4-AD41-AC6E-B781F46A9FD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630936" y="8705088"/>
            <a:ext cx="3657600" cy="228600"/>
          </a:xfrm>
          <a:prstGeom prst="rect">
            <a:avLst/>
          </a:prstGeom>
        </p:spPr>
        <p:txBody>
          <a:bodyPr vert="horz" lIns="0" tIns="0" rIns="0" bIns="0" rtlCol="0" anchor="b"/>
          <a:lstStyle>
            <a:lvl1pPr algn="l">
              <a:defRPr sz="600" b="0" i="0">
                <a:solidFill>
                  <a:schemeClr val="bg1"/>
                </a:solidFill>
                <a:latin typeface="IBM Plex Sans" panose="020B0503050203000203" pitchFamily="34" charset="0"/>
                <a:ea typeface="IBM Plex Sans" panose="020B0503050203000203" pitchFamily="34" charset="0"/>
                <a:cs typeface="IBM Plex Sans" panose="020B0503050203000203" pitchFamily="34" charset="0"/>
              </a:defRPr>
            </a:lvl1pPr>
          </a:lstStyle>
          <a:p>
            <a:r>
              <a:rPr lang="en-US" dirty="0"/>
              <a:t>Group Name / DOC ID / Month XX, 2019 / © 2019 IBM Corporation</a:t>
            </a:r>
          </a:p>
        </p:txBody>
      </p:sp>
    </p:spTree>
    <p:extLst>
      <p:ext uri="{BB962C8B-B14F-4D97-AF65-F5344CB8AC3E}">
        <p14:creationId xmlns:p14="http://schemas.microsoft.com/office/powerpoint/2010/main" val="791598581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spcBef>
        <a:spcPts val="600"/>
      </a:spcBef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1pPr>
    <a:lvl2pPr marL="174625" indent="-169863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2pPr>
    <a:lvl3pPr marL="347472" indent="-173736" algn="l" defTabSz="914400" rtl="0" eaLnBrk="1" latinLnBrk="0" hangingPunct="1">
      <a:spcBef>
        <a:spcPts val="600"/>
      </a:spcBef>
      <a:buFont typeface="Arial" panose="020B0604020202020204" pitchFamily="34" charset="0"/>
      <a:buChar char="•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3pPr>
    <a:lvl4pPr marL="630936" indent="-173736" algn="l" defTabSz="914400" rtl="0" eaLnBrk="1" latinLnBrk="0" hangingPunct="1">
      <a:spcBef>
        <a:spcPts val="600"/>
      </a:spcBef>
      <a:buFont typeface="System Font Regular"/>
      <a:buChar char="–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4pPr>
    <a:lvl5pPr marL="174625" marR="0" indent="-169863" algn="l" defTabSz="914400" rtl="0" eaLnBrk="1" fontAlgn="base" latinLnBrk="0" hangingPunct="1">
      <a:lnSpc>
        <a:spcPct val="100000"/>
      </a:lnSpc>
      <a:spcBef>
        <a:spcPts val="600"/>
      </a:spcBef>
      <a:spcAft>
        <a:spcPct val="0"/>
      </a:spcAft>
      <a:buClr>
        <a:srgbClr val="000000"/>
      </a:buClr>
      <a:buSzTx/>
      <a:buFont typeface=".AppleSystemUIFont" charset="-120"/>
      <a:buChar char="»"/>
      <a:tabLst/>
      <a:defRPr sz="1000" b="0" i="0" kern="1200">
        <a:solidFill>
          <a:schemeClr val="bg1"/>
        </a:solidFill>
        <a:latin typeface="IBM Plex Sans" panose="020B0503050203000203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7"/>
            <a:ext cx="4142232" cy="4491385"/>
          </a:xfrm>
          <a:solidFill>
            <a:srgbClr val="66A1FF">
              <a:alpha val="52157"/>
            </a:srgbClr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6" name="Picture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393812" y="4692553"/>
            <a:ext cx="521589" cy="208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01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155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columns, different text size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10312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3572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four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91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7077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608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36511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two narrow column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7077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88837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split background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4142164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Blue 60 rectangle">
            <a:extLst>
              <a:ext uri="{FF2B5EF4-FFF2-40B4-BE49-F238E27FC236}">
                <a16:creationId xmlns:a16="http://schemas.microsoft.com/office/drawing/2014/main" id="{91D1D188-D7EA-5A44-A392-6E9BFB996D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2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b="0" i="0" dirty="0">
              <a:solidFill>
                <a:srgbClr val="FFFFFF"/>
              </a:solidFill>
              <a:latin typeface="IBM Plex Sans" panose="020B0503050203000203" pitchFamily="34" charset="0"/>
              <a:cs typeface="Arial"/>
            </a:endParaRP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92706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18831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half-blank are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34887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4255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25008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7714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3 med, 2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4572000" cy="257175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4572000" y="0"/>
            <a:ext cx="2286000" cy="2571750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858000" y="0"/>
            <a:ext cx="2286000" cy="2571750"/>
          </a:xfrm>
          <a:solidFill>
            <a:srgbClr val="061F80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4572000" cy="2573337"/>
          </a:xfrm>
          <a:solidFill>
            <a:schemeClr val="tx1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4572000" y="2570163"/>
            <a:ext cx="4572000" cy="2573337"/>
          </a:xfrm>
          <a:solidFill>
            <a:srgbClr val="0530AD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17813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1 large, 4 sm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1"/>
            <a:ext cx="9144000" cy="2569463"/>
          </a:xfrm>
          <a:noFill/>
        </p:spPr>
        <p:txBody>
          <a:bodyPr lIns="182880" tIns="164592" rIns="228600" bIns="228600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Content Placeholder 1"/>
          <p:cNvSpPr>
            <a:spLocks noGrp="1"/>
          </p:cNvSpPr>
          <p:nvPr>
            <p:ph sz="quarter" idx="20"/>
          </p:nvPr>
        </p:nvSpPr>
        <p:spPr>
          <a:xfrm>
            <a:off x="0" y="2570163"/>
            <a:ext cx="2286000" cy="2573337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sz="quarter" idx="19"/>
          </p:nvPr>
        </p:nvSpPr>
        <p:spPr>
          <a:xfrm>
            <a:off x="2286001" y="2570163"/>
            <a:ext cx="2286000" cy="2573337"/>
          </a:xfrm>
          <a:solidFill>
            <a:srgbClr val="054ADA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quarter" idx="17"/>
          </p:nvPr>
        </p:nvSpPr>
        <p:spPr>
          <a:xfrm>
            <a:off x="4572000" y="2570162"/>
            <a:ext cx="2286000" cy="2573338"/>
          </a:xfrm>
          <a:solidFill>
            <a:schemeClr val="accent2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4"/>
          <p:cNvSpPr>
            <a:spLocks noGrp="1"/>
          </p:cNvSpPr>
          <p:nvPr>
            <p:ph sz="quarter" idx="18"/>
          </p:nvPr>
        </p:nvSpPr>
        <p:spPr>
          <a:xfrm>
            <a:off x="6858000" y="2570162"/>
            <a:ext cx="2286000" cy="2573338"/>
          </a:xfrm>
          <a:solidFill>
            <a:srgbClr val="6EA6FF"/>
          </a:solidFill>
          <a:ln>
            <a:noFill/>
          </a:ln>
        </p:spPr>
        <p:txBody>
          <a:bodyPr lIns="219456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07542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1276350"/>
          </a:xfrm>
          <a:solidFill>
            <a:schemeClr val="bg1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"/>
          <p:cNvSpPr>
            <a:spLocks noGrp="1"/>
          </p:cNvSpPr>
          <p:nvPr>
            <p:ph type="pic" sz="quarter" idx="12"/>
          </p:nvPr>
        </p:nvSpPr>
        <p:spPr>
          <a:xfrm>
            <a:off x="0" y="1276350"/>
            <a:ext cx="9144000" cy="386715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87366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(black box) over image(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0" y="0"/>
            <a:ext cx="9144000" cy="5148072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-3" y="2571750"/>
            <a:ext cx="2286003" cy="2571750"/>
          </a:xfrm>
          <a:solidFill>
            <a:schemeClr val="bg1"/>
          </a:solidFill>
        </p:spPr>
        <p:txBody>
          <a:bodyPr lIns="219456" tIns="201168" rIns="228600" bIns="228600"/>
          <a:lstStyle>
            <a:lvl1pPr>
              <a:buClr>
                <a:schemeClr val="tx1"/>
              </a:buClr>
              <a:defRPr>
                <a:solidFill>
                  <a:schemeClr val="tx1"/>
                </a:solidFill>
              </a:defRPr>
            </a:lvl1pPr>
            <a:lvl2pPr>
              <a:buClr>
                <a:schemeClr val="tx1"/>
              </a:buClr>
              <a:defRPr sz="1000">
                <a:solidFill>
                  <a:schemeClr val="tx1"/>
                </a:solidFill>
              </a:defRPr>
            </a:lvl2pPr>
            <a:lvl3pPr>
              <a:buClr>
                <a:schemeClr val="tx1"/>
              </a:buClr>
              <a:defRPr sz="1000">
                <a:solidFill>
                  <a:schemeClr val="tx1"/>
                </a:solidFill>
              </a:defRPr>
            </a:lvl3pPr>
            <a:lvl4pPr>
              <a:buClr>
                <a:schemeClr val="tx1"/>
              </a:buClr>
              <a:defRPr sz="1000">
                <a:solidFill>
                  <a:schemeClr val="tx1"/>
                </a:solidFill>
              </a:defRPr>
            </a:lvl4pPr>
            <a:lvl5pPr>
              <a:buClr>
                <a:schemeClr val="tx1"/>
              </a:buClr>
              <a:defRPr sz="10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145971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 (4 tall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"/>
          <p:cNvSpPr>
            <a:spLocks noGrp="1"/>
          </p:cNvSpPr>
          <p:nvPr>
            <p:ph sz="quarter" idx="12"/>
          </p:nvPr>
        </p:nvSpPr>
        <p:spPr>
          <a:xfrm>
            <a:off x="0" y="0"/>
            <a:ext cx="2286000" cy="5148072"/>
          </a:xfrm>
          <a:solidFill>
            <a:schemeClr val="accent2"/>
          </a:solidFill>
        </p:spPr>
        <p:txBody>
          <a:bodyPr lIns="219456" tIns="201168" rIns="228600" bIns="228600"/>
          <a:lstStyle>
            <a:lvl1pPr>
              <a:buClr>
                <a:schemeClr val="bg1"/>
              </a:buCl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sz="quarter" idx="13"/>
          </p:nvPr>
        </p:nvSpPr>
        <p:spPr>
          <a:xfrm>
            <a:off x="2286000" y="0"/>
            <a:ext cx="2286000" cy="5148072"/>
          </a:xfrm>
          <a:solidFill>
            <a:srgbClr val="054ADA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Content Placeholder 3"/>
          <p:cNvSpPr>
            <a:spLocks noGrp="1"/>
          </p:cNvSpPr>
          <p:nvPr>
            <p:ph sz="quarter" idx="14"/>
          </p:nvPr>
        </p:nvSpPr>
        <p:spPr>
          <a:xfrm>
            <a:off x="4572000" y="0"/>
            <a:ext cx="2286000" cy="5148072"/>
          </a:xfrm>
          <a:solidFill>
            <a:srgbClr val="0530AD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Content Placeholder 4"/>
          <p:cNvSpPr>
            <a:spLocks noGrp="1"/>
          </p:cNvSpPr>
          <p:nvPr>
            <p:ph sz="quarter" idx="15"/>
          </p:nvPr>
        </p:nvSpPr>
        <p:spPr>
          <a:xfrm>
            <a:off x="6858000" y="0"/>
            <a:ext cx="2286000" cy="5148072"/>
          </a:xfrm>
          <a:solidFill>
            <a:srgbClr val="061F80"/>
          </a:solidFill>
        </p:spPr>
        <p:txBody>
          <a:bodyPr lIns="219456" tIns="201168" rIns="228600" bIns="228600"/>
          <a:lstStyle>
            <a:lvl1pPr>
              <a:defRPr>
                <a:solidFill>
                  <a:schemeClr val="bg1"/>
                </a:solidFill>
              </a:defRPr>
            </a:lvl1pPr>
            <a:lvl2pPr>
              <a:buClr>
                <a:schemeClr val="bg1"/>
              </a:buClr>
              <a:defRPr>
                <a:solidFill>
                  <a:schemeClr val="bg1"/>
                </a:solidFill>
              </a:defRPr>
            </a:lvl2pPr>
            <a:lvl3pPr>
              <a:buClr>
                <a:schemeClr val="bg1"/>
              </a:buClr>
              <a:defRPr>
                <a:solidFill>
                  <a:schemeClr val="bg1"/>
                </a:solidFill>
              </a:defRPr>
            </a:lvl3pPr>
            <a:lvl4pPr>
              <a:buClr>
                <a:schemeClr val="bg1"/>
              </a:buClr>
              <a:defRPr>
                <a:solidFill>
                  <a:schemeClr val="bg1"/>
                </a:solidFill>
              </a:defRPr>
            </a:lvl4pPr>
            <a:lvl5pPr>
              <a:buClr>
                <a:schemeClr val="bg1"/>
              </a:buCl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48706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content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Content Placeholder"/>
          <p:cNvSpPr>
            <a:spLocks noGrp="1"/>
          </p:cNvSpPr>
          <p:nvPr>
            <p:ph sz="quarter" idx="13"/>
          </p:nvPr>
        </p:nvSpPr>
        <p:spPr>
          <a:xfrm>
            <a:off x="2514600" y="1243584"/>
            <a:ext cx="6400800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6615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1/4), blank (3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3626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1: title, text (two columns), half-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5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4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14272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se study 2: title, text (2/4), quote (2/4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1"/>
          <p:cNvSpPr>
            <a:spLocks noGrp="1"/>
          </p:cNvSpPr>
          <p:nvPr>
            <p:ph type="body" sz="quarter" idx="12"/>
          </p:nvPr>
        </p:nvSpPr>
        <p:spPr>
          <a:xfrm>
            <a:off x="219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2505456" y="1243584"/>
            <a:ext cx="1837944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773168" y="1216152"/>
            <a:ext cx="4142232" cy="3279648"/>
          </a:xfrm>
        </p:spPr>
        <p:txBody>
          <a:bodyPr/>
          <a:lstStyle>
            <a:lvl1pPr>
              <a:defRPr sz="2400"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771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219456" y="201168"/>
            <a:ext cx="1837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able Placeholder"/>
          <p:cNvSpPr>
            <a:spLocks noGrp="1"/>
          </p:cNvSpPr>
          <p:nvPr>
            <p:ph type="tbl" sz="quarter" idx="13"/>
          </p:nvPr>
        </p:nvSpPr>
        <p:spPr>
          <a:xfrm>
            <a:off x="2505457" y="201168"/>
            <a:ext cx="6409876" cy="4294632"/>
          </a:xfrm>
        </p:spPr>
        <p:txBody>
          <a:bodyPr lIns="0" tIns="0" rIns="91440" bIns="91440"/>
          <a:lstStyle/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35263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(with page content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01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791456" y="1243584"/>
            <a:ext cx="4123944" cy="3252216"/>
          </a:xfrm>
        </p:spPr>
        <p:txBody>
          <a:bodyPr/>
          <a:lstStyle>
            <a:lvl1pPr>
              <a:spcBef>
                <a:spcPts val="0"/>
              </a:spcBef>
              <a:defRPr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651992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(with footer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836913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6" y="1261872"/>
            <a:ext cx="4123944" cy="1309878"/>
          </a:xfrm>
        </p:spPr>
        <p:txBody>
          <a:bodyPr/>
          <a:lstStyle>
            <a:lvl1pPr>
              <a:spcBef>
                <a:spcPts val="0"/>
              </a:spcBef>
              <a:defRPr sz="1000"/>
            </a:lvl1pPr>
            <a:lvl2pPr marL="0" indent="0">
              <a:spcBef>
                <a:spcPts val="0"/>
              </a:spcBef>
              <a:buNone/>
              <a:defRPr/>
            </a:lvl2pPr>
            <a:lvl3pPr marL="201615" indent="0">
              <a:buNone/>
              <a:defRPr/>
            </a:lvl3pPr>
            <a:lvl4pPr marL="434981" indent="0">
              <a:buNone/>
              <a:defRPr/>
            </a:lvl4pPr>
            <a:lvl5pPr marL="631833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4F04016-134E-5847-8C7D-495FF4D6E42D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219456" y="3209544"/>
            <a:ext cx="6409944" cy="1307592"/>
          </a:xfrm>
        </p:spPr>
        <p:txBody>
          <a:bodyPr anchor="b"/>
          <a:lstStyle>
            <a:lvl1pPr>
              <a:spcBef>
                <a:spcPts val="300"/>
              </a:spcBef>
              <a:defRPr sz="600"/>
            </a:lvl1pPr>
            <a:lvl2pPr>
              <a:defRPr sz="600"/>
            </a:lvl2pPr>
            <a:lvl3pPr>
              <a:defRPr sz="600"/>
            </a:lvl3pPr>
            <a:lvl4pPr>
              <a:defRPr sz="600"/>
            </a:lvl4pPr>
            <a:lvl5pPr>
              <a:defRPr sz="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758267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bm sign-off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48E015-0B67-D266-BA96-AEC8E2E6A50D}"/>
              </a:ext>
            </a:extLst>
          </p:cNvPr>
          <p:cNvSpPr txBox="1"/>
          <p:nvPr userDrawn="1"/>
        </p:nvSpPr>
        <p:spPr>
          <a:xfrm>
            <a:off x="2919945" y="2187030"/>
            <a:ext cx="3304110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  <a:latin typeface="Stencil" pitchFamily="82" charset="77"/>
                <a:ea typeface="IBM Plex Sans" charset="0"/>
                <a:cs typeface="IBM Plex Sans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8632162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426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act, number, half-image (bleeds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9456" y="219456"/>
            <a:ext cx="4133088" cy="804672"/>
          </a:xfrm>
        </p:spPr>
        <p:txBody>
          <a:bodyPr/>
          <a:lstStyle>
            <a:lvl1pPr>
              <a:defRPr sz="1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137160" y="1133856"/>
            <a:ext cx="4206240" cy="3361944"/>
          </a:xfrm>
        </p:spPr>
        <p:txBody>
          <a:bodyPr/>
          <a:lstStyle>
            <a:lvl1pPr>
              <a:lnSpc>
                <a:spcPct val="90000"/>
              </a:lnSpc>
              <a:defRPr sz="96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"/>
          <p:cNvSpPr>
            <a:spLocks noGrp="1"/>
          </p:cNvSpPr>
          <p:nvPr>
            <p:ph type="pic" sz="quarter" idx="13"/>
          </p:nvPr>
        </p:nvSpPr>
        <p:spPr>
          <a:xfrm>
            <a:off x="4572000" y="0"/>
            <a:ext cx="4572000" cy="5143500"/>
          </a:xfrm>
        </p:spPr>
        <p:txBody>
          <a:bodyPr lIns="91440" tIns="91440" rIns="91440" bIns="91440"/>
          <a:lstStyle>
            <a:lvl1pPr>
              <a:defRPr baseline="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0512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g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137161" y="91440"/>
            <a:ext cx="8778172" cy="4404360"/>
          </a:xfrm>
        </p:spPr>
        <p:txBody>
          <a:bodyPr/>
          <a:lstStyle>
            <a:lvl1pPr>
              <a:defRPr sz="9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98680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"/>
          <p:cNvSpPr>
            <a:spLocks noGrp="1"/>
          </p:cNvSpPr>
          <p:nvPr>
            <p:ph type="body" sz="quarter" idx="12"/>
          </p:nvPr>
        </p:nvSpPr>
        <p:spPr>
          <a:xfrm>
            <a:off x="4791456" y="201168"/>
            <a:ext cx="4123944" cy="429463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94618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3" y="201168"/>
            <a:ext cx="5562535" cy="42946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4565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text (one column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8046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"/>
          <p:cNvSpPr>
            <a:spLocks noGrp="1"/>
          </p:cNvSpPr>
          <p:nvPr>
            <p:ph type="body" sz="quarter" idx="13"/>
          </p:nvPr>
        </p:nvSpPr>
        <p:spPr>
          <a:xfrm>
            <a:off x="219455" y="1243584"/>
            <a:ext cx="8695877" cy="32522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4725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"/>
          <p:cNvSpPr>
            <a:spLocks noGrp="1"/>
          </p:cNvSpPr>
          <p:nvPr>
            <p:ph type="title"/>
          </p:nvPr>
        </p:nvSpPr>
        <p:spPr>
          <a:xfrm>
            <a:off x="210312" y="201168"/>
            <a:ext cx="4142232" cy="4294632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"/>
          <p:cNvSpPr>
            <a:spLocks noGrp="1"/>
          </p:cNvSpPr>
          <p:nvPr>
            <p:ph type="body" idx="1"/>
          </p:nvPr>
        </p:nvSpPr>
        <p:spPr>
          <a:xfrm>
            <a:off x="4791456" y="201168"/>
            <a:ext cx="4123944" cy="4294632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"/>
          <p:cNvSpPr>
            <a:spLocks noGrp="1"/>
          </p:cNvSpPr>
          <p:nvPr>
            <p:ph type="sldNum" sz="quarter" idx="4"/>
          </p:nvPr>
        </p:nvSpPr>
        <p:spPr>
          <a:xfrm>
            <a:off x="7086601" y="4836657"/>
            <a:ext cx="1828732" cy="166687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600">
                <a:solidFill>
                  <a:schemeClr val="tx1"/>
                </a:solidFill>
                <a:latin typeface="IBM Plex Sans" panose="020B0503050203000203" pitchFamily="34" charset="0"/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grpSp>
        <p:nvGrpSpPr>
          <p:cNvPr id="59" name="Group" descr="Outside edge tick marks for alignment">
            <a:extLst>
              <a:ext uri="{C183D7F6-B498-43B3-948B-1728B52AA6E4}">
                <adec:decorative xmlns:adec="http://schemas.microsoft.com/office/drawing/2017/decorative" val="0"/>
              </a:ext>
            </a:extLst>
          </p:cNvPr>
          <p:cNvGrpSpPr/>
          <p:nvPr userDrawn="1"/>
        </p:nvGrpSpPr>
        <p:grpSpPr>
          <a:xfrm>
            <a:off x="-109730" y="-110490"/>
            <a:ext cx="9364220" cy="5364480"/>
            <a:chOff x="-109730" y="-110490"/>
            <a:chExt cx="9364220" cy="5364480"/>
          </a:xfrm>
        </p:grpSpPr>
        <p:grpSp>
          <p:nvGrpSpPr>
            <p:cNvPr id="60" name="Group 59"/>
            <p:cNvGrpSpPr/>
            <p:nvPr userDrawn="1"/>
          </p:nvGrpSpPr>
          <p:grpSpPr>
            <a:xfrm>
              <a:off x="228600" y="-110490"/>
              <a:ext cx="8686732" cy="91440"/>
              <a:chOff x="228600" y="-152400"/>
              <a:chExt cx="8686732" cy="152400"/>
            </a:xfrm>
          </p:grpSpPr>
          <p:cxnSp>
            <p:nvCxnSpPr>
              <p:cNvPr id="93" name="Straight Connector 9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4" name="Straight Connector 9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5" name="Straight Connector 9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6" name="Straight Connector 9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7" name="Straight Connector 9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9" name="Straight Connector 9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0" name="Straight Connector 9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1" name="Straight Connector 10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2" name="Straight Connector 10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" name="Straight Connector 10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-762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 userDrawn="1"/>
          </p:nvGrpSpPr>
          <p:grpSpPr>
            <a:xfrm>
              <a:off x="228600" y="5162550"/>
              <a:ext cx="8686732" cy="91440"/>
              <a:chOff x="228600" y="5143500"/>
              <a:chExt cx="8686732" cy="152400"/>
            </a:xfrm>
          </p:grpSpPr>
          <p:cxnSp>
            <p:nvCxnSpPr>
              <p:cNvPr id="82" name="Straight Connector 8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52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3" name="Straight Connector 8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1981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4" name="Straight Connector 8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209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5" name="Straight Connector 8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2438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6" name="Straight Connector 8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267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495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8" name="Straight Connector 8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4724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9" name="Straight Connector 8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5532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0" name="Straight Connector 8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67818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7010400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rot="5400000" flipH="1">
                <a:off x="8839132" y="5219700"/>
                <a:ext cx="15240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 userDrawn="1"/>
          </p:nvGrpSpPr>
          <p:grpSpPr>
            <a:xfrm>
              <a:off x="-109730" y="237744"/>
              <a:ext cx="91440" cy="4664456"/>
              <a:chOff x="-109730" y="237744"/>
              <a:chExt cx="91440" cy="4664456"/>
            </a:xfrm>
          </p:grpSpPr>
          <p:cxnSp>
            <p:nvCxnSpPr>
              <p:cNvPr id="73" name="Straight Connector 72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5379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930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5" name="Straight Connector 7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938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6" name="Straight Connector 7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7099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7" name="Straight Connector 7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95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962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9427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774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1" name="Straight Connector 8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902200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grpSp>
          <p:nvGrpSpPr>
            <p:cNvPr id="63" name="Group 62"/>
            <p:cNvGrpSpPr/>
            <p:nvPr userDrawn="1"/>
          </p:nvGrpSpPr>
          <p:grpSpPr>
            <a:xfrm>
              <a:off x="9163050" y="237744"/>
              <a:ext cx="91440" cy="4663440"/>
              <a:chOff x="-109730" y="231394"/>
              <a:chExt cx="91440" cy="4663440"/>
            </a:xfrm>
          </p:grpSpPr>
          <p:cxnSp>
            <p:nvCxnSpPr>
              <p:cNvPr id="64" name="Straight Connector 63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64744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28295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6" name="Straight Connector 65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19230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7" name="Straight Connector 66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56311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2031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9" name="Straight Connector 68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384327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0" name="Straight Connector 69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487926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23139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72" name="Straight Connector 71">
                <a:extLs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/>
              <p:nvPr userDrawn="1"/>
            </p:nvCxnSpPr>
            <p:spPr bwMode="auto">
              <a:xfrm flipH="1">
                <a:off x="-109730" y="4894834"/>
                <a:ext cx="91440" cy="0"/>
              </a:xfrm>
              <a:prstGeom prst="line">
                <a:avLst/>
              </a:prstGeom>
              <a:ln>
                <a:solidFill>
                  <a:srgbClr val="BEBEBE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87197573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5" r:id="rId1"/>
    <p:sldLayoutId id="2147483926" r:id="rId2"/>
    <p:sldLayoutId id="2147483927" r:id="rId3"/>
    <p:sldLayoutId id="2147483928" r:id="rId4"/>
    <p:sldLayoutId id="2147483929" r:id="rId5"/>
    <p:sldLayoutId id="2147483930" r:id="rId6"/>
    <p:sldLayoutId id="2147483932" r:id="rId7"/>
    <p:sldLayoutId id="2147483931" r:id="rId8"/>
    <p:sldLayoutId id="2147483963" r:id="rId9"/>
    <p:sldLayoutId id="2147483933" r:id="rId10"/>
    <p:sldLayoutId id="2147483934" r:id="rId11"/>
    <p:sldLayoutId id="2147483935" r:id="rId12"/>
    <p:sldLayoutId id="2147483936" r:id="rId13"/>
    <p:sldLayoutId id="2147483937" r:id="rId14"/>
    <p:sldLayoutId id="2147483938" r:id="rId15"/>
    <p:sldLayoutId id="2147483939" r:id="rId16"/>
    <p:sldLayoutId id="2147483940" r:id="rId17"/>
    <p:sldLayoutId id="2147483941" r:id="rId18"/>
    <p:sldLayoutId id="2147483942" r:id="rId19"/>
    <p:sldLayoutId id="2147483957" r:id="rId20"/>
    <p:sldLayoutId id="2147483944" r:id="rId21"/>
    <p:sldLayoutId id="2147483945" r:id="rId22"/>
    <p:sldLayoutId id="2147483946" r:id="rId23"/>
    <p:sldLayoutId id="2147483947" r:id="rId24"/>
    <p:sldLayoutId id="2147483948" r:id="rId25"/>
    <p:sldLayoutId id="2147483949" r:id="rId26"/>
    <p:sldLayoutId id="2147483950" r:id="rId27"/>
    <p:sldLayoutId id="2147483951" r:id="rId28"/>
    <p:sldLayoutId id="2147483952" r:id="rId29"/>
    <p:sldLayoutId id="2147483953" r:id="rId30"/>
    <p:sldLayoutId id="2147483955" r:id="rId31"/>
    <p:sldLayoutId id="2147483956" r:id="rId32"/>
  </p:sldLayoutIdLst>
  <p:hf hdr="0" dt="0"/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400" b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5pPr>
      <a:lvl6pPr marL="362568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6pPr>
      <a:lvl7pPr marL="725139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7pPr>
      <a:lvl8pPr marL="1087707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8pPr>
      <a:lvl9pPr marL="1450276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2220">
          <a:solidFill>
            <a:srgbClr val="191919"/>
          </a:solidFill>
          <a:latin typeface="HelvNeue Light for IBM" pitchFamily="34" charset="0"/>
        </a:defRPr>
      </a:lvl9pPr>
    </p:titleStyle>
    <p:bodyStyle>
      <a:lvl1pPr marL="0" indent="0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90000"/>
        <a:buFont typeface="Wingdings" pitchFamily="2" charset="2"/>
        <a:buNone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171452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34290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628658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SzPct val="100000"/>
        <a:buFont typeface=".AppleSystemUIFont" charset="-120"/>
        <a:buChar char="–"/>
        <a:tabLst/>
        <a:defRPr sz="14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803285" indent="-173736" algn="l" rtl="0" eaLnBrk="1" fontAlgn="base" hangingPunct="1">
        <a:lnSpc>
          <a:spcPct val="100000"/>
        </a:lnSpc>
        <a:spcBef>
          <a:spcPts val="1100"/>
        </a:spcBef>
        <a:spcAft>
          <a:spcPct val="0"/>
        </a:spcAft>
        <a:buClr>
          <a:schemeClr val="tx1"/>
        </a:buClr>
        <a:buFont typeface=".AppleSystemUIFont" charset="-120"/>
        <a:buChar char="»"/>
        <a:tabLst/>
        <a:defRPr sz="14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158372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6pPr>
      <a:lvl7pPr marL="1946291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7pPr>
      <a:lvl8pPr marL="230886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8pPr>
      <a:lvl9pPr marL="2671430" indent="-129670" algn="l" rtl="0" eaLnBrk="1" fontAlgn="base" hangingPunct="1">
        <a:spcBef>
          <a:spcPct val="20000"/>
        </a:spcBef>
        <a:spcAft>
          <a:spcPct val="0"/>
        </a:spcAft>
        <a:buClr>
          <a:schemeClr val="bg1"/>
        </a:buClr>
        <a:buChar char="»"/>
        <a:defRPr sz="1269">
          <a:solidFill>
            <a:schemeClr val="bg1"/>
          </a:solidFill>
          <a:latin typeface="Arial" charset="0"/>
        </a:defRPr>
      </a:lvl9pPr>
    </p:bodyStyle>
    <p:otherStyle>
      <a:defPPr>
        <a:defRPr lang="en-US"/>
      </a:defPPr>
      <a:lvl1pPr marL="0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1pPr>
      <a:lvl2pPr marL="362568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2pPr>
      <a:lvl3pPr marL="725139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3pPr>
      <a:lvl4pPr marL="1087707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4pPr>
      <a:lvl5pPr marL="145027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5pPr>
      <a:lvl6pPr marL="1812846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6pPr>
      <a:lvl7pPr marL="2175414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7pPr>
      <a:lvl8pPr marL="2537983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8pPr>
      <a:lvl9pPr marL="2900552" algn="l" defTabSz="725139" rtl="0" eaLnBrk="1" latinLnBrk="0" hangingPunct="1">
        <a:defRPr sz="14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50" userDrawn="1">
          <p15:clr>
            <a:srgbClr val="F26B43"/>
          </p15:clr>
        </p15:guide>
        <p15:guide id="2" pos="144" userDrawn="1">
          <p15:clr>
            <a:srgbClr val="F26B43"/>
          </p15:clr>
        </p15:guide>
        <p15:guide id="3" pos="5616" userDrawn="1">
          <p15:clr>
            <a:srgbClr val="F26B43"/>
          </p15:clr>
        </p15:guide>
        <p15:guide id="4" orient="horz" pos="2832" userDrawn="1">
          <p15:clr>
            <a:srgbClr val="F26B43"/>
          </p15:clr>
        </p15:guide>
        <p15:guide id="5" orient="horz" pos="3088" userDrawn="1">
          <p15:clr>
            <a:srgbClr val="F26B43"/>
          </p15:clr>
        </p15:guide>
        <p15:guide id="6" pos="2880" userDrawn="1">
          <p15:clr>
            <a:srgbClr val="F26B43"/>
          </p15:clr>
        </p15:guide>
        <p15:guide id="7" pos="2736" userDrawn="1">
          <p15:clr>
            <a:srgbClr val="F26B43"/>
          </p15:clr>
        </p15:guide>
        <p15:guide id="8" pos="1440" userDrawn="1">
          <p15:clr>
            <a:srgbClr val="F26B43"/>
          </p15:clr>
        </p15:guide>
        <p15:guide id="9" pos="3024" userDrawn="1">
          <p15:clr>
            <a:srgbClr val="F26B43"/>
          </p15:clr>
        </p15:guide>
        <p15:guide id="10" pos="1296" userDrawn="1">
          <p15:clr>
            <a:srgbClr val="F26B43"/>
          </p15:clr>
        </p15:guide>
        <p15:guide id="11" pos="1584" userDrawn="1">
          <p15:clr>
            <a:srgbClr val="F26B43"/>
          </p15:clr>
        </p15:guide>
        <p15:guide id="12" pos="4320" userDrawn="1">
          <p15:clr>
            <a:srgbClr val="F26B43"/>
          </p15:clr>
        </p15:guide>
        <p15:guide id="13" pos="4176" userDrawn="1">
          <p15:clr>
            <a:srgbClr val="F26B43"/>
          </p15:clr>
        </p15:guide>
        <p15:guide id="14" pos="4464" userDrawn="1">
          <p15:clr>
            <a:srgbClr val="F26B43"/>
          </p15:clr>
        </p15:guide>
        <p15:guide id="15" orient="horz" pos="412" userDrawn="1">
          <p15:clr>
            <a:srgbClr val="F26B43"/>
          </p15:clr>
        </p15:guide>
        <p15:guide id="17" orient="horz" pos="812" userDrawn="1">
          <p15:clr>
            <a:srgbClr val="F26B43"/>
          </p15:clr>
        </p15:guide>
        <p15:guide id="18" orient="horz" pos="1620" userDrawn="1">
          <p15:clr>
            <a:srgbClr val="F26B43"/>
          </p15:clr>
        </p15:guide>
        <p15:guide id="19" orient="horz" pos="1216" userDrawn="1">
          <p15:clr>
            <a:srgbClr val="F26B43"/>
          </p15:clr>
        </p15:guide>
        <p15:guide id="20" orient="horz" pos="2022" userDrawn="1">
          <p15:clr>
            <a:srgbClr val="F26B43"/>
          </p15:clr>
        </p15:guide>
        <p15:guide id="21" orient="horz" pos="2424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9.png"/><Relationship Id="rId4" Type="http://schemas.microsoft.com/office/2007/relationships/hdphoto" Target="../media/hdphoto1.wdp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nlip-project" TargetMode="External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6B16DE-C625-FF4F-3040-AA7422E213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Natural Language Interaction Protocol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67ED82-AC81-AD9C-69D2-CDA65CFD43A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IBM </a:t>
            </a:r>
          </a:p>
          <a:p>
            <a:r>
              <a:rPr lang="en-US" dirty="0"/>
              <a:t>Cisco </a:t>
            </a:r>
          </a:p>
          <a:p>
            <a:r>
              <a:rPr lang="en-US" dirty="0"/>
              <a:t>Red Hat </a:t>
            </a:r>
          </a:p>
          <a:p>
            <a:r>
              <a:rPr lang="en-US" dirty="0"/>
              <a:t>Fordham University </a:t>
            </a:r>
          </a:p>
          <a:p>
            <a:r>
              <a:rPr lang="en-US" dirty="0"/>
              <a:t>U. Michigan </a:t>
            </a:r>
          </a:p>
          <a:p>
            <a:r>
              <a:rPr lang="en-US" dirty="0"/>
              <a:t>Purdue University </a:t>
            </a:r>
          </a:p>
          <a:p>
            <a:r>
              <a:rPr lang="en-US" dirty="0"/>
              <a:t>U. Delaware</a:t>
            </a:r>
          </a:p>
          <a:p>
            <a:r>
              <a:rPr lang="en-US" dirty="0"/>
              <a:t>U. Buffalo </a:t>
            </a:r>
          </a:p>
          <a:p>
            <a:r>
              <a:rPr lang="en-US" dirty="0"/>
              <a:t>Pennsylvania State University</a:t>
            </a:r>
          </a:p>
          <a:p>
            <a:r>
              <a:rPr lang="en-US" dirty="0"/>
              <a:t>Indiana University </a:t>
            </a:r>
          </a:p>
          <a:p>
            <a:r>
              <a:rPr lang="en-US" dirty="0"/>
              <a:t>SRI International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C54F87-1407-175B-3018-28A20882EA8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00881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566D4-3035-C9B4-5287-9431C1C25F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Messages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C07498-96FC-86D7-E531-B977085B57B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basic structure of an NLP Exchange is a Sub-Message</a:t>
            </a:r>
          </a:p>
          <a:p>
            <a:pPr lvl="1"/>
            <a:r>
              <a:rPr lang="en-US" dirty="0"/>
              <a:t>Format: whether content is text, structured content, image etc. </a:t>
            </a:r>
          </a:p>
          <a:p>
            <a:pPr lvl="1"/>
            <a:r>
              <a:rPr lang="en-US" dirty="0" err="1"/>
              <a:t>Subformat</a:t>
            </a:r>
            <a:r>
              <a:rPr lang="en-US" dirty="0"/>
              <a:t>: Specialization of format, e.g. language for text, encoding for images etc.</a:t>
            </a:r>
          </a:p>
          <a:p>
            <a:pPr lvl="1"/>
            <a:r>
              <a:rPr lang="en-US" dirty="0"/>
              <a:t>Content: The actual content </a:t>
            </a:r>
          </a:p>
          <a:p>
            <a:r>
              <a:rPr lang="en-US" dirty="0"/>
              <a:t>NLIP Request and Response Messages consist of a sequence of sub-messages. </a:t>
            </a:r>
          </a:p>
          <a:p>
            <a:pPr lvl="1"/>
            <a:r>
              <a:rPr lang="en-US" dirty="0"/>
              <a:t>And indicates if it is a control message</a:t>
            </a:r>
          </a:p>
          <a:p>
            <a:pPr lvl="2"/>
            <a:r>
              <a:rPr lang="en-US" dirty="0"/>
              <a:t>A control message could inquire about policies of the service, configuration exchange etc. 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55AC518-D9DD-429A-D1EC-48C5731F86D4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91457" y="1243584"/>
            <a:ext cx="4123876" cy="668343"/>
          </a:xfrm>
        </p:spPr>
        <p:txBody>
          <a:bodyPr/>
          <a:lstStyle/>
          <a:p>
            <a:r>
              <a:rPr lang="en-US" dirty="0"/>
              <a:t>Since most messages will have only one sub-message, the NLIP message contains the first format, </a:t>
            </a:r>
            <a:r>
              <a:rPr lang="en-US" dirty="0" err="1"/>
              <a:t>subformat</a:t>
            </a:r>
            <a:r>
              <a:rPr lang="en-US" dirty="0"/>
              <a:t> and content at very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3B560EA-9982-B559-0BD0-E51194C77E4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62F757C-3606-F03D-0C7A-8C8535205170}"/>
              </a:ext>
            </a:extLst>
          </p:cNvPr>
          <p:cNvGrpSpPr/>
          <p:nvPr/>
        </p:nvGrpSpPr>
        <p:grpSpPr>
          <a:xfrm>
            <a:off x="4911439" y="2361555"/>
            <a:ext cx="3636785" cy="2570853"/>
            <a:chOff x="4800602" y="1911927"/>
            <a:chExt cx="3636785" cy="2570853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23D5CEDF-9085-236B-D3D0-FF64AF21D317}"/>
                </a:ext>
              </a:extLst>
            </p:cNvPr>
            <p:cNvGrpSpPr/>
            <p:nvPr/>
          </p:nvGrpSpPr>
          <p:grpSpPr>
            <a:xfrm>
              <a:off x="6913387" y="3137916"/>
              <a:ext cx="1524000" cy="914400"/>
              <a:chOff x="5126182" y="2521527"/>
              <a:chExt cx="1524000" cy="914400"/>
            </a:xfrm>
            <a:solidFill>
              <a:schemeClr val="accent2">
                <a:lumMod val="20000"/>
                <a:lumOff val="80000"/>
              </a:schemeClr>
            </a:solidFill>
          </p:grpSpPr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7749BCF4-50D7-2CEB-8881-65281775101C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DA621FF-DC78-A4D0-33FF-BB7BE5BB9D0F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E2C237CE-650C-513E-163B-366517248C2F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8331DBF7-375B-656E-12ED-EC64470D3DF8}"/>
                </a:ext>
              </a:extLst>
            </p:cNvPr>
            <p:cNvGrpSpPr/>
            <p:nvPr/>
          </p:nvGrpSpPr>
          <p:grpSpPr>
            <a:xfrm>
              <a:off x="4800602" y="1911927"/>
              <a:ext cx="1524000" cy="1536365"/>
              <a:chOff x="5126182" y="2216727"/>
              <a:chExt cx="1524000" cy="1536365"/>
            </a:xfrm>
          </p:grpSpPr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DA9ECA2-4CFB-DD00-A67B-2E2A6DB794BE}"/>
                  </a:ext>
                </a:extLst>
              </p:cNvPr>
              <p:cNvSpPr txBox="1"/>
              <p:nvPr/>
            </p:nvSpPr>
            <p:spPr>
              <a:xfrm>
                <a:off x="5126182" y="22167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Control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601A2-F15E-3B7E-A903-ABA240EECFB7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7CF338E-6312-209A-216F-D85C26901BCC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A86D2B5B-1760-AFA1-0CFA-A43A86C05AF0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0476FD6-FEEA-B168-0B21-DB3ACB869F1B}"/>
                  </a:ext>
                </a:extLst>
              </p:cNvPr>
              <p:cNvSpPr txBox="1"/>
              <p:nvPr/>
            </p:nvSpPr>
            <p:spPr>
              <a:xfrm>
                <a:off x="5126182" y="3445315"/>
                <a:ext cx="1524000" cy="307777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Submessages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</p:grpSp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DFCBDEE0-3DBC-49AA-98DE-225D4E1C1F1D}"/>
                </a:ext>
              </a:extLst>
            </p:cNvPr>
            <p:cNvGrpSpPr/>
            <p:nvPr/>
          </p:nvGrpSpPr>
          <p:grpSpPr>
            <a:xfrm>
              <a:off x="6913387" y="2125234"/>
              <a:ext cx="1524000" cy="914400"/>
              <a:chOff x="5126182" y="2521527"/>
              <a:chExt cx="1524000" cy="914400"/>
            </a:xfrm>
            <a:solidFill>
              <a:schemeClr val="accent4">
                <a:lumMod val="20000"/>
                <a:lumOff val="80000"/>
              </a:schemeClr>
            </a:solidFill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BD3DDE6-C5ED-57D6-CFF9-53C9A6B4BE6F}"/>
                  </a:ext>
                </a:extLst>
              </p:cNvPr>
              <p:cNvSpPr txBox="1"/>
              <p:nvPr/>
            </p:nvSpPr>
            <p:spPr>
              <a:xfrm>
                <a:off x="5126182" y="25215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Format</a:t>
                </a:r>
              </a:p>
            </p:txBody>
          </p:sp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641BC8D-AF3C-1AA4-0023-ADCB072339E4}"/>
                  </a:ext>
                </a:extLst>
              </p:cNvPr>
              <p:cNvSpPr txBox="1"/>
              <p:nvPr/>
            </p:nvSpPr>
            <p:spPr>
              <a:xfrm>
                <a:off x="5126182" y="2826327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err="1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Subformat</a:t>
                </a:r>
                <a:endParaRPr lang="en-US" sz="1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endParaRP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216DB85-48B8-C7BC-D609-1B85FE5A2523}"/>
                  </a:ext>
                </a:extLst>
              </p:cNvPr>
              <p:cNvSpPr txBox="1"/>
              <p:nvPr/>
            </p:nvSpPr>
            <p:spPr>
              <a:xfrm>
                <a:off x="5126182" y="3128150"/>
                <a:ext cx="1524000" cy="307777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>
                    <a:solidFill>
                      <a:schemeClr val="tx1"/>
                    </a:solidFill>
                    <a:latin typeface="IBM Plex Sans" charset="0"/>
                    <a:ea typeface="IBM Plex Sans" charset="0"/>
                    <a:cs typeface="IBM Plex Sans" charset="0"/>
                  </a:rPr>
                  <a:t>Content</a:t>
                </a:r>
              </a:p>
            </p:txBody>
          </p:sp>
        </p:grpSp>
        <p:cxnSp>
          <p:nvCxnSpPr>
            <p:cNvPr id="25" name="Elbow Connector 24">
              <a:extLst>
                <a:ext uri="{FF2B5EF4-FFF2-40B4-BE49-F238E27FC236}">
                  <a16:creationId xmlns:a16="http://schemas.microsoft.com/office/drawing/2014/main" id="{4FEBB6A3-2EA9-E9D4-B6F2-71EB2AA75AD3}"/>
                </a:ext>
              </a:extLst>
            </p:cNvPr>
            <p:cNvCxnSpPr>
              <a:stCxn id="16" idx="3"/>
              <a:endCxn id="20" idx="1"/>
            </p:cNvCxnSpPr>
            <p:nvPr/>
          </p:nvCxnSpPr>
          <p:spPr bwMode="auto">
            <a:xfrm flipV="1">
              <a:off x="6324602" y="2279123"/>
              <a:ext cx="588785" cy="1015281"/>
            </a:xfrm>
            <a:prstGeom prst="bentConnector3">
              <a:avLst/>
            </a:prstGeom>
            <a:ln w="19050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4BFA140-D591-C338-FE19-FD77CC4BC128}"/>
                </a:ext>
              </a:extLst>
            </p:cNvPr>
            <p:cNvSpPr txBox="1"/>
            <p:nvPr/>
          </p:nvSpPr>
          <p:spPr>
            <a:xfrm>
              <a:off x="7372373" y="3559450"/>
              <a:ext cx="815663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/>
              <a:r>
                <a:rPr lang="en-US" sz="5400" dirty="0">
                  <a:solidFill>
                    <a:schemeClr val="tx1"/>
                  </a:solidFill>
                  <a:latin typeface="IBM Plex Sans" charset="0"/>
                  <a:ea typeface="IBM Plex Sans" charset="0"/>
                  <a:cs typeface="IBM Plex Sans" charset="0"/>
                </a:rPr>
                <a:t>…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80396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4A396-7083-CCCC-B89D-FA4458BB0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Current Set of NLIP Messages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696668-00FF-1059-D245-D8A67EB56B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FE3FF0C-9D0F-DB12-D078-E68AB0909E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3693238"/>
              </p:ext>
            </p:extLst>
          </p:nvPr>
        </p:nvGraphicFramePr>
        <p:xfrm>
          <a:off x="381000" y="1005840"/>
          <a:ext cx="8534334" cy="3498597"/>
        </p:xfrm>
        <a:graphic>
          <a:graphicData uri="http://schemas.openxmlformats.org/drawingml/2006/table">
            <a:tbl>
              <a:tblPr firstRow="1" bandRow="1">
                <a:tableStyleId>{5DA37D80-6434-44D0-A028-1B22A696006F}</a:tableStyleId>
              </a:tblPr>
              <a:tblGrid>
                <a:gridCol w="1816100">
                  <a:extLst>
                    <a:ext uri="{9D8B030D-6E8A-4147-A177-3AD203B41FA5}">
                      <a16:colId xmlns:a16="http://schemas.microsoft.com/office/drawing/2014/main" val="1375400623"/>
                    </a:ext>
                  </a:extLst>
                </a:gridCol>
                <a:gridCol w="3162300">
                  <a:extLst>
                    <a:ext uri="{9D8B030D-6E8A-4147-A177-3AD203B41FA5}">
                      <a16:colId xmlns:a16="http://schemas.microsoft.com/office/drawing/2014/main" val="2854265567"/>
                    </a:ext>
                  </a:extLst>
                </a:gridCol>
                <a:gridCol w="3555934">
                  <a:extLst>
                    <a:ext uri="{9D8B030D-6E8A-4147-A177-3AD203B41FA5}">
                      <a16:colId xmlns:a16="http://schemas.microsoft.com/office/drawing/2014/main" val="23562127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Format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Notes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25893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Language of text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(e.g. English, French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Provides a hint to the other side, can be used for model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435570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token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An opaque string – determined by token creator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an opaque string – used by end-point to share information such as correlators or authentication data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1064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structured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JSON, URI, XML 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Content is structured format. </a:t>
                      </a:r>
                    </a:p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Allows backward compatibility for display of graphical GUI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838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binary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Encoding – image, video, sensor etc.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tx1"/>
                          </a:solidFill>
                        </a:rPr>
                        <a:t>Subformat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 is content-type/encoding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493763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location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Text or GPS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Coordinate if GPS, description if 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91117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generic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Open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Provided for future extensions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4902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639484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B9F9D-D752-8981-D824-378673B794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Implementation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E23775-DE68-D654-7BB3-0D04C0EA3BB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06CC521-FC8A-5C4A-AD73-40A00FC9D5FB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6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4302628" y="3219516"/>
            <a:ext cx="553047" cy="85261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89777D5-0D9F-52B1-45F6-FB8B8092AE1C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schemeClr val="accent2">
                <a:shade val="45000"/>
                <a:satMod val="135000"/>
              </a:schemeClr>
              <a:prstClr val="white"/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321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254887" y="3219516"/>
            <a:ext cx="553047" cy="85261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1324941-C746-2CEC-A6B6-389849E54072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schemeClr val="accent4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6207147" y="3219516"/>
            <a:ext cx="553047" cy="85261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E97526E-70D1-E6FC-AFD4-86F362875F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59406" y="3219516"/>
            <a:ext cx="553047" cy="85261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D54E23F-432F-62EB-0607-A7D0D19FABA1}"/>
              </a:ext>
            </a:extLst>
          </p:cNvPr>
          <p:cNvSpPr txBox="1"/>
          <p:nvPr/>
        </p:nvSpPr>
        <p:spPr>
          <a:xfrm>
            <a:off x="4297392" y="4217411"/>
            <a:ext cx="500027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  <a:br>
              <a:rPr lang="en-US" dirty="0"/>
            </a:br>
            <a:r>
              <a:rPr lang="en-US" dirty="0"/>
              <a:t>Proxy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37F5990-B3DC-6F72-CFD9-BB5B7B89169D}"/>
              </a:ext>
            </a:extLst>
          </p:cNvPr>
          <p:cNvSpPr txBox="1"/>
          <p:nvPr/>
        </p:nvSpPr>
        <p:spPr>
          <a:xfrm>
            <a:off x="4957899" y="4217411"/>
            <a:ext cx="1147021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Authentication</a:t>
            </a:r>
            <a:br>
              <a:rPr lang="en-US" dirty="0"/>
            </a:br>
            <a:r>
              <a:rPr lang="en-US" dirty="0"/>
              <a:t>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6AED506-9350-5C5C-A2DD-35556561F8F2}"/>
              </a:ext>
            </a:extLst>
          </p:cNvPr>
          <p:cNvSpPr txBox="1"/>
          <p:nvPr/>
        </p:nvSpPr>
        <p:spPr>
          <a:xfrm>
            <a:off x="6104920" y="4217410"/>
            <a:ext cx="789027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NLIP</a:t>
            </a:r>
            <a:br>
              <a:rPr lang="en-US" dirty="0"/>
            </a:br>
            <a:r>
              <a:rPr lang="en-US" dirty="0"/>
              <a:t>Front End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4C2AD49-BC11-C222-6640-99151155BE3D}"/>
              </a:ext>
            </a:extLst>
          </p:cNvPr>
          <p:cNvSpPr txBox="1"/>
          <p:nvPr/>
        </p:nvSpPr>
        <p:spPr>
          <a:xfrm>
            <a:off x="7159406" y="4217409"/>
            <a:ext cx="914746" cy="44810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Server</a:t>
            </a:r>
            <a:br>
              <a:rPr lang="en-US" dirty="0"/>
            </a:br>
            <a:r>
              <a:rPr lang="en-US" dirty="0"/>
              <a:t>Application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40C0AB5-8F1E-D04A-52FB-08FA2B753C11}"/>
              </a:ext>
            </a:extLst>
          </p:cNvPr>
          <p:cNvSpPr/>
          <p:nvPr/>
        </p:nvSpPr>
        <p:spPr>
          <a:xfrm>
            <a:off x="1504226" y="3260958"/>
            <a:ext cx="751357" cy="8526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TLS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C4BBAAFB-E885-874C-F123-7A341C0AFC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421337" y="3217474"/>
            <a:ext cx="1681684" cy="852613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B11FC51E-8EE0-7512-F2D3-0C6CAFEF85E5}"/>
              </a:ext>
            </a:extLst>
          </p:cNvPr>
          <p:cNvSpPr/>
          <p:nvPr/>
        </p:nvSpPr>
        <p:spPr>
          <a:xfrm>
            <a:off x="922981" y="2504913"/>
            <a:ext cx="1332602" cy="1608658"/>
          </a:xfrm>
          <a:prstGeom prst="rect">
            <a:avLst/>
          </a:prstGeom>
          <a:noFill/>
          <a:ln>
            <a:solidFill>
              <a:srgbClr val="AB794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Authentication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A86B20-F511-91CD-B429-1426A6990A84}"/>
              </a:ext>
            </a:extLst>
          </p:cNvPr>
          <p:cNvSpPr/>
          <p:nvPr/>
        </p:nvSpPr>
        <p:spPr>
          <a:xfrm>
            <a:off x="575138" y="1641261"/>
            <a:ext cx="1681684" cy="2472310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NLIP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Library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4838E09-6939-8EFC-2B49-EEDDE47FCAA6}"/>
              </a:ext>
            </a:extLst>
          </p:cNvPr>
          <p:cNvSpPr/>
          <p:nvPr/>
        </p:nvSpPr>
        <p:spPr>
          <a:xfrm>
            <a:off x="210312" y="979741"/>
            <a:ext cx="2045270" cy="31338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Mobile App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(Hopefully Universal) </a:t>
            </a:r>
          </a:p>
        </p:txBody>
      </p:sp>
      <p:cxnSp>
        <p:nvCxnSpPr>
          <p:cNvPr id="17" name="Elbow Connector 16">
            <a:extLst>
              <a:ext uri="{FF2B5EF4-FFF2-40B4-BE49-F238E27FC236}">
                <a16:creationId xmlns:a16="http://schemas.microsoft.com/office/drawing/2014/main" id="{A26ACEFF-7A86-D01B-559A-79FE369F0C7C}"/>
              </a:ext>
            </a:extLst>
          </p:cNvPr>
          <p:cNvCxnSpPr>
            <a:endCxn id="7" idx="0"/>
          </p:cNvCxnSpPr>
          <p:nvPr/>
        </p:nvCxnSpPr>
        <p:spPr>
          <a:xfrm>
            <a:off x="2286249" y="1223217"/>
            <a:ext cx="5149681" cy="1996300"/>
          </a:xfrm>
          <a:prstGeom prst="bentConnector2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7F2D31EA-EE64-3D6F-7AB0-C86442EBCF54}"/>
              </a:ext>
            </a:extLst>
          </p:cNvPr>
          <p:cNvCxnSpPr>
            <a:cxnSpLocks/>
            <a:endCxn id="6" idx="0"/>
          </p:cNvCxnSpPr>
          <p:nvPr/>
        </p:nvCxnSpPr>
        <p:spPr>
          <a:xfrm>
            <a:off x="2271407" y="2046320"/>
            <a:ext cx="4212263" cy="1173196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B3BE1AB-CD77-ECA2-8A9E-88DD565E3B07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55582" y="2877415"/>
            <a:ext cx="3275829" cy="342101"/>
          </a:xfrm>
          <a:prstGeom prst="bentConnector2">
            <a:avLst/>
          </a:prstGeom>
          <a:ln>
            <a:headEnd type="triangle"/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FA37BD9-53BD-0F18-4575-C7B58BDCA926}"/>
              </a:ext>
            </a:extLst>
          </p:cNvPr>
          <p:cNvCxnSpPr>
            <a:endCxn id="4" idx="1"/>
          </p:cNvCxnSpPr>
          <p:nvPr/>
        </p:nvCxnSpPr>
        <p:spPr>
          <a:xfrm>
            <a:off x="2255582" y="3643780"/>
            <a:ext cx="2047045" cy="2042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BE4B1837-C79E-15E8-3C46-F280992DF37F}"/>
              </a:ext>
            </a:extLst>
          </p:cNvPr>
          <p:cNvSpPr txBox="1"/>
          <p:nvPr/>
        </p:nvSpPr>
        <p:spPr>
          <a:xfrm>
            <a:off x="2973841" y="3672281"/>
            <a:ext cx="374754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TLS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7B6E9CE-3AFE-C7AD-AA83-93A419BE38AA}"/>
              </a:ext>
            </a:extLst>
          </p:cNvPr>
          <p:cNvSpPr txBox="1"/>
          <p:nvPr/>
        </p:nvSpPr>
        <p:spPr>
          <a:xfrm>
            <a:off x="3079500" y="2882133"/>
            <a:ext cx="953555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JWT/OAUTH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9FCAB12-A3B0-0895-345A-CBB06C8849B6}"/>
              </a:ext>
            </a:extLst>
          </p:cNvPr>
          <p:cNvSpPr txBox="1"/>
          <p:nvPr/>
        </p:nvSpPr>
        <p:spPr>
          <a:xfrm>
            <a:off x="3185160" y="1802569"/>
            <a:ext cx="454772" cy="25605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NLIP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D71C0C74-2352-8B84-2D8D-28AB3C690A8D}"/>
              </a:ext>
            </a:extLst>
          </p:cNvPr>
          <p:cNvCxnSpPr>
            <a:cxnSpLocks/>
          </p:cNvCxnSpPr>
          <p:nvPr/>
        </p:nvCxnSpPr>
        <p:spPr>
          <a:xfrm flipV="1">
            <a:off x="4825129" y="3645823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E4EB594-0B73-EC68-D0A2-9DD8E6503935}"/>
              </a:ext>
            </a:extLst>
          </p:cNvPr>
          <p:cNvCxnSpPr>
            <a:cxnSpLocks/>
          </p:cNvCxnSpPr>
          <p:nvPr/>
        </p:nvCxnSpPr>
        <p:spPr>
          <a:xfrm flipV="1">
            <a:off x="5763534" y="3672281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A0CEB08-1E98-5878-8567-83E3402223E2}"/>
              </a:ext>
            </a:extLst>
          </p:cNvPr>
          <p:cNvCxnSpPr>
            <a:cxnSpLocks/>
          </p:cNvCxnSpPr>
          <p:nvPr/>
        </p:nvCxnSpPr>
        <p:spPr>
          <a:xfrm flipV="1">
            <a:off x="6769299" y="3672281"/>
            <a:ext cx="402336" cy="0"/>
          </a:xfrm>
          <a:prstGeom prst="straightConnector1">
            <a:avLst/>
          </a:prstGeom>
          <a:ln w="38100">
            <a:headEnd type="triangle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0965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DD1517-6370-9650-858C-4895B8151A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Status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63FC08-D589-35F2-E8F5-8CFF7F1260D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being defined and standardized under ECMA TC-56 </a:t>
            </a:r>
          </a:p>
          <a:p>
            <a:r>
              <a:rPr lang="en-US" dirty="0"/>
              <a:t>Draft Specifications and Initial implementations at </a:t>
            </a:r>
            <a:r>
              <a:rPr lang="en-US" dirty="0">
                <a:hlinkClick r:id="rId2"/>
              </a:rPr>
              <a:t>https://github.com/nlip-project</a:t>
            </a:r>
            <a:endParaRPr lang="en-US" dirty="0"/>
          </a:p>
          <a:p>
            <a:r>
              <a:rPr lang="en-US" dirty="0"/>
              <a:t>Plan is to establish an official standard in 2H 2025.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7D239-C3A5-B838-1595-78C2CA5E342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76364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AF97F13-4EED-954D-FDC2-6DE8F0A9BD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28251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38BA5-F26B-9240-B658-9FA3D2A62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Collaborators 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57BC139-89CA-A975-3AB2-F5378722954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0312" y="11546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IBM Research </a:t>
            </a:r>
          </a:p>
          <a:p>
            <a:pPr lvl="2"/>
            <a:r>
              <a:rPr lang="en-US" dirty="0"/>
              <a:t>Dinesh Verma</a:t>
            </a:r>
          </a:p>
          <a:p>
            <a:pPr lvl="2"/>
            <a:r>
              <a:rPr lang="en-US" dirty="0"/>
              <a:t>Abhay </a:t>
            </a:r>
            <a:r>
              <a:rPr lang="en-US" dirty="0" err="1"/>
              <a:t>Ratnaparkhi</a:t>
            </a:r>
            <a:endParaRPr lang="en-US" dirty="0"/>
          </a:p>
          <a:p>
            <a:pPr lvl="2"/>
            <a:r>
              <a:rPr lang="en-US" dirty="0"/>
              <a:t>Jonathan </a:t>
            </a:r>
            <a:r>
              <a:rPr lang="en-US" dirty="0" err="1"/>
              <a:t>Lenchner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RedHat </a:t>
            </a:r>
          </a:p>
          <a:p>
            <a:pPr lvl="2"/>
            <a:r>
              <a:rPr lang="en-US" dirty="0"/>
              <a:t>Eric Erlandson </a:t>
            </a:r>
          </a:p>
          <a:p>
            <a:pPr lvl="2"/>
            <a:r>
              <a:rPr lang="en-US" dirty="0"/>
              <a:t>Sanjay </a:t>
            </a:r>
            <a:r>
              <a:rPr lang="en-US" dirty="0" err="1"/>
              <a:t>Aiyagiri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Cisco</a:t>
            </a:r>
          </a:p>
          <a:p>
            <a:pPr lvl="2"/>
            <a:r>
              <a:rPr lang="en-US" dirty="0"/>
              <a:t>Ashish Kundu  </a:t>
            </a:r>
          </a:p>
          <a:p>
            <a:pPr lvl="1"/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4AF3DB-08AE-AFA8-880D-A882A7F2BF8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206858" y="11546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SRI International </a:t>
            </a:r>
          </a:p>
          <a:p>
            <a:pPr lvl="2"/>
            <a:r>
              <a:rPr lang="en-US" dirty="0"/>
              <a:t>Yan-Ming </a:t>
            </a:r>
            <a:r>
              <a:rPr lang="en-US" dirty="0" err="1"/>
              <a:t>Chiou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Independents</a:t>
            </a:r>
          </a:p>
          <a:p>
            <a:pPr lvl="2"/>
            <a:r>
              <a:rPr lang="en-US" dirty="0"/>
              <a:t>Raj </a:t>
            </a:r>
            <a:r>
              <a:rPr lang="en-US" dirty="0" err="1"/>
              <a:t>Doodhiawala</a:t>
            </a:r>
            <a:endParaRPr lang="en-US" dirty="0"/>
          </a:p>
          <a:p>
            <a:pPr lvl="2"/>
            <a:r>
              <a:rPr lang="en-US" dirty="0"/>
              <a:t>Tom </a:t>
            </a:r>
            <a:r>
              <a:rPr lang="en-US" dirty="0" err="1"/>
              <a:t>Sheffler</a:t>
            </a:r>
            <a:endParaRPr lang="en-US" dirty="0"/>
          </a:p>
          <a:p>
            <a:pPr lvl="1"/>
            <a:r>
              <a:rPr lang="en-US" dirty="0"/>
              <a:t>U. Delaware </a:t>
            </a:r>
          </a:p>
          <a:p>
            <a:pPr lvl="2"/>
            <a:r>
              <a:rPr lang="en-US" dirty="0"/>
              <a:t>Chien-Chung Shen</a:t>
            </a:r>
          </a:p>
          <a:p>
            <a:pPr lvl="2"/>
            <a:r>
              <a:rPr lang="en-US" dirty="0"/>
              <a:t>Mathews </a:t>
            </a:r>
            <a:r>
              <a:rPr lang="en-US" dirty="0" err="1"/>
              <a:t>Maurielo</a:t>
            </a:r>
            <a:endParaRPr lang="en-US" dirty="0"/>
          </a:p>
          <a:p>
            <a:pPr lvl="1"/>
            <a:r>
              <a:rPr lang="en-US" dirty="0"/>
              <a:t>U. at Buffalo </a:t>
            </a:r>
          </a:p>
          <a:p>
            <a:pPr lvl="2"/>
            <a:r>
              <a:rPr lang="en-US" dirty="0" err="1"/>
              <a:t>Jinjun</a:t>
            </a:r>
            <a:r>
              <a:rPr lang="en-US" dirty="0"/>
              <a:t> Xiong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F9178AA-D801-7625-C4E2-3A5ECD9C5F33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203403" y="1154684"/>
            <a:ext cx="2743200" cy="3252216"/>
          </a:xfrm>
        </p:spPr>
        <p:txBody>
          <a:bodyPr/>
          <a:lstStyle/>
          <a:p>
            <a:pPr lvl="1"/>
            <a:r>
              <a:rPr lang="en-US" dirty="0"/>
              <a:t>U. Michigan </a:t>
            </a:r>
          </a:p>
          <a:p>
            <a:pPr lvl="2"/>
            <a:r>
              <a:rPr lang="en-US" dirty="0" err="1"/>
              <a:t>Sugih</a:t>
            </a:r>
            <a:r>
              <a:rPr lang="en-US" dirty="0"/>
              <a:t> </a:t>
            </a:r>
            <a:r>
              <a:rPr lang="en-US" dirty="0" err="1"/>
              <a:t>Jamin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Purdue University </a:t>
            </a:r>
          </a:p>
          <a:p>
            <a:pPr lvl="2"/>
            <a:r>
              <a:rPr lang="en-US" dirty="0"/>
              <a:t>Elisa Bertino </a:t>
            </a:r>
          </a:p>
          <a:p>
            <a:pPr lvl="1"/>
            <a:r>
              <a:rPr lang="en-US" dirty="0"/>
              <a:t>Indiana University </a:t>
            </a:r>
          </a:p>
          <a:p>
            <a:pPr lvl="2"/>
            <a:r>
              <a:rPr lang="en-US" dirty="0"/>
              <a:t>Luyi Xing </a:t>
            </a:r>
          </a:p>
          <a:p>
            <a:pPr lvl="1"/>
            <a:r>
              <a:rPr lang="en-US" dirty="0"/>
              <a:t>Fordham </a:t>
            </a:r>
          </a:p>
          <a:p>
            <a:pPr lvl="2"/>
            <a:r>
              <a:rPr lang="en-US" dirty="0"/>
              <a:t>Mahomed </a:t>
            </a:r>
            <a:r>
              <a:rPr lang="en-US" dirty="0" err="1"/>
              <a:t>Rahouti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Pennsylvania State University </a:t>
            </a:r>
          </a:p>
          <a:p>
            <a:pPr lvl="2"/>
            <a:r>
              <a:rPr lang="en-US" dirty="0" err="1"/>
              <a:t>Winpeng</a:t>
            </a:r>
            <a:r>
              <a:rPr lang="en-US" dirty="0"/>
              <a:t> Yin</a:t>
            </a:r>
          </a:p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87823B-B5B6-869A-7E62-7AF59D8C897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2190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60842-4432-A55E-3EC2-F2773A8A7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F478F6-AEC9-B020-47A4-75A10D15864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When we need to conduct our affairs with various types of businesses 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We just use on common language to interact with the business person on the other side </a:t>
            </a:r>
          </a:p>
          <a:p>
            <a:pPr lvl="1"/>
            <a:r>
              <a:rPr lang="en-US" dirty="0"/>
              <a:t>And the common language is good enough to get all the work done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FF0866-3773-6DB0-C47F-663DF860938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When computers in our control (our phones/personal devices) need to conduct our affair with various types of businesses</a:t>
            </a:r>
          </a:p>
          <a:p>
            <a:pPr lvl="1"/>
            <a:r>
              <a:rPr lang="en-US" dirty="0"/>
              <a:t>Banks </a:t>
            </a:r>
          </a:p>
          <a:p>
            <a:pPr lvl="1"/>
            <a:r>
              <a:rPr lang="en-US" dirty="0"/>
              <a:t>Retail Shops</a:t>
            </a:r>
          </a:p>
          <a:p>
            <a:pPr lvl="1"/>
            <a:r>
              <a:rPr lang="en-US" dirty="0"/>
              <a:t>Telecommunication Vendors </a:t>
            </a:r>
          </a:p>
          <a:p>
            <a:pPr lvl="1"/>
            <a:r>
              <a:rPr lang="en-US" dirty="0"/>
              <a:t>Restaurants etc. </a:t>
            </a:r>
          </a:p>
          <a:p>
            <a:r>
              <a:rPr lang="en-US" dirty="0"/>
              <a:t>Each business server uses its own proprietary application-level protocol to communicate with the clients</a:t>
            </a:r>
          </a:p>
          <a:p>
            <a:pPr lvl="1"/>
            <a:r>
              <a:rPr lang="en-US" dirty="0"/>
              <a:t>Resulting in an explosion of mobile apps and application level protocols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3F426C-D39C-660F-397F-2675F2E5D5C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13914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1D6CAF9-8C32-EBE5-7BC7-263F648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History Repeats Itself 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2A85254-FF5F-8260-01E7-CF6B907ACD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Observation </a:t>
            </a:r>
          </a:p>
          <a:p>
            <a:pPr lvl="1"/>
            <a:r>
              <a:rPr lang="en-US" dirty="0"/>
              <a:t>The IT landscape  today is similar to that of 1990s in some ways</a:t>
            </a:r>
          </a:p>
          <a:p>
            <a:pPr lvl="1"/>
            <a:r>
              <a:rPr lang="en-US" dirty="0"/>
              <a:t>1990s: </a:t>
            </a:r>
          </a:p>
          <a:p>
            <a:pPr lvl="2"/>
            <a:r>
              <a:rPr lang="en-US" dirty="0"/>
              <a:t>A plethora of client side applications supporting various business solutions </a:t>
            </a:r>
          </a:p>
          <a:p>
            <a:pPr lvl="2"/>
            <a:r>
              <a:rPr lang="en-US" dirty="0"/>
              <a:t>The emergence of a simple standard protocol (HTTP) replaced these with a single client application </a:t>
            </a:r>
          </a:p>
          <a:p>
            <a:pPr lvl="2"/>
            <a:r>
              <a:rPr lang="en-US" dirty="0"/>
              <a:t>Simplifies business solution delivery task, and increased Internet Commerce </a:t>
            </a:r>
          </a:p>
          <a:p>
            <a:pPr lvl="1"/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297F945-60EA-E1E8-982F-BF8744632D2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Today</a:t>
            </a:r>
          </a:p>
          <a:p>
            <a:pPr lvl="1"/>
            <a:r>
              <a:rPr lang="en-US" dirty="0"/>
              <a:t>A plethora of mobile applications supporting various business solutions </a:t>
            </a:r>
          </a:p>
          <a:p>
            <a:pPr lvl="1"/>
            <a:r>
              <a:rPr lang="en-US" dirty="0"/>
              <a:t>The emergence of LLM leads to the use of chat as a common interface to business solutions </a:t>
            </a:r>
          </a:p>
          <a:p>
            <a:r>
              <a:rPr lang="en-US" dirty="0"/>
              <a:t>If we can define a single standard protocol for a single mobile application to talk to business servers</a:t>
            </a:r>
          </a:p>
          <a:p>
            <a:pPr lvl="1"/>
            <a:r>
              <a:rPr lang="en-US" dirty="0"/>
              <a:t>We can simplify the delivery of business solutions </a:t>
            </a:r>
          </a:p>
          <a:p>
            <a:pPr lvl="1"/>
            <a:r>
              <a:rPr lang="en-US" dirty="0"/>
              <a:t>We can increate the uptake of </a:t>
            </a:r>
            <a:r>
              <a:rPr lang="en-US" dirty="0" err="1"/>
              <a:t>genAI</a:t>
            </a:r>
            <a:r>
              <a:rPr lang="en-US" dirty="0"/>
              <a:t> for B2B and B2C.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53244-FFA1-5C15-EEDF-30AA0D178B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7079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4C2A8-2424-815A-9743-FB9CFD30C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Vision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E1001C-08D3-507D-D474-DB704CB142A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A Simple Standard Protocol between a mobile application and a server-side business service </a:t>
            </a:r>
          </a:p>
          <a:p>
            <a:pPr lvl="1"/>
            <a:r>
              <a:rPr lang="en-US" dirty="0"/>
              <a:t>Enables an intuitive multimodal interaction </a:t>
            </a:r>
          </a:p>
          <a:p>
            <a:pPr lvl="1"/>
            <a:r>
              <a:rPr lang="en-US" dirty="0"/>
              <a:t>Assumes </a:t>
            </a:r>
            <a:r>
              <a:rPr lang="en-US" dirty="0" err="1"/>
              <a:t>genAI</a:t>
            </a:r>
            <a:r>
              <a:rPr lang="en-US" dirty="0"/>
              <a:t> capability on at least one end-point</a:t>
            </a:r>
          </a:p>
          <a:p>
            <a:pPr lvl="1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95FEA8-FA04-8BFE-AC65-7250AE40118B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Requirements</a:t>
            </a:r>
          </a:p>
          <a:p>
            <a:pPr lvl="1"/>
            <a:r>
              <a:rPr lang="en-US" dirty="0"/>
              <a:t>Protocol should be secure </a:t>
            </a:r>
          </a:p>
          <a:p>
            <a:pPr lvl="1"/>
            <a:r>
              <a:rPr lang="en-US" dirty="0"/>
              <a:t>Protocol should be implementable over various underlying transports (REST/QUIC/…) </a:t>
            </a:r>
          </a:p>
          <a:p>
            <a:pPr lvl="1"/>
            <a:r>
              <a:rPr lang="en-US" dirty="0"/>
              <a:t>Should support multimedia content exchange </a:t>
            </a:r>
          </a:p>
          <a:p>
            <a:pPr lvl="1"/>
            <a:r>
              <a:rPr lang="en-US" dirty="0"/>
              <a:t>Should enable various safeguards </a:t>
            </a:r>
          </a:p>
          <a:p>
            <a:pPr lvl="2"/>
            <a:r>
              <a:rPr lang="en-US" dirty="0"/>
              <a:t>data privacy, data usage policy, DDoS prevention</a:t>
            </a:r>
          </a:p>
          <a:p>
            <a:pPr lvl="1"/>
            <a:r>
              <a:rPr lang="en-US" dirty="0"/>
              <a:t>Should permit communication efficiency</a:t>
            </a:r>
          </a:p>
          <a:p>
            <a:pPr lvl="1"/>
            <a:r>
              <a:rPr lang="en-US" dirty="0"/>
              <a:t>Should enable implementation in various languages</a:t>
            </a:r>
          </a:p>
          <a:p>
            <a:pPr lvl="1"/>
            <a:r>
              <a:rPr lang="en-US" dirty="0"/>
              <a:t>Should be standardized in an open forum 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D26161-2E42-7645-2108-FF42A93448C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5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48AFDA-68F8-B8CC-604D-66AD934A96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H="1">
            <a:off x="3091135" y="3552717"/>
            <a:ext cx="1085582" cy="10606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218FAF2-5129-2D0A-43DE-24464F4FD5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0312" y="3552717"/>
            <a:ext cx="704302" cy="106069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36EDE-978C-163F-A82E-C3F6856292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7635" y="3417604"/>
            <a:ext cx="2122164" cy="1078196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3F02A6-6F1D-FE78-12DF-EA3169B6801B}"/>
              </a:ext>
            </a:extLst>
          </p:cNvPr>
          <p:cNvCxnSpPr/>
          <p:nvPr/>
        </p:nvCxnSpPr>
        <p:spPr bwMode="auto">
          <a:xfrm>
            <a:off x="914614" y="3258710"/>
            <a:ext cx="2508731" cy="0"/>
          </a:xfrm>
          <a:prstGeom prst="straightConnector1">
            <a:avLst/>
          </a:prstGeom>
          <a:ln w="76200">
            <a:solidFill>
              <a:schemeClr val="accent1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772BCD-0B7D-5F53-6F56-0CDCA3338C45}"/>
              </a:ext>
            </a:extLst>
          </p:cNvPr>
          <p:cNvSpPr txBox="1"/>
          <p:nvPr/>
        </p:nvSpPr>
        <p:spPr>
          <a:xfrm>
            <a:off x="1680862" y="2950933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838917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1CAE91-C20A-DC57-5CEA-37CDF5CAB8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NLIP: Salient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BB0001-D4F0-597D-72C6-1A7AA03D65CF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19456" y="1243584"/>
            <a:ext cx="8365744" cy="3252216"/>
          </a:xfrm>
        </p:spPr>
        <p:txBody>
          <a:bodyPr/>
          <a:lstStyle/>
          <a:p>
            <a:r>
              <a:rPr lang="en-US" dirty="0"/>
              <a:t>Promotes an intuitive human-centric communication </a:t>
            </a:r>
          </a:p>
          <a:p>
            <a:pPr lvl="1"/>
            <a:r>
              <a:rPr lang="en-US" dirty="0"/>
              <a:t>Primary mode of interaction is natural language</a:t>
            </a:r>
          </a:p>
          <a:p>
            <a:pPr lvl="2"/>
            <a:r>
              <a:rPr lang="en-US" dirty="0"/>
              <a:t>Could be typed text or spoken text with speech to text conversion</a:t>
            </a:r>
          </a:p>
          <a:p>
            <a:pPr lvl="1"/>
            <a:r>
              <a:rPr lang="en-US" dirty="0"/>
              <a:t>Vision, Audio and other modalities are supported</a:t>
            </a:r>
          </a:p>
          <a:p>
            <a:pPr lvl="2"/>
            <a:r>
              <a:rPr lang="en-US" dirty="0"/>
              <a:t>Some business interactions require transmission of images and videos </a:t>
            </a:r>
          </a:p>
          <a:p>
            <a:pPr lvl="1"/>
            <a:r>
              <a:rPr lang="en-US" dirty="0"/>
              <a:t>Structured text supported but not intended as a primary interaction mode </a:t>
            </a:r>
          </a:p>
          <a:p>
            <a:pPr lvl="1"/>
            <a:r>
              <a:rPr lang="en-US" dirty="0"/>
              <a:t>No custom configuration – All configuration and policy exchanges made using natural language</a:t>
            </a:r>
          </a:p>
          <a:p>
            <a:pPr lvl="2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B5C0E2-9E8E-F0EA-EEA2-B6B66DD6C05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69949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00BDE-5C21-A565-9488-15BD8734E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Scope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116198-C9AF-E4CD-4B37-A32786BE5F9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In-Scope </a:t>
            </a:r>
          </a:p>
          <a:p>
            <a:pPr lvl="1"/>
            <a:r>
              <a:rPr lang="en-US" dirty="0"/>
              <a:t>Communication between two AI-Agents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r>
              <a:rPr lang="en-US" dirty="0"/>
              <a:t>Communication between a legacy software (not using AI) client and an AI-Agent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2"/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8BA93-2D57-3137-94EA-20884682E18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Out of Scope </a:t>
            </a:r>
          </a:p>
          <a:p>
            <a:pPr lvl="1"/>
            <a:r>
              <a:rPr lang="en-US" dirty="0"/>
              <a:t>Communication between legacy software </a:t>
            </a:r>
          </a:p>
          <a:p>
            <a:pPr lvl="2"/>
            <a:r>
              <a:rPr lang="en-US" dirty="0"/>
              <a:t>Both across organizations and within organization </a:t>
            </a:r>
          </a:p>
          <a:p>
            <a:pPr lvl="1"/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2B267B-EC8C-E4CC-FE58-7B8D8392D3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EA1FDA-FD70-0FFF-0A68-80C8E338825F}"/>
              </a:ext>
            </a:extLst>
          </p:cNvPr>
          <p:cNvSpPr txBox="1"/>
          <p:nvPr/>
        </p:nvSpPr>
        <p:spPr>
          <a:xfrm>
            <a:off x="219456" y="3759200"/>
            <a:ext cx="83784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Working Definition of AI Agent: An AI Agent is software that uses an AI Model (LLM or various modalities) or can call out to an AI Model to interpret general text, vision and other modalities. </a:t>
            </a:r>
          </a:p>
        </p:txBody>
      </p:sp>
    </p:spTree>
    <p:extLst>
      <p:ext uri="{BB962C8B-B14F-4D97-AF65-F5344CB8AC3E}">
        <p14:creationId xmlns:p14="http://schemas.microsoft.com/office/powerpoint/2010/main" val="7387405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CB4DFC-8AF3-EE78-5607-703B5048B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Specification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671CDB-99AF-0D05-B0F2-2D5308346F0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NLIP defined as a layer above HTTPS/REST </a:t>
            </a:r>
          </a:p>
          <a:p>
            <a:pPr lvl="1"/>
            <a:r>
              <a:rPr lang="en-US" dirty="0"/>
              <a:t>Can leverage other equivalent layers as well </a:t>
            </a:r>
          </a:p>
          <a:p>
            <a:r>
              <a:rPr lang="en-US" dirty="0"/>
              <a:t>Assumes the following functionality from the underlying layer </a:t>
            </a:r>
          </a:p>
          <a:p>
            <a:pPr lvl="1"/>
            <a:r>
              <a:rPr lang="en-US" dirty="0"/>
              <a:t>A request response paradigm </a:t>
            </a:r>
          </a:p>
          <a:p>
            <a:pPr lvl="1"/>
            <a:r>
              <a:rPr lang="en-US" dirty="0"/>
              <a:t>Encrypted communication of information </a:t>
            </a:r>
          </a:p>
          <a:p>
            <a:pPr lvl="1"/>
            <a:r>
              <a:rPr lang="en-US" dirty="0"/>
              <a:t>Support to carry authentication tokens </a:t>
            </a:r>
          </a:p>
          <a:p>
            <a:r>
              <a:rPr lang="en-US" dirty="0"/>
              <a:t>NLIP is developed around an exchange of JSON messages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EC97B9-741C-B973-7E9D-5350B9CB54A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05CC2C8-10B5-45AC-34D4-447D52BD7EC0}"/>
              </a:ext>
            </a:extLst>
          </p:cNvPr>
          <p:cNvSpPr/>
          <p:nvPr/>
        </p:nvSpPr>
        <p:spPr bwMode="auto">
          <a:xfrm>
            <a:off x="5600700" y="1955800"/>
            <a:ext cx="3098800" cy="615950"/>
          </a:xfrm>
          <a:prstGeom prst="rect">
            <a:avLst/>
          </a:prstGeom>
          <a:solidFill>
            <a:srgbClr val="AAF8A9"/>
          </a:solidFill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F5949DC-286D-FD30-AAEF-95D4BCE5B1F1}"/>
              </a:ext>
            </a:extLst>
          </p:cNvPr>
          <p:cNvSpPr/>
          <p:nvPr/>
        </p:nvSpPr>
        <p:spPr bwMode="auto">
          <a:xfrm>
            <a:off x="5600700" y="2780278"/>
            <a:ext cx="3098800" cy="615950"/>
          </a:xfrm>
          <a:prstGeom prst="rect">
            <a:avLst/>
          </a:prstGeom>
          <a:noFill/>
          <a:ln w="19050">
            <a:solidFill>
              <a:srgbClr val="00B050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Underlying Protocol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(e.g. HTTPS/REST)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pic>
        <p:nvPicPr>
          <p:cNvPr id="9" name="Graphic 8" descr="User with solid fill">
            <a:extLst>
              <a:ext uri="{FF2B5EF4-FFF2-40B4-BE49-F238E27FC236}">
                <a16:creationId xmlns:a16="http://schemas.microsoft.com/office/drawing/2014/main" id="{89260505-E180-A947-B27A-1D270D873A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85100" y="100584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15924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193C52-8EB3-74E1-88AF-8A6689C87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NLIP In Action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3BD4E-3FA6-9284-ADCE-8ADC83F9A0C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The typical interaction would be between a NLIP client and a NLIP front-end </a:t>
            </a:r>
          </a:p>
          <a:p>
            <a:pPr lvl="1"/>
            <a:r>
              <a:rPr lang="en-US" dirty="0"/>
              <a:t>With the backend being typical business service </a:t>
            </a:r>
          </a:p>
          <a:p>
            <a:r>
              <a:rPr lang="en-US" dirty="0"/>
              <a:t>NLIP messages would trigger an interaction with the backend </a:t>
            </a:r>
          </a:p>
          <a:p>
            <a:pPr lvl="1"/>
            <a:r>
              <a:rPr lang="en-US" dirty="0"/>
              <a:t>The Backend could be a traditional API based service </a:t>
            </a:r>
          </a:p>
          <a:p>
            <a:pPr lvl="1"/>
            <a:r>
              <a:rPr lang="en-US" dirty="0"/>
              <a:t>The backend could be another LLM based chat-engine </a:t>
            </a:r>
          </a:p>
          <a:p>
            <a:pPr lvl="1"/>
            <a:r>
              <a:rPr lang="en-US" dirty="0"/>
              <a:t>The backend could be another NLIP enabled service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BB48B07-AFDF-B738-264C-19B784D98EF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9395FB3-9C97-154F-86B2-7E381B951268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B577A9-353F-A82A-4E95-54C65A7CDF24}"/>
              </a:ext>
            </a:extLst>
          </p:cNvPr>
          <p:cNvSpPr/>
          <p:nvPr/>
        </p:nvSpPr>
        <p:spPr bwMode="auto">
          <a:xfrm>
            <a:off x="4953990" y="1243584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135E2AC-1158-B73D-ADC8-3BA52686A772}"/>
              </a:ext>
            </a:extLst>
          </p:cNvPr>
          <p:cNvSpPr/>
          <p:nvPr/>
        </p:nvSpPr>
        <p:spPr bwMode="auto">
          <a:xfrm>
            <a:off x="6366666" y="1243584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Front End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9075B8-7615-83CF-018C-5BE5E2B017DE}"/>
              </a:ext>
            </a:extLst>
          </p:cNvPr>
          <p:cNvSpPr/>
          <p:nvPr/>
        </p:nvSpPr>
        <p:spPr bwMode="auto">
          <a:xfrm>
            <a:off x="7792145" y="1243584"/>
            <a:ext cx="1123188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Server </a:t>
            </a:r>
            <a:b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</a:b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Application 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EA2FDF7B-E3CA-990D-CDFE-8FC39F827866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 bwMode="auto">
          <a:xfrm>
            <a:off x="5628173" y="1806520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EBCF2A08-9BD5-D205-2232-098C9552AF7C}"/>
              </a:ext>
            </a:extLst>
          </p:cNvPr>
          <p:cNvSpPr txBox="1"/>
          <p:nvPr/>
        </p:nvSpPr>
        <p:spPr>
          <a:xfrm>
            <a:off x="5720145" y="1498742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F58BD30-3202-102C-23BA-1CD96A0344B6}"/>
              </a:ext>
            </a:extLst>
          </p:cNvPr>
          <p:cNvSpPr txBox="1"/>
          <p:nvPr/>
        </p:nvSpPr>
        <p:spPr>
          <a:xfrm>
            <a:off x="7358527" y="1462872"/>
            <a:ext cx="48122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API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02F19FC-FAFD-B1CC-A669-346F401BA767}"/>
              </a:ext>
            </a:extLst>
          </p:cNvPr>
          <p:cNvCxnSpPr>
            <a:cxnSpLocks/>
            <a:stCxn id="7" idx="3"/>
            <a:endCxn id="8" idx="1"/>
          </p:cNvCxnSpPr>
          <p:nvPr/>
        </p:nvCxnSpPr>
        <p:spPr bwMode="auto">
          <a:xfrm>
            <a:off x="7285062" y="1806520"/>
            <a:ext cx="50708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AE08812-FAFB-E276-7D03-7F9F23BB56C8}"/>
              </a:ext>
            </a:extLst>
          </p:cNvPr>
          <p:cNvSpPr/>
          <p:nvPr/>
        </p:nvSpPr>
        <p:spPr bwMode="auto">
          <a:xfrm>
            <a:off x="4953990" y="3435801"/>
            <a:ext cx="674183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Client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937E846-9121-46C4-211E-252754306DBE}"/>
              </a:ext>
            </a:extLst>
          </p:cNvPr>
          <p:cNvSpPr/>
          <p:nvPr/>
        </p:nvSpPr>
        <p:spPr bwMode="auto">
          <a:xfrm>
            <a:off x="6366666" y="3435801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5CE4793E-E6F4-C3E2-2CE4-B55A01DA4DCA}"/>
              </a:ext>
            </a:extLst>
          </p:cNvPr>
          <p:cNvCxnSpPr>
            <a:cxnSpLocks/>
            <a:stCxn id="21" idx="3"/>
            <a:endCxn id="22" idx="1"/>
          </p:cNvCxnSpPr>
          <p:nvPr/>
        </p:nvCxnSpPr>
        <p:spPr bwMode="auto">
          <a:xfrm>
            <a:off x="5628173" y="3998737"/>
            <a:ext cx="738493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AF1F8C5B-FC2F-E207-8B8F-4C1237CC35D4}"/>
              </a:ext>
            </a:extLst>
          </p:cNvPr>
          <p:cNvSpPr/>
          <p:nvPr/>
        </p:nvSpPr>
        <p:spPr bwMode="auto">
          <a:xfrm>
            <a:off x="7894541" y="3449517"/>
            <a:ext cx="918396" cy="1125871"/>
          </a:xfrm>
          <a:prstGeom prst="rect">
            <a:avLst/>
          </a:prstGeom>
          <a:noFill/>
          <a:ln w="19050">
            <a:solidFill>
              <a:schemeClr val="tx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36000" tIns="36000" rIns="36000" bIns="3600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Second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IBM Plex Sans" panose="020B0503050203000203" pitchFamily="34" charset="0"/>
              </a:rPr>
              <a:t>NLIP </a:t>
            </a:r>
          </a:p>
          <a:p>
            <a:pPr marL="0" marR="0" indent="0" algn="ctr" defTabSz="914400" rtl="0" eaLnBrk="1" fontAlgn="base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400" dirty="0">
                <a:solidFill>
                  <a:schemeClr val="tx1"/>
                </a:solidFill>
                <a:latin typeface="IBM Plex Sans" panose="020B0503050203000203" pitchFamily="34" charset="0"/>
              </a:rPr>
              <a:t>Service</a:t>
            </a:r>
            <a:endParaRPr kumimoji="0" 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IBM Plex Sans" panose="020B0503050203000203" pitchFamily="34" charset="0"/>
            </a:endParaRP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75F9220-89B7-7931-ECE4-800EF9077673}"/>
              </a:ext>
            </a:extLst>
          </p:cNvPr>
          <p:cNvCxnSpPr>
            <a:cxnSpLocks/>
            <a:stCxn id="22" idx="3"/>
            <a:endCxn id="24" idx="1"/>
          </p:cNvCxnSpPr>
          <p:nvPr/>
        </p:nvCxnSpPr>
        <p:spPr bwMode="auto">
          <a:xfrm>
            <a:off x="7285062" y="3998737"/>
            <a:ext cx="609479" cy="0"/>
          </a:xfrm>
          <a:prstGeom prst="straightConnector1">
            <a:avLst/>
          </a:prstGeom>
          <a:ln w="19050">
            <a:solidFill>
              <a:schemeClr val="bg2"/>
            </a:solidFill>
            <a:headEnd type="triangle"/>
            <a:tailEnd type="triangle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ED910520-BCE7-F847-BD71-B97A47B79345}"/>
              </a:ext>
            </a:extLst>
          </p:cNvPr>
          <p:cNvSpPr txBox="1"/>
          <p:nvPr/>
        </p:nvSpPr>
        <p:spPr>
          <a:xfrm>
            <a:off x="5697764" y="356338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01814F2-09FD-5D66-9D05-9591F38586A0}"/>
              </a:ext>
            </a:extLst>
          </p:cNvPr>
          <p:cNvSpPr txBox="1"/>
          <p:nvPr/>
        </p:nvSpPr>
        <p:spPr>
          <a:xfrm>
            <a:off x="7298695" y="3613708"/>
            <a:ext cx="582211" cy="274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1400" dirty="0">
                <a:solidFill>
                  <a:schemeClr val="tx1"/>
                </a:solidFill>
                <a:latin typeface="IBM Plex Sans" charset="0"/>
                <a:ea typeface="IBM Plex Sans" charset="0"/>
                <a:cs typeface="IBM Plex Sans" charset="0"/>
              </a:rPr>
              <a:t>NLIP</a:t>
            </a:r>
          </a:p>
        </p:txBody>
      </p:sp>
    </p:spTree>
    <p:extLst>
      <p:ext uri="{BB962C8B-B14F-4D97-AF65-F5344CB8AC3E}">
        <p14:creationId xmlns:p14="http://schemas.microsoft.com/office/powerpoint/2010/main" val="1058514624"/>
      </p:ext>
    </p:extLst>
  </p:cSld>
  <p:clrMapOvr>
    <a:masterClrMapping/>
  </p:clrMapOvr>
</p:sld>
</file>

<file path=ppt/theme/theme1.xml><?xml version="1.0" encoding="utf-8"?>
<a:theme xmlns:a="http://schemas.openxmlformats.org/drawingml/2006/main" name="IBM 2019 Master template (white background)">
  <a:themeElements>
    <a:clrScheme name="Custom 1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6F6F6F"/>
      </a:accent1>
      <a:accent2>
        <a:srgbClr val="0062FF"/>
      </a:accent2>
      <a:accent3>
        <a:srgbClr val="D12765"/>
      </a:accent3>
      <a:accent4>
        <a:srgbClr val="8A3FFC"/>
      </a:accent4>
      <a:accent5>
        <a:srgbClr val="007D79"/>
      </a:accent5>
      <a:accent6>
        <a:srgbClr val="697077"/>
      </a:accent6>
      <a:hlink>
        <a:srgbClr val="0062FF"/>
      </a:hlink>
      <a:folHlink>
        <a:srgbClr val="6EA6FF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/>
        </a:solidFill>
        <a:ln w="19050">
          <a:solidFill>
            <a:schemeClr val="accent2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400" b="0" i="0" u="none" strike="noStrike" cap="none" normalizeH="0" baseline="0" dirty="0" smtClean="0">
            <a:ln>
              <a:noFill/>
            </a:ln>
            <a:solidFill>
              <a:schemeClr val="bg1"/>
            </a:solidFill>
            <a:effectLst/>
            <a:latin typeface="IBM Plex Sans" panose="020B0503050203000203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defRPr sz="1400" dirty="0" smtClean="0">
            <a:solidFill>
              <a:schemeClr val="tx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Presentation9" id="{28DF721E-C9F0-0847-B86E-13D5C840B5A5}" vid="{E444DE78-550C-CD4A-A50E-CB4B5ECAF34C}"/>
    </a:ext>
  </a:extLst>
</a:theme>
</file>

<file path=ppt/theme/theme2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ppt/theme/theme3.xml><?xml version="1.0" encoding="utf-8"?>
<a:theme xmlns:a="http://schemas.openxmlformats.org/drawingml/2006/main" name="IBM BxD 2018 black background">
  <a:themeElements>
    <a:clrScheme name="Custom 53">
      <a:dk1>
        <a:srgbClr val="FFFFFF"/>
      </a:dk1>
      <a:lt1>
        <a:srgbClr val="000000"/>
      </a:lt1>
      <a:dk2>
        <a:srgbClr val="565656"/>
      </a:dk2>
      <a:lt2>
        <a:srgbClr val="F3F3F3"/>
      </a:lt2>
      <a:accent1>
        <a:srgbClr val="757575"/>
      </a:accent1>
      <a:accent2>
        <a:srgbClr val="0F6DFF"/>
      </a:accent2>
      <a:accent3>
        <a:srgbClr val="D6316C"/>
      </a:accent3>
      <a:accent4>
        <a:srgbClr val="914BFA"/>
      </a:accent4>
      <a:accent5>
        <a:srgbClr val="008280"/>
      </a:accent5>
      <a:accent6>
        <a:srgbClr val="6E757D"/>
      </a:accent6>
      <a:hlink>
        <a:srgbClr val="0E6FFF"/>
      </a:hlink>
      <a:folHlink>
        <a:srgbClr val="6BA5FF"/>
      </a:folHlink>
    </a:clrScheme>
    <a:fontScheme name="IBM Plex">
      <a:majorFont>
        <a:latin typeface="IBM Plex Sans Bold"/>
        <a:ea typeface=""/>
        <a:cs typeface=""/>
      </a:majorFont>
      <a:minorFont>
        <a:latin typeface="IBM Plex Sans Regula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 vert="horz" wrap="square" lIns="36000" tIns="36000" rIns="36000" bIns="3600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000" b="0" i="0" u="none" strike="noStrike" cap="none" normalizeH="0" baseline="0" dirty="0" smtClean="0">
            <a:ln>
              <a:noFill/>
            </a:ln>
            <a:solidFill>
              <a:srgbClr val="191919"/>
            </a:solidFill>
            <a:effectLst/>
            <a:latin typeface="HelvNeue Light for IBM" pitchFamily="34" charset="0"/>
          </a:defRPr>
        </a:defPPr>
      </a:lstStyle>
      <a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a:style>
    </a:spDef>
    <a:lnDef>
      <a:spPr bwMode="auto">
        <a:ln w="19050">
          <a:solidFill>
            <a:schemeClr val="bg1"/>
          </a:solidFill>
          <a:headEnd type="none" w="med" len="med"/>
          <a:tailEnd type="none" w="med" len="med"/>
        </a:ln>
        <a:effectLst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1400" dirty="0" smtClean="0">
            <a:solidFill>
              <a:schemeClr val="bg1"/>
            </a:solidFill>
            <a:latin typeface="IBM Plex Sans" charset="0"/>
            <a:ea typeface="IBM Plex Sans" charset="0"/>
            <a:cs typeface="IBM Plex Sans" charset="0"/>
          </a:defRPr>
        </a:defPPr>
      </a:lstStyle>
    </a:txDef>
  </a:objectDefaults>
  <a:extraClrSchemeLst/>
  <a:custClrLst>
    <a:custClr name="Magenta 100">
      <a:srgbClr val="2A0A16"/>
    </a:custClr>
    <a:custClr name="Magenta 90">
      <a:srgbClr val="57002B"/>
    </a:custClr>
    <a:custClr name="Magenta 80">
      <a:srgbClr val="760A3A"/>
    </a:custClr>
    <a:custClr name="Magenta 70">
      <a:srgbClr val="A11950"/>
    </a:custClr>
    <a:custClr name="Magenta 60">
      <a:srgbClr val="D12765"/>
    </a:custClr>
    <a:custClr name="Magenta 50">
      <a:srgbClr val="EE538B"/>
    </a:custClr>
    <a:custClr name="Magenta 40">
      <a:srgbClr val="FA75A6"/>
    </a:custClr>
    <a:custClr name="Magenta 30">
      <a:srgbClr val="FFA0C2"/>
    </a:custClr>
    <a:custClr name="Magenta 20">
      <a:srgbClr val="FFCFE1"/>
    </a:custClr>
    <a:custClr name="Magenta 10">
      <a:srgbClr val="FFF0F6"/>
    </a:custClr>
    <a:custClr name="Purple 100">
      <a:srgbClr val="1E1033"/>
    </a:custClr>
    <a:custClr name="Purple 90">
      <a:srgbClr val="38146B"/>
    </a:custClr>
    <a:custClr name="Purple 80">
      <a:srgbClr val="4F2196"/>
    </a:custClr>
    <a:custClr name="Purple 70">
      <a:srgbClr val="6E32C9"/>
    </a:custClr>
    <a:custClr name="Purple 60">
      <a:srgbClr val="8A3FFC"/>
    </a:custClr>
    <a:custClr name="Purple 50">
      <a:srgbClr val="A66EFA"/>
    </a:custClr>
    <a:custClr name="Purple 40">
      <a:srgbClr val="BB8EFF"/>
    </a:custClr>
    <a:custClr name="Purple 30">
      <a:srgbClr val="D0B0FF"/>
    </a:custClr>
    <a:custClr name="Purple 20">
      <a:srgbClr val="E6D6FF"/>
    </a:custClr>
    <a:custClr name="Purple 10">
      <a:srgbClr val="F7F1FF"/>
    </a:custClr>
    <a:custClr name="Blue 100">
      <a:srgbClr val="051243"/>
    </a:custClr>
    <a:custClr name="Blue 90">
      <a:srgbClr val="061F80"/>
    </a:custClr>
    <a:custClr name="Blue 80">
      <a:srgbClr val="0530AD"/>
    </a:custClr>
    <a:custClr name="Blue 70">
      <a:srgbClr val="054ADA"/>
    </a:custClr>
    <a:custClr name="Blue 60">
      <a:srgbClr val="0062FF"/>
    </a:custClr>
    <a:custClr name="Blue 50">
      <a:srgbClr val="408BFC"/>
    </a:custClr>
    <a:custClr name="Blue 40">
      <a:srgbClr val="6EA6FF"/>
    </a:custClr>
    <a:custClr name="Blue 30">
      <a:srgbClr val="97C1FF"/>
    </a:custClr>
    <a:custClr name="Blue 20">
      <a:srgbClr val="C9DEFF"/>
    </a:custClr>
    <a:custClr name="Blue 10">
      <a:srgbClr val="EDF4FF"/>
    </a:custClr>
    <a:custClr name="Teal 100">
      <a:srgbClr val="081A1C"/>
    </a:custClr>
    <a:custClr name="Teal 90">
      <a:srgbClr val="003137"/>
    </a:custClr>
    <a:custClr name="Teal 80">
      <a:srgbClr val="004548"/>
    </a:custClr>
    <a:custClr name="Teal 70">
      <a:srgbClr val="006161"/>
    </a:custClr>
    <a:custClr name="Teal 60">
      <a:srgbClr val="007D79"/>
    </a:custClr>
    <a:custClr name="Teal 50">
      <a:srgbClr val="009C98"/>
    </a:custClr>
    <a:custClr name="Teal 40">
      <a:srgbClr val="00BAB6"/>
    </a:custClr>
    <a:custClr name="Teal 30">
      <a:srgbClr val="20D5D2"/>
    </a:custClr>
    <a:custClr name="Teal 20">
      <a:srgbClr val="92EEEE"/>
    </a:custClr>
    <a:custClr name="Teal 10">
      <a:srgbClr val="DBFBFB"/>
    </a:custClr>
    <a:custClr name="Gray 100">
      <a:srgbClr val="171717"/>
    </a:custClr>
    <a:custClr name="Gray 90">
      <a:srgbClr val="282828"/>
    </a:custClr>
    <a:custClr name="Gray 80">
      <a:srgbClr val="3D3D3D"/>
    </a:custClr>
    <a:custClr name="Gray 70">
      <a:srgbClr val="565656"/>
    </a:custClr>
    <a:custClr name="Gray 60">
      <a:srgbClr val="6F6F6F"/>
    </a:custClr>
    <a:custClr name="Gray 50">
      <a:srgbClr val="8C8C8C"/>
    </a:custClr>
    <a:custClr name="Gray 40">
      <a:srgbClr val="A4A4A4"/>
    </a:custClr>
    <a:custClr name="Gray 30">
      <a:srgbClr val="BEBEBE"/>
    </a:custClr>
    <a:custClr name="Gray 20">
      <a:srgbClr val="DCDCDC"/>
    </a:custClr>
    <a:custClr name="Gray 10">
      <a:srgbClr val="F3F3F3"/>
    </a:custClr>
  </a:custClrLst>
  <a:extLst>
    <a:ext uri="{05A4C25C-085E-4340-85A3-A5531E510DB2}">
      <thm15:themeFamily xmlns:thm15="http://schemas.microsoft.com/office/thememl/2012/main" name="IBM_Master_Presentation_1124_V01_Plex.pptx" id="{80B8559C-7CF0-5B40-975D-B007EC7BCB16}" vid="{15B3B518-7CF1-234E-B76B-F16347DE4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IBM 2019 Master template (white background)</Template>
  <TotalTime>6701</TotalTime>
  <Words>1003</Words>
  <Application>Microsoft Macintosh PowerPoint</Application>
  <PresentationFormat>On-screen Show (16:9)</PresentationFormat>
  <Paragraphs>213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2" baseType="lpstr">
      <vt:lpstr>.AppleSystemUIFont</vt:lpstr>
      <vt:lpstr>Arial</vt:lpstr>
      <vt:lpstr>HelvNeue Light for IBM</vt:lpstr>
      <vt:lpstr>IBM Plex Sans</vt:lpstr>
      <vt:lpstr>Stencil</vt:lpstr>
      <vt:lpstr>System Font Regular</vt:lpstr>
      <vt:lpstr>Wingdings</vt:lpstr>
      <vt:lpstr>IBM 2019 Master template (white background)</vt:lpstr>
      <vt:lpstr>Natural Language Interaction Protocol   </vt:lpstr>
      <vt:lpstr>Collaborators </vt:lpstr>
      <vt:lpstr>Motivation </vt:lpstr>
      <vt:lpstr>History Repeats Itself </vt:lpstr>
      <vt:lpstr>The Vision </vt:lpstr>
      <vt:lpstr>NLIP: Salient Features</vt:lpstr>
      <vt:lpstr>NLIP Scope </vt:lpstr>
      <vt:lpstr>The Initial Specification </vt:lpstr>
      <vt:lpstr>NLIP In Action </vt:lpstr>
      <vt:lpstr>NLIP Messages</vt:lpstr>
      <vt:lpstr>Current Set of NLIP Messages</vt:lpstr>
      <vt:lpstr>NLIP Implementation</vt:lpstr>
      <vt:lpstr>Status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FOIL Overview   Foundation Models based Obstruction of Information Leakage </dc:title>
  <dc:creator>Dinesh Verma</dc:creator>
  <cp:lastModifiedBy>Dinesh Verma</cp:lastModifiedBy>
  <cp:revision>111</cp:revision>
  <cp:lastPrinted>2019-04-25T15:14:05Z</cp:lastPrinted>
  <dcterms:created xsi:type="dcterms:W3CDTF">2023-10-18T00:04:22Z</dcterms:created>
  <dcterms:modified xsi:type="dcterms:W3CDTF">2025-01-21T16:23:35Z</dcterms:modified>
</cp:coreProperties>
</file>