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26"/>
  </p:notesMasterIdLst>
  <p:handoutMasterIdLst>
    <p:handoutMasterId r:id="rId27"/>
  </p:handoutMasterIdLst>
  <p:sldIdLst>
    <p:sldId id="396" r:id="rId2"/>
    <p:sldId id="475" r:id="rId3"/>
    <p:sldId id="485" r:id="rId4"/>
    <p:sldId id="466" r:id="rId5"/>
    <p:sldId id="468" r:id="rId6"/>
    <p:sldId id="471" r:id="rId7"/>
    <p:sldId id="472" r:id="rId8"/>
    <p:sldId id="467" r:id="rId9"/>
    <p:sldId id="477" r:id="rId10"/>
    <p:sldId id="461" r:id="rId11"/>
    <p:sldId id="484" r:id="rId12"/>
    <p:sldId id="470" r:id="rId13"/>
    <p:sldId id="474" r:id="rId14"/>
    <p:sldId id="469" r:id="rId15"/>
    <p:sldId id="486" r:id="rId16"/>
    <p:sldId id="479" r:id="rId17"/>
    <p:sldId id="487" r:id="rId18"/>
    <p:sldId id="488" r:id="rId19"/>
    <p:sldId id="489" r:id="rId20"/>
    <p:sldId id="464" r:id="rId21"/>
    <p:sldId id="465" r:id="rId22"/>
    <p:sldId id="490" r:id="rId23"/>
    <p:sldId id="491" r:id="rId24"/>
    <p:sldId id="454" r:id="rId25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F8A9"/>
    <a:srgbClr val="66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75"/>
    <p:restoredTop sz="34347"/>
  </p:normalViewPr>
  <p:slideViewPr>
    <p:cSldViewPr snapToGrid="0" snapToObjects="1">
      <p:cViewPr varScale="1">
        <p:scale>
          <a:sx n="60" d="100"/>
          <a:sy n="60" d="100"/>
        </p:scale>
        <p:origin x="507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56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A1322-24DC-2D8F-3B4C-415E080B2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737A3-2A7E-B9C9-6BDC-310B2080D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1E1F3-99D5-860F-F153-3A2194838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E17A8-AD15-9413-BD80-DD323FBF9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B560-A027-2A11-0252-D601654C7A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0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D5547-63EF-22EC-6366-994BAFF71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E62E4-DD80-9CBA-E849-5D0E24B9A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CB983-937F-EF20-18E8-65EC1CC3F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5D5E1-61E8-6FC5-EDFD-82B463C5F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BB34-4008-9279-6987-7FECA6A371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6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EE059-78B6-201F-E986-A8418D4E8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3968A-3BE7-1A14-CAC8-DCEF33FDE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8C763-655B-B107-B7FA-563F3A3A8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B7B74-ECEE-03F5-F1C1-E7C6100C6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B169-E0EF-A334-4130-A148C79DD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4AAD-665C-2B00-5BC1-8CE46026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18DFD-4C02-2DF5-B530-A7D540DA6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8A250-C4B2-BAF2-2AFC-AF4A32013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280C-B0E2-BA55-D83E-6EBAC81638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3C7F-F740-46C8-A451-5E84F955D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6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3939-196D-305D-9F01-3575ACA9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A026-9165-7087-1558-2B6D4C7D0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90FCF-5501-64B7-C351-D725E86CE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7994-F5ED-5F3D-6268-8866C102D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A406-EE9B-3528-1125-B4D3B412EC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32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8FA9E-06AF-E5EC-8FB6-2D4C544C3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1D0620-9A73-B42C-3149-281C2E868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979E5-4940-F7CF-6082-EC8B127CE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D3123-46ED-393E-F93D-53C598092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4DCCB-6C77-09FC-8E30-C110CEA97F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23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A1DCD-29EA-7054-F062-9C52B37E2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44AF96-C1F0-AB6C-9656-47A0A2138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024E3-FA9A-2DD1-2E22-B2C53373C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F5A7C-08D4-7F28-D414-AAB0FAC92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09D2A-9CD0-DC7B-AB82-B5328D470B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84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A6FD6-CF21-AC3B-DF36-7A32AAAA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BA59B-02EA-7E5E-2DC2-8AC058C04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E4D99-CD47-3F3E-F47B-0EA01EB47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AAEB-B0C8-F193-1A1D-241EBF811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BA70-D8F9-E889-A915-AE59EE3C61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39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654B7-9CD8-8FD7-54A5-FBB46EBC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E51AA-0069-69D4-D49D-360A079E3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7B212E-75CA-1D84-66C0-61FE494BA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F4DFF-1F61-C11D-08CC-B37FDB826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6CB4E-3985-6887-D2B0-4004BD40BC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8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1CB3D-DB81-62E9-9AC6-D6F5380F4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773FE-4669-E624-42BB-644A9CACA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128D10-6FB5-50A8-C5C7-A07C43386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37849-FD6F-6A11-7B9A-5A79FDB1E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7521-81C4-5D0E-F77F-2D1E558117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9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ACD72-571E-CA21-2A8B-20324FBF4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61DC73-5300-CE1A-9FE8-83DA47CCF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75A6B2-9B65-94AF-4CA4-A9C3F966F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DA9D-300F-1E5F-23DF-F82208068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5220-B3FF-BC31-0263-72E3B16BE7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46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1639F-F8C4-0E73-0FD7-73BB7DB79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AE0B9-65BF-774B-D9F8-CF823758D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3E871-B67C-29CF-60DE-3D5532F2E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52CBC-A268-DEB9-7A7D-ABF6CC766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B44-2EC2-765E-D3BA-3FC63DAEF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23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1679A-BE20-1D52-A33D-1100DE38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C3A68-176A-036D-84D4-576B2EDE7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3AF06-8912-7A70-D000-A3FA200C2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3362" lvl="1" indent="-228600">
              <a:buFont typeface="+mj-lt"/>
              <a:buAutoNum type="arabicPeriod"/>
            </a:pPr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9C79D-468C-7BDC-BCBD-8D449182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B622-8212-C6FE-CD71-4F57DC76C3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49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FC4E1-63C9-B5F5-2484-D3DF8CE3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8AF41-4C70-AF54-E4EE-312CFAF3A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8ACE3-2270-C888-AF1A-8A8C2525F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250C5-CB95-CA2A-2795-87E99868B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38DB-B691-CC4E-CBB7-164091C315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88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3E058-EADD-95F2-DF2A-A6BBA1AEB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733E8-D337-D53D-873E-49F92F320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E70EA-25A6-1B98-E665-A6E942644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1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0213-1F19-7CDC-F10D-E4704B19E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471C-7B51-1BFF-BE1B-C6FCAE644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93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B7EB-94ED-CE73-2AE7-5A9F0389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9C342E-6F2A-2DAA-73CC-BDBE8A10A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E383AC6-2713-F985-DF59-01E2698D9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1F4A-8BD5-6656-E7F0-2B63A78F2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F700CA-FE25-9261-2BD2-E309266563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48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5580-6857-D2C5-74ED-5C5FE46B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0CB1B-EFEA-44E2-C23D-73C0D76A3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007EA7-7682-DF4B-7BE2-970164DB9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AD6D6-2EB2-2A61-38DD-5F055FD75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876F-B6E1-A6F5-6CEF-ABA35C77C0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FF43A-5B7C-0264-CF23-8737F193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310B3-4189-6422-338F-E6E9CA6A7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D71E7-388B-062C-6C94-8CB7BBDDE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FC843-0D9B-0093-301B-5DEE40972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AA6D-2E88-E28E-DB11-48F835F01D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1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0C875-28E2-6940-3CB5-2991CAB9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B94C5-9B7F-A9C0-39C0-991F4BB40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87B5F-32B3-7FDD-43B4-C43F2C564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F8E40-AE72-5E2B-C029-9D7E07B49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D755-4F1F-F90B-81D6-680E924254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9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940D9-D099-90DF-9BDC-5B26B214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C5DFE-F25D-B176-8C47-B19D2C8E7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33AB1-DBEB-8FAA-76EB-4803DCB3F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5C0F6-AE3D-CBF5-C7AF-0FA7C2DCC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C59B-0EA7-5063-9FD9-F1FF5C56CC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84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7B6C-9351-684E-AAC6-94B11892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AF296-2228-69F5-83D9-2DA303D89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EA754-FCCC-CBF4-F87A-BC74A51FC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6AF4E-B0EC-F618-A6B0-E85B9C72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A9C7D-8C2C-BE02-FD89-2E4010440B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0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03F12-FBAD-0FBA-5A74-217DC42BA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C6C0B-70FE-2CFB-8401-740CCB83E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971C4-8D1A-4144-55BF-6F0AED1BF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>
              <a:solidFill>
                <a:schemeClr val="bg1"/>
              </a:solidFill>
              <a:effectLst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A2407-D84A-6271-49DF-1047EA863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C268-8913-773C-0B92-9F3500615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97ABC-3BB6-0899-F74E-07695F0D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4B710-454A-EBAE-52B5-5C11B4450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0D9AD-1C23-9518-89D7-10D511A95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C224D-D991-69E6-5D88-E3E7522A2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92EB-35A6-BCCE-3790-001E1DA271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Group Name / DOC ID / Month XX, 2019 / © 2019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9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7"/>
            <a:ext cx="4142232" cy="4491385"/>
          </a:xfrm>
          <a:solidFill>
            <a:srgbClr val="66A1FF">
              <a:alpha val="52157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8E015-0B67-D266-BA96-AEC8E2E6A50D}"/>
              </a:ext>
            </a:extLst>
          </p:cNvPr>
          <p:cNvSpPr txBox="1"/>
          <p:nvPr userDrawn="1"/>
        </p:nvSpPr>
        <p:spPr>
          <a:xfrm>
            <a:off x="2919945" y="2187030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tencil" pitchFamily="82" charset="77"/>
                <a:ea typeface="IBM Plex Sans" charset="0"/>
                <a:cs typeface="IBM Plex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695877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36657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2" r:id="rId7"/>
    <p:sldLayoutId id="2147483931" r:id="rId8"/>
    <p:sldLayoutId id="2147483963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57" r:id="rId20"/>
    <p:sldLayoutId id="2147483944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13" Type="http://schemas.openxmlformats.org/officeDocument/2006/relationships/image" Target="../media/image22.svg"/><Relationship Id="rId3" Type="http://schemas.openxmlformats.org/officeDocument/2006/relationships/hyperlink" Target="https://spec.acp.agntcy.org/#model/message" TargetMode="External"/><Relationship Id="rId7" Type="http://schemas.openxmlformats.org/officeDocument/2006/relationships/hyperlink" Target="https://github.com/microsoft/autogen/blob/main/python/packages/autogen-agentchat/src/autogen_agentchat/messages.py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python.langchain.com/api_reference/core/messages/langchain_core.messages.ai.AIMessage.html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a2aproject.github.io/A2A/latest/specification/#64-message-object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agentcommunicationprotocol.dev/core-concepts/message-structure" TargetMode="External"/><Relationship Id="rId9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nlip-project/ecma_draft/blob/main/tc56-2025-018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technical-committees/tc56/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contact@nlip-project.org" TargetMode="External"/><Relationship Id="rId5" Type="http://schemas.openxmlformats.org/officeDocument/2006/relationships/hyperlink" Target="https://nlip-project.org/" TargetMode="External"/><Relationship Id="rId4" Type="http://schemas.openxmlformats.org/officeDocument/2006/relationships/hyperlink" Target="https://github.com/nlip-projec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ip-project/security_guidelin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ip-project/ecma_draft/blob/main/tc56-2025-018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github.com/nlip-project/documents/blob/main/specification/nlip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ED82-AC81-AD9C-69D2-CDA65CFD4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802176"/>
          </a:xfrm>
        </p:spPr>
        <p:txBody>
          <a:bodyPr/>
          <a:lstStyle/>
          <a:p>
            <a:r>
              <a:rPr lang="en-US" dirty="0"/>
              <a:t>IBM </a:t>
            </a:r>
          </a:p>
          <a:p>
            <a:r>
              <a:rPr lang="en-US" dirty="0"/>
              <a:t>Cisco </a:t>
            </a:r>
          </a:p>
          <a:p>
            <a:r>
              <a:rPr lang="en-US" dirty="0"/>
              <a:t>Red Hat </a:t>
            </a:r>
          </a:p>
          <a:p>
            <a:r>
              <a:rPr lang="en-US" dirty="0"/>
              <a:t>Hitachi</a:t>
            </a:r>
          </a:p>
          <a:p>
            <a:r>
              <a:rPr lang="en-US" dirty="0"/>
              <a:t>ServiceNow</a:t>
            </a:r>
          </a:p>
          <a:p>
            <a:r>
              <a:rPr lang="en-US" dirty="0"/>
              <a:t>Fordham University </a:t>
            </a:r>
          </a:p>
          <a:p>
            <a:r>
              <a:rPr lang="en-US" dirty="0"/>
              <a:t>University of Michigan </a:t>
            </a:r>
          </a:p>
          <a:p>
            <a:r>
              <a:rPr lang="en-US" dirty="0"/>
              <a:t>Purdue University </a:t>
            </a:r>
          </a:p>
          <a:p>
            <a:r>
              <a:rPr lang="en-US" dirty="0"/>
              <a:t>University of Delaware</a:t>
            </a:r>
          </a:p>
          <a:p>
            <a:r>
              <a:rPr lang="en-US" dirty="0"/>
              <a:t>University at Buffalo </a:t>
            </a:r>
          </a:p>
          <a:p>
            <a:r>
              <a:rPr lang="en-US" dirty="0"/>
              <a:t>Pennsylvania State University</a:t>
            </a:r>
          </a:p>
          <a:p>
            <a:r>
              <a:rPr lang="en-US" dirty="0"/>
              <a:t>Indiana University </a:t>
            </a:r>
          </a:p>
          <a:p>
            <a:r>
              <a:rPr lang="en-US" dirty="0"/>
              <a:t>University of Illinois Urbana-Champaign</a:t>
            </a:r>
          </a:p>
          <a:p>
            <a:r>
              <a:rPr lang="en-US" dirty="0"/>
              <a:t>SRI International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4F87-1407-175B-3018-28A20882E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D4A346-688C-E05A-DD99-C3D211B48819}"/>
              </a:ext>
            </a:extLst>
          </p:cNvPr>
          <p:cNvSpPr txBox="1">
            <a:spLocks/>
          </p:cNvSpPr>
          <p:nvPr/>
        </p:nvSpPr>
        <p:spPr>
          <a:xfrm>
            <a:off x="330199" y="1215110"/>
            <a:ext cx="4123943" cy="12227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</a:rPr>
              <a:t>Natural Language Interaction Protocol:</a:t>
            </a:r>
          </a:p>
          <a:p>
            <a:pPr defTabSz="914400">
              <a:lnSpc>
                <a:spcPct val="150000"/>
              </a:lnSpc>
            </a:pPr>
            <a:r>
              <a:rPr lang="en-US" sz="1800" dirty="0"/>
              <a:t>A Universal Application-Level Protocol for the Age of Generative AI</a:t>
            </a:r>
            <a:endParaRPr lang="en-US" sz="2800" kern="0" dirty="0">
              <a:ea typeface="Meiryo UI" panose="020B0604030504040204" pitchFamily="50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7F91EC4-B614-55C7-07F2-CFFD0ADDFE1F}"/>
              </a:ext>
            </a:extLst>
          </p:cNvPr>
          <p:cNvSpPr txBox="1">
            <a:spLocks/>
          </p:cNvSpPr>
          <p:nvPr/>
        </p:nvSpPr>
        <p:spPr>
          <a:xfrm>
            <a:off x="330199" y="3208063"/>
            <a:ext cx="4241798" cy="5993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5pPr>
            <a:lvl6pPr marL="362568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6pPr>
            <a:lvl7pPr marL="725139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7pPr>
            <a:lvl8pPr marL="1087707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8pPr>
            <a:lvl9pPr marL="1450276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20">
                <a:solidFill>
                  <a:srgbClr val="191919"/>
                </a:solidFill>
                <a:latin typeface="HelvNeue Light for IBM" pitchFamily="34" charset="0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1400" kern="0" dirty="0">
                <a:solidFill>
                  <a:schemeClr val="accent2"/>
                </a:solidFill>
                <a:ea typeface="Meiryo UI" panose="020B0604030504040204" pitchFamily="50" charset="-128"/>
              </a:rPr>
              <a:t>Ranjan Sinha</a:t>
            </a:r>
          </a:p>
          <a:p>
            <a:pPr defTabSz="914400">
              <a:lnSpc>
                <a:spcPct val="100000"/>
              </a:lnSpc>
            </a:pPr>
            <a:r>
              <a:rPr lang="en-US" sz="1400" kern="0" dirty="0">
                <a:solidFill>
                  <a:schemeClr val="accent2"/>
                </a:solidFill>
                <a:ea typeface="Meiryo UI" panose="020B0604030504040204" pitchFamily="50" charset="-128"/>
              </a:rPr>
              <a:t>IBM Research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CF7AAB8-F906-8F1D-42E6-F58635B4E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201" y="226569"/>
            <a:ext cx="1375861" cy="849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F7DDD-E8DD-F22D-C552-8214D4CF5289}"/>
              </a:ext>
            </a:extLst>
          </p:cNvPr>
          <p:cNvSpPr txBox="1"/>
          <p:nvPr/>
        </p:nvSpPr>
        <p:spPr>
          <a:xfrm>
            <a:off x="228600" y="2692173"/>
            <a:ext cx="2892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(ECMA-TC56, AI Alliance Affiliated Project)</a:t>
            </a:r>
          </a:p>
        </p:txBody>
      </p:sp>
    </p:spTree>
    <p:extLst>
      <p:ext uri="{BB962C8B-B14F-4D97-AF65-F5344CB8AC3E}">
        <p14:creationId xmlns:p14="http://schemas.microsoft.com/office/powerpoint/2010/main" val="43008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347B8-5678-3BC1-4FD1-BE3766F4B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FEAF-B43D-0CE4-9981-71B169E8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Message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2A1DF-FA38-168F-55F4-B1D224D881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44" y="1111159"/>
            <a:ext cx="5086937" cy="34200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SzPct val="120000"/>
              <a:buFont typeface="System Font Regular"/>
              <a:buChar char="-"/>
            </a:pPr>
            <a:r>
              <a:rPr lang="en-US" dirty="0"/>
              <a:t>Each NLIP message has a </a:t>
            </a:r>
            <a:r>
              <a:rPr lang="en-US" dirty="0">
                <a:solidFill>
                  <a:schemeClr val="accent2"/>
                </a:solidFill>
              </a:rPr>
              <a:t>Type</a:t>
            </a:r>
            <a:r>
              <a:rPr lang="en-US" dirty="0"/>
              <a:t> (control/data/general)</a:t>
            </a:r>
          </a:p>
          <a:p>
            <a:pPr marL="285750" indent="-285750">
              <a:lnSpc>
                <a:spcPct val="150000"/>
              </a:lnSpc>
              <a:buSzPct val="120000"/>
              <a:buFont typeface="System Font Regular"/>
              <a:buChar char="-"/>
            </a:pPr>
            <a:r>
              <a:rPr lang="en-US" dirty="0"/>
              <a:t>The basic structure of an NLIP Exchange is a </a:t>
            </a:r>
            <a:r>
              <a:rPr lang="en-US" dirty="0">
                <a:solidFill>
                  <a:schemeClr val="accent2"/>
                </a:solidFill>
              </a:rPr>
              <a:t>Sub-Message</a:t>
            </a:r>
          </a:p>
          <a:p>
            <a:pPr marL="457202" lvl="1" indent="-2857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Format:</a:t>
            </a:r>
            <a:r>
              <a:rPr lang="en-US" sz="1200" dirty="0"/>
              <a:t> what kind of content? (Text/JSON/Image/Video).</a:t>
            </a:r>
          </a:p>
          <a:p>
            <a:pPr marL="457202" lvl="1" indent="-2857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2"/>
                </a:solidFill>
              </a:rPr>
              <a:t>Subformat</a:t>
            </a:r>
            <a:r>
              <a:rPr lang="en-US" sz="1200" dirty="0">
                <a:solidFill>
                  <a:schemeClr val="accent2"/>
                </a:solidFill>
              </a:rPr>
              <a:t>:</a:t>
            </a:r>
            <a:r>
              <a:rPr lang="en-US" sz="1200" dirty="0"/>
              <a:t> More detail on the format. (Language for text, encoding for images).</a:t>
            </a:r>
          </a:p>
          <a:p>
            <a:pPr marL="457202" lvl="1" indent="-2857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Content:</a:t>
            </a:r>
            <a:r>
              <a:rPr lang="en-US" sz="1200" dirty="0"/>
              <a:t> The actual message (“What is the weather in Berkeley tomorrow?”)</a:t>
            </a:r>
          </a:p>
          <a:p>
            <a:pPr marL="457202" lvl="1" indent="-28575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Label:</a:t>
            </a:r>
            <a:r>
              <a:rPr lang="en-US" sz="1200" dirty="0"/>
              <a:t> simple name or tag (weather-info).</a:t>
            </a:r>
            <a:endParaRPr lang="en-US" dirty="0"/>
          </a:p>
          <a:p>
            <a:pPr marL="285750" indent="-285750">
              <a:lnSpc>
                <a:spcPct val="150000"/>
              </a:lnSpc>
              <a:buSzPct val="120000"/>
              <a:buFont typeface="System Font Regular"/>
              <a:buChar char="-"/>
            </a:pPr>
            <a:r>
              <a:rPr lang="en-US" dirty="0"/>
              <a:t>NLIP messages can consist of a sequence of </a:t>
            </a:r>
            <a:r>
              <a:rPr lang="en-US" dirty="0">
                <a:solidFill>
                  <a:schemeClr val="accent2"/>
                </a:solidFill>
              </a:rPr>
              <a:t>sub-messages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8A4C5-FB33-EB96-D849-1968CCA9E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C9F152-7232-9129-91BF-A75699462647}"/>
              </a:ext>
            </a:extLst>
          </p:cNvPr>
          <p:cNvGrpSpPr/>
          <p:nvPr/>
        </p:nvGrpSpPr>
        <p:grpSpPr>
          <a:xfrm>
            <a:off x="5304685" y="1266927"/>
            <a:ext cx="3636785" cy="3211698"/>
            <a:chOff x="4800602" y="1601129"/>
            <a:chExt cx="3636785" cy="32116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F1516E4-6598-CE96-4E87-F0C7E93AFFB6}"/>
                </a:ext>
              </a:extLst>
            </p:cNvPr>
            <p:cNvGrpSpPr/>
            <p:nvPr/>
          </p:nvGrpSpPr>
          <p:grpSpPr>
            <a:xfrm>
              <a:off x="6913387" y="3137916"/>
              <a:ext cx="1524000" cy="914400"/>
              <a:chOff x="5126182" y="2521527"/>
              <a:chExt cx="1524000" cy="9144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DE9D53-1BD6-4921-F3DF-CB0D8C91BD27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960D18-40ED-87D9-A756-53B466B4A520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954786-753C-28A5-8923-E6494275DE8C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28CE7A-1F70-CC88-BD9F-FD29F9B8BEF6}"/>
                </a:ext>
              </a:extLst>
            </p:cNvPr>
            <p:cNvGrpSpPr/>
            <p:nvPr/>
          </p:nvGrpSpPr>
          <p:grpSpPr>
            <a:xfrm>
              <a:off x="4800602" y="1655454"/>
              <a:ext cx="1524000" cy="2008281"/>
              <a:chOff x="5126182" y="1960254"/>
              <a:chExt cx="1524000" cy="200828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2CF08-A6C0-7D0F-F30B-8D6517F24E4C}"/>
                  </a:ext>
                </a:extLst>
              </p:cNvPr>
              <p:cNvSpPr txBox="1"/>
              <p:nvPr/>
            </p:nvSpPr>
            <p:spPr>
              <a:xfrm>
                <a:off x="5126182" y="1960254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MessageType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7A8E41-ABC5-0144-327D-FBB624E15C0E}"/>
                  </a:ext>
                </a:extLst>
              </p:cNvPr>
              <p:cNvSpPr txBox="1"/>
              <p:nvPr/>
            </p:nvSpPr>
            <p:spPr>
              <a:xfrm>
                <a:off x="5126182" y="2265054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3DEF9D-4D2F-8106-2E41-2BF949459871}"/>
                  </a:ext>
                </a:extLst>
              </p:cNvPr>
              <p:cNvSpPr txBox="1"/>
              <p:nvPr/>
            </p:nvSpPr>
            <p:spPr>
              <a:xfrm>
                <a:off x="5126182" y="2569854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8A3CD8-DB15-D634-A52A-522FBBEFA235}"/>
                  </a:ext>
                </a:extLst>
              </p:cNvPr>
              <p:cNvSpPr txBox="1"/>
              <p:nvPr/>
            </p:nvSpPr>
            <p:spPr>
              <a:xfrm>
                <a:off x="5126182" y="2871677"/>
                <a:ext cx="1524000" cy="3077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9BC5C5-728A-45B0-2839-64F8D0D7D0A0}"/>
                  </a:ext>
                </a:extLst>
              </p:cNvPr>
              <p:cNvSpPr txBox="1"/>
              <p:nvPr/>
            </p:nvSpPr>
            <p:spPr>
              <a:xfrm>
                <a:off x="5126182" y="3445315"/>
                <a:ext cx="1524000" cy="52322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Submessages</a:t>
                </a:r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(opt)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A42FC0-47D4-FC67-619F-4273C16B19F5}"/>
                </a:ext>
              </a:extLst>
            </p:cNvPr>
            <p:cNvGrpSpPr/>
            <p:nvPr/>
          </p:nvGrpSpPr>
          <p:grpSpPr>
            <a:xfrm>
              <a:off x="6913387" y="1601129"/>
              <a:ext cx="1524000" cy="914400"/>
              <a:chOff x="5126182" y="1997422"/>
              <a:chExt cx="1524000" cy="9144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F004C-FD57-BED2-1BC7-536F395EEBC9}"/>
                  </a:ext>
                </a:extLst>
              </p:cNvPr>
              <p:cNvSpPr txBox="1"/>
              <p:nvPr/>
            </p:nvSpPr>
            <p:spPr>
              <a:xfrm>
                <a:off x="5126182" y="1997422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F2CD9F6-AE25-F950-F312-ABD7EDA0799E}"/>
                  </a:ext>
                </a:extLst>
              </p:cNvPr>
              <p:cNvSpPr txBox="1"/>
              <p:nvPr/>
            </p:nvSpPr>
            <p:spPr>
              <a:xfrm>
                <a:off x="5126182" y="2302222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65B10-6E4D-CE49-B043-F150C68E4EDC}"/>
                  </a:ext>
                </a:extLst>
              </p:cNvPr>
              <p:cNvSpPr txBox="1"/>
              <p:nvPr/>
            </p:nvSpPr>
            <p:spPr>
              <a:xfrm>
                <a:off x="5126182" y="2604045"/>
                <a:ext cx="1524000" cy="30777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35345D6-9408-C3E7-92A6-B9A162A9E2F5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 bwMode="auto">
            <a:xfrm flipV="1">
              <a:off x="6324602" y="1755018"/>
              <a:ext cx="588785" cy="1647107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D46435-C300-DE86-E07B-6E812CCF1795}"/>
                </a:ext>
              </a:extLst>
            </p:cNvPr>
            <p:cNvSpPr txBox="1"/>
            <p:nvPr/>
          </p:nvSpPr>
          <p:spPr>
            <a:xfrm>
              <a:off x="7372373" y="3889497"/>
              <a:ext cx="815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29FE23-85D5-9948-1874-317185AFE7B8}"/>
              </a:ext>
            </a:extLst>
          </p:cNvPr>
          <p:cNvSpPr txBox="1"/>
          <p:nvPr/>
        </p:nvSpPr>
        <p:spPr>
          <a:xfrm>
            <a:off x="5304685" y="2529770"/>
            <a:ext cx="1524000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0905C2-BC5B-A82A-948F-356F9F2579C0}"/>
              </a:ext>
            </a:extLst>
          </p:cNvPr>
          <p:cNvSpPr txBox="1"/>
          <p:nvPr/>
        </p:nvSpPr>
        <p:spPr>
          <a:xfrm>
            <a:off x="7417470" y="2184304"/>
            <a:ext cx="152400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EDCF-8FEE-520C-9118-D9CB15E1D6A0}"/>
              </a:ext>
            </a:extLst>
          </p:cNvPr>
          <p:cNvSpPr txBox="1"/>
          <p:nvPr/>
        </p:nvSpPr>
        <p:spPr>
          <a:xfrm>
            <a:off x="7424906" y="3707702"/>
            <a:ext cx="152400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90699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08C39-DF2B-5753-2484-B10FADADC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3777-B0BE-6D48-0CD9-ED762E20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003470" cy="804672"/>
          </a:xfrm>
        </p:spPr>
        <p:txBody>
          <a:bodyPr/>
          <a:lstStyle/>
          <a:p>
            <a:r>
              <a:rPr lang="en-US" dirty="0"/>
              <a:t>NLIP Message Format is Community-Driven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E823-331A-0326-6C54-D34AA744C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CCB0F-2658-A063-9376-45EE7666B195}"/>
              </a:ext>
            </a:extLst>
          </p:cNvPr>
          <p:cNvSpPr txBox="1"/>
          <p:nvPr/>
        </p:nvSpPr>
        <p:spPr>
          <a:xfrm>
            <a:off x="210311" y="2949885"/>
            <a:ext cx="8705022" cy="164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NLIP aims to </a:t>
            </a:r>
            <a:r>
              <a:rPr lang="en-US" sz="120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 the “Tower of Babel” problem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AI agent communication.</a:t>
            </a:r>
            <a:br>
              <a:rPr lang="en-US" sz="1200" dirty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91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Agntcy: </a:t>
            </a:r>
            <a:r>
              <a:rPr lang="en-US" sz="105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https://spec.acp.agntcy.org/#model/message</a:t>
            </a: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91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ACP: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https://agentcommunicationprotocol.dev/core-concepts/message-structure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91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A2A: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https://a2aproject.github.io/A2A/latest/specification/#64-message-object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91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Langchain: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https://python.langchain.com/api_reference/core/messages/langchain_core.messages.ai.AIMessage.html</a:t>
            </a: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  <a:hlinkClick r:id="rId7"/>
            </a:endParaRPr>
          </a:p>
          <a:p>
            <a:pPr marL="571591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05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Autogen: </a:t>
            </a:r>
            <a:r>
              <a:rPr lang="en-US" sz="105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https://github.com/microsoft/autogen/blob/main/python/packages/autogen-agentchat/src/autogen_agentchat/messages.py</a:t>
            </a:r>
            <a:endParaRPr lang="en-US" sz="105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CE6EA3-A02D-79CE-561A-DA5F8CEA1259}"/>
              </a:ext>
            </a:extLst>
          </p:cNvPr>
          <p:cNvSpPr txBox="1"/>
          <p:nvPr/>
        </p:nvSpPr>
        <p:spPr>
          <a:xfrm>
            <a:off x="6458259" y="1106954"/>
            <a:ext cx="199285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Media</a:t>
            </a:r>
          </a:p>
          <a:p>
            <a:pPr marL="628741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Audio</a:t>
            </a:r>
          </a:p>
          <a:p>
            <a:pPr marL="628741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Video</a:t>
            </a:r>
          </a:p>
          <a:p>
            <a:pPr marL="628741" lvl="1" indent="-285750">
              <a:buSzPct val="80000"/>
              <a:buFont typeface="Courier New" panose="02070309020205020404" pitchFamily="49" charset="0"/>
              <a:buChar char="o"/>
            </a:pPr>
            <a:r>
              <a:rPr lang="en-US" sz="1200" dirty="0"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Images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Documents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Structured Information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FCCF3C-A1B2-0D3A-292F-893352B3C6C4}"/>
              </a:ext>
            </a:extLst>
          </p:cNvPr>
          <p:cNvCxnSpPr>
            <a:cxnSpLocks/>
          </p:cNvCxnSpPr>
          <p:nvPr/>
        </p:nvCxnSpPr>
        <p:spPr bwMode="auto">
          <a:xfrm>
            <a:off x="2508086" y="1804275"/>
            <a:ext cx="3705695" cy="0"/>
          </a:xfrm>
          <a:prstGeom prst="straightConnector1">
            <a:avLst/>
          </a:prstGeom>
          <a:ln w="47625">
            <a:solidFill>
              <a:schemeClr val="accent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8740898-FEB4-F921-B923-01348EA2D533}"/>
              </a:ext>
            </a:extLst>
          </p:cNvPr>
          <p:cNvSpPr txBox="1"/>
          <p:nvPr/>
        </p:nvSpPr>
        <p:spPr>
          <a:xfrm>
            <a:off x="3938211" y="149649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pic>
        <p:nvPicPr>
          <p:cNvPr id="20" name="Picture 19" descr="Golden Gate Bridge in fog">
            <a:extLst>
              <a:ext uri="{FF2B5EF4-FFF2-40B4-BE49-F238E27FC236}">
                <a16:creationId xmlns:a16="http://schemas.microsoft.com/office/drawing/2014/main" id="{2C693BAE-1EC3-4C17-9C49-DCB19824BF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564" y="1950288"/>
            <a:ext cx="664814" cy="4427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0B2ACC5-0D7D-EA3E-67FC-94B1CC0CB5B9}"/>
              </a:ext>
            </a:extLst>
          </p:cNvPr>
          <p:cNvSpPr txBox="1"/>
          <p:nvPr/>
        </p:nvSpPr>
        <p:spPr>
          <a:xfrm>
            <a:off x="3533195" y="2065710"/>
            <a:ext cx="1547218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“Weather in Berkeley”</a:t>
            </a:r>
          </a:p>
        </p:txBody>
      </p:sp>
      <p:pic>
        <p:nvPicPr>
          <p:cNvPr id="32" name="Picture 31" descr="Gradient sound waves">
            <a:extLst>
              <a:ext uri="{FF2B5EF4-FFF2-40B4-BE49-F238E27FC236}">
                <a16:creationId xmlns:a16="http://schemas.microsoft.com/office/drawing/2014/main" id="{C586DD1A-8C40-B89D-811B-FE573842F4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11" y="1950288"/>
            <a:ext cx="782847" cy="440420"/>
          </a:xfrm>
          <a:prstGeom prst="rect">
            <a:avLst/>
          </a:prstGeom>
        </p:spPr>
      </p:pic>
      <p:pic>
        <p:nvPicPr>
          <p:cNvPr id="36" name="Graphic 35" descr="Person eating with solid fill">
            <a:extLst>
              <a:ext uri="{FF2B5EF4-FFF2-40B4-BE49-F238E27FC236}">
                <a16:creationId xmlns:a16="http://schemas.microsoft.com/office/drawing/2014/main" id="{2FCEAD53-1B92-1B1D-83CE-BF30DCBFEF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431" y="1208197"/>
            <a:ext cx="1182511" cy="1182511"/>
          </a:xfrm>
          <a:prstGeom prst="rect">
            <a:avLst/>
          </a:prstGeom>
        </p:spPr>
      </p:pic>
      <p:pic>
        <p:nvPicPr>
          <p:cNvPr id="38" name="Graphic 37" descr="Smart Phone with solid fill">
            <a:extLst>
              <a:ext uri="{FF2B5EF4-FFF2-40B4-BE49-F238E27FC236}">
                <a16:creationId xmlns:a16="http://schemas.microsoft.com/office/drawing/2014/main" id="{E01C5D76-6E0D-6F8E-4DB7-5F9769FBFB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93686" y="12821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6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F55A-4ABA-4EB6-6830-64297A09A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FE0F-D382-3343-8231-7FA2D833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Salient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F901E-752A-AA46-FB3F-5EF3EA9DCF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1" y="859082"/>
            <a:ext cx="8617599" cy="4083249"/>
          </a:xfrm>
        </p:spPr>
        <p:txBody>
          <a:bodyPr/>
          <a:lstStyle/>
          <a:p>
            <a:pPr lvl="1">
              <a:lnSpc>
                <a:spcPct val="200000"/>
              </a:lnSpc>
            </a:pPr>
            <a:r>
              <a:rPr lang="en-US" dirty="0"/>
              <a:t>Primary mode of interaction is </a:t>
            </a:r>
            <a:r>
              <a:rPr lang="en-US" dirty="0">
                <a:solidFill>
                  <a:schemeClr val="accent2"/>
                </a:solidFill>
              </a:rPr>
              <a:t>natural language.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Could be </a:t>
            </a:r>
            <a:r>
              <a:rPr lang="en-US" dirty="0">
                <a:solidFill>
                  <a:schemeClr val="accent2"/>
                </a:solidFill>
              </a:rPr>
              <a:t>typed </a:t>
            </a:r>
            <a:r>
              <a:rPr lang="en-US" dirty="0"/>
              <a:t>text or </a:t>
            </a:r>
            <a:r>
              <a:rPr lang="en-US" dirty="0">
                <a:solidFill>
                  <a:schemeClr val="accent2"/>
                </a:solidFill>
              </a:rPr>
              <a:t>spoken</a:t>
            </a:r>
            <a:r>
              <a:rPr lang="en-US" dirty="0"/>
              <a:t> text with speech to text conversion.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Promotes an </a:t>
            </a:r>
            <a:r>
              <a:rPr lang="en-US" dirty="0">
                <a:solidFill>
                  <a:schemeClr val="accent2"/>
                </a:solidFill>
              </a:rPr>
              <a:t>intuitive human-centric communication.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Vision, Audio and </a:t>
            </a:r>
            <a:r>
              <a:rPr lang="en-US" dirty="0">
                <a:solidFill>
                  <a:schemeClr val="accent2"/>
                </a:solidFill>
              </a:rPr>
              <a:t>other modalities are supported.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Structured text supported</a:t>
            </a:r>
            <a:r>
              <a:rPr lang="en-US" dirty="0"/>
              <a:t> but not intended as a primary interaction mode.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No custom configuration</a:t>
            </a:r>
            <a:r>
              <a:rPr lang="en-US" dirty="0"/>
              <a:t> – All configuration and policy exchanges made using natural language.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AI models</a:t>
            </a:r>
            <a:r>
              <a:rPr lang="en-US" dirty="0"/>
              <a:t> used by different end-points (clients and servers) in a NLIP session </a:t>
            </a:r>
            <a:r>
              <a:rPr lang="en-US" dirty="0">
                <a:solidFill>
                  <a:schemeClr val="accent2"/>
                </a:solidFill>
              </a:rPr>
              <a:t>can be different.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62D8A-4AB4-2788-8DE8-25FC90A8C4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1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42465-C734-3F1D-73B2-E04BC467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125B-D184-0C83-31E2-AAE9CEEB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127667" cy="450460"/>
          </a:xfrm>
        </p:spPr>
        <p:txBody>
          <a:bodyPr/>
          <a:lstStyle/>
          <a:p>
            <a:r>
              <a:rPr lang="en-US" dirty="0"/>
              <a:t>NLIP Reference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00ED1-306A-72BC-F443-7C250AFD3F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73D80-AA2C-F99C-FBD1-81FF3580D6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2628" y="3014189"/>
            <a:ext cx="553047" cy="85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83251A-8404-97BD-DF0F-69B9532B19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6309" y="3014189"/>
            <a:ext cx="553047" cy="852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CB126-760C-EEEE-4856-E54D69FA473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3671" y="3014189"/>
            <a:ext cx="553047" cy="85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1D052-B601-3533-6D37-3DE1E91F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350" y="3014189"/>
            <a:ext cx="553047" cy="85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F3987D-D72A-5ABA-5316-5BC1E43DBD01}"/>
              </a:ext>
            </a:extLst>
          </p:cNvPr>
          <p:cNvSpPr txBox="1"/>
          <p:nvPr/>
        </p:nvSpPr>
        <p:spPr>
          <a:xfrm>
            <a:off x="4297392" y="4035931"/>
            <a:ext cx="500027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FACCF-AE96-CB9F-684D-7DE339D7D8E4}"/>
              </a:ext>
            </a:extLst>
          </p:cNvPr>
          <p:cNvSpPr txBox="1"/>
          <p:nvPr/>
        </p:nvSpPr>
        <p:spPr>
          <a:xfrm>
            <a:off x="4957899" y="4035931"/>
            <a:ext cx="1147021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99FBB6-AB14-5EC0-9977-1BE2C00CCF65}"/>
              </a:ext>
            </a:extLst>
          </p:cNvPr>
          <p:cNvSpPr txBox="1"/>
          <p:nvPr/>
        </p:nvSpPr>
        <p:spPr>
          <a:xfrm>
            <a:off x="7013784" y="3976297"/>
            <a:ext cx="6552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NLIP</a:t>
            </a:r>
          </a:p>
          <a:p>
            <a:r>
              <a:rPr lang="en-US" dirty="0"/>
              <a:t>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507EFE-A6D2-7E0F-703C-1FD647A040CA}"/>
              </a:ext>
            </a:extLst>
          </p:cNvPr>
          <p:cNvSpPr txBox="1"/>
          <p:nvPr/>
        </p:nvSpPr>
        <p:spPr>
          <a:xfrm>
            <a:off x="8124547" y="3966431"/>
            <a:ext cx="9815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Application</a:t>
            </a:r>
          </a:p>
          <a:p>
            <a:r>
              <a:rPr lang="en-US" dirty="0"/>
              <a:t>Server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305C62-7B4D-D202-FD89-6C7A1A8D4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337" y="3035994"/>
            <a:ext cx="1681684" cy="852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506398-64AB-8476-BD6F-1F18E70B4C74}"/>
              </a:ext>
            </a:extLst>
          </p:cNvPr>
          <p:cNvSpPr/>
          <p:nvPr/>
        </p:nvSpPr>
        <p:spPr>
          <a:xfrm>
            <a:off x="575138" y="1459781"/>
            <a:ext cx="1681684" cy="2472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95CF4B-8B0D-7185-9CEF-80B86C4AE276}"/>
              </a:ext>
            </a:extLst>
          </p:cNvPr>
          <p:cNvSpPr/>
          <p:nvPr/>
        </p:nvSpPr>
        <p:spPr>
          <a:xfrm>
            <a:off x="210312" y="798261"/>
            <a:ext cx="2045270" cy="313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(Hopefully Universal)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AE7567-EE4C-9BBC-013B-D76D0691040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272428" y="1077934"/>
            <a:ext cx="6121446" cy="1936255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98250D7-2647-DD98-BEDD-137F6B1E085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55581" y="1780923"/>
            <a:ext cx="5184614" cy="12332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A9B2D661-B86D-3888-6B36-FC77DBE4B78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55582" y="2695935"/>
            <a:ext cx="3277251" cy="31825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806E84-D6FB-AC04-DDBD-675A61249961}"/>
              </a:ext>
            </a:extLst>
          </p:cNvPr>
          <p:cNvCxnSpPr>
            <a:endCxn id="4" idx="1"/>
          </p:cNvCxnSpPr>
          <p:nvPr/>
        </p:nvCxnSpPr>
        <p:spPr>
          <a:xfrm flipV="1">
            <a:off x="2255582" y="3440496"/>
            <a:ext cx="2047046" cy="218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5A6449-07C2-5570-E322-7E4BFB5EB1D8}"/>
              </a:ext>
            </a:extLst>
          </p:cNvPr>
          <p:cNvSpPr txBox="1"/>
          <p:nvPr/>
        </p:nvSpPr>
        <p:spPr>
          <a:xfrm>
            <a:off x="2973841" y="3490801"/>
            <a:ext cx="374754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FFA90-8CCD-AB58-F219-B3499A6A566B}"/>
              </a:ext>
            </a:extLst>
          </p:cNvPr>
          <p:cNvSpPr txBox="1"/>
          <p:nvPr/>
        </p:nvSpPr>
        <p:spPr>
          <a:xfrm>
            <a:off x="3079500" y="2700653"/>
            <a:ext cx="953555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JWT/OAUTH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FBD2E-8FCB-520D-BCEA-712B622A8246}"/>
              </a:ext>
            </a:extLst>
          </p:cNvPr>
          <p:cNvSpPr txBox="1"/>
          <p:nvPr/>
        </p:nvSpPr>
        <p:spPr>
          <a:xfrm>
            <a:off x="4297392" y="1777663"/>
            <a:ext cx="454772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D7F221-D642-E59C-81FD-B7DDC174B1A4}"/>
              </a:ext>
            </a:extLst>
          </p:cNvPr>
          <p:cNvCxnSpPr>
            <a:cxnSpLocks/>
          </p:cNvCxnSpPr>
          <p:nvPr/>
        </p:nvCxnSpPr>
        <p:spPr>
          <a:xfrm flipV="1">
            <a:off x="4854824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3F996-7C39-DAF7-0E43-A546192BA363}"/>
              </a:ext>
            </a:extLst>
          </p:cNvPr>
          <p:cNvCxnSpPr>
            <a:cxnSpLocks/>
          </p:cNvCxnSpPr>
          <p:nvPr/>
        </p:nvCxnSpPr>
        <p:spPr>
          <a:xfrm flipV="1">
            <a:off x="5808505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1C56BB-0BE7-C3A3-6D98-2BAAC5D579F6}"/>
              </a:ext>
            </a:extLst>
          </p:cNvPr>
          <p:cNvCxnSpPr>
            <a:cxnSpLocks/>
          </p:cNvCxnSpPr>
          <p:nvPr/>
        </p:nvCxnSpPr>
        <p:spPr>
          <a:xfrm flipV="1">
            <a:off x="7715867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CCF4820-58AB-F29F-048E-235BDC29B2D5}"/>
              </a:ext>
            </a:extLst>
          </p:cNvPr>
          <p:cNvSpPr/>
          <p:nvPr/>
        </p:nvSpPr>
        <p:spPr>
          <a:xfrm>
            <a:off x="757225" y="1946200"/>
            <a:ext cx="1477275" cy="1985890"/>
          </a:xfrm>
          <a:prstGeom prst="rect">
            <a:avLst/>
          </a:prstGeom>
          <a:noFill/>
          <a:ln>
            <a:solidFill>
              <a:srgbClr val="00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Xfer Protocol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B0688-5BB7-B429-00DC-A23BB4B6D0BE}"/>
              </a:ext>
            </a:extLst>
          </p:cNvPr>
          <p:cNvSpPr/>
          <p:nvPr/>
        </p:nvSpPr>
        <p:spPr>
          <a:xfrm>
            <a:off x="1268048" y="3079478"/>
            <a:ext cx="987535" cy="852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3DF30E-C69E-17C2-7435-C746EDC86EAF}"/>
              </a:ext>
            </a:extLst>
          </p:cNvPr>
          <p:cNvSpPr/>
          <p:nvPr/>
        </p:nvSpPr>
        <p:spPr>
          <a:xfrm>
            <a:off x="922981" y="2323433"/>
            <a:ext cx="1332602" cy="1608658"/>
          </a:xfrm>
          <a:prstGeom prst="rect">
            <a:avLst/>
          </a:prstGeom>
          <a:noFill/>
          <a:ln>
            <a:solidFill>
              <a:srgbClr val="AB7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1B8C9A-D18D-D955-7ABD-89C36CF511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9990" y="3014189"/>
            <a:ext cx="553047" cy="85261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7BA0E97-510E-A5CB-B0E9-AF977AB34E78}"/>
              </a:ext>
            </a:extLst>
          </p:cNvPr>
          <p:cNvSpPr txBox="1"/>
          <p:nvPr/>
        </p:nvSpPr>
        <p:spPr>
          <a:xfrm>
            <a:off x="6207146" y="3966430"/>
            <a:ext cx="80663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Protocol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4B179C-ADFF-0FA4-CE07-9E79AA0F2407}"/>
              </a:ext>
            </a:extLst>
          </p:cNvPr>
          <p:cNvCxnSpPr>
            <a:cxnSpLocks/>
          </p:cNvCxnSpPr>
          <p:nvPr/>
        </p:nvCxnSpPr>
        <p:spPr>
          <a:xfrm flipV="1">
            <a:off x="6762186" y="3440495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EE29233-AA48-CB48-9736-35D3EFAE4B4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250106" y="2185424"/>
            <a:ext cx="4236408" cy="828765"/>
          </a:xfrm>
          <a:prstGeom prst="bentConnector2">
            <a:avLst/>
          </a:prstGeom>
          <a:ln>
            <a:solidFill>
              <a:srgbClr val="006461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B6D6EE-BA68-7D5E-2B88-F18F2B690DB7}"/>
              </a:ext>
            </a:extLst>
          </p:cNvPr>
          <p:cNvSpPr txBox="1"/>
          <p:nvPr/>
        </p:nvSpPr>
        <p:spPr>
          <a:xfrm>
            <a:off x="3593850" y="2193482"/>
            <a:ext cx="63427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32D16C-6C8A-B78A-7E3F-DD223E3171D0}"/>
              </a:ext>
            </a:extLst>
          </p:cNvPr>
          <p:cNvSpPr txBox="1"/>
          <p:nvPr/>
        </p:nvSpPr>
        <p:spPr>
          <a:xfrm>
            <a:off x="1105544" y="4717171"/>
            <a:ext cx="651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NLIP integrates seamlessly with existing system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672298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EC227-8866-DD5E-FD06-59F6903F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354F-D01E-E7E5-1388-ED724902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4361688" cy="804672"/>
          </a:xfrm>
        </p:spPr>
        <p:txBody>
          <a:bodyPr/>
          <a:lstStyle/>
          <a:p>
            <a:r>
              <a:rPr lang="en-US" sz="2200" dirty="0"/>
              <a:t>Example: Version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6052-D0BF-188B-2C2F-6305C30B0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3903254" cy="3252216"/>
          </a:xfrm>
        </p:spPr>
        <p:txBody>
          <a:bodyPr/>
          <a:lstStyle/>
          <a:p>
            <a:r>
              <a:rPr lang="en-US" sz="1300" dirty="0"/>
              <a:t>NLIP can be used to </a:t>
            </a:r>
            <a:r>
              <a:rPr lang="en-US" sz="1300" dirty="0">
                <a:solidFill>
                  <a:schemeClr val="accent2"/>
                </a:solidFill>
              </a:rPr>
              <a:t>interoperate</a:t>
            </a:r>
            <a:r>
              <a:rPr lang="en-US" sz="1300" dirty="0"/>
              <a:t> among services that have </a:t>
            </a:r>
            <a:r>
              <a:rPr lang="en-US" sz="1300" dirty="0">
                <a:solidFill>
                  <a:schemeClr val="accent2"/>
                </a:solidFill>
              </a:rPr>
              <a:t>different versions</a:t>
            </a:r>
            <a:r>
              <a:rPr lang="en-US" sz="1300" dirty="0"/>
              <a:t> of internal representation.</a:t>
            </a:r>
          </a:p>
          <a:p>
            <a:br>
              <a:rPr lang="en-US" sz="1300" dirty="0"/>
            </a:br>
            <a:r>
              <a:rPr lang="en-US" sz="1300" dirty="0"/>
              <a:t>Example:</a:t>
            </a:r>
          </a:p>
          <a:p>
            <a:pPr lvl="1"/>
            <a:r>
              <a:rPr lang="en-US" sz="1300" dirty="0"/>
              <a:t>Service R is a registration service: </a:t>
            </a:r>
          </a:p>
          <a:p>
            <a:pPr lvl="2"/>
            <a:r>
              <a:rPr lang="en-US" sz="1300" dirty="0"/>
              <a:t>Each registered agent has fields id, URI and Idempotency</a:t>
            </a:r>
          </a:p>
          <a:p>
            <a:pPr lvl="1"/>
            <a:r>
              <a:rPr lang="en-US" sz="1300" dirty="0"/>
              <a:t>Agent A does not support idempotency field </a:t>
            </a:r>
          </a:p>
          <a:p>
            <a:pPr lvl="2"/>
            <a:r>
              <a:rPr lang="en-US" sz="1300" dirty="0"/>
              <a:t>Initial registration does not contain information about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6A48D-23D1-1F69-029A-2D351D6FA2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23CB4-8C75-8DC4-725C-FEC41FAC5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004956" y="495524"/>
            <a:ext cx="1085582" cy="1060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5D5B5-C1A7-C37C-58D3-C44824DD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01117" y="495524"/>
            <a:ext cx="1085582" cy="1060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B5D67-AD68-87A8-9C94-00BEE871A6DE}"/>
              </a:ext>
            </a:extLst>
          </p:cNvPr>
          <p:cNvSpPr txBox="1"/>
          <p:nvPr/>
        </p:nvSpPr>
        <p:spPr>
          <a:xfrm>
            <a:off x="4295242" y="261259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Agent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20F431-B624-6A6E-58FD-3CA61C84D8C7}"/>
              </a:ext>
            </a:extLst>
          </p:cNvPr>
          <p:cNvSpPr txBox="1"/>
          <p:nvPr/>
        </p:nvSpPr>
        <p:spPr>
          <a:xfrm>
            <a:off x="7433923" y="276869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Registrar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BC5149-B0E7-918B-E0E8-B3B303D712D2}"/>
              </a:ext>
            </a:extLst>
          </p:cNvPr>
          <p:cNvCxnSpPr>
            <a:cxnSpLocks/>
          </p:cNvCxnSpPr>
          <p:nvPr/>
        </p:nvCxnSpPr>
        <p:spPr bwMode="auto">
          <a:xfrm>
            <a:off x="4702565" y="1857831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9C23AD-36DB-50BB-57FC-464103EC31C1}"/>
              </a:ext>
            </a:extLst>
          </p:cNvPr>
          <p:cNvSpPr txBox="1"/>
          <p:nvPr/>
        </p:nvSpPr>
        <p:spPr>
          <a:xfrm>
            <a:off x="4910243" y="1577213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 am A running on URI 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81833-52DB-D3FC-A76D-CDB789F1F58E}"/>
              </a:ext>
            </a:extLst>
          </p:cNvPr>
          <p:cNvSpPr txBox="1"/>
          <p:nvPr/>
        </p:nvSpPr>
        <p:spPr>
          <a:xfrm>
            <a:off x="7534542" y="1471389"/>
            <a:ext cx="1500732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  “ID”:”A”,</a:t>
            </a:r>
            <a:b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  “URI”: “U”,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  “idem”: “X”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F2325B-27BA-D969-E79F-26EDA15C11BC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6403" y="2767696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3728CD-1B86-4D65-3B30-09C0571635DC}"/>
              </a:ext>
            </a:extLst>
          </p:cNvPr>
          <p:cNvSpPr txBox="1"/>
          <p:nvPr/>
        </p:nvSpPr>
        <p:spPr>
          <a:xfrm>
            <a:off x="4754176" y="248704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Are your operations Idempotent?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AECAA-F910-8F3E-E253-7492ACD7B368}"/>
              </a:ext>
            </a:extLst>
          </p:cNvPr>
          <p:cNvCxnSpPr>
            <a:cxnSpLocks/>
          </p:cNvCxnSpPr>
          <p:nvPr/>
        </p:nvCxnSpPr>
        <p:spPr bwMode="auto">
          <a:xfrm>
            <a:off x="4702564" y="3531492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67E80C-81E9-CAC8-8F53-571A5347BE89}"/>
              </a:ext>
            </a:extLst>
          </p:cNvPr>
          <p:cNvSpPr txBox="1"/>
          <p:nvPr/>
        </p:nvSpPr>
        <p:spPr>
          <a:xfrm>
            <a:off x="4632329" y="3250792"/>
            <a:ext cx="2440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I can not interpret your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C5481-BBFB-5341-9299-3AE889F33E23}"/>
              </a:ext>
            </a:extLst>
          </p:cNvPr>
          <p:cNvSpPr txBox="1"/>
          <p:nvPr/>
        </p:nvSpPr>
        <p:spPr>
          <a:xfrm>
            <a:off x="7534542" y="2812809"/>
            <a:ext cx="1374094" cy="101566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  “ID”:”A”,</a:t>
            </a:r>
            <a:b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</a:br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  “URI”: “U”,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   “idem”: “False”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918FC0-E492-CA6E-EA2B-8E6C0CBDCD86}"/>
              </a:ext>
            </a:extLst>
          </p:cNvPr>
          <p:cNvCxnSpPr>
            <a:cxnSpLocks/>
          </p:cNvCxnSpPr>
          <p:nvPr/>
        </p:nvCxnSpPr>
        <p:spPr bwMode="auto">
          <a:xfrm flipH="1">
            <a:off x="4764242" y="4172859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48E075-46E1-EC4A-3047-0C5656B62FF3}"/>
              </a:ext>
            </a:extLst>
          </p:cNvPr>
          <p:cNvSpPr txBox="1"/>
          <p:nvPr/>
        </p:nvSpPr>
        <p:spPr>
          <a:xfrm>
            <a:off x="4286189" y="3891932"/>
            <a:ext cx="396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You are A with URI U and do not support idempotency.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CF972C-38BF-193C-DB30-5BFBD053BA4A}"/>
              </a:ext>
            </a:extLst>
          </p:cNvPr>
          <p:cNvCxnSpPr>
            <a:cxnSpLocks/>
          </p:cNvCxnSpPr>
          <p:nvPr/>
        </p:nvCxnSpPr>
        <p:spPr bwMode="auto">
          <a:xfrm>
            <a:off x="4817057" y="4631046"/>
            <a:ext cx="232235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52DE25-6899-9092-36A3-99D3643FD82B}"/>
              </a:ext>
            </a:extLst>
          </p:cNvPr>
          <p:cNvSpPr txBox="1"/>
          <p:nvPr/>
        </p:nvSpPr>
        <p:spPr>
          <a:xfrm>
            <a:off x="5126741" y="4347795"/>
            <a:ext cx="1218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That is correct.</a:t>
            </a:r>
          </a:p>
        </p:txBody>
      </p:sp>
    </p:spTree>
    <p:extLst>
      <p:ext uri="{BB962C8B-B14F-4D97-AF65-F5344CB8AC3E}">
        <p14:creationId xmlns:p14="http://schemas.microsoft.com/office/powerpoint/2010/main" val="11457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7" grpId="0"/>
      <p:bldP spid="19" grpId="0"/>
      <p:bldP spid="20" grpId="0" animBg="1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C37EB-497E-FC86-357F-AA0AC1E89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976C-7927-4A93-983B-A0D21556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832089" cy="804672"/>
          </a:xfrm>
        </p:spPr>
        <p:txBody>
          <a:bodyPr/>
          <a:lstStyle/>
          <a:p>
            <a:r>
              <a:rPr lang="en-US" dirty="0"/>
              <a:t>Use Case I: Chat Interaction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DD7BE-B23F-C315-840E-295A77A5C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120" y="1274571"/>
            <a:ext cx="2241636" cy="864329"/>
          </a:xfrm>
          <a:noFill/>
        </p:spPr>
        <p:txBody>
          <a:bodyPr/>
          <a:lstStyle/>
          <a:p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{</a:t>
            </a:r>
            <a:b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</a:t>
            </a:r>
            <a:r>
              <a:rPr lang="en-US" sz="1100" dirty="0" err="1">
                <a:solidFill>
                  <a:schemeClr val="accent2"/>
                </a:solidFill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format</a:t>
            </a:r>
            <a:r>
              <a:rPr lang="en-US" sz="11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":"text</a:t>
            </a: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",</a:t>
            </a:r>
            <a:b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</a:t>
            </a:r>
            <a:r>
              <a:rPr lang="en-US" sz="1100" dirty="0" err="1">
                <a:solidFill>
                  <a:schemeClr val="accent2"/>
                </a:solidFill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subformat</a:t>
            </a: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":"</a:t>
            </a:r>
            <a:r>
              <a:rPr lang="en-US" sz="11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english</a:t>
            </a: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",</a:t>
            </a:r>
            <a:b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</a:t>
            </a:r>
            <a:r>
              <a:rPr lang="en-US" sz="1100" dirty="0" err="1">
                <a:solidFill>
                  <a:schemeClr val="accent2"/>
                </a:solidFill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content</a:t>
            </a:r>
            <a:r>
              <a:rPr lang="en-US" sz="11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":"What</a:t>
            </a: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 is </a:t>
            </a:r>
            <a:r>
              <a:rPr lang="en-US" sz="11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Ecma</a:t>
            </a: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?”</a:t>
            </a:r>
            <a:b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08354-4C90-BFC0-15C1-C287DB071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959BB-6960-BF5D-A52F-A81462AD65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89856" y="1398197"/>
            <a:ext cx="3235910" cy="22434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AB33BD-7C16-B2B1-EA19-4AC90EBBD560}"/>
              </a:ext>
            </a:extLst>
          </p:cNvPr>
          <p:cNvSpPr txBox="1">
            <a:spLocks/>
          </p:cNvSpPr>
          <p:nvPr/>
        </p:nvSpPr>
        <p:spPr>
          <a:xfrm>
            <a:off x="640120" y="2811861"/>
            <a:ext cx="3886150" cy="139437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  <a:b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11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11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11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11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english</a:t>
            </a: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1100" dirty="0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11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 International (</a:t>
            </a:r>
            <a:r>
              <a:rPr lang="en-US" sz="11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) is an independent, non-profit, global standards organization. It develops and publishes international standards for information technology, including specifications for programming languages, data formats, and software licensing.”</a:t>
            </a:r>
            <a:b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1100" dirty="0">
                <a:latin typeface="IBM Plex Sans" panose="020B0503050203000203" pitchFamily="34" charset="0"/>
                <a:cs typeface="Arial Narrow" panose="020B0604020202020204" pitchFamily="34" charset="0"/>
              </a:rPr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5B55D76-EA8B-50B6-97A3-66CD1049646F}"/>
              </a:ext>
            </a:extLst>
          </p:cNvPr>
          <p:cNvSpPr txBox="1">
            <a:spLocks/>
          </p:cNvSpPr>
          <p:nvPr/>
        </p:nvSpPr>
        <p:spPr>
          <a:xfrm>
            <a:off x="177848" y="834813"/>
            <a:ext cx="4810694" cy="365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en-US" kern="0" dirty="0"/>
              <a:t>Chat client enquiring about the </a:t>
            </a:r>
            <a:r>
              <a:rPr lang="en-US" kern="0" dirty="0" err="1"/>
              <a:t>Ecma</a:t>
            </a:r>
            <a:r>
              <a:rPr lang="en-US" kern="0" dirty="0"/>
              <a:t> organization.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A073A4-A103-24CF-0603-CFA1D4E41B81}"/>
              </a:ext>
            </a:extLst>
          </p:cNvPr>
          <p:cNvSpPr txBox="1">
            <a:spLocks/>
          </p:cNvSpPr>
          <p:nvPr/>
        </p:nvSpPr>
        <p:spPr>
          <a:xfrm>
            <a:off x="177848" y="2446101"/>
            <a:ext cx="4810694" cy="365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Response from the chat Server.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E247CE-402D-FCDB-4D22-75CB3CB68E35}"/>
              </a:ext>
            </a:extLst>
          </p:cNvPr>
          <p:cNvSpPr txBox="1"/>
          <p:nvPr/>
        </p:nvSpPr>
        <p:spPr>
          <a:xfrm>
            <a:off x="1835833" y="4587127"/>
            <a:ext cx="54723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https://github.com/nlip-project/ecma_draft/blob/main/tc56-2025-018.pdf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906E-F7CB-57A6-68BF-1771A705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8987A9-60EE-8C4D-4ADD-7050D5F3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417610"/>
            <a:ext cx="3812187" cy="13621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47143-0A85-47EA-1B92-C7F78BD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832089" cy="804672"/>
          </a:xfrm>
        </p:spPr>
        <p:txBody>
          <a:bodyPr/>
          <a:lstStyle/>
          <a:p>
            <a:r>
              <a:rPr lang="en-US" dirty="0"/>
              <a:t>Use Case II: Federation among Various Agents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71DA6-1D99-260F-2BF1-3D5EE57CF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A0548C4-9261-FF4F-533E-EFECE38946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434" y="899504"/>
            <a:ext cx="1511558" cy="635851"/>
          </a:xfrm>
          <a:noFill/>
        </p:spPr>
        <p:txBody>
          <a:bodyPr/>
          <a:lstStyle/>
          <a:p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{</a:t>
            </a:r>
            <a:b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":"text</a:t>
            </a: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subformat</a:t>
            </a: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english</a:t>
            </a: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content</a:t>
            </a:r>
            <a:r>
              <a:rPr lang="en-US" sz="8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":"What</a:t>
            </a: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 is </a:t>
            </a:r>
            <a:r>
              <a:rPr lang="en-US" sz="800" dirty="0" err="1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?”</a:t>
            </a:r>
            <a:b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ea typeface="Arial Unicode MS" panose="020B0604020202020204" pitchFamily="34" charset="-128"/>
                <a:cs typeface="Arial Narrow" panose="020B0604020202020204" pitchFamily="34" charset="0"/>
              </a:rPr>
              <a:t>}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42E5F89-9F14-9613-60F9-94C734C1E09D}"/>
              </a:ext>
            </a:extLst>
          </p:cNvPr>
          <p:cNvSpPr txBox="1">
            <a:spLocks/>
          </p:cNvSpPr>
          <p:nvPr/>
        </p:nvSpPr>
        <p:spPr>
          <a:xfrm>
            <a:off x="733173" y="2044452"/>
            <a:ext cx="3061240" cy="734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english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 International (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) is an independent, non-profit, global standards organization.”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}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7AEA322E-0C24-A241-8162-449323A126D7}"/>
              </a:ext>
            </a:extLst>
          </p:cNvPr>
          <p:cNvSpPr txBox="1">
            <a:spLocks/>
          </p:cNvSpPr>
          <p:nvPr/>
        </p:nvSpPr>
        <p:spPr>
          <a:xfrm>
            <a:off x="177848" y="651926"/>
            <a:ext cx="4810694" cy="3657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000" dirty="0"/>
              <a:t>1. Client sends a NLIP message to the proxy server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FF01D8-F6D5-D9ED-3E01-E2A34B0755A1}"/>
              </a:ext>
            </a:extLst>
          </p:cNvPr>
          <p:cNvSpPr txBox="1"/>
          <p:nvPr/>
        </p:nvSpPr>
        <p:spPr>
          <a:xfrm>
            <a:off x="104017" y="1775439"/>
            <a:ext cx="40819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Same message is sent out to three agents by the proxy server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D60ED5-D6F6-AAE9-6058-7589AC06ADE3}"/>
              </a:ext>
            </a:extLst>
          </p:cNvPr>
          <p:cNvSpPr txBox="1">
            <a:spLocks/>
          </p:cNvSpPr>
          <p:nvPr/>
        </p:nvSpPr>
        <p:spPr>
          <a:xfrm>
            <a:off x="733173" y="3033762"/>
            <a:ext cx="3061240" cy="734963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english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":"ECMA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 (European Computer Manufacturers Association) International is a non-profit organization.”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}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ED77F81E-E591-D91F-1B93-9D70B6FAFC8D}"/>
              </a:ext>
            </a:extLst>
          </p:cNvPr>
          <p:cNvSpPr txBox="1">
            <a:spLocks/>
          </p:cNvSpPr>
          <p:nvPr/>
        </p:nvSpPr>
        <p:spPr>
          <a:xfrm>
            <a:off x="689435" y="4026740"/>
            <a:ext cx="3111751" cy="734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.AppleSystemUIFont" charset="-120"/>
              <a:buChar char="–"/>
              <a:tabLst/>
              <a:defRPr sz="14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tx1"/>
              </a:buClr>
              <a:buFont typeface=".AppleSystemUIFont" charset="-120"/>
              <a:buChar char="»"/>
              <a:tabLst/>
              <a:defRPr sz="1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158372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6pPr>
            <a:lvl7pPr marL="1946291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7pPr>
            <a:lvl8pPr marL="230886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8pPr>
            <a:lvl9pPr marL="2671430" indent="-12967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269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english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":"ECMA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, or European Computer Manufacturers Association, is an organization.”</a:t>
            </a:r>
            <a:b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</a:b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492767-080C-8094-6BDA-DD86E1F16D69}"/>
              </a:ext>
            </a:extLst>
          </p:cNvPr>
          <p:cNvSpPr txBox="1"/>
          <p:nvPr/>
        </p:nvSpPr>
        <p:spPr>
          <a:xfrm>
            <a:off x="104018" y="237195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Agent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799932-E2AE-580C-2576-552EEAD70B23}"/>
              </a:ext>
            </a:extLst>
          </p:cNvPr>
          <p:cNvSpPr txBox="1"/>
          <p:nvPr/>
        </p:nvSpPr>
        <p:spPr>
          <a:xfrm>
            <a:off x="104017" y="3318877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Agent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133CA9-CF13-2087-B8C4-ACC80961D431}"/>
              </a:ext>
            </a:extLst>
          </p:cNvPr>
          <p:cNvSpPr txBox="1"/>
          <p:nvPr/>
        </p:nvSpPr>
        <p:spPr>
          <a:xfrm>
            <a:off x="104017" y="4371384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Agent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DF8F18-D390-5EC8-B50D-85EAD07279FF}"/>
              </a:ext>
            </a:extLst>
          </p:cNvPr>
          <p:cNvSpPr txBox="1"/>
          <p:nvPr/>
        </p:nvSpPr>
        <p:spPr>
          <a:xfrm>
            <a:off x="4185919" y="2131848"/>
            <a:ext cx="49689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messagetype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":"Request",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english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solidFill>
                  <a:srgbClr val="00B050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Please</a:t>
            </a:r>
            <a:r>
              <a:rPr lang="en-US" sz="800" dirty="0">
                <a:solidFill>
                  <a:srgbClr val="00B050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 combine the requests in the </a:t>
            </a:r>
            <a:r>
              <a:rPr lang="en-US" sz="800" dirty="0" err="1">
                <a:solidFill>
                  <a:srgbClr val="00B050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submessages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”,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rgbClr val="00B050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submessages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":[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":"English",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”: “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 International (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) is an independent, non-profit, global standards organization.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},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{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":"English",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 (European Computer Manufacturers Association) is a non-profit organization.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”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},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{"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format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":"text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subformat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":"English",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</a:t>
            </a:r>
            <a:r>
              <a:rPr lang="en-US" sz="800" dirty="0" err="1">
                <a:solidFill>
                  <a:schemeClr val="accent2"/>
                </a:solidFill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content</a:t>
            </a:r>
            <a:r>
              <a:rPr lang="en-US" sz="800" dirty="0" err="1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":"</a:t>
            </a:r>
            <a:r>
              <a:rPr lang="en-US" sz="800" dirty="0" err="1">
                <a:latin typeface="IBM Plex Sans" panose="020B0503050203000203" pitchFamily="34" charset="0"/>
                <a:cs typeface="Arial Narrow" panose="020B0604020202020204" pitchFamily="34" charset="0"/>
              </a:rPr>
              <a:t>ECMA</a:t>
            </a:r>
            <a:r>
              <a:rPr lang="en-US" sz="800" dirty="0">
                <a:latin typeface="IBM Plex Sans" panose="020B0503050203000203" pitchFamily="34" charset="0"/>
                <a:cs typeface="Arial Narrow" panose="020B0604020202020204" pitchFamily="34" charset="0"/>
              </a:rPr>
              <a:t>, or European Computer Manufacturers Association, is an organization.</a:t>
            </a: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”</a:t>
            </a:r>
          </a:p>
          <a:p>
            <a:pPr>
              <a:buNone/>
            </a:pPr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}</a:t>
            </a:r>
          </a:p>
          <a:p>
            <a:r>
              <a:rPr lang="en-US" sz="800" dirty="0">
                <a:effectLst/>
                <a:latin typeface="IBM Plex Sans" panose="020B0503050203000203" pitchFamily="34" charset="0"/>
                <a:cs typeface="Arial Narrow" panose="020B0604020202020204" pitchFamily="34" charset="0"/>
              </a:rPr>
              <a:t>]}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ABACF2-366D-553E-E53D-2C58589C4F9C}"/>
              </a:ext>
            </a:extLst>
          </p:cNvPr>
          <p:cNvSpPr txBox="1"/>
          <p:nvPr/>
        </p:nvSpPr>
        <p:spPr>
          <a:xfrm>
            <a:off x="4130229" y="1779789"/>
            <a:ext cx="4785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Proxy server combines the responses from all the agents. It may send a request to an integrator agent using a NLIP messages with multiple </a:t>
            </a:r>
            <a:r>
              <a:rPr lang="en-US" sz="100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submessages</a:t>
            </a:r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17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4662-1E41-581A-7386-3AD953C08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087B-824A-3192-87E1-3D7BE9D1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832089" cy="804672"/>
          </a:xfrm>
        </p:spPr>
        <p:txBody>
          <a:bodyPr/>
          <a:lstStyle/>
          <a:p>
            <a:r>
              <a:rPr lang="en-US" dirty="0"/>
              <a:t>Use Case III: Integrating with Agent Development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9C42F-E4EA-39EF-425B-027CD282A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666" y="1124374"/>
            <a:ext cx="4810694" cy="1177038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Works with popular </a:t>
            </a:r>
            <a:r>
              <a:rPr lang="en-US" dirty="0">
                <a:solidFill>
                  <a:schemeClr val="accent2"/>
                </a:solidFill>
              </a:rPr>
              <a:t>Agentic AI frameworks</a:t>
            </a:r>
            <a:r>
              <a:rPr lang="en-US" dirty="0"/>
              <a:t> like</a:t>
            </a:r>
            <a:br>
              <a:rPr lang="en-US" dirty="0"/>
            </a:br>
            <a:r>
              <a:rPr lang="en-US" dirty="0" err="1"/>
              <a:t>Langchain</a:t>
            </a:r>
            <a:r>
              <a:rPr lang="en-US" dirty="0"/>
              <a:t> and </a:t>
            </a:r>
            <a:r>
              <a:rPr lang="en-US" dirty="0" err="1"/>
              <a:t>LlamaIndex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Supports tool calling</a:t>
            </a:r>
            <a:r>
              <a:rPr lang="en-US" dirty="0"/>
              <a:t> through standard protocols.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dirty="0">
                <a:solidFill>
                  <a:schemeClr val="accent2"/>
                </a:solidFill>
              </a:rPr>
              <a:t>agent-to-agent communication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CF0D3-06B8-5718-BAC7-E6CC8119B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01C8B-E481-CFC6-C924-5C130C4A8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14" y="806027"/>
            <a:ext cx="4445168" cy="372533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E4D5DFB-DADE-8D44-863A-9F5B3C8E3792}"/>
              </a:ext>
            </a:extLst>
          </p:cNvPr>
          <p:cNvSpPr txBox="1"/>
          <p:nvPr/>
        </p:nvSpPr>
        <p:spPr>
          <a:xfrm>
            <a:off x="248647" y="2980170"/>
            <a:ext cx="4504267" cy="1900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Weather chatbot</a:t>
            </a:r>
          </a:p>
          <a:p>
            <a:pPr marL="171450" indent="-1714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 agent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receives a </a:t>
            </a:r>
            <a:r>
              <a: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query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and delegates tasks to a worker agent, which accesses an external weather API.</a:t>
            </a:r>
          </a:p>
          <a:p>
            <a:pPr marL="171450" indent="-1714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 agents use</a:t>
            </a:r>
            <a:r>
              <a: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NLIP messages for their interactions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>
              <a:lnSpc>
                <a:spcPct val="2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Coordinator </a:t>
            </a:r>
            <a:r>
              <a:rPr lang="en-US" sz="105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responses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from the worker and returns a synthesized answer to the user.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0F385-A175-489E-3FEF-3EDE100309A3}"/>
              </a:ext>
            </a:extLst>
          </p:cNvPr>
          <p:cNvSpPr txBox="1"/>
          <p:nvPr/>
        </p:nvSpPr>
        <p:spPr>
          <a:xfrm>
            <a:off x="6323577" y="2749338"/>
            <a:ext cx="1129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Coordinator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B78EC-D04E-2B1C-3972-7A628CFBE197}"/>
              </a:ext>
            </a:extLst>
          </p:cNvPr>
          <p:cNvSpPr txBox="1"/>
          <p:nvPr/>
        </p:nvSpPr>
        <p:spPr>
          <a:xfrm>
            <a:off x="6430460" y="4308983"/>
            <a:ext cx="9154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Worker 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23F777-97BC-E3B9-2429-0CAB1699B276}"/>
              </a:ext>
            </a:extLst>
          </p:cNvPr>
          <p:cNvSpPr txBox="1"/>
          <p:nvPr/>
        </p:nvSpPr>
        <p:spPr>
          <a:xfrm>
            <a:off x="8262327" y="3999011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192958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BCC11-E820-29DF-18A4-9B5D4B597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0B7-A723-3ED5-4464-D16A07EE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159076" cy="402336"/>
          </a:xfrm>
        </p:spPr>
        <p:txBody>
          <a:bodyPr/>
          <a:lstStyle/>
          <a:p>
            <a:r>
              <a:rPr lang="en-US" dirty="0"/>
              <a:t>Use Case IV: Speech-to-Text for Customer Support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E08F8-4C60-E1B2-7635-5B02DEC9A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6D97CA-43B8-1476-1AEC-CE0A8237BCAB}"/>
              </a:ext>
            </a:extLst>
          </p:cNvPr>
          <p:cNvSpPr txBox="1">
            <a:spLocks/>
          </p:cNvSpPr>
          <p:nvPr/>
        </p:nvSpPr>
        <p:spPr>
          <a:xfrm>
            <a:off x="210311" y="1258269"/>
            <a:ext cx="4944196" cy="3172036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Input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Audio is captured and sent via WebSocket as Base64-encoded data or as binary audio data using the NLIP message format.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Speech Processing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Speech-to-Text agent uses NVIDIA ASR model and forwards the text using NLIP protocol.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Channel Selection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The Channel Recommender agent analyzes the query and identifies the most relevant Reddit channels to search.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Search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Search Agent calls the Reddit APIs, pulls the most recent and relevant posts from each recommended channel, and caches results in Redis for real-time updates.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 Integration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We use MCP (Model Context Protocol) to connect with Reddit's APIs, ensuring we get fresh, relevant content back to the user.</a:t>
            </a:r>
          </a:p>
        </p:txBody>
      </p:sp>
      <p:pic>
        <p:nvPicPr>
          <p:cNvPr id="34" name="Picture 33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1354974-21F8-C04A-5C52-F8474D1B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507" y="1112451"/>
            <a:ext cx="3869442" cy="3095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9E63E1-DB26-DE62-6B9A-5E374ACA9A42}"/>
              </a:ext>
            </a:extLst>
          </p:cNvPr>
          <p:cNvSpPr txBox="1"/>
          <p:nvPr/>
        </p:nvSpPr>
        <p:spPr>
          <a:xfrm>
            <a:off x="128821" y="735762"/>
            <a:ext cx="53372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Customers get contextually relevant Reddit content just by speaking their question.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50CC6-F59D-3FA4-8828-56DD19EBFC84}"/>
              </a:ext>
            </a:extLst>
          </p:cNvPr>
          <p:cNvSpPr txBox="1"/>
          <p:nvPr/>
        </p:nvSpPr>
        <p:spPr>
          <a:xfrm>
            <a:off x="128821" y="4352680"/>
            <a:ext cx="584260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The entire flow uses NLIP messaging over HTTP, with Redis handling pub-sub for live updates.</a:t>
            </a:r>
          </a:p>
        </p:txBody>
      </p:sp>
    </p:spTree>
    <p:extLst>
      <p:ext uri="{BB962C8B-B14F-4D97-AF65-F5344CB8AC3E}">
        <p14:creationId xmlns:p14="http://schemas.microsoft.com/office/powerpoint/2010/main" val="3306508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51F0E-3D7F-564E-CAE8-B14A5A32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C198-3CF5-BDDF-5CF1-4F5FBF0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Key Takeaways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570D9-5509-7072-AD72-EEF038AF4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47DC69-E2E1-1C1C-B771-DF6DC9D53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36587"/>
              </p:ext>
            </p:extLst>
          </p:nvPr>
        </p:nvGraphicFramePr>
        <p:xfrm>
          <a:off x="210313" y="927947"/>
          <a:ext cx="8705020" cy="3570169"/>
        </p:xfrm>
        <a:graphic>
          <a:graphicData uri="http://schemas.openxmlformats.org/drawingml/2006/table">
            <a:tbl>
              <a:tblPr/>
              <a:tblGrid>
                <a:gridCol w="2683158">
                  <a:extLst>
                    <a:ext uri="{9D8B030D-6E8A-4147-A177-3AD203B41FA5}">
                      <a16:colId xmlns:a16="http://schemas.microsoft.com/office/drawing/2014/main" val="1812051987"/>
                    </a:ext>
                  </a:extLst>
                </a:gridCol>
                <a:gridCol w="6021862">
                  <a:extLst>
                    <a:ext uri="{9D8B030D-6E8A-4147-A177-3AD203B41FA5}">
                      <a16:colId xmlns:a16="http://schemas.microsoft.com/office/drawing/2014/main" val="3378256046"/>
                    </a:ext>
                  </a:extLst>
                </a:gridCol>
              </a:tblGrid>
              <a:tr h="190709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288310"/>
                  </a:ext>
                </a:extLst>
              </a:tr>
              <a:tr h="579142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Structure-Agnostic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NLIP is not tied to any predefined schema, allowing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flexibility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across diverse data formats.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990162"/>
                  </a:ext>
                </a:extLst>
              </a:tr>
              <a:tr h="71016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Natural Language-Centric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for expressing and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interpreting intent in natural language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ideal for LLM-driven interactions.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025788"/>
                  </a:ext>
                </a:extLst>
              </a:tr>
              <a:tr h="71016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Envelope Protocol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Acts as a wrapper that can carry other protocol-specific messages,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enabling cross-protocol communication.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285236"/>
                  </a:ext>
                </a:extLst>
              </a:tr>
              <a:tr h="579142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Built for Generative AI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use of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LLMs to translate or mediate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between different agent message formats.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128256"/>
                  </a:ext>
                </a:extLst>
              </a:tr>
              <a:tr h="71016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Principles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concise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</a:t>
                      </a:r>
                      <a:r>
                        <a:rPr lang="en-US" sz="1400" b="0" i="0" dirty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standardized</a:t>
                      </a:r>
                      <a:r>
                        <a:rPr lang="en-US" sz="14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— aiming to be a common protocol across agent ecosystems.</a:t>
                      </a:r>
                    </a:p>
                  </a:txBody>
                  <a:tcPr marL="68036" marR="68036" marT="34018" marB="340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3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27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55CAE-4FDB-E3CE-A856-8370C2EC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8751-0E5B-EA83-4A05-A45052A9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CD1FA-FBD9-EE99-3BCF-5AEC9817E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9042" y="917840"/>
            <a:ext cx="2743200" cy="3752350"/>
          </a:xfrm>
        </p:spPr>
        <p:txBody>
          <a:bodyPr/>
          <a:lstStyle/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IBM</a:t>
            </a:r>
          </a:p>
          <a:p>
            <a:pPr lvl="2"/>
            <a:r>
              <a:rPr lang="en-US" sz="1200" dirty="0"/>
              <a:t>Dinesh Verma</a:t>
            </a:r>
          </a:p>
          <a:p>
            <a:pPr lvl="2"/>
            <a:r>
              <a:rPr lang="en-US" sz="1200" dirty="0"/>
              <a:t>Jonathan Lenchner </a:t>
            </a:r>
          </a:p>
          <a:p>
            <a:pPr lvl="2"/>
            <a:r>
              <a:rPr lang="en-US" sz="1200" dirty="0"/>
              <a:t>Abhay Ratnaparkhi</a:t>
            </a:r>
            <a:endParaRPr lang="en-US" sz="1200" b="1" dirty="0"/>
          </a:p>
          <a:p>
            <a:pPr lvl="2"/>
            <a:r>
              <a:rPr lang="en-US" sz="1200" dirty="0"/>
              <a:t>Ranjan Sinha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RedHat</a:t>
            </a:r>
            <a:r>
              <a:rPr lang="en-US" sz="1200" dirty="0"/>
              <a:t> </a:t>
            </a:r>
          </a:p>
          <a:p>
            <a:pPr lvl="2"/>
            <a:r>
              <a:rPr lang="en-US" sz="1200" dirty="0"/>
              <a:t>Eric Erlandson </a:t>
            </a:r>
          </a:p>
          <a:p>
            <a:pPr lvl="2"/>
            <a:r>
              <a:rPr lang="en-US" sz="1200" dirty="0"/>
              <a:t>Sanjay </a:t>
            </a:r>
            <a:r>
              <a:rPr lang="en-US" sz="1200" dirty="0" err="1"/>
              <a:t>Aiyagari</a:t>
            </a:r>
            <a:r>
              <a:rPr lang="en-US" sz="1200" dirty="0"/>
              <a:t>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Cisco</a:t>
            </a:r>
          </a:p>
          <a:p>
            <a:pPr lvl="2"/>
            <a:r>
              <a:rPr lang="en-US" sz="1200" dirty="0"/>
              <a:t>Ashish Kundu 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Hitachi </a:t>
            </a:r>
          </a:p>
          <a:p>
            <a:pPr lvl="2"/>
            <a:r>
              <a:rPr lang="en-US" sz="1200" dirty="0"/>
              <a:t>Yohei Kawaguchi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6D994-C094-A66F-53F1-0EEFEE341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75587" y="917840"/>
            <a:ext cx="2743200" cy="3252216"/>
          </a:xfrm>
        </p:spPr>
        <p:txBody>
          <a:bodyPr/>
          <a:lstStyle/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ServiceNow</a:t>
            </a:r>
          </a:p>
          <a:p>
            <a:pPr lvl="2"/>
            <a:r>
              <a:rPr lang="en-US" sz="1200" dirty="0"/>
              <a:t>Sean Hughes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SRI International </a:t>
            </a:r>
          </a:p>
          <a:p>
            <a:pPr lvl="2"/>
            <a:r>
              <a:rPr lang="en-US" sz="1200" dirty="0"/>
              <a:t>Yan-Ming </a:t>
            </a:r>
            <a:r>
              <a:rPr lang="en-US" sz="1200" dirty="0" err="1"/>
              <a:t>Chiou</a:t>
            </a:r>
            <a:r>
              <a:rPr lang="en-US" sz="1200" dirty="0"/>
              <a:t>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Independents</a:t>
            </a:r>
          </a:p>
          <a:p>
            <a:pPr lvl="2"/>
            <a:r>
              <a:rPr lang="en-US" sz="1200" dirty="0"/>
              <a:t>Raj </a:t>
            </a:r>
            <a:r>
              <a:rPr lang="en-US" sz="1200" dirty="0" err="1"/>
              <a:t>Doodhiawala</a:t>
            </a:r>
            <a:endParaRPr lang="en-US" sz="1200" dirty="0"/>
          </a:p>
          <a:p>
            <a:pPr lvl="2"/>
            <a:r>
              <a:rPr lang="en-US" sz="1200" dirty="0"/>
              <a:t>Tom </a:t>
            </a:r>
            <a:r>
              <a:rPr lang="en-US" sz="1200" dirty="0" err="1"/>
              <a:t>Sheffler</a:t>
            </a:r>
            <a:endParaRPr lang="en-US" sz="1200" dirty="0"/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University at Buffalo </a:t>
            </a:r>
          </a:p>
          <a:p>
            <a:pPr lvl="2"/>
            <a:r>
              <a:rPr lang="en-US" sz="1200" dirty="0" err="1"/>
              <a:t>Jinjun</a:t>
            </a:r>
            <a:r>
              <a:rPr lang="en-US" sz="1200" dirty="0"/>
              <a:t> Xiong </a:t>
            </a:r>
            <a:endParaRPr lang="en-US" sz="1200" dirty="0">
              <a:solidFill>
                <a:schemeClr val="accent2"/>
              </a:solidFill>
            </a:endParaRP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University of Delaware </a:t>
            </a:r>
          </a:p>
          <a:p>
            <a:pPr lvl="2"/>
            <a:r>
              <a:rPr lang="en-US" sz="1200" dirty="0"/>
              <a:t>Chien-Chung Shen</a:t>
            </a:r>
          </a:p>
          <a:p>
            <a:pPr lvl="2"/>
            <a:r>
              <a:rPr lang="en-US" sz="1200" dirty="0"/>
              <a:t>Mathews Mauriello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5E63-C295-1C30-B1FB-D1736FC539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32" y="917840"/>
            <a:ext cx="2743200" cy="3664351"/>
          </a:xfrm>
        </p:spPr>
        <p:txBody>
          <a:bodyPr/>
          <a:lstStyle/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University of Michigan </a:t>
            </a:r>
          </a:p>
          <a:p>
            <a:pPr lvl="2"/>
            <a:r>
              <a:rPr lang="en-US" sz="1200" dirty="0" err="1"/>
              <a:t>Sugih</a:t>
            </a:r>
            <a:r>
              <a:rPr lang="en-US" sz="1200" dirty="0"/>
              <a:t> </a:t>
            </a:r>
            <a:r>
              <a:rPr lang="en-US" sz="1200" dirty="0" err="1"/>
              <a:t>Jamin</a:t>
            </a:r>
            <a:r>
              <a:rPr lang="en-US" sz="1200" dirty="0"/>
              <a:t>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Purdue University </a:t>
            </a:r>
          </a:p>
          <a:p>
            <a:pPr lvl="2"/>
            <a:r>
              <a:rPr lang="en-US" sz="1200" dirty="0"/>
              <a:t>Elisa Bertino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Indiana University / University of Illinois Urbana-Champaign</a:t>
            </a:r>
          </a:p>
          <a:p>
            <a:pPr lvl="2"/>
            <a:r>
              <a:rPr lang="en-US" sz="1200" dirty="0"/>
              <a:t>Luyi Xing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Fordham University </a:t>
            </a:r>
          </a:p>
          <a:p>
            <a:pPr lvl="2"/>
            <a:r>
              <a:rPr lang="en-US" sz="1200" dirty="0"/>
              <a:t>Mahomed </a:t>
            </a:r>
            <a:r>
              <a:rPr lang="en-US" sz="1200" dirty="0" err="1"/>
              <a:t>Rahouti</a:t>
            </a:r>
            <a:r>
              <a:rPr lang="en-US" sz="1200" dirty="0"/>
              <a:t> </a:t>
            </a:r>
          </a:p>
          <a:p>
            <a:pPr marL="0" lvl="1" indent="0">
              <a:buNone/>
            </a:pPr>
            <a:r>
              <a:rPr lang="en-US" sz="1200" dirty="0">
                <a:solidFill>
                  <a:schemeClr val="accent2"/>
                </a:solidFill>
              </a:rPr>
              <a:t>Pennsylvania State University </a:t>
            </a:r>
          </a:p>
          <a:p>
            <a:pPr lvl="2"/>
            <a:r>
              <a:rPr lang="en-US" sz="1200" dirty="0" err="1"/>
              <a:t>Winpeng</a:t>
            </a:r>
            <a:r>
              <a:rPr lang="en-US" sz="1200" dirty="0"/>
              <a:t> Yin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5AF20-86C7-E094-C983-889C1817E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27FB6-3A94-EDE7-9FA1-0BF04351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C77D-E0BE-19E2-B846-E1586D25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C0BB-D519-D586-687F-4DDF36A362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1048511"/>
            <a:ext cx="8723376" cy="274320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Meiryo UI" panose="020B0604030504040204" pitchFamily="50" charset="-128"/>
              </a:rPr>
              <a:t>NLIP is being defined and standardized under </a:t>
            </a:r>
            <a:r>
              <a:rPr lang="en-US" sz="1600" dirty="0">
                <a:solidFill>
                  <a:schemeClr val="accent2"/>
                </a:solidFill>
                <a:ea typeface="Meiryo UI" panose="020B0604030504040204" pitchFamily="50" charset="-128"/>
                <a:hlinkClick r:id="rId3"/>
              </a:rPr>
              <a:t>ECMA TC-56</a:t>
            </a:r>
            <a:r>
              <a:rPr lang="en-US" sz="1600" dirty="0">
                <a:ea typeface="Meiryo UI" panose="020B0604030504040204" pitchFamily="50" charset="-128"/>
              </a:rPr>
              <a:t>.</a:t>
            </a:r>
            <a:br>
              <a:rPr lang="en-US" sz="1600" dirty="0">
                <a:solidFill>
                  <a:schemeClr val="accent2"/>
                </a:solidFill>
                <a:ea typeface="Meiryo UI" panose="020B0604030504040204" pitchFamily="50" charset="-128"/>
              </a:rPr>
            </a:br>
            <a:endParaRPr lang="en-US" sz="1600" dirty="0">
              <a:solidFill>
                <a:schemeClr val="accent2"/>
              </a:solidFill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Draft specifications and initial implementations are available at: </a:t>
            </a:r>
            <a:r>
              <a:rPr lang="en-US" sz="1600" u="sng" dirty="0">
                <a:hlinkClick r:id="rId4"/>
              </a:rPr>
              <a:t>https://github.com/nlip-project</a:t>
            </a:r>
            <a:r>
              <a:rPr lang="en-US" sz="1600" dirty="0"/>
              <a:t>.</a:t>
            </a:r>
            <a:br>
              <a:rPr lang="en-US" sz="1600" u="sng" dirty="0"/>
            </a:br>
            <a:endParaRPr lang="en-US" sz="1600" u="sng" dirty="0">
              <a:solidFill>
                <a:schemeClr val="accent2"/>
              </a:solidFill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Meiryo UI" panose="020B0604030504040204" pitchFamily="50" charset="-128"/>
              </a:rPr>
              <a:t>Comments and feedback are being solicited for revisions at: </a:t>
            </a:r>
            <a:r>
              <a:rPr lang="en-US" sz="1600" dirty="0">
                <a:solidFill>
                  <a:schemeClr val="accent2"/>
                </a:solidFill>
                <a:ea typeface="Meiryo UI" panose="020B0604030504040204" pitchFamily="50" charset="-128"/>
                <a:hlinkClick r:id="rId5"/>
              </a:rPr>
              <a:t>https://nlip-project.org</a:t>
            </a:r>
            <a:r>
              <a:rPr lang="en-US" sz="1600" dirty="0">
                <a:ea typeface="Meiryo UI" panose="020B0604030504040204" pitchFamily="50" charset="-128"/>
              </a:rPr>
              <a:t>.</a:t>
            </a:r>
            <a:br>
              <a:rPr lang="en-US" sz="1600" dirty="0">
                <a:solidFill>
                  <a:schemeClr val="accent2"/>
                </a:solidFill>
                <a:ea typeface="Meiryo UI" panose="020B0604030504040204" pitchFamily="50" charset="-128"/>
              </a:rPr>
            </a:br>
            <a:endParaRPr lang="en-US" sz="1600" dirty="0">
              <a:solidFill>
                <a:schemeClr val="accent2"/>
              </a:solidFill>
              <a:ea typeface="Meiryo UI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ea typeface="Meiryo UI" panose="020B0604030504040204" pitchFamily="50" charset="-128"/>
              </a:rPr>
              <a:t>Formal standardization in the second half of 2025.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8A4A0-DE4B-24C6-51E2-D993BB1D0F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7077AC2-A5C4-AF28-C278-AD749F448798}"/>
              </a:ext>
            </a:extLst>
          </p:cNvPr>
          <p:cNvSpPr txBox="1"/>
          <p:nvPr/>
        </p:nvSpPr>
        <p:spPr>
          <a:xfrm>
            <a:off x="210312" y="4121950"/>
            <a:ext cx="8409432" cy="64633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800" dirty="0">
                <a:solidFill>
                  <a:srgbClr val="00B05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For more information or to get involved, please visit NLIP GitHub and contact us at </a:t>
            </a: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contact@nlip-project.org</a:t>
            </a:r>
            <a:r>
              <a:rPr lang="en-US" sz="1800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ja-JP" sz="1800" dirty="0">
              <a:solidFill>
                <a:schemeClr val="accent2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7" name="Picture 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CC6DA24-0D50-0F34-F554-5021BD9DD94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639" t="6779" r="7873" b="6670"/>
          <a:stretch>
            <a:fillRect/>
          </a:stretch>
        </p:blipFill>
        <p:spPr>
          <a:xfrm>
            <a:off x="7635174" y="235361"/>
            <a:ext cx="1280159" cy="12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6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5231-6848-D32A-5163-8BB44C4C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B8D7DD-BFC1-3969-D99E-A0500C4E48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268CA-E4D8-85A1-853B-D66B2958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76FF-B48A-44A5-A40E-D42A115A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7055793" cy="804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NLIP Security Guidelines and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504A8-CD4F-11A0-D813-E3189F875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1048510"/>
            <a:ext cx="8723376" cy="352348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Purpose:</a:t>
            </a:r>
            <a:r>
              <a:rPr lang="en-US" sz="1600" dirty="0"/>
              <a:t> Provide a pragmatic, auditable checklist for securing NLIP-based multi-agent systems.</a:t>
            </a:r>
            <a:endParaRPr lang="en-US" sz="1600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Scope:</a:t>
            </a:r>
            <a:r>
              <a:rPr lang="en-US" sz="1600" dirty="0"/>
              <a:t> Identity, transport, runtime </a:t>
            </a:r>
            <a:r>
              <a:rPr lang="en-US" sz="1600" dirty="0" err="1"/>
              <a:t>behaviour</a:t>
            </a:r>
            <a:r>
              <a:rPr lang="en-US" sz="1600" dirty="0"/>
              <a:t>, data storage, observability, governance, and incident response. Expanded to include regulatory-compliance mappings (e.g., EU AI Act), ethical considerations, and supply-chain enhancements based on 2025 best practices.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Limitations:</a:t>
            </a:r>
            <a:r>
              <a:rPr lang="en-US" sz="1600" dirty="0"/>
              <a:t> Excludes foundation-model internals, physical-</a:t>
            </a:r>
            <a:r>
              <a:rPr lang="en-US" sz="1600" dirty="0" err="1"/>
              <a:t>datacentre</a:t>
            </a:r>
            <a:r>
              <a:rPr lang="en-US" sz="1600" dirty="0"/>
              <a:t> safeguards, and national export controls.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1B14F-D73E-9816-9364-204E65806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2058C-DB12-684E-BFD4-7BC7CA9BD710}"/>
              </a:ext>
            </a:extLst>
          </p:cNvPr>
          <p:cNvSpPr txBox="1"/>
          <p:nvPr/>
        </p:nvSpPr>
        <p:spPr>
          <a:xfrm>
            <a:off x="2281428" y="4571999"/>
            <a:ext cx="468454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https://github.com/nlip-project/security_guidelines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62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5D47A-0C6E-6D1A-45E3-E0A77B009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3D9C-3548-468A-0E89-88E449F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Binary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FF3E1-A147-F1FF-8936-978DB3E042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0312" y="1048511"/>
            <a:ext cx="8723376" cy="3080358"/>
          </a:xfrm>
        </p:spPr>
        <p:txBody>
          <a:bodyPr/>
          <a:lstStyle/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</a:rPr>
              <a:t>Direct delivery</a:t>
            </a:r>
            <a:r>
              <a:rPr lang="en-US" sz="1600" dirty="0"/>
              <a:t> - For things like live audio, send the raw data straight through without any extra packaging. It's fast and efficient.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</a:rPr>
              <a:t>Standard packaging</a:t>
            </a:r>
            <a:r>
              <a:rPr lang="en-US" sz="1600" dirty="0"/>
              <a:t> - Wrap the file in a special format (Base64) with a shipping label that tells you what's inside - whether it's a video, image, or audio file.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olidFill>
                  <a:schemeClr val="accent2"/>
                </a:solidFill>
              </a:rPr>
              <a:t>Smart shipping</a:t>
            </a:r>
            <a:r>
              <a:rPr lang="en-US" sz="1600" dirty="0"/>
              <a:t> - Automatically choose the fastest delivery method for big files like videos. If that doesn't work, we fall back to the standard packaging method.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79A80-A608-F1D6-2509-25FB84798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01443-A7CD-854B-CCB4-B862FB4BBBE7}"/>
              </a:ext>
            </a:extLst>
          </p:cNvPr>
          <p:cNvSpPr txBox="1"/>
          <p:nvPr/>
        </p:nvSpPr>
        <p:spPr>
          <a:xfrm>
            <a:off x="1835833" y="4332722"/>
            <a:ext cx="547233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https://github.com/nlip-project/ecma_draft/blob/main/tc56-2025-018.pdf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51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E7EB8-3150-D952-EECD-1F81FA61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06EB-48A2-013D-D3B3-93C9C4C6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637036" cy="328919"/>
          </a:xfrm>
        </p:spPr>
        <p:txBody>
          <a:bodyPr/>
          <a:lstStyle/>
          <a:p>
            <a:r>
              <a:rPr lang="en-US" dirty="0">
                <a:ea typeface="Meiryo UI" panose="020B0604030504040204" pitchFamily="50" charset="-128"/>
              </a:rPr>
              <a:t>Current Set of NLIP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875C-A851-D0E5-99A9-D209F0AF63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24</a:t>
            </a:fld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611C92A-3662-E41B-B7B2-45A7BDA92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48552"/>
              </p:ext>
            </p:extLst>
          </p:nvPr>
        </p:nvGraphicFramePr>
        <p:xfrm>
          <a:off x="464414" y="909584"/>
          <a:ext cx="8215172" cy="3746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354">
                  <a:extLst>
                    <a:ext uri="{9D8B030D-6E8A-4147-A177-3AD203B41FA5}">
                      <a16:colId xmlns:a16="http://schemas.microsoft.com/office/drawing/2014/main" val="1375400623"/>
                    </a:ext>
                  </a:extLst>
                </a:gridCol>
                <a:gridCol w="3439867">
                  <a:extLst>
                    <a:ext uri="{9D8B030D-6E8A-4147-A177-3AD203B41FA5}">
                      <a16:colId xmlns:a16="http://schemas.microsoft.com/office/drawing/2014/main" val="2854265567"/>
                    </a:ext>
                  </a:extLst>
                </a:gridCol>
                <a:gridCol w="3422951">
                  <a:extLst>
                    <a:ext uri="{9D8B030D-6E8A-4147-A177-3AD203B41FA5}">
                      <a16:colId xmlns:a16="http://schemas.microsoft.com/office/drawing/2014/main" val="2356212742"/>
                    </a:ext>
                  </a:extLst>
                </a:gridCol>
              </a:tblGrid>
              <a:tr h="415694"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Subformat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89317"/>
                  </a:ext>
                </a:extLst>
              </a:tr>
              <a:tr h="546666"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Language of text </a:t>
                      </a:r>
                    </a:p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(e.g. English, French etc.)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a hint to the other side, can be used for model selection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557089"/>
                  </a:ext>
                </a:extLst>
              </a:tr>
              <a:tr h="768749"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token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opaque string – determined by token creator 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is an opaque string – used by end-point to share information such as correlators or authentication data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106429"/>
                  </a:ext>
                </a:extLst>
              </a:tr>
              <a:tr h="768749"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structured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JSON, URI, XML  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is structured format. </a:t>
                      </a:r>
                    </a:p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Allows backward compatibility for display of graphical GUI 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380725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Encoding – image, video, sensor etc.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Subformat</a:t>
                      </a: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content-type/encoding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376396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location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or GPS 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Coordinate if GPS, description if text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111737"/>
                  </a:ext>
                </a:extLst>
              </a:tr>
              <a:tr h="415694"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generic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 for future extensions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eiryo UI" panose="020B0604030504040204" pitchFamily="50" charset="-128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49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776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FDD31-7AD0-A2B7-7395-A2BFFFB3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F4A-ACDB-F057-AEF7-05261365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ED28-082F-2692-C46E-552F7E6B6B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804" y="763063"/>
            <a:ext cx="8119135" cy="1808687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600" dirty="0"/>
              <a:t>Several </a:t>
            </a:r>
            <a:r>
              <a:rPr lang="en-US" sz="1600" dirty="0">
                <a:solidFill>
                  <a:schemeClr val="accent2"/>
                </a:solidFill>
              </a:rPr>
              <a:t>application-level protocols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2"/>
                </a:solidFill>
              </a:rPr>
              <a:t>APIs</a:t>
            </a:r>
            <a:r>
              <a:rPr lang="en-US" sz="1600" dirty="0"/>
              <a:t> with rigid schemas in use.</a:t>
            </a:r>
          </a:p>
          <a:p>
            <a:pPr marL="285750" indent="-285750">
              <a:lnSpc>
                <a:spcPct val="20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accent2"/>
                </a:solidFill>
              </a:rPr>
              <a:t>Challenges</a:t>
            </a:r>
            <a:r>
              <a:rPr lang="en-US" sz="1600" kern="1200" dirty="0"/>
              <a:t> with </a:t>
            </a:r>
            <a:r>
              <a:rPr lang="en-US" sz="1600" kern="1200" dirty="0">
                <a:solidFill>
                  <a:schemeClr val="accent2"/>
                </a:solidFill>
              </a:rPr>
              <a:t>integration</a:t>
            </a:r>
            <a:r>
              <a:rPr lang="en-US" sz="1600" kern="1200" dirty="0"/>
              <a:t>, </a:t>
            </a:r>
            <a:r>
              <a:rPr lang="en-US" sz="1600" kern="1200" dirty="0">
                <a:solidFill>
                  <a:schemeClr val="accent2"/>
                </a:solidFill>
              </a:rPr>
              <a:t>interoperability</a:t>
            </a:r>
            <a:r>
              <a:rPr lang="en-US" sz="1600" kern="1200" dirty="0"/>
              <a:t>, and </a:t>
            </a:r>
            <a:r>
              <a:rPr lang="en-US" sz="1600" kern="1200" dirty="0">
                <a:solidFill>
                  <a:schemeClr val="accent2"/>
                </a:solidFill>
              </a:rPr>
              <a:t>version management</a:t>
            </a:r>
            <a:r>
              <a:rPr lang="en-US" sz="1600" kern="1200" dirty="0"/>
              <a:t>.</a:t>
            </a:r>
          </a:p>
          <a:p>
            <a:pPr>
              <a:lnSpc>
                <a:spcPct val="200000"/>
              </a:lnSpc>
              <a:buSzPct val="120000"/>
            </a:pPr>
            <a:r>
              <a:rPr lang="en-US" sz="1800" dirty="0">
                <a:solidFill>
                  <a:srgbClr val="00B050"/>
                </a:solidFill>
              </a:rPr>
              <a:t>Could we apply generative AI to design smarter, more adaptable protocols?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DAA1A-05C5-E666-C98B-89509AEE20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184875-060D-BAFE-E265-F6C37FB9902D}"/>
              </a:ext>
            </a:extLst>
          </p:cNvPr>
          <p:cNvGrpSpPr/>
          <p:nvPr/>
        </p:nvGrpSpPr>
        <p:grpSpPr>
          <a:xfrm>
            <a:off x="1195737" y="2528939"/>
            <a:ext cx="5890864" cy="2289116"/>
            <a:chOff x="1412817" y="2303415"/>
            <a:chExt cx="6199783" cy="2386003"/>
          </a:xfrm>
        </p:grpSpPr>
        <p:pic>
          <p:nvPicPr>
            <p:cNvPr id="6" name="Picture 5" descr="A diagram of a computer&#10;&#10;AI-generated content may be incorrect.">
              <a:extLst>
                <a:ext uri="{FF2B5EF4-FFF2-40B4-BE49-F238E27FC236}">
                  <a16:creationId xmlns:a16="http://schemas.microsoft.com/office/drawing/2014/main" id="{8E77B2B4-D3F6-C5AB-7290-7B3D63D6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2739"/>
            <a:stretch>
              <a:fillRect/>
            </a:stretch>
          </p:blipFill>
          <p:spPr>
            <a:xfrm>
              <a:off x="1412817" y="2303415"/>
              <a:ext cx="2939728" cy="2297951"/>
            </a:xfrm>
            <a:prstGeom prst="rect">
              <a:avLst/>
            </a:prstGeom>
          </p:spPr>
        </p:pic>
        <p:pic>
          <p:nvPicPr>
            <p:cNvPr id="7" name="Picture 6" descr="A diagram of a computer&#10;&#10;AI-generated content may be incorrect.">
              <a:extLst>
                <a:ext uri="{FF2B5EF4-FFF2-40B4-BE49-F238E27FC236}">
                  <a16:creationId xmlns:a16="http://schemas.microsoft.com/office/drawing/2014/main" id="{C497DB27-BFF6-833B-D295-60F36D4A8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7197"/>
            <a:stretch>
              <a:fillRect/>
            </a:stretch>
          </p:blipFill>
          <p:spPr>
            <a:xfrm>
              <a:off x="4328158" y="2391467"/>
              <a:ext cx="3284442" cy="2297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706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B797-365E-3206-6D73-B4041A1A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22AB-0DCB-D02C-F284-06C508E18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  <a:r>
              <a:rPr lang="en-US" b="1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84FBE-AE06-0A09-F94C-02EDE404AA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901964"/>
            <a:ext cx="4474464" cy="18677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</a:rPr>
              <a:t>NLIP</a:t>
            </a:r>
            <a:r>
              <a:rPr lang="en-US" dirty="0"/>
              <a:t> provides a </a:t>
            </a:r>
            <a:r>
              <a:rPr lang="en-US" dirty="0">
                <a:solidFill>
                  <a:schemeClr val="accent2"/>
                </a:solidFill>
              </a:rPr>
              <a:t>simple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open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standard, common protocol</a:t>
            </a:r>
            <a:r>
              <a:rPr lang="en-US" dirty="0"/>
              <a:t> for apps, agents, and services to communicate with each other and to us.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Assumes </a:t>
            </a:r>
            <a:r>
              <a:rPr lang="en-US" dirty="0">
                <a:solidFill>
                  <a:schemeClr val="accent2"/>
                </a:solidFill>
              </a:rPr>
              <a:t>GenAI capability</a:t>
            </a:r>
            <a:r>
              <a:rPr lang="en-US" dirty="0"/>
              <a:t> on both end-points.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Follows </a:t>
            </a:r>
            <a:r>
              <a:rPr lang="en-US" dirty="0">
                <a:solidFill>
                  <a:schemeClr val="accent2"/>
                </a:solidFill>
              </a:rPr>
              <a:t>request-response paradigm,</a:t>
            </a:r>
            <a:r>
              <a:rPr lang="en-US" dirty="0"/>
              <a:t> to ensure that the meaning is refined and understood.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DF6D-697B-05BC-CC09-E06CD67263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93919" y="915127"/>
            <a:ext cx="4269513" cy="3326410"/>
          </a:xfrm>
        </p:spPr>
        <p:txBody>
          <a:bodyPr/>
          <a:lstStyle/>
          <a:p>
            <a:r>
              <a:rPr lang="en-US" b="1" dirty="0"/>
              <a:t>Requirements for Protocol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be </a:t>
            </a:r>
            <a:r>
              <a:rPr lang="en-US" dirty="0">
                <a:solidFill>
                  <a:schemeClr val="accent2"/>
                </a:solidFill>
              </a:rPr>
              <a:t>secure</a:t>
            </a:r>
            <a:r>
              <a:rPr lang="en-US" dirty="0"/>
              <a:t> 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enable various </a:t>
            </a:r>
            <a:r>
              <a:rPr lang="en-US" dirty="0">
                <a:solidFill>
                  <a:schemeClr val="accent2"/>
                </a:solidFill>
              </a:rPr>
              <a:t>safeguards </a:t>
            </a:r>
            <a:r>
              <a:rPr lang="en-US" dirty="0"/>
              <a:t>such 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data privacy, data usage policy, and DDoS prevention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be implementable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over various </a:t>
            </a:r>
            <a:r>
              <a:rPr lang="en-US" dirty="0">
                <a:solidFill>
                  <a:schemeClr val="accent2"/>
                </a:solidFill>
              </a:rPr>
              <a:t>underlying transports</a:t>
            </a:r>
            <a:r>
              <a:rPr lang="en-US" dirty="0"/>
              <a:t> and</a:t>
            </a:r>
            <a:r>
              <a:rPr lang="en-US" dirty="0">
                <a:solidFill>
                  <a:schemeClr val="accent2"/>
                </a:solidFill>
              </a:rPr>
              <a:t> API styles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support </a:t>
            </a:r>
            <a:r>
              <a:rPr lang="en-US" dirty="0">
                <a:solidFill>
                  <a:schemeClr val="accent2"/>
                </a:solidFill>
              </a:rPr>
              <a:t>multimedia content exchange</a:t>
            </a:r>
            <a:r>
              <a:rPr lang="en-US" dirty="0"/>
              <a:t> 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permit </a:t>
            </a:r>
            <a:r>
              <a:rPr lang="en-US" dirty="0">
                <a:solidFill>
                  <a:schemeClr val="accent2"/>
                </a:solidFill>
              </a:rPr>
              <a:t>communication efficiency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enable implementation in </a:t>
            </a:r>
            <a:r>
              <a:rPr lang="en-US" dirty="0">
                <a:solidFill>
                  <a:schemeClr val="accent2"/>
                </a:solidFill>
              </a:rPr>
              <a:t>various languages</a:t>
            </a:r>
          </a:p>
          <a:p>
            <a:pPr marL="285750" lvl="1" indent="-285750"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Should be </a:t>
            </a:r>
            <a:r>
              <a:rPr lang="en-US" dirty="0">
                <a:solidFill>
                  <a:schemeClr val="accent2"/>
                </a:solidFill>
              </a:rPr>
              <a:t>standardized </a:t>
            </a:r>
            <a:r>
              <a:rPr lang="en-US" dirty="0"/>
              <a:t>in an </a:t>
            </a:r>
            <a:r>
              <a:rPr lang="en-US" dirty="0">
                <a:solidFill>
                  <a:schemeClr val="accent2"/>
                </a:solidFill>
              </a:rPr>
              <a:t>open forum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196DD-CA20-D9D3-452B-25BC16494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9ED38E-BC9A-36FB-2984-F454B831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16068" y="2956466"/>
            <a:ext cx="856982" cy="8373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3263A51-D0D8-C65F-2055-8BEEDD606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05" y="3111114"/>
            <a:ext cx="484845" cy="73018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B208D-9EFC-C13C-18BB-EAC354B2A696}"/>
              </a:ext>
            </a:extLst>
          </p:cNvPr>
          <p:cNvCxnSpPr/>
          <p:nvPr/>
        </p:nvCxnSpPr>
        <p:spPr bwMode="auto">
          <a:xfrm>
            <a:off x="978691" y="3461258"/>
            <a:ext cx="2508731" cy="0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636294-0206-154E-BB93-9891E332C4BD}"/>
              </a:ext>
            </a:extLst>
          </p:cNvPr>
          <p:cNvSpPr txBox="1"/>
          <p:nvPr/>
        </p:nvSpPr>
        <p:spPr>
          <a:xfrm>
            <a:off x="2004758" y="317887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07E3A2-9091-ACBB-2164-5D0A7D193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177" y="3504569"/>
            <a:ext cx="737143" cy="37451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1D5E2A4-2B69-B07B-870F-5549DD718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16068" y="4041422"/>
            <a:ext cx="856982" cy="83733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F9896E-6612-9AAB-A0D4-CB4C8CEB39C5}"/>
              </a:ext>
            </a:extLst>
          </p:cNvPr>
          <p:cNvCxnSpPr/>
          <p:nvPr/>
        </p:nvCxnSpPr>
        <p:spPr bwMode="auto">
          <a:xfrm>
            <a:off x="978691" y="4546214"/>
            <a:ext cx="2508731" cy="0"/>
          </a:xfrm>
          <a:prstGeom prst="straightConnector1">
            <a:avLst/>
          </a:prstGeom>
          <a:ln w="508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629AC9-81FC-84B2-FD58-16C3589D4846}"/>
              </a:ext>
            </a:extLst>
          </p:cNvPr>
          <p:cNvSpPr txBox="1"/>
          <p:nvPr/>
        </p:nvSpPr>
        <p:spPr>
          <a:xfrm>
            <a:off x="2004758" y="426383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236AF51-79F7-0623-A4A0-67FF04BA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177" y="4589525"/>
            <a:ext cx="737143" cy="3745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7D4845-CBDC-B14E-2D91-6B04CC93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567" y="4116363"/>
            <a:ext cx="856982" cy="8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5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575E-C34E-ED2E-D5D4-B3D9363E4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C61D-9B4B-94E2-39C5-C31CEAAF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8933689" cy="331799"/>
          </a:xfrm>
        </p:spPr>
        <p:txBody>
          <a:bodyPr/>
          <a:lstStyle/>
          <a:p>
            <a:r>
              <a:rPr lang="en-US" sz="2000" dirty="0"/>
              <a:t>NLIP uses Generative AI for structure independent 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B1692-32CC-BD42-089F-879DD7D04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834617"/>
            <a:ext cx="4123944" cy="3828822"/>
          </a:xfrm>
        </p:spPr>
        <p:txBody>
          <a:bodyPr/>
          <a:lstStyle/>
          <a:p>
            <a:pPr lvl="1"/>
            <a:r>
              <a:rPr lang="en-US" dirty="0"/>
              <a:t>Application-level protocols </a:t>
            </a:r>
            <a:r>
              <a:rPr lang="en-US" dirty="0">
                <a:solidFill>
                  <a:schemeClr val="accent2"/>
                </a:solidFill>
              </a:rPr>
              <a:t>define the structure</a:t>
            </a:r>
          </a:p>
          <a:p>
            <a:pPr lvl="2"/>
            <a:r>
              <a:rPr lang="en-US" dirty="0"/>
              <a:t>Forces a rigid API</a:t>
            </a:r>
          </a:p>
          <a:p>
            <a:pPr lvl="2"/>
            <a:r>
              <a:rPr lang="en-US" dirty="0"/>
              <a:t>Version upgrade issues </a:t>
            </a:r>
          </a:p>
          <a:p>
            <a:pPr lvl="2"/>
            <a:r>
              <a:rPr lang="en-US" dirty="0"/>
              <a:t>Limits extensibility</a:t>
            </a:r>
          </a:p>
          <a:p>
            <a:pPr lvl="2"/>
            <a:r>
              <a:rPr lang="en-US" dirty="0"/>
              <a:t>Tight coupling between systems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NLIP allows </a:t>
            </a:r>
            <a:r>
              <a:rPr lang="en-US" dirty="0">
                <a:solidFill>
                  <a:schemeClr val="accent2"/>
                </a:solidFill>
              </a:rPr>
              <a:t>structure independence</a:t>
            </a:r>
          </a:p>
          <a:p>
            <a:pPr lvl="2"/>
            <a:r>
              <a:rPr lang="en-US" dirty="0"/>
              <a:t>Information exchanged on the wire will be </a:t>
            </a:r>
            <a:r>
              <a:rPr lang="en-US" dirty="0">
                <a:solidFill>
                  <a:schemeClr val="accent2"/>
                </a:solidFill>
              </a:rPr>
              <a:t>translated to a structure</a:t>
            </a:r>
            <a:r>
              <a:rPr lang="en-US" dirty="0"/>
              <a:t> local to each communicating party</a:t>
            </a:r>
          </a:p>
          <a:p>
            <a:pPr lvl="2"/>
            <a:r>
              <a:rPr lang="en-US" dirty="0"/>
              <a:t>GenAI is good at parsing unstructured text to structured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96F16-1799-07AE-AAAF-BA3716618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D00588-7874-DBF3-2F7A-8BC52A7D9E87}"/>
              </a:ext>
            </a:extLst>
          </p:cNvPr>
          <p:cNvGrpSpPr/>
          <p:nvPr/>
        </p:nvGrpSpPr>
        <p:grpSpPr>
          <a:xfrm>
            <a:off x="4511405" y="834616"/>
            <a:ext cx="4381743" cy="1625912"/>
            <a:chOff x="4762257" y="713236"/>
            <a:chExt cx="4381743" cy="16259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860289-653D-EA58-281E-D5B51EA8C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762257" y="713236"/>
              <a:ext cx="1085582" cy="106069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B7EE05-C94E-9BD5-54B5-21F1E938A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58418" y="713236"/>
              <a:ext cx="1085582" cy="1060696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7A852E-CB73-8D4B-D320-B63253E086A4}"/>
                </a:ext>
              </a:extLst>
            </p:cNvPr>
            <p:cNvCxnSpPr/>
            <p:nvPr/>
          </p:nvCxnSpPr>
          <p:spPr bwMode="auto">
            <a:xfrm>
              <a:off x="5702055" y="1243584"/>
              <a:ext cx="2508731" cy="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triangl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CB3A41-00E9-3A77-DD12-F8AE03952A12}"/>
                </a:ext>
              </a:extLst>
            </p:cNvPr>
            <p:cNvSpPr txBox="1"/>
            <p:nvPr/>
          </p:nvSpPr>
          <p:spPr>
            <a:xfrm>
              <a:off x="6185776" y="945902"/>
              <a:ext cx="15488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atin typeface="IBM Plex Sans" charset="0"/>
                  <a:ea typeface="IBM Plex Sans" charset="0"/>
                  <a:cs typeface="IBM Plex Sans" charset="0"/>
                </a:rPr>
                <a:t>Traditional Protocol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5CA25F-4427-DE34-FE3A-FCFD20CF8F61}"/>
                </a:ext>
              </a:extLst>
            </p:cNvPr>
            <p:cNvSpPr txBox="1"/>
            <p:nvPr/>
          </p:nvSpPr>
          <p:spPr>
            <a:xfrm>
              <a:off x="6196052" y="1569707"/>
              <a:ext cx="15247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{</a:t>
              </a:r>
            </a:p>
            <a:p>
              <a:pPr algn="l"/>
              <a:r>
                <a:rPr lang="en-US" sz="1100" dirty="0">
                  <a:latin typeface="IBM Plex Sans" charset="0"/>
                  <a:ea typeface="IBM Plex Sans" charset="0"/>
                  <a:cs typeface="IBM Plex Sans" charset="0"/>
                </a:rPr>
                <a:t>   “host”: “localhost”,</a:t>
              </a:r>
            </a:p>
            <a:p>
              <a:pPr algn="l"/>
              <a:r>
                <a:rPr lang="en-US" sz="11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   “port” : 8000</a:t>
              </a:r>
            </a:p>
            <a:p>
              <a:pPr algn="l"/>
              <a:r>
                <a:rPr lang="en-US" sz="1100" dirty="0">
                  <a:latin typeface="IBM Plex Sans" charset="0"/>
                  <a:ea typeface="IBM Plex Sans" charset="0"/>
                  <a:cs typeface="IBM Plex Sans" charset="0"/>
                </a:rPr>
                <a:t>}</a:t>
              </a:r>
              <a:endParaRPr lang="en-US" sz="11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12" name="Vertical Scroll 11">
              <a:extLst>
                <a:ext uri="{FF2B5EF4-FFF2-40B4-BE49-F238E27FC236}">
                  <a16:creationId xmlns:a16="http://schemas.microsoft.com/office/drawing/2014/main" id="{1B87CC52-ED68-7194-2CCB-C8D752ECDBEE}"/>
                </a:ext>
              </a:extLst>
            </p:cNvPr>
            <p:cNvSpPr/>
            <p:nvPr/>
          </p:nvSpPr>
          <p:spPr bwMode="auto">
            <a:xfrm>
              <a:off x="4979312" y="1773932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3" name="Vertical Scroll 12">
              <a:extLst>
                <a:ext uri="{FF2B5EF4-FFF2-40B4-BE49-F238E27FC236}">
                  <a16:creationId xmlns:a16="http://schemas.microsoft.com/office/drawing/2014/main" id="{16E8C9C0-B695-CEA9-ED6E-7CE85E7AC62D}"/>
                </a:ext>
              </a:extLst>
            </p:cNvPr>
            <p:cNvSpPr/>
            <p:nvPr/>
          </p:nvSpPr>
          <p:spPr bwMode="auto">
            <a:xfrm>
              <a:off x="8282458" y="1817305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14" name="Vertical Scroll 13">
              <a:extLst>
                <a:ext uri="{FF2B5EF4-FFF2-40B4-BE49-F238E27FC236}">
                  <a16:creationId xmlns:a16="http://schemas.microsoft.com/office/drawing/2014/main" id="{F25BFDAC-C260-DD44-C15B-493779A79B8A}"/>
                </a:ext>
              </a:extLst>
            </p:cNvPr>
            <p:cNvSpPr/>
            <p:nvPr/>
          </p:nvSpPr>
          <p:spPr bwMode="auto">
            <a:xfrm>
              <a:off x="6702420" y="1304169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F9B712-711E-B67D-8FC4-A1362A17534A}"/>
              </a:ext>
            </a:extLst>
          </p:cNvPr>
          <p:cNvSpPr txBox="1"/>
          <p:nvPr/>
        </p:nvSpPr>
        <p:spPr>
          <a:xfrm>
            <a:off x="5516210" y="769710"/>
            <a:ext cx="2534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accent2"/>
                </a:solidFill>
                <a:latin typeface="IBM Plex Sans" charset="0"/>
                <a:ea typeface="IBM Plex Sans" charset="0"/>
                <a:cs typeface="IBM Plex Sans" charset="0"/>
              </a:rPr>
              <a:t>All three structures must be same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FF179D-C2E8-A6BD-0144-361649F2A51B}"/>
              </a:ext>
            </a:extLst>
          </p:cNvPr>
          <p:cNvGrpSpPr/>
          <p:nvPr/>
        </p:nvGrpSpPr>
        <p:grpSpPr>
          <a:xfrm>
            <a:off x="4511548" y="2699254"/>
            <a:ext cx="4381743" cy="2180337"/>
            <a:chOff x="4762257" y="713236"/>
            <a:chExt cx="4381743" cy="218033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969906-50C8-9845-1D4E-F3D8FDC24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762257" y="713236"/>
              <a:ext cx="1085582" cy="106069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BC84588-002A-84C0-62A1-DDD7A5CF2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58418" y="713236"/>
              <a:ext cx="1085582" cy="1060696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5EF5DF0-2F43-B94B-0214-982EF7CA23FD}"/>
                </a:ext>
              </a:extLst>
            </p:cNvPr>
            <p:cNvCxnSpPr/>
            <p:nvPr/>
          </p:nvCxnSpPr>
          <p:spPr bwMode="auto">
            <a:xfrm>
              <a:off x="5702055" y="1243584"/>
              <a:ext cx="2508731" cy="0"/>
            </a:xfrm>
            <a:prstGeom prst="straightConnector1">
              <a:avLst/>
            </a:prstGeom>
            <a:ln w="50800">
              <a:solidFill>
                <a:schemeClr val="accent1"/>
              </a:solidFill>
              <a:headEnd type="triangle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8DCDC9-0C62-B3D1-59BF-609F69D08D45}"/>
                </a:ext>
              </a:extLst>
            </p:cNvPr>
            <p:cNvSpPr txBox="1"/>
            <p:nvPr/>
          </p:nvSpPr>
          <p:spPr>
            <a:xfrm>
              <a:off x="6674275" y="973498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atin typeface="IBM Plex Sans" charset="0"/>
                  <a:ea typeface="IBM Plex Sans" charset="0"/>
                  <a:cs typeface="IBM Plex Sans" charset="0"/>
                </a:rPr>
                <a:t>NLIP</a:t>
              </a:r>
              <a:endParaRPr lang="en-US" sz="1400" dirty="0"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513C12-913F-BD42-AC18-82F55D7AD065}"/>
                </a:ext>
              </a:extLst>
            </p:cNvPr>
            <p:cNvSpPr txBox="1"/>
            <p:nvPr/>
          </p:nvSpPr>
          <p:spPr>
            <a:xfrm>
              <a:off x="4860832" y="2124132"/>
              <a:ext cx="15247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{</a:t>
              </a:r>
            </a:p>
            <a:p>
              <a:pPr algn="l"/>
              <a:r>
                <a:rPr lang="en-US" sz="1100" dirty="0">
                  <a:latin typeface="IBM Plex Sans" charset="0"/>
                  <a:ea typeface="IBM Plex Sans" charset="0"/>
                  <a:cs typeface="IBM Plex Sans" charset="0"/>
                </a:rPr>
                <a:t>   “host”: “localhost”,</a:t>
              </a:r>
            </a:p>
            <a:p>
              <a:pPr algn="l"/>
              <a:r>
                <a:rPr lang="en-US" sz="11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   “port” : 8000</a:t>
              </a:r>
            </a:p>
            <a:p>
              <a:pPr algn="l"/>
              <a:r>
                <a:rPr lang="en-US" sz="1100" dirty="0">
                  <a:latin typeface="IBM Plex Sans" charset="0"/>
                  <a:ea typeface="IBM Plex Sans" charset="0"/>
                  <a:cs typeface="IBM Plex Sans" charset="0"/>
                </a:rPr>
                <a:t>}</a:t>
              </a:r>
              <a:endParaRPr lang="en-US" sz="11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23" name="Vertical Scroll 22">
              <a:extLst>
                <a:ext uri="{FF2B5EF4-FFF2-40B4-BE49-F238E27FC236}">
                  <a16:creationId xmlns:a16="http://schemas.microsoft.com/office/drawing/2014/main" id="{116E584D-6578-AFC0-82FB-9A22139D29F2}"/>
                </a:ext>
              </a:extLst>
            </p:cNvPr>
            <p:cNvSpPr/>
            <p:nvPr/>
          </p:nvSpPr>
          <p:spPr bwMode="auto">
            <a:xfrm>
              <a:off x="4979312" y="1773932"/>
              <a:ext cx="508000" cy="345621"/>
            </a:xfrm>
            <a:prstGeom prst="verticalScroll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4" name="Vertical Scroll 23">
              <a:extLst>
                <a:ext uri="{FF2B5EF4-FFF2-40B4-BE49-F238E27FC236}">
                  <a16:creationId xmlns:a16="http://schemas.microsoft.com/office/drawing/2014/main" id="{CAF30475-2DEF-9865-D21D-36BB97063ED4}"/>
                </a:ext>
              </a:extLst>
            </p:cNvPr>
            <p:cNvSpPr/>
            <p:nvPr/>
          </p:nvSpPr>
          <p:spPr bwMode="auto">
            <a:xfrm>
              <a:off x="8282458" y="1817305"/>
              <a:ext cx="508000" cy="345621"/>
            </a:xfrm>
            <a:prstGeom prst="verticalScroll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  <p:sp>
          <p:nvSpPr>
            <p:cNvPr id="25" name="Vertical Scroll 24">
              <a:extLst>
                <a:ext uri="{FF2B5EF4-FFF2-40B4-BE49-F238E27FC236}">
                  <a16:creationId xmlns:a16="http://schemas.microsoft.com/office/drawing/2014/main" id="{19AFA143-DC37-BB4A-9C3A-8ED959DBB895}"/>
                </a:ext>
              </a:extLst>
            </p:cNvPr>
            <p:cNvSpPr/>
            <p:nvPr/>
          </p:nvSpPr>
          <p:spPr bwMode="auto">
            <a:xfrm>
              <a:off x="6702420" y="1304169"/>
              <a:ext cx="508000" cy="345621"/>
            </a:xfrm>
            <a:prstGeom prst="verticalScroll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45DDFB8-C85F-9981-1093-7C3302AA67DD}"/>
              </a:ext>
            </a:extLst>
          </p:cNvPr>
          <p:cNvSpPr txBox="1"/>
          <p:nvPr/>
        </p:nvSpPr>
        <p:spPr>
          <a:xfrm>
            <a:off x="7298981" y="4164678"/>
            <a:ext cx="1798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{</a:t>
            </a:r>
          </a:p>
          <a:p>
            <a:pPr algn="l"/>
            <a:r>
              <a:rPr lang="en-US" sz="1100" dirty="0">
                <a:latin typeface="IBM Plex Sans" charset="0"/>
                <a:ea typeface="IBM Plex Sans" charset="0"/>
                <a:cs typeface="IBM Plex Sans" charset="0"/>
              </a:rPr>
              <a:t>   “</a:t>
            </a:r>
            <a:r>
              <a:rPr lang="en-US" sz="1100" dirty="0" err="1">
                <a:latin typeface="IBM Plex Sans" charset="0"/>
                <a:ea typeface="IBM Plex Sans" charset="0"/>
                <a:cs typeface="IBM Plex Sans" charset="0"/>
              </a:rPr>
              <a:t>url</a:t>
            </a:r>
            <a:r>
              <a:rPr lang="en-US" sz="1100" dirty="0">
                <a:latin typeface="IBM Plex Sans" charset="0"/>
                <a:ea typeface="IBM Plex Sans" charset="0"/>
                <a:cs typeface="IBM Plex Sans" charset="0"/>
              </a:rPr>
              <a:t>”: “localhost:8000”,</a:t>
            </a:r>
          </a:p>
          <a:p>
            <a:pPr algn="l"/>
            <a:r>
              <a:rPr lang="en-US" sz="1100" dirty="0">
                <a:latin typeface="IBM Plex Sans" charset="0"/>
                <a:ea typeface="IBM Plex Sans" charset="0"/>
                <a:cs typeface="IBM Plex Sans" charset="0"/>
              </a:rPr>
              <a:t>}</a:t>
            </a:r>
            <a:endParaRPr lang="en-US" sz="11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601B2D-F072-75BB-99CA-DAF82D96150B}"/>
              </a:ext>
            </a:extLst>
          </p:cNvPr>
          <p:cNvSpPr txBox="1"/>
          <p:nvPr/>
        </p:nvSpPr>
        <p:spPr>
          <a:xfrm>
            <a:off x="5817869" y="2657304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accent2"/>
                </a:solidFill>
                <a:latin typeface="IBM Plex Sans" charset="0"/>
                <a:ea typeface="IBM Plex Sans" charset="0"/>
                <a:cs typeface="IBM Plex Sans" charset="0"/>
              </a:rPr>
              <a:t>Structure Independence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07EC2E-DA6C-4C49-5E53-A8AFE79E011F}"/>
              </a:ext>
            </a:extLst>
          </p:cNvPr>
          <p:cNvSpPr txBox="1"/>
          <p:nvPr/>
        </p:nvSpPr>
        <p:spPr>
          <a:xfrm>
            <a:off x="5644834" y="3675621"/>
            <a:ext cx="22926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latin typeface="IBM Plex Sans" charset="0"/>
                <a:ea typeface="IBM Plex Sans" charset="0"/>
                <a:cs typeface="IBM Plex Sans" charset="0"/>
              </a:rPr>
              <a:t>I am running on port 8000 locally</a:t>
            </a:r>
            <a:endParaRPr lang="en-US" sz="110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24C9E3-049F-A4BB-E877-49D0C5BEC4FC}"/>
              </a:ext>
            </a:extLst>
          </p:cNvPr>
          <p:cNvCxnSpPr/>
          <p:nvPr/>
        </p:nvCxnSpPr>
        <p:spPr bwMode="auto">
          <a:xfrm>
            <a:off x="4393191" y="2576384"/>
            <a:ext cx="454989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lgDash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0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14DC-0B88-D63B-156B-DF976E5B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3545-1154-FA2D-9858-C5CB045A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D522C-477D-9F24-1ACE-0BBD3CBB0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352544" cy="32522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In-Scope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 between </a:t>
            </a:r>
            <a:r>
              <a:rPr lang="en-US" dirty="0">
                <a:solidFill>
                  <a:schemeClr val="accent2"/>
                </a:solidFill>
              </a:rPr>
              <a:t>two AI-Agents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Both across organizations and within organization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 between a </a:t>
            </a:r>
            <a:r>
              <a:rPr lang="en-US" dirty="0">
                <a:solidFill>
                  <a:schemeClr val="accent2"/>
                </a:solidFill>
              </a:rPr>
              <a:t>human </a:t>
            </a:r>
            <a:r>
              <a:rPr lang="en-US" dirty="0"/>
              <a:t>and an </a:t>
            </a:r>
            <a:r>
              <a:rPr lang="en-US" dirty="0">
                <a:solidFill>
                  <a:schemeClr val="accent2"/>
                </a:solidFill>
              </a:rPr>
              <a:t>AI-Agent 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Both across organizations and within organization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4EC34-F7A9-EC8D-0CB2-7586F012DE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Out of Scope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 between </a:t>
            </a:r>
            <a:r>
              <a:rPr lang="en-US" dirty="0">
                <a:solidFill>
                  <a:schemeClr val="accent2"/>
                </a:solidFill>
              </a:rPr>
              <a:t>legacy software 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Both across organizations and within organization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Communication between a </a:t>
            </a:r>
            <a:r>
              <a:rPr lang="en-US" dirty="0">
                <a:solidFill>
                  <a:schemeClr val="accent2"/>
                </a:solidFill>
              </a:rPr>
              <a:t>legacy software (not using AI) client </a:t>
            </a:r>
            <a:r>
              <a:rPr lang="en-US" dirty="0"/>
              <a:t>and an </a:t>
            </a:r>
            <a:r>
              <a:rPr lang="en-US" dirty="0">
                <a:solidFill>
                  <a:schemeClr val="accent2"/>
                </a:solidFill>
              </a:rPr>
              <a:t>AI-Agent </a:t>
            </a:r>
          </a:p>
          <a:p>
            <a:pPr lvl="2">
              <a:lnSpc>
                <a:spcPct val="150000"/>
              </a:lnSpc>
            </a:pPr>
            <a:r>
              <a:rPr lang="en-US" sz="1200" dirty="0"/>
              <a:t>Both across organizations and within organization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65017-8F58-39DE-A8C0-68F91BE02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F5419-8261-E5E3-50B3-00CD0A297423}"/>
              </a:ext>
            </a:extLst>
          </p:cNvPr>
          <p:cNvSpPr txBox="1"/>
          <p:nvPr/>
        </p:nvSpPr>
        <p:spPr>
          <a:xfrm>
            <a:off x="723207" y="4326523"/>
            <a:ext cx="769758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kern="100" dirty="0">
                <a:solidFill>
                  <a:srgbClr val="00B05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NLIP is for AI-to-AI and human-to-AI conversations — not for old, pre-AI systems.</a:t>
            </a:r>
          </a:p>
        </p:txBody>
      </p:sp>
    </p:spTree>
    <p:extLst>
      <p:ext uri="{BB962C8B-B14F-4D97-AF65-F5344CB8AC3E}">
        <p14:creationId xmlns:p14="http://schemas.microsoft.com/office/powerpoint/2010/main" val="200446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26AA-7391-E7CE-A7C0-F2F78F397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04D-9B39-F66E-F337-AFA2BFF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and other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1CA94-44DE-E7D8-E689-2C8B5FDF4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955" y="801210"/>
            <a:ext cx="4825640" cy="4035439"/>
          </a:xfrm>
        </p:spPr>
        <p:txBody>
          <a:bodyPr/>
          <a:lstStyle/>
          <a:p>
            <a:r>
              <a:rPr lang="en-US" sz="1300" dirty="0"/>
              <a:t>There are </a:t>
            </a:r>
            <a:r>
              <a:rPr lang="en-US" sz="1300" dirty="0">
                <a:solidFill>
                  <a:schemeClr val="accent2"/>
                </a:solidFill>
              </a:rPr>
              <a:t>multiple single vendor protocols</a:t>
            </a:r>
            <a:r>
              <a:rPr lang="en-US" sz="1300" dirty="0"/>
              <a:t> proposed for different aspects of AI agent tasks such as resource management, tool calls, and discovery</a:t>
            </a:r>
          </a:p>
          <a:p>
            <a:pPr lvl="1"/>
            <a:r>
              <a:rPr lang="en-US" sz="1300" dirty="0"/>
              <a:t>Anthropic MCP, IBM ACP, Google A2A, Cisco AGNTCY, …</a:t>
            </a:r>
          </a:p>
          <a:p>
            <a:br>
              <a:rPr lang="en-US" sz="1300" dirty="0">
                <a:solidFill>
                  <a:schemeClr val="accent2"/>
                </a:solidFill>
              </a:rPr>
            </a:br>
            <a:r>
              <a:rPr lang="en-US" sz="1300" dirty="0">
                <a:solidFill>
                  <a:schemeClr val="accent2"/>
                </a:solidFill>
              </a:rPr>
              <a:t>NLIP can interoperate</a:t>
            </a:r>
            <a:r>
              <a:rPr lang="en-US" sz="1300" dirty="0"/>
              <a:t> with them in two ways </a:t>
            </a:r>
          </a:p>
          <a:p>
            <a:pPr lvl="1"/>
            <a:r>
              <a:rPr lang="en-US" sz="1300" dirty="0"/>
              <a:t>Mode A: </a:t>
            </a:r>
          </a:p>
          <a:p>
            <a:pPr lvl="2"/>
            <a:r>
              <a:rPr lang="en-US" sz="1300" dirty="0"/>
              <a:t>NLIP provides Northbound API, vendor protocol provides Southbound API. Using a LLM to support translation.</a:t>
            </a:r>
          </a:p>
          <a:p>
            <a:pPr lvl="1"/>
            <a:r>
              <a:rPr lang="en-US" sz="1300" dirty="0"/>
              <a:t>Mode B: </a:t>
            </a:r>
          </a:p>
          <a:p>
            <a:pPr lvl="2"/>
            <a:r>
              <a:rPr lang="en-US" sz="1300" dirty="0"/>
              <a:t>NLIP provides interoperability across different domains of single vendor protocols. Each domain may have multiple agents using different frameworks.</a:t>
            </a:r>
          </a:p>
          <a:p>
            <a:br>
              <a:rPr lang="en-US" sz="1300" dirty="0"/>
            </a:br>
            <a:r>
              <a:rPr lang="en-US" sz="1300" dirty="0"/>
              <a:t>Eventually, the </a:t>
            </a:r>
            <a:r>
              <a:rPr lang="en-US" sz="1300" dirty="0">
                <a:solidFill>
                  <a:schemeClr val="accent2"/>
                </a:solidFill>
              </a:rPr>
              <a:t>industry should converge</a:t>
            </a:r>
            <a:r>
              <a:rPr lang="en-US" sz="1300" dirty="0"/>
              <a:t> to an open standard protocol such as NLIP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D34C3-2A7C-779B-0174-50B194D3BB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ADBBA9-A066-06FC-EFAB-C94F8F15F560}"/>
              </a:ext>
            </a:extLst>
          </p:cNvPr>
          <p:cNvSpPr/>
          <p:nvPr/>
        </p:nvSpPr>
        <p:spPr bwMode="auto">
          <a:xfrm>
            <a:off x="6375401" y="1340986"/>
            <a:ext cx="1422400" cy="5950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b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8108A1-2C11-D3B8-B9C5-636E7051ACAE}"/>
              </a:ext>
            </a:extLst>
          </p:cNvPr>
          <p:cNvCxnSpPr>
            <a:endCxn id="6" idx="0"/>
          </p:cNvCxnSpPr>
          <p:nvPr/>
        </p:nvCxnSpPr>
        <p:spPr bwMode="auto">
          <a:xfrm>
            <a:off x="7086601" y="634430"/>
            <a:ext cx="0" cy="706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0F7F1B-07E0-23BC-0920-B6C7B6D2DFC5}"/>
              </a:ext>
            </a:extLst>
          </p:cNvPr>
          <p:cNvSpPr txBox="1"/>
          <p:nvPr/>
        </p:nvSpPr>
        <p:spPr>
          <a:xfrm>
            <a:off x="7103041" y="850003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NLIP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9322A1-E5A9-25FC-E470-9BD8220F6A48}"/>
              </a:ext>
            </a:extLst>
          </p:cNvPr>
          <p:cNvCxnSpPr/>
          <p:nvPr/>
        </p:nvCxnSpPr>
        <p:spPr bwMode="auto">
          <a:xfrm>
            <a:off x="7086601" y="1936072"/>
            <a:ext cx="0" cy="706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79D0DE-5DBA-7C72-788C-39F3C2AF1A21}"/>
              </a:ext>
            </a:extLst>
          </p:cNvPr>
          <p:cNvSpPr txBox="1"/>
          <p:nvPr/>
        </p:nvSpPr>
        <p:spPr>
          <a:xfrm>
            <a:off x="7111712" y="2134517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Single Vendor Protocol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DEB2-4385-3F21-7600-FEC26005EA6E}"/>
              </a:ext>
            </a:extLst>
          </p:cNvPr>
          <p:cNvSpPr txBox="1"/>
          <p:nvPr/>
        </p:nvSpPr>
        <p:spPr>
          <a:xfrm>
            <a:off x="5286461" y="589933"/>
            <a:ext cx="824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Mode A</a:t>
            </a:r>
          </a:p>
        </p:txBody>
      </p:sp>
      <p:pic>
        <p:nvPicPr>
          <p:cNvPr id="14" name="Graphic 13" descr="Cloud outline">
            <a:extLst>
              <a:ext uri="{FF2B5EF4-FFF2-40B4-BE49-F238E27FC236}">
                <a16:creationId xmlns:a16="http://schemas.microsoft.com/office/drawing/2014/main" id="{2A6DC4A2-7623-40EE-0931-29460E820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215" y="3148989"/>
            <a:ext cx="1196696" cy="1196696"/>
          </a:xfrm>
          <a:prstGeom prst="rect">
            <a:avLst/>
          </a:prstGeom>
        </p:spPr>
      </p:pic>
      <p:pic>
        <p:nvPicPr>
          <p:cNvPr id="15" name="Graphic 14" descr="Cloud outline">
            <a:extLst>
              <a:ext uri="{FF2B5EF4-FFF2-40B4-BE49-F238E27FC236}">
                <a16:creationId xmlns:a16="http://schemas.microsoft.com/office/drawing/2014/main" id="{A38E99F8-0F99-016C-AD43-16B5D953F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2569" y="3804775"/>
            <a:ext cx="1245958" cy="1245958"/>
          </a:xfrm>
          <a:prstGeom prst="rect">
            <a:avLst/>
          </a:prstGeom>
        </p:spPr>
      </p:pic>
      <p:pic>
        <p:nvPicPr>
          <p:cNvPr id="16" name="Graphic 15" descr="Cloud outline">
            <a:extLst>
              <a:ext uri="{FF2B5EF4-FFF2-40B4-BE49-F238E27FC236}">
                <a16:creationId xmlns:a16="http://schemas.microsoft.com/office/drawing/2014/main" id="{8FF6F78B-D062-CB87-704D-2681A76CD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4388" y="3895914"/>
            <a:ext cx="1102630" cy="1102630"/>
          </a:xfrm>
          <a:prstGeom prst="rect">
            <a:avLst/>
          </a:prstGeom>
        </p:spPr>
      </p:pic>
      <p:pic>
        <p:nvPicPr>
          <p:cNvPr id="17" name="Graphic 16" descr="Cloud outline">
            <a:extLst>
              <a:ext uri="{FF2B5EF4-FFF2-40B4-BE49-F238E27FC236}">
                <a16:creationId xmlns:a16="http://schemas.microsoft.com/office/drawing/2014/main" id="{99FAAE96-72D7-9547-FD61-381B9ABE30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6348" y="3783451"/>
            <a:ext cx="1274939" cy="12749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72869D-ECB1-F675-6066-030FEF1D99C2}"/>
              </a:ext>
            </a:extLst>
          </p:cNvPr>
          <p:cNvSpPr txBox="1"/>
          <p:nvPr/>
        </p:nvSpPr>
        <p:spPr>
          <a:xfrm>
            <a:off x="5647583" y="4323999"/>
            <a:ext cx="762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Vendor A Domain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E0259-EB74-0110-A5B8-7FF82FFD87D8}"/>
              </a:ext>
            </a:extLst>
          </p:cNvPr>
          <p:cNvSpPr txBox="1"/>
          <p:nvPr/>
        </p:nvSpPr>
        <p:spPr>
          <a:xfrm>
            <a:off x="8004242" y="4306580"/>
            <a:ext cx="956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Vendor B Domain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97E8C-6B1C-02FA-44FF-6BE9F5395F32}"/>
              </a:ext>
            </a:extLst>
          </p:cNvPr>
          <p:cNvSpPr txBox="1"/>
          <p:nvPr/>
        </p:nvSpPr>
        <p:spPr>
          <a:xfrm>
            <a:off x="6742902" y="3610872"/>
            <a:ext cx="713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Vendor C Domain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B968AB-6185-46B2-8EDC-4942E20559B1}"/>
              </a:ext>
            </a:extLst>
          </p:cNvPr>
          <p:cNvSpPr txBox="1"/>
          <p:nvPr/>
        </p:nvSpPr>
        <p:spPr>
          <a:xfrm>
            <a:off x="6905079" y="4364459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7DE28F-262C-92A9-B8F3-86E502221A89}"/>
              </a:ext>
            </a:extLst>
          </p:cNvPr>
          <p:cNvCxnSpPr/>
          <p:nvPr/>
        </p:nvCxnSpPr>
        <p:spPr bwMode="auto">
          <a:xfrm>
            <a:off x="5373506" y="2921737"/>
            <a:ext cx="3491438" cy="0"/>
          </a:xfrm>
          <a:prstGeom prst="line">
            <a:avLst/>
          </a:prstGeom>
          <a:ln w="381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1BE485-CC68-044A-FC5D-176237BF173A}"/>
              </a:ext>
            </a:extLst>
          </p:cNvPr>
          <p:cNvSpPr txBox="1"/>
          <p:nvPr/>
        </p:nvSpPr>
        <p:spPr>
          <a:xfrm>
            <a:off x="5286461" y="304856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Mode B</a:t>
            </a:r>
          </a:p>
        </p:txBody>
      </p:sp>
    </p:spTree>
    <p:extLst>
      <p:ext uri="{BB962C8B-B14F-4D97-AF65-F5344CB8AC3E}">
        <p14:creationId xmlns:p14="http://schemas.microsoft.com/office/powerpoint/2010/main" val="196370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7BCFA-3226-DBF8-DCAC-17772604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CC0EFB-E53B-2A5F-2065-B9884127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Repeats Itself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F23C6E-CB19-EC78-D4F6-CAC9775D4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866692"/>
            <a:ext cx="4268020" cy="3434036"/>
          </a:xfrm>
        </p:spPr>
        <p:txBody>
          <a:bodyPr/>
          <a:lstStyle/>
          <a:p>
            <a:r>
              <a:rPr lang="en-US" b="1" dirty="0"/>
              <a:t>Observation</a:t>
            </a:r>
            <a:r>
              <a:rPr lang="en-US" dirty="0"/>
              <a:t> </a:t>
            </a:r>
          </a:p>
          <a:p>
            <a:pPr marL="0" lvl="1" indent="0">
              <a:buNone/>
            </a:pPr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IT landscape</a:t>
            </a:r>
            <a:r>
              <a:rPr lang="en-US" dirty="0"/>
              <a:t> today is </a:t>
            </a:r>
            <a:r>
              <a:rPr lang="en-US" dirty="0">
                <a:solidFill>
                  <a:schemeClr val="accent2"/>
                </a:solidFill>
              </a:rPr>
              <a:t>similar to 1990s</a:t>
            </a:r>
            <a:endParaRPr lang="en-US" dirty="0"/>
          </a:p>
          <a:p>
            <a:pPr marL="0" lvl="1" indent="0">
              <a:buNone/>
            </a:pPr>
            <a:endParaRPr lang="en-US" sz="1200" b="1" dirty="0"/>
          </a:p>
          <a:p>
            <a:pPr marL="0" lvl="1" indent="0">
              <a:buNone/>
            </a:pPr>
            <a:r>
              <a:rPr lang="en-US" sz="1200" b="1" dirty="0"/>
              <a:t>1990s:</a:t>
            </a:r>
          </a:p>
          <a:p>
            <a:pPr lvl="2">
              <a:buSzPct val="120000"/>
            </a:pPr>
            <a:r>
              <a:rPr lang="en-US" sz="1200" dirty="0"/>
              <a:t>Every business app had its </a:t>
            </a:r>
            <a:r>
              <a:rPr lang="en-US" sz="1200" dirty="0">
                <a:solidFill>
                  <a:schemeClr val="accent2"/>
                </a:solidFill>
              </a:rPr>
              <a:t>own protocol</a:t>
            </a:r>
            <a:r>
              <a:rPr lang="en-US" sz="1200" dirty="0"/>
              <a:t>, </a:t>
            </a:r>
            <a:r>
              <a:rPr lang="en-US" sz="1200" dirty="0">
                <a:solidFill>
                  <a:schemeClr val="accent2"/>
                </a:solidFill>
              </a:rPr>
              <a:t>custom client</a:t>
            </a:r>
            <a:r>
              <a:rPr lang="en-US" sz="1200" dirty="0"/>
              <a:t>, and </a:t>
            </a:r>
            <a:r>
              <a:rPr lang="en-US" sz="1200" dirty="0">
                <a:solidFill>
                  <a:schemeClr val="accent2"/>
                </a:solidFill>
              </a:rPr>
              <a:t>bespoke integration</a:t>
            </a:r>
            <a:r>
              <a:rPr lang="en-US" sz="1200" dirty="0"/>
              <a:t>.</a:t>
            </a:r>
          </a:p>
          <a:p>
            <a:pPr lvl="2">
              <a:buSzPct val="120000"/>
            </a:pPr>
            <a:r>
              <a:rPr lang="en-US" sz="1200" dirty="0">
                <a:solidFill>
                  <a:schemeClr val="accent2"/>
                </a:solidFill>
              </a:rPr>
              <a:t>Pre-HTTP protocols</a:t>
            </a:r>
            <a:r>
              <a:rPr lang="en-US" sz="1200" dirty="0"/>
              <a:t>: FTP, Telnet, Gopher, NNTP, client-server protocols for CRM, ERP …</a:t>
            </a:r>
          </a:p>
          <a:p>
            <a:pPr lvl="2">
              <a:buSzPct val="120000"/>
            </a:pPr>
            <a:r>
              <a:rPr lang="en-US" sz="1200" dirty="0">
                <a:solidFill>
                  <a:schemeClr val="accent2"/>
                </a:solidFill>
              </a:rPr>
              <a:t>HTTP</a:t>
            </a:r>
            <a:r>
              <a:rPr lang="en-US" sz="1200" dirty="0"/>
              <a:t> emerged as a </a:t>
            </a:r>
            <a:r>
              <a:rPr lang="en-US" sz="1200" dirty="0">
                <a:solidFill>
                  <a:schemeClr val="accent2"/>
                </a:solidFill>
              </a:rPr>
              <a:t>simple, uniform, extensible protocol</a:t>
            </a:r>
            <a:r>
              <a:rPr lang="en-US" sz="1200" dirty="0"/>
              <a:t>.</a:t>
            </a:r>
          </a:p>
          <a:p>
            <a:pPr lvl="2">
              <a:buSzPct val="120000"/>
            </a:pPr>
            <a:r>
              <a:rPr lang="en-US" sz="1200" dirty="0"/>
              <a:t>HTTP unified Internet experience under a single, general-purpose interface – the </a:t>
            </a:r>
            <a:r>
              <a:rPr lang="en-US" sz="1200" dirty="0">
                <a:solidFill>
                  <a:schemeClr val="accent2"/>
                </a:solidFill>
              </a:rPr>
              <a:t>web browser</a:t>
            </a:r>
            <a:r>
              <a:rPr lang="en-US" sz="1200" dirty="0"/>
              <a:t>.</a:t>
            </a:r>
          </a:p>
          <a:p>
            <a:pPr lvl="2">
              <a:buSzPct val="120000"/>
            </a:pPr>
            <a:r>
              <a:rPr lang="en-US" sz="1200" dirty="0"/>
              <a:t>Simplified application delivery, interoperability, </a:t>
            </a:r>
            <a:r>
              <a:rPr lang="en-US" sz="1200" dirty="0">
                <a:solidFill>
                  <a:schemeClr val="accent2"/>
                </a:solidFill>
              </a:rPr>
              <a:t>unleashed Internet applications</a:t>
            </a:r>
            <a:r>
              <a:rPr lang="en-US" sz="1200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BE0308-F6DB-5417-4577-FD01CC1177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0" y="1905699"/>
            <a:ext cx="4343333" cy="2543365"/>
          </a:xfrm>
        </p:spPr>
        <p:txBody>
          <a:bodyPr/>
          <a:lstStyle/>
          <a:p>
            <a:r>
              <a:rPr lang="en-US" sz="1200" b="1" dirty="0"/>
              <a:t>Today</a:t>
            </a:r>
          </a:p>
          <a:p>
            <a:pPr lvl="1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Fragmented ecosystem</a:t>
            </a:r>
            <a:r>
              <a:rPr lang="en-US" sz="1200" dirty="0"/>
              <a:t> of AI agents, tools, APIs, and proprietary integrations.</a:t>
            </a:r>
          </a:p>
          <a:p>
            <a:pPr lvl="1"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LLMs and AI agents </a:t>
            </a:r>
            <a:r>
              <a:rPr lang="en-US" sz="1200" dirty="0">
                <a:solidFill>
                  <a:schemeClr val="accent2"/>
                </a:solidFill>
              </a:rPr>
              <a:t>don’t all talk the same language</a:t>
            </a:r>
            <a:r>
              <a:rPr lang="en-US" sz="1200" dirty="0"/>
              <a:t>.</a:t>
            </a:r>
          </a:p>
          <a:p>
            <a:pPr lvl="1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AI agents</a:t>
            </a:r>
            <a:r>
              <a:rPr lang="en-US" sz="1200" dirty="0"/>
              <a:t> and </a:t>
            </a:r>
            <a:r>
              <a:rPr lang="en-US" sz="1200" dirty="0">
                <a:solidFill>
                  <a:schemeClr val="accent2"/>
                </a:solidFill>
              </a:rPr>
              <a:t>chat</a:t>
            </a:r>
            <a:r>
              <a:rPr lang="en-US" sz="1200" dirty="0"/>
              <a:t> are becoming a common interface for business solutions.</a:t>
            </a:r>
          </a:p>
          <a:p>
            <a:pPr lvl="1"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If we can define a single standard protocol</a:t>
            </a:r>
            <a:r>
              <a:rPr lang="en-US" sz="1200" dirty="0">
                <a:solidFill>
                  <a:schemeClr val="accent2"/>
                </a:solidFill>
              </a:rPr>
              <a:t> </a:t>
            </a:r>
            <a:r>
              <a:rPr lang="en-US" sz="1200" dirty="0"/>
              <a:t>–</a:t>
            </a:r>
            <a:r>
              <a:rPr lang="en-US" sz="1200" dirty="0">
                <a:solidFill>
                  <a:schemeClr val="accent2"/>
                </a:solidFill>
              </a:rPr>
              <a:t> HTTP for intelligent systems.</a:t>
            </a:r>
            <a:endParaRPr lang="en-US" sz="1200" dirty="0"/>
          </a:p>
          <a:p>
            <a:pPr lvl="1"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</a:rPr>
              <a:t>Unleash </a:t>
            </a:r>
            <a:r>
              <a:rPr lang="en-US" sz="1200" dirty="0"/>
              <a:t>scale and collaboration for </a:t>
            </a:r>
            <a:r>
              <a:rPr lang="en-US" sz="1200" dirty="0">
                <a:solidFill>
                  <a:schemeClr val="accent2"/>
                </a:solidFill>
              </a:rPr>
              <a:t>Agentic AI applications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D891-FC8C-D7DA-1FA4-D01D467767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7FBBF-A94C-17E4-4424-8B8CE9325102}"/>
              </a:ext>
            </a:extLst>
          </p:cNvPr>
          <p:cNvSpPr txBox="1"/>
          <p:nvPr/>
        </p:nvSpPr>
        <p:spPr>
          <a:xfrm>
            <a:off x="1106603" y="4664790"/>
            <a:ext cx="676174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00B050"/>
                </a:solidFill>
                <a:latin typeface="IBM Plex Sans" charset="0"/>
                <a:ea typeface="IBM Plex Sans" charset="0"/>
                <a:cs typeface="IBM Plex Sans" charset="0"/>
              </a:rPr>
              <a:t>NLIP will be for Agentic AI applications what HTTP was for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0730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7712-3117-57C3-A39C-603E50A52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6066-282F-CDE3-45C9-E859A20D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5140916" cy="4294632"/>
          </a:xfrm>
        </p:spPr>
        <p:txBody>
          <a:bodyPr anchor="t">
            <a:normAutofit/>
          </a:bodyPr>
          <a:lstStyle/>
          <a:p>
            <a:r>
              <a:rPr lang="en-US" dirty="0"/>
              <a:t>NLIP Schema – Simple and Concise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D987B8F-3EDE-EC0C-B7CB-D4CA0DA8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774" y="704875"/>
            <a:ext cx="3809192" cy="384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86893E-726C-43C9-736D-12908048F4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86601" y="4836657"/>
            <a:ext cx="1828732" cy="166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395FB3-9C97-154F-86B2-7E381B95126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262ED-C16E-7A55-AE0A-4E2B8588B37F}"/>
              </a:ext>
            </a:extLst>
          </p:cNvPr>
          <p:cNvSpPr txBox="1"/>
          <p:nvPr/>
        </p:nvSpPr>
        <p:spPr>
          <a:xfrm>
            <a:off x="2544553" y="4566091"/>
            <a:ext cx="3544670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https://github.com/nlip-project/documents/blob/main/specification/nlip.json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07838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9" id="{28DF721E-C9F0-0847-B86E-13D5C840B5A5}" vid="{E444DE78-550C-CD4A-A50E-CB4B5ECAF34C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(white background)</Template>
  <TotalTime>55803</TotalTime>
  <Words>2866</Words>
  <Application>Microsoft Macintosh PowerPoint</Application>
  <PresentationFormat>On-screen Show (16:9)</PresentationFormat>
  <Paragraphs>419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Meiryo UI</vt:lpstr>
      <vt:lpstr>.AppleSystemUIFont</vt:lpstr>
      <vt:lpstr>Arial</vt:lpstr>
      <vt:lpstr>Courier New</vt:lpstr>
      <vt:lpstr>HelvNeue Light for IBM</vt:lpstr>
      <vt:lpstr>IBM Plex Sans</vt:lpstr>
      <vt:lpstr>Stencil</vt:lpstr>
      <vt:lpstr>System Font Regular</vt:lpstr>
      <vt:lpstr>Wingdings</vt:lpstr>
      <vt:lpstr>IBM 2019 Master template (white background)</vt:lpstr>
      <vt:lpstr>PowerPoint Presentation</vt:lpstr>
      <vt:lpstr>Collaborators </vt:lpstr>
      <vt:lpstr>Motivation</vt:lpstr>
      <vt:lpstr>Vision </vt:lpstr>
      <vt:lpstr>NLIP uses Generative AI for structure independent communications</vt:lpstr>
      <vt:lpstr>NLIP Scope </vt:lpstr>
      <vt:lpstr>NLIP and other Protocols</vt:lpstr>
      <vt:lpstr>History Repeats Itself </vt:lpstr>
      <vt:lpstr>NLIP Schema – Simple and Concise</vt:lpstr>
      <vt:lpstr>NLIP Message Structure</vt:lpstr>
      <vt:lpstr>NLIP Message Format is Community-Driven</vt:lpstr>
      <vt:lpstr>NLIP Salient Features</vt:lpstr>
      <vt:lpstr>NLIP Reference Architecture</vt:lpstr>
      <vt:lpstr>Example: Version Management</vt:lpstr>
      <vt:lpstr>Use Case I: Chat Interaction </vt:lpstr>
      <vt:lpstr>Use Case II: Federation among Various Agents </vt:lpstr>
      <vt:lpstr>Use Case III: Integrating with Agent Development Frameworks</vt:lpstr>
      <vt:lpstr>Use Case IV: Speech-to-Text for Customer Support</vt:lpstr>
      <vt:lpstr>NLIP Key Takeaways</vt:lpstr>
      <vt:lpstr>NLIP Status</vt:lpstr>
      <vt:lpstr>PowerPoint Presentation</vt:lpstr>
      <vt:lpstr>NLIP Security Guidelines and Best Practices</vt:lpstr>
      <vt:lpstr>Support for Binary Data</vt:lpstr>
      <vt:lpstr>Current Set of NLIP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FOIL Overview   Foundation Models based Obstruction of Information Leakage </dc:title>
  <dc:creator>Dinesh Verma</dc:creator>
  <cp:lastModifiedBy>RANJAN SINHA</cp:lastModifiedBy>
  <cp:revision>1513</cp:revision>
  <cp:lastPrinted>2019-04-25T15:14:05Z</cp:lastPrinted>
  <dcterms:created xsi:type="dcterms:W3CDTF">2023-10-18T00:04:22Z</dcterms:created>
  <dcterms:modified xsi:type="dcterms:W3CDTF">2025-08-06T19:05:41Z</dcterms:modified>
</cp:coreProperties>
</file>