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60" r:id="rId3"/>
    <p:sldId id="261" r:id="rId4"/>
    <p:sldId id="263" r:id="rId5"/>
    <p:sldId id="264" r:id="rId6"/>
    <p:sldId id="270" r:id="rId7"/>
    <p:sldId id="265" r:id="rId8"/>
    <p:sldId id="267" r:id="rId9"/>
    <p:sldId id="269" r:id="rId10"/>
    <p:sldId id="271" r:id="rId11"/>
    <p:sldId id="274" r:id="rId12"/>
    <p:sldId id="273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/>
    <p:restoredTop sz="96476"/>
  </p:normalViewPr>
  <p:slideViewPr>
    <p:cSldViewPr snapToGrid="0">
      <p:cViewPr>
        <p:scale>
          <a:sx n="130" d="100"/>
          <a:sy n="130" d="100"/>
        </p:scale>
        <p:origin x="2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BFD64-47A7-4F4C-9628-72FD7EB5803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CD51E-7D8B-6643-9A9B-77DB1BE3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generated this slide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CD51E-7D8B-6643-9A9B-77DB1BE30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may be multiple </a:t>
            </a:r>
            <a:r>
              <a:rPr lang="en-US" dirty="0" err="1"/>
              <a:t>ToolCalls</a:t>
            </a:r>
            <a:r>
              <a:rPr lang="en-US" dirty="0"/>
              <a:t> in one response.</a:t>
            </a:r>
            <a:br>
              <a:rPr lang="en-US" dirty="0"/>
            </a:br>
            <a:r>
              <a:rPr lang="en-US" dirty="0"/>
              <a:t>Errors in </a:t>
            </a:r>
            <a:r>
              <a:rPr lang="en-US" dirty="0" err="1"/>
              <a:t>ToolCalls</a:t>
            </a:r>
            <a:r>
              <a:rPr lang="en-US" dirty="0"/>
              <a:t>: incompletely specified as far as I can tell (misspelled, middle of a </a:t>
            </a:r>
            <a:r>
              <a:rPr lang="en-US"/>
              <a:t>chain fails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CD51E-7D8B-6643-9A9B-77DB1BE30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22D4-3167-CEAA-4620-F920D03D2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6254-6004-F5A7-0605-2152B3F22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9D05-8C49-5887-D145-338E327B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CE31-972F-6947-89C7-F0933572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99D4-CB1F-B193-58F1-EE7E9C0D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A401-95A3-2EE6-48D9-9DFAA096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981AD-DBC6-0D80-5505-6156122C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E8A4-3245-2626-215C-3222019D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7BBD-750B-A080-6BE2-A8C5E479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93D7-1704-E6C0-F0A2-BA86B383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0DFCD-48E0-2E05-044D-91B69317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88F25-EE15-4DBC-562C-CCA4F385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286A-5B40-C34D-0CAF-07DE65A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47CD-DBBD-1AED-2EB2-851CCE3B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172F-E424-51BC-8162-D1CE39D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4B46-1527-B7CF-1E6B-2E643D4A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3FED-5A84-DA4F-388D-246E0BDD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633C-8B93-252D-0792-4A52EED8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D497-8272-9143-8DE2-722B32B1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334D-44CB-2946-B2AB-5C017E74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4D0B-3B22-6D41-5D99-FD81611B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0B3D1-5E6E-C1FE-38A9-4A13929A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2FD0-DCC3-2AA9-DA2C-87633C62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5DEC-4DF5-709B-5510-B633B706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BDBA-EC7C-FA87-90C7-50AD7C81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D06F-AC61-02AA-FB8F-3876919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5F84-E762-FFDC-C5D5-946B1493E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89C22-8B57-9A9D-0351-BD64216C8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6A439-62C7-3D6E-83A7-D3A95367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BD03-C069-155C-29D2-110859A7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04286-FEF3-DF3D-4B18-07D2C940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28B7-8C46-F140-A493-B7754B5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4A1F-3BDE-D111-F0D3-374FC7E9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7EB5-21E5-FCC9-FBA4-3CFA8BC8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8BD81-C59A-FCA5-6F3B-DEC05C85C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278A-FDC1-75C6-C528-B85419EF7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F2348-05BD-19EC-7051-2298D5A6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6F879-778F-41F9-AFF0-01E99B98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B8E8D-1B13-8B84-8CAE-7F14AA0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2D-BC87-7BBB-98AA-C4985B26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9B31E-B584-39CD-38EF-6523220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70F8-0FD2-77F5-17E5-C6F27789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9744B-AA57-BC4C-6EFA-7DF8D59E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9E10D-A31A-32BE-317D-7A86A899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C04F0-6CBA-C31F-F9B7-8CCD128B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CAF4-7421-471E-30AE-4927DBE0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24E2-82EC-B1A8-BEAD-F98AB46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7849-1035-F6BE-8DE0-66411079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9764-3F2E-E408-EAFB-E305E765D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2C63-1219-7DF9-94A9-66213C5C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8D39-74F0-C8A5-C1DB-47B605D1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1F5E-F871-9AAB-FD49-CD6060A9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FFA-D8A3-660B-76B3-5718990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C32DD-EE08-799B-0160-0CEE5A86F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A0-C91C-DCDC-736E-BE6EC6672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6DB8D-3E8F-4F9E-CA9D-854FD031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6CC1D-8A6C-D13A-EBAF-519CE2C5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D25E-783D-CE71-D439-175CB7A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702E3-C9F1-E503-242C-96A49268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9F94-02CF-2263-28BE-C481527E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0B18-F913-D86B-981A-A6BE30A0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56229-2297-334A-81ED-522EF052CA1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AEB0-5D0B-367A-F27F-1EAC0C6F5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8C48-338C-B723-EF0F-D67AB9063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5EF0C-580F-D347-889F-79BA64BD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-I-Y tools and crafts">
            <a:extLst>
              <a:ext uri="{FF2B5EF4-FFF2-40B4-BE49-F238E27FC236}">
                <a16:creationId xmlns:a16="http://schemas.microsoft.com/office/drawing/2014/main" id="{F1768FFC-A04A-E96B-4A01-9F10A1F6A3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1033" b="46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B1B1B0-5B83-488F-AB07-DB1C33B1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Tools and LLMs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7A370-A911-9F47-72E5-69A917F5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Tom Sheffler</a:t>
            </a:r>
          </a:p>
          <a:p>
            <a:pPr algn="l"/>
            <a:r>
              <a:rPr lang="en-US" sz="3200"/>
              <a:t>tom.sheffler@gmail.com</a:t>
            </a:r>
          </a:p>
        </p:txBody>
      </p:sp>
    </p:spTree>
    <p:extLst>
      <p:ext uri="{BB962C8B-B14F-4D97-AF65-F5344CB8AC3E}">
        <p14:creationId xmlns:p14="http://schemas.microsoft.com/office/powerpoint/2010/main" val="334294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E9D4B-7236-AD24-489A-9D47E476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F250A-D970-D59B-0552-8DF60AE1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of Tools with structured types (arrays of structs)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 return types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Tool Execution error/exception handling:</a:t>
            </a:r>
            <a:br>
              <a:rPr lang="en-US" dirty="0"/>
            </a:br>
            <a:r>
              <a:rPr lang="en-US" dirty="0"/>
              <a:t>Consider ”n” </a:t>
            </a:r>
            <a:r>
              <a:rPr lang="en-US" dirty="0" err="1"/>
              <a:t>ToolCalls</a:t>
            </a:r>
            <a:r>
              <a:rPr lang="en-US" dirty="0"/>
              <a:t> and </a:t>
            </a:r>
            <a:r>
              <a:rPr lang="en-US" dirty="0" err="1"/>
              <a:t>ToolCall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(</a:t>
            </a:r>
            <a:r>
              <a:rPr lang="en-US" dirty="0" err="1"/>
              <a:t>i</a:t>
            </a:r>
            <a:r>
              <a:rPr lang="en-US" dirty="0"/>
              <a:t>&lt;n) fails</a:t>
            </a:r>
          </a:p>
          <a:p>
            <a:pPr lvl="1"/>
            <a:r>
              <a:rPr lang="en-US" dirty="0"/>
              <a:t>How does </a:t>
            </a:r>
            <a:r>
              <a:rPr lang="en-US" dirty="0" err="1"/>
              <a:t>ToolCall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indicate failure?</a:t>
            </a:r>
          </a:p>
          <a:p>
            <a:pPr lvl="1"/>
            <a:r>
              <a:rPr lang="en-US" dirty="0"/>
              <a:t>Are </a:t>
            </a:r>
            <a:r>
              <a:rPr lang="en-US" dirty="0" err="1"/>
              <a:t>ToolCall</a:t>
            </a:r>
            <a:r>
              <a:rPr lang="en-US" dirty="0"/>
              <a:t>[i+1..n], </a:t>
            </a:r>
            <a:r>
              <a:rPr lang="en-US" dirty="0" err="1"/>
              <a:t>etc</a:t>
            </a:r>
            <a:r>
              <a:rPr lang="en-US" dirty="0"/>
              <a:t> not executed?</a:t>
            </a:r>
          </a:p>
          <a:p>
            <a:pPr lvl="1"/>
            <a:r>
              <a:rPr lang="en-US" dirty="0"/>
              <a:t>Are </a:t>
            </a:r>
            <a:r>
              <a:rPr lang="en-US" dirty="0" err="1"/>
              <a:t>ToolCall</a:t>
            </a:r>
            <a:r>
              <a:rPr lang="en-US" dirty="0"/>
              <a:t>[i+1..n] stripped from the messages[] array?</a:t>
            </a:r>
          </a:p>
        </p:txBody>
      </p:sp>
    </p:spTree>
    <p:extLst>
      <p:ext uri="{BB962C8B-B14F-4D97-AF65-F5344CB8AC3E}">
        <p14:creationId xmlns:p14="http://schemas.microsoft.com/office/powerpoint/2010/main" val="314563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3355-7736-1584-8E6E-C228C254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could tie into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29CD-CB16-F2E0-D849-805C23F1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Scopes/Claims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Scope: “</a:t>
            </a:r>
            <a:r>
              <a:rPr lang="en-US" dirty="0" err="1"/>
              <a:t>nlip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Claim: “</a:t>
            </a:r>
            <a:r>
              <a:rPr lang="en-US" dirty="0" err="1"/>
              <a:t>nlip:messages</a:t>
            </a:r>
            <a:r>
              <a:rPr lang="en-US" dirty="0"/>
              <a:t>” – user is granted basic messaging conversations</a:t>
            </a:r>
          </a:p>
          <a:p>
            <a:pPr lvl="2"/>
            <a:r>
              <a:rPr lang="en-US" dirty="0"/>
              <a:t>Claim: “</a:t>
            </a:r>
            <a:r>
              <a:rPr lang="en-US" dirty="0" err="1"/>
              <a:t>nlip:tools</a:t>
            </a:r>
            <a:r>
              <a:rPr lang="en-US" dirty="0"/>
              <a:t>” – user is granted permission to incorporate Tools</a:t>
            </a:r>
          </a:p>
          <a:p>
            <a:pPr lvl="2"/>
            <a:r>
              <a:rPr lang="en-US" dirty="0"/>
              <a:t>Claim: “</a:t>
            </a:r>
            <a:r>
              <a:rPr lang="en-US" dirty="0" err="1"/>
              <a:t>nlip:control</a:t>
            </a:r>
            <a:r>
              <a:rPr lang="en-US" dirty="0"/>
              <a:t>” – is allowed to send control messages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619F57-20A5-AEFA-C5FC-E3CC79AB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778A7-AD59-05C3-0CB1-AF0858E1A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B1B9-FC24-490F-9897-6F30B713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D9125-E798-6987-71EB-62085ADBCDEF}"/>
              </a:ext>
            </a:extLst>
          </p:cNvPr>
          <p:cNvSpPr txBox="1"/>
          <p:nvPr/>
        </p:nvSpPr>
        <p:spPr>
          <a:xfrm>
            <a:off x="838199" y="2411896"/>
            <a:ext cx="74444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describe_table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'Get the schema information for a specific table'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9FA01C"/>
                </a:solidFill>
                <a:effectLst/>
                <a:latin typeface="Menlo" panose="020B0609030804020204" pitchFamily="49" charset="0"/>
              </a:rPr>
              <a:t>inputSchema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={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'type'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'object'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'properties'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table_name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'type'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'string'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'description'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'Name of the table to describe'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}}, 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'required'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table_name</a:t>
            </a:r>
            <a:r>
              <a:rPr lang="en-US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]}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7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1B71A-5568-D6B4-E458-76F28A27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84C8-1C0F-C153-5E86-FA869BE7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tables in my database using the </a:t>
            </a:r>
            <a:r>
              <a:rPr lang="en-US" dirty="0" err="1"/>
              <a:t>list_tables</a:t>
            </a:r>
            <a:r>
              <a:rPr lang="en-US" dirty="0"/>
              <a:t> tool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03D6FE-8292-9FCC-34B1-121BF2075C6A}"/>
              </a:ext>
            </a:extLst>
          </p:cNvPr>
          <p:cNvSpPr/>
          <p:nvPr/>
        </p:nvSpPr>
        <p:spPr>
          <a:xfrm>
            <a:off x="838200" y="2418907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C44C7E-4EDC-C656-6C40-BE3F93C078DE}"/>
              </a:ext>
            </a:extLst>
          </p:cNvPr>
          <p:cNvSpPr/>
          <p:nvPr/>
        </p:nvSpPr>
        <p:spPr>
          <a:xfrm>
            <a:off x="838200" y="4598582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4D2D88-B4BF-7566-2B5A-6B84BBD349E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66530" y="3429000"/>
            <a:ext cx="0" cy="1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1149E-E54F-0885-E466-958900E208D8}"/>
              </a:ext>
            </a:extLst>
          </p:cNvPr>
          <p:cNvSpPr txBox="1"/>
          <p:nvPr/>
        </p:nvSpPr>
        <p:spPr>
          <a:xfrm>
            <a:off x="2888979" y="2139123"/>
            <a:ext cx="4004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role:user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Please list the tables in my database 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using the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tool.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description,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inputSchema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model: llama3.2:latest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5E0F5-8A76-E6B5-3C83-3360024EF734}"/>
              </a:ext>
            </a:extLst>
          </p:cNvPr>
          <p:cNvSpPr txBox="1"/>
          <p:nvPr/>
        </p:nvSpPr>
        <p:spPr>
          <a:xfrm>
            <a:off x="7487482" y="2413337"/>
            <a:ext cx="447923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role:assistant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ToolCalls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]</a:t>
            </a:r>
          </a:p>
          <a:p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evaluation_cost_metrics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...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B1AC08-E997-BDFD-3EE5-F646168131BE}"/>
              </a:ext>
            </a:extLst>
          </p:cNvPr>
          <p:cNvCxnSpPr/>
          <p:nvPr/>
        </p:nvCxnSpPr>
        <p:spPr>
          <a:xfrm flipV="1">
            <a:off x="2557670" y="2570922"/>
            <a:ext cx="0" cy="239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58D48-4303-03E7-62D3-38807F210E77}"/>
              </a:ext>
            </a:extLst>
          </p:cNvPr>
          <p:cNvCxnSpPr>
            <a:cxnSpLocks/>
          </p:cNvCxnSpPr>
          <p:nvPr/>
        </p:nvCxnSpPr>
        <p:spPr>
          <a:xfrm>
            <a:off x="7156174" y="2637183"/>
            <a:ext cx="0" cy="233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C22A76-3DA4-5C9A-539F-0A0AE3575647}"/>
              </a:ext>
            </a:extLst>
          </p:cNvPr>
          <p:cNvGrpSpPr/>
          <p:nvPr/>
        </p:nvGrpSpPr>
        <p:grpSpPr>
          <a:xfrm>
            <a:off x="230989" y="4117128"/>
            <a:ext cx="223283" cy="962908"/>
            <a:chOff x="1499191" y="1477926"/>
            <a:chExt cx="340242" cy="14672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96C7FE-C2CD-F845-6B37-0461659564CF}"/>
                </a:ext>
              </a:extLst>
            </p:cNvPr>
            <p:cNvSpPr/>
            <p:nvPr/>
          </p:nvSpPr>
          <p:spPr>
            <a:xfrm>
              <a:off x="1499191" y="1477926"/>
              <a:ext cx="340242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A37B13-B189-899A-11C9-81F08A334D47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1669312" y="1935126"/>
              <a:ext cx="0" cy="552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1BEA44F-50E3-135B-7990-EA2807265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191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00CAE4-FD75-0DB7-E079-40BC919D9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8680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C0D0C7-06BE-6DD8-AC09-19965FF648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9945" y="2094614"/>
              <a:ext cx="148856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45F7F9-DA9A-0336-0C68-FBD3D811D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22" y="2094614"/>
              <a:ext cx="116958" cy="196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965326-633C-D5A2-A9C7-96CDA1D86032}"/>
              </a:ext>
            </a:extLst>
          </p:cNvPr>
          <p:cNvCxnSpPr/>
          <p:nvPr/>
        </p:nvCxnSpPr>
        <p:spPr>
          <a:xfrm>
            <a:off x="335653" y="5234010"/>
            <a:ext cx="595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10D86C-2779-416B-0AF2-E21D07D6ADF0}"/>
              </a:ext>
            </a:extLst>
          </p:cNvPr>
          <p:cNvSpPr txBox="1"/>
          <p:nvPr/>
        </p:nvSpPr>
        <p:spPr>
          <a:xfrm>
            <a:off x="2928735" y="5081106"/>
            <a:ext cx="400438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role:user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Please list the tables in my database using the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tool.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role:assistant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ToolCalls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]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role:tool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"[{'name': 'products'}, {'name':'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weather_data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'}, {'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name':'pigs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 ...]"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description,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inputSchema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model: llama3.2:latest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2D2B3E-6BC4-B9EC-8E2A-734268697777}"/>
              </a:ext>
            </a:extLst>
          </p:cNvPr>
          <p:cNvSpPr txBox="1"/>
          <p:nvPr/>
        </p:nvSpPr>
        <p:spPr>
          <a:xfrm>
            <a:off x="7659760" y="4732468"/>
            <a:ext cx="44792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role:assistant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"The list of tables in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database is:\n\n1. products\n2.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weather_data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\n3.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sqlite_sequence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\n4. pigs\n5.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feed_consumption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\n6.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health_checks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\n7.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input_samples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description,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inputSchema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evaluation_cost_metrics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...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3660C-27A4-AC58-ECDA-26306F8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1E39B2-37E4-226B-EF74-AED100BF99E4}"/>
              </a:ext>
            </a:extLst>
          </p:cNvPr>
          <p:cNvGrpSpPr/>
          <p:nvPr/>
        </p:nvGrpSpPr>
        <p:grpSpPr>
          <a:xfrm>
            <a:off x="3211033" y="4077770"/>
            <a:ext cx="223283" cy="962908"/>
            <a:chOff x="1499191" y="1477926"/>
            <a:chExt cx="340242" cy="14672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CC2493-1023-D6E4-77C3-A7AD83C1ED14}"/>
                </a:ext>
              </a:extLst>
            </p:cNvPr>
            <p:cNvSpPr/>
            <p:nvPr/>
          </p:nvSpPr>
          <p:spPr>
            <a:xfrm>
              <a:off x="1499191" y="1477926"/>
              <a:ext cx="340242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5D7E08-4A88-F7C4-03BF-1791F619570B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1669312" y="1935126"/>
              <a:ext cx="0" cy="552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F9210E-C396-B142-2D42-8610687F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191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4F00A3-253A-D7F7-8958-8D4D078B40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8680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C36AE2-7B98-708A-C499-5D025B9D4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9945" y="2094614"/>
              <a:ext cx="148856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EF3697-40E1-730B-6B4F-004E1F3DE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22" y="2094614"/>
              <a:ext cx="116958" cy="196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698701A-406C-EDF7-C8C4-7806C4ECB23E}"/>
              </a:ext>
            </a:extLst>
          </p:cNvPr>
          <p:cNvSpPr/>
          <p:nvPr/>
        </p:nvSpPr>
        <p:spPr>
          <a:xfrm>
            <a:off x="4412512" y="1847604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Server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008AC6-0C90-3BE4-61E0-B54C82DFC5D3}"/>
              </a:ext>
            </a:extLst>
          </p:cNvPr>
          <p:cNvSpPr/>
          <p:nvPr/>
        </p:nvSpPr>
        <p:spPr>
          <a:xfrm>
            <a:off x="4412512" y="4027279"/>
            <a:ext cx="1456660" cy="2192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F1BEDF-FC22-DB96-17A7-195DED2D765E}"/>
              </a:ext>
            </a:extLst>
          </p:cNvPr>
          <p:cNvSpPr/>
          <p:nvPr/>
        </p:nvSpPr>
        <p:spPr>
          <a:xfrm>
            <a:off x="1746739" y="3499810"/>
            <a:ext cx="7362092" cy="29930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84498A-4B45-19B1-A4E8-E622EC615652}"/>
              </a:ext>
            </a:extLst>
          </p:cNvPr>
          <p:cNvSpPr/>
          <p:nvPr/>
        </p:nvSpPr>
        <p:spPr>
          <a:xfrm>
            <a:off x="6804837" y="4719897"/>
            <a:ext cx="1456660" cy="5528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0C2CA59-4713-61B9-0D35-FF92A68636A8}"/>
              </a:ext>
            </a:extLst>
          </p:cNvPr>
          <p:cNvSpPr/>
          <p:nvPr/>
        </p:nvSpPr>
        <p:spPr>
          <a:xfrm>
            <a:off x="6804837" y="5644930"/>
            <a:ext cx="1456660" cy="5528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GPS, </a:t>
            </a:r>
            <a:br>
              <a:rPr lang="en-US" dirty="0"/>
            </a:b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618805-9881-85F4-F468-D4A0C9C90A7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69172" y="4996343"/>
            <a:ext cx="935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FC3B27-2B68-B2ED-C995-E7BD375D19A0}"/>
              </a:ext>
            </a:extLst>
          </p:cNvPr>
          <p:cNvCxnSpPr>
            <a:cxnSpLocks/>
          </p:cNvCxnSpPr>
          <p:nvPr/>
        </p:nvCxnSpPr>
        <p:spPr>
          <a:xfrm>
            <a:off x="5869172" y="5932009"/>
            <a:ext cx="935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89B565-6433-711D-9957-4D667EBD156D}"/>
              </a:ext>
            </a:extLst>
          </p:cNvPr>
          <p:cNvSpPr txBox="1"/>
          <p:nvPr/>
        </p:nvSpPr>
        <p:spPr>
          <a:xfrm>
            <a:off x="6006625" y="46323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C6D08-E2AE-73ED-0E8D-7A9DBCFA2A6D}"/>
              </a:ext>
            </a:extLst>
          </p:cNvPr>
          <p:cNvSpPr txBox="1"/>
          <p:nvPr/>
        </p:nvSpPr>
        <p:spPr>
          <a:xfrm>
            <a:off x="6006625" y="556799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6A5BE-284E-F81D-0238-6DBF8F3C081F}"/>
              </a:ext>
            </a:extLst>
          </p:cNvPr>
          <p:cNvCxnSpPr/>
          <p:nvPr/>
        </p:nvCxnSpPr>
        <p:spPr>
          <a:xfrm>
            <a:off x="3700130" y="4611556"/>
            <a:ext cx="595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0EB5A9-D086-1AF0-A9B2-BC2746CA6D37}"/>
              </a:ext>
            </a:extLst>
          </p:cNvPr>
          <p:cNvSpPr txBox="1"/>
          <p:nvPr/>
        </p:nvSpPr>
        <p:spPr>
          <a:xfrm>
            <a:off x="3507083" y="4034259"/>
            <a:ext cx="89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natural</a:t>
            </a:r>
            <a:br>
              <a:rPr lang="en-US" sz="1400" dirty="0"/>
            </a:br>
            <a:r>
              <a:rPr lang="en-US" sz="1400" dirty="0"/>
              <a:t>language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BA235F-A90B-A8A3-F9A3-9F3DC9FC99C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140842" y="2857697"/>
            <a:ext cx="0" cy="11695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EA71F-7016-8FE8-6A31-B832C33AB724}"/>
              </a:ext>
            </a:extLst>
          </p:cNvPr>
          <p:cNvCxnSpPr>
            <a:cxnSpLocks/>
          </p:cNvCxnSpPr>
          <p:nvPr/>
        </p:nvCxnSpPr>
        <p:spPr>
          <a:xfrm>
            <a:off x="5857449" y="4292958"/>
            <a:ext cx="935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3B50BB-B5D4-B689-AE03-3E02B128CD5F}"/>
              </a:ext>
            </a:extLst>
          </p:cNvPr>
          <p:cNvSpPr txBox="1"/>
          <p:nvPr/>
        </p:nvSpPr>
        <p:spPr>
          <a:xfrm>
            <a:off x="5994902" y="392894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MCP</a:t>
            </a:r>
          </a:p>
        </p:txBody>
      </p:sp>
      <p:sp>
        <p:nvSpPr>
          <p:cNvPr id="28" name="Document 27">
            <a:extLst>
              <a:ext uri="{FF2B5EF4-FFF2-40B4-BE49-F238E27FC236}">
                <a16:creationId xmlns:a16="http://schemas.microsoft.com/office/drawing/2014/main" id="{E301BAFA-88B5-F19E-F5A0-742B771ABB38}"/>
              </a:ext>
            </a:extLst>
          </p:cNvPr>
          <p:cNvSpPr/>
          <p:nvPr/>
        </p:nvSpPr>
        <p:spPr>
          <a:xfrm>
            <a:off x="2388221" y="5435822"/>
            <a:ext cx="1163821" cy="631271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371781-B9D0-61D0-1548-85E97E91A4C0}"/>
              </a:ext>
            </a:extLst>
          </p:cNvPr>
          <p:cNvCxnSpPr/>
          <p:nvPr/>
        </p:nvCxnSpPr>
        <p:spPr>
          <a:xfrm>
            <a:off x="3711853" y="5751911"/>
            <a:ext cx="595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D41E04-0597-0B66-73CB-AF873A083023}"/>
              </a:ext>
            </a:extLst>
          </p:cNvPr>
          <p:cNvSpPr txBox="1"/>
          <p:nvPr/>
        </p:nvSpPr>
        <p:spPr>
          <a:xfrm>
            <a:off x="3518806" y="5174614"/>
            <a:ext cx="89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natural</a:t>
            </a:r>
            <a:br>
              <a:rPr lang="en-US" sz="1400" dirty="0"/>
            </a:br>
            <a:r>
              <a:rPr lang="en-US" sz="1400" dirty="0"/>
              <a:t>language</a:t>
            </a: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861495E-9BA0-EA82-7CF2-72A3993FA07E}"/>
              </a:ext>
            </a:extLst>
          </p:cNvPr>
          <p:cNvSpPr/>
          <p:nvPr/>
        </p:nvSpPr>
        <p:spPr>
          <a:xfrm>
            <a:off x="8261497" y="4034259"/>
            <a:ext cx="753184" cy="4287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A979185-ACF1-C60D-5590-2620E18002DD}"/>
              </a:ext>
            </a:extLst>
          </p:cNvPr>
          <p:cNvSpPr/>
          <p:nvPr/>
        </p:nvSpPr>
        <p:spPr>
          <a:xfrm>
            <a:off x="6804837" y="3985505"/>
            <a:ext cx="1122722" cy="5528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tool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65C5DC-BDBD-82D4-C730-3973461CEAD8}"/>
              </a:ext>
            </a:extLst>
          </p:cNvPr>
          <p:cNvCxnSpPr>
            <a:stCxn id="15" idx="3"/>
          </p:cNvCxnSpPr>
          <p:nvPr/>
        </p:nvCxnSpPr>
        <p:spPr>
          <a:xfrm>
            <a:off x="8261497" y="4996343"/>
            <a:ext cx="13463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0C6DB9-05DE-439F-31D3-CF35B707130F}"/>
              </a:ext>
            </a:extLst>
          </p:cNvPr>
          <p:cNvSpPr txBox="1"/>
          <p:nvPr/>
        </p:nvSpPr>
        <p:spPr>
          <a:xfrm>
            <a:off x="9735605" y="4696868"/>
            <a:ext cx="170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ReST</a:t>
            </a:r>
            <a:br>
              <a:rPr lang="en-US" sz="1400" dirty="0"/>
            </a:br>
            <a:r>
              <a:rPr lang="en-US" sz="1400" dirty="0"/>
              <a:t>access </a:t>
            </a:r>
            <a:r>
              <a:rPr lang="en-US" sz="1400" dirty="0" err="1"/>
              <a:t>weather.gov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836DA-58BE-C0C6-159E-86C7570A95D9}"/>
              </a:ext>
            </a:extLst>
          </p:cNvPr>
          <p:cNvSpPr txBox="1"/>
          <p:nvPr/>
        </p:nvSpPr>
        <p:spPr>
          <a:xfrm>
            <a:off x="5030400" y="2321432"/>
            <a:ext cx="794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Claude,</a:t>
            </a:r>
            <a:br>
              <a:rPr lang="en-US" sz="1400" dirty="0"/>
            </a:br>
            <a:r>
              <a:rPr lang="en-US" sz="1400" dirty="0" err="1"/>
              <a:t>ollama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ADC2F0-0A71-AF01-5095-C46D13109E37}"/>
              </a:ext>
            </a:extLst>
          </p:cNvPr>
          <p:cNvSpPr txBox="1"/>
          <p:nvPr/>
        </p:nvSpPr>
        <p:spPr>
          <a:xfrm>
            <a:off x="4499096" y="5567992"/>
            <a:ext cx="14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Claude Desktop,</a:t>
            </a:r>
            <a:br>
              <a:rPr lang="en-US" sz="1400" dirty="0"/>
            </a:br>
            <a:r>
              <a:rPr lang="en-US" sz="1400" dirty="0" err="1"/>
              <a:t>oterm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367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3789-EB39-7263-03F9-CE2F985BC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12258-10B6-C289-D99C-A2BF8948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Messaging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5CEEE14-4436-03CD-D3F5-8428B2F0A8D3}"/>
              </a:ext>
            </a:extLst>
          </p:cNvPr>
          <p:cNvSpPr/>
          <p:nvPr/>
        </p:nvSpPr>
        <p:spPr>
          <a:xfrm>
            <a:off x="4412512" y="1847604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Server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FDC32C-2FF0-6753-5A20-661F2C649D79}"/>
              </a:ext>
            </a:extLst>
          </p:cNvPr>
          <p:cNvSpPr/>
          <p:nvPr/>
        </p:nvSpPr>
        <p:spPr>
          <a:xfrm>
            <a:off x="4412512" y="4027279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3F58C9-E9E1-8DED-6C96-A002DE31B23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140842" y="2857697"/>
            <a:ext cx="0" cy="1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40AD71-2161-7945-6506-40DA0F56B526}"/>
              </a:ext>
            </a:extLst>
          </p:cNvPr>
          <p:cNvSpPr txBox="1"/>
          <p:nvPr/>
        </p:nvSpPr>
        <p:spPr>
          <a:xfrm>
            <a:off x="7493025" y="1904854"/>
            <a:ext cx="335279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Three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Results</a:t>
            </a:r>
          </a:p>
        </p:txBody>
      </p:sp>
    </p:spTree>
    <p:extLst>
      <p:ext uri="{BB962C8B-B14F-4D97-AF65-F5344CB8AC3E}">
        <p14:creationId xmlns:p14="http://schemas.microsoft.com/office/powerpoint/2010/main" val="7765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D852-858C-D751-7C53-9A861F11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</a:t>
            </a:r>
            <a:r>
              <a:rPr lang="en-US" dirty="0" err="1"/>
              <a:t>ToolDef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CA411-D57C-08B3-AB3F-D1FD698B82B7}"/>
              </a:ext>
            </a:extLst>
          </p:cNvPr>
          <p:cNvSpPr txBox="1"/>
          <p:nvPr/>
        </p:nvSpPr>
        <p:spPr>
          <a:xfrm>
            <a:off x="838200" y="2146852"/>
            <a:ext cx="956475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name='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describe_table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description='Get the schema information for a specific table'</a:t>
            </a: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inputSchema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'type': 'object’,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'properties': {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{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'type': 'string',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'description': 'Name of the table to describe'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}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'required': ['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D919-0B6F-4A60-5B5B-E19DEA81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8468-5BA2-FFD2-B6A9-1FE354C0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</a:t>
            </a:r>
            <a:r>
              <a:rPr lang="en-US" dirty="0" err="1"/>
              <a:t>ToolDef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F49D5-53C3-8BDB-6146-2A2B6D911FE1}"/>
              </a:ext>
            </a:extLst>
          </p:cNvPr>
          <p:cNvSpPr txBox="1"/>
          <p:nvPr/>
        </p:nvSpPr>
        <p:spPr>
          <a:xfrm>
            <a:off x="1113504" y="1851884"/>
            <a:ext cx="784197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name='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preparation_tool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description="Prepare the samples for analyze.  Mark samples as 'passed' or 'failed'. "</a:t>
            </a:r>
          </a:p>
          <a:p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inputSchema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'$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InputSample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'properties':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sample_name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'description': 'sample name identifier',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'title': 'Sample Name',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'type': 'string'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'mass':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'description': 'sample mass in ng',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'title': 'Mass',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'type': 'integer'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},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'required': ['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sample_name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'mass'],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'title': 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InputSample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'type': 'object'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'properties':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sample_list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'items':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'$ref': '#/$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InputSample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},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'title': 'Sample List',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'type': 'array'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'required': ['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sample_list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'title': '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preparation_toolArguments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'type': 'object'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74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C29-8E96-CE0B-9EA7-1F8B8DA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exchange using a Tool</a:t>
            </a:r>
          </a:p>
        </p:txBody>
      </p:sp>
    </p:spTree>
    <p:extLst>
      <p:ext uri="{BB962C8B-B14F-4D97-AF65-F5344CB8AC3E}">
        <p14:creationId xmlns:p14="http://schemas.microsoft.com/office/powerpoint/2010/main" val="207335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1CDA-368F-6A4E-70A7-F2A3B552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says: “Please list the tables in my database using the </a:t>
            </a:r>
            <a:r>
              <a:rPr lang="en-US" dirty="0" err="1"/>
              <a:t>list_tables</a:t>
            </a:r>
            <a:r>
              <a:rPr lang="en-US" dirty="0"/>
              <a:t> tool”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06E8DE-7BB4-8810-0E47-63AECD5893A1}"/>
              </a:ext>
            </a:extLst>
          </p:cNvPr>
          <p:cNvSpPr/>
          <p:nvPr/>
        </p:nvSpPr>
        <p:spPr>
          <a:xfrm>
            <a:off x="838200" y="2418907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0D69D-F465-5C70-DAA2-E3D9858A44B1}"/>
              </a:ext>
            </a:extLst>
          </p:cNvPr>
          <p:cNvSpPr/>
          <p:nvPr/>
        </p:nvSpPr>
        <p:spPr>
          <a:xfrm>
            <a:off x="838200" y="4598582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5CF73E-93E3-70E8-E74B-E6DA9FECDEA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66530" y="3429000"/>
            <a:ext cx="0" cy="116958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401D00-1799-C476-AA37-7C5CAD433D51}"/>
              </a:ext>
            </a:extLst>
          </p:cNvPr>
          <p:cNvSpPr txBox="1"/>
          <p:nvPr/>
        </p:nvSpPr>
        <p:spPr>
          <a:xfrm>
            <a:off x="2671433" y="3051674"/>
            <a:ext cx="40871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role:user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Please list the tables in my database 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using the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tool.</a:t>
            </a:r>
          </a:p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:{description=,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inputSchema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=}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llama3.2:latest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16130-C1F9-7EE2-BA28-0AACC589D7E8}"/>
              </a:ext>
            </a:extLst>
          </p:cNvPr>
          <p:cNvSpPr txBox="1"/>
          <p:nvPr/>
        </p:nvSpPr>
        <p:spPr>
          <a:xfrm>
            <a:off x="7553743" y="3051674"/>
            <a:ext cx="447923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role:assistant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ToolCalls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]</a:t>
            </a:r>
          </a:p>
          <a:p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evaluation_cost_metric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...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68852-1441-C1E0-4F19-4576ED745D0D}"/>
              </a:ext>
            </a:extLst>
          </p:cNvPr>
          <p:cNvCxnSpPr/>
          <p:nvPr/>
        </p:nvCxnSpPr>
        <p:spPr>
          <a:xfrm flipV="1">
            <a:off x="6946372" y="2637183"/>
            <a:ext cx="0" cy="239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DC6AAE-1B65-6A7C-8446-6F54BF5396F6}"/>
              </a:ext>
            </a:extLst>
          </p:cNvPr>
          <p:cNvCxnSpPr>
            <a:cxnSpLocks/>
          </p:cNvCxnSpPr>
          <p:nvPr/>
        </p:nvCxnSpPr>
        <p:spPr>
          <a:xfrm>
            <a:off x="7156174" y="2901628"/>
            <a:ext cx="0" cy="233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B24DC9-5EB1-9B27-B7FE-165FD375C1B7}"/>
              </a:ext>
            </a:extLst>
          </p:cNvPr>
          <p:cNvGrpSpPr/>
          <p:nvPr/>
        </p:nvGrpSpPr>
        <p:grpSpPr>
          <a:xfrm>
            <a:off x="230989" y="4117128"/>
            <a:ext cx="223283" cy="962908"/>
            <a:chOff x="1499191" y="1477926"/>
            <a:chExt cx="340242" cy="14672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7701F2-727F-D09D-ADA4-69ABB3FB64B5}"/>
                </a:ext>
              </a:extLst>
            </p:cNvPr>
            <p:cNvSpPr/>
            <p:nvPr/>
          </p:nvSpPr>
          <p:spPr>
            <a:xfrm>
              <a:off x="1499191" y="1477926"/>
              <a:ext cx="340242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06D41A-33A3-A361-42EC-C26E4B184B9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1669312" y="1935126"/>
              <a:ext cx="0" cy="552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6A5DA8-C926-19A3-49CC-B7399FC5B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191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011E09-3FAE-9504-6199-A7C463CF4F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8680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DFF098-E542-1E2A-E0F1-BD027FB85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9945" y="2094614"/>
              <a:ext cx="148856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631C4-4B21-3191-B21B-2C3DA59BD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22" y="2094614"/>
              <a:ext cx="116958" cy="196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EF64CA-59D6-FE31-AB26-086536DCC6D3}"/>
              </a:ext>
            </a:extLst>
          </p:cNvPr>
          <p:cNvCxnSpPr/>
          <p:nvPr/>
        </p:nvCxnSpPr>
        <p:spPr>
          <a:xfrm>
            <a:off x="335653" y="5234010"/>
            <a:ext cx="595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B42C56-06DD-2F3C-51C5-C897A051F430}"/>
              </a:ext>
            </a:extLst>
          </p:cNvPr>
          <p:cNvSpPr txBox="1"/>
          <p:nvPr/>
        </p:nvSpPr>
        <p:spPr>
          <a:xfrm>
            <a:off x="5526100" y="2186515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7A5D5-0C14-CEA3-CF58-F7369434169E}"/>
              </a:ext>
            </a:extLst>
          </p:cNvPr>
          <p:cNvSpPr txBox="1"/>
          <p:nvPr/>
        </p:nvSpPr>
        <p:spPr>
          <a:xfrm>
            <a:off x="7354900" y="219976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1624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F0C25-54FA-7033-0E93-9326FC797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BB49-1C11-A791-4894-BD04D9E9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runs the tool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390CBB-66AB-B8D8-8F38-4500F6D6E113}"/>
              </a:ext>
            </a:extLst>
          </p:cNvPr>
          <p:cNvSpPr/>
          <p:nvPr/>
        </p:nvSpPr>
        <p:spPr>
          <a:xfrm>
            <a:off x="838200" y="2418907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FAC414-D632-D9CD-9B74-290559EF6F8B}"/>
              </a:ext>
            </a:extLst>
          </p:cNvPr>
          <p:cNvSpPr/>
          <p:nvPr/>
        </p:nvSpPr>
        <p:spPr>
          <a:xfrm>
            <a:off x="838200" y="4598582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C5C69-F159-F191-C5C6-115E9BBC660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66530" y="3429000"/>
            <a:ext cx="0" cy="1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048478-8811-CDA7-7AE9-9A6CB56CEB19}"/>
              </a:ext>
            </a:extLst>
          </p:cNvPr>
          <p:cNvCxnSpPr>
            <a:cxnSpLocks/>
          </p:cNvCxnSpPr>
          <p:nvPr/>
        </p:nvCxnSpPr>
        <p:spPr>
          <a:xfrm>
            <a:off x="2276107" y="5265017"/>
            <a:ext cx="935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92356E2B-0504-99A1-15C5-2EE0ACBDA17E}"/>
              </a:ext>
            </a:extLst>
          </p:cNvPr>
          <p:cNvSpPr/>
          <p:nvPr/>
        </p:nvSpPr>
        <p:spPr>
          <a:xfrm>
            <a:off x="4680155" y="5006318"/>
            <a:ext cx="753184" cy="42876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9688E7-CC8A-BECC-F76E-FDBC77EC8400}"/>
              </a:ext>
            </a:extLst>
          </p:cNvPr>
          <p:cNvSpPr/>
          <p:nvPr/>
        </p:nvSpPr>
        <p:spPr>
          <a:xfrm>
            <a:off x="3223495" y="4957564"/>
            <a:ext cx="1122722" cy="5528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br>
              <a:rPr lang="en-US" dirty="0"/>
            </a:br>
            <a:r>
              <a:rPr lang="en-US" dirty="0"/>
              <a:t>tool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79C87D-3C8E-55F2-256F-A8274D0A5E36}"/>
              </a:ext>
            </a:extLst>
          </p:cNvPr>
          <p:cNvCxnSpPr/>
          <p:nvPr/>
        </p:nvCxnSpPr>
        <p:spPr>
          <a:xfrm>
            <a:off x="2615424" y="4731103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D0D557-8D5A-07C0-7A11-A27DB44A43B0}"/>
              </a:ext>
            </a:extLst>
          </p:cNvPr>
          <p:cNvCxnSpPr>
            <a:cxnSpLocks/>
          </p:cNvCxnSpPr>
          <p:nvPr/>
        </p:nvCxnSpPr>
        <p:spPr>
          <a:xfrm flipH="1">
            <a:off x="2615424" y="5804530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F18E2F-657E-FB7D-4E33-485C8B479BC1}"/>
              </a:ext>
            </a:extLst>
          </p:cNvPr>
          <p:cNvSpPr txBox="1"/>
          <p:nvPr/>
        </p:nvSpPr>
        <p:spPr>
          <a:xfrm>
            <a:off x="4346217" y="4373586"/>
            <a:ext cx="491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"SELECT name FROM </a:t>
            </a:r>
            <a:r>
              <a:rPr lang="en-US" sz="1400" dirty="0" err="1"/>
              <a:t>sqlite_master</a:t>
            </a:r>
            <a:r>
              <a:rPr lang="en-US" sz="1400" dirty="0"/>
              <a:t> WHERE type='table'"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F1D18-4ED1-4007-1E16-BE5A613104D4}"/>
              </a:ext>
            </a:extLst>
          </p:cNvPr>
          <p:cNvSpPr txBox="1"/>
          <p:nvPr/>
        </p:nvSpPr>
        <p:spPr>
          <a:xfrm>
            <a:off x="4497233" y="5918212"/>
            <a:ext cx="491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”products\n </a:t>
            </a:r>
            <a:r>
              <a:rPr lang="en-US" sz="1400" dirty="0" err="1"/>
              <a:t>weather_data</a:t>
            </a:r>
            <a:r>
              <a:rPr lang="en-US" sz="1400" dirty="0"/>
              <a:t>\n pigs\n ‘…"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84059-8D6E-9F0E-9F24-05609AEE2D2F}"/>
              </a:ext>
            </a:extLst>
          </p:cNvPr>
          <p:cNvSpPr txBox="1"/>
          <p:nvPr/>
        </p:nvSpPr>
        <p:spPr>
          <a:xfrm>
            <a:off x="2422937" y="494397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4951-23D8-03AB-04E8-C9C2ED0A56B6}"/>
              </a:ext>
            </a:extLst>
          </p:cNvPr>
          <p:cNvCxnSpPr/>
          <p:nvPr/>
        </p:nvCxnSpPr>
        <p:spPr>
          <a:xfrm>
            <a:off x="4046659" y="4731103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75AA9E-0200-60CE-B611-5AC28F305F27}"/>
              </a:ext>
            </a:extLst>
          </p:cNvPr>
          <p:cNvCxnSpPr>
            <a:cxnSpLocks/>
          </p:cNvCxnSpPr>
          <p:nvPr/>
        </p:nvCxnSpPr>
        <p:spPr>
          <a:xfrm flipH="1">
            <a:off x="4099667" y="5791278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9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A4D1E-1FD4-EC68-EB59-19EB2AA0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E56B-1D0C-C437-1312-B54A39C6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Assistant returns the result and Client presents it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E8C50E-960A-02D7-732F-A7098EE5FE24}"/>
              </a:ext>
            </a:extLst>
          </p:cNvPr>
          <p:cNvSpPr/>
          <p:nvPr/>
        </p:nvSpPr>
        <p:spPr>
          <a:xfrm>
            <a:off x="838200" y="2418907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8A0AF7-9259-A1B2-C25D-904795ED4697}"/>
              </a:ext>
            </a:extLst>
          </p:cNvPr>
          <p:cNvSpPr/>
          <p:nvPr/>
        </p:nvSpPr>
        <p:spPr>
          <a:xfrm>
            <a:off x="838200" y="4598582"/>
            <a:ext cx="1456660" cy="10100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0B061-FE67-78D6-9FAF-DB9CF26339F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66530" y="3429000"/>
            <a:ext cx="0" cy="116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2A4224-D0EA-C449-19F0-ADDCC5026F67}"/>
              </a:ext>
            </a:extLst>
          </p:cNvPr>
          <p:cNvCxnSpPr/>
          <p:nvPr/>
        </p:nvCxnSpPr>
        <p:spPr>
          <a:xfrm flipV="1">
            <a:off x="6946372" y="2637183"/>
            <a:ext cx="0" cy="239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373520-A755-C079-79C3-3A911CFD53CB}"/>
              </a:ext>
            </a:extLst>
          </p:cNvPr>
          <p:cNvCxnSpPr>
            <a:cxnSpLocks/>
          </p:cNvCxnSpPr>
          <p:nvPr/>
        </p:nvCxnSpPr>
        <p:spPr>
          <a:xfrm>
            <a:off x="7156174" y="2637183"/>
            <a:ext cx="0" cy="233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7200A2-175E-DAB3-C9B3-85B338D1528E}"/>
              </a:ext>
            </a:extLst>
          </p:cNvPr>
          <p:cNvGrpSpPr/>
          <p:nvPr/>
        </p:nvGrpSpPr>
        <p:grpSpPr>
          <a:xfrm>
            <a:off x="230989" y="4117128"/>
            <a:ext cx="223283" cy="962908"/>
            <a:chOff x="1499191" y="1477926"/>
            <a:chExt cx="340242" cy="146729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50E517-5F5E-DCDC-4819-0CDF26436957}"/>
                </a:ext>
              </a:extLst>
            </p:cNvPr>
            <p:cNvSpPr/>
            <p:nvPr/>
          </p:nvSpPr>
          <p:spPr>
            <a:xfrm>
              <a:off x="1499191" y="1477926"/>
              <a:ext cx="340242" cy="457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70A770-ECEE-A952-31C5-A445026E0AF4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1669312" y="1935126"/>
              <a:ext cx="0" cy="5528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48BC3A-84DA-B4AA-A7FF-C1F142986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191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826F87-0583-A661-9B98-EA67AEF2EF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8680" y="2488019"/>
              <a:ext cx="170121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19762B-53E8-9DE9-648D-FDE93ACA6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9945" y="2094614"/>
              <a:ext cx="148856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BEFA0B-0204-38C0-9992-77B9A5FA8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722" y="2094614"/>
              <a:ext cx="116958" cy="196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50C393-D488-86FE-5F42-05A7EF2AD139}"/>
              </a:ext>
            </a:extLst>
          </p:cNvPr>
          <p:cNvCxnSpPr/>
          <p:nvPr/>
        </p:nvCxnSpPr>
        <p:spPr>
          <a:xfrm>
            <a:off x="335653" y="5234010"/>
            <a:ext cx="595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8FBE90-C8BD-59B5-4EC8-A39E7EAB1854}"/>
              </a:ext>
            </a:extLst>
          </p:cNvPr>
          <p:cNvSpPr txBox="1"/>
          <p:nvPr/>
        </p:nvSpPr>
        <p:spPr>
          <a:xfrm>
            <a:off x="5526100" y="2186515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BB4A4-140D-3623-5DAC-E671A0696D82}"/>
              </a:ext>
            </a:extLst>
          </p:cNvPr>
          <p:cNvSpPr txBox="1"/>
          <p:nvPr/>
        </p:nvSpPr>
        <p:spPr>
          <a:xfrm>
            <a:off x="7354900" y="219976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E761A-A440-E9A2-A70E-553B744A63E6}"/>
              </a:ext>
            </a:extLst>
          </p:cNvPr>
          <p:cNvSpPr txBox="1"/>
          <p:nvPr/>
        </p:nvSpPr>
        <p:spPr>
          <a:xfrm>
            <a:off x="2750750" y="2778300"/>
            <a:ext cx="407982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role:user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Please list the tables in my database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using the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tool.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role:assistant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ToolCalls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[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]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role:tool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"[{'name': 'products’},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{'name':'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weather_data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’},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{'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name':'pigs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'} ...]"</a:t>
            </a:r>
          </a:p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:[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list_tables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:{description=,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inputSchema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=}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</a:t>
            </a:r>
          </a:p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llama3.2:latest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2A573-32CD-6B64-730A-AD341C241A65}"/>
              </a:ext>
            </a:extLst>
          </p:cNvPr>
          <p:cNvSpPr txBox="1"/>
          <p:nvPr/>
        </p:nvSpPr>
        <p:spPr>
          <a:xfrm>
            <a:off x="7481775" y="3517684"/>
            <a:ext cx="447923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role:assistant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 list of tables in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your database is: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1. products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2.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weather_data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3.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sqlite_sequence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4. pigs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5.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feed_consumption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6.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health_checks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7.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input_samples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evaluation_cost_metrics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...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8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1051</Words>
  <Application>Microsoft Macintosh PowerPoint</Application>
  <PresentationFormat>Widescreen</PresentationFormat>
  <Paragraphs>181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Menlo</vt:lpstr>
      <vt:lpstr>Office Theme</vt:lpstr>
      <vt:lpstr>Tools and LLMs</vt:lpstr>
      <vt:lpstr>Tools Architecture</vt:lpstr>
      <vt:lpstr>Tools Messaging</vt:lpstr>
      <vt:lpstr>What is in a ToolDef?</vt:lpstr>
      <vt:lpstr>A more complicated ToolDef</vt:lpstr>
      <vt:lpstr>An example exchange using a Tool</vt:lpstr>
      <vt:lpstr>User says: “Please list the tables in my database using the list_tables tool”</vt:lpstr>
      <vt:lpstr>Client runs the tool</vt:lpstr>
      <vt:lpstr>Assistant returns the result and Client presents it</vt:lpstr>
      <vt:lpstr>Open Ends</vt:lpstr>
      <vt:lpstr>How this could tie into Authorization</vt:lpstr>
      <vt:lpstr>Extra</vt:lpstr>
      <vt:lpstr>Tool Definition</vt:lpstr>
      <vt:lpstr>List the tables in my database using the list_tables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Sheffler</dc:creator>
  <cp:lastModifiedBy>Tom Sheffler</cp:lastModifiedBy>
  <cp:revision>8</cp:revision>
  <dcterms:created xsi:type="dcterms:W3CDTF">2025-01-03T16:03:12Z</dcterms:created>
  <dcterms:modified xsi:type="dcterms:W3CDTF">2025-02-28T17:23:46Z</dcterms:modified>
</cp:coreProperties>
</file>