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28"/>
  </p:notesMasterIdLst>
  <p:handoutMasterIdLst>
    <p:handoutMasterId r:id="rId29"/>
  </p:handoutMasterIdLst>
  <p:sldIdLst>
    <p:sldId id="396" r:id="rId2"/>
    <p:sldId id="412" r:id="rId3"/>
    <p:sldId id="417" r:id="rId4"/>
    <p:sldId id="414" r:id="rId5"/>
    <p:sldId id="397" r:id="rId6"/>
    <p:sldId id="398" r:id="rId7"/>
    <p:sldId id="428" r:id="rId8"/>
    <p:sldId id="430" r:id="rId9"/>
    <p:sldId id="431" r:id="rId10"/>
    <p:sldId id="416" r:id="rId11"/>
    <p:sldId id="407" r:id="rId12"/>
    <p:sldId id="429" r:id="rId13"/>
    <p:sldId id="408" r:id="rId14"/>
    <p:sldId id="409" r:id="rId15"/>
    <p:sldId id="410" r:id="rId16"/>
    <p:sldId id="415" r:id="rId17"/>
    <p:sldId id="413" r:id="rId18"/>
    <p:sldId id="419" r:id="rId19"/>
    <p:sldId id="418" r:id="rId20"/>
    <p:sldId id="411" r:id="rId21"/>
    <p:sldId id="390" r:id="rId22"/>
    <p:sldId id="422" r:id="rId23"/>
    <p:sldId id="423" r:id="rId24"/>
    <p:sldId id="425" r:id="rId25"/>
    <p:sldId id="426" r:id="rId26"/>
    <p:sldId id="427" r:id="rId27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61"/>
    <a:srgbClr val="AAF8A9"/>
    <a:srgbClr val="66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/>
    <p:restoredTop sz="92331"/>
  </p:normalViewPr>
  <p:slideViewPr>
    <p:cSldViewPr snapToGrid="0" snapToObjects="1">
      <p:cViewPr varScale="1">
        <p:scale>
          <a:sx n="98" d="100"/>
          <a:sy n="98" d="100"/>
        </p:scale>
        <p:origin x="3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5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7"/>
            <a:ext cx="4142232" cy="4491385"/>
          </a:xfrm>
          <a:solidFill>
            <a:srgbClr val="66A1FF">
              <a:alpha val="52157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8E015-0B67-D266-BA96-AEC8E2E6A50D}"/>
              </a:ext>
            </a:extLst>
          </p:cNvPr>
          <p:cNvSpPr txBox="1"/>
          <p:nvPr userDrawn="1"/>
        </p:nvSpPr>
        <p:spPr>
          <a:xfrm>
            <a:off x="2919945" y="2187030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tencil" pitchFamily="82" charset="77"/>
                <a:ea typeface="IBM Plex Sans" charset="0"/>
                <a:cs typeface="IBM Plex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695877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36657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2" r:id="rId7"/>
    <p:sldLayoutId id="2147483931" r:id="rId8"/>
    <p:sldLayoutId id="2147483963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57" r:id="rId20"/>
    <p:sldLayoutId id="2147483944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lip-project.org/" TargetMode="External"/><Relationship Id="rId2" Type="http://schemas.openxmlformats.org/officeDocument/2006/relationships/hyperlink" Target="https://github.com/nlip-project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16DE-C625-FF4F-3040-AA7422E2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Interaction Protocol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800" dirty="0"/>
              <a:t>Presenters:</a:t>
            </a:r>
            <a:br>
              <a:rPr lang="en-US" sz="1800" dirty="0"/>
            </a:br>
            <a:r>
              <a:rPr lang="en-US" sz="1800" dirty="0"/>
              <a:t>XXX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ED82-AC81-AD9C-69D2-CDA65CFD4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IBM </a:t>
            </a:r>
          </a:p>
          <a:p>
            <a:r>
              <a:rPr lang="en-US" dirty="0"/>
              <a:t>Cisco </a:t>
            </a:r>
          </a:p>
          <a:p>
            <a:r>
              <a:rPr lang="en-US" dirty="0"/>
              <a:t>Red Hat </a:t>
            </a:r>
          </a:p>
          <a:p>
            <a:r>
              <a:rPr lang="en-US" dirty="0"/>
              <a:t>Hitachi</a:t>
            </a:r>
          </a:p>
          <a:p>
            <a:r>
              <a:rPr lang="en-US" dirty="0"/>
              <a:t>ServiceNow</a:t>
            </a:r>
          </a:p>
          <a:p>
            <a:r>
              <a:rPr lang="en-US" dirty="0"/>
              <a:t>Fordham University </a:t>
            </a:r>
          </a:p>
          <a:p>
            <a:r>
              <a:rPr lang="en-US" dirty="0"/>
              <a:t>U. Michigan </a:t>
            </a:r>
          </a:p>
          <a:p>
            <a:r>
              <a:rPr lang="en-US" dirty="0"/>
              <a:t>Purdue University </a:t>
            </a:r>
          </a:p>
          <a:p>
            <a:r>
              <a:rPr lang="en-US" dirty="0"/>
              <a:t>U. Delaware</a:t>
            </a:r>
          </a:p>
          <a:p>
            <a:r>
              <a:rPr lang="en-US" dirty="0"/>
              <a:t>U. Buffalo </a:t>
            </a:r>
          </a:p>
          <a:p>
            <a:r>
              <a:rPr lang="en-US" dirty="0"/>
              <a:t>Pennsylvania State University</a:t>
            </a:r>
          </a:p>
          <a:p>
            <a:r>
              <a:rPr lang="en-US" dirty="0"/>
              <a:t>Indiana University </a:t>
            </a:r>
          </a:p>
          <a:p>
            <a:r>
              <a:rPr lang="en-US" dirty="0"/>
              <a:t>SRI International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4F87-1407-175B-3018-28A20882E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BDE-5C21-A565-9488-15BD873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6198-C9AF-E4CD-4B37-A32786BE5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In-Scope </a:t>
            </a:r>
          </a:p>
          <a:p>
            <a:pPr lvl="1"/>
            <a:r>
              <a:rPr lang="en-US" dirty="0"/>
              <a:t>Communication between two AI-Agents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human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BA93-2D57-3137-94EA-20884682E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 of Scope </a:t>
            </a:r>
          </a:p>
          <a:p>
            <a:pPr lvl="1"/>
            <a:r>
              <a:rPr lang="en-US" dirty="0"/>
              <a:t>Communication between legacy software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legacy software (not using AI) client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267B-EC8C-E4CC-FE58-7B8D8392D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A1FDA-FD70-0FFF-0A68-80C8E338825F}"/>
              </a:ext>
            </a:extLst>
          </p:cNvPr>
          <p:cNvSpPr txBox="1"/>
          <p:nvPr/>
        </p:nvSpPr>
        <p:spPr>
          <a:xfrm>
            <a:off x="228667" y="4210324"/>
            <a:ext cx="83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Working Definition of AI Agent: An AI Agent is software that uses an AI Model (LLM or various modalities) or can call out to an AI Model to interpret general text, vision and other modalities. </a:t>
            </a:r>
          </a:p>
        </p:txBody>
      </p:sp>
    </p:spTree>
    <p:extLst>
      <p:ext uri="{BB962C8B-B14F-4D97-AF65-F5344CB8AC3E}">
        <p14:creationId xmlns:p14="http://schemas.microsoft.com/office/powerpoint/2010/main" val="7387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AE91-C20A-DC57-5CEA-37CDF5C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NLIP: Salient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0001-D4F0-597D-72C6-1A7AA03D6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365744" cy="3252216"/>
          </a:xfrm>
        </p:spPr>
        <p:txBody>
          <a:bodyPr/>
          <a:lstStyle/>
          <a:p>
            <a:r>
              <a:rPr lang="en-US" dirty="0"/>
              <a:t>Promotes an intuitive human-centric communication </a:t>
            </a:r>
          </a:p>
          <a:p>
            <a:pPr lvl="1"/>
            <a:r>
              <a:rPr lang="en-US" dirty="0"/>
              <a:t>Primary mode of interaction is natural language</a:t>
            </a:r>
          </a:p>
          <a:p>
            <a:pPr lvl="2"/>
            <a:r>
              <a:rPr lang="en-US" dirty="0"/>
              <a:t>Could be typed text or spoken text with speech to text conversion</a:t>
            </a:r>
          </a:p>
          <a:p>
            <a:pPr lvl="1"/>
            <a:r>
              <a:rPr lang="en-US" dirty="0"/>
              <a:t>Vision, Audio and other modalities are supported</a:t>
            </a:r>
          </a:p>
          <a:p>
            <a:pPr lvl="2"/>
            <a:r>
              <a:rPr lang="en-US" dirty="0"/>
              <a:t>Some business interactions require transmission of images and videos </a:t>
            </a:r>
          </a:p>
          <a:p>
            <a:pPr lvl="1"/>
            <a:r>
              <a:rPr lang="en-US" dirty="0"/>
              <a:t>Structured text supported but not intended as a primary interaction mode </a:t>
            </a:r>
          </a:p>
          <a:p>
            <a:pPr lvl="1"/>
            <a:r>
              <a:rPr lang="en-US" dirty="0"/>
              <a:t>No custom configuration – All configuration and policy exchanges made using natural language</a:t>
            </a:r>
          </a:p>
          <a:p>
            <a:pPr lvl="1"/>
            <a:r>
              <a:rPr lang="en-US" dirty="0"/>
              <a:t>The AI models used by different end-points (clients and servers) in a NLIP session can be different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5C0E2-9E8E-F0EA-EEA2-B6B66DD6C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893D-BC09-0854-6393-F398EFE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and other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5D2F1-A20B-F552-0F8E-E1DF10858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954" y="801210"/>
            <a:ext cx="5029199" cy="3667375"/>
          </a:xfrm>
        </p:spPr>
        <p:txBody>
          <a:bodyPr/>
          <a:lstStyle/>
          <a:p>
            <a:r>
              <a:rPr lang="en-US" dirty="0"/>
              <a:t>There are multiple single vendor protocols proposed for communication between AI agents</a:t>
            </a:r>
          </a:p>
          <a:p>
            <a:pPr lvl="1"/>
            <a:r>
              <a:rPr lang="en-US" dirty="0"/>
              <a:t>Google A2A, Cisco </a:t>
            </a:r>
            <a:r>
              <a:rPr lang="en-US" dirty="0" err="1"/>
              <a:t>AgentC</a:t>
            </a:r>
            <a:r>
              <a:rPr lang="en-US" dirty="0"/>
              <a:t>, Anthropic MCP, IBM ACP plus others to emerge </a:t>
            </a:r>
          </a:p>
          <a:p>
            <a:r>
              <a:rPr lang="en-US" dirty="0"/>
              <a:t>NLIP can interoperate with them in two ways </a:t>
            </a:r>
          </a:p>
          <a:p>
            <a:pPr lvl="1"/>
            <a:r>
              <a:rPr lang="en-US" dirty="0"/>
              <a:t>A: NLIP provides Northbound API, Vendor Protocol provides Southbound API </a:t>
            </a:r>
          </a:p>
          <a:p>
            <a:pPr lvl="2"/>
            <a:r>
              <a:rPr lang="en-US" dirty="0"/>
              <a:t>Using a LLM to support translation will be relatively easy</a:t>
            </a:r>
          </a:p>
          <a:p>
            <a:pPr lvl="1"/>
            <a:r>
              <a:rPr lang="en-US" dirty="0"/>
              <a:t>B: NLIP provides interoperability across different domains of single vendor protocols </a:t>
            </a:r>
          </a:p>
          <a:p>
            <a:pPr lvl="2"/>
            <a:r>
              <a:rPr lang="en-US" dirty="0"/>
              <a:t>Each domain may have multiple agents </a:t>
            </a:r>
          </a:p>
          <a:p>
            <a:r>
              <a:rPr lang="en-US" dirty="0"/>
              <a:t>Eventually, the industry should converge to an open standard protocol such as NLIP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94ED0-01D1-EE80-CB87-1FB295CCD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97A5C1-7958-4B68-FE62-F024A6B28993}"/>
              </a:ext>
            </a:extLst>
          </p:cNvPr>
          <p:cNvSpPr/>
          <p:nvPr/>
        </p:nvSpPr>
        <p:spPr bwMode="auto">
          <a:xfrm>
            <a:off x="6375401" y="1533870"/>
            <a:ext cx="1422400" cy="59508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Translation</a:t>
            </a:r>
            <a:b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</a:b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8F99D4-CF08-4DA4-0CC8-8AE99D235EFD}"/>
              </a:ext>
            </a:extLst>
          </p:cNvPr>
          <p:cNvCxnSpPr>
            <a:endCxn id="6" idx="0"/>
          </p:cNvCxnSpPr>
          <p:nvPr/>
        </p:nvCxnSpPr>
        <p:spPr bwMode="auto">
          <a:xfrm>
            <a:off x="7086601" y="827314"/>
            <a:ext cx="0" cy="706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94FF2B-71B2-FEF8-143A-71F77D13BEA3}"/>
              </a:ext>
            </a:extLst>
          </p:cNvPr>
          <p:cNvSpPr txBox="1"/>
          <p:nvPr/>
        </p:nvSpPr>
        <p:spPr>
          <a:xfrm>
            <a:off x="7119225" y="10267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B21830-CE82-D07A-2C78-2D2A215549A3}"/>
              </a:ext>
            </a:extLst>
          </p:cNvPr>
          <p:cNvCxnSpPr/>
          <p:nvPr/>
        </p:nvCxnSpPr>
        <p:spPr bwMode="auto">
          <a:xfrm>
            <a:off x="7086601" y="2128956"/>
            <a:ext cx="0" cy="706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A8E0E1-63DA-8570-CA41-89732E0754B0}"/>
              </a:ext>
            </a:extLst>
          </p:cNvPr>
          <p:cNvSpPr txBox="1"/>
          <p:nvPr/>
        </p:nvSpPr>
        <p:spPr>
          <a:xfrm>
            <a:off x="7184540" y="2311217"/>
            <a:ext cx="2018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Single Vendor Protocol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8245A-74F4-8333-6CE4-FF48FDA41B48}"/>
              </a:ext>
            </a:extLst>
          </p:cNvPr>
          <p:cNvSpPr txBox="1"/>
          <p:nvPr/>
        </p:nvSpPr>
        <p:spPr>
          <a:xfrm>
            <a:off x="5423895" y="827314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Mode A</a:t>
            </a:r>
          </a:p>
        </p:txBody>
      </p:sp>
      <p:pic>
        <p:nvPicPr>
          <p:cNvPr id="14" name="Graphic 13" descr="Cloud outline">
            <a:extLst>
              <a:ext uri="{FF2B5EF4-FFF2-40B4-BE49-F238E27FC236}">
                <a16:creationId xmlns:a16="http://schemas.microsoft.com/office/drawing/2014/main" id="{FFE1B200-1753-8920-EB1A-DE906450A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401" y="3135770"/>
            <a:ext cx="1422399" cy="1422399"/>
          </a:xfrm>
          <a:prstGeom prst="rect">
            <a:avLst/>
          </a:prstGeom>
        </p:spPr>
      </p:pic>
      <p:pic>
        <p:nvPicPr>
          <p:cNvPr id="15" name="Graphic 14" descr="Cloud outline">
            <a:extLst>
              <a:ext uri="{FF2B5EF4-FFF2-40B4-BE49-F238E27FC236}">
                <a16:creationId xmlns:a16="http://schemas.microsoft.com/office/drawing/2014/main" id="{D39FAA7E-CD55-EFF5-07A2-2F0987676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5402" y="3757386"/>
            <a:ext cx="1422399" cy="1422399"/>
          </a:xfrm>
          <a:prstGeom prst="rect">
            <a:avLst/>
          </a:prstGeom>
        </p:spPr>
      </p:pic>
      <p:pic>
        <p:nvPicPr>
          <p:cNvPr id="16" name="Graphic 15" descr="Cloud outline">
            <a:extLst>
              <a:ext uri="{FF2B5EF4-FFF2-40B4-BE49-F238E27FC236}">
                <a16:creationId xmlns:a16="http://schemas.microsoft.com/office/drawing/2014/main" id="{C60E6554-7E94-9062-6B52-04FA4FEB9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4545" y="3900714"/>
            <a:ext cx="1422399" cy="1422399"/>
          </a:xfrm>
          <a:prstGeom prst="rect">
            <a:avLst/>
          </a:prstGeom>
        </p:spPr>
      </p:pic>
      <p:pic>
        <p:nvPicPr>
          <p:cNvPr id="17" name="Graphic 16" descr="Cloud outline">
            <a:extLst>
              <a:ext uri="{FF2B5EF4-FFF2-40B4-BE49-F238E27FC236}">
                <a16:creationId xmlns:a16="http://schemas.microsoft.com/office/drawing/2014/main" id="{3005E1F1-1031-AD12-0F11-45D030C52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5400" y="3818890"/>
            <a:ext cx="1422399" cy="14223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11B47F-F181-2D4F-DCA5-E280F8C76417}"/>
              </a:ext>
            </a:extLst>
          </p:cNvPr>
          <p:cNvSpPr txBox="1"/>
          <p:nvPr/>
        </p:nvSpPr>
        <p:spPr>
          <a:xfrm>
            <a:off x="4881433" y="4786053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Vendor A Domain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28334-4432-ECA5-439B-ADB483DA8794}"/>
              </a:ext>
            </a:extLst>
          </p:cNvPr>
          <p:cNvSpPr txBox="1"/>
          <p:nvPr/>
        </p:nvSpPr>
        <p:spPr>
          <a:xfrm>
            <a:off x="7572097" y="4910959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Vendor B Domain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F69F23-E8CB-F0EA-2AE3-447FDA1DD47D}"/>
              </a:ext>
            </a:extLst>
          </p:cNvPr>
          <p:cNvSpPr txBox="1"/>
          <p:nvPr/>
        </p:nvSpPr>
        <p:spPr>
          <a:xfrm>
            <a:off x="6325578" y="3207096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Vendor C Domain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475FB-8D40-E3A5-9BDB-877927E06740}"/>
              </a:ext>
            </a:extLst>
          </p:cNvPr>
          <p:cNvSpPr txBox="1"/>
          <p:nvPr/>
        </p:nvSpPr>
        <p:spPr>
          <a:xfrm>
            <a:off x="6756317" y="44212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73723C-7E1A-B07A-9A57-1C765721450D}"/>
              </a:ext>
            </a:extLst>
          </p:cNvPr>
          <p:cNvCxnSpPr/>
          <p:nvPr/>
        </p:nvCxnSpPr>
        <p:spPr bwMode="auto">
          <a:xfrm>
            <a:off x="5373506" y="3000321"/>
            <a:ext cx="3491438" cy="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EC47E-CF79-AAEC-960D-A3D6A24EFEF2}"/>
              </a:ext>
            </a:extLst>
          </p:cNvPr>
          <p:cNvSpPr txBox="1"/>
          <p:nvPr/>
        </p:nvSpPr>
        <p:spPr>
          <a:xfrm>
            <a:off x="5286461" y="3048562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Mode B</a:t>
            </a:r>
          </a:p>
        </p:txBody>
      </p:sp>
    </p:spTree>
    <p:extLst>
      <p:ext uri="{BB962C8B-B14F-4D97-AF65-F5344CB8AC3E}">
        <p14:creationId xmlns:p14="http://schemas.microsoft.com/office/powerpoint/2010/main" val="86669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DFC-8AF3-EE78-5607-703B5048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Specification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1CDB-99AF-0D05-B0F2-2D5308346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defined as a layer above HTTPS/REST </a:t>
            </a:r>
          </a:p>
          <a:p>
            <a:pPr lvl="1"/>
            <a:r>
              <a:rPr lang="en-US" dirty="0"/>
              <a:t>Can leverage other equivalent layers as well </a:t>
            </a:r>
          </a:p>
          <a:p>
            <a:r>
              <a:rPr lang="en-US" dirty="0"/>
              <a:t>Assumes the following functionality from the underlying layer </a:t>
            </a:r>
          </a:p>
          <a:p>
            <a:pPr lvl="1"/>
            <a:r>
              <a:rPr lang="en-US" dirty="0"/>
              <a:t>A request response paradigm </a:t>
            </a:r>
          </a:p>
          <a:p>
            <a:pPr lvl="1"/>
            <a:r>
              <a:rPr lang="en-US" dirty="0"/>
              <a:t>Encrypted communication of information </a:t>
            </a:r>
          </a:p>
          <a:p>
            <a:pPr lvl="1"/>
            <a:r>
              <a:rPr lang="en-US" dirty="0"/>
              <a:t>Support to carry authentication tokens </a:t>
            </a:r>
          </a:p>
          <a:p>
            <a:r>
              <a:rPr lang="en-US" dirty="0"/>
              <a:t>NLIP is developed around an exchange of JSON messages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97B9-741C-B973-7E9D-5350B9CB5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CC2C8-10B5-45AC-34D4-447D52BD7EC0}"/>
              </a:ext>
            </a:extLst>
          </p:cNvPr>
          <p:cNvSpPr/>
          <p:nvPr/>
        </p:nvSpPr>
        <p:spPr bwMode="auto">
          <a:xfrm>
            <a:off x="5600700" y="1955800"/>
            <a:ext cx="3098800" cy="615950"/>
          </a:xfrm>
          <a:prstGeom prst="rect">
            <a:avLst/>
          </a:prstGeom>
          <a:solidFill>
            <a:srgbClr val="AAF8A9"/>
          </a:solidFill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949DC-286D-FD30-AAEF-95D4BCE5B1F1}"/>
              </a:ext>
            </a:extLst>
          </p:cNvPr>
          <p:cNvSpPr/>
          <p:nvPr/>
        </p:nvSpPr>
        <p:spPr bwMode="auto">
          <a:xfrm>
            <a:off x="5600700" y="2780278"/>
            <a:ext cx="3098800" cy="615950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Underlying Protocol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(e.g. HTTPS/REST)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89260505-E180-A947-B27A-1D270D87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5100" y="1005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2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3C52-8EB3-74E1-88AF-8A6689C8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In Action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BD4E-3FA6-9284-ADCE-8ADC83F9A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typical interaction would be between a NLIP client and a NLIP front-end </a:t>
            </a:r>
          </a:p>
          <a:p>
            <a:pPr lvl="1"/>
            <a:r>
              <a:rPr lang="en-US" dirty="0"/>
              <a:t>With the backend being typical business service </a:t>
            </a:r>
          </a:p>
          <a:p>
            <a:r>
              <a:rPr lang="en-US" dirty="0"/>
              <a:t>NLIP messages would trigger an interaction with the backend </a:t>
            </a:r>
          </a:p>
          <a:p>
            <a:pPr lvl="1"/>
            <a:r>
              <a:rPr lang="en-US" dirty="0"/>
              <a:t>The Backend could be a traditional API based service </a:t>
            </a:r>
          </a:p>
          <a:p>
            <a:pPr lvl="1"/>
            <a:r>
              <a:rPr lang="en-US" dirty="0"/>
              <a:t>The backend could be another LLM based chat-engine </a:t>
            </a:r>
          </a:p>
          <a:p>
            <a:pPr lvl="1"/>
            <a:r>
              <a:rPr lang="en-US" dirty="0"/>
              <a:t>The backend could be another NLIP enabled service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48B07-AFDF-B738-264C-19B784D98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577A9-353F-A82A-4E95-54C65A7CDF24}"/>
              </a:ext>
            </a:extLst>
          </p:cNvPr>
          <p:cNvSpPr/>
          <p:nvPr/>
        </p:nvSpPr>
        <p:spPr bwMode="auto">
          <a:xfrm>
            <a:off x="4953990" y="1243584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5E2AC-1158-B73D-ADC8-3BA52686A772}"/>
              </a:ext>
            </a:extLst>
          </p:cNvPr>
          <p:cNvSpPr/>
          <p:nvPr/>
        </p:nvSpPr>
        <p:spPr bwMode="auto">
          <a:xfrm>
            <a:off x="6366666" y="1243584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Front End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075B8-7615-83CF-018C-5BE5E2B017DE}"/>
              </a:ext>
            </a:extLst>
          </p:cNvPr>
          <p:cNvSpPr/>
          <p:nvPr/>
        </p:nvSpPr>
        <p:spPr bwMode="auto">
          <a:xfrm>
            <a:off x="7792145" y="1243584"/>
            <a:ext cx="1123188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Server </a:t>
            </a:r>
            <a:b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Application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2FDF7B-E3CA-990D-CDFE-8FC39F8278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5628173" y="1806520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F2A08-9BD5-D205-2232-098C9552AF7C}"/>
              </a:ext>
            </a:extLst>
          </p:cNvPr>
          <p:cNvSpPr txBox="1"/>
          <p:nvPr/>
        </p:nvSpPr>
        <p:spPr>
          <a:xfrm>
            <a:off x="5720145" y="14987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8BD30-3202-102C-23BA-1CD96A0344B6}"/>
              </a:ext>
            </a:extLst>
          </p:cNvPr>
          <p:cNvSpPr txBox="1"/>
          <p:nvPr/>
        </p:nvSpPr>
        <p:spPr>
          <a:xfrm>
            <a:off x="7358527" y="146287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2F19FC-FAFD-B1CC-A669-346F401BA7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7285062" y="1806520"/>
            <a:ext cx="50708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08812-FAFB-E276-7D03-7F9F23BB56C8}"/>
              </a:ext>
            </a:extLst>
          </p:cNvPr>
          <p:cNvSpPr/>
          <p:nvPr/>
        </p:nvSpPr>
        <p:spPr bwMode="auto">
          <a:xfrm>
            <a:off x="4953990" y="3435801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7E846-9121-46C4-211E-252754306DBE}"/>
              </a:ext>
            </a:extLst>
          </p:cNvPr>
          <p:cNvSpPr/>
          <p:nvPr/>
        </p:nvSpPr>
        <p:spPr bwMode="auto">
          <a:xfrm>
            <a:off x="6366666" y="3435801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E4793E-E6F4-C3E2-2CE4-B55A01DA4DC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5628173" y="3998737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1F8C5B-FC2F-E207-8B8F-4C1237CC35D4}"/>
              </a:ext>
            </a:extLst>
          </p:cNvPr>
          <p:cNvSpPr/>
          <p:nvPr/>
        </p:nvSpPr>
        <p:spPr bwMode="auto">
          <a:xfrm>
            <a:off x="7894541" y="3449517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Second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5F9220-89B7-7931-ECE4-800EF907767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 bwMode="auto">
          <a:xfrm>
            <a:off x="7285062" y="3998737"/>
            <a:ext cx="609479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910520-BCE7-F847-BD71-B97A47B79345}"/>
              </a:ext>
            </a:extLst>
          </p:cNvPr>
          <p:cNvSpPr txBox="1"/>
          <p:nvPr/>
        </p:nvSpPr>
        <p:spPr>
          <a:xfrm>
            <a:off x="5697764" y="35633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14F2-09FD-5D66-9D05-9591F38586A0}"/>
              </a:ext>
            </a:extLst>
          </p:cNvPr>
          <p:cNvSpPr txBox="1"/>
          <p:nvPr/>
        </p:nvSpPr>
        <p:spPr>
          <a:xfrm>
            <a:off x="7298695" y="3613708"/>
            <a:ext cx="58221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058514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66D4-3035-C9B4-5287-9431C1C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7498-96FC-86D7-E531-B977085B5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603504"/>
            <a:ext cx="4315214" cy="4539996"/>
          </a:xfrm>
        </p:spPr>
        <p:txBody>
          <a:bodyPr/>
          <a:lstStyle/>
          <a:p>
            <a:r>
              <a:rPr lang="en-US" dirty="0"/>
              <a:t>The basic structure of an NLP Exchange is a Sub-Message</a:t>
            </a:r>
          </a:p>
          <a:p>
            <a:pPr lvl="1"/>
            <a:r>
              <a:rPr lang="en-US" dirty="0"/>
              <a:t>Format: whether content is text, structured content, image etc. </a:t>
            </a:r>
          </a:p>
          <a:p>
            <a:pPr lvl="1"/>
            <a:r>
              <a:rPr lang="en-US" dirty="0" err="1"/>
              <a:t>Subformat</a:t>
            </a:r>
            <a:r>
              <a:rPr lang="en-US" dirty="0"/>
              <a:t>: Specialization of format, e.g. language for text, encoding for images etc.</a:t>
            </a:r>
          </a:p>
          <a:p>
            <a:pPr lvl="1"/>
            <a:r>
              <a:rPr lang="en-US" dirty="0"/>
              <a:t>Content: The actual content </a:t>
            </a:r>
          </a:p>
          <a:p>
            <a:pPr lvl="1"/>
            <a:r>
              <a:rPr lang="en-US" dirty="0"/>
              <a:t>A label field which is a string</a:t>
            </a:r>
          </a:p>
          <a:p>
            <a:r>
              <a:rPr lang="en-US" dirty="0"/>
              <a:t>NLIP Request and Response Messages consist of a sequence of sub-messages. </a:t>
            </a:r>
          </a:p>
          <a:p>
            <a:pPr lvl="1"/>
            <a:r>
              <a:rPr lang="en-US" dirty="0"/>
              <a:t>And indicates type of messages (control/data/general)</a:t>
            </a:r>
          </a:p>
          <a:p>
            <a:pPr lvl="2"/>
            <a:r>
              <a:rPr lang="en-US" dirty="0"/>
              <a:t>A control message could inquire about policies of the service, configuration exchange etc.  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C518-D9DD-429A-D1EC-48C5731F8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7" y="693267"/>
            <a:ext cx="4133087" cy="907355"/>
          </a:xfrm>
        </p:spPr>
        <p:txBody>
          <a:bodyPr/>
          <a:lstStyle/>
          <a:p>
            <a:r>
              <a:rPr lang="en-US" dirty="0"/>
              <a:t>Since most messages will have only one sub-message, the NLIP message contains the first format, </a:t>
            </a:r>
            <a:r>
              <a:rPr lang="en-US" dirty="0" err="1"/>
              <a:t>subformat</a:t>
            </a:r>
            <a:r>
              <a:rPr lang="en-US" dirty="0"/>
              <a:t>, content and optional message at very top.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560EA-9982-B559-0BD0-E51194C77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2F757C-3606-F03D-0C7A-8C8535205170}"/>
              </a:ext>
            </a:extLst>
          </p:cNvPr>
          <p:cNvGrpSpPr/>
          <p:nvPr/>
        </p:nvGrpSpPr>
        <p:grpSpPr>
          <a:xfrm>
            <a:off x="4911439" y="2050757"/>
            <a:ext cx="3636785" cy="3211698"/>
            <a:chOff x="4800602" y="1601129"/>
            <a:chExt cx="3636785" cy="32116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D5CEDF-9085-236B-D3D0-FF64AF21D317}"/>
                </a:ext>
              </a:extLst>
            </p:cNvPr>
            <p:cNvGrpSpPr/>
            <p:nvPr/>
          </p:nvGrpSpPr>
          <p:grpSpPr>
            <a:xfrm>
              <a:off x="6913387" y="3137916"/>
              <a:ext cx="1524000" cy="914400"/>
              <a:chOff x="5126182" y="2521527"/>
              <a:chExt cx="1524000" cy="9144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9BCF4-50D7-2CEB-8881-65281775101C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621FF-DC78-A4D0-33FF-BB7BE5BB9D0F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37CE-650C-513E-163B-366517248C2F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331DBF7-375B-656E-12ED-EC64470D3DF8}"/>
                </a:ext>
              </a:extLst>
            </p:cNvPr>
            <p:cNvGrpSpPr/>
            <p:nvPr/>
          </p:nvGrpSpPr>
          <p:grpSpPr>
            <a:xfrm>
              <a:off x="4800602" y="1655454"/>
              <a:ext cx="1524000" cy="1792838"/>
              <a:chOff x="5126182" y="1960254"/>
              <a:chExt cx="1524000" cy="179283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9ECA2-4CFB-DD00-A67B-2E2A6DB794BE}"/>
                  </a:ext>
                </a:extLst>
              </p:cNvPr>
              <p:cNvSpPr txBox="1"/>
              <p:nvPr/>
            </p:nvSpPr>
            <p:spPr>
              <a:xfrm>
                <a:off x="5126182" y="1960254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MessageType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601A2-F15E-3B7E-A903-ABA240EECFB7}"/>
                  </a:ext>
                </a:extLst>
              </p:cNvPr>
              <p:cNvSpPr txBox="1"/>
              <p:nvPr/>
            </p:nvSpPr>
            <p:spPr>
              <a:xfrm>
                <a:off x="5126182" y="2265054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CF338E-6312-209A-216F-D85C26901BCC}"/>
                  </a:ext>
                </a:extLst>
              </p:cNvPr>
              <p:cNvSpPr txBox="1"/>
              <p:nvPr/>
            </p:nvSpPr>
            <p:spPr>
              <a:xfrm>
                <a:off x="5126182" y="2569854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6D2B5B-1760-AFA1-0CFA-A43A86C05AF0}"/>
                  </a:ext>
                </a:extLst>
              </p:cNvPr>
              <p:cNvSpPr txBox="1"/>
              <p:nvPr/>
            </p:nvSpPr>
            <p:spPr>
              <a:xfrm>
                <a:off x="5126182" y="287167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476FD6-FEEA-B168-0B21-DB3ACB869F1B}"/>
                  </a:ext>
                </a:extLst>
              </p:cNvPr>
              <p:cNvSpPr txBox="1"/>
              <p:nvPr/>
            </p:nvSpPr>
            <p:spPr>
              <a:xfrm>
                <a:off x="5126182" y="3445315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Submessages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CBDEE0-3DBC-49AA-98DE-225D4E1C1F1D}"/>
                </a:ext>
              </a:extLst>
            </p:cNvPr>
            <p:cNvGrpSpPr/>
            <p:nvPr/>
          </p:nvGrpSpPr>
          <p:grpSpPr>
            <a:xfrm>
              <a:off x="6913387" y="1601129"/>
              <a:ext cx="1524000" cy="914400"/>
              <a:chOff x="5126182" y="1997422"/>
              <a:chExt cx="1524000" cy="9144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D3DDE6-C5ED-57D6-CFF9-53C9A6B4BE6F}"/>
                  </a:ext>
                </a:extLst>
              </p:cNvPr>
              <p:cNvSpPr txBox="1"/>
              <p:nvPr/>
            </p:nvSpPr>
            <p:spPr>
              <a:xfrm>
                <a:off x="5126182" y="1997422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1BC8D-AF3C-1AA4-0023-ADCB072339E4}"/>
                  </a:ext>
                </a:extLst>
              </p:cNvPr>
              <p:cNvSpPr txBox="1"/>
              <p:nvPr/>
            </p:nvSpPr>
            <p:spPr>
              <a:xfrm>
                <a:off x="5126182" y="2302222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6DB85-48B8-C7BC-D609-1B85FE5A2523}"/>
                  </a:ext>
                </a:extLst>
              </p:cNvPr>
              <p:cNvSpPr txBox="1"/>
              <p:nvPr/>
            </p:nvSpPr>
            <p:spPr>
              <a:xfrm>
                <a:off x="5126182" y="2604045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FEBB6A3-2EA9-E9D4-B6F2-71EB2AA75AD3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 bwMode="auto">
            <a:xfrm flipV="1">
              <a:off x="6324602" y="1755018"/>
              <a:ext cx="588785" cy="1539386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FA140-D591-C338-FE19-FD77CC4BC128}"/>
                </a:ext>
              </a:extLst>
            </p:cNvPr>
            <p:cNvSpPr txBox="1"/>
            <p:nvPr/>
          </p:nvSpPr>
          <p:spPr>
            <a:xfrm>
              <a:off x="7372373" y="3889497"/>
              <a:ext cx="815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035EA-F8F1-022F-751D-B9DDC36EB08F}"/>
              </a:ext>
            </a:extLst>
          </p:cNvPr>
          <p:cNvSpPr txBox="1"/>
          <p:nvPr/>
        </p:nvSpPr>
        <p:spPr>
          <a:xfrm>
            <a:off x="4911439" y="3313600"/>
            <a:ext cx="15240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EBF49-B48C-F88B-59E3-4B2403F99349}"/>
              </a:ext>
            </a:extLst>
          </p:cNvPr>
          <p:cNvSpPr txBox="1"/>
          <p:nvPr/>
        </p:nvSpPr>
        <p:spPr>
          <a:xfrm>
            <a:off x="7024224" y="2968134"/>
            <a:ext cx="1524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E10B3-5B5A-BF87-C319-F22A81E7C422}"/>
              </a:ext>
            </a:extLst>
          </p:cNvPr>
          <p:cNvSpPr txBox="1"/>
          <p:nvPr/>
        </p:nvSpPr>
        <p:spPr>
          <a:xfrm>
            <a:off x="7031660" y="4491532"/>
            <a:ext cx="1524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980396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396-7083-CCCC-B89D-FA4458BB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 of NLIP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668-00FF-1059-D245-D8A67EB56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E3FF0C-9D0F-DB12-D078-E68AB090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93238"/>
              </p:ext>
            </p:extLst>
          </p:nvPr>
        </p:nvGraphicFramePr>
        <p:xfrm>
          <a:off x="381000" y="1005840"/>
          <a:ext cx="8534334" cy="34985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137540062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854265567"/>
                    </a:ext>
                  </a:extLst>
                </a:gridCol>
                <a:gridCol w="3555934">
                  <a:extLst>
                    <a:ext uri="{9D8B030D-6E8A-4147-A177-3AD203B41FA5}">
                      <a16:colId xmlns:a16="http://schemas.microsoft.com/office/drawing/2014/main" val="235621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of text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(e.g. English, French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Provides a hint to the other side, can be used for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5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 opaque string – determined by token creator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an opaque string – used by end-point to share information such as correlators or authentication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0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JSON, URI, XML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structured format.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backward compatibility for display of graphical GUI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Encoding – image, video, sensor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content-type/encoding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 or GPS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Coordinate if GPS, description if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Provided for future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4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9F9D-D752-8981-D824-378673B7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127667" cy="450460"/>
          </a:xfrm>
        </p:spPr>
        <p:txBody>
          <a:bodyPr/>
          <a:lstStyle/>
          <a:p>
            <a:r>
              <a:rPr lang="en-US" dirty="0"/>
              <a:t>NLIP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23775-DE68-D654-7BB3-0D04C0EA3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CC521-FC8A-5C4A-AD73-40A00FC9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2628" y="3014189"/>
            <a:ext cx="553047" cy="85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777D5-0D9F-52B1-45F6-FB8B8092AE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6309" y="3014189"/>
            <a:ext cx="553047" cy="852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24941-C746-2CEC-A6B6-389849E540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3671" y="3014189"/>
            <a:ext cx="553047" cy="85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7526E-70D1-E6FC-AFD4-86F36287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50" y="3014189"/>
            <a:ext cx="553047" cy="85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4E23F-432F-62EB-0607-A7D0D19FABA1}"/>
              </a:ext>
            </a:extLst>
          </p:cNvPr>
          <p:cNvSpPr txBox="1"/>
          <p:nvPr/>
        </p:nvSpPr>
        <p:spPr>
          <a:xfrm>
            <a:off x="4297392" y="4035931"/>
            <a:ext cx="500027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5990-B3DC-6F72-CFD9-BB5B7B89169D}"/>
              </a:ext>
            </a:extLst>
          </p:cNvPr>
          <p:cNvSpPr txBox="1"/>
          <p:nvPr/>
        </p:nvSpPr>
        <p:spPr>
          <a:xfrm>
            <a:off x="4957899" y="4035931"/>
            <a:ext cx="1147021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ED506-9350-5C5C-A2DD-35556561F8F2}"/>
              </a:ext>
            </a:extLst>
          </p:cNvPr>
          <p:cNvSpPr txBox="1"/>
          <p:nvPr/>
        </p:nvSpPr>
        <p:spPr>
          <a:xfrm>
            <a:off x="7013784" y="3976297"/>
            <a:ext cx="655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NLIP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2AD49-BC11-C222-6640-99151155BE3D}"/>
              </a:ext>
            </a:extLst>
          </p:cNvPr>
          <p:cNvSpPr txBox="1"/>
          <p:nvPr/>
        </p:nvSpPr>
        <p:spPr>
          <a:xfrm>
            <a:off x="8124547" y="3966431"/>
            <a:ext cx="9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Application</a:t>
            </a:r>
          </a:p>
          <a:p>
            <a:r>
              <a:rPr lang="en-US" dirty="0"/>
              <a:t>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BAAFB-E885-874C-F123-7A341C0AF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337" y="3035994"/>
            <a:ext cx="1681684" cy="852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A86B20-F511-91CD-B429-1426A6990A84}"/>
              </a:ext>
            </a:extLst>
          </p:cNvPr>
          <p:cNvSpPr/>
          <p:nvPr/>
        </p:nvSpPr>
        <p:spPr>
          <a:xfrm>
            <a:off x="575138" y="1459781"/>
            <a:ext cx="1681684" cy="2472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38E09-6939-8EFC-2B49-EEDDE47FCAA6}"/>
              </a:ext>
            </a:extLst>
          </p:cNvPr>
          <p:cNvSpPr/>
          <p:nvPr/>
        </p:nvSpPr>
        <p:spPr>
          <a:xfrm>
            <a:off x="210312" y="798261"/>
            <a:ext cx="2045270" cy="313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(Hopefully Universal)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26ACEFF-7A86-D01B-559A-79FE369F0C7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72428" y="1077934"/>
            <a:ext cx="6121446" cy="193625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F2D31EA-EE64-3D6F-7AB0-C86442EBCF5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55581" y="1780923"/>
            <a:ext cx="5184614" cy="12332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B3BE1AB-CD77-ECA2-8A9E-88DD565E3B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55582" y="2695935"/>
            <a:ext cx="3277251" cy="31825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7BD9-53BD-0F18-4575-C7B58BDCA926}"/>
              </a:ext>
            </a:extLst>
          </p:cNvPr>
          <p:cNvCxnSpPr>
            <a:endCxn id="4" idx="1"/>
          </p:cNvCxnSpPr>
          <p:nvPr/>
        </p:nvCxnSpPr>
        <p:spPr>
          <a:xfrm flipV="1">
            <a:off x="2255582" y="3440496"/>
            <a:ext cx="2047046" cy="218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B1837-C79E-15E8-3C46-F280992DF37F}"/>
              </a:ext>
            </a:extLst>
          </p:cNvPr>
          <p:cNvSpPr txBox="1"/>
          <p:nvPr/>
        </p:nvSpPr>
        <p:spPr>
          <a:xfrm>
            <a:off x="2973841" y="3490801"/>
            <a:ext cx="374754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6E9CE-3AFE-C7AD-AA83-93A419BE38AA}"/>
              </a:ext>
            </a:extLst>
          </p:cNvPr>
          <p:cNvSpPr txBox="1"/>
          <p:nvPr/>
        </p:nvSpPr>
        <p:spPr>
          <a:xfrm>
            <a:off x="3079500" y="2700653"/>
            <a:ext cx="953555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JWT/OAUTH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CAB12-A3B0-0895-345A-CBB06C8849B6}"/>
              </a:ext>
            </a:extLst>
          </p:cNvPr>
          <p:cNvSpPr txBox="1"/>
          <p:nvPr/>
        </p:nvSpPr>
        <p:spPr>
          <a:xfrm>
            <a:off x="4801537" y="1475964"/>
            <a:ext cx="454772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1C0C74-2352-8B84-2D8D-28AB3C690A8D}"/>
              </a:ext>
            </a:extLst>
          </p:cNvPr>
          <p:cNvCxnSpPr>
            <a:cxnSpLocks/>
          </p:cNvCxnSpPr>
          <p:nvPr/>
        </p:nvCxnSpPr>
        <p:spPr>
          <a:xfrm flipV="1">
            <a:off x="4854824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EB594-0B73-EC68-D0A2-9DD8E6503935}"/>
              </a:ext>
            </a:extLst>
          </p:cNvPr>
          <p:cNvCxnSpPr>
            <a:cxnSpLocks/>
          </p:cNvCxnSpPr>
          <p:nvPr/>
        </p:nvCxnSpPr>
        <p:spPr>
          <a:xfrm flipV="1">
            <a:off x="5808505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0CEB08-1E98-5878-8567-83E3402223E2}"/>
              </a:ext>
            </a:extLst>
          </p:cNvPr>
          <p:cNvCxnSpPr>
            <a:cxnSpLocks/>
          </p:cNvCxnSpPr>
          <p:nvPr/>
        </p:nvCxnSpPr>
        <p:spPr>
          <a:xfrm flipV="1">
            <a:off x="7715867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F9C0E0-BD84-FE07-C724-2BDD66787D47}"/>
              </a:ext>
            </a:extLst>
          </p:cNvPr>
          <p:cNvSpPr txBox="1"/>
          <p:nvPr/>
        </p:nvSpPr>
        <p:spPr>
          <a:xfrm>
            <a:off x="22416" y="4695567"/>
            <a:ext cx="816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This architecture can be implemented in different strategies- merging/splitting servers and libraries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8C6D2E-8302-AD38-FBC1-B42C5A9956F1}"/>
              </a:ext>
            </a:extLst>
          </p:cNvPr>
          <p:cNvSpPr/>
          <p:nvPr/>
        </p:nvSpPr>
        <p:spPr>
          <a:xfrm>
            <a:off x="757225" y="1946200"/>
            <a:ext cx="1477275" cy="1985890"/>
          </a:xfrm>
          <a:prstGeom prst="rect">
            <a:avLst/>
          </a:prstGeom>
          <a:noFill/>
          <a:ln>
            <a:solidFill>
              <a:srgbClr val="00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Xfer Protocol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C0AB5-8F1E-D04A-52FB-08FA2B753C11}"/>
              </a:ext>
            </a:extLst>
          </p:cNvPr>
          <p:cNvSpPr/>
          <p:nvPr/>
        </p:nvSpPr>
        <p:spPr>
          <a:xfrm>
            <a:off x="1504226" y="3079478"/>
            <a:ext cx="751357" cy="852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FC51E-8EE0-7512-F2D3-0C6CAFEF85E5}"/>
              </a:ext>
            </a:extLst>
          </p:cNvPr>
          <p:cNvSpPr/>
          <p:nvPr/>
        </p:nvSpPr>
        <p:spPr>
          <a:xfrm>
            <a:off x="922981" y="2323433"/>
            <a:ext cx="1332602" cy="1608658"/>
          </a:xfrm>
          <a:prstGeom prst="rect">
            <a:avLst/>
          </a:prstGeom>
          <a:noFill/>
          <a:ln>
            <a:solidFill>
              <a:srgbClr val="AB7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8E16C0-B766-66E1-A4E2-EE028830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9990" y="3014189"/>
            <a:ext cx="553047" cy="8526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94744C-7A6A-14CD-BBBF-40DF655AAAE7}"/>
              </a:ext>
            </a:extLst>
          </p:cNvPr>
          <p:cNvSpPr txBox="1"/>
          <p:nvPr/>
        </p:nvSpPr>
        <p:spPr>
          <a:xfrm>
            <a:off x="6207146" y="3966430"/>
            <a:ext cx="8066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Protocol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FB2AC6-730E-0218-45CB-D8431E11730C}"/>
              </a:ext>
            </a:extLst>
          </p:cNvPr>
          <p:cNvCxnSpPr>
            <a:cxnSpLocks/>
          </p:cNvCxnSpPr>
          <p:nvPr/>
        </p:nvCxnSpPr>
        <p:spPr>
          <a:xfrm flipV="1">
            <a:off x="6762186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441D316-4BCF-1BE3-83EA-CF89EF77EC8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250106" y="2185424"/>
            <a:ext cx="4236408" cy="828765"/>
          </a:xfrm>
          <a:prstGeom prst="bentConnector2">
            <a:avLst/>
          </a:prstGeom>
          <a:ln>
            <a:solidFill>
              <a:srgbClr val="006461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C8EE-6C2C-BA82-234D-0E6F192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Binding to HTTPS/REST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4739-92DC-F4B4-8AE5-976593091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Server on HTTPS/REST exposes two end-points </a:t>
            </a:r>
          </a:p>
          <a:p>
            <a:pPr lvl="1"/>
            <a:r>
              <a:rPr lang="en-US" dirty="0"/>
              <a:t>A end-point of https://&lt;</a:t>
            </a:r>
            <a:r>
              <a:rPr lang="en-US" dirty="0" err="1"/>
              <a:t>server_name</a:t>
            </a:r>
            <a:r>
              <a:rPr lang="en-US" dirty="0"/>
              <a:t>&gt;:port/</a:t>
            </a:r>
            <a:r>
              <a:rPr lang="en-US" dirty="0" err="1"/>
              <a:t>nlip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All request/response on this end-point is a NLIP message</a:t>
            </a:r>
          </a:p>
          <a:p>
            <a:pPr lvl="1"/>
            <a:r>
              <a:rPr lang="en-US" dirty="0"/>
              <a:t>A end-point for uploading large binary files </a:t>
            </a:r>
          </a:p>
          <a:p>
            <a:pPr lvl="2"/>
            <a:r>
              <a:rPr lang="en-US" dirty="0"/>
              <a:t>Can be selected by </a:t>
            </a:r>
            <a:r>
              <a:rPr lang="en-US"/>
              <a:t>the end-point.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1173B-C886-3B47-7CA5-289960BAF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1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8282-2C14-BB93-CF04-D5263C00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Differentiators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397A4-CF14-470F-0AA8-AD9522FBA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enables a single API to be offered by different agents for their functions </a:t>
            </a:r>
          </a:p>
          <a:p>
            <a:r>
              <a:rPr lang="en-US" dirty="0"/>
              <a:t>NLIP focuses on the modality of the content to be exchanged between agents</a:t>
            </a:r>
          </a:p>
          <a:p>
            <a:pPr lvl="1"/>
            <a:r>
              <a:rPr lang="en-US" dirty="0"/>
              <a:t>relying on the LLM capability of the agents to interpret the content and take actions thereof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F9692-CD18-409D-8B25-24BE21668B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6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8BA5-F26B-9240-B658-9FA3D2A6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BC139-89CA-A975-3AB2-F53787229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042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IBM Research </a:t>
            </a:r>
          </a:p>
          <a:p>
            <a:pPr lvl="2"/>
            <a:r>
              <a:rPr lang="en-US" dirty="0"/>
              <a:t>Dinesh Verma</a:t>
            </a:r>
          </a:p>
          <a:p>
            <a:pPr lvl="2"/>
            <a:r>
              <a:rPr lang="en-US" dirty="0"/>
              <a:t>Abhay </a:t>
            </a:r>
            <a:r>
              <a:rPr lang="en-US" dirty="0" err="1"/>
              <a:t>Ratnaparkhi</a:t>
            </a:r>
            <a:endParaRPr lang="en-US" dirty="0"/>
          </a:p>
          <a:p>
            <a:pPr lvl="2"/>
            <a:r>
              <a:rPr lang="en-US" dirty="0"/>
              <a:t>Jonathan </a:t>
            </a:r>
            <a:r>
              <a:rPr lang="en-US" dirty="0" err="1"/>
              <a:t>Lenchner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Ranjan Sinha</a:t>
            </a:r>
          </a:p>
          <a:p>
            <a:pPr lvl="1"/>
            <a:r>
              <a:rPr lang="en-US" dirty="0"/>
              <a:t>RedHat </a:t>
            </a:r>
          </a:p>
          <a:p>
            <a:pPr lvl="2"/>
            <a:r>
              <a:rPr lang="en-US" dirty="0"/>
              <a:t>Eric Erlandson </a:t>
            </a:r>
          </a:p>
          <a:p>
            <a:pPr lvl="2"/>
            <a:r>
              <a:rPr lang="en-US" dirty="0"/>
              <a:t>Sanjay </a:t>
            </a:r>
            <a:r>
              <a:rPr lang="en-US" dirty="0" err="1"/>
              <a:t>Aiyagari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Cisco</a:t>
            </a:r>
          </a:p>
          <a:p>
            <a:pPr lvl="2"/>
            <a:r>
              <a:rPr lang="en-US" dirty="0"/>
              <a:t>Ashish Kundu  </a:t>
            </a:r>
          </a:p>
          <a:p>
            <a:pPr lvl="1"/>
            <a:r>
              <a:rPr lang="en-US" dirty="0"/>
              <a:t>Hitachi </a:t>
            </a:r>
          </a:p>
          <a:p>
            <a:pPr lvl="2"/>
            <a:r>
              <a:rPr lang="en-US" dirty="0" err="1"/>
              <a:t>Yohei</a:t>
            </a:r>
            <a:r>
              <a:rPr lang="en-US" dirty="0"/>
              <a:t> Kawaguchi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F3DB-08AE-AFA8-880D-A882A7F2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588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ServiceNow</a:t>
            </a:r>
          </a:p>
          <a:p>
            <a:pPr lvl="2"/>
            <a:r>
              <a:rPr lang="en-US" dirty="0"/>
              <a:t>Sean Hughes</a:t>
            </a:r>
          </a:p>
          <a:p>
            <a:pPr lvl="1"/>
            <a:r>
              <a:rPr lang="en-US" dirty="0"/>
              <a:t>SRI International </a:t>
            </a:r>
          </a:p>
          <a:p>
            <a:pPr lvl="2"/>
            <a:r>
              <a:rPr lang="en-US" dirty="0"/>
              <a:t>Yan-Ming </a:t>
            </a:r>
            <a:r>
              <a:rPr lang="en-US" dirty="0" err="1"/>
              <a:t>Chiou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Independents</a:t>
            </a:r>
          </a:p>
          <a:p>
            <a:pPr lvl="2"/>
            <a:r>
              <a:rPr lang="en-US" dirty="0"/>
              <a:t>Raj </a:t>
            </a:r>
            <a:r>
              <a:rPr lang="en-US" dirty="0" err="1"/>
              <a:t>Doodhiawala</a:t>
            </a:r>
            <a:endParaRPr lang="en-US" dirty="0"/>
          </a:p>
          <a:p>
            <a:pPr lvl="2"/>
            <a:r>
              <a:rPr lang="en-US" dirty="0"/>
              <a:t>Tom </a:t>
            </a:r>
            <a:r>
              <a:rPr lang="en-US" dirty="0" err="1"/>
              <a:t>Sheffler</a:t>
            </a:r>
            <a:endParaRPr lang="en-US" dirty="0"/>
          </a:p>
          <a:p>
            <a:pPr lvl="1"/>
            <a:r>
              <a:rPr lang="en-US" dirty="0"/>
              <a:t>U. Delaware </a:t>
            </a:r>
          </a:p>
          <a:p>
            <a:pPr lvl="2"/>
            <a:r>
              <a:rPr lang="en-US" dirty="0"/>
              <a:t>Chien-Chung Shen</a:t>
            </a:r>
          </a:p>
          <a:p>
            <a:pPr lvl="2"/>
            <a:r>
              <a:rPr lang="en-US" dirty="0"/>
              <a:t>Mathews Mauriello</a:t>
            </a:r>
          </a:p>
          <a:p>
            <a:pPr lvl="1"/>
            <a:r>
              <a:rPr lang="en-US" dirty="0"/>
              <a:t>U. at Buffalo </a:t>
            </a:r>
          </a:p>
          <a:p>
            <a:pPr lvl="2"/>
            <a:r>
              <a:rPr lang="en-US" dirty="0" err="1"/>
              <a:t>Jinjun</a:t>
            </a:r>
            <a:r>
              <a:rPr lang="en-US" dirty="0"/>
              <a:t> Xiong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78AA-D801-7625-C4E2-3A5ECD9C5F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33" y="6974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U. Michigan </a:t>
            </a:r>
          </a:p>
          <a:p>
            <a:pPr lvl="2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Purdue University </a:t>
            </a:r>
          </a:p>
          <a:p>
            <a:pPr lvl="2"/>
            <a:r>
              <a:rPr lang="en-US" dirty="0"/>
              <a:t>Elisa Bertino </a:t>
            </a:r>
          </a:p>
          <a:p>
            <a:pPr lvl="1"/>
            <a:r>
              <a:rPr lang="en-US" dirty="0"/>
              <a:t>Indiana University </a:t>
            </a:r>
          </a:p>
          <a:p>
            <a:pPr lvl="2"/>
            <a:r>
              <a:rPr lang="en-US" dirty="0"/>
              <a:t>Luyi Xing </a:t>
            </a:r>
          </a:p>
          <a:p>
            <a:pPr lvl="1"/>
            <a:r>
              <a:rPr lang="en-US" dirty="0"/>
              <a:t>Fordham </a:t>
            </a:r>
          </a:p>
          <a:p>
            <a:pPr lvl="2"/>
            <a:r>
              <a:rPr lang="en-US" dirty="0"/>
              <a:t>Mahomed </a:t>
            </a:r>
            <a:r>
              <a:rPr lang="en-US" dirty="0" err="1"/>
              <a:t>Rahouti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Pennsylvania State University </a:t>
            </a:r>
          </a:p>
          <a:p>
            <a:pPr lvl="2"/>
            <a:r>
              <a:rPr lang="en-US" dirty="0" err="1"/>
              <a:t>Winpeng</a:t>
            </a:r>
            <a:r>
              <a:rPr lang="en-US" dirty="0"/>
              <a:t> Yin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7823B-B5B6-869A-7E62-7AF59D8C8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9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517-6370-9650-858C-4895B815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FC08-D589-35F2-E8F5-8CFF7F126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being defined and standardized under ECMA TC-56 </a:t>
            </a:r>
          </a:p>
          <a:p>
            <a:r>
              <a:rPr lang="en-US" dirty="0"/>
              <a:t>Draft Specifications and Initial implementations at </a:t>
            </a:r>
            <a:r>
              <a:rPr lang="en-US" dirty="0">
                <a:hlinkClick r:id="rId2"/>
              </a:rPr>
              <a:t>https://github.com/nlip-project</a:t>
            </a:r>
            <a:endParaRPr lang="en-US" dirty="0"/>
          </a:p>
          <a:p>
            <a:r>
              <a:rPr lang="en-US" dirty="0"/>
              <a:t>Comments being solicited for revisions.  </a:t>
            </a:r>
            <a:r>
              <a:rPr lang="en-US" dirty="0">
                <a:hlinkClick r:id="rId3"/>
              </a:rPr>
              <a:t>https://nlip-project.org</a:t>
            </a:r>
            <a:r>
              <a:rPr lang="en-US" dirty="0"/>
              <a:t> </a:t>
            </a:r>
          </a:p>
          <a:p>
            <a:r>
              <a:rPr lang="en-US" dirty="0"/>
              <a:t>Plan is to establish an official standard in 2H 2025.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D239-C3A5-B838-1595-78C2CA5E3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6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97F13-4EED-954D-FDC2-6DE8F0A9B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25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3D41-D9F9-F26D-4795-0F1D6B5F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Security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6962-8283-E1D3-4A0A-94AD7C8C5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 an inter-organization protocol, NLIP Security needs to address: 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Prevent unauthorized access to services</a:t>
            </a:r>
          </a:p>
          <a:p>
            <a:pPr lvl="1"/>
            <a:r>
              <a:rPr lang="en-US" b="1" dirty="0"/>
              <a:t>Denial of Service</a:t>
            </a:r>
            <a:r>
              <a:rPr lang="en-US" dirty="0"/>
              <a:t>: Agent operations using LLMs are slow, exposing new ways to launch denial of service attacks. </a:t>
            </a:r>
          </a:p>
          <a:p>
            <a:pPr lvl="1"/>
            <a:r>
              <a:rPr lang="en-US" b="1" dirty="0"/>
              <a:t>Open Access</a:t>
            </a:r>
            <a:r>
              <a:rPr lang="en-US" dirty="0"/>
              <a:t>: Enable unauthenticated users to access some services (e.g. browsing at an eCommerce Agent) </a:t>
            </a:r>
          </a:p>
          <a:p>
            <a:pPr lvl="1"/>
            <a:r>
              <a:rPr lang="en-US" b="1" dirty="0"/>
              <a:t>Third Party Support</a:t>
            </a:r>
            <a:r>
              <a:rPr lang="en-US" dirty="0"/>
              <a:t>: Leverage existing mechanisms for Single Sign On/Credentials available from 3rd parties. </a:t>
            </a:r>
          </a:p>
          <a:p>
            <a:pPr lvl="1"/>
            <a:r>
              <a:rPr lang="en-US" b="1" dirty="0"/>
              <a:t>Data security</a:t>
            </a:r>
            <a:r>
              <a:rPr lang="en-US" dirty="0"/>
              <a:t>: how to constrain ingestion of untrusted data sources into agents' actions and decisions.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83270-5239-61DD-59D9-0BC0C6ED7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3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56D3-9BE4-955F-2825-36436EFD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Security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A4A7-7BFB-F600-79B7-B7893B6B3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Supports Carrying of Authentication Tokens: </a:t>
            </a:r>
          </a:p>
          <a:p>
            <a:pPr lvl="1"/>
            <a:r>
              <a:rPr lang="en-US" dirty="0"/>
              <a:t>Format: A special message to carry tokens </a:t>
            </a:r>
          </a:p>
          <a:p>
            <a:pPr lvl="1"/>
            <a:r>
              <a:rPr lang="en-US" dirty="0" err="1"/>
              <a:t>Subformat</a:t>
            </a:r>
            <a:r>
              <a:rPr lang="en-US" dirty="0"/>
              <a:t>: Authentication enables transfer of opaque tokens</a:t>
            </a:r>
          </a:p>
          <a:p>
            <a:r>
              <a:rPr lang="en-US" dirty="0"/>
              <a:t>NLIP Approach for reusing security mechanism </a:t>
            </a:r>
          </a:p>
          <a:p>
            <a:pPr lvl="1"/>
            <a:r>
              <a:rPr lang="en-US" dirty="0"/>
              <a:t>Leverage TLS to encrypt data in motion </a:t>
            </a:r>
          </a:p>
          <a:p>
            <a:pPr lvl="1"/>
            <a:r>
              <a:rPr lang="en-US" dirty="0"/>
              <a:t>Leverage existing Authentication Services </a:t>
            </a:r>
          </a:p>
          <a:p>
            <a:pPr lvl="1"/>
            <a:r>
              <a:rPr lang="en-US" dirty="0"/>
              <a:t>Security mechanisms can introduce significant complexity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F9D7-B420-2DBB-AD12-806E8DF20E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93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9D52E-B333-28C2-DFBC-B7C49C406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E169-404C-1EED-8989-33208043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Authentication (Mode 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7689C-F774-D0BC-667C-84F1521969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E255805-7EAB-6B06-138F-D1F643BF0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135" y="2418712"/>
            <a:ext cx="12228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2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Helvetica" pitchFamily="2" charset="0"/>
              </a:rPr>
              <a:t>3. Opaque </a:t>
            </a:r>
          </a:p>
          <a:p>
            <a:pPr eaLnBrk="1" hangingPunct="1"/>
            <a:r>
              <a:rPr lang="en-US" altLang="en-US" sz="1600" dirty="0">
                <a:solidFill>
                  <a:schemeClr val="tx1"/>
                </a:solidFill>
                <a:latin typeface="Helvetica" pitchFamily="2" charset="0"/>
              </a:rPr>
              <a:t>     Token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330063-3A21-40FF-9878-9E5C917C3BF5}"/>
              </a:ext>
            </a:extLst>
          </p:cNvPr>
          <p:cNvGrpSpPr>
            <a:grpSpLocks noChangeAspect="1"/>
          </p:cNvGrpSpPr>
          <p:nvPr/>
        </p:nvGrpSpPr>
        <p:grpSpPr>
          <a:xfrm>
            <a:off x="137175" y="642273"/>
            <a:ext cx="8430738" cy="4194384"/>
            <a:chOff x="847046" y="757325"/>
            <a:chExt cx="2590970" cy="12890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A4CB7C-6AA7-F4F3-51F7-B8A691B31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90601" y="1510763"/>
              <a:ext cx="347415" cy="5355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B531F0-63D1-9351-ECBA-8DC2AAC30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49911" y="757325"/>
              <a:ext cx="347415" cy="53559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0C42DC-D33D-F021-A5A3-BA4EAC2291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47046" y="867217"/>
              <a:ext cx="416645" cy="416646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effectLst/>
                  <a:latin typeface="Helvetica" pitchFamily="2" charset="0"/>
                </a:rPr>
                <a:t>Client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20F0B90-A318-2999-A971-699C75AF1C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47315" y="929299"/>
              <a:ext cx="1702595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56">
              <a:extLst>
                <a:ext uri="{FF2B5EF4-FFF2-40B4-BE49-F238E27FC236}">
                  <a16:creationId xmlns:a16="http://schemas.microsoft.com/office/drawing/2014/main" id="{391BC225-A78B-D1B3-BF12-CD86662FF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472" y="795547"/>
              <a:ext cx="1532809" cy="10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tx1"/>
                  </a:solidFill>
                  <a:latin typeface="Helvetica" pitchFamily="2" charset="0"/>
                </a:rPr>
                <a:t>1. Unauthenticated Request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56">
              <a:extLst>
                <a:ext uri="{FF2B5EF4-FFF2-40B4-BE49-F238E27FC236}">
                  <a16:creationId xmlns:a16="http://schemas.microsoft.com/office/drawing/2014/main" id="{AC05EA35-91E0-C3F4-C94C-393325D7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211" y="1382110"/>
              <a:ext cx="584460" cy="10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tx1"/>
                  </a:solidFill>
                  <a:latin typeface="Helvetica" pitchFamily="2" charset="0"/>
                </a:rPr>
                <a:t>2. Validation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735A74-8255-470B-BAB6-D821E8F58FB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56867" y="1091481"/>
              <a:ext cx="169304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56">
              <a:extLst>
                <a:ext uri="{FF2B5EF4-FFF2-40B4-BE49-F238E27FC236}">
                  <a16:creationId xmlns:a16="http://schemas.microsoft.com/office/drawing/2014/main" id="{1A78CBAC-24C9-832F-EBD3-EF399C553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329" y="967505"/>
              <a:ext cx="1532809" cy="10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tx1"/>
                  </a:solidFill>
                  <a:latin typeface="Helvetica" pitchFamily="2" charset="0"/>
                </a:rPr>
                <a:t>4. Authentication Token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944448-491E-2BEE-01CB-579B7848BC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33116" y="1198279"/>
              <a:ext cx="170681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56">
              <a:extLst>
                <a:ext uri="{FF2B5EF4-FFF2-40B4-BE49-F238E27FC236}">
                  <a16:creationId xmlns:a16="http://schemas.microsoft.com/office/drawing/2014/main" id="{20281718-F839-15DB-F490-8B89E5B05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344" y="1089105"/>
              <a:ext cx="1532809" cy="104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tx1"/>
                  </a:solidFill>
                  <a:latin typeface="Helvetica" pitchFamily="2" charset="0"/>
                </a:rPr>
                <a:t>5. Authenticated Request</a:t>
              </a:r>
              <a:endParaRPr lang="en-US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5D5FB8-4FFB-6E5E-1CC5-6062903C30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2020" y="1277461"/>
              <a:ext cx="0" cy="389545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BC955D-AD04-8EE3-0E97-3CECE57473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45546" y="1212685"/>
              <a:ext cx="0" cy="40223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9D8FD1-CA2F-E6FA-CB3E-CCCD7E25EE2A}"/>
              </a:ext>
            </a:extLst>
          </p:cNvPr>
          <p:cNvSpPr txBox="1"/>
          <p:nvPr/>
        </p:nvSpPr>
        <p:spPr>
          <a:xfrm>
            <a:off x="6595672" y="42871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2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08BC-1F12-0762-B48C-9F902792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Authentication (Mode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B9A17F-3506-62CE-E073-5E680CD18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E6B57E-CD57-5687-0671-DB2855704C64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603504"/>
            <a:ext cx="8686800" cy="4382000"/>
            <a:chOff x="881767" y="2310295"/>
            <a:chExt cx="2903298" cy="14645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96CA850-6D22-A690-8AFF-4D07CA24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125322" y="3239247"/>
              <a:ext cx="347415" cy="53559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C0D0A4F-5176-955E-84B1-30EE47B4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2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4631" y="2310295"/>
              <a:ext cx="347415" cy="535598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A6DF292-857F-4DD6-6139-0D7BA9B9E6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81767" y="2420187"/>
              <a:ext cx="416645" cy="416646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219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effectLst/>
                  <a:latin typeface="Helvetica" pitchFamily="2" charset="0"/>
                </a:rPr>
                <a:t>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4BCD81-2125-120B-7C6C-70691FD3F5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82035" y="2482270"/>
              <a:ext cx="1702595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TextBox 56">
              <a:extLst>
                <a:ext uri="{FF2B5EF4-FFF2-40B4-BE49-F238E27FC236}">
                  <a16:creationId xmlns:a16="http://schemas.microsoft.com/office/drawing/2014/main" id="{99311AFC-1AC6-F72A-85AD-67EF4FA27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192" y="2348517"/>
              <a:ext cx="1532809" cy="12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1. Unauthenticated Request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56">
              <a:extLst>
                <a:ext uri="{FF2B5EF4-FFF2-40B4-BE49-F238E27FC236}">
                  <a16:creationId xmlns:a16="http://schemas.microsoft.com/office/drawing/2014/main" id="{E90B5E5E-0FF1-E6A9-4774-16E0F0289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5138" y="2949085"/>
              <a:ext cx="874188" cy="12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3. Authentication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56">
              <a:extLst>
                <a:ext uri="{FF2B5EF4-FFF2-40B4-BE49-F238E27FC236}">
                  <a16:creationId xmlns:a16="http://schemas.microsoft.com/office/drawing/2014/main" id="{511BFEC7-412B-2A9B-A6BB-2450AAAB1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939" y="2926763"/>
              <a:ext cx="586126" cy="12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6. Validation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4CFE329-CD7B-2F41-4771-91AA7D6139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91588" y="2644452"/>
              <a:ext cx="169304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56">
              <a:extLst>
                <a:ext uri="{FF2B5EF4-FFF2-40B4-BE49-F238E27FC236}">
                  <a16:creationId xmlns:a16="http://schemas.microsoft.com/office/drawing/2014/main" id="{B0D8B4F5-9935-8A9D-6CFE-5E86F7A6D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1050" y="2520476"/>
              <a:ext cx="1532809" cy="12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2. Redirection Request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A5BE-D4B6-0056-3DAD-886944AEFC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67836" y="2751249"/>
              <a:ext cx="1706810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56">
              <a:extLst>
                <a:ext uri="{FF2B5EF4-FFF2-40B4-BE49-F238E27FC236}">
                  <a16:creationId xmlns:a16="http://schemas.microsoft.com/office/drawing/2014/main" id="{167876A4-40EF-4946-06BE-8DF3991F1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064" y="2642076"/>
              <a:ext cx="1532809" cy="12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5. Authenticated Request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65DC875-689B-FBB8-99A2-7209C4B8DCFC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V="1">
              <a:off x="2947169" y="3070002"/>
              <a:ext cx="479143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1A7193-E7FE-A132-8662-5FE9ADB2FE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47315" y="2836833"/>
              <a:ext cx="1868616" cy="60041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C48BF43-A009-558D-282B-7363564AD9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3801" y="2916847"/>
              <a:ext cx="1868616" cy="60041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80FB3FB9-2D64-B4E8-AF93-0B25E0F25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647" y="3296708"/>
              <a:ext cx="874188" cy="216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200">
                  <a:solidFill>
                    <a:schemeClr val="tx2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4. Opaque</a:t>
              </a:r>
            </a:p>
            <a:p>
              <a:pPr eaLnBrk="1" hangingPunct="1"/>
              <a:r>
                <a:rPr lang="en-US" altLang="en-US" sz="1800" dirty="0">
                  <a:solidFill>
                    <a:schemeClr val="tx1"/>
                  </a:solidFill>
                  <a:latin typeface="Helvetica" pitchFamily="2" charset="0"/>
                </a:rPr>
                <a:t> Token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59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B4FAC-BB02-BD93-88C1-169A57DFB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BFFE-37F2-CD3C-20E9-2B32EC24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7434672" cy="804672"/>
          </a:xfrm>
        </p:spPr>
        <p:txBody>
          <a:bodyPr/>
          <a:lstStyle/>
          <a:p>
            <a:r>
              <a:rPr lang="en-US" dirty="0"/>
              <a:t>NLIP DDoS Prevention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A51B6-A791-3432-77E8-3B21EC32A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600" dirty="0"/>
              <a:t>NLIP prevents DDOS attacks using multiple approaches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A control mechanism to define limits on interactions 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the amount of interaction history at each side rates of requests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600" dirty="0"/>
              <a:t>Performance Optimizations 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Special messages for error controls </a:t>
            </a:r>
          </a:p>
          <a:p>
            <a:pPr lvl="1">
              <a:lnSpc>
                <a:spcPct val="150000"/>
              </a:lnSpc>
            </a:pPr>
            <a:r>
              <a:rPr lang="en-US" altLang="en-US" sz="1600" dirty="0"/>
              <a:t>Special mechanisms for large file uploads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676C-B4E2-C96A-213F-5A88FE8BF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1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C8CE-C2B3-9D8B-4CDC-CA4A08A8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6CF1-30DB-8736-590E-A9BC2B185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will be several multi-agent systems working within an enterprise and across enterprises </a:t>
            </a:r>
          </a:p>
          <a:p>
            <a:r>
              <a:rPr lang="en-US" dirty="0"/>
              <a:t>These agents need a standard common protocol to communicate </a:t>
            </a:r>
          </a:p>
          <a:p>
            <a:r>
              <a:rPr lang="en-US" dirty="0"/>
              <a:t>NLIP provides a standard common protocol for agents to communicate with each other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BAADD-E5F3-3C3B-5628-AD9BE76CF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0AFC9-D4F7-220C-818E-8D013273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829751" y="1243584"/>
            <a:ext cx="1085582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0AFB0-F3B2-4E4C-673A-40E55571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2" y="1342917"/>
            <a:ext cx="704302" cy="106069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5D8AF-577A-8866-B64E-667309D29FB8}"/>
              </a:ext>
            </a:extLst>
          </p:cNvPr>
          <p:cNvCxnSpPr/>
          <p:nvPr/>
        </p:nvCxnSpPr>
        <p:spPr bwMode="auto">
          <a:xfrm>
            <a:off x="5504904" y="1873265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20D1C91-E183-2F8C-9BE5-D4338A92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04806" y="3734809"/>
            <a:ext cx="1085582" cy="1060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2B405-513B-1032-BB9B-F670AF42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00967" y="3734809"/>
            <a:ext cx="1085582" cy="10606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3DA479-994D-BCCD-FDDE-D29205C82ACC}"/>
              </a:ext>
            </a:extLst>
          </p:cNvPr>
          <p:cNvCxnSpPr/>
          <p:nvPr/>
        </p:nvCxnSpPr>
        <p:spPr bwMode="auto">
          <a:xfrm>
            <a:off x="5644604" y="4265157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BEE01D-9FCC-F5BC-6420-4A27E15BDDBF}"/>
              </a:ext>
            </a:extLst>
          </p:cNvPr>
          <p:cNvSpPr txBox="1"/>
          <p:nvPr/>
        </p:nvSpPr>
        <p:spPr>
          <a:xfrm>
            <a:off x="6668247" y="154491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B7AE-78A4-43BD-9515-02A656EB975A}"/>
              </a:ext>
            </a:extLst>
          </p:cNvPr>
          <p:cNvSpPr txBox="1"/>
          <p:nvPr/>
        </p:nvSpPr>
        <p:spPr>
          <a:xfrm>
            <a:off x="6690946" y="39338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346567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0842-4432-A55E-3EC2-F2773A8A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705021" cy="804672"/>
          </a:xfrm>
        </p:spPr>
        <p:txBody>
          <a:bodyPr/>
          <a:lstStyle/>
          <a:p>
            <a:r>
              <a:rPr lang="en-US" dirty="0"/>
              <a:t>AI enables a new common protocol for communication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78F6-AEC9-B020-47A4-75A10D158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we need to conduct our affairs with various types of businesses 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We just use one common language to interact with the business person on the other side </a:t>
            </a:r>
          </a:p>
          <a:p>
            <a:pPr lvl="1"/>
            <a:r>
              <a:rPr lang="en-US" dirty="0"/>
              <a:t>And the common language is good enough to get all the work done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0866-3773-6DB0-C47F-663DF86093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computers in our control (our phones/personal devices) need to conduct our affair with various types of businesses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Each business server uses its own proprietary application-level protocol to communicate with the clients</a:t>
            </a:r>
          </a:p>
          <a:p>
            <a:pPr lvl="1"/>
            <a:r>
              <a:rPr lang="en-US" dirty="0"/>
              <a:t>Resulting in an explosion of mobile apps and application level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426C-D39C-660F-397F-2675F2E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9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CAF9-8C32-EBE5-7BC7-263F648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Repeats Itself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85254-FF5F-8260-01E7-CF6B907AC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Observation </a:t>
            </a:r>
          </a:p>
          <a:p>
            <a:pPr lvl="1"/>
            <a:r>
              <a:rPr lang="en-US" dirty="0"/>
              <a:t>The IT landscape  today is similar to that of 1990s in some ways</a:t>
            </a:r>
          </a:p>
          <a:p>
            <a:pPr lvl="1"/>
            <a:r>
              <a:rPr lang="en-US" dirty="0"/>
              <a:t>1990s: </a:t>
            </a:r>
          </a:p>
          <a:p>
            <a:pPr lvl="2"/>
            <a:r>
              <a:rPr lang="en-US" dirty="0"/>
              <a:t>A plethora of client side applications supporting various business solutions </a:t>
            </a:r>
          </a:p>
          <a:p>
            <a:pPr lvl="2"/>
            <a:r>
              <a:rPr lang="en-US" dirty="0"/>
              <a:t>The emergence of a simple standard protocol (HTTP) replaced these with a single client application </a:t>
            </a:r>
          </a:p>
          <a:p>
            <a:pPr lvl="2"/>
            <a:r>
              <a:rPr lang="en-US" dirty="0"/>
              <a:t>Simplifies business solution delivery task, and increased Internet Commerce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7F945-60EA-E1E8-982F-BF8744632D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A plethora of mobile applications supporting various business solutions </a:t>
            </a:r>
          </a:p>
          <a:p>
            <a:pPr lvl="1"/>
            <a:r>
              <a:rPr lang="en-US" dirty="0"/>
              <a:t>The emergence of LLM leads to the use of chat as a common interface to business solutions </a:t>
            </a:r>
          </a:p>
          <a:p>
            <a:r>
              <a:rPr lang="en-US" dirty="0"/>
              <a:t>If we can define a single standard protocol for a single mobile application to talk to business servers</a:t>
            </a:r>
          </a:p>
          <a:p>
            <a:pPr lvl="1"/>
            <a:r>
              <a:rPr lang="en-US" dirty="0"/>
              <a:t>We can simplify the delivery of business solutions </a:t>
            </a:r>
          </a:p>
          <a:p>
            <a:pPr lvl="1"/>
            <a:r>
              <a:rPr lang="en-US" dirty="0"/>
              <a:t>We can increate the uptake of </a:t>
            </a:r>
            <a:r>
              <a:rPr lang="en-US" dirty="0" err="1"/>
              <a:t>genAI</a:t>
            </a:r>
            <a:r>
              <a:rPr lang="en-US" dirty="0"/>
              <a:t> for B2B and B2C.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3244-FFA1-5C15-EEDF-30AA0D178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5B00F-AED9-0248-7A94-5F0D16B11E7B}"/>
              </a:ext>
            </a:extLst>
          </p:cNvPr>
          <p:cNvSpPr txBox="1"/>
          <p:nvPr/>
        </p:nvSpPr>
        <p:spPr>
          <a:xfrm>
            <a:off x="736600" y="4597400"/>
            <a:ext cx="7416800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 will be for generative AI technology what HTTP was for the Internet technology.  </a:t>
            </a:r>
          </a:p>
        </p:txBody>
      </p:sp>
    </p:spTree>
    <p:extLst>
      <p:ext uri="{BB962C8B-B14F-4D97-AF65-F5344CB8AC3E}">
        <p14:creationId xmlns:p14="http://schemas.microsoft.com/office/powerpoint/2010/main" val="392707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2A8-2424-815A-9743-FB9CFD3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01C-08D3-507D-D474-DB704CB14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Standard Protocol between a mobile application and a server-side business service </a:t>
            </a:r>
          </a:p>
          <a:p>
            <a:pPr lvl="1"/>
            <a:r>
              <a:rPr lang="en-US" dirty="0"/>
              <a:t>Enables an intuitive multimodal interaction </a:t>
            </a:r>
          </a:p>
          <a:p>
            <a:pPr lvl="1"/>
            <a:r>
              <a:rPr lang="en-US" dirty="0"/>
              <a:t>Assumes </a:t>
            </a:r>
            <a:r>
              <a:rPr lang="en-US" dirty="0" err="1"/>
              <a:t>genAI</a:t>
            </a:r>
            <a:r>
              <a:rPr lang="en-US" dirty="0"/>
              <a:t> capability on both end-points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FEA8-FA04-8BFE-AC65-7250AE401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7" y="1042924"/>
            <a:ext cx="4123876" cy="3252216"/>
          </a:xfrm>
        </p:spPr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Protocol should be secure </a:t>
            </a:r>
          </a:p>
          <a:p>
            <a:pPr lvl="1"/>
            <a:r>
              <a:rPr lang="en-US" dirty="0"/>
              <a:t>Should enable various safeguards </a:t>
            </a:r>
          </a:p>
          <a:p>
            <a:pPr lvl="2"/>
            <a:r>
              <a:rPr lang="en-US" dirty="0"/>
              <a:t>data privacy, data usage policy, DDoS prevention</a:t>
            </a:r>
          </a:p>
          <a:p>
            <a:pPr lvl="1"/>
            <a:r>
              <a:rPr lang="en-US" dirty="0"/>
              <a:t>Protocol should be implementable over various underlying transports (REST/QUIC/…) </a:t>
            </a:r>
          </a:p>
          <a:p>
            <a:pPr lvl="1"/>
            <a:r>
              <a:rPr lang="en-US" dirty="0"/>
              <a:t>Should support multimedia content exchange </a:t>
            </a:r>
          </a:p>
          <a:p>
            <a:pPr lvl="1"/>
            <a:r>
              <a:rPr lang="en-US" dirty="0"/>
              <a:t>Should permit communication efficiency</a:t>
            </a:r>
          </a:p>
          <a:p>
            <a:pPr lvl="1"/>
            <a:r>
              <a:rPr lang="en-US" dirty="0"/>
              <a:t>Should enable implementation in various languages</a:t>
            </a:r>
          </a:p>
          <a:p>
            <a:pPr lvl="1"/>
            <a:r>
              <a:rPr lang="en-US" dirty="0"/>
              <a:t>Should be standardized in an open forum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6161-2E42-7645-2108-FF42A9344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AFDA-68F8-B8CC-604D-66AD934A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91135" y="3552717"/>
            <a:ext cx="1085582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8FAF2-5129-2D0A-43DE-24464F4F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3552717"/>
            <a:ext cx="704302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6EDE-978C-163F-A82E-C3F68562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35" y="3417604"/>
            <a:ext cx="2122164" cy="10781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F02A6-6F1D-FE78-12DF-EA3169B6801B}"/>
              </a:ext>
            </a:extLst>
          </p:cNvPr>
          <p:cNvCxnSpPr/>
          <p:nvPr/>
        </p:nvCxnSpPr>
        <p:spPr bwMode="auto">
          <a:xfrm>
            <a:off x="914614" y="3258710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72BCD-0B7D-5F53-6F56-0CDCA3338C45}"/>
              </a:ext>
            </a:extLst>
          </p:cNvPr>
          <p:cNvSpPr txBox="1"/>
          <p:nvPr/>
        </p:nvSpPr>
        <p:spPr>
          <a:xfrm>
            <a:off x="1680862" y="29509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8389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9996-CA11-1773-A657-8F70A3AD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705021" cy="804672"/>
          </a:xfrm>
        </p:spPr>
        <p:txBody>
          <a:bodyPr/>
          <a:lstStyle/>
          <a:p>
            <a:r>
              <a:rPr lang="en-US" dirty="0"/>
              <a:t>NLIP Design: Using Generative AI to redefine computer 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2A178-DA18-5CA6-EED5-EF749D3F80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follows a different paradigm than most application-level protocols </a:t>
            </a:r>
          </a:p>
          <a:p>
            <a:pPr lvl="1"/>
            <a:r>
              <a:rPr lang="en-US" dirty="0"/>
              <a:t>Most application-level protocols define the structure that needs to be exchanged on the wire</a:t>
            </a:r>
          </a:p>
          <a:p>
            <a:pPr lvl="2"/>
            <a:r>
              <a:rPr lang="en-US" dirty="0"/>
              <a:t>Forces a rigid API</a:t>
            </a:r>
          </a:p>
          <a:p>
            <a:pPr lvl="2"/>
            <a:r>
              <a:rPr lang="en-US" dirty="0"/>
              <a:t>Causes version upgrade issues </a:t>
            </a:r>
          </a:p>
          <a:p>
            <a:pPr lvl="2"/>
            <a:r>
              <a:rPr lang="en-US" dirty="0"/>
              <a:t>Limits extensibility </a:t>
            </a:r>
          </a:p>
          <a:p>
            <a:pPr lvl="1"/>
            <a:r>
              <a:rPr lang="en-US" dirty="0"/>
              <a:t>NLIP assumes that the information exchanged on the wire will be translated to a structure which is local to each communicating party </a:t>
            </a:r>
          </a:p>
          <a:p>
            <a:pPr lvl="2"/>
            <a:r>
              <a:rPr lang="en-US" dirty="0"/>
              <a:t>GenAI is good at parsing unstructured text to structured text 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CA108-182F-0CD8-E950-F510631FC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5A4220-1567-5A27-187A-F43772E71FA7}"/>
              </a:ext>
            </a:extLst>
          </p:cNvPr>
          <p:cNvGrpSpPr/>
          <p:nvPr/>
        </p:nvGrpSpPr>
        <p:grpSpPr>
          <a:xfrm>
            <a:off x="4762257" y="713236"/>
            <a:ext cx="4381743" cy="1753934"/>
            <a:chOff x="4762257" y="713236"/>
            <a:chExt cx="4381743" cy="17539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B8C0-3E1F-5DB5-55B3-D71E1E573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62257" y="713236"/>
              <a:ext cx="1085582" cy="10606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DB3861A-8F6F-4011-52E6-EE26F243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058418" y="713236"/>
              <a:ext cx="1085582" cy="106069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4FA45B1-CAAA-12F8-CC2A-87BF2967DA0C}"/>
                </a:ext>
              </a:extLst>
            </p:cNvPr>
            <p:cNvCxnSpPr/>
            <p:nvPr/>
          </p:nvCxnSpPr>
          <p:spPr bwMode="auto">
            <a:xfrm>
              <a:off x="5702055" y="1243584"/>
              <a:ext cx="2508731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069281-D15F-4C4A-5CC5-49CA659D2C9A}"/>
                </a:ext>
              </a:extLst>
            </p:cNvPr>
            <p:cNvSpPr txBox="1"/>
            <p:nvPr/>
          </p:nvSpPr>
          <p:spPr>
            <a:xfrm>
              <a:off x="6266696" y="824522"/>
              <a:ext cx="15327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latin typeface="IBM Plex Sans" charset="0"/>
                  <a:ea typeface="IBM Plex Sans" charset="0"/>
                  <a:cs typeface="IBM Plex Sans" charset="0"/>
                </a:rPr>
                <a:t>Typical Protocol: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38EB2A-F233-F9F8-733E-54F1A59960AF}"/>
                </a:ext>
              </a:extLst>
            </p:cNvPr>
            <p:cNvSpPr txBox="1"/>
            <p:nvPr/>
          </p:nvSpPr>
          <p:spPr>
            <a:xfrm>
              <a:off x="6123224" y="1513063"/>
              <a:ext cx="18838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{</a:t>
              </a:r>
            </a:p>
            <a:p>
              <a:pPr algn="l"/>
              <a:r>
                <a:rPr lang="en-US" sz="1400" dirty="0">
                  <a:latin typeface="IBM Plex Sans" charset="0"/>
                  <a:ea typeface="IBM Plex Sans" charset="0"/>
                  <a:cs typeface="IBM Plex Sans" charset="0"/>
                </a:rPr>
                <a:t>   “host”: “localhost”,</a:t>
              </a:r>
            </a:p>
            <a:p>
              <a:pPr algn="l"/>
              <a:r>
                <a: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   “port” : 8000</a:t>
              </a:r>
            </a:p>
            <a:p>
              <a:pPr algn="l"/>
              <a:r>
                <a:rPr lang="en-US" sz="1400" dirty="0">
                  <a:latin typeface="IBM Plex Sans" charset="0"/>
                  <a:ea typeface="IBM Plex Sans" charset="0"/>
                  <a:cs typeface="IBM Plex Sans" charset="0"/>
                </a:rPr>
                <a:t>}</a:t>
              </a:r>
              <a:endPara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Vertical Scroll 11">
              <a:extLst>
                <a:ext uri="{FF2B5EF4-FFF2-40B4-BE49-F238E27FC236}">
                  <a16:creationId xmlns:a16="http://schemas.microsoft.com/office/drawing/2014/main" id="{220B68B4-A765-3999-F5DD-DEE4353D82AA}"/>
                </a:ext>
              </a:extLst>
            </p:cNvPr>
            <p:cNvSpPr/>
            <p:nvPr/>
          </p:nvSpPr>
          <p:spPr bwMode="auto">
            <a:xfrm>
              <a:off x="4979312" y="1773932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3" name="Vertical Scroll 12">
              <a:extLst>
                <a:ext uri="{FF2B5EF4-FFF2-40B4-BE49-F238E27FC236}">
                  <a16:creationId xmlns:a16="http://schemas.microsoft.com/office/drawing/2014/main" id="{39462AA6-65AA-7F36-02DC-BEE75F4A0C79}"/>
                </a:ext>
              </a:extLst>
            </p:cNvPr>
            <p:cNvSpPr/>
            <p:nvPr/>
          </p:nvSpPr>
          <p:spPr bwMode="auto">
            <a:xfrm>
              <a:off x="8282458" y="1817305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Vertical Scroll 13">
              <a:extLst>
                <a:ext uri="{FF2B5EF4-FFF2-40B4-BE49-F238E27FC236}">
                  <a16:creationId xmlns:a16="http://schemas.microsoft.com/office/drawing/2014/main" id="{9C1AE8D3-5E42-82EC-0FB6-35C0E9619D06}"/>
                </a:ext>
              </a:extLst>
            </p:cNvPr>
            <p:cNvSpPr/>
            <p:nvPr/>
          </p:nvSpPr>
          <p:spPr bwMode="auto">
            <a:xfrm>
              <a:off x="6702420" y="1304169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4AF500-C08D-8BB9-C921-83534B7C74D1}"/>
              </a:ext>
            </a:extLst>
          </p:cNvPr>
          <p:cNvSpPr txBox="1"/>
          <p:nvPr/>
        </p:nvSpPr>
        <p:spPr>
          <a:xfrm>
            <a:off x="5597130" y="615962"/>
            <a:ext cx="303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All three structures must be same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5CBB38-0078-1F10-A391-967E1A0961F2}"/>
              </a:ext>
            </a:extLst>
          </p:cNvPr>
          <p:cNvGrpSpPr/>
          <p:nvPr/>
        </p:nvGrpSpPr>
        <p:grpSpPr>
          <a:xfrm>
            <a:off x="4511548" y="2553598"/>
            <a:ext cx="4381743" cy="2195071"/>
            <a:chOff x="4762257" y="713236"/>
            <a:chExt cx="4381743" cy="21950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CCA0928-5B49-4166-D80C-D009B36DC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762257" y="713236"/>
              <a:ext cx="1085582" cy="10606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3C62DA4-11BF-CDDD-ED49-ECECF824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8058418" y="713236"/>
              <a:ext cx="1085582" cy="106069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E260056-4072-79E7-947D-A929E5EC68E5}"/>
                </a:ext>
              </a:extLst>
            </p:cNvPr>
            <p:cNvCxnSpPr/>
            <p:nvPr/>
          </p:nvCxnSpPr>
          <p:spPr bwMode="auto">
            <a:xfrm>
              <a:off x="5702055" y="1243584"/>
              <a:ext cx="2508731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headEnd type="triangl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08E7BB-15ED-22D1-AE37-EF5FF52C45C5}"/>
                </a:ext>
              </a:extLst>
            </p:cNvPr>
            <p:cNvSpPr txBox="1"/>
            <p:nvPr/>
          </p:nvSpPr>
          <p:spPr>
            <a:xfrm>
              <a:off x="6266696" y="82452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latin typeface="IBM Plex Sans" charset="0"/>
                  <a:ea typeface="IBM Plex Sans" charset="0"/>
                  <a:cs typeface="IBM Plex Sans" charset="0"/>
                </a:rPr>
                <a:t>NLIP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28839D-D09A-5712-B264-CF0D75D8F58A}"/>
                </a:ext>
              </a:extLst>
            </p:cNvPr>
            <p:cNvSpPr txBox="1"/>
            <p:nvPr/>
          </p:nvSpPr>
          <p:spPr>
            <a:xfrm>
              <a:off x="4796096" y="1954200"/>
              <a:ext cx="188384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{</a:t>
              </a:r>
            </a:p>
            <a:p>
              <a:pPr algn="l"/>
              <a:r>
                <a:rPr lang="en-US" sz="1400" dirty="0">
                  <a:latin typeface="IBM Plex Sans" charset="0"/>
                  <a:ea typeface="IBM Plex Sans" charset="0"/>
                  <a:cs typeface="IBM Plex Sans" charset="0"/>
                </a:rPr>
                <a:t>   “host”: “localhost”,</a:t>
              </a:r>
            </a:p>
            <a:p>
              <a:pPr algn="l"/>
              <a:r>
                <a: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   “port” : 8000</a:t>
              </a:r>
            </a:p>
            <a:p>
              <a:pPr algn="l"/>
              <a:r>
                <a:rPr lang="en-US" sz="1400" dirty="0">
                  <a:latin typeface="IBM Plex Sans" charset="0"/>
                  <a:ea typeface="IBM Plex Sans" charset="0"/>
                  <a:cs typeface="IBM Plex Sans" charset="0"/>
                </a:rPr>
                <a:t>}</a:t>
              </a:r>
              <a:endPara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3" name="Vertical Scroll 22">
              <a:extLst>
                <a:ext uri="{FF2B5EF4-FFF2-40B4-BE49-F238E27FC236}">
                  <a16:creationId xmlns:a16="http://schemas.microsoft.com/office/drawing/2014/main" id="{638EEA23-9717-4171-1A79-50379160E428}"/>
                </a:ext>
              </a:extLst>
            </p:cNvPr>
            <p:cNvSpPr/>
            <p:nvPr/>
          </p:nvSpPr>
          <p:spPr bwMode="auto">
            <a:xfrm>
              <a:off x="4979312" y="1773932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4" name="Vertical Scroll 23">
              <a:extLst>
                <a:ext uri="{FF2B5EF4-FFF2-40B4-BE49-F238E27FC236}">
                  <a16:creationId xmlns:a16="http://schemas.microsoft.com/office/drawing/2014/main" id="{1514508F-757D-0986-43EB-F5415B04115E}"/>
                </a:ext>
              </a:extLst>
            </p:cNvPr>
            <p:cNvSpPr/>
            <p:nvPr/>
          </p:nvSpPr>
          <p:spPr bwMode="auto">
            <a:xfrm>
              <a:off x="8282458" y="1817305"/>
              <a:ext cx="508000" cy="345621"/>
            </a:xfrm>
            <a:prstGeom prst="verticalScroll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5" name="Vertical Scroll 24">
              <a:extLst>
                <a:ext uri="{FF2B5EF4-FFF2-40B4-BE49-F238E27FC236}">
                  <a16:creationId xmlns:a16="http://schemas.microsoft.com/office/drawing/2014/main" id="{608F55AC-A339-9A46-E123-31C6A0EAF866}"/>
                </a:ext>
              </a:extLst>
            </p:cNvPr>
            <p:cNvSpPr/>
            <p:nvPr/>
          </p:nvSpPr>
          <p:spPr bwMode="auto">
            <a:xfrm>
              <a:off x="6702420" y="1304169"/>
              <a:ext cx="508000" cy="345621"/>
            </a:xfrm>
            <a:prstGeom prst="verticalScroll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DE02DBF-57B9-B91B-21CB-51F814A0C913}"/>
              </a:ext>
            </a:extLst>
          </p:cNvPr>
          <p:cNvSpPr txBox="1"/>
          <p:nvPr/>
        </p:nvSpPr>
        <p:spPr>
          <a:xfrm>
            <a:off x="6845829" y="3857182"/>
            <a:ext cx="22284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</a:t>
            </a:r>
            <a:r>
              <a:rPr lang="en-US" sz="1400" dirty="0" err="1">
                <a:latin typeface="IBM Plex Sans" charset="0"/>
                <a:ea typeface="IBM Plex Sans" charset="0"/>
                <a:cs typeface="IBM Plex Sans" charset="0"/>
              </a:rPr>
              <a:t>url</a:t>
            </a: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”: “localhost:</a:t>
            </a:r>
            <a:r>
              <a:rPr lang="en-US" sz="1400">
                <a:latin typeface="IBM Plex Sans" charset="0"/>
                <a:ea typeface="IBM Plex Sans" charset="0"/>
                <a:cs typeface="IBM Plex Sans" charset="0"/>
              </a:rPr>
              <a:t>8000”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}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697E8-6C28-19D0-3CD9-C3584E9A14F8}"/>
              </a:ext>
            </a:extLst>
          </p:cNvPr>
          <p:cNvSpPr txBox="1"/>
          <p:nvPr/>
        </p:nvSpPr>
        <p:spPr>
          <a:xfrm>
            <a:off x="5368514" y="2495464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latin typeface="IBM Plex Sans" charset="0"/>
                <a:ea typeface="IBM Plex Sans" charset="0"/>
                <a:cs typeface="IBM Plex Sans" charset="0"/>
              </a:rPr>
              <a:t>Structure Independence</a:t>
            </a:r>
            <a:endParaRPr lang="en-US" sz="1400" b="1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475B0-F500-BACF-E5EF-5F03FE6BF97D}"/>
              </a:ext>
            </a:extLst>
          </p:cNvPr>
          <p:cNvSpPr txBox="1"/>
          <p:nvPr/>
        </p:nvSpPr>
        <p:spPr>
          <a:xfrm>
            <a:off x="5315375" y="3471256"/>
            <a:ext cx="286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I am running on port 8000 locally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679F6A-1CE3-DDC5-05BA-98DBB01EB3C5}"/>
              </a:ext>
            </a:extLst>
          </p:cNvPr>
          <p:cNvSpPr txBox="1"/>
          <p:nvPr/>
        </p:nvSpPr>
        <p:spPr>
          <a:xfrm>
            <a:off x="1451429" y="4779003"/>
            <a:ext cx="5941957" cy="30777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One can view it as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IBM Plex Sans" charset="0"/>
                <a:cs typeface="Courier New" panose="02070309020205020404" pitchFamily="49" charset="0"/>
              </a:rPr>
              <a:t>htons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ea typeface="IBM Plex Sans" charset="0"/>
                <a:cs typeface="Courier New" panose="02070309020205020404" pitchFamily="49" charset="0"/>
              </a:rPr>
              <a:t>noths</a:t>
            </a: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 on steroids using generative AI.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AB4FED-8F7D-7104-91E7-F6340AA73780}"/>
              </a:ext>
            </a:extLst>
          </p:cNvPr>
          <p:cNvCxnSpPr/>
          <p:nvPr/>
        </p:nvCxnSpPr>
        <p:spPr bwMode="auto">
          <a:xfrm>
            <a:off x="4393191" y="2495464"/>
            <a:ext cx="454989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3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F316-C896-D420-5FD7-F0FCE05E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NLIP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0204A-03CA-7C71-B5E0-266AD8262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can be used to interoperate among services that have different versions of internal representation?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Service R is a registration service: </a:t>
            </a:r>
          </a:p>
          <a:p>
            <a:pPr lvl="2"/>
            <a:r>
              <a:rPr lang="en-US" dirty="0"/>
              <a:t>Each registered agent has fields id, URI and Idempotency</a:t>
            </a:r>
          </a:p>
          <a:p>
            <a:pPr lvl="1"/>
            <a:r>
              <a:rPr lang="en-US" dirty="0"/>
              <a:t>Agent A does not support idempotency field </a:t>
            </a:r>
          </a:p>
          <a:p>
            <a:pPr lvl="2"/>
            <a:r>
              <a:rPr lang="en-US" dirty="0"/>
              <a:t>Initial registration does not contain information about it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3D94C-7DC8-AC54-D1DA-CFBCC2010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5C444-BAB1-37AF-EB94-945C8873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04956" y="495524"/>
            <a:ext cx="1085582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584EB-2D52-519B-E1F7-63F6A432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01117" y="495524"/>
            <a:ext cx="1085582" cy="1060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7E02D-9B7B-8ECC-8D2B-FD52E24F2BD1}"/>
              </a:ext>
            </a:extLst>
          </p:cNvPr>
          <p:cNvSpPr txBox="1"/>
          <p:nvPr/>
        </p:nvSpPr>
        <p:spPr>
          <a:xfrm>
            <a:off x="4295242" y="26125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Agent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17BEE-5B60-02B4-4ED7-DA1786AB08E0}"/>
              </a:ext>
            </a:extLst>
          </p:cNvPr>
          <p:cNvSpPr txBox="1"/>
          <p:nvPr/>
        </p:nvSpPr>
        <p:spPr>
          <a:xfrm>
            <a:off x="7433923" y="27686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Registrar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6E9D7-8F70-9E25-0208-4DBCF1EB9A59}"/>
              </a:ext>
            </a:extLst>
          </p:cNvPr>
          <p:cNvCxnSpPr>
            <a:cxnSpLocks/>
          </p:cNvCxnSpPr>
          <p:nvPr/>
        </p:nvCxnSpPr>
        <p:spPr bwMode="auto">
          <a:xfrm>
            <a:off x="4702565" y="1857831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630A86-FB9F-659E-CBC4-4F05DF852BA5}"/>
              </a:ext>
            </a:extLst>
          </p:cNvPr>
          <p:cNvSpPr txBox="1"/>
          <p:nvPr/>
        </p:nvSpPr>
        <p:spPr>
          <a:xfrm>
            <a:off x="4910243" y="1550054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 am A running on URI 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6EA95-1F34-23D0-6135-688EC953D364}"/>
              </a:ext>
            </a:extLst>
          </p:cNvPr>
          <p:cNvSpPr txBox="1"/>
          <p:nvPr/>
        </p:nvSpPr>
        <p:spPr>
          <a:xfrm>
            <a:off x="7534542" y="1471389"/>
            <a:ext cx="12586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“ID”:”A”,</a:t>
            </a:r>
            <a:br>
              <a:rPr lang="en-US" sz="14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“URI”: “U”,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“idem”: “X”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}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9C425-AF40-8DBE-530B-A5B606F9D285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6403" y="2767696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811C56F-0697-29C0-6E54-2B60B46536F7}"/>
              </a:ext>
            </a:extLst>
          </p:cNvPr>
          <p:cNvSpPr txBox="1"/>
          <p:nvPr/>
        </p:nvSpPr>
        <p:spPr>
          <a:xfrm>
            <a:off x="4582169" y="2432722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Are your operations Idempotent?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F087ED-36D0-6F44-B845-B2786E0E01E7}"/>
              </a:ext>
            </a:extLst>
          </p:cNvPr>
          <p:cNvCxnSpPr>
            <a:cxnSpLocks/>
          </p:cNvCxnSpPr>
          <p:nvPr/>
        </p:nvCxnSpPr>
        <p:spPr bwMode="auto">
          <a:xfrm>
            <a:off x="4702564" y="3531492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5779A1-6457-5720-A839-43CC5C86BE5F}"/>
              </a:ext>
            </a:extLst>
          </p:cNvPr>
          <p:cNvSpPr txBox="1"/>
          <p:nvPr/>
        </p:nvSpPr>
        <p:spPr>
          <a:xfrm>
            <a:off x="4487476" y="3178368"/>
            <a:ext cx="280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 can not interpret your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561429-771C-D942-8E75-F8151C134C67}"/>
              </a:ext>
            </a:extLst>
          </p:cNvPr>
          <p:cNvSpPr txBox="1"/>
          <p:nvPr/>
        </p:nvSpPr>
        <p:spPr>
          <a:xfrm>
            <a:off x="7534542" y="2812809"/>
            <a:ext cx="17043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  “ID”:”A”,</a:t>
            </a:r>
            <a:br>
              <a:rPr lang="en-US" sz="14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  “URI”: “U”,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   “idem”: “False”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}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AA1308-8E00-7594-71AE-10C82A0C6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03" y="1708552"/>
            <a:ext cx="386578" cy="23552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6EB1C1-F0C0-D13E-8D6A-44D4AE45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355" y="3213302"/>
            <a:ext cx="386578" cy="23552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4BCDCB-6399-3E77-1466-728E87828667}"/>
              </a:ext>
            </a:extLst>
          </p:cNvPr>
          <p:cNvCxnSpPr>
            <a:cxnSpLocks/>
          </p:cNvCxnSpPr>
          <p:nvPr/>
        </p:nvCxnSpPr>
        <p:spPr bwMode="auto">
          <a:xfrm flipH="1">
            <a:off x="4764242" y="4172859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BA5F51-0A52-BB15-AC60-F19764311F5F}"/>
              </a:ext>
            </a:extLst>
          </p:cNvPr>
          <p:cNvSpPr txBox="1"/>
          <p:nvPr/>
        </p:nvSpPr>
        <p:spPr>
          <a:xfrm>
            <a:off x="4295242" y="4235956"/>
            <a:ext cx="4567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You are A with URI U and do not support idempotency.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AEF147-E083-9A80-3724-2B46F98216E2}"/>
              </a:ext>
            </a:extLst>
          </p:cNvPr>
          <p:cNvCxnSpPr>
            <a:cxnSpLocks/>
          </p:cNvCxnSpPr>
          <p:nvPr/>
        </p:nvCxnSpPr>
        <p:spPr bwMode="auto">
          <a:xfrm>
            <a:off x="4817057" y="4631046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E7252B-97EF-85D3-8B16-D41B1265D549}"/>
              </a:ext>
            </a:extLst>
          </p:cNvPr>
          <p:cNvSpPr txBox="1"/>
          <p:nvPr/>
        </p:nvSpPr>
        <p:spPr>
          <a:xfrm>
            <a:off x="4846086" y="4682768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That is correct.</a:t>
            </a:r>
          </a:p>
        </p:txBody>
      </p:sp>
    </p:spTree>
    <p:extLst>
      <p:ext uri="{BB962C8B-B14F-4D97-AF65-F5344CB8AC3E}">
        <p14:creationId xmlns:p14="http://schemas.microsoft.com/office/powerpoint/2010/main" val="16419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9" grpId="0"/>
      <p:bldP spid="20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87539-74D1-AB96-D940-1D4164C5B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294F-37FF-E166-C668-2C8FE123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NLIP Example (contd.)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493F-7C53-CB97-5F4C-B4E7A46F0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can be used to interoperate among services that have different versions of internal representation?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Service R is a registration service: </a:t>
            </a:r>
          </a:p>
          <a:p>
            <a:pPr lvl="2"/>
            <a:r>
              <a:rPr lang="en-US" dirty="0"/>
              <a:t>Each registered agent has fields URI and Idempotency</a:t>
            </a:r>
          </a:p>
          <a:p>
            <a:pPr lvl="1"/>
            <a:r>
              <a:rPr lang="en-US" dirty="0"/>
              <a:t>Agent B supports idempotency field </a:t>
            </a:r>
          </a:p>
          <a:p>
            <a:pPr lvl="2"/>
            <a:r>
              <a:rPr lang="en-US" dirty="0"/>
              <a:t>But LLM of R fails to interpret it correctly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180E0-CE90-6B41-40CE-FEE500F0A9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4E8E7-81EF-8F3B-FEC2-3B6C0525B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018019" y="990453"/>
            <a:ext cx="1085582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7F422-70CA-6FEA-5BCB-00E7B257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314180" y="990453"/>
            <a:ext cx="1085582" cy="1060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58724-70EA-8A3A-D5BE-6EAC9C3F5ED6}"/>
              </a:ext>
            </a:extLst>
          </p:cNvPr>
          <p:cNvSpPr txBox="1"/>
          <p:nvPr/>
        </p:nvSpPr>
        <p:spPr>
          <a:xfrm>
            <a:off x="4308305" y="756188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Agent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0A065-0FEC-16AD-6339-8591843A10EA}"/>
              </a:ext>
            </a:extLst>
          </p:cNvPr>
          <p:cNvSpPr txBox="1"/>
          <p:nvPr/>
        </p:nvSpPr>
        <p:spPr>
          <a:xfrm>
            <a:off x="7446986" y="771798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Registrar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905B7A-F603-4130-2936-6E96B0784881}"/>
              </a:ext>
            </a:extLst>
          </p:cNvPr>
          <p:cNvCxnSpPr>
            <a:cxnSpLocks/>
          </p:cNvCxnSpPr>
          <p:nvPr/>
        </p:nvCxnSpPr>
        <p:spPr bwMode="auto">
          <a:xfrm>
            <a:off x="4715628" y="2352760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C2F640-C054-7BED-AC29-F7D7A8B3D8BC}"/>
              </a:ext>
            </a:extLst>
          </p:cNvPr>
          <p:cNvSpPr txBox="1"/>
          <p:nvPr/>
        </p:nvSpPr>
        <p:spPr>
          <a:xfrm>
            <a:off x="4715627" y="2002142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 am idempotent B </a:t>
            </a:r>
            <a:b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running on URI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B8A82-AC64-A593-9A39-18FA3E5A405C}"/>
              </a:ext>
            </a:extLst>
          </p:cNvPr>
          <p:cNvSpPr txBox="1"/>
          <p:nvPr/>
        </p:nvSpPr>
        <p:spPr>
          <a:xfrm>
            <a:off x="7602268" y="1966318"/>
            <a:ext cx="15792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“ID”: “B”,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“URI”: “”V”,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“idem”: “False”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}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25D501-8805-BBBB-2CF3-62951FFE0677}"/>
              </a:ext>
            </a:extLst>
          </p:cNvPr>
          <p:cNvCxnSpPr>
            <a:cxnSpLocks/>
          </p:cNvCxnSpPr>
          <p:nvPr/>
        </p:nvCxnSpPr>
        <p:spPr bwMode="auto">
          <a:xfrm flipH="1">
            <a:off x="4819466" y="3589200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8F7A8C-4E3A-1260-2592-D0E28DB7EB76}"/>
              </a:ext>
            </a:extLst>
          </p:cNvPr>
          <p:cNvSpPr txBox="1"/>
          <p:nvPr/>
        </p:nvSpPr>
        <p:spPr>
          <a:xfrm>
            <a:off x="4500539" y="3254226"/>
            <a:ext cx="4713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You are B running on V and do not support idempotency?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648093-7EC0-EC5F-160A-D8ABD4168E74}"/>
              </a:ext>
            </a:extLst>
          </p:cNvPr>
          <p:cNvCxnSpPr>
            <a:cxnSpLocks/>
          </p:cNvCxnSpPr>
          <p:nvPr/>
        </p:nvCxnSpPr>
        <p:spPr bwMode="auto">
          <a:xfrm>
            <a:off x="4715627" y="4352996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78EC23-1DAF-246D-41DC-D5C984F3E9DC}"/>
              </a:ext>
            </a:extLst>
          </p:cNvPr>
          <p:cNvSpPr txBox="1"/>
          <p:nvPr/>
        </p:nvSpPr>
        <p:spPr>
          <a:xfrm>
            <a:off x="4500539" y="3999872"/>
            <a:ext cx="202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I support idempotency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42FB2-F989-8A3A-7312-A979CDD35E5D}"/>
              </a:ext>
            </a:extLst>
          </p:cNvPr>
          <p:cNvSpPr txBox="1"/>
          <p:nvPr/>
        </p:nvSpPr>
        <p:spPr>
          <a:xfrm>
            <a:off x="7628389" y="3589200"/>
            <a:ext cx="15167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“ID”: “B”,</a:t>
            </a:r>
            <a:br>
              <a:rPr lang="en-US" sz="1400" dirty="0"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“URI”: “V,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   “idem”: “True”</a:t>
            </a:r>
          </a:p>
          <a:p>
            <a:pPr algn="l"/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}</a:t>
            </a:r>
            <a:endParaRPr lang="en-US" sz="14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A34AED-985E-6C7C-B6C7-9DE52513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66" y="2203481"/>
            <a:ext cx="386578" cy="23552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41CEBF-7244-9B5D-550F-837170CB2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18" y="4034806"/>
            <a:ext cx="386578" cy="235529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475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9" id="{28DF721E-C9F0-0847-B86E-13D5C840B5A5}" vid="{E444DE78-550C-CD4A-A50E-CB4B5ECAF34C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(white background)</Template>
  <TotalTime>7308</TotalTime>
  <Words>2072</Words>
  <Application>Microsoft Macintosh PowerPoint</Application>
  <PresentationFormat>On-screen Show (16:9)</PresentationFormat>
  <Paragraphs>392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.AppleSystemUIFont</vt:lpstr>
      <vt:lpstr>Arial</vt:lpstr>
      <vt:lpstr>Courier New</vt:lpstr>
      <vt:lpstr>Helvetica</vt:lpstr>
      <vt:lpstr>HelvNeue Light for IBM</vt:lpstr>
      <vt:lpstr>IBM Plex Sans</vt:lpstr>
      <vt:lpstr>Stencil</vt:lpstr>
      <vt:lpstr>System Font Regular</vt:lpstr>
      <vt:lpstr>Wingdings</vt:lpstr>
      <vt:lpstr>IBM 2019 Master template (white background)</vt:lpstr>
      <vt:lpstr>Natural Language Interaction Protocol   Presenters: XXX  </vt:lpstr>
      <vt:lpstr>Collaborators </vt:lpstr>
      <vt:lpstr>Motivation </vt:lpstr>
      <vt:lpstr>AI enables a new common protocol for communication</vt:lpstr>
      <vt:lpstr>History Repeats Itself </vt:lpstr>
      <vt:lpstr>The Vision </vt:lpstr>
      <vt:lpstr>NLIP Design: Using Generative AI to redefine computer communications</vt:lpstr>
      <vt:lpstr>Using NLIP Example </vt:lpstr>
      <vt:lpstr>Using NLIP Example (contd.) </vt:lpstr>
      <vt:lpstr>NLIP Scope </vt:lpstr>
      <vt:lpstr>NLIP: Salient Features</vt:lpstr>
      <vt:lpstr>NLIP and other Protocols</vt:lpstr>
      <vt:lpstr>The Initial Specification </vt:lpstr>
      <vt:lpstr>NLIP In Action </vt:lpstr>
      <vt:lpstr>NLIP Messages</vt:lpstr>
      <vt:lpstr>Current Set of NLIP Messages</vt:lpstr>
      <vt:lpstr>NLIP Reference Architecture</vt:lpstr>
      <vt:lpstr>NLIP Binding to HTTPS/REST</vt:lpstr>
      <vt:lpstr>NLIP Differentiators </vt:lpstr>
      <vt:lpstr>Status </vt:lpstr>
      <vt:lpstr>PowerPoint Presentation</vt:lpstr>
      <vt:lpstr>NLIP Security Challenges</vt:lpstr>
      <vt:lpstr>NLIP Security Mechanisms</vt:lpstr>
      <vt:lpstr>NLIP Authentication (Mode 1)</vt:lpstr>
      <vt:lpstr>NLIP Authentication (Mode 2)</vt:lpstr>
      <vt:lpstr>NLIP DDoS Prevention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FOIL Overview   Foundation Models based Obstruction of Information Leakage </dc:title>
  <dc:creator>Dinesh Verma</dc:creator>
  <cp:lastModifiedBy>Dinesh Verma</cp:lastModifiedBy>
  <cp:revision>136</cp:revision>
  <cp:lastPrinted>2019-04-25T15:14:05Z</cp:lastPrinted>
  <dcterms:created xsi:type="dcterms:W3CDTF">2023-10-18T00:04:22Z</dcterms:created>
  <dcterms:modified xsi:type="dcterms:W3CDTF">2025-06-18T19:10:54Z</dcterms:modified>
</cp:coreProperties>
</file>