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84BDA62-9C6F-4999-8539-65A591118A78}">
  <a:tblStyle styleId="{484BDA62-9C6F-4999-8539-65A591118A78}" styleName="Table_0"/>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4143375" y="9120186"/>
            <a:ext cx="3168650" cy="477837"/>
          </a:xfrm>
          <a:prstGeom prst="rect">
            <a:avLst/>
          </a:prstGeom>
          <a:noFill/>
          <a:ln>
            <a:noFill/>
          </a:ln>
        </p:spPr>
        <p:txBody>
          <a:bodyPr anchorCtr="0" anchor="b" bIns="48225" lIns="96825" rIns="96825" tIns="48225">
            <a:noAutofit/>
          </a:bodyPr>
          <a:lstStyle/>
          <a:p>
            <a:pPr indent="0" lvl="0" marL="0" marR="0" rtl="0" algn="l">
              <a:lnSpc>
                <a:spcPct val="100000"/>
              </a:lnSpc>
              <a:spcBef>
                <a:spcPts val="0"/>
              </a:spcBef>
              <a:spcAft>
                <a:spcPts val="0"/>
              </a:spcAft>
              <a:buSzPct val="25000"/>
              <a:buNone/>
            </a:pPr>
            <a:fld id="{00000000-1234-1234-1234-123412341234}" type="slidenum">
              <a:rPr b="0" i="0" lang="en-US" sz="1800" u="none" cap="none" strike="noStrike">
                <a:solidFill>
                  <a:srgbClr val="000000"/>
                </a:solidFill>
                <a:latin typeface="Arial"/>
                <a:ea typeface="Arial"/>
                <a:cs typeface="Arial"/>
                <a:sym typeface="Arial"/>
              </a:rPr>
              <a:t>‹#›</a:t>
            </a:fld>
          </a:p>
        </p:txBody>
      </p:sp>
      <p:sp>
        <p:nvSpPr>
          <p:cNvPr id="4" name="Shape 4"/>
          <p:cNvSpPr/>
          <p:nvPr/>
        </p:nvSpPr>
        <p:spPr>
          <a:xfrm>
            <a:off x="0" y="0"/>
            <a:ext cx="7315200" cy="9601200"/>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Shape 5"/>
          <p:cNvSpPr/>
          <p:nvPr/>
        </p:nvSpPr>
        <p:spPr>
          <a:xfrm>
            <a:off x="0" y="0"/>
            <a:ext cx="3170236" cy="4794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Shape 6"/>
          <p:cNvSpPr/>
          <p:nvPr/>
        </p:nvSpPr>
        <p:spPr>
          <a:xfrm>
            <a:off x="4143375" y="0"/>
            <a:ext cx="3170236" cy="4794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Shape 7"/>
          <p:cNvSpPr/>
          <p:nvPr>
            <p:ph idx="2" type="sldImg"/>
          </p:nvPr>
        </p:nvSpPr>
        <p:spPr>
          <a:xfrm>
            <a:off x="1257300" y="720725"/>
            <a:ext cx="4799011" cy="3598862"/>
          </a:xfrm>
          <a:custGeom>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a:headEnd len="med" w="med" type="none"/>
            <a:tailEnd len="med" w="med" type="none"/>
          </a:ln>
        </p:spPr>
      </p:sp>
      <p:sp>
        <p:nvSpPr>
          <p:cNvPr id="8" name="Shape 8"/>
          <p:cNvSpPr txBox="1"/>
          <p:nvPr>
            <p:ph idx="1" type="body"/>
          </p:nvPr>
        </p:nvSpPr>
        <p:spPr>
          <a:xfrm>
            <a:off x="731837" y="4560887"/>
            <a:ext cx="5849936" cy="43179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p:nvPr/>
        </p:nvSpPr>
        <p:spPr>
          <a:xfrm>
            <a:off x="0" y="9120186"/>
            <a:ext cx="3170236" cy="479425"/>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Shape 10"/>
          <p:cNvSpPr txBox="1"/>
          <p:nvPr>
            <p:ph idx="3" type="sldNum"/>
          </p:nvPr>
        </p:nvSpPr>
        <p:spPr>
          <a:xfrm>
            <a:off x="4143375" y="9120186"/>
            <a:ext cx="3168650" cy="477837"/>
          </a:xfrm>
          <a:prstGeom prst="rect">
            <a:avLst/>
          </a:prstGeom>
          <a:noFill/>
          <a:ln>
            <a:noFill/>
          </a:ln>
        </p:spPr>
        <p:txBody>
          <a:bodyPr anchorCtr="0" anchor="b" bIns="48225" lIns="96825" rIns="96825" tIns="48225">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3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 name="Shape 21"/>
        <p:cNvGrpSpPr/>
        <p:nvPr/>
      </p:nvGrpSpPr>
      <p:grpSpPr>
        <a:xfrm>
          <a:off x="0" y="0"/>
          <a:ext cx="0" cy="0"/>
          <a:chOff x="0" y="0"/>
          <a:chExt cx="0" cy="0"/>
        </a:xfrm>
      </p:grpSpPr>
      <p:sp>
        <p:nvSpPr>
          <p:cNvPr id="22" name="Shape 2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23" name="Shape 23"/>
          <p:cNvSpPr txBox="1"/>
          <p:nvPr>
            <p:ph idx="1" type="body"/>
          </p:nvPr>
        </p:nvSpPr>
        <p:spPr>
          <a:xfrm>
            <a:off x="731837" y="4560887"/>
            <a:ext cx="5851525" cy="4319587"/>
          </a:xfrm>
          <a:prstGeom prst="rect">
            <a:avLst/>
          </a:prstGeom>
          <a:noFill/>
          <a:ln>
            <a:noFill/>
          </a:ln>
        </p:spPr>
        <p:txBody>
          <a:bodyPr anchorCtr="0" anchor="ctr" bIns="48225" lIns="96825" rIns="96825" tIns="4822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35" name="Shape 35"/>
          <p:cNvSpPr txBox="1"/>
          <p:nvPr>
            <p:ph idx="1" type="body"/>
          </p:nvPr>
        </p:nvSpPr>
        <p:spPr>
          <a:xfrm>
            <a:off x="731837" y="4560887"/>
            <a:ext cx="5851525" cy="4319587"/>
          </a:xfrm>
          <a:prstGeom prst="rect">
            <a:avLst/>
          </a:prstGeom>
          <a:noFill/>
          <a:ln>
            <a:noFill/>
          </a:ln>
        </p:spPr>
        <p:txBody>
          <a:bodyPr anchorCtr="0" anchor="ctr" bIns="48225" lIns="96825" rIns="96825" tIns="4822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50" name="Shape 50"/>
          <p:cNvSpPr txBox="1"/>
          <p:nvPr>
            <p:ph idx="1" type="body"/>
          </p:nvPr>
        </p:nvSpPr>
        <p:spPr>
          <a:xfrm>
            <a:off x="731837" y="4560887"/>
            <a:ext cx="5851525" cy="4319587"/>
          </a:xfrm>
          <a:prstGeom prst="rect">
            <a:avLst/>
          </a:prstGeom>
          <a:noFill/>
          <a:ln>
            <a:noFill/>
          </a:ln>
        </p:spPr>
        <p:txBody>
          <a:bodyPr anchorCtr="0" anchor="ctr" bIns="48225" lIns="96825" rIns="96825" tIns="4822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63" name="Shape 63"/>
          <p:cNvSpPr txBox="1"/>
          <p:nvPr>
            <p:ph idx="1" type="body"/>
          </p:nvPr>
        </p:nvSpPr>
        <p:spPr>
          <a:xfrm>
            <a:off x="731837" y="4560887"/>
            <a:ext cx="5851525" cy="4319587"/>
          </a:xfrm>
          <a:prstGeom prst="rect">
            <a:avLst/>
          </a:prstGeom>
          <a:noFill/>
          <a:ln>
            <a:noFill/>
          </a:ln>
        </p:spPr>
        <p:txBody>
          <a:bodyPr anchorCtr="0" anchor="ctr" bIns="48225" lIns="96825" rIns="96825" tIns="48225">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 name="Shape 17"/>
        <p:cNvGrpSpPr/>
        <p:nvPr/>
      </p:nvGrpSpPr>
      <p:grpSpPr>
        <a:xfrm>
          <a:off x="0" y="0"/>
          <a:ext cx="0" cy="0"/>
          <a:chOff x="0" y="0"/>
          <a:chExt cx="0" cy="0"/>
        </a:xfrm>
      </p:grpSpPr>
      <p:sp>
        <p:nvSpPr>
          <p:cNvPr id="18" name="Shape 18"/>
          <p:cNvSpPr txBox="1"/>
          <p:nvPr>
            <p:ph idx="10" type="dt"/>
          </p:nvPr>
        </p:nvSpPr>
        <p:spPr>
          <a:xfrm>
            <a:off x="0" y="0"/>
            <a:ext cx="3000000" cy="3000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19" name="Shape 19"/>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a:solidFill>
                  <a:srgbClr val="000000"/>
                </a:solidFill>
                <a:latin typeface="Arial"/>
                <a:ea typeface="Arial"/>
                <a:cs typeface="Arial"/>
                <a:sym typeface="Arial"/>
              </a:defRPr>
            </a:lvl1pPr>
            <a:lvl2pPr indent="-285750" lvl="1" marL="74295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20" name="Shape 20"/>
          <p:cNvSpPr txBox="1"/>
          <p:nvPr>
            <p:ph idx="12" type="sldNum"/>
          </p:nvPr>
        </p:nvSpPr>
        <p:spPr>
          <a:xfrm>
            <a:off x="6553200" y="6245225"/>
            <a:ext cx="2132011" cy="474661"/>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SzPct val="25000"/>
              <a:buNone/>
            </a:pPr>
            <a:fld id="{00000000-1234-1234-1234-123412341234}" type="slidenum">
              <a:rPr b="0" i="0" lang="en-US" sz="1800" u="non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8012" cy="114141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1pPr>
            <a:lvl2pPr indent="-285750" lvl="1" marL="74295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2pPr>
            <a:lvl3pPr indent="-228600" lvl="2" marL="11430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3pPr>
            <a:lvl4pPr indent="-228600" lvl="3" marL="16002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4pPr>
            <a:lvl5pPr indent="-228600" lvl="4" marL="20574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5pPr>
            <a:lvl6pPr indent="-228600" lvl="5" marL="25146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6pPr>
            <a:lvl7pPr indent="-228600" lvl="6" marL="34290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7pPr>
            <a:lvl8pPr indent="-228600" lvl="7" marL="48006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8pPr>
            <a:lvl9pPr indent="-228600" lvl="8" marL="6629400" marR="0" rtl="0" algn="ctr">
              <a:lnSpc>
                <a:spcPct val="100000"/>
              </a:lnSpc>
              <a:spcBef>
                <a:spcPts val="0"/>
              </a:spcBef>
              <a:spcAft>
                <a:spcPts val="0"/>
              </a:spcAft>
              <a:buNone/>
              <a:defRPr b="0" i="0" sz="4400" u="none" cap="none" strike="noStrike">
                <a:solidFill>
                  <a:srgbClr val="000000"/>
                </a:solidFill>
                <a:latin typeface="Arial"/>
                <a:ea typeface="Arial"/>
                <a:cs typeface="Arial"/>
                <a:sym typeface="Arial"/>
              </a:defRPr>
            </a:lvl9pPr>
          </a:lstStyle>
          <a:p/>
        </p:txBody>
      </p:sp>
      <p:sp>
        <p:nvSpPr>
          <p:cNvPr id="13" name="Shape 13"/>
          <p:cNvSpPr txBox="1"/>
          <p:nvPr>
            <p:ph idx="1" type="body"/>
          </p:nvPr>
        </p:nvSpPr>
        <p:spPr>
          <a:xfrm>
            <a:off x="457200" y="1600200"/>
            <a:ext cx="8228012" cy="4524374"/>
          </a:xfrm>
          <a:prstGeom prst="rect">
            <a:avLst/>
          </a:prstGeom>
          <a:noFill/>
          <a:ln>
            <a:noFill/>
          </a:ln>
        </p:spPr>
        <p:txBody>
          <a:bodyPr anchorCtr="0" anchor="t" bIns="91425" lIns="91425" rIns="91425" tIns="91425"/>
          <a:lstStyle>
            <a:lvl1pPr indent="-342900" lvl="0" marL="342900" marR="0" rtl="0" algn="l">
              <a:lnSpc>
                <a:spcPct val="100000"/>
              </a:lnSpc>
              <a:spcBef>
                <a:spcPts val="800"/>
              </a:spcBef>
              <a:spcAft>
                <a:spcPts val="0"/>
              </a:spcAft>
              <a:buNone/>
              <a:defRPr b="0" i="0" sz="3200" u="none" cap="none" strike="noStrike">
                <a:solidFill>
                  <a:srgbClr val="000000"/>
                </a:solidFill>
                <a:latin typeface="Arial"/>
                <a:ea typeface="Arial"/>
                <a:cs typeface="Arial"/>
                <a:sym typeface="Arial"/>
              </a:defRPr>
            </a:lvl1pPr>
            <a:lvl2pPr indent="-285750" lvl="1" marL="742950" marR="0" rtl="0" algn="l">
              <a:lnSpc>
                <a:spcPct val="100000"/>
              </a:lnSpc>
              <a:spcBef>
                <a:spcPts val="700"/>
              </a:spcBef>
              <a:spcAft>
                <a:spcPts val="0"/>
              </a:spcAft>
              <a:buNone/>
              <a:defRPr b="0" i="0" sz="2800" u="none" cap="none" strike="noStrike">
                <a:solidFill>
                  <a:srgbClr val="000000"/>
                </a:solidFill>
                <a:latin typeface="Arial"/>
                <a:ea typeface="Arial"/>
                <a:cs typeface="Arial"/>
                <a:sym typeface="Arial"/>
              </a:defRPr>
            </a:lvl2pPr>
            <a:lvl3pPr indent="-228600" lvl="2" marL="1143000" marR="0" rtl="0" algn="l">
              <a:lnSpc>
                <a:spcPct val="100000"/>
              </a:lnSpc>
              <a:spcBef>
                <a:spcPts val="600"/>
              </a:spcBef>
              <a:spcAft>
                <a:spcPts val="0"/>
              </a:spcAft>
              <a:buNone/>
              <a:defRPr b="0" i="0" sz="2400" u="none" cap="none" strike="noStrike">
                <a:solidFill>
                  <a:srgbClr val="000000"/>
                </a:solidFill>
                <a:latin typeface="Arial"/>
                <a:ea typeface="Arial"/>
                <a:cs typeface="Arial"/>
                <a:sym typeface="Arial"/>
              </a:defRPr>
            </a:lvl3pPr>
            <a:lvl4pPr indent="-228600" lvl="3" marL="1600200" marR="0" rtl="0" algn="l">
              <a:lnSpc>
                <a:spcPct val="100000"/>
              </a:lnSpc>
              <a:spcBef>
                <a:spcPts val="500"/>
              </a:spcBef>
              <a:spcAft>
                <a:spcPts val="0"/>
              </a:spcAft>
              <a:buNone/>
              <a:defRPr b="0" i="0" sz="2000" u="none" cap="none" strike="noStrike">
                <a:solidFill>
                  <a:srgbClr val="000000"/>
                </a:solidFill>
                <a:latin typeface="Arial"/>
                <a:ea typeface="Arial"/>
                <a:cs typeface="Arial"/>
                <a:sym typeface="Arial"/>
              </a:defRPr>
            </a:lvl4pPr>
            <a:lvl5pPr indent="-228600" lvl="4" marL="2057400" marR="0" rtl="0" algn="l">
              <a:lnSpc>
                <a:spcPct val="100000"/>
              </a:lnSpc>
              <a:spcBef>
                <a:spcPts val="500"/>
              </a:spcBef>
              <a:spcAft>
                <a:spcPts val="0"/>
              </a:spcAft>
              <a:buNone/>
              <a:defRPr b="0" i="0" sz="2000" u="none" cap="none" strike="noStrike">
                <a:solidFill>
                  <a:srgbClr val="000000"/>
                </a:solidFill>
                <a:latin typeface="Arial"/>
                <a:ea typeface="Arial"/>
                <a:cs typeface="Arial"/>
                <a:sym typeface="Arial"/>
              </a:defRPr>
            </a:lvl5pPr>
            <a:lvl6pPr indent="-228600" lvl="5" marL="2514600" marR="0" rtl="0" algn="l">
              <a:lnSpc>
                <a:spcPct val="100000"/>
              </a:lnSpc>
              <a:spcBef>
                <a:spcPts val="500"/>
              </a:spcBef>
              <a:spcAft>
                <a:spcPts val="0"/>
              </a:spcAft>
              <a:buNone/>
              <a:defRPr b="0" i="0" sz="2000" u="none" cap="none" strike="noStrike">
                <a:solidFill>
                  <a:srgbClr val="000000"/>
                </a:solidFill>
                <a:latin typeface="Arial"/>
                <a:ea typeface="Arial"/>
                <a:cs typeface="Arial"/>
                <a:sym typeface="Arial"/>
              </a:defRPr>
            </a:lvl6pPr>
            <a:lvl7pPr indent="-228600" lvl="6" marL="3429000" marR="0" rtl="0" algn="l">
              <a:lnSpc>
                <a:spcPct val="100000"/>
              </a:lnSpc>
              <a:spcBef>
                <a:spcPts val="500"/>
              </a:spcBef>
              <a:spcAft>
                <a:spcPts val="0"/>
              </a:spcAft>
              <a:buNone/>
              <a:defRPr b="0" i="0" sz="2000" u="none" cap="none" strike="noStrike">
                <a:solidFill>
                  <a:srgbClr val="000000"/>
                </a:solidFill>
                <a:latin typeface="Arial"/>
                <a:ea typeface="Arial"/>
                <a:cs typeface="Arial"/>
                <a:sym typeface="Arial"/>
              </a:defRPr>
            </a:lvl7pPr>
            <a:lvl8pPr indent="-228600" lvl="7" marL="4800600" marR="0" rtl="0" algn="l">
              <a:lnSpc>
                <a:spcPct val="100000"/>
              </a:lnSpc>
              <a:spcBef>
                <a:spcPts val="500"/>
              </a:spcBef>
              <a:spcAft>
                <a:spcPts val="0"/>
              </a:spcAft>
              <a:buNone/>
              <a:defRPr b="0" i="0" sz="2000" u="none" cap="none" strike="noStrike">
                <a:solidFill>
                  <a:srgbClr val="000000"/>
                </a:solidFill>
                <a:latin typeface="Arial"/>
                <a:ea typeface="Arial"/>
                <a:cs typeface="Arial"/>
                <a:sym typeface="Arial"/>
              </a:defRPr>
            </a:lvl8pPr>
            <a:lvl9pPr indent="-228600" lvl="8" marL="6629400" marR="0" rtl="0" algn="l">
              <a:lnSpc>
                <a:spcPct val="100000"/>
              </a:lnSpc>
              <a:spcBef>
                <a:spcPts val="500"/>
              </a:spcBef>
              <a:spcAft>
                <a:spcPts val="0"/>
              </a:spcAft>
              <a:buNone/>
              <a:defRPr b="0" i="0" sz="2000" u="none" cap="none" strike="noStrike">
                <a:solidFill>
                  <a:srgbClr val="000000"/>
                </a:solidFill>
                <a:latin typeface="Arial"/>
                <a:ea typeface="Arial"/>
                <a:cs typeface="Arial"/>
                <a:sym typeface="Arial"/>
              </a:defRPr>
            </a:lvl9pPr>
          </a:lstStyle>
          <a:p/>
        </p:txBody>
      </p:sp>
      <p:sp>
        <p:nvSpPr>
          <p:cNvPr id="14" name="Shape 14"/>
          <p:cNvSpPr/>
          <p:nvPr/>
        </p:nvSpPr>
        <p:spPr>
          <a:xfrm>
            <a:off x="457200" y="6245225"/>
            <a:ext cx="2133599" cy="47624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Shape 15"/>
          <p:cNvSpPr/>
          <p:nvPr/>
        </p:nvSpPr>
        <p:spPr>
          <a:xfrm>
            <a:off x="3124200" y="6245225"/>
            <a:ext cx="2895600" cy="47624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Shape 16"/>
          <p:cNvSpPr txBox="1"/>
          <p:nvPr>
            <p:ph idx="12" type="sldNum"/>
          </p:nvPr>
        </p:nvSpPr>
        <p:spPr>
          <a:xfrm>
            <a:off x="6553200" y="6245225"/>
            <a:ext cx="2132011" cy="474661"/>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8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 name="Shape 24"/>
        <p:cNvGrpSpPr/>
        <p:nvPr/>
      </p:nvGrpSpPr>
      <p:grpSpPr>
        <a:xfrm>
          <a:off x="0" y="0"/>
          <a:ext cx="0" cy="0"/>
          <a:chOff x="0" y="0"/>
          <a:chExt cx="0" cy="0"/>
        </a:xfrm>
      </p:grpSpPr>
      <p:sp>
        <p:nvSpPr>
          <p:cNvPr id="25" name="Shape 25"/>
          <p:cNvSpPr txBox="1"/>
          <p:nvPr/>
        </p:nvSpPr>
        <p:spPr>
          <a:xfrm>
            <a:off x="3575050" y="1409700"/>
            <a:ext cx="5111750" cy="4716462"/>
          </a:xfrm>
          <a:prstGeom prst="rect">
            <a:avLst/>
          </a:prstGeom>
          <a:noFill/>
          <a:ln cap="sq" cmpd="sng" w="9525">
            <a:solidFill>
              <a:srgbClr val="000000"/>
            </a:solidFill>
            <a:prstDash val="solid"/>
            <a:miter/>
            <a:headEnd len="med" w="med" type="none"/>
            <a:tailEnd len="med" w="med" type="none"/>
          </a:ln>
        </p:spPr>
        <p:txBody>
          <a:bodyPr anchorCtr="0" anchor="t" bIns="45700" lIns="91425" rIns="91425" tIns="45700">
            <a:noAutofit/>
          </a:bodyPr>
          <a:lstStyle/>
          <a:p>
            <a:pPr lvl="0" marR="0" rtl="0" algn="l">
              <a:lnSpc>
                <a:spcPct val="100000"/>
              </a:lnSpc>
              <a:spcBef>
                <a:spcPts val="0"/>
              </a:spcBef>
              <a:spcAft>
                <a:spcPts val="0"/>
              </a:spcAft>
              <a:buNone/>
            </a:pPr>
            <a:r>
              <a:t/>
            </a:r>
            <a:endParaRPr/>
          </a:p>
        </p:txBody>
      </p:sp>
      <p:sp>
        <p:nvSpPr>
          <p:cNvPr id="26" name="Shape 26"/>
          <p:cNvSpPr txBox="1"/>
          <p:nvPr/>
        </p:nvSpPr>
        <p:spPr>
          <a:xfrm>
            <a:off x="457200" y="1435100"/>
            <a:ext cx="3008311" cy="4691061"/>
          </a:xfrm>
          <a:prstGeom prst="rect">
            <a:avLst/>
          </a:prstGeom>
          <a:noFill/>
          <a:ln cap="sq" cmpd="sng" w="9525">
            <a:solidFill>
              <a:srgbClr val="000000"/>
            </a:solidFill>
            <a:prstDash val="solid"/>
            <a:miter/>
            <a:headEnd len="med" w="med" type="none"/>
            <a:tailEnd len="med" w="med" type="none"/>
          </a:ln>
        </p:spPr>
        <p:txBody>
          <a:bodyPr anchorCtr="0" anchor="t" bIns="45700" lIns="91425" rIns="91425" tIns="45700">
            <a:noAutofit/>
          </a:bodyPr>
          <a:lstStyle/>
          <a:p>
            <a:pPr indent="-228600" lvl="0" marL="457200" marR="0" rtl="0" algn="l">
              <a:lnSpc>
                <a:spcPct val="100000"/>
              </a:lnSpc>
              <a:spcBef>
                <a:spcPts val="300"/>
              </a:spcBef>
              <a:spcAft>
                <a:spcPts val="0"/>
              </a:spcAft>
              <a:buChar char="●"/>
            </a:pPr>
            <a:r>
              <a:rPr lang="en-US"/>
              <a:t>The most innovative portion of our system design is our adder. </a:t>
            </a:r>
          </a:p>
          <a:p>
            <a:pPr indent="-228600" lvl="0" marL="457200" marR="0" rtl="0" algn="l">
              <a:lnSpc>
                <a:spcPct val="100000"/>
              </a:lnSpc>
              <a:spcBef>
                <a:spcPts val="300"/>
              </a:spcBef>
              <a:spcAft>
                <a:spcPts val="0"/>
              </a:spcAft>
              <a:buChar char="●"/>
            </a:pPr>
            <a:r>
              <a:rPr lang="en-US"/>
              <a:t>The adder for our system is an 8-bit adder using 1-bit adders and Manchester Carry Circuits in order to perform the carry-look-ahead operations.  </a:t>
            </a:r>
          </a:p>
          <a:p>
            <a:pPr indent="-228600" lvl="0" marL="457200" marR="0" rtl="0" algn="l">
              <a:lnSpc>
                <a:spcPct val="100000"/>
              </a:lnSpc>
              <a:spcBef>
                <a:spcPts val="300"/>
              </a:spcBef>
              <a:spcAft>
                <a:spcPts val="0"/>
              </a:spcAft>
              <a:buChar char="●"/>
            </a:pPr>
            <a:r>
              <a:rPr lang="en-US"/>
              <a:t>We designed two 4-bit Manchester Carry Adders, as seen on the right, which we then chained together to create an 8-bit adder.</a:t>
            </a:r>
          </a:p>
        </p:txBody>
      </p:sp>
      <p:sp>
        <p:nvSpPr>
          <p:cNvPr id="27" name="Shape 27"/>
          <p:cNvSpPr txBox="1"/>
          <p:nvPr/>
        </p:nvSpPr>
        <p:spPr>
          <a:xfrm>
            <a:off x="6553200" y="6245225"/>
            <a:ext cx="2133599" cy="476249"/>
          </a:xfrm>
          <a:prstGeom prst="rect">
            <a:avLst/>
          </a:prstGeom>
          <a:noFill/>
          <a:ln>
            <a:noFill/>
          </a:ln>
        </p:spPr>
        <p:txBody>
          <a:bodyPr anchorCtr="0" anchor="t" bIns="46800" lIns="90000" rIns="90000"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400" u="none">
                <a:solidFill>
                  <a:srgbClr val="000000"/>
                </a:solidFill>
                <a:latin typeface="Arial"/>
                <a:ea typeface="Arial"/>
                <a:cs typeface="Arial"/>
                <a:sym typeface="Arial"/>
              </a:rPr>
              <a:t>‹#›</a:t>
            </a:fld>
          </a:p>
        </p:txBody>
      </p:sp>
      <p:sp>
        <p:nvSpPr>
          <p:cNvPr id="28" name="Shape 28"/>
          <p:cNvSpPr txBox="1"/>
          <p:nvPr/>
        </p:nvSpPr>
        <p:spPr>
          <a:xfrm>
            <a:off x="457200" y="274637"/>
            <a:ext cx="8229600" cy="11430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US" sz="4000" u="none">
                <a:solidFill>
                  <a:srgbClr val="000000"/>
                </a:solidFill>
                <a:latin typeface="Arial"/>
                <a:ea typeface="Arial"/>
                <a:cs typeface="Arial"/>
                <a:sym typeface="Arial"/>
              </a:rPr>
              <a:t>Circuit/System Description</a:t>
            </a:r>
          </a:p>
        </p:txBody>
      </p:sp>
      <p:sp>
        <p:nvSpPr>
          <p:cNvPr id="29" name="Shape 29"/>
          <p:cNvSpPr txBox="1"/>
          <p:nvPr/>
        </p:nvSpPr>
        <p:spPr>
          <a:xfrm>
            <a:off x="304800" y="184150"/>
            <a:ext cx="2008187"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Group Number: 1 </a:t>
            </a:r>
          </a:p>
        </p:txBody>
      </p:sp>
      <p:sp>
        <p:nvSpPr>
          <p:cNvPr id="30" name="Shape 30"/>
          <p:cNvSpPr txBox="1"/>
          <p:nvPr/>
        </p:nvSpPr>
        <p:spPr>
          <a:xfrm>
            <a:off x="457200" y="6305550"/>
            <a:ext cx="4468811"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Members: L. Tsai, N. Liu, A. Tran, C. Matz </a:t>
            </a:r>
          </a:p>
        </p:txBody>
      </p:sp>
      <p:sp>
        <p:nvSpPr>
          <p:cNvPr id="31" name="Shape 31"/>
          <p:cNvSpPr txBox="1"/>
          <p:nvPr/>
        </p:nvSpPr>
        <p:spPr>
          <a:xfrm>
            <a:off x="6832600" y="201611"/>
            <a:ext cx="1347786"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ECE 4130 </a:t>
            </a:r>
          </a:p>
        </p:txBody>
      </p:sp>
      <p:pic>
        <p:nvPicPr>
          <p:cNvPr id="32" name="Shape 32"/>
          <p:cNvPicPr preferRelativeResize="0"/>
          <p:nvPr/>
        </p:nvPicPr>
        <p:blipFill>
          <a:blip r:embed="rId3">
            <a:alphaModFix/>
          </a:blip>
          <a:stretch>
            <a:fillRect/>
          </a:stretch>
        </p:blipFill>
        <p:spPr>
          <a:xfrm>
            <a:off x="3620187" y="1485100"/>
            <a:ext cx="5021473" cy="4565651"/>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6" name="Shape 36"/>
        <p:cNvGrpSpPr/>
        <p:nvPr/>
      </p:nvGrpSpPr>
      <p:grpSpPr>
        <a:xfrm>
          <a:off x="0" y="0"/>
          <a:ext cx="0" cy="0"/>
          <a:chOff x="0" y="0"/>
          <a:chExt cx="0" cy="0"/>
        </a:xfrm>
      </p:grpSpPr>
      <p:sp>
        <p:nvSpPr>
          <p:cNvPr id="37" name="Shape 37"/>
          <p:cNvSpPr/>
          <p:nvPr/>
        </p:nvSpPr>
        <p:spPr>
          <a:xfrm>
            <a:off x="323850" y="1498600"/>
            <a:ext cx="4222750" cy="4716462"/>
          </a:xfrm>
          <a:prstGeom prst="rect">
            <a:avLst/>
          </a:prstGeom>
          <a:noFill/>
          <a:ln cap="sq"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 name="Shape 38"/>
          <p:cNvSpPr txBox="1"/>
          <p:nvPr/>
        </p:nvSpPr>
        <p:spPr>
          <a:xfrm>
            <a:off x="6553200" y="6245225"/>
            <a:ext cx="2133599" cy="476249"/>
          </a:xfrm>
          <a:prstGeom prst="rect">
            <a:avLst/>
          </a:prstGeom>
          <a:noFill/>
          <a:ln>
            <a:noFill/>
          </a:ln>
        </p:spPr>
        <p:txBody>
          <a:bodyPr anchorCtr="0" anchor="t" bIns="46800" lIns="90000" rIns="90000"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400" u="none">
                <a:solidFill>
                  <a:srgbClr val="000000"/>
                </a:solidFill>
                <a:latin typeface="Arial"/>
                <a:ea typeface="Arial"/>
                <a:cs typeface="Arial"/>
                <a:sym typeface="Arial"/>
              </a:rPr>
              <a:t>‹#›</a:t>
            </a:fld>
          </a:p>
        </p:txBody>
      </p:sp>
      <p:sp>
        <p:nvSpPr>
          <p:cNvPr id="39" name="Shape 39"/>
          <p:cNvSpPr txBox="1"/>
          <p:nvPr/>
        </p:nvSpPr>
        <p:spPr>
          <a:xfrm>
            <a:off x="457200" y="274637"/>
            <a:ext cx="8229600" cy="11430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US" sz="4000" u="none">
                <a:solidFill>
                  <a:srgbClr val="000000"/>
                </a:solidFill>
                <a:latin typeface="Arial"/>
                <a:ea typeface="Arial"/>
                <a:cs typeface="Arial"/>
                <a:sym typeface="Arial"/>
              </a:rPr>
              <a:t>SRAM Characteristics and Power</a:t>
            </a:r>
          </a:p>
        </p:txBody>
      </p:sp>
      <p:sp>
        <p:nvSpPr>
          <p:cNvPr id="40" name="Shape 40"/>
          <p:cNvSpPr txBox="1"/>
          <p:nvPr/>
        </p:nvSpPr>
        <p:spPr>
          <a:xfrm>
            <a:off x="4699000" y="1473200"/>
            <a:ext cx="4216400" cy="4716462"/>
          </a:xfrm>
          <a:prstGeom prst="rect">
            <a:avLst/>
          </a:prstGeom>
          <a:noFill/>
          <a:ln cap="sq" cmpd="sng" w="9525">
            <a:solidFill>
              <a:srgbClr val="000000"/>
            </a:solidFill>
            <a:prstDash val="solid"/>
            <a:miter/>
            <a:headEnd len="med" w="med" type="none"/>
            <a:tailEnd len="med" w="med" type="none"/>
          </a:ln>
        </p:spPr>
        <p:txBody>
          <a:bodyPr anchorCtr="0" anchor="t" bIns="46800" lIns="90000" rIns="90000" tIns="46800">
            <a:noAutofit/>
          </a:bodyPr>
          <a:lstStyle/>
          <a:p>
            <a:pPr lvl="0" marR="0" rtl="0" algn="ctr">
              <a:lnSpc>
                <a:spcPct val="100000"/>
              </a:lnSpc>
              <a:spcBef>
                <a:spcPts val="0"/>
              </a:spcBef>
              <a:spcAft>
                <a:spcPts val="0"/>
              </a:spcAft>
              <a:buNone/>
            </a:pPr>
            <a:r>
              <a:rPr lang="en-US" sz="2400"/>
              <a:t>Key SRAM Metrics</a:t>
            </a:r>
          </a:p>
        </p:txBody>
      </p:sp>
      <p:sp>
        <p:nvSpPr>
          <p:cNvPr id="41" name="Shape 41"/>
          <p:cNvSpPr txBox="1"/>
          <p:nvPr/>
        </p:nvSpPr>
        <p:spPr>
          <a:xfrm>
            <a:off x="304800" y="184150"/>
            <a:ext cx="2008187"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Group Number: 1 </a:t>
            </a:r>
          </a:p>
        </p:txBody>
      </p:sp>
      <p:sp>
        <p:nvSpPr>
          <p:cNvPr id="42" name="Shape 42"/>
          <p:cNvSpPr txBox="1"/>
          <p:nvPr/>
        </p:nvSpPr>
        <p:spPr>
          <a:xfrm>
            <a:off x="457200" y="6305550"/>
            <a:ext cx="4468811"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Members: L. Tsai, N. Liu, A. Tran, C. Matz </a:t>
            </a:r>
          </a:p>
        </p:txBody>
      </p:sp>
      <p:sp>
        <p:nvSpPr>
          <p:cNvPr id="43" name="Shape 43"/>
          <p:cNvSpPr txBox="1"/>
          <p:nvPr/>
        </p:nvSpPr>
        <p:spPr>
          <a:xfrm>
            <a:off x="6832600" y="201611"/>
            <a:ext cx="1347786"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ECE 4130 </a:t>
            </a:r>
          </a:p>
        </p:txBody>
      </p:sp>
      <p:pic>
        <p:nvPicPr>
          <p:cNvPr id="44" name="Shape 44"/>
          <p:cNvPicPr preferRelativeResize="0"/>
          <p:nvPr/>
        </p:nvPicPr>
        <p:blipFill rotWithShape="1">
          <a:blip r:embed="rId3">
            <a:alphaModFix/>
          </a:blip>
          <a:srcRect b="0" l="0" r="0" t="0"/>
          <a:stretch/>
        </p:blipFill>
        <p:spPr>
          <a:xfrm>
            <a:off x="4598987" y="3465512"/>
            <a:ext cx="4762" cy="4762"/>
          </a:xfrm>
          <a:prstGeom prst="rect">
            <a:avLst/>
          </a:prstGeom>
          <a:noFill/>
          <a:ln>
            <a:noFill/>
          </a:ln>
        </p:spPr>
      </p:pic>
      <p:pic>
        <p:nvPicPr>
          <p:cNvPr id="45" name="Shape 45"/>
          <p:cNvPicPr preferRelativeResize="0"/>
          <p:nvPr/>
        </p:nvPicPr>
        <p:blipFill rotWithShape="1">
          <a:blip r:embed="rId3">
            <a:alphaModFix/>
          </a:blip>
          <a:srcRect b="0" l="0" r="0" t="0"/>
          <a:stretch/>
        </p:blipFill>
        <p:spPr>
          <a:xfrm>
            <a:off x="3667125" y="3465512"/>
            <a:ext cx="4762" cy="4762"/>
          </a:xfrm>
          <a:prstGeom prst="rect">
            <a:avLst/>
          </a:prstGeom>
          <a:noFill/>
          <a:ln>
            <a:noFill/>
          </a:ln>
        </p:spPr>
      </p:pic>
      <p:pic>
        <p:nvPicPr>
          <p:cNvPr id="46" name="Shape 46"/>
          <p:cNvPicPr preferRelativeResize="0"/>
          <p:nvPr/>
        </p:nvPicPr>
        <p:blipFill rotWithShape="1">
          <a:blip r:embed="rId4">
            <a:alphaModFix/>
          </a:blip>
          <a:srcRect b="0" l="0" r="0" t="0"/>
          <a:stretch/>
        </p:blipFill>
        <p:spPr>
          <a:xfrm>
            <a:off x="385350" y="2304124"/>
            <a:ext cx="3999000" cy="3054600"/>
          </a:xfrm>
          <a:prstGeom prst="rect">
            <a:avLst/>
          </a:prstGeom>
          <a:noFill/>
          <a:ln>
            <a:noFill/>
          </a:ln>
        </p:spPr>
      </p:pic>
      <p:graphicFrame>
        <p:nvGraphicFramePr>
          <p:cNvPr id="47" name="Shape 47"/>
          <p:cNvGraphicFramePr/>
          <p:nvPr/>
        </p:nvGraphicFramePr>
        <p:xfrm>
          <a:off x="4767450" y="1966100"/>
          <a:ext cx="3000000" cy="3000000"/>
        </p:xfrm>
        <a:graphic>
          <a:graphicData uri="http://schemas.openxmlformats.org/drawingml/2006/table">
            <a:tbl>
              <a:tblPr>
                <a:noFill/>
                <a:tableStyleId>{484BDA62-9C6F-4999-8539-65A591118A78}</a:tableStyleId>
              </a:tblPr>
              <a:tblGrid>
                <a:gridCol w="1020950"/>
                <a:gridCol w="1020950"/>
                <a:gridCol w="1020950"/>
                <a:gridCol w="1016625"/>
              </a:tblGrid>
              <a:tr h="388675">
                <a:tc>
                  <a:txBody>
                    <a:bodyPr>
                      <a:noAutofit/>
                    </a:bodyPr>
                    <a:lstStyle/>
                    <a:p>
                      <a:pPr lvl="0" rtl="0" algn="ctr">
                        <a:lnSpc>
                          <a:spcPct val="115000"/>
                        </a:lnSpc>
                        <a:spcBef>
                          <a:spcPts val="0"/>
                        </a:spcBef>
                        <a:buNone/>
                      </a:pPr>
                      <a:r>
                        <a:rPr lang="en-US" sz="1100"/>
                        <a:t>VDD (mV)</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Trip Voltage</a:t>
                      </a:r>
                      <a:r>
                        <a:rPr lang="en-US" sz="1100"/>
                        <a:t> (mV)</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Read Voltage </a:t>
                      </a:r>
                      <a:r>
                        <a:rPr lang="en-US" sz="1100"/>
                        <a:t>(mV)</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Write Margin</a:t>
                      </a:r>
                      <a:r>
                        <a:rPr lang="en-US" sz="1100"/>
                        <a:t> (mV)</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675">
                <a:tc>
                  <a:txBody>
                    <a:bodyPr>
                      <a:noAutofit/>
                    </a:bodyPr>
                    <a:lstStyle/>
                    <a:p>
                      <a:pPr lvl="0" rtl="0" algn="ctr">
                        <a:lnSpc>
                          <a:spcPct val="115000"/>
                        </a:lnSpc>
                        <a:spcBef>
                          <a:spcPts val="0"/>
                        </a:spcBef>
                        <a:buNone/>
                      </a:pPr>
                      <a:r>
                        <a:rPr lang="en-US" sz="1100"/>
                        <a:t>800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343.33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100.02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242.56</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675">
                <a:tc>
                  <a:txBody>
                    <a:bodyPr>
                      <a:noAutofit/>
                    </a:bodyPr>
                    <a:lstStyle/>
                    <a:p>
                      <a:pPr lvl="0" rtl="0" algn="ctr">
                        <a:lnSpc>
                          <a:spcPct val="115000"/>
                        </a:lnSpc>
                        <a:spcBef>
                          <a:spcPts val="0"/>
                        </a:spcBef>
                        <a:buNone/>
                      </a:pPr>
                      <a:r>
                        <a:rPr lang="en-US" sz="1100"/>
                        <a:t>750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321.89</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89.04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229.3</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675">
                <a:tc>
                  <a:txBody>
                    <a:bodyPr>
                      <a:noAutofit/>
                    </a:bodyPr>
                    <a:lstStyle/>
                    <a:p>
                      <a:pPr lvl="0" rtl="0" algn="ctr">
                        <a:lnSpc>
                          <a:spcPct val="115000"/>
                        </a:lnSpc>
                        <a:spcBef>
                          <a:spcPts val="0"/>
                        </a:spcBef>
                        <a:buNone/>
                      </a:pPr>
                      <a:r>
                        <a:rPr lang="en-US" sz="1100"/>
                        <a:t>700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299.38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78.24</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199.82</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675">
                <a:tc>
                  <a:txBody>
                    <a:bodyPr>
                      <a:noAutofit/>
                    </a:bodyPr>
                    <a:lstStyle/>
                    <a:p>
                      <a:pPr lvl="0" rtl="0" algn="ctr">
                        <a:lnSpc>
                          <a:spcPct val="115000"/>
                        </a:lnSpc>
                        <a:spcBef>
                          <a:spcPts val="0"/>
                        </a:spcBef>
                        <a:buNone/>
                      </a:pPr>
                      <a:r>
                        <a:rPr lang="en-US" sz="1100"/>
                        <a:t>650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276</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67.8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170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675">
                <a:tc>
                  <a:txBody>
                    <a:bodyPr>
                      <a:noAutofit/>
                    </a:bodyPr>
                    <a:lstStyle/>
                    <a:p>
                      <a:pPr lvl="0" rtl="0" algn="ctr">
                        <a:lnSpc>
                          <a:spcPct val="115000"/>
                        </a:lnSpc>
                        <a:spcBef>
                          <a:spcPts val="0"/>
                        </a:spcBef>
                        <a:buNone/>
                      </a:pPr>
                      <a:r>
                        <a:rPr lang="en-US" sz="1100"/>
                        <a:t>600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252.31</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58</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US" sz="1100"/>
                        <a:t>140</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1" name="Shape 51"/>
        <p:cNvGrpSpPr/>
        <p:nvPr/>
      </p:nvGrpSpPr>
      <p:grpSpPr>
        <a:xfrm>
          <a:off x="0" y="0"/>
          <a:ext cx="0" cy="0"/>
          <a:chOff x="0" y="0"/>
          <a:chExt cx="0" cy="0"/>
        </a:xfrm>
      </p:grpSpPr>
      <p:sp>
        <p:nvSpPr>
          <p:cNvPr id="52" name="Shape 52"/>
          <p:cNvSpPr txBox="1"/>
          <p:nvPr/>
        </p:nvSpPr>
        <p:spPr>
          <a:xfrm>
            <a:off x="323850" y="1503362"/>
            <a:ext cx="4222800" cy="4716600"/>
          </a:xfrm>
          <a:prstGeom prst="rect">
            <a:avLst/>
          </a:prstGeom>
          <a:noFill/>
          <a:ln cap="sq" cmpd="sng" w="9525">
            <a:solidFill>
              <a:srgbClr val="000000"/>
            </a:solidFill>
            <a:prstDash val="solid"/>
            <a:miter/>
            <a:headEnd len="med" w="med" type="none"/>
            <a:tailEnd len="med" w="med" type="none"/>
          </a:ln>
        </p:spPr>
        <p:txBody>
          <a:bodyPr anchorCtr="0" anchor="t" bIns="45700" lIns="91425" rIns="91425" tIns="45700">
            <a:noAutofit/>
          </a:bodyPr>
          <a:lstStyle/>
          <a:p>
            <a:pPr indent="-303212" lvl="0" marL="341312" marR="0" rtl="0" algn="l">
              <a:lnSpc>
                <a:spcPct val="100000"/>
              </a:lnSpc>
              <a:spcBef>
                <a:spcPts val="600"/>
              </a:spcBef>
              <a:spcAft>
                <a:spcPts val="0"/>
              </a:spcAft>
              <a:buClr>
                <a:srgbClr val="000000"/>
              </a:buClr>
              <a:buSzPct val="100000"/>
              <a:buFont typeface="Arial"/>
              <a:buChar char="•"/>
            </a:pPr>
            <a:r>
              <a:rPr lang="en-US" sz="1800"/>
              <a:t>The power bottleneck for our system is the SRAM. This is due to the fact that the array is the largest part of the design and contains the most transistors.</a:t>
            </a:r>
          </a:p>
        </p:txBody>
      </p:sp>
      <p:sp>
        <p:nvSpPr>
          <p:cNvPr id="53" name="Shape 53"/>
          <p:cNvSpPr txBox="1"/>
          <p:nvPr/>
        </p:nvSpPr>
        <p:spPr>
          <a:xfrm>
            <a:off x="6553200" y="6245225"/>
            <a:ext cx="2133599" cy="476249"/>
          </a:xfrm>
          <a:prstGeom prst="rect">
            <a:avLst/>
          </a:prstGeom>
          <a:noFill/>
          <a:ln>
            <a:noFill/>
          </a:ln>
        </p:spPr>
        <p:txBody>
          <a:bodyPr anchorCtr="0" anchor="t" bIns="46800" lIns="90000" rIns="90000"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400" u="none">
                <a:solidFill>
                  <a:srgbClr val="000000"/>
                </a:solidFill>
                <a:latin typeface="Arial"/>
                <a:ea typeface="Arial"/>
                <a:cs typeface="Arial"/>
                <a:sym typeface="Arial"/>
              </a:rPr>
              <a:t>‹#›</a:t>
            </a:fld>
          </a:p>
        </p:txBody>
      </p:sp>
      <p:sp>
        <p:nvSpPr>
          <p:cNvPr id="54" name="Shape 54"/>
          <p:cNvSpPr txBox="1"/>
          <p:nvPr/>
        </p:nvSpPr>
        <p:spPr>
          <a:xfrm>
            <a:off x="457200" y="274637"/>
            <a:ext cx="8229600" cy="11430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US" sz="4000" u="none">
                <a:solidFill>
                  <a:srgbClr val="000000"/>
                </a:solidFill>
                <a:latin typeface="Arial"/>
                <a:ea typeface="Arial"/>
                <a:cs typeface="Arial"/>
                <a:sym typeface="Arial"/>
              </a:rPr>
              <a:t>Effect of Voltage Scaling</a:t>
            </a:r>
          </a:p>
        </p:txBody>
      </p:sp>
      <p:sp>
        <p:nvSpPr>
          <p:cNvPr id="55" name="Shape 55"/>
          <p:cNvSpPr txBox="1"/>
          <p:nvPr/>
        </p:nvSpPr>
        <p:spPr>
          <a:xfrm>
            <a:off x="4699000" y="1473200"/>
            <a:ext cx="4216400" cy="4716462"/>
          </a:xfrm>
          <a:prstGeom prst="rect">
            <a:avLst/>
          </a:prstGeom>
          <a:noFill/>
          <a:ln cap="sq" cmpd="sng" w="9525">
            <a:solidFill>
              <a:srgbClr val="000000"/>
            </a:solidFill>
            <a:prstDash val="solid"/>
            <a:miter/>
            <a:headEnd len="med" w="med" type="none"/>
            <a:tailEnd len="med" w="med" type="none"/>
          </a:ln>
        </p:spPr>
        <p:txBody>
          <a:bodyPr anchorCtr="0" anchor="t" bIns="46800" lIns="90000" rIns="90000" tIns="46800">
            <a:noAutofit/>
          </a:bodyPr>
          <a:lstStyle/>
          <a:p>
            <a:pPr indent="-303212" lvl="0" marL="341312" marR="0" rtl="0" algn="l">
              <a:lnSpc>
                <a:spcPct val="100000"/>
              </a:lnSpc>
              <a:spcBef>
                <a:spcPts val="0"/>
              </a:spcBef>
              <a:spcAft>
                <a:spcPts val="0"/>
              </a:spcAft>
              <a:buClr>
                <a:srgbClr val="000000"/>
              </a:buClr>
              <a:buSzPct val="100000"/>
              <a:buFont typeface="Arial"/>
              <a:buChar char="•"/>
            </a:pPr>
            <a:r>
              <a:rPr lang="en-US" sz="1800"/>
              <a:t>The bottleneck for our systems clock frequency is the decoder. At lower VDD, the decoder takes more time to drive the word line. Eventually, the decoder will fail to drive the word line and the whole system will fail.</a:t>
            </a:r>
          </a:p>
        </p:txBody>
      </p:sp>
      <p:sp>
        <p:nvSpPr>
          <p:cNvPr id="56" name="Shape 56"/>
          <p:cNvSpPr txBox="1"/>
          <p:nvPr/>
        </p:nvSpPr>
        <p:spPr>
          <a:xfrm>
            <a:off x="304800" y="184150"/>
            <a:ext cx="2008187"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Group Number: 1 </a:t>
            </a:r>
          </a:p>
        </p:txBody>
      </p:sp>
      <p:sp>
        <p:nvSpPr>
          <p:cNvPr id="57" name="Shape 57"/>
          <p:cNvSpPr txBox="1"/>
          <p:nvPr/>
        </p:nvSpPr>
        <p:spPr>
          <a:xfrm>
            <a:off x="457200" y="6305550"/>
            <a:ext cx="4468811"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Members: L. Tsai, N. Liu, A. Tran, C. Matz </a:t>
            </a:r>
          </a:p>
        </p:txBody>
      </p:sp>
      <p:sp>
        <p:nvSpPr>
          <p:cNvPr id="58" name="Shape 58"/>
          <p:cNvSpPr txBox="1"/>
          <p:nvPr/>
        </p:nvSpPr>
        <p:spPr>
          <a:xfrm>
            <a:off x="6832600" y="201611"/>
            <a:ext cx="1347786"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ECE 4130 </a:t>
            </a:r>
          </a:p>
        </p:txBody>
      </p:sp>
      <p:pic>
        <p:nvPicPr>
          <p:cNvPr id="59" name="Shape 59" title="Chart"/>
          <p:cNvPicPr preferRelativeResize="0"/>
          <p:nvPr/>
        </p:nvPicPr>
        <p:blipFill>
          <a:blip r:embed="rId3">
            <a:alphaModFix/>
          </a:blip>
          <a:stretch>
            <a:fillRect/>
          </a:stretch>
        </p:blipFill>
        <p:spPr>
          <a:xfrm>
            <a:off x="4791062" y="3696349"/>
            <a:ext cx="4032274" cy="2493299"/>
          </a:xfrm>
          <a:prstGeom prst="rect">
            <a:avLst/>
          </a:prstGeom>
          <a:noFill/>
          <a:ln>
            <a:noFill/>
          </a:ln>
        </p:spPr>
      </p:pic>
      <p:pic>
        <p:nvPicPr>
          <p:cNvPr id="60" name="Shape 60" title="Chart"/>
          <p:cNvPicPr preferRelativeResize="0"/>
          <p:nvPr/>
        </p:nvPicPr>
        <p:blipFill>
          <a:blip r:embed="rId4">
            <a:alphaModFix/>
          </a:blip>
          <a:stretch>
            <a:fillRect/>
          </a:stretch>
        </p:blipFill>
        <p:spPr>
          <a:xfrm>
            <a:off x="323837" y="3609737"/>
            <a:ext cx="4172374" cy="2579924"/>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4" name="Shape 64"/>
        <p:cNvGrpSpPr/>
        <p:nvPr/>
      </p:nvGrpSpPr>
      <p:grpSpPr>
        <a:xfrm>
          <a:off x="0" y="0"/>
          <a:ext cx="0" cy="0"/>
          <a:chOff x="0" y="0"/>
          <a:chExt cx="0" cy="0"/>
        </a:xfrm>
      </p:grpSpPr>
      <p:sp>
        <p:nvSpPr>
          <p:cNvPr id="65" name="Shape 65"/>
          <p:cNvSpPr txBox="1"/>
          <p:nvPr/>
        </p:nvSpPr>
        <p:spPr>
          <a:xfrm>
            <a:off x="463550" y="1485900"/>
            <a:ext cx="8121650" cy="1892300"/>
          </a:xfrm>
          <a:prstGeom prst="rect">
            <a:avLst/>
          </a:prstGeom>
          <a:noFill/>
          <a:ln cap="sq" cmpd="sng" w="9525">
            <a:solidFill>
              <a:srgbClr val="000000"/>
            </a:solidFill>
            <a:prstDash val="solid"/>
            <a:miter/>
            <a:headEnd len="med" w="med" type="none"/>
            <a:tailEnd len="med" w="med" type="none"/>
          </a:ln>
        </p:spPr>
        <p:txBody>
          <a:bodyPr anchorCtr="0" anchor="t" bIns="45700" lIns="91425" rIns="91425" tIns="45700">
            <a:noAutofit/>
          </a:bodyPr>
          <a:lstStyle/>
          <a:p>
            <a:pPr indent="-277812" lvl="0" marL="341312" marR="0" rtl="0" algn="l">
              <a:lnSpc>
                <a:spcPct val="100000"/>
              </a:lnSpc>
              <a:spcBef>
                <a:spcPts val="0"/>
              </a:spcBef>
              <a:spcAft>
                <a:spcPts val="0"/>
              </a:spcAft>
              <a:buClr>
                <a:srgbClr val="000000"/>
              </a:buClr>
              <a:buFont typeface="Arial"/>
              <a:buChar char="•"/>
            </a:pPr>
            <a:r>
              <a:rPr lang="en-US"/>
              <a:t>Decoder Sizing: Problems with driving the word line</a:t>
            </a:r>
            <a:r>
              <a:rPr b="0" i="0" lang="en-US" u="none">
                <a:solidFill>
                  <a:srgbClr val="000000"/>
                </a:solidFill>
                <a:latin typeface="Arial"/>
                <a:ea typeface="Arial"/>
                <a:cs typeface="Arial"/>
                <a:sym typeface="Arial"/>
              </a:rPr>
              <a:t> at lower voltages</a:t>
            </a:r>
            <a:r>
              <a:rPr lang="en-US"/>
              <a:t> and larger parasitics.</a:t>
            </a:r>
          </a:p>
          <a:p>
            <a:pPr indent="-277812" lvl="0" marL="341312" marR="0" rtl="0" algn="l">
              <a:lnSpc>
                <a:spcPct val="100000"/>
              </a:lnSpc>
              <a:spcBef>
                <a:spcPts val="600"/>
              </a:spcBef>
              <a:spcAft>
                <a:spcPts val="0"/>
              </a:spcAft>
              <a:buClr>
                <a:srgbClr val="000000"/>
              </a:buClr>
              <a:buFont typeface="Arial"/>
              <a:buChar char="•"/>
            </a:pPr>
            <a:r>
              <a:rPr lang="en-US"/>
              <a:t>Precharge Sizing: Problems with charging bit lines to required voltage with large parasitics.</a:t>
            </a:r>
          </a:p>
          <a:p>
            <a:pPr indent="-277812" lvl="0" marL="341312" marR="0" rtl="0" algn="l">
              <a:lnSpc>
                <a:spcPct val="100000"/>
              </a:lnSpc>
              <a:spcBef>
                <a:spcPts val="600"/>
              </a:spcBef>
              <a:spcAft>
                <a:spcPts val="0"/>
              </a:spcAft>
              <a:buClr>
                <a:srgbClr val="000000"/>
              </a:buClr>
              <a:buFont typeface="Arial"/>
              <a:buChar char="•"/>
            </a:pPr>
            <a:r>
              <a:rPr lang="en-US"/>
              <a:t>SRAM Efficiency: Each SRAM cell consumed a decent amount of power, therefore the entire array consumed more than 50% of the overall power. </a:t>
            </a:r>
          </a:p>
          <a:p>
            <a:pPr indent="-277812" lvl="0" marL="341312" marR="0" rtl="0" algn="l">
              <a:lnSpc>
                <a:spcPct val="100000"/>
              </a:lnSpc>
              <a:spcBef>
                <a:spcPts val="600"/>
              </a:spcBef>
              <a:spcAft>
                <a:spcPts val="0"/>
              </a:spcAft>
              <a:buClr>
                <a:srgbClr val="000000"/>
              </a:buClr>
              <a:buFont typeface="Arial"/>
              <a:buChar char="•"/>
            </a:pPr>
            <a:r>
              <a:rPr lang="en-US"/>
              <a:t>Clock Frequency: Some parts in the design meet the borderline requirement for timing requirements. Therefore when trying to improve the speed of the design, a frequency of only 1040 MHz could be achieved.</a:t>
            </a:r>
          </a:p>
        </p:txBody>
      </p:sp>
      <p:sp>
        <p:nvSpPr>
          <p:cNvPr id="66" name="Shape 66"/>
          <p:cNvSpPr txBox="1"/>
          <p:nvPr/>
        </p:nvSpPr>
        <p:spPr>
          <a:xfrm>
            <a:off x="6553200" y="6245225"/>
            <a:ext cx="2133599" cy="476249"/>
          </a:xfrm>
          <a:prstGeom prst="rect">
            <a:avLst/>
          </a:prstGeom>
          <a:noFill/>
          <a:ln>
            <a:noFill/>
          </a:ln>
        </p:spPr>
        <p:txBody>
          <a:bodyPr anchorCtr="0" anchor="t" bIns="46800" lIns="90000" rIns="90000"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400" u="none">
                <a:solidFill>
                  <a:srgbClr val="000000"/>
                </a:solidFill>
                <a:latin typeface="Arial"/>
                <a:ea typeface="Arial"/>
                <a:cs typeface="Arial"/>
                <a:sym typeface="Arial"/>
              </a:rPr>
              <a:t>‹#›</a:t>
            </a:fld>
          </a:p>
        </p:txBody>
      </p:sp>
      <p:sp>
        <p:nvSpPr>
          <p:cNvPr id="67" name="Shape 67"/>
          <p:cNvSpPr txBox="1"/>
          <p:nvPr/>
        </p:nvSpPr>
        <p:spPr>
          <a:xfrm>
            <a:off x="457200" y="274637"/>
            <a:ext cx="8229600" cy="11430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US" sz="4000" u="none">
                <a:solidFill>
                  <a:srgbClr val="000000"/>
                </a:solidFill>
                <a:latin typeface="Arial"/>
                <a:ea typeface="Arial"/>
                <a:cs typeface="Arial"/>
                <a:sym typeface="Arial"/>
              </a:rPr>
              <a:t>Design Limitations</a:t>
            </a:r>
          </a:p>
        </p:txBody>
      </p:sp>
      <p:sp>
        <p:nvSpPr>
          <p:cNvPr id="68" name="Shape 68"/>
          <p:cNvSpPr txBox="1"/>
          <p:nvPr/>
        </p:nvSpPr>
        <p:spPr>
          <a:xfrm>
            <a:off x="457200" y="3619500"/>
            <a:ext cx="8128000" cy="2686049"/>
          </a:xfrm>
          <a:prstGeom prst="rect">
            <a:avLst/>
          </a:prstGeom>
          <a:noFill/>
          <a:ln cap="sq" cmpd="sng" w="9525">
            <a:solidFill>
              <a:srgbClr val="000000"/>
            </a:solidFill>
            <a:prstDash val="solid"/>
            <a:miter/>
            <a:headEnd len="med" w="med" type="none"/>
            <a:tailEnd len="med" w="med" type="none"/>
          </a:ln>
        </p:spPr>
        <p:txBody>
          <a:bodyPr anchorCtr="0" anchor="t" bIns="46800" lIns="90000" rIns="90000" tIns="46800">
            <a:noAutofit/>
          </a:bodyPr>
          <a:lstStyle/>
          <a:p>
            <a:pPr indent="-303212" lvl="0" marL="341312" marR="0" rtl="0" algn="l">
              <a:lnSpc>
                <a:spcPct val="100000"/>
              </a:lnSpc>
              <a:spcBef>
                <a:spcPts val="0"/>
              </a:spcBef>
              <a:spcAft>
                <a:spcPts val="0"/>
              </a:spcAft>
              <a:buClr>
                <a:srgbClr val="000000"/>
              </a:buClr>
              <a:buSzPct val="100000"/>
              <a:buFont typeface="Arial"/>
              <a:buChar char="•"/>
            </a:pPr>
            <a:r>
              <a:rPr lang="en-US" sz="1800"/>
              <a:t>Registers: Simple transistor sizing and operation made creating the registers simple to design and scale.</a:t>
            </a:r>
          </a:p>
          <a:p>
            <a:pPr indent="-303212" lvl="0" marL="341312" marR="0" rtl="0" algn="l">
              <a:lnSpc>
                <a:spcPct val="100000"/>
              </a:lnSpc>
              <a:spcBef>
                <a:spcPts val="600"/>
              </a:spcBef>
              <a:spcAft>
                <a:spcPts val="0"/>
              </a:spcAft>
              <a:buClr>
                <a:srgbClr val="000000"/>
              </a:buClr>
              <a:buSzPct val="100000"/>
              <a:buFont typeface="Arial"/>
              <a:buChar char="•"/>
            </a:pPr>
            <a:r>
              <a:rPr lang="en-US" sz="1800"/>
              <a:t>Read/Write Peripherals: Lots of interacting parts, tight timing constraints, and large loads made it difficult to design.</a:t>
            </a:r>
          </a:p>
          <a:p>
            <a:pPr indent="-303212" lvl="0" marL="341312" marR="0" rtl="0" algn="l">
              <a:lnSpc>
                <a:spcPct val="100000"/>
              </a:lnSpc>
              <a:spcBef>
                <a:spcPts val="600"/>
              </a:spcBef>
              <a:spcAft>
                <a:spcPts val="0"/>
              </a:spcAft>
              <a:buClr>
                <a:srgbClr val="000000"/>
              </a:buClr>
              <a:buSzPct val="100000"/>
              <a:buFont typeface="Arial"/>
              <a:buChar char="•"/>
            </a:pPr>
            <a:r>
              <a:rPr lang="en-US" sz="1800"/>
              <a:t>SRAM Array: Lots of testing for SRAM cell metrics and </a:t>
            </a:r>
            <a:r>
              <a:rPr lang="en-US" sz="1800"/>
              <a:t>repetitive</a:t>
            </a:r>
            <a:r>
              <a:rPr lang="en-US" sz="1800"/>
              <a:t> layout design makes the SRAM cell </a:t>
            </a:r>
            <a:r>
              <a:rPr lang="en-US" sz="1800"/>
              <a:t>unforgettable</a:t>
            </a:r>
            <a:r>
              <a:rPr lang="en-US" sz="1800"/>
              <a:t>. Ease of design also helps make it easy to </a:t>
            </a:r>
            <a:r>
              <a:rPr lang="en-US" sz="1800"/>
              <a:t>remember</a:t>
            </a:r>
            <a:r>
              <a:rPr lang="en-US" sz="1800"/>
              <a:t>.</a:t>
            </a:r>
          </a:p>
          <a:p>
            <a:pPr indent="-341312" lvl="0" marL="341312" marR="0" rtl="0" algn="l">
              <a:lnSpc>
                <a:spcPct val="100000"/>
              </a:lnSpc>
              <a:spcBef>
                <a:spcPts val="600"/>
              </a:spcBef>
              <a:spcAft>
                <a:spcPts val="0"/>
              </a:spcAft>
              <a:buClr>
                <a:srgbClr val="000000"/>
              </a:buClr>
              <a:buFont typeface="Arial"/>
              <a:buNone/>
            </a:pPr>
            <a:r>
              <a:t/>
            </a:r>
            <a:endParaRPr b="0" i="0" sz="2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69" name="Shape 69"/>
          <p:cNvSpPr txBox="1"/>
          <p:nvPr/>
        </p:nvSpPr>
        <p:spPr>
          <a:xfrm>
            <a:off x="304800" y="184150"/>
            <a:ext cx="2008187"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Group Number: 1 </a:t>
            </a:r>
          </a:p>
        </p:txBody>
      </p:sp>
      <p:sp>
        <p:nvSpPr>
          <p:cNvPr id="70" name="Shape 70"/>
          <p:cNvSpPr txBox="1"/>
          <p:nvPr/>
        </p:nvSpPr>
        <p:spPr>
          <a:xfrm>
            <a:off x="457200" y="6305550"/>
            <a:ext cx="4468811"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Members: L. Tsai, N. Liu, A. Tran, C. Matz </a:t>
            </a:r>
          </a:p>
        </p:txBody>
      </p:sp>
      <p:sp>
        <p:nvSpPr>
          <p:cNvPr id="71" name="Shape 71"/>
          <p:cNvSpPr txBox="1"/>
          <p:nvPr/>
        </p:nvSpPr>
        <p:spPr>
          <a:xfrm>
            <a:off x="6832600" y="201611"/>
            <a:ext cx="1347786" cy="368299"/>
          </a:xfrm>
          <a:prstGeom prst="rect">
            <a:avLst/>
          </a:prstGeom>
          <a:noFill/>
          <a:ln>
            <a:noFill/>
          </a:ln>
        </p:spPr>
        <p:txBody>
          <a:bodyPr anchorCtr="0" anchor="t" bIns="46800" lIns="90000" rIns="900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ECE 4130 </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