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0" r:id="rId5"/>
    <p:sldId id="262" r:id="rId6"/>
    <p:sldId id="263" r:id="rId7"/>
    <p:sldId id="264" r:id="rId8"/>
    <p:sldId id="265" r:id="rId9"/>
    <p:sldId id="261" r:id="rId10"/>
    <p:sldId id="266" r:id="rId11"/>
    <p:sldId id="267"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16A79-3526-473A-873D-C79490FB166E}" type="datetimeFigureOut">
              <a:rPr lang="en-US" smtClean="0"/>
              <a:t>11/21/2018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6B5CC-E62B-4A5A-9ED4-4DD7859B2ECF}" type="slidenum">
              <a:rPr lang="en-US" smtClean="0"/>
              <a:t>‹#›</a:t>
            </a:fld>
            <a:endParaRPr lang="en-US"/>
          </a:p>
        </p:txBody>
      </p:sp>
    </p:spTree>
    <p:extLst>
      <p:ext uri="{BB962C8B-B14F-4D97-AF65-F5344CB8AC3E}">
        <p14:creationId xmlns:p14="http://schemas.microsoft.com/office/powerpoint/2010/main" val="2734360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openanthem/nimbus-core"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anthemopensource.atlassian.net/wiki/spaces/OSS/pages/198279189/Appendi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Nimbus-Core is a framework which provides a boilerplate code to help you develop applications faster. The framework will let you understand a difference between the traditional application development vs the application development using nimbus platform i.e. how easy and convenient it is to develop applications using nimbus framework.</a:t>
            </a:r>
          </a:p>
          <a:p>
            <a:r>
              <a:rPr lang="en-US" dirty="0"/>
              <a:t>This framework has been developed by Anthem Open Source projects which is licensed under </a:t>
            </a:r>
            <a:r>
              <a:rPr lang="en-US" i="1" dirty="0"/>
              <a:t>Apache License V2.  </a:t>
            </a:r>
          </a:p>
        </p:txBody>
      </p:sp>
      <p:sp>
        <p:nvSpPr>
          <p:cNvPr id="4" name="Slide Number Placeholder 3"/>
          <p:cNvSpPr>
            <a:spLocks noGrp="1"/>
          </p:cNvSpPr>
          <p:nvPr>
            <p:ph type="sldNum" sz="quarter" idx="10"/>
          </p:nvPr>
        </p:nvSpPr>
        <p:spPr/>
        <p:txBody>
          <a:bodyPr/>
          <a:lstStyle/>
          <a:p>
            <a:fld id="{1676B5CC-E62B-4A5A-9ED4-4DD7859B2ECF}" type="slidenum">
              <a:rPr lang="en-US" smtClean="0"/>
              <a:t>2</a:t>
            </a:fld>
            <a:endParaRPr lang="en-US"/>
          </a:p>
        </p:txBody>
      </p:sp>
    </p:spTree>
    <p:extLst>
      <p:ext uri="{BB962C8B-B14F-4D97-AF65-F5344CB8AC3E}">
        <p14:creationId xmlns:p14="http://schemas.microsoft.com/office/powerpoint/2010/main" val="487603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Drools is a Business Rules Management System (BRMS) solution. It provides a core Business Rules Engine (BRE), a web authoring and rules management application (Drools Workbench), full runtime support for Decision Model and Notation (DMN) models at Conformance level 3 and an Eclipse IDE plugin for core development.</a:t>
            </a:r>
          </a:p>
          <a:p>
            <a:r>
              <a:rPr lang="en-US" sz="1200" b="0" i="0" kern="1200" dirty="0">
                <a:solidFill>
                  <a:schemeClr val="tx1"/>
                </a:solidFill>
                <a:effectLst/>
                <a:latin typeface="+mn-lt"/>
                <a:ea typeface="+mn-ea"/>
                <a:cs typeface="+mn-cs"/>
              </a:rPr>
              <a:t>Drools is a rule engine or a Production Rule System that uses the rule-based approach to implement and Expert System. Expert Systems are knowledge-based systems that use knowledge representation to process acquired knowledge into a knowledge base that can be used for reasoning.</a:t>
            </a:r>
          </a:p>
          <a:p>
            <a:r>
              <a:rPr lang="en-US" dirty="0"/>
              <a:t>Drools is maintained by Red Hat and </a:t>
            </a:r>
            <a:r>
              <a:rPr lang="en-US" dirty="0" err="1"/>
              <a:t>Jboss</a:t>
            </a:r>
            <a:endParaRPr lang="en-US" dirty="0"/>
          </a:p>
        </p:txBody>
      </p:sp>
      <p:sp>
        <p:nvSpPr>
          <p:cNvPr id="4" name="Slide Number Placeholder 3"/>
          <p:cNvSpPr>
            <a:spLocks noGrp="1"/>
          </p:cNvSpPr>
          <p:nvPr>
            <p:ph type="sldNum" sz="quarter" idx="10"/>
          </p:nvPr>
        </p:nvSpPr>
        <p:spPr/>
        <p:txBody>
          <a:bodyPr/>
          <a:lstStyle/>
          <a:p>
            <a:fld id="{1676B5CC-E62B-4A5A-9ED4-4DD7859B2ECF}" type="slidenum">
              <a:rPr lang="en-US" smtClean="0"/>
              <a:t>11</a:t>
            </a:fld>
            <a:endParaRPr lang="en-US"/>
          </a:p>
        </p:txBody>
      </p:sp>
    </p:spTree>
    <p:extLst>
      <p:ext uri="{BB962C8B-B14F-4D97-AF65-F5344CB8AC3E}">
        <p14:creationId xmlns:p14="http://schemas.microsoft.com/office/powerpoint/2010/main" val="1328906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references please view the </a:t>
            </a:r>
            <a:r>
              <a:rPr lang="en-US" dirty="0" err="1"/>
              <a:t>github</a:t>
            </a:r>
            <a:r>
              <a:rPr lang="en-US" dirty="0"/>
              <a:t> repo link of nimbus platform : </a:t>
            </a:r>
            <a:r>
              <a:rPr lang="en-US" dirty="0">
                <a:hlinkClick r:id="rId3"/>
              </a:rPr>
              <a:t>https://github.com/openanthem/nimbus-core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Technical documentation please visit: </a:t>
            </a:r>
            <a:r>
              <a:rPr lang="en-US" dirty="0">
                <a:hlinkClick r:id="rId4"/>
              </a:rPr>
              <a:t>https://anthemopensource.atlassian.net/wiki/spaces/OSS/pages/198279189/Appendix</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676B5CC-E62B-4A5A-9ED4-4DD7859B2ECF}" type="slidenum">
              <a:rPr lang="en-US" smtClean="0"/>
              <a:t>12</a:t>
            </a:fld>
            <a:endParaRPr lang="en-US"/>
          </a:p>
        </p:txBody>
      </p:sp>
    </p:spTree>
    <p:extLst>
      <p:ext uri="{BB962C8B-B14F-4D97-AF65-F5344CB8AC3E}">
        <p14:creationId xmlns:p14="http://schemas.microsoft.com/office/powerpoint/2010/main" val="172429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features of nimbus platform are as follows:</a:t>
            </a:r>
          </a:p>
          <a:p>
            <a:r>
              <a:rPr lang="en-US" dirty="0"/>
              <a:t>1. Open source – no licensing cost: Nimbus platform is open source  and so there is no issue of licensing. It can be used by the developers to build applications by adding new features as per their requirement.</a:t>
            </a:r>
          </a:p>
          <a:p>
            <a:r>
              <a:rPr lang="en-US" dirty="0"/>
              <a:t>2. Customized Workflow: Nimbus framework provides customized workflows which can be used according to the requirement.</a:t>
            </a:r>
          </a:p>
          <a:p>
            <a:r>
              <a:rPr lang="en-US" dirty="0"/>
              <a:t>3. Configurable UI: Nimbus framework provides configurable UI with several components, configurations and validations which can be customized according to the requirement of the application.</a:t>
            </a:r>
          </a:p>
          <a:p>
            <a:r>
              <a:rPr lang="en-US" dirty="0"/>
              <a:t>4. Multi Tenancy: Nimbus framework provides multi tenancy feature which helps serve multiple customers with single instance of software.</a:t>
            </a:r>
          </a:p>
          <a:p>
            <a:r>
              <a:rPr lang="en-US" dirty="0"/>
              <a:t>5. Cloud based solution: Nimbus framework provides a cloud based solution using the spring cloud technology. </a:t>
            </a:r>
          </a:p>
        </p:txBody>
      </p:sp>
      <p:sp>
        <p:nvSpPr>
          <p:cNvPr id="4" name="Slide Number Placeholder 3"/>
          <p:cNvSpPr>
            <a:spLocks noGrp="1"/>
          </p:cNvSpPr>
          <p:nvPr>
            <p:ph type="sldNum" sz="quarter" idx="10"/>
          </p:nvPr>
        </p:nvSpPr>
        <p:spPr/>
        <p:txBody>
          <a:bodyPr/>
          <a:lstStyle/>
          <a:p>
            <a:fld id="{1676B5CC-E62B-4A5A-9ED4-4DD7859B2ECF}" type="slidenum">
              <a:rPr lang="en-US" smtClean="0"/>
              <a:t>3</a:t>
            </a:fld>
            <a:endParaRPr lang="en-US"/>
          </a:p>
        </p:txBody>
      </p:sp>
    </p:spTree>
    <p:extLst>
      <p:ext uri="{BB962C8B-B14F-4D97-AF65-F5344CB8AC3E}">
        <p14:creationId xmlns:p14="http://schemas.microsoft.com/office/powerpoint/2010/main" val="3172965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of Nimbus Core mainly comprises of four parts:</a:t>
            </a:r>
          </a:p>
          <a:p>
            <a:pPr marL="228600" indent="-228600">
              <a:buAutoNum type="arabicPeriod"/>
            </a:pPr>
            <a:r>
              <a:rPr lang="en-US" dirty="0"/>
              <a:t>Annotations: Several view components have been provided to be used as annotations in the nimbus framework. Apart from the view specific annotations, there are configuration related annotations as well.</a:t>
            </a:r>
          </a:p>
          <a:p>
            <a:pPr marL="228600" indent="-228600">
              <a:buAutoNum type="arabicPeriod"/>
            </a:pPr>
            <a:r>
              <a:rPr lang="en-US" dirty="0"/>
              <a:t>Components: Tooltip is one of the component provided by Nimbus framework</a:t>
            </a:r>
          </a:p>
          <a:p>
            <a:pPr marL="228600" indent="-228600">
              <a:buAutoNum type="arabicPeriod"/>
            </a:pPr>
            <a:r>
              <a:rPr lang="en-US" dirty="0"/>
              <a:t>Configurations: Several configurations like Layout Configuration, View Configuration etc. has been provided by nimbus framework in order to customize the UI as per the requirement of application.</a:t>
            </a:r>
          </a:p>
          <a:p>
            <a:pPr marL="228600" indent="-228600">
              <a:buAutoNum type="arabicPeriod"/>
            </a:pPr>
            <a:r>
              <a:rPr lang="en-US" dirty="0"/>
              <a:t>UI Validations: Several validations has been provided for the UI components.</a:t>
            </a:r>
          </a:p>
          <a:p>
            <a:pPr marL="228600" indent="-228600">
              <a:buAutoNum type="arabicPeriod"/>
            </a:pPr>
            <a:endParaRPr lang="en-US" dirty="0"/>
          </a:p>
          <a:p>
            <a:pPr marL="0" indent="0">
              <a:buNone/>
            </a:pPr>
            <a:r>
              <a:rPr lang="en-US" dirty="0"/>
              <a:t>We are going to understand some more about each of these parts in the upcoming slides.  </a:t>
            </a:r>
          </a:p>
        </p:txBody>
      </p:sp>
      <p:sp>
        <p:nvSpPr>
          <p:cNvPr id="4" name="Slide Number Placeholder 3"/>
          <p:cNvSpPr>
            <a:spLocks noGrp="1"/>
          </p:cNvSpPr>
          <p:nvPr>
            <p:ph type="sldNum" sz="quarter" idx="10"/>
          </p:nvPr>
        </p:nvSpPr>
        <p:spPr/>
        <p:txBody>
          <a:bodyPr/>
          <a:lstStyle/>
          <a:p>
            <a:fld id="{1676B5CC-E62B-4A5A-9ED4-4DD7859B2ECF}" type="slidenum">
              <a:rPr lang="en-US" smtClean="0"/>
              <a:t>4</a:t>
            </a:fld>
            <a:endParaRPr lang="en-US"/>
          </a:p>
        </p:txBody>
      </p:sp>
    </p:spTree>
    <p:extLst>
      <p:ext uri="{BB962C8B-B14F-4D97-AF65-F5344CB8AC3E}">
        <p14:creationId xmlns:p14="http://schemas.microsoft.com/office/powerpoint/2010/main" val="1962300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Annotations are mainly categorized as :</a:t>
            </a:r>
          </a:p>
          <a:p>
            <a:pPr marL="228600" indent="-228600">
              <a:buAutoNum type="arabicPeriod"/>
            </a:pPr>
            <a:r>
              <a:rPr lang="en-US" dirty="0"/>
              <a:t>View Config annotations: These annotations are used to define a view. Some of the examples are @Accordion, @Button, @</a:t>
            </a:r>
            <a:r>
              <a:rPr lang="en-US" dirty="0" err="1"/>
              <a:t>ButtonGroup</a:t>
            </a:r>
            <a:r>
              <a:rPr lang="en-US" dirty="0"/>
              <a:t> etc.</a:t>
            </a:r>
          </a:p>
          <a:p>
            <a:pPr marL="228600" indent="-228600">
              <a:buAutoNum type="arabicPeriod"/>
            </a:pPr>
            <a:r>
              <a:rPr lang="en-US" dirty="0"/>
              <a:t>Core Config annotations: These annotations are used for the core configuration purpose. Some of the examples are @Config, @</a:t>
            </a:r>
            <a:r>
              <a:rPr lang="en-US" dirty="0" err="1"/>
              <a:t>ConceptId</a:t>
            </a:r>
            <a:r>
              <a:rPr lang="en-US" dirty="0"/>
              <a:t> etc.</a:t>
            </a:r>
          </a:p>
          <a:p>
            <a:pPr marL="228600" indent="-228600">
              <a:buAutoNum type="arabicPeriod"/>
            </a:pPr>
            <a:r>
              <a:rPr lang="en-US" dirty="0"/>
              <a:t>Conditional Config Annotations: These annotate are used to provide conditions. Some of the examples are @</a:t>
            </a:r>
            <a:r>
              <a:rPr lang="en-US" dirty="0" err="1"/>
              <a:t>AccessConditional</a:t>
            </a:r>
            <a:r>
              <a:rPr lang="en-US" dirty="0"/>
              <a:t>, @</a:t>
            </a:r>
            <a:r>
              <a:rPr lang="en-US" dirty="0" err="1"/>
              <a:t>EnableConditional</a:t>
            </a:r>
            <a:r>
              <a:rPr lang="en-US" dirty="0"/>
              <a:t> etc.</a:t>
            </a:r>
          </a:p>
          <a:p>
            <a:pPr marL="0" indent="0">
              <a:buNone/>
            </a:pPr>
            <a:r>
              <a:rPr lang="en-US" dirty="0"/>
              <a:t>For example code snippets refer examples.java</a:t>
            </a:r>
          </a:p>
        </p:txBody>
      </p:sp>
      <p:sp>
        <p:nvSpPr>
          <p:cNvPr id="4" name="Slide Number Placeholder 3"/>
          <p:cNvSpPr>
            <a:spLocks noGrp="1"/>
          </p:cNvSpPr>
          <p:nvPr>
            <p:ph type="sldNum" sz="quarter" idx="10"/>
          </p:nvPr>
        </p:nvSpPr>
        <p:spPr/>
        <p:txBody>
          <a:bodyPr/>
          <a:lstStyle/>
          <a:p>
            <a:fld id="{1676B5CC-E62B-4A5A-9ED4-4DD7859B2ECF}" type="slidenum">
              <a:rPr lang="en-US" smtClean="0"/>
              <a:t>5</a:t>
            </a:fld>
            <a:endParaRPr lang="en-US"/>
          </a:p>
        </p:txBody>
      </p:sp>
    </p:spTree>
    <p:extLst>
      <p:ext uri="{BB962C8B-B14F-4D97-AF65-F5344CB8AC3E}">
        <p14:creationId xmlns:p14="http://schemas.microsoft.com/office/powerpoint/2010/main" val="103939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View components are provided by the framework. Some of the examples are ToolTip, Modal Grid etc.</a:t>
            </a:r>
          </a:p>
          <a:p>
            <a:r>
              <a:rPr lang="en-US" dirty="0"/>
              <a:t>ToolTip is a new component added in the framework to provide more details about the input fields. Example code snippet is added in the examples.java file.</a:t>
            </a:r>
          </a:p>
        </p:txBody>
      </p:sp>
      <p:sp>
        <p:nvSpPr>
          <p:cNvPr id="4" name="Slide Number Placeholder 3"/>
          <p:cNvSpPr>
            <a:spLocks noGrp="1"/>
          </p:cNvSpPr>
          <p:nvPr>
            <p:ph type="sldNum" sz="quarter" idx="10"/>
          </p:nvPr>
        </p:nvSpPr>
        <p:spPr/>
        <p:txBody>
          <a:bodyPr/>
          <a:lstStyle/>
          <a:p>
            <a:fld id="{1676B5CC-E62B-4A5A-9ED4-4DD7859B2ECF}" type="slidenum">
              <a:rPr lang="en-US" smtClean="0"/>
              <a:t>6</a:t>
            </a:fld>
            <a:endParaRPr lang="en-US"/>
          </a:p>
        </p:txBody>
      </p:sp>
    </p:spTree>
    <p:extLst>
      <p:ext uri="{BB962C8B-B14F-4D97-AF65-F5344CB8AC3E}">
        <p14:creationId xmlns:p14="http://schemas.microsoft.com/office/powerpoint/2010/main" val="1268985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Configurations allow to customize the UI using several configurations. Below are some of the configurations provided by the framework:</a:t>
            </a:r>
          </a:p>
          <a:p>
            <a:pPr marL="228600" indent="-228600">
              <a:buAutoNum type="arabicPeriod"/>
            </a:pPr>
            <a:r>
              <a:rPr lang="en-US" dirty="0"/>
              <a:t>Layout Configuration: Helps in customizing the layout of UI</a:t>
            </a:r>
          </a:p>
          <a:p>
            <a:pPr marL="228600" indent="-228600">
              <a:buAutoNum type="arabicPeriod"/>
            </a:pPr>
            <a:r>
              <a:rPr lang="en-US" dirty="0"/>
              <a:t>Collection Configuration: It </a:t>
            </a:r>
            <a:r>
              <a:rPr lang="en-US" sz="1200" b="0" i="0" kern="1200" dirty="0">
                <a:solidFill>
                  <a:schemeClr val="tx1"/>
                </a:solidFill>
                <a:effectLst/>
                <a:latin typeface="+mn-lt"/>
                <a:ea typeface="+mn-ea"/>
                <a:cs typeface="+mn-cs"/>
              </a:rPr>
              <a:t>eliminates the creation and use of different functional handlers for adding, editing and deleting elements from/ to a collection.</a:t>
            </a:r>
          </a:p>
          <a:p>
            <a:pPr marL="228600" indent="-228600">
              <a:buAutoNum type="arabicPeriod"/>
            </a:pPr>
            <a:r>
              <a:rPr lang="en-US" sz="1200" b="0" i="0" kern="1200" dirty="0">
                <a:solidFill>
                  <a:schemeClr val="tx1"/>
                </a:solidFill>
                <a:effectLst/>
                <a:latin typeface="+mn-lt"/>
                <a:ea typeface="+mn-ea"/>
                <a:cs typeface="+mn-cs"/>
              </a:rPr>
              <a:t>Rule Configuration: For Rule Configuration Drools Rules Engine has been used. Rules can be defined at Entity level, Function Handler level, Attribute Level and Configuration Level</a:t>
            </a:r>
          </a:p>
          <a:p>
            <a:pPr marL="228600" indent="-228600">
              <a:buAutoNum type="arabicPeriod"/>
            </a:pPr>
            <a:r>
              <a:rPr lang="en-US" sz="1200" b="0" i="0" kern="1200" dirty="0">
                <a:solidFill>
                  <a:schemeClr val="tx1"/>
                </a:solidFill>
                <a:effectLst/>
                <a:latin typeface="+mn-lt"/>
                <a:ea typeface="+mn-ea"/>
                <a:cs typeface="+mn-cs"/>
              </a:rPr>
              <a:t>Audit Configuration: This is used for generating audit history for leaf parameters.</a:t>
            </a:r>
          </a:p>
          <a:p>
            <a:pPr marL="228600" indent="-228600">
              <a:buAutoNum type="arabicPeriod"/>
            </a:pPr>
            <a:r>
              <a:rPr lang="en-US" sz="1200" b="0" i="0" kern="1200" dirty="0">
                <a:solidFill>
                  <a:schemeClr val="tx1"/>
                </a:solidFill>
                <a:effectLst/>
                <a:latin typeface="+mn-lt"/>
                <a:ea typeface="+mn-ea"/>
                <a:cs typeface="+mn-cs"/>
              </a:rPr>
              <a:t>Process Configuration: This is provided using BPM tool Activiti</a:t>
            </a:r>
          </a:p>
          <a:p>
            <a:pPr marL="228600" indent="-228600">
              <a:buAutoNum type="arabicPeriod"/>
            </a:pPr>
            <a:r>
              <a:rPr lang="en-US" sz="1200" b="0" i="0" kern="1200" dirty="0">
                <a:solidFill>
                  <a:schemeClr val="tx1"/>
                </a:solidFill>
                <a:effectLst/>
                <a:latin typeface="+mn-lt"/>
                <a:ea typeface="+mn-ea"/>
                <a:cs typeface="+mn-cs"/>
              </a:rPr>
              <a:t>View Configuration: This provides the configuration for View rendering.</a:t>
            </a:r>
          </a:p>
          <a:p>
            <a:pPr marL="0" indent="0">
              <a:buNone/>
            </a:pPr>
            <a:r>
              <a:rPr lang="en-US" sz="1200" b="0" i="0" kern="1200" dirty="0">
                <a:solidFill>
                  <a:schemeClr val="tx1"/>
                </a:solidFill>
                <a:effectLst/>
                <a:latin typeface="+mn-lt"/>
                <a:ea typeface="+mn-ea"/>
                <a:cs typeface="+mn-cs"/>
              </a:rPr>
              <a:t>Example code snippets have been added in the examples.java file</a:t>
            </a:r>
            <a:endParaRPr lang="en-US" dirty="0"/>
          </a:p>
        </p:txBody>
      </p:sp>
      <p:sp>
        <p:nvSpPr>
          <p:cNvPr id="4" name="Slide Number Placeholder 3"/>
          <p:cNvSpPr>
            <a:spLocks noGrp="1"/>
          </p:cNvSpPr>
          <p:nvPr>
            <p:ph type="sldNum" sz="quarter" idx="10"/>
          </p:nvPr>
        </p:nvSpPr>
        <p:spPr/>
        <p:txBody>
          <a:bodyPr/>
          <a:lstStyle/>
          <a:p>
            <a:fld id="{1676B5CC-E62B-4A5A-9ED4-4DD7859B2ECF}" type="slidenum">
              <a:rPr lang="en-US" smtClean="0"/>
              <a:t>7</a:t>
            </a:fld>
            <a:endParaRPr lang="en-US"/>
          </a:p>
        </p:txBody>
      </p:sp>
    </p:spTree>
    <p:extLst>
      <p:ext uri="{BB962C8B-B14F-4D97-AF65-F5344CB8AC3E}">
        <p14:creationId xmlns:p14="http://schemas.microsoft.com/office/powerpoint/2010/main" val="49089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UI validations are categorized into:</a:t>
            </a:r>
          </a:p>
          <a:p>
            <a:pPr marL="228600" indent="-228600">
              <a:buAutoNum type="arabicPeriod"/>
            </a:pPr>
            <a:r>
              <a:rPr lang="en-US" dirty="0"/>
              <a:t>Static Validations- Static Validations will always be applied when rendered on UI</a:t>
            </a:r>
          </a:p>
          <a:p>
            <a:pPr marL="228600" indent="-228600">
              <a:buAutoNum type="arabicPeriod"/>
            </a:pPr>
            <a:r>
              <a:rPr lang="en-US" dirty="0"/>
              <a:t>Conditional Validations – Conditional validations will only be applied on the UI when a particular condition is satisfied.</a:t>
            </a:r>
          </a:p>
          <a:p>
            <a:pPr marL="0" indent="0">
              <a:buNone/>
            </a:pPr>
            <a:r>
              <a:rPr lang="en-US" dirty="0"/>
              <a:t>Validations are provided using annotations like @</a:t>
            </a:r>
            <a:r>
              <a:rPr lang="en-US" dirty="0" err="1"/>
              <a:t>NotNull</a:t>
            </a:r>
            <a:r>
              <a:rPr lang="en-US" dirty="0"/>
              <a:t>, @Pattern @Max etc.</a:t>
            </a:r>
          </a:p>
          <a:p>
            <a:endParaRPr lang="en-US" dirty="0"/>
          </a:p>
        </p:txBody>
      </p:sp>
      <p:sp>
        <p:nvSpPr>
          <p:cNvPr id="4" name="Slide Number Placeholder 3"/>
          <p:cNvSpPr>
            <a:spLocks noGrp="1"/>
          </p:cNvSpPr>
          <p:nvPr>
            <p:ph type="sldNum" sz="quarter" idx="10"/>
          </p:nvPr>
        </p:nvSpPr>
        <p:spPr/>
        <p:txBody>
          <a:bodyPr/>
          <a:lstStyle/>
          <a:p>
            <a:fld id="{1676B5CC-E62B-4A5A-9ED4-4DD7859B2ECF}" type="slidenum">
              <a:rPr lang="en-US" smtClean="0"/>
              <a:t>8</a:t>
            </a:fld>
            <a:endParaRPr lang="en-US"/>
          </a:p>
        </p:txBody>
      </p:sp>
    </p:spTree>
    <p:extLst>
      <p:ext uri="{BB962C8B-B14F-4D97-AF65-F5344CB8AC3E}">
        <p14:creationId xmlns:p14="http://schemas.microsoft.com/office/powerpoint/2010/main" val="3589998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technologies have been used in developing this framework and some of them are as below:</a:t>
            </a:r>
          </a:p>
          <a:p>
            <a:pPr marL="228600" indent="-228600">
              <a:buAutoNum type="arabicPeriod"/>
            </a:pPr>
            <a:r>
              <a:rPr lang="en-US" dirty="0"/>
              <a:t>Spring Boot</a:t>
            </a:r>
          </a:p>
          <a:p>
            <a:pPr marL="228600" indent="-228600">
              <a:buAutoNum type="arabicPeriod"/>
            </a:pPr>
            <a:r>
              <a:rPr lang="en-US" dirty="0"/>
              <a:t>Spring Cloud</a:t>
            </a:r>
          </a:p>
          <a:p>
            <a:pPr marL="228600" indent="-228600">
              <a:buAutoNum type="arabicPeriod"/>
            </a:pPr>
            <a:r>
              <a:rPr lang="en-US" dirty="0"/>
              <a:t>Spring Security</a:t>
            </a:r>
          </a:p>
          <a:p>
            <a:pPr marL="228600" indent="-228600">
              <a:buAutoNum type="arabicPeriod"/>
            </a:pPr>
            <a:r>
              <a:rPr lang="en-US" dirty="0"/>
              <a:t>Drools</a:t>
            </a:r>
          </a:p>
          <a:p>
            <a:pPr marL="228600" indent="-228600">
              <a:buAutoNum type="arabicPeriod"/>
            </a:pPr>
            <a:r>
              <a:rPr lang="en-US" dirty="0"/>
              <a:t>Activiti</a:t>
            </a:r>
          </a:p>
          <a:p>
            <a:pPr marL="228600" indent="-228600">
              <a:buAutoNum type="arabicPeriod"/>
            </a:pPr>
            <a:r>
              <a:rPr lang="en-US" dirty="0"/>
              <a:t>Quartz Scheduler </a:t>
            </a:r>
          </a:p>
          <a:p>
            <a:pPr marL="228600" indent="-228600">
              <a:buAutoNum type="arabicPeriod"/>
            </a:pPr>
            <a:r>
              <a:rPr lang="en-US" dirty="0"/>
              <a:t>etc..</a:t>
            </a:r>
          </a:p>
          <a:p>
            <a:pPr marL="0" indent="0">
              <a:buNone/>
            </a:pPr>
            <a:endParaRPr lang="en-US" dirty="0"/>
          </a:p>
          <a:p>
            <a:pPr marL="0" indent="0">
              <a:buNone/>
            </a:pPr>
            <a:r>
              <a:rPr lang="en-US" dirty="0"/>
              <a:t>We will be discussing about two of the technologies in the next slides.</a:t>
            </a:r>
          </a:p>
        </p:txBody>
      </p:sp>
      <p:sp>
        <p:nvSpPr>
          <p:cNvPr id="4" name="Slide Number Placeholder 3"/>
          <p:cNvSpPr>
            <a:spLocks noGrp="1"/>
          </p:cNvSpPr>
          <p:nvPr>
            <p:ph type="sldNum" sz="quarter" idx="10"/>
          </p:nvPr>
        </p:nvSpPr>
        <p:spPr/>
        <p:txBody>
          <a:bodyPr/>
          <a:lstStyle/>
          <a:p>
            <a:fld id="{1676B5CC-E62B-4A5A-9ED4-4DD7859B2ECF}" type="slidenum">
              <a:rPr lang="en-US" smtClean="0"/>
              <a:t>9</a:t>
            </a:fld>
            <a:endParaRPr lang="en-US"/>
          </a:p>
        </p:txBody>
      </p:sp>
    </p:spTree>
    <p:extLst>
      <p:ext uri="{BB962C8B-B14F-4D97-AF65-F5344CB8AC3E}">
        <p14:creationId xmlns:p14="http://schemas.microsoft.com/office/powerpoint/2010/main" val="3397708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Spring Boot- </a:t>
            </a:r>
            <a:r>
              <a:rPr lang="en-US" sz="1200" b="0" i="0" kern="1200" dirty="0">
                <a:solidFill>
                  <a:schemeClr val="tx1"/>
                </a:solidFill>
                <a:effectLst/>
                <a:latin typeface="+mn-lt"/>
                <a:ea typeface="+mn-ea"/>
                <a:cs typeface="+mn-cs"/>
              </a:rPr>
              <a:t>Spring Boot makes it easy to create stand-alone, production-grade Spring based Applications that you can "just run".</a:t>
            </a:r>
          </a:p>
          <a:p>
            <a:r>
              <a:rPr lang="en-US" sz="1200" b="0" i="0" kern="1200" dirty="0">
                <a:solidFill>
                  <a:schemeClr val="tx1"/>
                </a:solidFill>
                <a:effectLst/>
                <a:latin typeface="+mn-lt"/>
                <a:ea typeface="+mn-ea"/>
                <a:cs typeface="+mn-cs"/>
              </a:rPr>
              <a:t>Features of Spring Boot are:</a:t>
            </a:r>
          </a:p>
          <a:p>
            <a:r>
              <a:rPr lang="en-US" sz="1200" b="0" i="0" kern="1200" dirty="0">
                <a:solidFill>
                  <a:schemeClr val="tx1"/>
                </a:solidFill>
                <a:effectLst/>
                <a:latin typeface="+mn-lt"/>
                <a:ea typeface="+mn-ea"/>
                <a:cs typeface="+mn-cs"/>
              </a:rPr>
              <a:t>- Create stand-alone Spring applications</a:t>
            </a:r>
          </a:p>
          <a:p>
            <a:r>
              <a:rPr lang="en-US" sz="1200" b="0" i="0" kern="1200" dirty="0">
                <a:solidFill>
                  <a:schemeClr val="tx1"/>
                </a:solidFill>
                <a:effectLst/>
                <a:latin typeface="+mn-lt"/>
                <a:ea typeface="+mn-ea"/>
                <a:cs typeface="+mn-cs"/>
              </a:rPr>
              <a:t>- Embed Tomcat, Jetty or Undertow directly (no need to deploy WAR files)</a:t>
            </a:r>
          </a:p>
          <a:p>
            <a:r>
              <a:rPr lang="en-US" sz="1200" b="0" i="0" kern="1200" dirty="0">
                <a:solidFill>
                  <a:schemeClr val="tx1"/>
                </a:solidFill>
                <a:effectLst/>
                <a:latin typeface="+mn-lt"/>
                <a:ea typeface="+mn-ea"/>
                <a:cs typeface="+mn-cs"/>
              </a:rPr>
              <a:t>- Provide opinionated 'starter' dependencies to simplify your build configuration</a:t>
            </a:r>
          </a:p>
          <a:p>
            <a:r>
              <a:rPr lang="en-US" sz="1200" b="0" i="0" kern="1200" dirty="0">
                <a:solidFill>
                  <a:schemeClr val="tx1"/>
                </a:solidFill>
                <a:effectLst/>
                <a:latin typeface="+mn-lt"/>
                <a:ea typeface="+mn-ea"/>
                <a:cs typeface="+mn-cs"/>
              </a:rPr>
              <a:t>- Automatically configure Spring and 3rd party libraries whenever possible</a:t>
            </a:r>
          </a:p>
          <a:p>
            <a:r>
              <a:rPr lang="en-US" sz="1200" b="0" i="0" kern="1200" dirty="0">
                <a:solidFill>
                  <a:schemeClr val="tx1"/>
                </a:solidFill>
                <a:effectLst/>
                <a:latin typeface="+mn-lt"/>
                <a:ea typeface="+mn-ea"/>
                <a:cs typeface="+mn-cs"/>
              </a:rPr>
              <a:t>- Provide production-ready features such as metrics, health checks and externalized configuration</a:t>
            </a:r>
          </a:p>
          <a:p>
            <a:r>
              <a:rPr lang="en-US" sz="1200" b="0" i="0" kern="1200" dirty="0">
                <a:solidFill>
                  <a:schemeClr val="tx1"/>
                </a:solidFill>
                <a:effectLst/>
                <a:latin typeface="+mn-lt"/>
                <a:ea typeface="+mn-ea"/>
                <a:cs typeface="+mn-cs"/>
              </a:rPr>
              <a:t>- Absolutely no code generation and no requirement for XML configuration</a:t>
            </a:r>
          </a:p>
          <a:p>
            <a:endParaRPr lang="en-US" dirty="0"/>
          </a:p>
        </p:txBody>
      </p:sp>
      <p:sp>
        <p:nvSpPr>
          <p:cNvPr id="4" name="Slide Number Placeholder 3"/>
          <p:cNvSpPr>
            <a:spLocks noGrp="1"/>
          </p:cNvSpPr>
          <p:nvPr>
            <p:ph type="sldNum" sz="quarter" idx="10"/>
          </p:nvPr>
        </p:nvSpPr>
        <p:spPr/>
        <p:txBody>
          <a:bodyPr/>
          <a:lstStyle/>
          <a:p>
            <a:fld id="{1676B5CC-E62B-4A5A-9ED4-4DD7859B2ECF}" type="slidenum">
              <a:rPr lang="en-US" smtClean="0"/>
              <a:t>10</a:t>
            </a:fld>
            <a:endParaRPr lang="en-US"/>
          </a:p>
        </p:txBody>
      </p:sp>
    </p:spTree>
    <p:extLst>
      <p:ext uri="{BB962C8B-B14F-4D97-AF65-F5344CB8AC3E}">
        <p14:creationId xmlns:p14="http://schemas.microsoft.com/office/powerpoint/2010/main" val="412665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ED73C5-0576-460C-A768-63210763937B}"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4D77-DCF1-42E8-8006-6D4311FB0DE0}" type="slidenum">
              <a:rPr lang="en-US" smtClean="0"/>
              <a:t>‹#›</a:t>
            </a:fld>
            <a:endParaRPr lang="en-US"/>
          </a:p>
        </p:txBody>
      </p:sp>
    </p:spTree>
    <p:extLst>
      <p:ext uri="{BB962C8B-B14F-4D97-AF65-F5344CB8AC3E}">
        <p14:creationId xmlns:p14="http://schemas.microsoft.com/office/powerpoint/2010/main" val="199312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ED73C5-0576-460C-A768-63210763937B}"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7C4D77-DCF1-42E8-8006-6D4311FB0DE0}" type="slidenum">
              <a:rPr lang="en-US" smtClean="0"/>
              <a:t>‹#›</a:t>
            </a:fld>
            <a:endParaRPr lang="en-US"/>
          </a:p>
        </p:txBody>
      </p:sp>
    </p:spTree>
    <p:extLst>
      <p:ext uri="{BB962C8B-B14F-4D97-AF65-F5344CB8AC3E}">
        <p14:creationId xmlns:p14="http://schemas.microsoft.com/office/powerpoint/2010/main" val="230872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ED73C5-0576-460C-A768-63210763937B}"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7C4D77-DCF1-42E8-8006-6D4311FB0DE0}" type="slidenum">
              <a:rPr lang="en-US" smtClean="0"/>
              <a:t>‹#›</a:t>
            </a:fld>
            <a:endParaRPr lang="en-US"/>
          </a:p>
        </p:txBody>
      </p:sp>
    </p:spTree>
    <p:extLst>
      <p:ext uri="{BB962C8B-B14F-4D97-AF65-F5344CB8AC3E}">
        <p14:creationId xmlns:p14="http://schemas.microsoft.com/office/powerpoint/2010/main" val="398017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D73C5-0576-460C-A768-63210763937B}"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4D77-DCF1-42E8-8006-6D4311FB0DE0}" type="slidenum">
              <a:rPr lang="en-US" smtClean="0"/>
              <a:t>‹#›</a:t>
            </a:fld>
            <a:endParaRPr lang="en-US"/>
          </a:p>
        </p:txBody>
      </p:sp>
    </p:spTree>
    <p:extLst>
      <p:ext uri="{BB962C8B-B14F-4D97-AF65-F5344CB8AC3E}">
        <p14:creationId xmlns:p14="http://schemas.microsoft.com/office/powerpoint/2010/main" val="429429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ED73C5-0576-460C-A768-63210763937B}"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4D77-DCF1-42E8-8006-6D4311FB0DE0}" type="slidenum">
              <a:rPr lang="en-US" smtClean="0"/>
              <a:t>‹#›</a:t>
            </a:fld>
            <a:endParaRPr lang="en-US"/>
          </a:p>
        </p:txBody>
      </p:sp>
    </p:spTree>
    <p:extLst>
      <p:ext uri="{BB962C8B-B14F-4D97-AF65-F5344CB8AC3E}">
        <p14:creationId xmlns:p14="http://schemas.microsoft.com/office/powerpoint/2010/main" val="184778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EED73C5-0576-460C-A768-63210763937B}" type="datetimeFigureOut">
              <a:rPr lang="en-US" smtClean="0"/>
              <a:t>11/21/2018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77C4D77-DCF1-42E8-8006-6D4311FB0DE0}" type="slidenum">
              <a:rPr lang="en-US" smtClean="0"/>
              <a:t>‹#›</a:t>
            </a:fld>
            <a:endParaRPr lang="en-US"/>
          </a:p>
        </p:txBody>
      </p:sp>
    </p:spTree>
    <p:extLst>
      <p:ext uri="{BB962C8B-B14F-4D97-AF65-F5344CB8AC3E}">
        <p14:creationId xmlns:p14="http://schemas.microsoft.com/office/powerpoint/2010/main" val="330338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EED73C5-0576-460C-A768-63210763937B}" type="datetimeFigureOut">
              <a:rPr lang="en-US" smtClean="0"/>
              <a:t>11/21/2018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77C4D77-DCF1-42E8-8006-6D4311FB0DE0}" type="slidenum">
              <a:rPr lang="en-US" smtClean="0"/>
              <a:t>‹#›</a:t>
            </a:fld>
            <a:endParaRPr lang="en-US"/>
          </a:p>
        </p:txBody>
      </p:sp>
    </p:spTree>
    <p:extLst>
      <p:ext uri="{BB962C8B-B14F-4D97-AF65-F5344CB8AC3E}">
        <p14:creationId xmlns:p14="http://schemas.microsoft.com/office/powerpoint/2010/main" val="124400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EED73C5-0576-460C-A768-63210763937B}" type="datetimeFigureOut">
              <a:rPr lang="en-US" smtClean="0"/>
              <a:t>11/21/2018</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77C4D77-DCF1-42E8-8006-6D4311FB0DE0}" type="slidenum">
              <a:rPr lang="en-US" smtClean="0"/>
              <a:t>‹#›</a:t>
            </a:fld>
            <a:endParaRPr lang="en-US"/>
          </a:p>
        </p:txBody>
      </p:sp>
    </p:spTree>
    <p:extLst>
      <p:ext uri="{BB962C8B-B14F-4D97-AF65-F5344CB8AC3E}">
        <p14:creationId xmlns:p14="http://schemas.microsoft.com/office/powerpoint/2010/main" val="305120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EED73C5-0576-460C-A768-63210763937B}"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C4D77-DCF1-42E8-8006-6D4311FB0DE0}" type="slidenum">
              <a:rPr lang="en-US" smtClean="0"/>
              <a:t>‹#›</a:t>
            </a:fld>
            <a:endParaRPr lang="en-US"/>
          </a:p>
        </p:txBody>
      </p:sp>
    </p:spTree>
    <p:extLst>
      <p:ext uri="{BB962C8B-B14F-4D97-AF65-F5344CB8AC3E}">
        <p14:creationId xmlns:p14="http://schemas.microsoft.com/office/powerpoint/2010/main" val="355744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EED73C5-0576-460C-A768-63210763937B}" type="datetimeFigureOut">
              <a:rPr lang="en-US" smtClean="0"/>
              <a:t>11/21/2018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77C4D77-DCF1-42E8-8006-6D4311FB0DE0}" type="slidenum">
              <a:rPr lang="en-US" smtClean="0"/>
              <a:t>‹#›</a:t>
            </a:fld>
            <a:endParaRPr lang="en-US"/>
          </a:p>
        </p:txBody>
      </p:sp>
    </p:spTree>
    <p:extLst>
      <p:ext uri="{BB962C8B-B14F-4D97-AF65-F5344CB8AC3E}">
        <p14:creationId xmlns:p14="http://schemas.microsoft.com/office/powerpoint/2010/main" val="384431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EED73C5-0576-460C-A768-63210763937B}" type="datetimeFigureOut">
              <a:rPr lang="en-US" smtClean="0"/>
              <a:t>11/21/2018</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77C4D77-DCF1-42E8-8006-6D4311FB0DE0}" type="slidenum">
              <a:rPr lang="en-US" smtClean="0"/>
              <a:t>‹#›</a:t>
            </a:fld>
            <a:endParaRPr lang="en-US"/>
          </a:p>
        </p:txBody>
      </p:sp>
    </p:spTree>
    <p:extLst>
      <p:ext uri="{BB962C8B-B14F-4D97-AF65-F5344CB8AC3E}">
        <p14:creationId xmlns:p14="http://schemas.microsoft.com/office/powerpoint/2010/main" val="131429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EED73C5-0576-460C-A768-63210763937B}" type="datetimeFigureOut">
              <a:rPr lang="en-US" smtClean="0"/>
              <a:t>11/21/2018</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77C4D77-DCF1-42E8-8006-6D4311FB0DE0}" type="slidenum">
              <a:rPr lang="en-US" smtClean="0"/>
              <a:t>‹#›</a:t>
            </a:fld>
            <a:endParaRPr lang="en-US"/>
          </a:p>
        </p:txBody>
      </p:sp>
    </p:spTree>
    <p:extLst>
      <p:ext uri="{BB962C8B-B14F-4D97-AF65-F5344CB8AC3E}">
        <p14:creationId xmlns:p14="http://schemas.microsoft.com/office/powerpoint/2010/main" val="3770789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anthem/nimbus-cor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anthemopensource.atlassian.net/wiki/spaces/OSS/pages/198279189/Appendi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9DF0-FC8F-4A4D-BB21-ECB4B1351031}"/>
              </a:ext>
            </a:extLst>
          </p:cNvPr>
          <p:cNvSpPr>
            <a:spLocks noGrp="1"/>
          </p:cNvSpPr>
          <p:nvPr>
            <p:ph type="ctrTitle"/>
          </p:nvPr>
        </p:nvSpPr>
        <p:spPr/>
        <p:txBody>
          <a:bodyPr/>
          <a:lstStyle/>
          <a:p>
            <a:r>
              <a:rPr lang="en-US" dirty="0"/>
              <a:t>Nimbus-Core</a:t>
            </a:r>
          </a:p>
        </p:txBody>
      </p:sp>
      <p:sp>
        <p:nvSpPr>
          <p:cNvPr id="3" name="Subtitle 2">
            <a:extLst>
              <a:ext uri="{FF2B5EF4-FFF2-40B4-BE49-F238E27FC236}">
                <a16:creationId xmlns:a16="http://schemas.microsoft.com/office/drawing/2014/main" id="{A2898411-A38A-47B7-9DC2-683DB6286D8B}"/>
              </a:ext>
            </a:extLst>
          </p:cNvPr>
          <p:cNvSpPr>
            <a:spLocks noGrp="1"/>
          </p:cNvSpPr>
          <p:nvPr>
            <p:ph type="subTitle" idx="1"/>
          </p:nvPr>
        </p:nvSpPr>
        <p:spPr/>
        <p:txBody>
          <a:bodyPr/>
          <a:lstStyle/>
          <a:p>
            <a:r>
              <a:rPr lang="en-US" dirty="0"/>
              <a:t>An Overview</a:t>
            </a:r>
          </a:p>
        </p:txBody>
      </p:sp>
    </p:spTree>
    <p:extLst>
      <p:ext uri="{BB962C8B-B14F-4D97-AF65-F5344CB8AC3E}">
        <p14:creationId xmlns:p14="http://schemas.microsoft.com/office/powerpoint/2010/main" val="210207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FD4F-6BB1-47A5-B744-D9734873A34A}"/>
              </a:ext>
            </a:extLst>
          </p:cNvPr>
          <p:cNvSpPr>
            <a:spLocks noGrp="1"/>
          </p:cNvSpPr>
          <p:nvPr>
            <p:ph type="title"/>
          </p:nvPr>
        </p:nvSpPr>
        <p:spPr/>
        <p:txBody>
          <a:bodyPr/>
          <a:lstStyle/>
          <a:p>
            <a:r>
              <a:rPr lang="en-US" dirty="0"/>
              <a:t>Understanding Spring Boot</a:t>
            </a:r>
          </a:p>
        </p:txBody>
      </p:sp>
      <p:sp>
        <p:nvSpPr>
          <p:cNvPr id="3" name="Content Placeholder 2">
            <a:extLst>
              <a:ext uri="{FF2B5EF4-FFF2-40B4-BE49-F238E27FC236}">
                <a16:creationId xmlns:a16="http://schemas.microsoft.com/office/drawing/2014/main" id="{9277C45F-258A-4835-9268-CBB1164D2202}"/>
              </a:ext>
            </a:extLst>
          </p:cNvPr>
          <p:cNvSpPr>
            <a:spLocks noGrp="1"/>
          </p:cNvSpPr>
          <p:nvPr>
            <p:ph idx="1"/>
          </p:nvPr>
        </p:nvSpPr>
        <p:spPr/>
        <p:txBody>
          <a:bodyPr/>
          <a:lstStyle/>
          <a:p>
            <a:r>
              <a:rPr lang="en-US" dirty="0"/>
              <a:t>Built on Spring Framework</a:t>
            </a:r>
          </a:p>
          <a:p>
            <a:pPr marL="0" indent="0">
              <a:buNone/>
            </a:pPr>
            <a:endParaRPr lang="en-US" dirty="0"/>
          </a:p>
          <a:p>
            <a:r>
              <a:rPr lang="en-US" dirty="0"/>
              <a:t>Simpler and faster</a:t>
            </a:r>
          </a:p>
          <a:p>
            <a:pPr marL="0" indent="0">
              <a:buNone/>
            </a:pPr>
            <a:endParaRPr lang="en-US" dirty="0"/>
          </a:p>
          <a:p>
            <a:r>
              <a:rPr lang="en-US" dirty="0"/>
              <a:t>Standalone</a:t>
            </a:r>
          </a:p>
          <a:p>
            <a:endParaRPr lang="en-US" dirty="0"/>
          </a:p>
          <a:p>
            <a:r>
              <a:rPr lang="en-US" dirty="0"/>
              <a:t>Provides Intelligent Auto Configuration</a:t>
            </a:r>
          </a:p>
          <a:p>
            <a:endParaRPr lang="en-US" dirty="0"/>
          </a:p>
          <a:p>
            <a:endParaRPr lang="en-US" dirty="0"/>
          </a:p>
        </p:txBody>
      </p:sp>
    </p:spTree>
    <p:extLst>
      <p:ext uri="{BB962C8B-B14F-4D97-AF65-F5344CB8AC3E}">
        <p14:creationId xmlns:p14="http://schemas.microsoft.com/office/powerpoint/2010/main" val="296826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B328-0FBF-4B09-AA0B-4F449FF47159}"/>
              </a:ext>
            </a:extLst>
          </p:cNvPr>
          <p:cNvSpPr>
            <a:spLocks noGrp="1"/>
          </p:cNvSpPr>
          <p:nvPr>
            <p:ph type="title"/>
          </p:nvPr>
        </p:nvSpPr>
        <p:spPr/>
        <p:txBody>
          <a:bodyPr/>
          <a:lstStyle/>
          <a:p>
            <a:r>
              <a:rPr lang="en-US" dirty="0"/>
              <a:t>Understanding Drools</a:t>
            </a:r>
          </a:p>
        </p:txBody>
      </p:sp>
      <p:sp>
        <p:nvSpPr>
          <p:cNvPr id="3" name="Content Placeholder 2">
            <a:extLst>
              <a:ext uri="{FF2B5EF4-FFF2-40B4-BE49-F238E27FC236}">
                <a16:creationId xmlns:a16="http://schemas.microsoft.com/office/drawing/2014/main" id="{2B47992D-32B5-4715-9B55-7686FD3844A1}"/>
              </a:ext>
            </a:extLst>
          </p:cNvPr>
          <p:cNvSpPr>
            <a:spLocks noGrp="1"/>
          </p:cNvSpPr>
          <p:nvPr>
            <p:ph idx="1"/>
          </p:nvPr>
        </p:nvSpPr>
        <p:spPr/>
        <p:txBody>
          <a:bodyPr/>
          <a:lstStyle/>
          <a:p>
            <a:r>
              <a:rPr lang="en-US" dirty="0"/>
              <a:t>Business Logic Integration Platform(</a:t>
            </a:r>
            <a:r>
              <a:rPr lang="en-US" dirty="0" err="1"/>
              <a:t>BLiP</a:t>
            </a:r>
            <a:r>
              <a:rPr lang="en-US" dirty="0"/>
              <a:t>)</a:t>
            </a:r>
          </a:p>
          <a:p>
            <a:pPr marL="0" indent="0">
              <a:buNone/>
            </a:pPr>
            <a:endParaRPr lang="en-US" dirty="0"/>
          </a:p>
          <a:p>
            <a:r>
              <a:rPr lang="en-US" dirty="0"/>
              <a:t>Open source </a:t>
            </a:r>
          </a:p>
          <a:p>
            <a:pPr marL="0" indent="0">
              <a:buNone/>
            </a:pPr>
            <a:endParaRPr lang="en-US" dirty="0"/>
          </a:p>
          <a:p>
            <a:r>
              <a:rPr lang="en-US" dirty="0"/>
              <a:t>Written in Java</a:t>
            </a:r>
          </a:p>
          <a:p>
            <a:pPr marL="0" indent="0">
              <a:buNone/>
            </a:pPr>
            <a:endParaRPr lang="en-US" dirty="0"/>
          </a:p>
          <a:p>
            <a:r>
              <a:rPr lang="en-US" dirty="0"/>
              <a:t>Maintained by Red Hat and </a:t>
            </a:r>
            <a:r>
              <a:rPr lang="en-US" dirty="0" err="1"/>
              <a:t>Jboss</a:t>
            </a:r>
            <a:endParaRPr lang="en-US" dirty="0"/>
          </a:p>
          <a:p>
            <a:endParaRPr lang="en-US" dirty="0"/>
          </a:p>
          <a:p>
            <a:endParaRPr lang="en-US" dirty="0"/>
          </a:p>
        </p:txBody>
      </p:sp>
    </p:spTree>
    <p:extLst>
      <p:ext uri="{BB962C8B-B14F-4D97-AF65-F5344CB8AC3E}">
        <p14:creationId xmlns:p14="http://schemas.microsoft.com/office/powerpoint/2010/main" val="14675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2C4F9-181F-46E4-A94F-CADF6133E3F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07DB45B-4EB1-405C-AB03-ACB55906D7E5}"/>
              </a:ext>
            </a:extLst>
          </p:cNvPr>
          <p:cNvSpPr>
            <a:spLocks noGrp="1"/>
          </p:cNvSpPr>
          <p:nvPr>
            <p:ph idx="1"/>
          </p:nvPr>
        </p:nvSpPr>
        <p:spPr/>
        <p:txBody>
          <a:bodyPr/>
          <a:lstStyle/>
          <a:p>
            <a:r>
              <a:rPr lang="en-US" dirty="0" err="1"/>
              <a:t>Github</a:t>
            </a:r>
            <a:r>
              <a:rPr lang="en-US" dirty="0"/>
              <a:t> Link: </a:t>
            </a:r>
            <a:r>
              <a:rPr lang="en-US" dirty="0">
                <a:hlinkClick r:id="rId3"/>
              </a:rPr>
              <a:t>https://github.com/openanthem/nimbus-core</a:t>
            </a:r>
            <a:endParaRPr lang="en-US" dirty="0"/>
          </a:p>
          <a:p>
            <a:pPr marL="0" indent="0">
              <a:buNone/>
            </a:pPr>
            <a:endParaRPr lang="en-US" dirty="0"/>
          </a:p>
          <a:p>
            <a:r>
              <a:rPr lang="en-US" dirty="0"/>
              <a:t>Technical Document: </a:t>
            </a:r>
            <a:r>
              <a:rPr lang="en-US" dirty="0">
                <a:hlinkClick r:id="rId4"/>
              </a:rPr>
              <a:t>https://anthemopensource.atlassian.net/wiki/spaces/OSS/pages/198279189/Appendix</a:t>
            </a:r>
            <a:endParaRPr lang="en-US" dirty="0"/>
          </a:p>
          <a:p>
            <a:pPr marL="0" indent="0">
              <a:buNone/>
            </a:pPr>
            <a:endParaRPr lang="en-US" dirty="0"/>
          </a:p>
        </p:txBody>
      </p:sp>
    </p:spTree>
    <p:extLst>
      <p:ext uri="{BB962C8B-B14F-4D97-AF65-F5344CB8AC3E}">
        <p14:creationId xmlns:p14="http://schemas.microsoft.com/office/powerpoint/2010/main" val="56401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6E6F-2216-45DF-A0FA-D5E3A33FE730}"/>
              </a:ext>
            </a:extLst>
          </p:cNvPr>
          <p:cNvSpPr>
            <a:spLocks noGrp="1"/>
          </p:cNvSpPr>
          <p:nvPr>
            <p:ph type="title"/>
          </p:nvPr>
        </p:nvSpPr>
        <p:spPr/>
        <p:txBody>
          <a:bodyPr/>
          <a:lstStyle/>
          <a:p>
            <a:r>
              <a:rPr lang="en-US" dirty="0"/>
              <a:t>What is Nimbus-Core Framework?</a:t>
            </a:r>
          </a:p>
        </p:txBody>
      </p:sp>
      <p:sp>
        <p:nvSpPr>
          <p:cNvPr id="3" name="Content Placeholder 2">
            <a:extLst>
              <a:ext uri="{FF2B5EF4-FFF2-40B4-BE49-F238E27FC236}">
                <a16:creationId xmlns:a16="http://schemas.microsoft.com/office/drawing/2014/main" id="{9F8384E3-B2DC-48AC-BCEC-B62DD33E2224}"/>
              </a:ext>
            </a:extLst>
          </p:cNvPr>
          <p:cNvSpPr>
            <a:spLocks noGrp="1"/>
          </p:cNvSpPr>
          <p:nvPr>
            <p:ph idx="1"/>
          </p:nvPr>
        </p:nvSpPr>
        <p:spPr/>
        <p:txBody>
          <a:bodyPr/>
          <a:lstStyle/>
          <a:p>
            <a:r>
              <a:rPr lang="en-US" dirty="0"/>
              <a:t>A </a:t>
            </a:r>
            <a:r>
              <a:rPr lang="en-US" b="1" dirty="0" err="1"/>
              <a:t>BoilerPlate</a:t>
            </a:r>
            <a:r>
              <a:rPr lang="en-US" dirty="0"/>
              <a:t> code</a:t>
            </a:r>
          </a:p>
          <a:p>
            <a:pPr marL="0" indent="0">
              <a:buNone/>
            </a:pPr>
            <a:endParaRPr lang="en-US" dirty="0"/>
          </a:p>
          <a:p>
            <a:r>
              <a:rPr lang="en-US" dirty="0"/>
              <a:t>Helping in </a:t>
            </a:r>
            <a:r>
              <a:rPr lang="en-US" b="1" dirty="0"/>
              <a:t>Faster</a:t>
            </a:r>
            <a:r>
              <a:rPr lang="en-US" dirty="0"/>
              <a:t> application development</a:t>
            </a:r>
          </a:p>
          <a:p>
            <a:endParaRPr lang="en-US" dirty="0"/>
          </a:p>
          <a:p>
            <a:r>
              <a:rPr lang="en-US" dirty="0"/>
              <a:t>Developed by Anthem Open Source projects</a:t>
            </a:r>
          </a:p>
          <a:p>
            <a:endParaRPr lang="en-US" dirty="0"/>
          </a:p>
          <a:p>
            <a:endParaRPr lang="en-US" dirty="0"/>
          </a:p>
          <a:p>
            <a:endParaRPr lang="en-US" dirty="0"/>
          </a:p>
        </p:txBody>
      </p:sp>
    </p:spTree>
    <p:extLst>
      <p:ext uri="{BB962C8B-B14F-4D97-AF65-F5344CB8AC3E}">
        <p14:creationId xmlns:p14="http://schemas.microsoft.com/office/powerpoint/2010/main" val="288457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C05F-278F-44D8-B8B1-B57E7DC511B8}"/>
              </a:ext>
            </a:extLst>
          </p:cNvPr>
          <p:cNvSpPr>
            <a:spLocks noGrp="1"/>
          </p:cNvSpPr>
          <p:nvPr>
            <p:ph type="title"/>
          </p:nvPr>
        </p:nvSpPr>
        <p:spPr/>
        <p:txBody>
          <a:bodyPr/>
          <a:lstStyle/>
          <a:p>
            <a:r>
              <a:rPr lang="en-US" dirty="0"/>
              <a:t>What are the Key Features?</a:t>
            </a:r>
          </a:p>
        </p:txBody>
      </p:sp>
      <p:sp>
        <p:nvSpPr>
          <p:cNvPr id="3" name="Content Placeholder 2">
            <a:extLst>
              <a:ext uri="{FF2B5EF4-FFF2-40B4-BE49-F238E27FC236}">
                <a16:creationId xmlns:a16="http://schemas.microsoft.com/office/drawing/2014/main" id="{77F9AA17-BE3E-47C1-B88A-D1067E914470}"/>
              </a:ext>
            </a:extLst>
          </p:cNvPr>
          <p:cNvSpPr>
            <a:spLocks noGrp="1"/>
          </p:cNvSpPr>
          <p:nvPr>
            <p:ph idx="1"/>
          </p:nvPr>
        </p:nvSpPr>
        <p:spPr/>
        <p:txBody>
          <a:bodyPr/>
          <a:lstStyle/>
          <a:p>
            <a:r>
              <a:rPr lang="en-US" dirty="0"/>
              <a:t>Open source - no licensing cost</a:t>
            </a:r>
            <a:br>
              <a:rPr lang="en-US" dirty="0"/>
            </a:br>
            <a:endParaRPr lang="en-US" dirty="0"/>
          </a:p>
          <a:p>
            <a:r>
              <a:rPr lang="en-US" dirty="0"/>
              <a:t>Customized Workflow</a:t>
            </a:r>
            <a:br>
              <a:rPr lang="en-US" dirty="0"/>
            </a:br>
            <a:endParaRPr lang="en-US" dirty="0"/>
          </a:p>
          <a:p>
            <a:r>
              <a:rPr lang="en-US" dirty="0"/>
              <a:t>Configurable UI</a:t>
            </a:r>
            <a:br>
              <a:rPr lang="en-US" dirty="0"/>
            </a:br>
            <a:endParaRPr lang="en-US" dirty="0"/>
          </a:p>
          <a:p>
            <a:r>
              <a:rPr lang="en-US" dirty="0"/>
              <a:t>Multi Tenancy</a:t>
            </a:r>
            <a:br>
              <a:rPr lang="en-US" dirty="0"/>
            </a:br>
            <a:endParaRPr lang="en-US" dirty="0"/>
          </a:p>
          <a:p>
            <a:r>
              <a:rPr lang="en-US" dirty="0"/>
              <a:t>Cloud based solution</a:t>
            </a:r>
          </a:p>
          <a:p>
            <a:endParaRPr lang="en-US" dirty="0"/>
          </a:p>
        </p:txBody>
      </p:sp>
    </p:spTree>
    <p:extLst>
      <p:ext uri="{BB962C8B-B14F-4D97-AF65-F5344CB8AC3E}">
        <p14:creationId xmlns:p14="http://schemas.microsoft.com/office/powerpoint/2010/main" val="416093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A36F-C5C4-45D8-A430-CDFFAFEB13C1}"/>
              </a:ext>
            </a:extLst>
          </p:cNvPr>
          <p:cNvSpPr>
            <a:spLocks noGrp="1"/>
          </p:cNvSpPr>
          <p:nvPr>
            <p:ph type="title"/>
          </p:nvPr>
        </p:nvSpPr>
        <p:spPr>
          <a:xfrm>
            <a:off x="422252" y="876561"/>
            <a:ext cx="2947482" cy="4601183"/>
          </a:xfrm>
        </p:spPr>
        <p:txBody>
          <a:bodyPr/>
          <a:lstStyle/>
          <a:p>
            <a:r>
              <a:rPr lang="en-US" dirty="0"/>
              <a:t>Understanding the Architecture</a:t>
            </a:r>
          </a:p>
        </p:txBody>
      </p:sp>
      <p:sp>
        <p:nvSpPr>
          <p:cNvPr id="6" name="Rectangle: Rounded Corners 5">
            <a:extLst>
              <a:ext uri="{FF2B5EF4-FFF2-40B4-BE49-F238E27FC236}">
                <a16:creationId xmlns:a16="http://schemas.microsoft.com/office/drawing/2014/main" id="{4F1D028F-BCB5-4310-8E3B-5B83C450E271}"/>
              </a:ext>
            </a:extLst>
          </p:cNvPr>
          <p:cNvSpPr/>
          <p:nvPr/>
        </p:nvSpPr>
        <p:spPr>
          <a:xfrm>
            <a:off x="6399404" y="3112140"/>
            <a:ext cx="2317044" cy="105705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E864FF7-B97B-47A3-BA9F-30D12F09C1B3}"/>
              </a:ext>
            </a:extLst>
          </p:cNvPr>
          <p:cNvSpPr txBox="1"/>
          <p:nvPr/>
        </p:nvSpPr>
        <p:spPr>
          <a:xfrm>
            <a:off x="6647676" y="3409832"/>
            <a:ext cx="1820498" cy="461665"/>
          </a:xfrm>
          <a:prstGeom prst="rect">
            <a:avLst/>
          </a:prstGeom>
          <a:noFill/>
        </p:spPr>
        <p:txBody>
          <a:bodyPr wrap="none" rtlCol="0">
            <a:spAutoFit/>
          </a:bodyPr>
          <a:lstStyle/>
          <a:p>
            <a:r>
              <a:rPr lang="en-US" sz="2400" dirty="0"/>
              <a:t>Nimbus-Core</a:t>
            </a:r>
          </a:p>
        </p:txBody>
      </p:sp>
      <p:sp>
        <p:nvSpPr>
          <p:cNvPr id="8" name="Rectangle: Rounded Corners 7">
            <a:extLst>
              <a:ext uri="{FF2B5EF4-FFF2-40B4-BE49-F238E27FC236}">
                <a16:creationId xmlns:a16="http://schemas.microsoft.com/office/drawing/2014/main" id="{53ECCFE9-86EB-4655-9888-4FE47E64B9C8}"/>
              </a:ext>
            </a:extLst>
          </p:cNvPr>
          <p:cNvSpPr/>
          <p:nvPr/>
        </p:nvSpPr>
        <p:spPr>
          <a:xfrm>
            <a:off x="4080953" y="1063202"/>
            <a:ext cx="1890890" cy="7881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474932E-23FC-4AE6-B7F9-5477AABC5295}"/>
              </a:ext>
            </a:extLst>
          </p:cNvPr>
          <p:cNvSpPr txBox="1"/>
          <p:nvPr/>
        </p:nvSpPr>
        <p:spPr>
          <a:xfrm>
            <a:off x="4327898" y="1272623"/>
            <a:ext cx="1397000" cy="369332"/>
          </a:xfrm>
          <a:prstGeom prst="rect">
            <a:avLst/>
          </a:prstGeom>
          <a:noFill/>
        </p:spPr>
        <p:txBody>
          <a:bodyPr wrap="square" rtlCol="0">
            <a:spAutoFit/>
          </a:bodyPr>
          <a:lstStyle/>
          <a:p>
            <a:r>
              <a:rPr lang="en-US" dirty="0"/>
              <a:t>Annotations</a:t>
            </a:r>
          </a:p>
        </p:txBody>
      </p:sp>
      <p:sp>
        <p:nvSpPr>
          <p:cNvPr id="10" name="Rectangle: Rounded Corners 9">
            <a:extLst>
              <a:ext uri="{FF2B5EF4-FFF2-40B4-BE49-F238E27FC236}">
                <a16:creationId xmlns:a16="http://schemas.microsoft.com/office/drawing/2014/main" id="{B0C58AB8-60AD-49C7-9CEE-1E3DC70F52AD}"/>
              </a:ext>
            </a:extLst>
          </p:cNvPr>
          <p:cNvSpPr/>
          <p:nvPr/>
        </p:nvSpPr>
        <p:spPr>
          <a:xfrm>
            <a:off x="8827930" y="1068844"/>
            <a:ext cx="1890890" cy="7881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AA2DF1A-18EF-49E6-82DC-0F3535F8204B}"/>
              </a:ext>
            </a:extLst>
          </p:cNvPr>
          <p:cNvSpPr txBox="1"/>
          <p:nvPr/>
        </p:nvSpPr>
        <p:spPr>
          <a:xfrm>
            <a:off x="9002908" y="1278265"/>
            <a:ext cx="1468967" cy="369332"/>
          </a:xfrm>
          <a:prstGeom prst="rect">
            <a:avLst/>
          </a:prstGeom>
          <a:noFill/>
        </p:spPr>
        <p:txBody>
          <a:bodyPr wrap="square" rtlCol="0">
            <a:spAutoFit/>
          </a:bodyPr>
          <a:lstStyle/>
          <a:p>
            <a:r>
              <a:rPr lang="en-US" dirty="0"/>
              <a:t>Components</a:t>
            </a:r>
          </a:p>
        </p:txBody>
      </p:sp>
      <p:sp>
        <p:nvSpPr>
          <p:cNvPr id="12" name="Rectangle: Rounded Corners 11">
            <a:extLst>
              <a:ext uri="{FF2B5EF4-FFF2-40B4-BE49-F238E27FC236}">
                <a16:creationId xmlns:a16="http://schemas.microsoft.com/office/drawing/2014/main" id="{D7AF669D-379E-4E50-AD3D-28C0EDD6FE9E}"/>
              </a:ext>
            </a:extLst>
          </p:cNvPr>
          <p:cNvSpPr/>
          <p:nvPr/>
        </p:nvSpPr>
        <p:spPr>
          <a:xfrm>
            <a:off x="4075305" y="5268323"/>
            <a:ext cx="1890890" cy="7881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E4881B6-9285-4019-8DB7-827A9B8C376B}"/>
              </a:ext>
            </a:extLst>
          </p:cNvPr>
          <p:cNvSpPr txBox="1"/>
          <p:nvPr/>
        </p:nvSpPr>
        <p:spPr>
          <a:xfrm>
            <a:off x="4188195" y="5477744"/>
            <a:ext cx="1643945" cy="369332"/>
          </a:xfrm>
          <a:prstGeom prst="rect">
            <a:avLst/>
          </a:prstGeom>
          <a:noFill/>
        </p:spPr>
        <p:txBody>
          <a:bodyPr wrap="square" rtlCol="0">
            <a:spAutoFit/>
          </a:bodyPr>
          <a:lstStyle/>
          <a:p>
            <a:r>
              <a:rPr lang="en-US" dirty="0"/>
              <a:t>Configurations</a:t>
            </a:r>
          </a:p>
        </p:txBody>
      </p:sp>
      <p:sp>
        <p:nvSpPr>
          <p:cNvPr id="14" name="Rectangle: Rounded Corners 13">
            <a:extLst>
              <a:ext uri="{FF2B5EF4-FFF2-40B4-BE49-F238E27FC236}">
                <a16:creationId xmlns:a16="http://schemas.microsoft.com/office/drawing/2014/main" id="{46CD5058-58D9-423A-BAD3-B6D1B617D8FF}"/>
              </a:ext>
            </a:extLst>
          </p:cNvPr>
          <p:cNvSpPr/>
          <p:nvPr/>
        </p:nvSpPr>
        <p:spPr>
          <a:xfrm>
            <a:off x="8974687" y="5211876"/>
            <a:ext cx="1890890" cy="7881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97AA478-7819-44EE-B075-EAEF792BD085}"/>
              </a:ext>
            </a:extLst>
          </p:cNvPr>
          <p:cNvSpPr txBox="1"/>
          <p:nvPr/>
        </p:nvSpPr>
        <p:spPr>
          <a:xfrm>
            <a:off x="9221632" y="5421297"/>
            <a:ext cx="1502826" cy="369332"/>
          </a:xfrm>
          <a:prstGeom prst="rect">
            <a:avLst/>
          </a:prstGeom>
          <a:noFill/>
        </p:spPr>
        <p:txBody>
          <a:bodyPr wrap="square" rtlCol="0">
            <a:spAutoFit/>
          </a:bodyPr>
          <a:lstStyle/>
          <a:p>
            <a:r>
              <a:rPr lang="en-US" dirty="0"/>
              <a:t>UI Validations</a:t>
            </a:r>
          </a:p>
        </p:txBody>
      </p:sp>
      <p:cxnSp>
        <p:nvCxnSpPr>
          <p:cNvPr id="17" name="Straight Connector 16">
            <a:extLst>
              <a:ext uri="{FF2B5EF4-FFF2-40B4-BE49-F238E27FC236}">
                <a16:creationId xmlns:a16="http://schemas.microsoft.com/office/drawing/2014/main" id="{029AB2D3-9618-4176-9A7D-D17455A81593}"/>
              </a:ext>
            </a:extLst>
          </p:cNvPr>
          <p:cNvCxnSpPr>
            <a:cxnSpLocks/>
          </p:cNvCxnSpPr>
          <p:nvPr/>
        </p:nvCxnSpPr>
        <p:spPr>
          <a:xfrm>
            <a:off x="5271911" y="1851377"/>
            <a:ext cx="1140194" cy="1487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2FB9C6-BE31-4036-9DF4-89EDBBF6E796}"/>
              </a:ext>
            </a:extLst>
          </p:cNvPr>
          <p:cNvCxnSpPr>
            <a:cxnSpLocks/>
          </p:cNvCxnSpPr>
          <p:nvPr/>
        </p:nvCxnSpPr>
        <p:spPr>
          <a:xfrm flipV="1">
            <a:off x="5429956" y="3962400"/>
            <a:ext cx="959551" cy="1305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AF95A4C-F45C-4BAC-BF11-1C7E88D6CA60}"/>
              </a:ext>
            </a:extLst>
          </p:cNvPr>
          <p:cNvCxnSpPr>
            <a:cxnSpLocks/>
          </p:cNvCxnSpPr>
          <p:nvPr/>
        </p:nvCxnSpPr>
        <p:spPr>
          <a:xfrm flipH="1">
            <a:off x="8726338" y="1851377"/>
            <a:ext cx="699884" cy="1424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EC13CBF-C0AE-462D-893A-2C06F2F744B0}"/>
              </a:ext>
            </a:extLst>
          </p:cNvPr>
          <p:cNvCxnSpPr>
            <a:cxnSpLocks/>
          </p:cNvCxnSpPr>
          <p:nvPr/>
        </p:nvCxnSpPr>
        <p:spPr>
          <a:xfrm flipH="1" flipV="1">
            <a:off x="8715036" y="3962402"/>
            <a:ext cx="970831" cy="1249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06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2C70-C309-4FA5-971A-82DD88E3B36D}"/>
              </a:ext>
            </a:extLst>
          </p:cNvPr>
          <p:cNvSpPr>
            <a:spLocks noGrp="1"/>
          </p:cNvSpPr>
          <p:nvPr>
            <p:ph type="title"/>
          </p:nvPr>
        </p:nvSpPr>
        <p:spPr/>
        <p:txBody>
          <a:bodyPr/>
          <a:lstStyle/>
          <a:p>
            <a:r>
              <a:rPr lang="en-US" dirty="0"/>
              <a:t>What are Annotations?</a:t>
            </a:r>
          </a:p>
        </p:txBody>
      </p:sp>
      <p:sp>
        <p:nvSpPr>
          <p:cNvPr id="3" name="Content Placeholder 2">
            <a:extLst>
              <a:ext uri="{FF2B5EF4-FFF2-40B4-BE49-F238E27FC236}">
                <a16:creationId xmlns:a16="http://schemas.microsoft.com/office/drawing/2014/main" id="{98979717-C9D6-4A8E-8661-8B0D3C85AE28}"/>
              </a:ext>
            </a:extLst>
          </p:cNvPr>
          <p:cNvSpPr>
            <a:spLocks noGrp="1"/>
          </p:cNvSpPr>
          <p:nvPr>
            <p:ph idx="1"/>
          </p:nvPr>
        </p:nvSpPr>
        <p:spPr/>
        <p:txBody>
          <a:bodyPr>
            <a:normAutofit/>
          </a:bodyPr>
          <a:lstStyle/>
          <a:p>
            <a:r>
              <a:rPr lang="en-US" dirty="0"/>
              <a:t>View Config</a:t>
            </a:r>
          </a:p>
          <a:p>
            <a:endParaRPr lang="en-US" dirty="0"/>
          </a:p>
          <a:p>
            <a:r>
              <a:rPr lang="en-US" dirty="0"/>
              <a:t>Core Config</a:t>
            </a:r>
          </a:p>
          <a:p>
            <a:pPr marL="0" indent="0">
              <a:buNone/>
            </a:pPr>
            <a:endParaRPr lang="en-US" dirty="0"/>
          </a:p>
          <a:p>
            <a:r>
              <a:rPr lang="en-US" dirty="0"/>
              <a:t>Conditional Config</a:t>
            </a:r>
          </a:p>
          <a:p>
            <a:pPr marL="0" indent="0">
              <a:buNone/>
            </a:pPr>
            <a:endParaRPr lang="en-US" dirty="0"/>
          </a:p>
          <a:p>
            <a:pPr marL="0" indent="0">
              <a:buNone/>
            </a:pPr>
            <a:r>
              <a:rPr lang="en-US" dirty="0"/>
              <a:t>Examples:</a:t>
            </a:r>
          </a:p>
          <a:p>
            <a:pPr marL="0" indent="0">
              <a:buNone/>
            </a:pPr>
            <a:r>
              <a:rPr lang="en-US" dirty="0"/>
              <a:t>@Accordion, @Button, @Config, @</a:t>
            </a:r>
            <a:r>
              <a:rPr lang="en-US" dirty="0" err="1"/>
              <a:t>EnableConditional</a:t>
            </a:r>
            <a:endParaRPr lang="en-US" dirty="0"/>
          </a:p>
          <a:p>
            <a:pPr marL="0" indent="0">
              <a:buNone/>
            </a:pPr>
            <a:endParaRPr lang="en-US" sz="1200" dirty="0"/>
          </a:p>
          <a:p>
            <a:pPr marL="0" indent="0">
              <a:buNone/>
            </a:pPr>
            <a:endParaRPr lang="en-US" sz="1200" dirty="0"/>
          </a:p>
          <a:p>
            <a:pPr marL="0" indent="0">
              <a:buNone/>
            </a:pPr>
            <a:r>
              <a:rPr lang="en-US" sz="1200" dirty="0"/>
              <a:t>Example Code Snippet: refer examples.java</a:t>
            </a:r>
          </a:p>
          <a:p>
            <a:pPr marL="0" indent="0">
              <a:buNone/>
            </a:pPr>
            <a:endParaRPr lang="en-US" dirty="0"/>
          </a:p>
        </p:txBody>
      </p:sp>
    </p:spTree>
    <p:extLst>
      <p:ext uri="{BB962C8B-B14F-4D97-AF65-F5344CB8AC3E}">
        <p14:creationId xmlns:p14="http://schemas.microsoft.com/office/powerpoint/2010/main" val="344104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ED0D-5A94-40D4-BE82-6E06F6A023DD}"/>
              </a:ext>
            </a:extLst>
          </p:cNvPr>
          <p:cNvSpPr>
            <a:spLocks noGrp="1"/>
          </p:cNvSpPr>
          <p:nvPr>
            <p:ph type="title"/>
          </p:nvPr>
        </p:nvSpPr>
        <p:spPr/>
        <p:txBody>
          <a:bodyPr/>
          <a:lstStyle/>
          <a:p>
            <a:r>
              <a:rPr lang="en-US" dirty="0"/>
              <a:t>What are Components?</a:t>
            </a:r>
          </a:p>
        </p:txBody>
      </p:sp>
      <p:sp>
        <p:nvSpPr>
          <p:cNvPr id="3" name="Content Placeholder 2">
            <a:extLst>
              <a:ext uri="{FF2B5EF4-FFF2-40B4-BE49-F238E27FC236}">
                <a16:creationId xmlns:a16="http://schemas.microsoft.com/office/drawing/2014/main" id="{DA2A12CD-A3B4-4326-9C3E-1031DD1ED298}"/>
              </a:ext>
            </a:extLst>
          </p:cNvPr>
          <p:cNvSpPr>
            <a:spLocks noGrp="1"/>
          </p:cNvSpPr>
          <p:nvPr>
            <p:ph idx="1"/>
          </p:nvPr>
        </p:nvSpPr>
        <p:spPr/>
        <p:txBody>
          <a:bodyPr>
            <a:normAutofit lnSpcReduction="10000"/>
          </a:bodyPr>
          <a:lstStyle/>
          <a:p>
            <a:r>
              <a:rPr lang="en-US" dirty="0"/>
              <a:t>ToolTip</a:t>
            </a:r>
          </a:p>
          <a:p>
            <a:pPr marL="0" indent="0">
              <a:buNone/>
            </a:pPr>
            <a:endParaRPr lang="en-US" dirty="0"/>
          </a:p>
          <a:p>
            <a:r>
              <a:rPr lang="en-US" dirty="0"/>
              <a:t>Modal</a:t>
            </a:r>
          </a:p>
          <a:p>
            <a:pPr marL="0" indent="0">
              <a:buNone/>
            </a:pPr>
            <a:endParaRPr lang="en-US" dirty="0"/>
          </a:p>
          <a:p>
            <a:r>
              <a:rPr lang="en-US" dirty="0"/>
              <a:t>Grid</a:t>
            </a:r>
          </a:p>
          <a:p>
            <a:endParaRPr lang="en-US" dirty="0"/>
          </a:p>
          <a:p>
            <a:pPr marL="0" indent="0">
              <a:buNone/>
            </a:pPr>
            <a:endParaRPr lang="en-US" dirty="0"/>
          </a:p>
          <a:p>
            <a:endParaRPr lang="en-US" dirty="0"/>
          </a:p>
          <a:p>
            <a:endParaRPr lang="en-US" dirty="0"/>
          </a:p>
          <a:p>
            <a:endParaRPr lang="en-US" dirty="0"/>
          </a:p>
          <a:p>
            <a:pPr marL="0" indent="0">
              <a:buNone/>
            </a:pPr>
            <a:endParaRPr lang="en-US" sz="1200" dirty="0"/>
          </a:p>
          <a:p>
            <a:pPr marL="0" indent="0">
              <a:buNone/>
            </a:pPr>
            <a:endParaRPr lang="en-US" sz="1200" dirty="0"/>
          </a:p>
          <a:p>
            <a:pPr marL="0" indent="0">
              <a:buNone/>
            </a:pPr>
            <a:r>
              <a:rPr lang="en-US" sz="1200" dirty="0"/>
              <a:t>Example Code Snippet: refer examples.java</a:t>
            </a:r>
          </a:p>
          <a:p>
            <a:endParaRPr lang="en-US" dirty="0"/>
          </a:p>
        </p:txBody>
      </p:sp>
    </p:spTree>
    <p:extLst>
      <p:ext uri="{BB962C8B-B14F-4D97-AF65-F5344CB8AC3E}">
        <p14:creationId xmlns:p14="http://schemas.microsoft.com/office/powerpoint/2010/main" val="184788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8E2B-109D-47E6-985F-FD21F00BAEA0}"/>
              </a:ext>
            </a:extLst>
          </p:cNvPr>
          <p:cNvSpPr>
            <a:spLocks noGrp="1"/>
          </p:cNvSpPr>
          <p:nvPr>
            <p:ph type="title"/>
          </p:nvPr>
        </p:nvSpPr>
        <p:spPr/>
        <p:txBody>
          <a:bodyPr/>
          <a:lstStyle/>
          <a:p>
            <a:r>
              <a:rPr lang="en-US" dirty="0"/>
              <a:t>What are Configurations?</a:t>
            </a:r>
          </a:p>
        </p:txBody>
      </p:sp>
      <p:sp>
        <p:nvSpPr>
          <p:cNvPr id="3" name="Content Placeholder 2">
            <a:extLst>
              <a:ext uri="{FF2B5EF4-FFF2-40B4-BE49-F238E27FC236}">
                <a16:creationId xmlns:a16="http://schemas.microsoft.com/office/drawing/2014/main" id="{3E5E3CD7-8EF3-4FCC-A62A-4E9A9E16F19A}"/>
              </a:ext>
            </a:extLst>
          </p:cNvPr>
          <p:cNvSpPr>
            <a:spLocks noGrp="1"/>
          </p:cNvSpPr>
          <p:nvPr>
            <p:ph idx="1"/>
          </p:nvPr>
        </p:nvSpPr>
        <p:spPr/>
        <p:txBody>
          <a:bodyPr>
            <a:normAutofit fontScale="92500" lnSpcReduction="10000"/>
          </a:bodyPr>
          <a:lstStyle/>
          <a:p>
            <a:r>
              <a:rPr lang="en-US" dirty="0"/>
              <a:t>Layout Configuration</a:t>
            </a:r>
          </a:p>
          <a:p>
            <a:endParaRPr lang="en-US" dirty="0"/>
          </a:p>
          <a:p>
            <a:r>
              <a:rPr lang="en-US" dirty="0"/>
              <a:t>Collection Configuration</a:t>
            </a:r>
          </a:p>
          <a:p>
            <a:endParaRPr lang="en-US" dirty="0"/>
          </a:p>
          <a:p>
            <a:r>
              <a:rPr lang="en-US" dirty="0"/>
              <a:t>Rule Configuration</a:t>
            </a:r>
          </a:p>
          <a:p>
            <a:endParaRPr lang="en-US" dirty="0"/>
          </a:p>
          <a:p>
            <a:r>
              <a:rPr lang="en-US" dirty="0"/>
              <a:t>Audit Configuration</a:t>
            </a:r>
          </a:p>
          <a:p>
            <a:endParaRPr lang="en-US" dirty="0"/>
          </a:p>
          <a:p>
            <a:r>
              <a:rPr lang="en-US" dirty="0"/>
              <a:t>Process Configuration</a:t>
            </a:r>
          </a:p>
          <a:p>
            <a:endParaRPr lang="en-US" dirty="0"/>
          </a:p>
          <a:p>
            <a:r>
              <a:rPr lang="en-US" dirty="0"/>
              <a:t>View Configuration</a:t>
            </a:r>
          </a:p>
          <a:p>
            <a:pPr marL="0" indent="0">
              <a:buNone/>
            </a:pPr>
            <a:endParaRPr lang="en-US" dirty="0"/>
          </a:p>
          <a:p>
            <a:pPr marL="0" indent="0">
              <a:buNone/>
            </a:pPr>
            <a:r>
              <a:rPr lang="en-US" sz="1500" dirty="0"/>
              <a:t>Example Code Snippet: refer examples.java</a:t>
            </a:r>
          </a:p>
          <a:p>
            <a:pPr marL="0" indent="0">
              <a:buNone/>
            </a:pPr>
            <a:endParaRPr lang="en-US" dirty="0"/>
          </a:p>
        </p:txBody>
      </p:sp>
    </p:spTree>
    <p:extLst>
      <p:ext uri="{BB962C8B-B14F-4D97-AF65-F5344CB8AC3E}">
        <p14:creationId xmlns:p14="http://schemas.microsoft.com/office/powerpoint/2010/main" val="166360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5BD9-BD93-46EE-93A6-A7483A32DC57}"/>
              </a:ext>
            </a:extLst>
          </p:cNvPr>
          <p:cNvSpPr>
            <a:spLocks noGrp="1"/>
          </p:cNvSpPr>
          <p:nvPr>
            <p:ph type="title"/>
          </p:nvPr>
        </p:nvSpPr>
        <p:spPr/>
        <p:txBody>
          <a:bodyPr/>
          <a:lstStyle/>
          <a:p>
            <a:r>
              <a:rPr lang="en-US" dirty="0"/>
              <a:t>What are UI Validations?</a:t>
            </a:r>
          </a:p>
        </p:txBody>
      </p:sp>
      <p:sp>
        <p:nvSpPr>
          <p:cNvPr id="3" name="Content Placeholder 2">
            <a:extLst>
              <a:ext uri="{FF2B5EF4-FFF2-40B4-BE49-F238E27FC236}">
                <a16:creationId xmlns:a16="http://schemas.microsoft.com/office/drawing/2014/main" id="{FF0E2682-A669-40E3-851F-0982B8E5575F}"/>
              </a:ext>
            </a:extLst>
          </p:cNvPr>
          <p:cNvSpPr>
            <a:spLocks noGrp="1"/>
          </p:cNvSpPr>
          <p:nvPr>
            <p:ph idx="1"/>
          </p:nvPr>
        </p:nvSpPr>
        <p:spPr/>
        <p:txBody>
          <a:bodyPr>
            <a:normAutofit/>
          </a:bodyPr>
          <a:lstStyle/>
          <a:p>
            <a:r>
              <a:rPr lang="en-US" dirty="0"/>
              <a:t>Static Validations</a:t>
            </a:r>
          </a:p>
          <a:p>
            <a:endParaRPr lang="en-US" dirty="0"/>
          </a:p>
          <a:p>
            <a:r>
              <a:rPr lang="en-US" dirty="0"/>
              <a:t>Conditional Validations</a:t>
            </a:r>
          </a:p>
          <a:p>
            <a:endParaRPr lang="en-US" dirty="0"/>
          </a:p>
          <a:p>
            <a:endParaRPr lang="en-US" dirty="0"/>
          </a:p>
          <a:p>
            <a:endParaRPr lang="en-US" dirty="0"/>
          </a:p>
          <a:p>
            <a:endParaRPr lang="en-US" dirty="0"/>
          </a:p>
          <a:p>
            <a:endParaRPr lang="en-US" dirty="0"/>
          </a:p>
          <a:p>
            <a:pPr marL="0" indent="0">
              <a:buNone/>
            </a:pPr>
            <a:r>
              <a:rPr lang="en-US" sz="1200" dirty="0"/>
              <a:t>Example Code Snippet: refer examples.java</a:t>
            </a:r>
          </a:p>
          <a:p>
            <a:pPr marL="0" indent="0">
              <a:buNone/>
            </a:pPr>
            <a:endParaRPr lang="en-US" dirty="0"/>
          </a:p>
        </p:txBody>
      </p:sp>
    </p:spTree>
    <p:extLst>
      <p:ext uri="{BB962C8B-B14F-4D97-AF65-F5344CB8AC3E}">
        <p14:creationId xmlns:p14="http://schemas.microsoft.com/office/powerpoint/2010/main" val="29349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64BA-0645-4713-88AF-49328BAE0CBE}"/>
              </a:ext>
            </a:extLst>
          </p:cNvPr>
          <p:cNvSpPr>
            <a:spLocks noGrp="1"/>
          </p:cNvSpPr>
          <p:nvPr>
            <p:ph type="title"/>
          </p:nvPr>
        </p:nvSpPr>
        <p:spPr/>
        <p:txBody>
          <a:bodyPr/>
          <a:lstStyle/>
          <a:p>
            <a:r>
              <a:rPr lang="en-US" dirty="0"/>
              <a:t>Technologies used in the Framework</a:t>
            </a:r>
          </a:p>
        </p:txBody>
      </p:sp>
      <p:sp>
        <p:nvSpPr>
          <p:cNvPr id="3" name="Content Placeholder 2">
            <a:extLst>
              <a:ext uri="{FF2B5EF4-FFF2-40B4-BE49-F238E27FC236}">
                <a16:creationId xmlns:a16="http://schemas.microsoft.com/office/drawing/2014/main" id="{F555278A-DB53-428C-A7E0-6E4D63A94F5B}"/>
              </a:ext>
            </a:extLst>
          </p:cNvPr>
          <p:cNvSpPr>
            <a:spLocks noGrp="1"/>
          </p:cNvSpPr>
          <p:nvPr>
            <p:ph idx="1"/>
          </p:nvPr>
        </p:nvSpPr>
        <p:spPr/>
        <p:txBody>
          <a:bodyPr/>
          <a:lstStyle/>
          <a:p>
            <a:r>
              <a:rPr lang="en-US" dirty="0"/>
              <a:t>Spring Boot</a:t>
            </a:r>
          </a:p>
          <a:p>
            <a:r>
              <a:rPr lang="en-US" dirty="0"/>
              <a:t>Spring Cloud</a:t>
            </a:r>
          </a:p>
          <a:p>
            <a:r>
              <a:rPr lang="en-US" dirty="0"/>
              <a:t>Spring Security</a:t>
            </a:r>
          </a:p>
          <a:p>
            <a:r>
              <a:rPr lang="en-US" dirty="0"/>
              <a:t>Drools</a:t>
            </a:r>
          </a:p>
          <a:p>
            <a:r>
              <a:rPr lang="en-US" dirty="0"/>
              <a:t>Activiti</a:t>
            </a:r>
          </a:p>
          <a:p>
            <a:r>
              <a:rPr lang="en-US" dirty="0"/>
              <a:t>Quartz Scheduler</a:t>
            </a:r>
          </a:p>
          <a:p>
            <a:r>
              <a:rPr lang="en-US" dirty="0"/>
              <a:t>etc..</a:t>
            </a:r>
          </a:p>
          <a:p>
            <a:endParaRPr lang="en-US" dirty="0"/>
          </a:p>
        </p:txBody>
      </p:sp>
    </p:spTree>
    <p:extLst>
      <p:ext uri="{BB962C8B-B14F-4D97-AF65-F5344CB8AC3E}">
        <p14:creationId xmlns:p14="http://schemas.microsoft.com/office/powerpoint/2010/main" val="303658223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580</TotalTime>
  <Words>1177</Words>
  <Application>Microsoft Office PowerPoint</Application>
  <PresentationFormat>Widescreen</PresentationFormat>
  <Paragraphs>167</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Corbel</vt:lpstr>
      <vt:lpstr>Wingdings 2</vt:lpstr>
      <vt:lpstr>Frame</vt:lpstr>
      <vt:lpstr>Nimbus-Core</vt:lpstr>
      <vt:lpstr>What is Nimbus-Core Framework?</vt:lpstr>
      <vt:lpstr>What are the Key Features?</vt:lpstr>
      <vt:lpstr>Understanding the Architecture</vt:lpstr>
      <vt:lpstr>What are Annotations?</vt:lpstr>
      <vt:lpstr>What are Components?</vt:lpstr>
      <vt:lpstr>What are Configurations?</vt:lpstr>
      <vt:lpstr>What are UI Validations?</vt:lpstr>
      <vt:lpstr>Technologies used in the Framework</vt:lpstr>
      <vt:lpstr>Understanding Spring Boot</vt:lpstr>
      <vt:lpstr>Understanding Drools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Nimbus-Core</dc:title>
  <dc:creator>Namrata Loharuka</dc:creator>
  <cp:lastModifiedBy>Namrata Loharuka</cp:lastModifiedBy>
  <cp:revision>28</cp:revision>
  <dcterms:created xsi:type="dcterms:W3CDTF">2018-11-21T19:11:21Z</dcterms:created>
  <dcterms:modified xsi:type="dcterms:W3CDTF">2018-11-22T04:52:13Z</dcterms:modified>
</cp:coreProperties>
</file>